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17"/>
  </p:notesMasterIdLst>
  <p:handoutMasterIdLst>
    <p:handoutMasterId r:id="rId18"/>
  </p:handoutMasterIdLst>
  <p:sldIdLst>
    <p:sldId id="329" r:id="rId2"/>
    <p:sldId id="272" r:id="rId3"/>
    <p:sldId id="347" r:id="rId4"/>
    <p:sldId id="348" r:id="rId5"/>
    <p:sldId id="349" r:id="rId6"/>
    <p:sldId id="359" r:id="rId7"/>
    <p:sldId id="350" r:id="rId8"/>
    <p:sldId id="351" r:id="rId9"/>
    <p:sldId id="360" r:id="rId10"/>
    <p:sldId id="361" r:id="rId11"/>
    <p:sldId id="362" r:id="rId12"/>
    <p:sldId id="367" r:id="rId13"/>
    <p:sldId id="364" r:id="rId14"/>
    <p:sldId id="365" r:id="rId15"/>
    <p:sldId id="366" r:id="rId16"/>
  </p:sldIdLst>
  <p:sldSz cx="9144000" cy="6858000" type="screen4x3"/>
  <p:notesSz cx="6858000" cy="97234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CFFFF"/>
    <a:srgbClr val="99FFCC"/>
    <a:srgbClr val="66FFCC"/>
    <a:srgbClr val="FF0000"/>
    <a:srgbClr val="FFFF99"/>
    <a:srgbClr val="FFFF66"/>
    <a:srgbClr val="CC0099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681" autoAdjust="0"/>
    <p:restoredTop sz="99648" autoAdjust="0"/>
  </p:normalViewPr>
  <p:slideViewPr>
    <p:cSldViewPr>
      <p:cViewPr>
        <p:scale>
          <a:sx n="75" d="100"/>
          <a:sy n="75" d="100"/>
        </p:scale>
        <p:origin x="-2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fld id="{007FC033-6819-4F0E-ADF5-12A4A001B2B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2512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8038"/>
            <a:ext cx="5029200" cy="4376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fld id="{E1802CC6-819E-40A7-AA37-568F4A09DC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FEB9EF-A48B-42D6-BDCA-1228C530A44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02CC6-819E-40A7-AA37-568F4A09DCC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02CC6-819E-40A7-AA37-568F4A09DCC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02CC6-819E-40A7-AA37-568F4A09DCC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C31D7F56-BD90-4189-A1E2-2E69CE984A1C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CD64E638-E6E3-4FC6-AD4D-4335B2F6671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6C7D11B6-BA42-409D-B1E2-22FC7BDB000F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2CCE220A-B503-4286-8DC1-7759A3DE74AE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9EF52BAD-6698-43D8-B482-23D0D6C16EE3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E36C638F-646E-487D-BE42-54A13CE8701C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02CC6-819E-40A7-AA37-568F4A09DCC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802CC6-819E-40A7-AA37-568F4A09DCC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958D-710C-427C-BC2F-E0F070CC6184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57D41-21B8-4209-AE4D-2E7593209A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A1459-8813-4C2B-8068-9B03A75A02B2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0A18A-3BDF-448B-A500-F32D7E27F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7127-B019-420F-AD82-294F64257986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EBB4-3B24-47D3-A186-AC79B3A2D6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23EA-15FA-44AB-AD07-37C7492E12BA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777-DFB8-4391-97B0-E1FA92AA5F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47D5-36CF-444C-8964-B55FFE3E6B3C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2DCC3-02E6-4F55-9A36-69DB9E9A0C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2E70A-B2D3-496A-8A1E-0E2ACB33AADF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5510-C04C-41E0-ACEF-071FD3C3B2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EAD1-1998-4896-A8F8-6EE515E915F9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C91F-FDA3-4F32-ABCB-7837BABA01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73F4-9B39-439B-A7B9-4FBBD5F2E3CA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F099-EF00-41DF-BA5C-C05E7F453F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A066-1534-41D1-B766-DC1664E07AC0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B188F-21E2-4170-A7AA-FE6C0EE7D96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9778-4E60-4ADE-A6C5-6782ABAD6133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1150C-F268-4537-B98E-D8923651728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9C61-F2E6-45DD-8EE6-90B0E1852F9D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65521A-DAC2-43AF-827F-2D647EA33D5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A6086D-97AD-48C4-B8C6-54DBC968BC4A}" type="datetimeFigureOut">
              <a:rPr lang="pt-BR" smtClean="0"/>
              <a:pPr/>
              <a:t>15/2/2014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DA226B-803F-4CBB-8EE6-48618BC25E2F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45" name="Picture 21" descr="http://www.scielo.br/img/revistas/gp/v1n2/a03fig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374" y="214290"/>
            <a:ext cx="7586716" cy="5232218"/>
          </a:xfrm>
          <a:prstGeom prst="rect">
            <a:avLst/>
          </a:prstGeom>
          <a:noFill/>
        </p:spPr>
      </p:pic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684213" y="2709863"/>
            <a:ext cx="7848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</a:pPr>
            <a:endParaRPr kumimoji="1" lang="pt-BR">
              <a:latin typeface="Times New Roman" pitchFamily="18" charset="0"/>
            </a:endParaRP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179511" y="5380672"/>
            <a:ext cx="896448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chemeClr val="bg1"/>
                </a:solidFill>
              </a:rPr>
              <a:t>Planejamento e </a:t>
            </a:r>
            <a:r>
              <a:rPr lang="pt-BR" sz="3600" b="1" dirty="0" smtClean="0">
                <a:solidFill>
                  <a:schemeClr val="bg1"/>
                </a:solidFill>
              </a:rPr>
              <a:t>Controle de Produção</a:t>
            </a:r>
            <a:endParaRPr lang="pt-BR" sz="3600" b="1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ATPS - </a:t>
            </a:r>
            <a:r>
              <a:rPr lang="pt-BR" sz="3600" b="1" dirty="0" smtClean="0">
                <a:solidFill>
                  <a:schemeClr val="bg1"/>
                </a:solidFill>
              </a:rPr>
              <a:t>2014</a:t>
            </a:r>
            <a:endParaRPr lang="es-ES" sz="3600" b="1" dirty="0">
              <a:solidFill>
                <a:schemeClr val="bg1"/>
              </a:solidFill>
            </a:endParaRPr>
          </a:p>
        </p:txBody>
      </p:sp>
      <p:pic>
        <p:nvPicPr>
          <p:cNvPr id="77829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42844" y="1285860"/>
            <a:ext cx="8748712" cy="44627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Ler</a:t>
            </a:r>
            <a:r>
              <a:rPr lang="en-US" dirty="0"/>
              <a:t> o material a </a:t>
            </a:r>
            <a:r>
              <a:rPr lang="en-US" dirty="0" err="1"/>
              <a:t>seguir</a:t>
            </a:r>
            <a:r>
              <a:rPr lang="en-US" dirty="0"/>
              <a:t> </a:t>
            </a:r>
            <a:r>
              <a:rPr lang="en-US" dirty="0" err="1"/>
              <a:t>indicado</a:t>
            </a:r>
            <a:r>
              <a:rPr lang="en-US" dirty="0"/>
              <a:t> e </a:t>
            </a:r>
            <a:r>
              <a:rPr lang="en-US" dirty="0" err="1"/>
              <a:t>anotar</a:t>
            </a:r>
            <a:r>
              <a:rPr lang="en-US" dirty="0"/>
              <a:t> as </a:t>
            </a:r>
            <a:r>
              <a:rPr lang="en-US" dirty="0" err="1"/>
              <a:t>informações</a:t>
            </a:r>
            <a:r>
              <a:rPr lang="en-US" dirty="0"/>
              <a:t>, dados e </a:t>
            </a:r>
            <a:r>
              <a:rPr lang="en-US" dirty="0" err="1"/>
              <a:t>conceitos</a:t>
            </a:r>
            <a:r>
              <a:rPr lang="en-US" dirty="0"/>
              <a:t> </a:t>
            </a:r>
            <a:r>
              <a:rPr lang="en-US" dirty="0" err="1"/>
              <a:t>relevantes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 smtClean="0"/>
              <a:t>serem</a:t>
            </a:r>
            <a:r>
              <a:rPr lang="en-US" dirty="0" smtClean="0"/>
              <a:t> </a:t>
            </a:r>
            <a:r>
              <a:rPr lang="en-US" dirty="0" err="1"/>
              <a:t>utilizados</a:t>
            </a:r>
            <a:r>
              <a:rPr lang="en-US" dirty="0"/>
              <a:t> no </a:t>
            </a:r>
            <a:r>
              <a:rPr lang="en-US" dirty="0" err="1" smtClean="0"/>
              <a:t>relatório</a:t>
            </a:r>
            <a:endParaRPr lang="pt-BR" dirty="0"/>
          </a:p>
          <a:p>
            <a:pPr>
              <a:lnSpc>
                <a:spcPct val="150000"/>
              </a:lnSpc>
            </a:pPr>
            <a:r>
              <a:rPr lang="en-US" dirty="0"/>
              <a:t>•  PEDRO,  Marcelo  </a:t>
            </a:r>
            <a:r>
              <a:rPr lang="en-US" dirty="0" err="1"/>
              <a:t>Caldeira</a:t>
            </a:r>
            <a:r>
              <a:rPr lang="en-US" dirty="0"/>
              <a:t>;  CÔRREA,  Henrique  Luiz.  </a:t>
            </a:r>
            <a:r>
              <a:rPr lang="en-US" dirty="0" err="1"/>
              <a:t>Sistemas</a:t>
            </a:r>
            <a:r>
              <a:rPr lang="en-US" dirty="0"/>
              <a:t>  de  </a:t>
            </a:r>
            <a:r>
              <a:rPr lang="en-US" dirty="0" err="1"/>
              <a:t>programação</a:t>
            </a:r>
            <a:r>
              <a:rPr lang="en-US" dirty="0"/>
              <a:t>  da </a:t>
            </a:r>
            <a:r>
              <a:rPr lang="en-US" b="1" dirty="0" err="1" smtClean="0"/>
              <a:t>produção</a:t>
            </a:r>
            <a:r>
              <a:rPr lang="en-US" b="1" dirty="0" smtClean="0"/>
              <a:t>  </a:t>
            </a:r>
            <a:r>
              <a:rPr lang="en-US" b="1" dirty="0"/>
              <a:t>com  </a:t>
            </a:r>
            <a:r>
              <a:rPr lang="en-US" b="1" dirty="0" err="1"/>
              <a:t>capacidade</a:t>
            </a:r>
            <a:r>
              <a:rPr lang="en-US" b="1" dirty="0"/>
              <a:t>  </a:t>
            </a:r>
            <a:r>
              <a:rPr lang="en-US" b="1" dirty="0" err="1"/>
              <a:t>finita</a:t>
            </a:r>
            <a:r>
              <a:rPr lang="en-US" b="1" dirty="0"/>
              <a:t>:  </a:t>
            </a:r>
            <a:r>
              <a:rPr lang="en-US" b="1" dirty="0" err="1"/>
              <a:t>uma</a:t>
            </a:r>
            <a:r>
              <a:rPr lang="en-US" b="1" dirty="0"/>
              <a:t>  </a:t>
            </a:r>
            <a:r>
              <a:rPr lang="en-US" b="1" dirty="0" err="1"/>
              <a:t>decisão</a:t>
            </a:r>
            <a:r>
              <a:rPr lang="en-US" b="1" dirty="0"/>
              <a:t>  </a:t>
            </a:r>
            <a:r>
              <a:rPr lang="en-US" b="1" dirty="0" err="1"/>
              <a:t>estratégica</a:t>
            </a:r>
            <a:r>
              <a:rPr lang="en-US" b="1" dirty="0"/>
              <a:t>?  </a:t>
            </a:r>
            <a:r>
              <a:rPr lang="en-US" b="1" dirty="0" err="1"/>
              <a:t>Disponível</a:t>
            </a:r>
            <a:r>
              <a:rPr lang="en-US" b="1" dirty="0"/>
              <a:t>  </a:t>
            </a:r>
            <a:r>
              <a:rPr lang="en-US" b="1" dirty="0" err="1"/>
              <a:t>em</a:t>
            </a:r>
            <a:r>
              <a:rPr lang="en-US" b="1" dirty="0"/>
              <a:t>:  &lt; </a:t>
            </a:r>
            <a:endParaRPr lang="pt-BR" dirty="0"/>
          </a:p>
          <a:p>
            <a:pPr>
              <a:lnSpc>
                <a:spcPct val="150000"/>
              </a:lnSpc>
            </a:pPr>
            <a:r>
              <a:rPr lang="en-US" dirty="0"/>
              <a:t>https://</a:t>
            </a:r>
            <a:r>
              <a:rPr lang="en-US" dirty="0" smtClean="0"/>
              <a:t>docs.google.com/viewer?a=v&amp;pid=explorer&amp;chrome=true&amp;srcid=0B9lr9AyNKXpDMGMyNWExYTEtMjNkNi00ZjQ1LWJkZmUtNWYyNDQ4Zjg2MTRk&amp;hl=en_US </a:t>
            </a:r>
            <a:r>
              <a:rPr lang="en-US" dirty="0"/>
              <a:t>&gt;.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: </a:t>
            </a:r>
            <a:r>
              <a:rPr lang="en-US" dirty="0" smtClean="0"/>
              <a:t>26 </a:t>
            </a:r>
            <a:r>
              <a:rPr lang="en-US" dirty="0"/>
              <a:t>set. </a:t>
            </a:r>
            <a:r>
              <a:rPr lang="en-US" dirty="0" smtClean="0"/>
              <a:t>2012.  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42844" y="1000108"/>
            <a:ext cx="8748712" cy="480131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Reunir</a:t>
            </a:r>
            <a:r>
              <a:rPr lang="en-US" dirty="0"/>
              <a:t>-se </a:t>
            </a:r>
            <a:r>
              <a:rPr lang="en-US" dirty="0" smtClean="0"/>
              <a:t>e </a:t>
            </a:r>
            <a:r>
              <a:rPr lang="en-US" dirty="0"/>
              <a:t>com base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informações</a:t>
            </a:r>
            <a:r>
              <a:rPr lang="en-US" dirty="0"/>
              <a:t>, dados e </a:t>
            </a:r>
            <a:r>
              <a:rPr lang="en-US" dirty="0" err="1"/>
              <a:t>conceitos</a:t>
            </a:r>
            <a:r>
              <a:rPr lang="en-US" dirty="0"/>
              <a:t> </a:t>
            </a:r>
            <a:r>
              <a:rPr lang="en-US" dirty="0" err="1" smtClean="0"/>
              <a:t>anotados</a:t>
            </a:r>
            <a:r>
              <a:rPr lang="en-US" dirty="0" smtClean="0"/>
              <a:t>, </a:t>
            </a:r>
            <a:r>
              <a:rPr lang="en-US" dirty="0" err="1" smtClean="0"/>
              <a:t>discutir</a:t>
            </a:r>
            <a:r>
              <a:rPr lang="en-US" dirty="0" smtClean="0"/>
              <a:t> e  </a:t>
            </a:r>
            <a:r>
              <a:rPr lang="en-US" dirty="0" err="1"/>
              <a:t>confrontar</a:t>
            </a:r>
            <a:r>
              <a:rPr lang="en-US" dirty="0"/>
              <a:t>  </a:t>
            </a:r>
            <a:r>
              <a:rPr lang="en-US" dirty="0" err="1"/>
              <a:t>os</a:t>
            </a:r>
            <a:r>
              <a:rPr lang="en-US" dirty="0"/>
              <a:t>  </a:t>
            </a:r>
            <a:r>
              <a:rPr lang="en-US" dirty="0" err="1"/>
              <a:t>entendimentos</a:t>
            </a:r>
            <a:r>
              <a:rPr lang="en-US" dirty="0"/>
              <a:t>  dos  </a:t>
            </a:r>
            <a:r>
              <a:rPr lang="en-US" dirty="0" err="1"/>
              <a:t>membros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Analisar</a:t>
            </a:r>
            <a:r>
              <a:rPr lang="en-US" dirty="0" smtClean="0"/>
              <a:t> as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levantadas</a:t>
            </a:r>
            <a:r>
              <a:rPr lang="en-US" dirty="0" smtClean="0"/>
              <a:t> e </a:t>
            </a:r>
            <a:r>
              <a:rPr lang="en-US" dirty="0" err="1" smtClean="0"/>
              <a:t>elaborar</a:t>
            </a:r>
            <a:r>
              <a:rPr lang="en-US" dirty="0" smtClean="0"/>
              <a:t> um </a:t>
            </a:r>
            <a:r>
              <a:rPr lang="en-US" dirty="0" err="1" smtClean="0"/>
              <a:t>relatório</a:t>
            </a:r>
            <a:r>
              <a:rPr lang="en-US" dirty="0" smtClean="0"/>
              <a:t> com 2 a 4 </a:t>
            </a:r>
            <a:r>
              <a:rPr lang="en-US" dirty="0" err="1" smtClean="0"/>
              <a:t>páginas</a:t>
            </a:r>
            <a:r>
              <a:rPr lang="en-US" dirty="0" smtClean="0"/>
              <a:t>, </a:t>
            </a:r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smtClean="0"/>
              <a:t>ABNT.  </a:t>
            </a:r>
            <a:endParaRPr lang="pt-BR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Atenção</a:t>
            </a:r>
            <a:r>
              <a:rPr lang="en-US" dirty="0" smtClean="0"/>
              <a:t> : </a:t>
            </a:r>
            <a:r>
              <a:rPr lang="en-US" dirty="0" err="1" smtClean="0"/>
              <a:t>apresentar</a:t>
            </a:r>
            <a:r>
              <a:rPr lang="en-US" dirty="0" smtClean="0"/>
              <a:t> um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r>
              <a:rPr lang="en-US" dirty="0" smtClean="0"/>
              <a:t> do </a:t>
            </a:r>
            <a:r>
              <a:rPr lang="en-US" dirty="0" err="1" smtClean="0"/>
              <a:t>uso</a:t>
            </a:r>
            <a:r>
              <a:rPr lang="en-US" dirty="0" smtClean="0"/>
              <a:t> do </a:t>
            </a:r>
            <a:r>
              <a:rPr lang="en-US" dirty="0" err="1" smtClean="0"/>
              <a:t>P</a:t>
            </a:r>
            <a:r>
              <a:rPr lang="en-US" dirty="0" err="1" smtClean="0"/>
              <a:t>lanejamento</a:t>
            </a:r>
            <a:r>
              <a:rPr lang="en-US" dirty="0" smtClean="0"/>
              <a:t> </a:t>
            </a:r>
            <a:r>
              <a:rPr lang="en-US" dirty="0" smtClean="0"/>
              <a:t>e da </a:t>
            </a:r>
            <a:r>
              <a:rPr lang="en-US" dirty="0" err="1" smtClean="0"/>
              <a:t>Programação</a:t>
            </a:r>
            <a:r>
              <a:rPr lang="en-US" dirty="0" smtClean="0"/>
              <a:t> de </a:t>
            </a:r>
            <a:r>
              <a:rPr lang="en-US" dirty="0" err="1" smtClean="0"/>
              <a:t>Produção</a:t>
            </a:r>
            <a:r>
              <a:rPr lang="en-US" dirty="0" smtClean="0"/>
              <a:t>.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sz="2800" b="1" dirty="0" err="1" smtClean="0"/>
              <a:t>Entrega</a:t>
            </a:r>
            <a:r>
              <a:rPr lang="en-US" sz="2800" b="1" dirty="0" smtClean="0"/>
              <a:t>-lo </a:t>
            </a:r>
            <a:r>
              <a:rPr lang="en-US" sz="2800" b="1" dirty="0" err="1"/>
              <a:t>ao</a:t>
            </a:r>
            <a:r>
              <a:rPr lang="en-US" sz="2800" b="1" dirty="0"/>
              <a:t> </a:t>
            </a:r>
            <a:r>
              <a:rPr lang="en-US" sz="2800" b="1" dirty="0" smtClean="0"/>
              <a:t>professor </a:t>
            </a:r>
            <a:r>
              <a:rPr lang="en-US" sz="2800" b="1" dirty="0" smtClean="0"/>
              <a:t>no </a:t>
            </a:r>
            <a:r>
              <a:rPr lang="en-US" sz="2800" b="1" dirty="0" err="1" smtClean="0"/>
              <a:t>dia</a:t>
            </a:r>
            <a:r>
              <a:rPr lang="en-US" sz="2800" b="1" dirty="0" smtClean="0"/>
              <a:t> 31/03/2014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/>
              <a:t>Fechamento</a:t>
            </a:r>
            <a:r>
              <a:rPr lang="en-US" sz="2800" b="1" dirty="0" smtClean="0"/>
              <a:t> do 1ª </a:t>
            </a:r>
            <a:r>
              <a:rPr lang="en-US" sz="2800" b="1" dirty="0" err="1" smtClean="0"/>
              <a:t>Bimestre</a:t>
            </a:r>
            <a:r>
              <a:rPr lang="en-US" sz="2800" b="1" dirty="0" smtClean="0"/>
              <a:t> – 3 </a:t>
            </a:r>
            <a:r>
              <a:rPr lang="en-US" sz="2800" b="1" dirty="0" err="1" smtClean="0"/>
              <a:t>pontos</a:t>
            </a:r>
            <a:endParaRPr lang="pt-BR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42844" y="1000108"/>
            <a:ext cx="8748712" cy="3477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 smtClean="0"/>
              <a:t>Atividade para ser entregue no 2ª Bimestre </a:t>
            </a:r>
            <a:endParaRPr lang="en-US" sz="2400" b="1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Entrega</a:t>
            </a:r>
            <a:r>
              <a:rPr lang="en-US" dirty="0" smtClean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smtClean="0"/>
              <a:t>professor </a:t>
            </a:r>
            <a:r>
              <a:rPr lang="en-US" dirty="0" smtClean="0"/>
              <a:t>no </a:t>
            </a:r>
            <a:r>
              <a:rPr lang="en-US" dirty="0" err="1" smtClean="0"/>
              <a:t>dia</a:t>
            </a:r>
            <a:r>
              <a:rPr lang="en-US" dirty="0" smtClean="0"/>
              <a:t> 26/05/2014 </a:t>
            </a:r>
            <a:r>
              <a:rPr lang="en-US" dirty="0" smtClean="0"/>
              <a:t>Parte </a:t>
            </a:r>
            <a:r>
              <a:rPr lang="en-US" dirty="0" err="1" smtClean="0"/>
              <a:t>teorica</a:t>
            </a:r>
            <a:r>
              <a:rPr lang="en-US" dirty="0" smtClean="0"/>
              <a:t> </a:t>
            </a:r>
            <a:r>
              <a:rPr lang="en-US" dirty="0" err="1" smtClean="0"/>
              <a:t>valendo</a:t>
            </a:r>
            <a:r>
              <a:rPr lang="en-US" dirty="0" smtClean="0"/>
              <a:t> 2 </a:t>
            </a:r>
            <a:r>
              <a:rPr lang="en-US" dirty="0" err="1" smtClean="0"/>
              <a:t>pontos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Apresentação</a:t>
            </a:r>
            <a:r>
              <a:rPr lang="en-US" dirty="0" smtClean="0"/>
              <a:t> – 02/06/2014 – </a:t>
            </a:r>
            <a:r>
              <a:rPr lang="en-US" dirty="0" err="1" smtClean="0"/>
              <a:t>valendo</a:t>
            </a:r>
            <a:r>
              <a:rPr lang="en-US" dirty="0" smtClean="0"/>
              <a:t> 1 </a:t>
            </a:r>
            <a:r>
              <a:rPr lang="en-US" dirty="0" err="1" smtClean="0"/>
              <a:t>ponto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O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deverá</a:t>
            </a:r>
            <a:r>
              <a:rPr lang="en-US" dirty="0" smtClean="0"/>
              <a:t> </a:t>
            </a:r>
            <a:r>
              <a:rPr lang="en-US" dirty="0" err="1" smtClean="0"/>
              <a:t>escolhar</a:t>
            </a:r>
            <a:r>
              <a:rPr lang="en-US" dirty="0" smtClean="0"/>
              <a:t> um dos </a:t>
            </a:r>
            <a:r>
              <a:rPr lang="en-US" dirty="0" err="1" smtClean="0"/>
              <a:t>assuntos</a:t>
            </a:r>
            <a:r>
              <a:rPr lang="en-US" dirty="0" smtClean="0"/>
              <a:t> </a:t>
            </a:r>
            <a:r>
              <a:rPr lang="en-US" dirty="0" err="1" smtClean="0"/>
              <a:t>abordados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disciplina</a:t>
            </a:r>
            <a:r>
              <a:rPr lang="en-US" dirty="0" smtClean="0"/>
              <a:t> e </a:t>
            </a:r>
            <a:r>
              <a:rPr lang="en-US" dirty="0" err="1" smtClean="0"/>
              <a:t>efetuar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apresentação</a:t>
            </a:r>
            <a:r>
              <a:rPr lang="en-US" dirty="0" smtClean="0"/>
              <a:t> (</a:t>
            </a:r>
            <a:r>
              <a:rPr lang="en-US" dirty="0" err="1" smtClean="0"/>
              <a:t>sem</a:t>
            </a:r>
            <a:r>
              <a:rPr lang="en-US" dirty="0" smtClean="0"/>
              <a:t> data show),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, utilize a </a:t>
            </a:r>
            <a:r>
              <a:rPr lang="en-US" dirty="0" err="1" smtClean="0"/>
              <a:t>criatividade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79512" y="476672"/>
            <a:ext cx="8748712" cy="938718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 dirty="0" smtClean="0"/>
              <a:t>Parte III - Aula-</a:t>
            </a:r>
            <a:r>
              <a:rPr lang="en-US" dirty="0" err="1" smtClean="0"/>
              <a:t>tema</a:t>
            </a:r>
            <a:r>
              <a:rPr lang="en-US" dirty="0" smtClean="0"/>
              <a:t>: </a:t>
            </a:r>
            <a:r>
              <a:rPr lang="en-US" dirty="0" err="1" smtClean="0"/>
              <a:t>Controle</a:t>
            </a:r>
            <a:r>
              <a:rPr lang="en-US" dirty="0" smtClean="0"/>
              <a:t> da </a:t>
            </a:r>
            <a:r>
              <a:rPr lang="en-US" dirty="0" err="1" smtClean="0"/>
              <a:t>Produção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atividade</a:t>
            </a:r>
            <a:r>
              <a:rPr lang="en-US" dirty="0" smtClean="0"/>
              <a:t> é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e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conheçam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aspectos</a:t>
            </a:r>
            <a:r>
              <a:rPr lang="en-US" dirty="0" smtClean="0"/>
              <a:t> </a:t>
            </a:r>
            <a:r>
              <a:rPr lang="en-US" dirty="0" err="1" smtClean="0"/>
              <a:t>técnicos</a:t>
            </a:r>
            <a:r>
              <a:rPr lang="en-US" dirty="0" smtClean="0"/>
              <a:t> e  </a:t>
            </a:r>
            <a:r>
              <a:rPr lang="en-US" dirty="0" err="1" smtClean="0"/>
              <a:t>operacionais</a:t>
            </a:r>
            <a:r>
              <a:rPr lang="en-US" dirty="0" smtClean="0"/>
              <a:t>  </a:t>
            </a:r>
            <a:r>
              <a:rPr lang="en-US" dirty="0" err="1" smtClean="0"/>
              <a:t>ligados</a:t>
            </a:r>
            <a:r>
              <a:rPr lang="en-US" dirty="0" smtClean="0"/>
              <a:t>  </a:t>
            </a:r>
            <a:r>
              <a:rPr lang="en-US" dirty="0" err="1" smtClean="0"/>
              <a:t>ao</a:t>
            </a:r>
            <a:r>
              <a:rPr lang="en-US" dirty="0" smtClean="0"/>
              <a:t>  </a:t>
            </a:r>
            <a:r>
              <a:rPr lang="en-US" dirty="0" err="1" smtClean="0"/>
              <a:t>Controle</a:t>
            </a:r>
            <a:r>
              <a:rPr lang="en-US" dirty="0" smtClean="0"/>
              <a:t>  da  </a:t>
            </a:r>
            <a:r>
              <a:rPr lang="en-US" dirty="0" err="1" smtClean="0"/>
              <a:t>Produção</a:t>
            </a:r>
            <a:r>
              <a:rPr lang="en-US" dirty="0" smtClean="0"/>
              <a:t>,  e  </a:t>
            </a:r>
            <a:r>
              <a:rPr lang="en-US" dirty="0" err="1" smtClean="0"/>
              <a:t>compreendam</a:t>
            </a:r>
            <a:r>
              <a:rPr lang="en-US" dirty="0" smtClean="0"/>
              <a:t>  as  </a:t>
            </a:r>
            <a:r>
              <a:rPr lang="en-US" dirty="0" err="1" smtClean="0"/>
              <a:t>necessidades</a:t>
            </a:r>
            <a:r>
              <a:rPr lang="en-US" dirty="0" smtClean="0"/>
              <a:t>  e </a:t>
            </a:r>
            <a:r>
              <a:rPr lang="en-US" dirty="0" err="1" smtClean="0"/>
              <a:t>finalidades</a:t>
            </a:r>
            <a:r>
              <a:rPr lang="en-US" dirty="0" smtClean="0"/>
              <a:t> </a:t>
            </a:r>
            <a:r>
              <a:rPr lang="en-US" dirty="0" err="1" smtClean="0"/>
              <a:t>deste</a:t>
            </a:r>
            <a:r>
              <a:rPr lang="en-US" dirty="0" smtClean="0"/>
              <a:t> </a:t>
            </a:r>
            <a:r>
              <a:rPr lang="en-US" dirty="0" err="1" smtClean="0"/>
              <a:t>controle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Assistir</a:t>
            </a:r>
            <a:r>
              <a:rPr lang="en-US" dirty="0" smtClean="0"/>
              <a:t>  </a:t>
            </a:r>
            <a:r>
              <a:rPr lang="en-US" dirty="0" err="1" smtClean="0"/>
              <a:t>aos</a:t>
            </a:r>
            <a:r>
              <a:rPr lang="en-US" dirty="0" smtClean="0"/>
              <a:t>  </a:t>
            </a:r>
            <a:r>
              <a:rPr lang="en-US" dirty="0" err="1" smtClean="0"/>
              <a:t>vídeos</a:t>
            </a:r>
            <a:r>
              <a:rPr lang="en-US" dirty="0" smtClean="0"/>
              <a:t>:</a:t>
            </a:r>
            <a:endParaRPr lang="pt-BR" dirty="0" smtClean="0"/>
          </a:p>
          <a:p>
            <a:r>
              <a:rPr lang="en-US" dirty="0" smtClean="0"/>
              <a:t>•  </a:t>
            </a:r>
            <a:r>
              <a:rPr lang="en-US" dirty="0" err="1" smtClean="0"/>
              <a:t>Controle</a:t>
            </a:r>
            <a:r>
              <a:rPr lang="en-US" dirty="0" smtClean="0"/>
              <a:t> da </a:t>
            </a:r>
            <a:r>
              <a:rPr lang="en-US" dirty="0" err="1" smtClean="0"/>
              <a:t>Produção</a:t>
            </a:r>
            <a:r>
              <a:rPr lang="en-US" dirty="0" smtClean="0"/>
              <a:t>. </a:t>
            </a:r>
            <a:r>
              <a:rPr lang="en-US" dirty="0" err="1" smtClean="0"/>
              <a:t>Disponível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</a:t>
            </a:r>
            <a:r>
              <a:rPr lang="en-US" dirty="0" smtClean="0"/>
              <a:t>&lt; https://docs.google.com/file/d/0B9lr9AyNKXpDYjgyOGYwYWItNzFjMi00ZTcyLWI4MTAtZDRjODMwZTlhMzI4/edit?pli=1 &gt;.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</a:t>
            </a:r>
            <a:r>
              <a:rPr lang="en-US" dirty="0" smtClean="0"/>
              <a:t>26</a:t>
            </a:r>
            <a:r>
              <a:rPr lang="en-US" dirty="0" smtClean="0"/>
              <a:t> set </a:t>
            </a:r>
            <a:r>
              <a:rPr lang="en-US" dirty="0" smtClean="0"/>
              <a:t>2012 </a:t>
            </a:r>
            <a:endParaRPr lang="pt-BR" dirty="0" smtClean="0"/>
          </a:p>
          <a:p>
            <a:r>
              <a:rPr lang="en-US" dirty="0" smtClean="0"/>
              <a:t>•  </a:t>
            </a:r>
            <a:r>
              <a:rPr lang="en-US" dirty="0" err="1" smtClean="0"/>
              <a:t>Telecurso</a:t>
            </a:r>
            <a:r>
              <a:rPr lang="en-US" dirty="0" smtClean="0"/>
              <a:t> TEC - </a:t>
            </a:r>
            <a:r>
              <a:rPr lang="en-US" dirty="0" err="1" smtClean="0"/>
              <a:t>Módulo</a:t>
            </a:r>
            <a:r>
              <a:rPr lang="en-US" dirty="0" smtClean="0"/>
              <a:t> 3 - Administração 08.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Produção</a:t>
            </a:r>
            <a:r>
              <a:rPr lang="en-US" dirty="0" smtClean="0"/>
              <a:t>. </a:t>
            </a:r>
            <a:r>
              <a:rPr lang="en-US" dirty="0" err="1" smtClean="0"/>
              <a:t>Disponível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</a:t>
            </a:r>
            <a:endParaRPr lang="pt-BR" dirty="0" smtClean="0"/>
          </a:p>
          <a:p>
            <a:r>
              <a:rPr lang="en-US" dirty="0" smtClean="0"/>
              <a:t>&lt;http://video.google.com/videoplay?docid=-</a:t>
            </a:r>
            <a:r>
              <a:rPr lang="en-US" dirty="0" smtClean="0"/>
              <a:t>4715923578545664686# 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</a:t>
            </a:r>
            <a:r>
              <a:rPr lang="en-US" dirty="0" smtClean="0"/>
              <a:t>26 </a:t>
            </a:r>
            <a:r>
              <a:rPr lang="en-US" dirty="0" smtClean="0"/>
              <a:t>set. </a:t>
            </a:r>
            <a:r>
              <a:rPr lang="en-US" dirty="0" smtClean="0"/>
              <a:t>2012 </a:t>
            </a:r>
            <a:r>
              <a:rPr lang="en-US" dirty="0" err="1" smtClean="0"/>
              <a:t>ou</a:t>
            </a:r>
            <a:r>
              <a:rPr lang="en-US" dirty="0" smtClean="0"/>
              <a:t> http://</a:t>
            </a:r>
            <a:r>
              <a:rPr lang="en-US" dirty="0" smtClean="0"/>
              <a:t>www.youtube.com/watch?v=B3Tyk9iftQY, </a:t>
            </a:r>
            <a:r>
              <a:rPr lang="en-US" dirty="0" err="1" smtClean="0"/>
              <a:t>acessado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16 </a:t>
            </a:r>
            <a:r>
              <a:rPr lang="en-US" dirty="0" err="1" smtClean="0"/>
              <a:t>fev</a:t>
            </a:r>
            <a:r>
              <a:rPr lang="en-US" dirty="0" smtClean="0"/>
              <a:t> 2014.</a:t>
            </a:r>
            <a:endParaRPr lang="en-US" dirty="0" smtClean="0"/>
          </a:p>
          <a:p>
            <a:r>
              <a:rPr lang="en-US" dirty="0" err="1" smtClean="0"/>
              <a:t>Pesquisar</a:t>
            </a:r>
            <a:r>
              <a:rPr lang="en-US" dirty="0" smtClean="0"/>
              <a:t>,  no  </a:t>
            </a:r>
            <a:r>
              <a:rPr lang="en-US" dirty="0" err="1" smtClean="0"/>
              <a:t>livro-texto</a:t>
            </a:r>
            <a:r>
              <a:rPr lang="en-US" dirty="0" smtClean="0"/>
              <a:t>  da  disciplina3,  </a:t>
            </a:r>
            <a:r>
              <a:rPr lang="en-US" dirty="0" err="1" smtClean="0"/>
              <a:t>informações</a:t>
            </a:r>
            <a:r>
              <a:rPr lang="en-US" dirty="0" smtClean="0"/>
              <a:t>,  dados  e  </a:t>
            </a:r>
            <a:r>
              <a:rPr lang="en-US" dirty="0" err="1" smtClean="0"/>
              <a:t>conceitos</a:t>
            </a:r>
            <a:r>
              <a:rPr lang="en-US" dirty="0" smtClean="0"/>
              <a:t>  </a:t>
            </a:r>
            <a:r>
              <a:rPr lang="en-US" dirty="0" err="1" smtClean="0"/>
              <a:t>sobre</a:t>
            </a:r>
            <a:r>
              <a:rPr lang="en-US" dirty="0" smtClean="0"/>
              <a:t>  </a:t>
            </a:r>
            <a:r>
              <a:rPr lang="en-US" dirty="0" err="1" smtClean="0"/>
              <a:t>Controle</a:t>
            </a:r>
            <a:r>
              <a:rPr lang="en-US" dirty="0" smtClean="0"/>
              <a:t>  da </a:t>
            </a:r>
            <a:r>
              <a:rPr lang="en-US" dirty="0" err="1" smtClean="0"/>
              <a:t>Produção</a:t>
            </a:r>
            <a:endParaRPr lang="en-US" dirty="0" smtClean="0"/>
          </a:p>
          <a:p>
            <a:r>
              <a:rPr lang="en-US" dirty="0" err="1" smtClean="0"/>
              <a:t>Analisar</a:t>
            </a:r>
            <a:r>
              <a:rPr lang="en-US" dirty="0" smtClean="0"/>
              <a:t> as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levantadas</a:t>
            </a:r>
            <a:r>
              <a:rPr lang="en-US" dirty="0" smtClean="0"/>
              <a:t> e </a:t>
            </a:r>
            <a:r>
              <a:rPr lang="en-US" dirty="0" err="1" smtClean="0"/>
              <a:t>elaborar</a:t>
            </a:r>
            <a:r>
              <a:rPr lang="en-US" dirty="0" smtClean="0"/>
              <a:t> um </a:t>
            </a:r>
            <a:r>
              <a:rPr lang="en-US" dirty="0" err="1" smtClean="0"/>
              <a:t>relatório</a:t>
            </a:r>
            <a:r>
              <a:rPr lang="en-US" dirty="0" smtClean="0"/>
              <a:t> com 2 a 4 </a:t>
            </a:r>
            <a:r>
              <a:rPr lang="en-US" dirty="0" err="1" smtClean="0"/>
              <a:t>páginas</a:t>
            </a:r>
            <a:r>
              <a:rPr lang="en-US" dirty="0" smtClean="0"/>
              <a:t>, </a:t>
            </a:r>
            <a:r>
              <a:rPr lang="en-US" dirty="0" err="1" smtClean="0"/>
              <a:t>padrão</a:t>
            </a:r>
            <a:r>
              <a:rPr lang="en-US" dirty="0" smtClean="0"/>
              <a:t> ABNT.  </a:t>
            </a:r>
            <a:endParaRPr lang="pt-BR" dirty="0" smtClean="0"/>
          </a:p>
          <a:p>
            <a:endParaRPr lang="pt-BR" dirty="0" smtClean="0"/>
          </a:p>
          <a:p>
            <a:pPr>
              <a:lnSpc>
                <a:spcPct val="150000"/>
              </a:lnSpc>
            </a:pPr>
            <a:endParaRPr lang="pt-BR" dirty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. 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79512" y="476672"/>
            <a:ext cx="8748712" cy="78483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Parte IV - Aula-</a:t>
            </a:r>
            <a:r>
              <a:rPr lang="en-US" dirty="0" err="1" smtClean="0"/>
              <a:t>tema</a:t>
            </a:r>
            <a:r>
              <a:rPr lang="en-US" dirty="0" smtClean="0"/>
              <a:t>: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Estoques</a:t>
            </a:r>
            <a:r>
              <a:rPr lang="en-US" dirty="0" smtClean="0"/>
              <a:t>.  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atividade</a:t>
            </a:r>
            <a:r>
              <a:rPr lang="en-US" dirty="0" smtClean="0"/>
              <a:t> é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e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conheçam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aspectos</a:t>
            </a:r>
            <a:r>
              <a:rPr lang="en-US" dirty="0" smtClean="0"/>
              <a:t> </a:t>
            </a:r>
            <a:r>
              <a:rPr lang="en-US" dirty="0" err="1" smtClean="0"/>
              <a:t>técnicos</a:t>
            </a:r>
            <a:r>
              <a:rPr lang="en-US" dirty="0" smtClean="0"/>
              <a:t> e  </a:t>
            </a:r>
            <a:r>
              <a:rPr lang="en-US" dirty="0" err="1" smtClean="0"/>
              <a:t>operacionais</a:t>
            </a:r>
            <a:r>
              <a:rPr lang="en-US" dirty="0" smtClean="0"/>
              <a:t>  </a:t>
            </a:r>
            <a:r>
              <a:rPr lang="en-US" dirty="0" err="1" smtClean="0"/>
              <a:t>ligados</a:t>
            </a:r>
            <a:r>
              <a:rPr lang="en-US" dirty="0" smtClean="0"/>
              <a:t>  </a:t>
            </a:r>
            <a:r>
              <a:rPr lang="en-US" dirty="0" err="1" smtClean="0"/>
              <a:t>ao</a:t>
            </a:r>
            <a:r>
              <a:rPr lang="en-US" dirty="0" smtClean="0"/>
              <a:t>  </a:t>
            </a:r>
            <a:r>
              <a:rPr lang="en-US" dirty="0" err="1" smtClean="0"/>
              <a:t>Controle</a:t>
            </a:r>
            <a:r>
              <a:rPr lang="en-US" dirty="0" smtClean="0"/>
              <a:t>  de  </a:t>
            </a:r>
            <a:r>
              <a:rPr lang="en-US" dirty="0" err="1" smtClean="0"/>
              <a:t>Estoques</a:t>
            </a:r>
            <a:r>
              <a:rPr lang="en-US" dirty="0" smtClean="0"/>
              <a:t>,  e  </a:t>
            </a:r>
            <a:r>
              <a:rPr lang="en-US" dirty="0" err="1" smtClean="0"/>
              <a:t>compreendam</a:t>
            </a:r>
            <a:r>
              <a:rPr lang="en-US" dirty="0" smtClean="0"/>
              <a:t>  as  </a:t>
            </a:r>
            <a:r>
              <a:rPr lang="en-US" dirty="0" err="1" smtClean="0"/>
              <a:t>necessidades</a:t>
            </a:r>
            <a:r>
              <a:rPr lang="en-US" dirty="0" smtClean="0"/>
              <a:t>  e </a:t>
            </a:r>
            <a:r>
              <a:rPr lang="en-US" dirty="0" err="1" smtClean="0"/>
              <a:t>finalidades</a:t>
            </a:r>
            <a:r>
              <a:rPr lang="en-US" dirty="0" smtClean="0"/>
              <a:t> </a:t>
            </a:r>
            <a:r>
              <a:rPr lang="en-US" dirty="0" err="1" smtClean="0"/>
              <a:t>deste</a:t>
            </a:r>
            <a:r>
              <a:rPr lang="en-US" dirty="0" smtClean="0"/>
              <a:t> </a:t>
            </a:r>
            <a:r>
              <a:rPr lang="en-US" dirty="0" err="1" smtClean="0"/>
              <a:t>controle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Pesquisar</a:t>
            </a:r>
            <a:r>
              <a:rPr lang="en-US" dirty="0" smtClean="0"/>
              <a:t>, no livro-texto3, e </a:t>
            </a:r>
            <a:r>
              <a:rPr lang="en-US" dirty="0" err="1" smtClean="0"/>
              <a:t>anotar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relevantes</a:t>
            </a:r>
            <a:r>
              <a:rPr lang="en-US" dirty="0" smtClean="0"/>
              <a:t> dados, </a:t>
            </a:r>
            <a:r>
              <a:rPr lang="en-US" dirty="0" err="1" smtClean="0"/>
              <a:t>informações</a:t>
            </a:r>
            <a:r>
              <a:rPr lang="en-US" dirty="0" smtClean="0"/>
              <a:t> e </a:t>
            </a:r>
            <a:r>
              <a:rPr lang="en-US" dirty="0" err="1" smtClean="0"/>
              <a:t>conceitos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Estoques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serem</a:t>
            </a:r>
            <a:r>
              <a:rPr lang="en-US" dirty="0" smtClean="0"/>
              <a:t> </a:t>
            </a:r>
            <a:r>
              <a:rPr lang="en-US" dirty="0" err="1" smtClean="0"/>
              <a:t>utilizados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redação</a:t>
            </a:r>
            <a:r>
              <a:rPr lang="en-US" dirty="0" smtClean="0"/>
              <a:t> do </a:t>
            </a:r>
            <a:r>
              <a:rPr lang="en-US" dirty="0" err="1" smtClean="0"/>
              <a:t>texto</a:t>
            </a:r>
            <a:r>
              <a:rPr lang="en-US" dirty="0" smtClean="0"/>
              <a:t> final </a:t>
            </a:r>
            <a:r>
              <a:rPr lang="en-US" dirty="0" err="1" smtClean="0"/>
              <a:t>desta</a:t>
            </a:r>
            <a:r>
              <a:rPr lang="en-US" dirty="0" smtClean="0"/>
              <a:t> </a:t>
            </a:r>
            <a:r>
              <a:rPr lang="en-US" dirty="0" err="1" smtClean="0"/>
              <a:t>etapa</a:t>
            </a:r>
            <a:r>
              <a:rPr lang="en-US" dirty="0" smtClean="0"/>
              <a:t>. 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Ler</a:t>
            </a:r>
            <a:r>
              <a:rPr lang="en-US" dirty="0" smtClean="0"/>
              <a:t> o </a:t>
            </a:r>
            <a:r>
              <a:rPr lang="en-US" dirty="0" err="1" smtClean="0"/>
              <a:t>seguinte</a:t>
            </a:r>
            <a:r>
              <a:rPr lang="en-US" dirty="0" smtClean="0"/>
              <a:t> </a:t>
            </a:r>
            <a:r>
              <a:rPr lang="en-US" dirty="0" err="1" smtClean="0"/>
              <a:t>artigo</a:t>
            </a:r>
            <a:r>
              <a:rPr lang="en-US" dirty="0" smtClean="0"/>
              <a:t>: 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• 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Estoque</a:t>
            </a:r>
            <a:r>
              <a:rPr lang="en-US" dirty="0" smtClean="0"/>
              <a:t> de </a:t>
            </a:r>
            <a:r>
              <a:rPr lang="en-US" dirty="0" err="1" smtClean="0"/>
              <a:t>Materiais</a:t>
            </a:r>
            <a:r>
              <a:rPr lang="en-US" dirty="0" smtClean="0"/>
              <a:t> com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Padrões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: </a:t>
            </a:r>
            <a:r>
              <a:rPr lang="en-US" dirty="0" err="1" smtClean="0"/>
              <a:t>Estudo</a:t>
            </a:r>
            <a:r>
              <a:rPr lang="en-US" dirty="0" smtClean="0"/>
              <a:t> de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Indústria</a:t>
            </a:r>
            <a:r>
              <a:rPr lang="en-US" dirty="0" smtClean="0"/>
              <a:t> </a:t>
            </a:r>
            <a:r>
              <a:rPr lang="en-US" dirty="0" err="1" smtClean="0"/>
              <a:t>Química</a:t>
            </a:r>
            <a:r>
              <a:rPr lang="en-US" dirty="0" smtClean="0"/>
              <a:t>. </a:t>
            </a:r>
            <a:r>
              <a:rPr lang="en-US" dirty="0" err="1" smtClean="0"/>
              <a:t>Disponível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</a:t>
            </a:r>
            <a:r>
              <a:rPr lang="en-US" dirty="0" smtClean="0"/>
              <a:t>&lt; http://www.scielo.br/scielo.php?script=sci_arttext&amp;pid=S0104-530X2006000200005 &gt;.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: </a:t>
            </a:r>
            <a:r>
              <a:rPr lang="en-US" dirty="0" smtClean="0"/>
              <a:t>26 </a:t>
            </a:r>
            <a:r>
              <a:rPr lang="en-US" dirty="0" smtClean="0"/>
              <a:t>set. </a:t>
            </a:r>
            <a:r>
              <a:rPr lang="en-US" dirty="0" smtClean="0"/>
              <a:t>2012. </a:t>
            </a:r>
            <a:endParaRPr lang="pt-BR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. 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79512" y="476672"/>
            <a:ext cx="8748712" cy="649408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Reunir</a:t>
            </a:r>
            <a:r>
              <a:rPr lang="en-US" dirty="0" smtClean="0"/>
              <a:t>-se e com base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informações</a:t>
            </a:r>
            <a:r>
              <a:rPr lang="en-US" dirty="0" smtClean="0"/>
              <a:t>, dados e </a:t>
            </a:r>
            <a:r>
              <a:rPr lang="en-US" dirty="0" err="1" smtClean="0"/>
              <a:t>conceitos</a:t>
            </a:r>
            <a:r>
              <a:rPr lang="en-US" dirty="0" smtClean="0"/>
              <a:t> </a:t>
            </a:r>
            <a:r>
              <a:rPr lang="en-US" dirty="0" err="1" smtClean="0"/>
              <a:t>anotados</a:t>
            </a:r>
            <a:r>
              <a:rPr lang="en-US" dirty="0" smtClean="0"/>
              <a:t>, </a:t>
            </a:r>
            <a:r>
              <a:rPr lang="en-US" dirty="0" err="1" smtClean="0"/>
              <a:t>discutir</a:t>
            </a:r>
            <a:r>
              <a:rPr lang="en-US" dirty="0" smtClean="0"/>
              <a:t> e  </a:t>
            </a:r>
            <a:r>
              <a:rPr lang="en-US" dirty="0" err="1" smtClean="0"/>
              <a:t>confrontar</a:t>
            </a:r>
            <a:r>
              <a:rPr lang="en-US" dirty="0" smtClean="0"/>
              <a:t>  </a:t>
            </a:r>
            <a:r>
              <a:rPr lang="en-US" dirty="0" err="1" smtClean="0"/>
              <a:t>os</a:t>
            </a:r>
            <a:r>
              <a:rPr lang="en-US" dirty="0" smtClean="0"/>
              <a:t>  </a:t>
            </a:r>
            <a:r>
              <a:rPr lang="en-US" dirty="0" err="1" smtClean="0"/>
              <a:t>entendimentos</a:t>
            </a:r>
            <a:r>
              <a:rPr lang="en-US" dirty="0" smtClean="0"/>
              <a:t>  dos  </a:t>
            </a:r>
            <a:r>
              <a:rPr lang="en-US" dirty="0" err="1" smtClean="0"/>
              <a:t>membros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Analisar</a:t>
            </a:r>
            <a:r>
              <a:rPr lang="en-US" dirty="0" smtClean="0"/>
              <a:t> as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levantadas</a:t>
            </a:r>
            <a:r>
              <a:rPr lang="en-US" dirty="0" smtClean="0"/>
              <a:t> e </a:t>
            </a:r>
            <a:r>
              <a:rPr lang="en-US" dirty="0" err="1" smtClean="0"/>
              <a:t>elaborar</a:t>
            </a:r>
            <a:r>
              <a:rPr lang="en-US" dirty="0" smtClean="0"/>
              <a:t> um </a:t>
            </a:r>
            <a:r>
              <a:rPr lang="en-US" dirty="0" err="1" smtClean="0"/>
              <a:t>relatório</a:t>
            </a:r>
            <a:r>
              <a:rPr lang="en-US" dirty="0" smtClean="0"/>
              <a:t> com 2 a 4 </a:t>
            </a:r>
            <a:r>
              <a:rPr lang="en-US" dirty="0" err="1" smtClean="0"/>
              <a:t>páginas</a:t>
            </a:r>
            <a:r>
              <a:rPr lang="en-US" dirty="0" smtClean="0"/>
              <a:t>, </a:t>
            </a:r>
            <a:r>
              <a:rPr lang="en-US" dirty="0" err="1" smtClean="0"/>
              <a:t>padrão</a:t>
            </a:r>
            <a:r>
              <a:rPr lang="en-US" dirty="0" smtClean="0"/>
              <a:t> ABNT.  </a:t>
            </a:r>
            <a:endParaRPr lang="pt-BR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Atenção</a:t>
            </a:r>
            <a:r>
              <a:rPr lang="en-US" dirty="0" smtClean="0"/>
              <a:t> : </a:t>
            </a:r>
            <a:r>
              <a:rPr lang="en-US" dirty="0" err="1" smtClean="0"/>
              <a:t>apresentar</a:t>
            </a:r>
            <a:r>
              <a:rPr lang="en-US" dirty="0" smtClean="0"/>
              <a:t> um </a:t>
            </a:r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r>
              <a:rPr lang="en-US" dirty="0" smtClean="0"/>
              <a:t> do </a:t>
            </a:r>
            <a:r>
              <a:rPr lang="en-US" dirty="0" err="1" smtClean="0"/>
              <a:t>uso</a:t>
            </a:r>
            <a:r>
              <a:rPr lang="en-US" dirty="0" smtClean="0"/>
              <a:t> do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produção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de </a:t>
            </a:r>
            <a:r>
              <a:rPr lang="en-US" dirty="0" err="1" smtClean="0"/>
              <a:t>controle</a:t>
            </a:r>
            <a:r>
              <a:rPr lang="en-US" dirty="0" smtClean="0"/>
              <a:t> de </a:t>
            </a:r>
            <a:r>
              <a:rPr lang="en-US" dirty="0" err="1" smtClean="0"/>
              <a:t>estoque</a:t>
            </a:r>
            <a:r>
              <a:rPr lang="en-US" dirty="0" smtClean="0"/>
              <a:t>. 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sz="2800" b="1" dirty="0" err="1" smtClean="0"/>
              <a:t>Entrega</a:t>
            </a:r>
            <a:r>
              <a:rPr lang="en-US" sz="2800" b="1" dirty="0" smtClean="0"/>
              <a:t>-lo </a:t>
            </a:r>
            <a:r>
              <a:rPr lang="en-US" sz="2800" b="1" dirty="0" err="1" smtClean="0"/>
              <a:t>ao</a:t>
            </a:r>
            <a:r>
              <a:rPr lang="en-US" sz="2800" b="1" dirty="0" smtClean="0"/>
              <a:t> professor no </a:t>
            </a:r>
            <a:r>
              <a:rPr lang="en-US" sz="2800" b="1" dirty="0" err="1" smtClean="0"/>
              <a:t>dia</a:t>
            </a:r>
            <a:r>
              <a:rPr lang="en-US" sz="2800" b="1" dirty="0" smtClean="0"/>
              <a:t> </a:t>
            </a:r>
            <a:r>
              <a:rPr lang="en-US" sz="2800" b="1" dirty="0" smtClean="0"/>
              <a:t>26/05/2014 </a:t>
            </a:r>
            <a:endParaRPr lang="en-US" sz="2800" b="1" dirty="0" smtClean="0"/>
          </a:p>
          <a:p>
            <a:pPr>
              <a:lnSpc>
                <a:spcPct val="150000"/>
              </a:lnSpc>
            </a:pPr>
            <a:r>
              <a:rPr lang="en-US" sz="2800" b="1" dirty="0" err="1" smtClean="0"/>
              <a:t>Fechamento</a:t>
            </a:r>
            <a:r>
              <a:rPr lang="en-US" sz="2800" b="1" dirty="0" smtClean="0"/>
              <a:t> do </a:t>
            </a:r>
            <a:r>
              <a:rPr lang="en-US" sz="2800" b="1" dirty="0" smtClean="0"/>
              <a:t>2ª </a:t>
            </a:r>
            <a:r>
              <a:rPr lang="en-US" sz="2800" b="1" dirty="0" err="1" smtClean="0"/>
              <a:t>Bimestre</a:t>
            </a:r>
            <a:r>
              <a:rPr lang="en-US" sz="2800" b="1" dirty="0" smtClean="0"/>
              <a:t> – </a:t>
            </a:r>
            <a:r>
              <a:rPr lang="en-US" sz="2800" b="1" dirty="0" smtClean="0"/>
              <a:t>2 </a:t>
            </a:r>
            <a:r>
              <a:rPr lang="en-US" sz="2800" b="1" dirty="0" err="1" smtClean="0"/>
              <a:t>pontos</a:t>
            </a:r>
            <a:endParaRPr lang="pt-BR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. 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214282" y="500042"/>
            <a:ext cx="8641457" cy="55707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10000"/>
              </a:lnSpc>
              <a:tabLst>
                <a:tab pos="431800" algn="l"/>
              </a:tabLst>
            </a:pPr>
            <a:r>
              <a:rPr lang="pt-BR" b="1" u="sng" dirty="0"/>
              <a:t>COMPETÊNCIAS  E  </a:t>
            </a:r>
            <a:r>
              <a:rPr lang="pt-BR" b="1" u="sng" dirty="0" smtClean="0"/>
              <a:t>HABILIDADES</a:t>
            </a:r>
          </a:p>
          <a:p>
            <a:pPr algn="just"/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concluir</a:t>
            </a:r>
            <a:r>
              <a:rPr lang="en-US" dirty="0"/>
              <a:t> as </a:t>
            </a:r>
            <a:r>
              <a:rPr lang="en-US" dirty="0" err="1"/>
              <a:t>etapas</a:t>
            </a:r>
            <a:r>
              <a:rPr lang="en-US" dirty="0"/>
              <a:t> </a:t>
            </a:r>
            <a:r>
              <a:rPr lang="en-US" dirty="0" err="1"/>
              <a:t>propostas</a:t>
            </a:r>
            <a:r>
              <a:rPr lang="en-US" dirty="0"/>
              <a:t> </a:t>
            </a:r>
            <a:r>
              <a:rPr lang="en-US" dirty="0" err="1"/>
              <a:t>neste</a:t>
            </a:r>
            <a:r>
              <a:rPr lang="en-US" dirty="0"/>
              <a:t> </a:t>
            </a:r>
            <a:r>
              <a:rPr lang="en-US" dirty="0" err="1"/>
              <a:t>desafio</a:t>
            </a:r>
            <a:r>
              <a:rPr lang="en-US" dirty="0"/>
              <a:t>, </a:t>
            </a:r>
            <a:r>
              <a:rPr lang="en-US" dirty="0" err="1"/>
              <a:t>você</a:t>
            </a:r>
            <a:r>
              <a:rPr lang="en-US" dirty="0"/>
              <a:t> </a:t>
            </a:r>
            <a:r>
              <a:rPr lang="en-US" dirty="0" err="1"/>
              <a:t>terá</a:t>
            </a:r>
            <a:r>
              <a:rPr lang="en-US" dirty="0"/>
              <a:t> </a:t>
            </a:r>
            <a:r>
              <a:rPr lang="en-US" dirty="0" err="1"/>
              <a:t>desenvolvido</a:t>
            </a:r>
            <a:r>
              <a:rPr lang="en-US" dirty="0"/>
              <a:t> as </a:t>
            </a:r>
            <a:r>
              <a:rPr lang="en-US" dirty="0" err="1"/>
              <a:t>competências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/>
              <a:t>habilidades</a:t>
            </a:r>
            <a:r>
              <a:rPr lang="en-US" dirty="0"/>
              <a:t> </a:t>
            </a:r>
            <a:r>
              <a:rPr lang="en-US" dirty="0" err="1"/>
              <a:t>descritas</a:t>
            </a:r>
            <a:r>
              <a:rPr lang="en-US" dirty="0"/>
              <a:t> a </a:t>
            </a:r>
            <a:r>
              <a:rPr lang="en-US" dirty="0" err="1" smtClean="0"/>
              <a:t>seguir</a:t>
            </a:r>
            <a:r>
              <a:rPr lang="en-US" dirty="0" smtClean="0"/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Tecnologias</a:t>
            </a:r>
            <a:r>
              <a:rPr lang="en-US" dirty="0" smtClean="0"/>
              <a:t> </a:t>
            </a:r>
            <a:r>
              <a:rPr lang="en-US" dirty="0" err="1"/>
              <a:t>associadas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 smtClean="0"/>
              <a:t>instrumentos</a:t>
            </a:r>
            <a:endParaRPr lang="en-US" dirty="0"/>
          </a:p>
          <a:p>
            <a:pPr lvl="1"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estratégias</a:t>
            </a:r>
            <a:r>
              <a:rPr lang="en-US" dirty="0"/>
              <a:t> </a:t>
            </a:r>
            <a:r>
              <a:rPr lang="en-US" dirty="0" err="1"/>
              <a:t>utilizadas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busca</a:t>
            </a:r>
            <a:r>
              <a:rPr lang="en-US" dirty="0"/>
              <a:t> da </a:t>
            </a:r>
            <a:r>
              <a:rPr lang="en-US" dirty="0" err="1" smtClean="0"/>
              <a:t>qualidade</a:t>
            </a:r>
            <a:r>
              <a:rPr lang="en-US" dirty="0"/>
              <a:t>, </a:t>
            </a:r>
            <a:r>
              <a:rPr lang="en-US" dirty="0" err="1"/>
              <a:t>produtividade</a:t>
            </a:r>
            <a:r>
              <a:rPr lang="en-US" dirty="0"/>
              <a:t> e </a:t>
            </a:r>
            <a:r>
              <a:rPr lang="en-US" dirty="0" err="1"/>
              <a:t>competitividade</a:t>
            </a:r>
            <a:r>
              <a:rPr lang="en-US" dirty="0"/>
              <a:t> das </a:t>
            </a:r>
            <a:r>
              <a:rPr lang="en-US" dirty="0" err="1" smtClean="0"/>
              <a:t>organizações</a:t>
            </a:r>
            <a:endParaRPr lang="en-US" dirty="0" smtClean="0"/>
          </a:p>
          <a:p>
            <a:pPr lvl="1"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dirty="0" err="1" smtClean="0"/>
              <a:t>lanejar</a:t>
            </a:r>
            <a:r>
              <a:rPr lang="en-US" dirty="0" smtClean="0"/>
              <a:t>  </a:t>
            </a:r>
            <a:r>
              <a:rPr lang="en-US" dirty="0"/>
              <a:t>e  </a:t>
            </a:r>
            <a:r>
              <a:rPr lang="en-US" dirty="0" err="1" smtClean="0"/>
              <a:t>coordenar</a:t>
            </a:r>
            <a:r>
              <a:rPr lang="en-US" dirty="0" smtClean="0"/>
              <a:t>  </a:t>
            </a:r>
            <a:r>
              <a:rPr lang="en-US" dirty="0"/>
              <a:t>a </a:t>
            </a:r>
            <a:r>
              <a:rPr lang="en-US" dirty="0" err="1" smtClean="0"/>
              <a:t>movimentação</a:t>
            </a:r>
            <a:r>
              <a:rPr lang="en-US" dirty="0" smtClean="0"/>
              <a:t> </a:t>
            </a:r>
            <a:r>
              <a:rPr lang="en-US" dirty="0" err="1"/>
              <a:t>física</a:t>
            </a:r>
            <a:r>
              <a:rPr lang="en-US" dirty="0"/>
              <a:t> e de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as </a:t>
            </a:r>
            <a:r>
              <a:rPr lang="en-US" dirty="0" err="1"/>
              <a:t>operações</a:t>
            </a:r>
            <a:r>
              <a:rPr lang="en-US" dirty="0"/>
              <a:t> </a:t>
            </a:r>
            <a:r>
              <a:rPr lang="en-US" dirty="0" err="1"/>
              <a:t>multimodais</a:t>
            </a:r>
            <a:r>
              <a:rPr lang="en-US" dirty="0"/>
              <a:t> de </a:t>
            </a:r>
            <a:r>
              <a:rPr lang="en-US" dirty="0" err="1"/>
              <a:t>transporte</a:t>
            </a:r>
            <a:r>
              <a:rPr lang="en-US" dirty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 </a:t>
            </a:r>
            <a:r>
              <a:rPr lang="en-US" dirty="0" err="1"/>
              <a:t>proporcionar</a:t>
            </a:r>
            <a:r>
              <a:rPr lang="en-US" dirty="0"/>
              <a:t>  </a:t>
            </a:r>
            <a:r>
              <a:rPr lang="en-US" dirty="0" err="1"/>
              <a:t>fluxo</a:t>
            </a:r>
            <a:r>
              <a:rPr lang="en-US" dirty="0"/>
              <a:t>  </a:t>
            </a:r>
            <a:r>
              <a:rPr lang="en-US" dirty="0" err="1"/>
              <a:t>otimizado</a:t>
            </a:r>
            <a:r>
              <a:rPr lang="en-US" dirty="0"/>
              <a:t>  e  de  </a:t>
            </a:r>
            <a:r>
              <a:rPr lang="en-US" dirty="0" err="1"/>
              <a:t>qualidade</a:t>
            </a:r>
            <a:r>
              <a:rPr lang="en-US" dirty="0"/>
              <a:t>  </a:t>
            </a:r>
            <a:r>
              <a:rPr lang="en-US" dirty="0" err="1"/>
              <a:t>para</a:t>
            </a:r>
            <a:r>
              <a:rPr lang="en-US" dirty="0"/>
              <a:t>  </a:t>
            </a:r>
            <a:r>
              <a:rPr lang="en-US" dirty="0" err="1"/>
              <a:t>peças</a:t>
            </a:r>
            <a:r>
              <a:rPr lang="en-US" dirty="0"/>
              <a:t>,  </a:t>
            </a:r>
            <a:r>
              <a:rPr lang="en-US" dirty="0" err="1"/>
              <a:t>matérias-primas</a:t>
            </a:r>
            <a:r>
              <a:rPr lang="en-US" dirty="0"/>
              <a:t>  e </a:t>
            </a:r>
            <a:r>
              <a:rPr lang="en-US" dirty="0" err="1" smtClean="0"/>
              <a:t>produtos</a:t>
            </a:r>
            <a:endParaRPr lang="en-US" dirty="0" smtClean="0"/>
          </a:p>
          <a:p>
            <a:pPr lvl="1"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Gerenciar</a:t>
            </a:r>
            <a:r>
              <a:rPr lang="en-US" dirty="0" smtClean="0"/>
              <a:t>  </a:t>
            </a:r>
            <a:r>
              <a:rPr lang="en-US" dirty="0" err="1"/>
              <a:t>redes</a:t>
            </a:r>
            <a:r>
              <a:rPr lang="en-US" dirty="0"/>
              <a:t>  de  </a:t>
            </a:r>
            <a:r>
              <a:rPr lang="en-US" dirty="0" err="1"/>
              <a:t>distribuição</a:t>
            </a:r>
            <a:r>
              <a:rPr lang="en-US" dirty="0"/>
              <a:t>  e  </a:t>
            </a:r>
            <a:r>
              <a:rPr lang="en-US" dirty="0" err="1"/>
              <a:t>unidades</a:t>
            </a:r>
            <a:r>
              <a:rPr lang="en-US" dirty="0"/>
              <a:t>  </a:t>
            </a:r>
            <a:r>
              <a:rPr lang="en-US" dirty="0" err="1"/>
              <a:t>logísticas</a:t>
            </a:r>
            <a:r>
              <a:rPr lang="en-US" dirty="0"/>
              <a:t>, </a:t>
            </a:r>
            <a:r>
              <a:rPr lang="en-US" dirty="0" err="1" smtClean="0"/>
              <a:t>estabelecendo</a:t>
            </a:r>
            <a:r>
              <a:rPr lang="en-US" dirty="0" smtClean="0"/>
              <a:t>  </a:t>
            </a:r>
            <a:r>
              <a:rPr lang="en-US" dirty="0" err="1"/>
              <a:t>processos</a:t>
            </a:r>
            <a:r>
              <a:rPr lang="en-US" dirty="0"/>
              <a:t>  de </a:t>
            </a:r>
            <a:r>
              <a:rPr lang="en-US" dirty="0" err="1" smtClean="0"/>
              <a:t>compras</a:t>
            </a:r>
            <a:r>
              <a:rPr lang="en-US" dirty="0"/>
              <a:t>,  </a:t>
            </a:r>
            <a:r>
              <a:rPr lang="en-US" dirty="0" err="1"/>
              <a:t>identificando</a:t>
            </a:r>
            <a:r>
              <a:rPr lang="en-US" dirty="0"/>
              <a:t>  </a:t>
            </a:r>
            <a:r>
              <a:rPr lang="en-US" dirty="0" err="1"/>
              <a:t>fornecedores</a:t>
            </a:r>
            <a:r>
              <a:rPr lang="en-US" dirty="0"/>
              <a:t>,  </a:t>
            </a:r>
            <a:r>
              <a:rPr lang="en-US" dirty="0" err="1"/>
              <a:t>negociando</a:t>
            </a:r>
            <a:r>
              <a:rPr lang="en-US" dirty="0"/>
              <a:t>  e </a:t>
            </a:r>
            <a:r>
              <a:rPr lang="en-US" dirty="0" err="1" smtClean="0"/>
              <a:t>estabelecendo</a:t>
            </a:r>
            <a:r>
              <a:rPr lang="en-US" dirty="0" smtClean="0"/>
              <a:t>  </a:t>
            </a:r>
            <a:r>
              <a:rPr lang="en-US" dirty="0" err="1"/>
              <a:t>padrões</a:t>
            </a:r>
            <a:r>
              <a:rPr lang="en-US" dirty="0"/>
              <a:t>  de </a:t>
            </a:r>
            <a:r>
              <a:rPr lang="en-US" dirty="0" err="1" smtClean="0"/>
              <a:t>recebimento</a:t>
            </a:r>
            <a:r>
              <a:rPr lang="en-US" dirty="0"/>
              <a:t>,  </a:t>
            </a:r>
            <a:r>
              <a:rPr lang="en-US" dirty="0" err="1"/>
              <a:t>armazenamento</a:t>
            </a:r>
            <a:r>
              <a:rPr lang="en-US" dirty="0"/>
              <a:t>, </a:t>
            </a:r>
            <a:r>
              <a:rPr lang="en-US" dirty="0" err="1" smtClean="0"/>
              <a:t>movimentação</a:t>
            </a:r>
            <a:r>
              <a:rPr lang="en-US" dirty="0" smtClean="0"/>
              <a:t>  </a:t>
            </a:r>
            <a:r>
              <a:rPr lang="en-US" dirty="0"/>
              <a:t>e  </a:t>
            </a:r>
            <a:r>
              <a:rPr lang="en-US" dirty="0" err="1"/>
              <a:t>embalagem</a:t>
            </a:r>
            <a:r>
              <a:rPr lang="en-US" dirty="0"/>
              <a:t>  de  </a:t>
            </a:r>
            <a:r>
              <a:rPr lang="en-US" dirty="0" err="1"/>
              <a:t>materiais</a:t>
            </a:r>
            <a:r>
              <a:rPr lang="en-US" dirty="0" smtClean="0"/>
              <a:t>,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Coordenar</a:t>
            </a:r>
            <a:r>
              <a:rPr lang="en-US" dirty="0" smtClean="0"/>
              <a:t> </a:t>
            </a:r>
            <a:r>
              <a:rPr lang="en-US" dirty="0" err="1" smtClean="0"/>
              <a:t>inventários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estoques</a:t>
            </a:r>
            <a:r>
              <a:rPr lang="en-US" dirty="0"/>
              <a:t>,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abastecimento</a:t>
            </a:r>
            <a:r>
              <a:rPr lang="en-US" dirty="0"/>
              <a:t>, </a:t>
            </a:r>
            <a:r>
              <a:rPr lang="en-US" dirty="0" err="1"/>
              <a:t>programação</a:t>
            </a:r>
            <a:r>
              <a:rPr lang="en-US" dirty="0"/>
              <a:t> e </a:t>
            </a:r>
            <a:r>
              <a:rPr lang="en-US" dirty="0" err="1" smtClean="0"/>
              <a:t>monitoramento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fluxo</a:t>
            </a:r>
            <a:r>
              <a:rPr lang="en-US" dirty="0"/>
              <a:t> de </a:t>
            </a:r>
            <a:r>
              <a:rPr lang="en-US" dirty="0" err="1"/>
              <a:t>pedidos</a:t>
            </a:r>
            <a:r>
              <a:rPr lang="en-US" dirty="0"/>
              <a:t>. </a:t>
            </a:r>
            <a:endParaRPr lang="pt-BR" u="sng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14282" y="214290"/>
            <a:ext cx="8353425" cy="61863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20000"/>
              </a:lnSpc>
              <a:tabLst>
                <a:tab pos="431800" algn="l"/>
              </a:tabLst>
            </a:pPr>
            <a:r>
              <a:rPr lang="pt-BR" dirty="0" smtClean="0"/>
              <a:t>DESAFIO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A  </a:t>
            </a:r>
            <a:r>
              <a:rPr lang="en-US" sz="1800" dirty="0" err="1"/>
              <a:t>equipe</a:t>
            </a:r>
            <a:r>
              <a:rPr lang="en-US" sz="1800" dirty="0"/>
              <a:t>  </a:t>
            </a:r>
            <a:r>
              <a:rPr lang="en-US" sz="1800" dirty="0" err="1"/>
              <a:t>deverá</a:t>
            </a:r>
            <a:r>
              <a:rPr lang="en-US" sz="1800" dirty="0"/>
              <a:t>  </a:t>
            </a:r>
            <a:r>
              <a:rPr lang="en-US" sz="1800" dirty="0" err="1"/>
              <a:t>elaborar</a:t>
            </a:r>
            <a:r>
              <a:rPr lang="en-US" sz="1800" dirty="0"/>
              <a:t>  um  </a:t>
            </a:r>
            <a:r>
              <a:rPr lang="en-US" sz="1800" dirty="0" err="1"/>
              <a:t>Relatório</a:t>
            </a:r>
            <a:r>
              <a:rPr lang="en-US" sz="1800" dirty="0"/>
              <a:t>  e  </a:t>
            </a:r>
            <a:r>
              <a:rPr lang="en-US" sz="1800" dirty="0" err="1"/>
              <a:t>uma</a:t>
            </a:r>
            <a:r>
              <a:rPr lang="en-US" sz="1800" dirty="0"/>
              <a:t>  </a:t>
            </a:r>
            <a:r>
              <a:rPr lang="en-US" sz="1800" dirty="0" err="1"/>
              <a:t>Apresentação</a:t>
            </a:r>
            <a:r>
              <a:rPr lang="en-US" sz="1800" dirty="0"/>
              <a:t> </a:t>
            </a:r>
            <a:r>
              <a:rPr lang="en-US" sz="1800" dirty="0" smtClean="0"/>
              <a:t>(no final do </a:t>
            </a:r>
            <a:r>
              <a:rPr lang="en-US" sz="1800" dirty="0" err="1" smtClean="0"/>
              <a:t>curso</a:t>
            </a:r>
            <a:r>
              <a:rPr lang="en-US" sz="1800" dirty="0" smtClean="0"/>
              <a:t>) </a:t>
            </a:r>
            <a:r>
              <a:rPr lang="en-US" sz="1800" dirty="0" err="1"/>
              <a:t>que</a:t>
            </a:r>
            <a:r>
              <a:rPr lang="en-US" sz="1800" dirty="0"/>
              <a:t>  </a:t>
            </a:r>
            <a:r>
              <a:rPr lang="en-US" sz="1800" dirty="0" err="1"/>
              <a:t>retratem</a:t>
            </a:r>
            <a:r>
              <a:rPr lang="en-US" sz="1800" dirty="0"/>
              <a:t>  a </a:t>
            </a:r>
            <a:r>
              <a:rPr lang="en-US" sz="1800" dirty="0" err="1" smtClean="0"/>
              <a:t>importância</a:t>
            </a:r>
            <a:r>
              <a:rPr lang="en-US" sz="1800" dirty="0" smtClean="0"/>
              <a:t> </a:t>
            </a:r>
            <a:r>
              <a:rPr lang="en-US" sz="1800" dirty="0"/>
              <a:t>do </a:t>
            </a:r>
            <a:r>
              <a:rPr lang="en-US" sz="1800" dirty="0" err="1"/>
              <a:t>Planejamento</a:t>
            </a:r>
            <a:r>
              <a:rPr lang="en-US" sz="1800" dirty="0"/>
              <a:t>, </a:t>
            </a:r>
            <a:r>
              <a:rPr lang="en-US" sz="1800" dirty="0" err="1"/>
              <a:t>Programação</a:t>
            </a:r>
            <a:r>
              <a:rPr lang="en-US" sz="1800" dirty="0"/>
              <a:t> e </a:t>
            </a:r>
            <a:r>
              <a:rPr lang="en-US" sz="1800" dirty="0" err="1"/>
              <a:t>Controle</a:t>
            </a:r>
            <a:r>
              <a:rPr lang="en-US" sz="1800" dirty="0"/>
              <a:t> de </a:t>
            </a:r>
            <a:r>
              <a:rPr lang="en-US" sz="1800" dirty="0" err="1"/>
              <a:t>Produção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as </a:t>
            </a:r>
            <a:r>
              <a:rPr lang="en-US" sz="1800" dirty="0" err="1"/>
              <a:t>empresas</a:t>
            </a:r>
            <a:r>
              <a:rPr lang="en-US" sz="1800" dirty="0"/>
              <a:t>. </a:t>
            </a:r>
            <a:endParaRPr lang="en-US" sz="1800" dirty="0" smtClean="0"/>
          </a:p>
          <a:p>
            <a:pPr algn="just">
              <a:lnSpc>
                <a:spcPct val="150000"/>
              </a:lnSpc>
            </a:pPr>
            <a:r>
              <a:rPr lang="en-US" sz="1800" dirty="0" smtClean="0"/>
              <a:t>	</a:t>
            </a:r>
            <a:r>
              <a:rPr lang="en-US" sz="1800" b="1" i="1" dirty="0" smtClean="0"/>
              <a:t>O </a:t>
            </a:r>
            <a:r>
              <a:rPr lang="en-US" sz="1800" b="1" i="1" dirty="0" err="1"/>
              <a:t>tipo</a:t>
            </a:r>
            <a:r>
              <a:rPr lang="en-US" sz="1800" b="1" i="1" dirty="0"/>
              <a:t> </a:t>
            </a:r>
            <a:r>
              <a:rPr lang="en-US" sz="1800" b="1" i="1" dirty="0" smtClean="0"/>
              <a:t>de </a:t>
            </a:r>
            <a:r>
              <a:rPr lang="en-US" sz="1800" b="1" i="1" dirty="0" err="1"/>
              <a:t>apresentação</a:t>
            </a:r>
            <a:r>
              <a:rPr lang="en-US" sz="1800" b="1" i="1" dirty="0"/>
              <a:t> </a:t>
            </a:r>
            <a:r>
              <a:rPr lang="en-US" sz="1800" b="1" i="1" dirty="0" smtClean="0"/>
              <a:t>e o </a:t>
            </a:r>
            <a:r>
              <a:rPr lang="en-US" sz="1800" b="1" i="1" dirty="0" err="1" smtClean="0"/>
              <a:t>assunto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será</a:t>
            </a:r>
            <a:r>
              <a:rPr lang="en-US" sz="1800" b="1" i="1" dirty="0" smtClean="0"/>
              <a:t> </a:t>
            </a:r>
            <a:r>
              <a:rPr lang="en-US" sz="1800" b="1" i="1" dirty="0" err="1"/>
              <a:t>escolhido</a:t>
            </a:r>
            <a:r>
              <a:rPr lang="en-US" sz="1800" b="1" i="1" dirty="0"/>
              <a:t> </a:t>
            </a:r>
            <a:r>
              <a:rPr lang="en-US" sz="1800" b="1" i="1" dirty="0" err="1"/>
              <a:t>pela</a:t>
            </a:r>
            <a:r>
              <a:rPr lang="en-US" sz="1800" b="1" i="1" dirty="0"/>
              <a:t> </a:t>
            </a:r>
            <a:r>
              <a:rPr lang="en-US" sz="1800" b="1" i="1" dirty="0" err="1"/>
              <a:t>própria</a:t>
            </a:r>
            <a:r>
              <a:rPr lang="en-US" sz="1800" b="1" i="1" dirty="0"/>
              <a:t> </a:t>
            </a:r>
            <a:r>
              <a:rPr lang="en-US" sz="1800" b="1" i="1" dirty="0" err="1"/>
              <a:t>equipe</a:t>
            </a:r>
            <a:r>
              <a:rPr lang="en-US" sz="1800" b="1" i="1" dirty="0"/>
              <a:t>. </a:t>
            </a:r>
            <a:endParaRPr lang="pt-BR" sz="1800" b="1" i="1" dirty="0"/>
          </a:p>
          <a:p>
            <a:pPr algn="just">
              <a:lnSpc>
                <a:spcPct val="150000"/>
              </a:lnSpc>
            </a:pPr>
            <a:r>
              <a:rPr lang="en-US" sz="1800" dirty="0"/>
              <a:t>O </a:t>
            </a:r>
            <a:r>
              <a:rPr lang="en-US" sz="1800" dirty="0" err="1"/>
              <a:t>estudo</a:t>
            </a:r>
            <a:r>
              <a:rPr lang="en-US" sz="1800" dirty="0"/>
              <a:t> do </a:t>
            </a:r>
            <a:r>
              <a:rPr lang="en-US" sz="1800" dirty="0" err="1"/>
              <a:t>Sistema</a:t>
            </a:r>
            <a:r>
              <a:rPr lang="en-US" sz="1800" dirty="0"/>
              <a:t> de </a:t>
            </a:r>
            <a:r>
              <a:rPr lang="en-US" sz="1800" dirty="0" err="1"/>
              <a:t>Planejamento</a:t>
            </a:r>
            <a:r>
              <a:rPr lang="en-US" sz="1800" dirty="0"/>
              <a:t>, </a:t>
            </a:r>
            <a:r>
              <a:rPr lang="en-US" sz="1800" dirty="0" err="1"/>
              <a:t>Programação</a:t>
            </a:r>
            <a:r>
              <a:rPr lang="en-US" sz="1800" dirty="0"/>
              <a:t> e </a:t>
            </a:r>
            <a:r>
              <a:rPr lang="en-US" sz="1800" dirty="0" err="1"/>
              <a:t>Controle</a:t>
            </a:r>
            <a:r>
              <a:rPr lang="en-US" sz="1800" dirty="0"/>
              <a:t> da </a:t>
            </a:r>
            <a:r>
              <a:rPr lang="en-US" sz="1800" dirty="0" err="1"/>
              <a:t>Produção</a:t>
            </a:r>
            <a:r>
              <a:rPr lang="en-US" sz="1800" dirty="0"/>
              <a:t> </a:t>
            </a:r>
            <a:r>
              <a:rPr lang="en-US" sz="1800" dirty="0" err="1"/>
              <a:t>facilita</a:t>
            </a:r>
            <a:r>
              <a:rPr lang="en-US" sz="1800" dirty="0"/>
              <a:t> o </a:t>
            </a:r>
            <a:r>
              <a:rPr lang="en-US" sz="1800" dirty="0" err="1" smtClean="0"/>
              <a:t>aprendizado</a:t>
            </a:r>
            <a:r>
              <a:rPr lang="en-US" sz="1800" dirty="0" smtClean="0"/>
              <a:t> </a:t>
            </a:r>
            <a:r>
              <a:rPr lang="en-US" sz="1800" dirty="0"/>
              <a:t>e o </a:t>
            </a:r>
            <a:r>
              <a:rPr lang="en-US" sz="1800" dirty="0" err="1"/>
              <a:t>entendimento</a:t>
            </a:r>
            <a:r>
              <a:rPr lang="en-US" sz="1800" dirty="0"/>
              <a:t> dos </a:t>
            </a:r>
            <a:r>
              <a:rPr lang="en-US" sz="1800" dirty="0" err="1"/>
              <a:t>princípios</a:t>
            </a:r>
            <a:r>
              <a:rPr lang="en-US" sz="1800" dirty="0"/>
              <a:t> </a:t>
            </a:r>
            <a:r>
              <a:rPr lang="en-US" sz="1800" dirty="0" err="1"/>
              <a:t>que</a:t>
            </a:r>
            <a:r>
              <a:rPr lang="en-US" sz="1800" dirty="0"/>
              <a:t> </a:t>
            </a:r>
            <a:r>
              <a:rPr lang="en-US" sz="1800" dirty="0" err="1"/>
              <a:t>regem</a:t>
            </a:r>
            <a:r>
              <a:rPr lang="en-US" sz="1800" dirty="0"/>
              <a:t> </a:t>
            </a:r>
            <a:r>
              <a:rPr lang="en-US" sz="1800" dirty="0" err="1"/>
              <a:t>os</a:t>
            </a:r>
            <a:r>
              <a:rPr lang="en-US" sz="1800" dirty="0"/>
              <a:t> </a:t>
            </a:r>
            <a:r>
              <a:rPr lang="en-US" sz="1800" dirty="0" err="1"/>
              <a:t>sistemas</a:t>
            </a:r>
            <a:r>
              <a:rPr lang="en-US" sz="1800" dirty="0"/>
              <a:t> de </a:t>
            </a:r>
            <a:r>
              <a:rPr lang="en-US" sz="1800" dirty="0" err="1" smtClean="0"/>
              <a:t>produção</a:t>
            </a:r>
            <a:r>
              <a:rPr lang="en-US" sz="1800" dirty="0" smtClean="0"/>
              <a:t> 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 err="1" smtClean="0"/>
              <a:t>Auxilia</a:t>
            </a:r>
            <a:r>
              <a:rPr lang="en-US" sz="1800" dirty="0" smtClean="0"/>
              <a:t> </a:t>
            </a:r>
            <a:r>
              <a:rPr lang="en-US" sz="1800" dirty="0"/>
              <a:t>o </a:t>
            </a:r>
            <a:r>
              <a:rPr lang="en-US" sz="1800" dirty="0" err="1" smtClean="0"/>
              <a:t>aluno</a:t>
            </a:r>
            <a:r>
              <a:rPr lang="en-US" sz="1800" dirty="0" smtClean="0"/>
              <a:t> </a:t>
            </a:r>
            <a:r>
              <a:rPr lang="en-US" sz="1800" dirty="0"/>
              <a:t>a </a:t>
            </a:r>
            <a:r>
              <a:rPr lang="en-US" sz="1800" dirty="0" err="1"/>
              <a:t>entender</a:t>
            </a:r>
            <a:r>
              <a:rPr lang="en-US" sz="1800" dirty="0"/>
              <a:t> o </a:t>
            </a:r>
            <a:r>
              <a:rPr lang="en-US" sz="1800" dirty="0" err="1"/>
              <a:t>projeto</a:t>
            </a:r>
            <a:r>
              <a:rPr lang="en-US" sz="1800" dirty="0"/>
              <a:t> de um </a:t>
            </a:r>
            <a:r>
              <a:rPr lang="en-US" sz="1800" dirty="0" err="1"/>
              <a:t>sistema</a:t>
            </a:r>
            <a:r>
              <a:rPr lang="en-US" sz="1800" dirty="0"/>
              <a:t> de </a:t>
            </a:r>
            <a:r>
              <a:rPr lang="en-US" sz="1800" dirty="0" err="1" smtClean="0"/>
              <a:t>produção</a:t>
            </a:r>
            <a:endParaRPr lang="en-US" sz="1800" dirty="0" smtClean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smtClean="0"/>
              <a:t> O </a:t>
            </a:r>
            <a:r>
              <a:rPr lang="en-US" sz="1800" dirty="0" err="1" smtClean="0"/>
              <a:t>planejamento</a:t>
            </a:r>
            <a:r>
              <a:rPr lang="en-US" sz="1800" dirty="0" smtClean="0"/>
              <a:t> </a:t>
            </a:r>
            <a:r>
              <a:rPr lang="en-US" sz="1800" dirty="0" err="1"/>
              <a:t>pode</a:t>
            </a:r>
            <a:r>
              <a:rPr lang="en-US" sz="1800" dirty="0"/>
              <a:t> ser </a:t>
            </a:r>
            <a:r>
              <a:rPr lang="en-US" sz="1800" dirty="0" err="1"/>
              <a:t>aplicado</a:t>
            </a:r>
            <a:r>
              <a:rPr lang="en-US" sz="1800" dirty="0"/>
              <a:t> </a:t>
            </a:r>
            <a:r>
              <a:rPr lang="en-US" sz="1800" dirty="0" err="1" smtClean="0"/>
              <a:t>tanto</a:t>
            </a:r>
            <a:r>
              <a:rPr lang="en-US" sz="1800" dirty="0" smtClean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curto</a:t>
            </a:r>
            <a:r>
              <a:rPr lang="en-US" sz="1800" dirty="0"/>
              <a:t>, </a:t>
            </a:r>
            <a:r>
              <a:rPr lang="en-US" sz="1800" dirty="0" err="1" smtClean="0"/>
              <a:t>médio</a:t>
            </a:r>
            <a:r>
              <a:rPr lang="en-US" sz="1800" dirty="0" smtClean="0"/>
              <a:t> </a:t>
            </a:r>
            <a:r>
              <a:rPr lang="en-US" sz="1800" dirty="0" smtClean="0"/>
              <a:t>e </a:t>
            </a:r>
            <a:r>
              <a:rPr lang="en-US" sz="1800" dirty="0" err="1" smtClean="0"/>
              <a:t>longo</a:t>
            </a:r>
            <a:r>
              <a:rPr lang="en-US" sz="1800" dirty="0" smtClean="0"/>
              <a:t> </a:t>
            </a:r>
            <a:r>
              <a:rPr lang="en-US" sz="1800" dirty="0" err="1" smtClean="0"/>
              <a:t>prazo</a:t>
            </a:r>
            <a:r>
              <a:rPr lang="en-US" sz="1800" dirty="0" smtClean="0"/>
              <a:t>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smtClean="0"/>
              <a:t> </a:t>
            </a:r>
            <a:r>
              <a:rPr lang="en-US" sz="1800" dirty="0" err="1" smtClean="0"/>
              <a:t>Permitir</a:t>
            </a:r>
            <a:r>
              <a:rPr lang="en-US" sz="1800" dirty="0" smtClean="0"/>
              <a:t> a </a:t>
            </a:r>
            <a:r>
              <a:rPr lang="en-US" sz="1800" dirty="0" err="1" smtClean="0"/>
              <a:t>e</a:t>
            </a:r>
            <a:r>
              <a:rPr lang="en-US" sz="1800" dirty="0" err="1" smtClean="0"/>
              <a:t>laboração</a:t>
            </a:r>
            <a:r>
              <a:rPr lang="en-US" sz="1800" dirty="0" smtClean="0"/>
              <a:t> </a:t>
            </a:r>
            <a:r>
              <a:rPr lang="en-US" sz="1800" dirty="0"/>
              <a:t>de </a:t>
            </a:r>
            <a:r>
              <a:rPr lang="en-US" sz="1800" dirty="0" err="1"/>
              <a:t>propostas</a:t>
            </a:r>
            <a:r>
              <a:rPr lang="en-US" sz="1800" dirty="0"/>
              <a:t> de </a:t>
            </a:r>
            <a:r>
              <a:rPr lang="en-US" sz="1800" dirty="0" err="1"/>
              <a:t>melhorias</a:t>
            </a:r>
            <a:r>
              <a:rPr lang="en-US" sz="1800" dirty="0"/>
              <a:t>, </a:t>
            </a:r>
            <a:r>
              <a:rPr lang="en-US" sz="1800" dirty="0" err="1" smtClean="0"/>
              <a:t>para</a:t>
            </a:r>
            <a:r>
              <a:rPr lang="en-US" sz="1800" dirty="0" smtClean="0"/>
              <a:t> </a:t>
            </a:r>
            <a:r>
              <a:rPr lang="en-US" sz="1800" dirty="0" err="1"/>
              <a:t>que</a:t>
            </a:r>
            <a:r>
              <a:rPr lang="en-US" sz="1800" dirty="0"/>
              <a:t> o </a:t>
            </a:r>
            <a:r>
              <a:rPr lang="en-US" sz="1800" dirty="0" err="1"/>
              <a:t>sistema</a:t>
            </a:r>
            <a:r>
              <a:rPr lang="en-US" sz="1800" dirty="0"/>
              <a:t> </a:t>
            </a:r>
            <a:r>
              <a:rPr lang="en-US" sz="1800" dirty="0" err="1"/>
              <a:t>mantenha</a:t>
            </a:r>
            <a:r>
              <a:rPr lang="en-US" sz="1800" dirty="0"/>
              <a:t>-se </a:t>
            </a:r>
            <a:r>
              <a:rPr lang="en-US" sz="1800" dirty="0" err="1"/>
              <a:t>efetivo</a:t>
            </a:r>
            <a:r>
              <a:rPr lang="en-US" sz="1800" dirty="0"/>
              <a:t> no </a:t>
            </a:r>
            <a:r>
              <a:rPr lang="en-US" sz="1800" dirty="0" err="1"/>
              <a:t>ambiente</a:t>
            </a:r>
            <a:r>
              <a:rPr lang="en-US" sz="1800" dirty="0"/>
              <a:t> </a:t>
            </a:r>
            <a:r>
              <a:rPr lang="en-US" sz="1800" dirty="0" err="1"/>
              <a:t>competitivo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que</a:t>
            </a:r>
            <a:r>
              <a:rPr lang="en-US" sz="1800" dirty="0"/>
              <a:t> a </a:t>
            </a:r>
            <a:r>
              <a:rPr lang="en-US" sz="1800" dirty="0" err="1"/>
              <a:t>empresa</a:t>
            </a:r>
            <a:r>
              <a:rPr lang="en-US" sz="1800" dirty="0"/>
              <a:t> </a:t>
            </a:r>
            <a:r>
              <a:rPr lang="en-US" sz="1800" dirty="0" err="1" smtClean="0"/>
              <a:t>atua</a:t>
            </a:r>
            <a:endParaRPr lang="pt-BR" sz="18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3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468313" y="3216275"/>
            <a:ext cx="83534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431800" algn="l"/>
              </a:tabLst>
            </a:pPr>
            <a:endParaRPr lang="pt-BR"/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395536" y="404664"/>
            <a:ext cx="7920037" cy="5984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pt-BR" dirty="0"/>
              <a:t>Padronização</a:t>
            </a:r>
          </a:p>
          <a:p>
            <a:pPr algn="just">
              <a:lnSpc>
                <a:spcPct val="80000"/>
              </a:lnSpc>
            </a:pPr>
            <a:r>
              <a:rPr lang="pt-BR" dirty="0"/>
              <a:t>O material escrito solicitado nesta atividade deve ser produzido de acordo com as normas da ABNT1, com o seguinte padrão:</a:t>
            </a:r>
          </a:p>
          <a:p>
            <a:pPr lvl="1" algn="just">
              <a:lnSpc>
                <a:spcPct val="80000"/>
              </a:lnSpc>
            </a:pPr>
            <a:r>
              <a:rPr lang="pt-BR" dirty="0"/>
              <a:t>• em papel branco, formato A4;</a:t>
            </a:r>
          </a:p>
          <a:p>
            <a:pPr lvl="1" algn="just">
              <a:lnSpc>
                <a:spcPct val="80000"/>
              </a:lnSpc>
            </a:pPr>
            <a:r>
              <a:rPr lang="pt-BR" dirty="0"/>
              <a:t>• com margens esquerda e superior de 3cm, direita e inferior de 2cm;</a:t>
            </a:r>
          </a:p>
          <a:p>
            <a:pPr lvl="1" algn="just">
              <a:lnSpc>
                <a:spcPct val="80000"/>
              </a:lnSpc>
            </a:pPr>
            <a:r>
              <a:rPr lang="pt-BR" dirty="0"/>
              <a:t>• fonte Times </a:t>
            </a:r>
            <a:r>
              <a:rPr lang="pt-BR" dirty="0" err="1"/>
              <a:t>New</a:t>
            </a:r>
            <a:r>
              <a:rPr lang="pt-BR" dirty="0"/>
              <a:t> Roman tamanho 12, cor preta;</a:t>
            </a:r>
          </a:p>
          <a:p>
            <a:pPr lvl="1" algn="just">
              <a:lnSpc>
                <a:spcPct val="80000"/>
              </a:lnSpc>
            </a:pPr>
            <a:r>
              <a:rPr lang="pt-BR" dirty="0"/>
              <a:t>• espaçamento 1,5 entre linhas;</a:t>
            </a:r>
          </a:p>
          <a:p>
            <a:pPr lvl="1" algn="just">
              <a:lnSpc>
                <a:spcPct val="80000"/>
              </a:lnSpc>
            </a:pPr>
            <a:r>
              <a:rPr lang="pt-BR" dirty="0"/>
              <a:t>• se houver citações com mais de três linhas, devem ser em fonte tamanho 10, com um recuo de 4cm da margem esquerda e espaçamento simples entre linhas;</a:t>
            </a:r>
          </a:p>
          <a:p>
            <a:pPr lvl="2" algn="just">
              <a:lnSpc>
                <a:spcPct val="80000"/>
              </a:lnSpc>
            </a:pPr>
            <a:r>
              <a:rPr lang="pt-BR" dirty="0"/>
              <a:t>• com capa, contendo:</a:t>
            </a:r>
          </a:p>
          <a:p>
            <a:pPr lvl="2" algn="just">
              <a:lnSpc>
                <a:spcPct val="80000"/>
              </a:lnSpc>
            </a:pPr>
            <a:r>
              <a:rPr lang="pt-BR" dirty="0"/>
              <a:t>• nome de sua Unidade de Ensino, Curso e Disciplina;</a:t>
            </a:r>
          </a:p>
          <a:p>
            <a:pPr lvl="2" algn="just">
              <a:lnSpc>
                <a:spcPct val="80000"/>
              </a:lnSpc>
            </a:pPr>
            <a:r>
              <a:rPr lang="pt-BR" dirty="0"/>
              <a:t>• nome e RA de cada participante;</a:t>
            </a:r>
          </a:p>
          <a:p>
            <a:pPr lvl="2" algn="just">
              <a:lnSpc>
                <a:spcPct val="80000"/>
              </a:lnSpc>
            </a:pPr>
            <a:r>
              <a:rPr lang="pt-BR" dirty="0"/>
              <a:t>• título da atividade;</a:t>
            </a:r>
          </a:p>
          <a:p>
            <a:pPr lvl="2" algn="just">
              <a:lnSpc>
                <a:spcPct val="80000"/>
              </a:lnSpc>
            </a:pPr>
            <a:r>
              <a:rPr lang="pt-BR" dirty="0"/>
              <a:t>• nome do professor da disciplina;</a:t>
            </a:r>
          </a:p>
          <a:p>
            <a:pPr lvl="2" algn="just">
              <a:lnSpc>
                <a:spcPct val="80000"/>
              </a:lnSpc>
            </a:pPr>
            <a:r>
              <a:rPr lang="pt-BR" dirty="0"/>
              <a:t>• cidade e data da entrega, apresentação ou publicação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2" descr="MPj043934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71" y="0"/>
            <a:ext cx="2449442" cy="2564904"/>
          </a:xfrm>
          <a:prstGeom prst="rect">
            <a:avLst/>
          </a:prstGeom>
          <a:noFill/>
        </p:spPr>
      </p:pic>
      <p:pic>
        <p:nvPicPr>
          <p:cNvPr id="130051" name="Picture 4" descr="logo anhanguera educacion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468313" y="3216275"/>
            <a:ext cx="83534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431800" algn="l"/>
              </a:tabLst>
            </a:pPr>
            <a:endParaRPr lang="pt-BR"/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539552" y="1268760"/>
            <a:ext cx="7920037" cy="37363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Grupo: 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	Mínimo 6 </a:t>
            </a:r>
            <a:r>
              <a:rPr lang="pt-BR" dirty="0" smtClean="0"/>
              <a:t>pessoas e máximo 8 pessoas</a:t>
            </a:r>
            <a:endParaRPr lang="pt-BR" dirty="0" smtClean="0"/>
          </a:p>
          <a:p>
            <a:pPr>
              <a:lnSpc>
                <a:spcPct val="150000"/>
              </a:lnSpc>
            </a:pPr>
            <a:r>
              <a:rPr lang="en-US" b="1" dirty="0" err="1"/>
              <a:t>Bibliografia</a:t>
            </a:r>
            <a:r>
              <a:rPr lang="en-US" b="1" dirty="0"/>
              <a:t> </a:t>
            </a:r>
            <a:r>
              <a:rPr lang="en-US" b="1" dirty="0" err="1"/>
              <a:t>Básica</a:t>
            </a:r>
            <a:r>
              <a:rPr lang="en-US" b="1" dirty="0"/>
              <a:t> </a:t>
            </a:r>
            <a:endParaRPr lang="pt-BR" dirty="0"/>
          </a:p>
          <a:p>
            <a:pPr>
              <a:lnSpc>
                <a:spcPct val="150000"/>
              </a:lnSpc>
            </a:pPr>
            <a:r>
              <a:rPr lang="en-US" dirty="0"/>
              <a:t>CHIAVENATO,  </a:t>
            </a:r>
            <a:r>
              <a:rPr lang="en-US" dirty="0" err="1"/>
              <a:t>Idalberto</a:t>
            </a:r>
            <a:r>
              <a:rPr lang="en-US" dirty="0"/>
              <a:t>  C.  </a:t>
            </a:r>
            <a:r>
              <a:rPr lang="en-US" dirty="0" err="1"/>
              <a:t>Planejamento</a:t>
            </a:r>
            <a:r>
              <a:rPr lang="en-US" dirty="0"/>
              <a:t>  e  </a:t>
            </a:r>
            <a:r>
              <a:rPr lang="en-US" dirty="0" err="1"/>
              <a:t>Controle</a:t>
            </a:r>
            <a:r>
              <a:rPr lang="en-US" dirty="0"/>
              <a:t>  da  </a:t>
            </a:r>
            <a:r>
              <a:rPr lang="en-US" dirty="0" err="1"/>
              <a:t>Produção</a:t>
            </a:r>
            <a:r>
              <a:rPr lang="en-US" dirty="0"/>
              <a:t>.  São  Paulo:  </a:t>
            </a:r>
            <a:r>
              <a:rPr lang="en-US" dirty="0" err="1"/>
              <a:t>Manole</a:t>
            </a:r>
            <a:r>
              <a:rPr lang="en-US" dirty="0"/>
              <a:t>, </a:t>
            </a:r>
            <a:r>
              <a:rPr lang="en-US" dirty="0" smtClean="0"/>
              <a:t>2008</a:t>
            </a:r>
            <a:r>
              <a:rPr lang="en-US" dirty="0"/>
              <a:t>, </a:t>
            </a:r>
            <a:endParaRPr lang="pt-BR" dirty="0"/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60000"/>
              </a:lnSpc>
            </a:pPr>
            <a:endParaRPr lang="pt-BR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1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468313" y="3216275"/>
            <a:ext cx="83534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431800" algn="l"/>
              </a:tabLst>
            </a:pPr>
            <a:endParaRPr lang="pt-BR"/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3347864" y="476672"/>
            <a:ext cx="4249738" cy="2409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230000"/>
              </a:lnSpc>
            </a:pPr>
            <a:r>
              <a:rPr lang="pt-BR" b="1" dirty="0"/>
              <a:t>ATPS PARA O 1º BIMESTRE</a:t>
            </a:r>
          </a:p>
          <a:p>
            <a:pPr>
              <a:lnSpc>
                <a:spcPct val="230000"/>
              </a:lnSpc>
            </a:pPr>
            <a:r>
              <a:rPr lang="pt-BR" b="1" dirty="0"/>
              <a:t>Fique atento aos prazos </a:t>
            </a:r>
          </a:p>
          <a:p>
            <a:pPr>
              <a:lnSpc>
                <a:spcPct val="230000"/>
              </a:lnSpc>
            </a:pPr>
            <a:r>
              <a:rPr lang="pt-BR" b="1" dirty="0"/>
              <a:t>Dúvidas converse com o professor</a:t>
            </a:r>
          </a:p>
        </p:txBody>
      </p:sp>
      <p:pic>
        <p:nvPicPr>
          <p:cNvPr id="15053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548680"/>
            <a:ext cx="2232025" cy="223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6" name="Retângulo 5"/>
          <p:cNvSpPr/>
          <p:nvPr/>
        </p:nvSpPr>
        <p:spPr>
          <a:xfrm>
            <a:off x="683568" y="2996952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60000"/>
              </a:lnSpc>
            </a:pPr>
            <a:r>
              <a:rPr lang="pt-BR" dirty="0" smtClean="0"/>
              <a:t>Avaliação e data de entrega  –	</a:t>
            </a:r>
          </a:p>
          <a:p>
            <a:pPr algn="just">
              <a:lnSpc>
                <a:spcPct val="60000"/>
              </a:lnSpc>
            </a:pPr>
            <a:endParaRPr lang="pt-BR" dirty="0" smtClean="0"/>
          </a:p>
          <a:p>
            <a:pPr algn="just">
              <a:lnSpc>
                <a:spcPct val="60000"/>
              </a:lnSpc>
            </a:pPr>
            <a:r>
              <a:rPr lang="pt-BR" dirty="0" smtClean="0"/>
              <a:t>ATPS – 1º Bi – </a:t>
            </a:r>
            <a:r>
              <a:rPr lang="pt-BR" dirty="0" smtClean="0"/>
              <a:t>3 </a:t>
            </a:r>
            <a:r>
              <a:rPr lang="pt-BR" dirty="0" smtClean="0"/>
              <a:t>pontos</a:t>
            </a:r>
          </a:p>
          <a:p>
            <a:pPr algn="just">
              <a:lnSpc>
                <a:spcPct val="60000"/>
              </a:lnSpc>
            </a:pPr>
            <a:r>
              <a:rPr lang="pt-BR" dirty="0" smtClean="0"/>
              <a:t>	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Entrega do ATPS = 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31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 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março 2014</a:t>
            </a:r>
            <a:endParaRPr lang="pt-BR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60000"/>
              </a:lnSpc>
            </a:pPr>
            <a:endParaRPr lang="pt-BR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60000"/>
              </a:lnSpc>
            </a:pPr>
            <a:r>
              <a:rPr lang="pt-BR" dirty="0" smtClean="0"/>
              <a:t>Entrega </a:t>
            </a:r>
            <a:r>
              <a:rPr lang="pt-BR" dirty="0" smtClean="0"/>
              <a:t>com </a:t>
            </a:r>
            <a:r>
              <a:rPr lang="pt-BR" dirty="0" smtClean="0"/>
              <a:t>atraso, perda </a:t>
            </a:r>
            <a:r>
              <a:rPr lang="pt-BR" dirty="0" smtClean="0"/>
              <a:t>de </a:t>
            </a:r>
            <a:r>
              <a:rPr lang="pt-BR" dirty="0" smtClean="0"/>
              <a:t>1,0 </a:t>
            </a:r>
            <a:r>
              <a:rPr lang="pt-BR" dirty="0" smtClean="0"/>
              <a:t>ponto</a:t>
            </a:r>
          </a:p>
          <a:p>
            <a:pPr algn="just">
              <a:lnSpc>
                <a:spcPct val="60000"/>
              </a:lnSpc>
            </a:pPr>
            <a:r>
              <a:rPr lang="pt-BR" dirty="0" smtClean="0"/>
              <a:t>	</a:t>
            </a:r>
            <a:endParaRPr lang="pt-BR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099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468313" y="3216275"/>
            <a:ext cx="83534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431800" algn="l"/>
              </a:tabLst>
            </a:pPr>
            <a:endParaRPr lang="pt-BR"/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467544" y="980728"/>
            <a:ext cx="8353425" cy="5078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just"/>
            <a:r>
              <a:rPr lang="pt-BR" dirty="0"/>
              <a:t>Planejamento e Controle da Produção (PCP</a:t>
            </a:r>
            <a:r>
              <a:rPr lang="pt-BR" dirty="0" smtClean="0"/>
              <a:t>)</a:t>
            </a:r>
          </a:p>
          <a:p>
            <a:pPr algn="just"/>
            <a:r>
              <a:rPr lang="en-US" dirty="0"/>
              <a:t>O  </a:t>
            </a:r>
            <a:r>
              <a:rPr lang="en-US" dirty="0" err="1"/>
              <a:t>Planejamento</a:t>
            </a:r>
            <a:r>
              <a:rPr lang="en-US" dirty="0"/>
              <a:t> e </a:t>
            </a:r>
            <a:r>
              <a:rPr lang="en-US" dirty="0" err="1"/>
              <a:t>Controle</a:t>
            </a:r>
            <a:r>
              <a:rPr lang="en-US" dirty="0"/>
              <a:t> de </a:t>
            </a:r>
            <a:r>
              <a:rPr lang="en-US" dirty="0" err="1"/>
              <a:t>Produção</a:t>
            </a:r>
            <a:r>
              <a:rPr lang="en-US" dirty="0"/>
              <a:t> é a </a:t>
            </a:r>
            <a:r>
              <a:rPr lang="en-US" dirty="0" err="1"/>
              <a:t>atividade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torna</a:t>
            </a:r>
            <a:r>
              <a:rPr lang="en-US" dirty="0"/>
              <a:t> </a:t>
            </a:r>
            <a:r>
              <a:rPr lang="en-US" dirty="0" err="1"/>
              <a:t>possível</a:t>
            </a:r>
            <a:r>
              <a:rPr lang="en-US" dirty="0"/>
              <a:t> </a:t>
            </a:r>
            <a:r>
              <a:rPr lang="en-US" dirty="0" err="1"/>
              <a:t>decidir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melhor</a:t>
            </a:r>
            <a:r>
              <a:rPr lang="en-US" dirty="0"/>
              <a:t> </a:t>
            </a:r>
            <a:r>
              <a:rPr lang="en-US" dirty="0" err="1"/>
              <a:t>uso</a:t>
            </a:r>
            <a:r>
              <a:rPr lang="en-US" dirty="0"/>
              <a:t> dos </a:t>
            </a:r>
            <a:r>
              <a:rPr lang="en-US" dirty="0" err="1"/>
              <a:t>recursos</a:t>
            </a:r>
            <a:r>
              <a:rPr lang="en-US" dirty="0"/>
              <a:t> de </a:t>
            </a:r>
            <a:r>
              <a:rPr lang="en-US" dirty="0" err="1"/>
              <a:t>produção</a:t>
            </a:r>
            <a:r>
              <a:rPr lang="en-US" dirty="0"/>
              <a:t>, </a:t>
            </a:r>
            <a:r>
              <a:rPr lang="en-US" dirty="0" err="1"/>
              <a:t>assegurando</a:t>
            </a:r>
            <a:r>
              <a:rPr lang="en-US" dirty="0"/>
              <a:t>, </a:t>
            </a:r>
            <a:r>
              <a:rPr lang="en-US" dirty="0" err="1"/>
              <a:t>assim</a:t>
            </a:r>
            <a:r>
              <a:rPr lang="en-US" dirty="0"/>
              <a:t>, a </a:t>
            </a:r>
            <a:r>
              <a:rPr lang="en-US" dirty="0" err="1"/>
              <a:t>execução</a:t>
            </a:r>
            <a:r>
              <a:rPr lang="en-US" dirty="0"/>
              <a:t> do </a:t>
            </a:r>
            <a:r>
              <a:rPr lang="en-US" dirty="0" err="1"/>
              <a:t>plano</a:t>
            </a:r>
            <a:r>
              <a:rPr lang="en-US" dirty="0"/>
              <a:t> </a:t>
            </a:r>
            <a:r>
              <a:rPr lang="en-US" dirty="0" smtClean="0"/>
              <a:t>de  </a:t>
            </a:r>
            <a:r>
              <a:rPr lang="en-US" dirty="0" err="1"/>
              <a:t>produção</a:t>
            </a:r>
            <a:r>
              <a:rPr lang="en-US" dirty="0"/>
              <a:t>.  O  </a:t>
            </a:r>
            <a:r>
              <a:rPr lang="en-US" dirty="0" err="1"/>
              <a:t>objetivo</a:t>
            </a:r>
            <a:r>
              <a:rPr lang="en-US" dirty="0"/>
              <a:t>  </a:t>
            </a:r>
            <a:r>
              <a:rPr lang="en-US" dirty="0" err="1"/>
              <a:t>maior</a:t>
            </a:r>
            <a:r>
              <a:rPr lang="en-US" dirty="0"/>
              <a:t>  do  </a:t>
            </a:r>
            <a:r>
              <a:rPr lang="en-US" dirty="0" err="1"/>
              <a:t>Planejamento</a:t>
            </a:r>
            <a:r>
              <a:rPr lang="en-US" dirty="0"/>
              <a:t>  e  </a:t>
            </a:r>
            <a:r>
              <a:rPr lang="en-US" dirty="0" err="1"/>
              <a:t>Controle</a:t>
            </a:r>
            <a:r>
              <a:rPr lang="en-US" dirty="0"/>
              <a:t>  da  </a:t>
            </a:r>
            <a:r>
              <a:rPr lang="en-US" dirty="0" err="1"/>
              <a:t>Produção</a:t>
            </a:r>
            <a:r>
              <a:rPr lang="en-US" dirty="0"/>
              <a:t>  é  </a:t>
            </a:r>
            <a:r>
              <a:rPr lang="en-US" dirty="0" err="1"/>
              <a:t>garantir</a:t>
            </a:r>
            <a:r>
              <a:rPr lang="en-US" dirty="0"/>
              <a:t>  </a:t>
            </a:r>
            <a:r>
              <a:rPr lang="en-US" dirty="0" err="1"/>
              <a:t>que</a:t>
            </a:r>
            <a:r>
              <a:rPr lang="en-US" dirty="0"/>
              <a:t>  a </a:t>
            </a:r>
            <a:endParaRPr lang="pt-BR" dirty="0"/>
          </a:p>
          <a:p>
            <a:pPr algn="just"/>
            <a:r>
              <a:rPr lang="en-US" dirty="0" err="1"/>
              <a:t>produção</a:t>
            </a:r>
            <a:r>
              <a:rPr lang="en-US" dirty="0"/>
              <a:t> </a:t>
            </a:r>
            <a:r>
              <a:rPr lang="en-US" dirty="0" err="1"/>
              <a:t>ocorra</a:t>
            </a:r>
            <a:r>
              <a:rPr lang="en-US" dirty="0"/>
              <a:t> </a:t>
            </a:r>
            <a:r>
              <a:rPr lang="en-US" dirty="0" err="1"/>
              <a:t>eficazmente</a:t>
            </a:r>
            <a:r>
              <a:rPr lang="en-US" dirty="0"/>
              <a:t> e </a:t>
            </a:r>
            <a:r>
              <a:rPr lang="en-US" dirty="0" err="1"/>
              <a:t>gere</a:t>
            </a:r>
            <a:r>
              <a:rPr lang="en-US" dirty="0"/>
              <a:t> </a:t>
            </a:r>
            <a:r>
              <a:rPr lang="en-US" dirty="0" err="1"/>
              <a:t>produtos</a:t>
            </a:r>
            <a:r>
              <a:rPr lang="en-US" dirty="0"/>
              <a:t> e </a:t>
            </a:r>
            <a:r>
              <a:rPr lang="en-US" dirty="0" err="1"/>
              <a:t>serviços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estabelecido</a:t>
            </a:r>
            <a:r>
              <a:rPr lang="en-US" dirty="0"/>
              <a:t>. O </a:t>
            </a:r>
            <a:r>
              <a:rPr lang="en-US" dirty="0" err="1" smtClean="0"/>
              <a:t>planejamento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smtClean="0"/>
              <a:t>o </a:t>
            </a:r>
            <a:r>
              <a:rPr lang="en-US" dirty="0" err="1"/>
              <a:t>controle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utilizados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momentos</a:t>
            </a:r>
            <a:r>
              <a:rPr lang="en-US" dirty="0"/>
              <a:t> do </a:t>
            </a:r>
            <a:r>
              <a:rPr lang="en-US" dirty="0" err="1"/>
              <a:t>processo</a:t>
            </a:r>
            <a:r>
              <a:rPr lang="en-US" dirty="0"/>
              <a:t> de  </a:t>
            </a:r>
            <a:r>
              <a:rPr lang="en-US" dirty="0" err="1"/>
              <a:t>produção</a:t>
            </a:r>
            <a:r>
              <a:rPr lang="en-US" dirty="0"/>
              <a:t>, e </a:t>
            </a:r>
            <a:r>
              <a:rPr lang="en-US" dirty="0" err="1"/>
              <a:t>possuem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 smtClean="0"/>
              <a:t>objetivo</a:t>
            </a:r>
            <a:r>
              <a:rPr lang="en-US" dirty="0" smtClean="0"/>
              <a:t> </a:t>
            </a:r>
            <a:r>
              <a:rPr lang="en-US" dirty="0" err="1"/>
              <a:t>alcançar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resultados</a:t>
            </a:r>
            <a:r>
              <a:rPr lang="en-US" dirty="0"/>
              <a:t> </a:t>
            </a:r>
            <a:r>
              <a:rPr lang="en-US" dirty="0" err="1"/>
              <a:t>estabelecidos</a:t>
            </a:r>
            <a:r>
              <a:rPr lang="en-US" dirty="0"/>
              <a:t>, </a:t>
            </a:r>
            <a:r>
              <a:rPr lang="en-US" dirty="0" err="1"/>
              <a:t>utilizar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 de </a:t>
            </a:r>
            <a:r>
              <a:rPr lang="en-US" dirty="0" err="1"/>
              <a:t>maneira</a:t>
            </a:r>
            <a:r>
              <a:rPr lang="en-US" dirty="0"/>
              <a:t> </a:t>
            </a:r>
            <a:r>
              <a:rPr lang="en-US" dirty="0" err="1"/>
              <a:t>racional</a:t>
            </a:r>
            <a:r>
              <a:rPr lang="en-US" dirty="0"/>
              <a:t>, </a:t>
            </a:r>
            <a:r>
              <a:rPr lang="en-US" dirty="0" err="1"/>
              <a:t>corrigir</a:t>
            </a:r>
            <a:r>
              <a:rPr lang="en-US" dirty="0"/>
              <a:t> </a:t>
            </a:r>
            <a:r>
              <a:rPr lang="en-US" dirty="0" err="1" smtClean="0"/>
              <a:t>possíveis</a:t>
            </a:r>
            <a:r>
              <a:rPr lang="en-US" dirty="0" smtClean="0"/>
              <a:t>  </a:t>
            </a:r>
            <a:r>
              <a:rPr lang="en-US" dirty="0" err="1"/>
              <a:t>falhas</a:t>
            </a:r>
            <a:r>
              <a:rPr lang="en-US" dirty="0"/>
              <a:t>  e  </a:t>
            </a:r>
            <a:r>
              <a:rPr lang="en-US" dirty="0" err="1"/>
              <a:t>distorções</a:t>
            </a:r>
            <a:r>
              <a:rPr lang="en-US" dirty="0"/>
              <a:t>,  </a:t>
            </a:r>
            <a:r>
              <a:rPr lang="en-US" dirty="0" err="1"/>
              <a:t>visando</a:t>
            </a:r>
            <a:r>
              <a:rPr lang="en-US" dirty="0"/>
              <a:t>  a  </a:t>
            </a:r>
            <a:r>
              <a:rPr lang="en-US" dirty="0" err="1"/>
              <a:t>obter</a:t>
            </a:r>
            <a:r>
              <a:rPr lang="en-US" dirty="0"/>
              <a:t>,  com  </a:t>
            </a:r>
            <a:r>
              <a:rPr lang="en-US" dirty="0" err="1"/>
              <a:t>esses</a:t>
            </a:r>
            <a:r>
              <a:rPr lang="en-US" dirty="0"/>
              <a:t>  </a:t>
            </a:r>
            <a:r>
              <a:rPr lang="en-US" dirty="0" err="1"/>
              <a:t>procedimentos</a:t>
            </a:r>
            <a:r>
              <a:rPr lang="en-US" dirty="0"/>
              <a:t>,  </a:t>
            </a:r>
            <a:r>
              <a:rPr lang="en-US" dirty="0" err="1"/>
              <a:t>resultados</a:t>
            </a:r>
            <a:r>
              <a:rPr lang="en-US" dirty="0"/>
              <a:t> </a:t>
            </a:r>
            <a:r>
              <a:rPr lang="en-US" dirty="0" err="1" smtClean="0"/>
              <a:t>satisfatórios</a:t>
            </a:r>
            <a:r>
              <a:rPr lang="en-US" dirty="0"/>
              <a:t>. </a:t>
            </a:r>
            <a:endParaRPr lang="pt-BR" dirty="0"/>
          </a:p>
          <a:p>
            <a:pPr algn="just"/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atividade</a:t>
            </a:r>
            <a:r>
              <a:rPr lang="en-US" dirty="0"/>
              <a:t> é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você</a:t>
            </a:r>
            <a:r>
              <a:rPr lang="en-US" dirty="0"/>
              <a:t> e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conheçam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aspectos</a:t>
            </a:r>
            <a:r>
              <a:rPr lang="en-US" dirty="0"/>
              <a:t> </a:t>
            </a:r>
            <a:r>
              <a:rPr lang="en-US" dirty="0" err="1"/>
              <a:t>técnicos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/>
              <a:t>operacionais</a:t>
            </a:r>
            <a:r>
              <a:rPr lang="en-US" dirty="0"/>
              <a:t> </a:t>
            </a:r>
            <a:r>
              <a:rPr lang="en-US" dirty="0" err="1"/>
              <a:t>ligados</a:t>
            </a:r>
            <a:r>
              <a:rPr lang="en-US" dirty="0"/>
              <a:t> à </a:t>
            </a:r>
            <a:r>
              <a:rPr lang="en-US" dirty="0" err="1"/>
              <a:t>atividade</a:t>
            </a:r>
            <a:r>
              <a:rPr lang="en-US" dirty="0"/>
              <a:t> de </a:t>
            </a:r>
            <a:r>
              <a:rPr lang="en-US" dirty="0" err="1"/>
              <a:t>Planejamento</a:t>
            </a:r>
            <a:r>
              <a:rPr lang="en-US" dirty="0"/>
              <a:t> e </a:t>
            </a:r>
            <a:r>
              <a:rPr lang="en-US" dirty="0" err="1"/>
              <a:t>Controle</a:t>
            </a:r>
            <a:r>
              <a:rPr lang="en-US" dirty="0"/>
              <a:t> da </a:t>
            </a:r>
            <a:r>
              <a:rPr lang="en-US" dirty="0" err="1"/>
              <a:t>Produção</a:t>
            </a:r>
            <a:r>
              <a:rPr lang="en-US" dirty="0"/>
              <a:t>, e </a:t>
            </a:r>
            <a:r>
              <a:rPr lang="en-US" dirty="0" err="1"/>
              <a:t>compreendam</a:t>
            </a:r>
            <a:r>
              <a:rPr lang="en-US" dirty="0"/>
              <a:t> </a:t>
            </a:r>
            <a:r>
              <a:rPr lang="en-US" dirty="0" smtClean="0"/>
              <a:t>as </a:t>
            </a:r>
            <a:r>
              <a:rPr lang="en-US" dirty="0" err="1"/>
              <a:t>necessidades</a:t>
            </a:r>
            <a:r>
              <a:rPr lang="en-US" dirty="0"/>
              <a:t> e </a:t>
            </a:r>
            <a:r>
              <a:rPr lang="en-US" dirty="0" err="1"/>
              <a:t>finalidades</a:t>
            </a:r>
            <a:r>
              <a:rPr lang="en-US" dirty="0"/>
              <a:t> </a:t>
            </a:r>
            <a:r>
              <a:rPr lang="en-US" dirty="0" err="1"/>
              <a:t>desta</a:t>
            </a:r>
            <a:r>
              <a:rPr lang="en-US" dirty="0"/>
              <a:t> </a:t>
            </a:r>
            <a:r>
              <a:rPr lang="en-US" dirty="0" err="1"/>
              <a:t>atividade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da </a:t>
            </a:r>
            <a:r>
              <a:rPr lang="en-US" dirty="0" err="1"/>
              <a:t>empresa</a:t>
            </a:r>
            <a:r>
              <a:rPr lang="en-US" dirty="0"/>
              <a:t>. </a:t>
            </a:r>
            <a:endParaRPr lang="pt-BR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7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558958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68313" y="3216275"/>
            <a:ext cx="83534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431800" algn="l"/>
              </a:tabLst>
            </a:pPr>
            <a:endParaRPr lang="pt-BR"/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179512" y="476672"/>
            <a:ext cx="8748712" cy="56938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Parte I - </a:t>
            </a:r>
            <a:r>
              <a:rPr lang="en-US" dirty="0" err="1" smtClean="0"/>
              <a:t>Pesquise</a:t>
            </a:r>
            <a:r>
              <a:rPr lang="en-US" dirty="0"/>
              <a:t>,  no  </a:t>
            </a:r>
            <a:r>
              <a:rPr lang="en-US" dirty="0" err="1"/>
              <a:t>livro-texto</a:t>
            </a:r>
            <a:r>
              <a:rPr lang="en-US" dirty="0"/>
              <a:t>  da  </a:t>
            </a:r>
            <a:r>
              <a:rPr lang="en-US" dirty="0" err="1"/>
              <a:t>Bibliografia</a:t>
            </a:r>
            <a:r>
              <a:rPr lang="en-US" dirty="0"/>
              <a:t>  </a:t>
            </a:r>
            <a:r>
              <a:rPr lang="en-US" dirty="0" err="1"/>
              <a:t>Básica</a:t>
            </a:r>
            <a:r>
              <a:rPr lang="en-US" dirty="0"/>
              <a:t>  da  </a:t>
            </a:r>
            <a:r>
              <a:rPr lang="en-US" dirty="0" err="1"/>
              <a:t>disciplina</a:t>
            </a:r>
            <a:r>
              <a:rPr lang="en-US" dirty="0"/>
              <a:t>,  e  </a:t>
            </a:r>
            <a:r>
              <a:rPr lang="en-US" dirty="0" err="1"/>
              <a:t>anotar</a:t>
            </a:r>
            <a:r>
              <a:rPr lang="en-US" dirty="0"/>
              <a:t>:  </a:t>
            </a:r>
            <a:r>
              <a:rPr lang="en-US" dirty="0" err="1"/>
              <a:t>os</a:t>
            </a:r>
            <a:r>
              <a:rPr lang="en-US" dirty="0"/>
              <a:t>  </a:t>
            </a:r>
            <a:r>
              <a:rPr lang="en-US" dirty="0" err="1"/>
              <a:t>mais</a:t>
            </a:r>
            <a:r>
              <a:rPr lang="en-US" dirty="0"/>
              <a:t>  </a:t>
            </a:r>
            <a:r>
              <a:rPr lang="en-US" dirty="0" err="1"/>
              <a:t>relevantes</a:t>
            </a:r>
            <a:r>
              <a:rPr lang="en-US" dirty="0"/>
              <a:t> </a:t>
            </a:r>
            <a:r>
              <a:rPr lang="en-US" dirty="0" smtClean="0"/>
              <a:t>dados</a:t>
            </a:r>
            <a:r>
              <a:rPr lang="en-US" dirty="0"/>
              <a:t>,  </a:t>
            </a:r>
            <a:r>
              <a:rPr lang="en-US" dirty="0" err="1"/>
              <a:t>informações</a:t>
            </a:r>
            <a:r>
              <a:rPr lang="en-US" dirty="0"/>
              <a:t>  e </a:t>
            </a:r>
            <a:r>
              <a:rPr lang="en-US" dirty="0" err="1"/>
              <a:t>conceitos</a:t>
            </a:r>
            <a:r>
              <a:rPr lang="en-US" dirty="0"/>
              <a:t>  </a:t>
            </a:r>
            <a:r>
              <a:rPr lang="en-US" dirty="0" err="1"/>
              <a:t>sobre</a:t>
            </a:r>
            <a:r>
              <a:rPr lang="en-US" dirty="0"/>
              <a:t>  o  </a:t>
            </a:r>
            <a:r>
              <a:rPr lang="en-US" dirty="0" err="1"/>
              <a:t>Planejamento</a:t>
            </a:r>
            <a:r>
              <a:rPr lang="en-US" dirty="0"/>
              <a:t>  e </a:t>
            </a:r>
            <a:r>
              <a:rPr lang="en-US" dirty="0" err="1"/>
              <a:t>Controle</a:t>
            </a:r>
            <a:r>
              <a:rPr lang="en-US" dirty="0"/>
              <a:t>  da  </a:t>
            </a:r>
            <a:r>
              <a:rPr lang="en-US" dirty="0" err="1"/>
              <a:t>Produção</a:t>
            </a:r>
            <a:r>
              <a:rPr lang="en-US" dirty="0"/>
              <a:t>,  </a:t>
            </a:r>
            <a:r>
              <a:rPr lang="en-US" dirty="0" err="1"/>
              <a:t>para</a:t>
            </a:r>
            <a:r>
              <a:rPr lang="en-US" dirty="0"/>
              <a:t>  </a:t>
            </a:r>
            <a:r>
              <a:rPr lang="en-US" dirty="0" err="1"/>
              <a:t>serem</a:t>
            </a:r>
            <a:r>
              <a:rPr lang="en-US" dirty="0"/>
              <a:t> </a:t>
            </a:r>
            <a:r>
              <a:rPr lang="en-US" dirty="0" err="1" smtClean="0"/>
              <a:t>utilizados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redação</a:t>
            </a:r>
            <a:r>
              <a:rPr lang="en-US" dirty="0" smtClean="0"/>
              <a:t>. 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Ler</a:t>
            </a:r>
            <a:r>
              <a:rPr lang="en-US" dirty="0"/>
              <a:t> o </a:t>
            </a:r>
            <a:r>
              <a:rPr lang="en-US" dirty="0" err="1"/>
              <a:t>seguinte</a:t>
            </a:r>
            <a:r>
              <a:rPr lang="en-US" dirty="0"/>
              <a:t> </a:t>
            </a:r>
            <a:r>
              <a:rPr lang="en-US" dirty="0" err="1"/>
              <a:t>artigo</a:t>
            </a:r>
            <a:r>
              <a:rPr lang="en-US" dirty="0"/>
              <a:t>: 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en-US" dirty="0"/>
              <a:t>•  LOPES, Rita; MICHEL, Murillo. </a:t>
            </a:r>
            <a:r>
              <a:rPr lang="en-US" dirty="0" err="1"/>
              <a:t>Planejamento</a:t>
            </a:r>
            <a:r>
              <a:rPr lang="en-US" dirty="0"/>
              <a:t> e </a:t>
            </a:r>
            <a:r>
              <a:rPr lang="en-US" dirty="0" err="1"/>
              <a:t>Controle</a:t>
            </a:r>
            <a:r>
              <a:rPr lang="en-US" dirty="0"/>
              <a:t> da </a:t>
            </a:r>
            <a:r>
              <a:rPr lang="en-US" dirty="0" err="1"/>
              <a:t>Produção</a:t>
            </a:r>
            <a:r>
              <a:rPr lang="en-US" dirty="0"/>
              <a:t> e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importância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i="1" dirty="0" smtClean="0"/>
              <a:t>Administração</a:t>
            </a:r>
            <a:r>
              <a:rPr lang="en-US" i="1" dirty="0"/>
              <a:t>. </a:t>
            </a:r>
            <a:r>
              <a:rPr lang="en-US" i="1" dirty="0" err="1"/>
              <a:t>Disponível</a:t>
            </a:r>
            <a:r>
              <a:rPr lang="en-US" i="1" dirty="0"/>
              <a:t> </a:t>
            </a:r>
            <a:r>
              <a:rPr lang="en-US" i="1" dirty="0" err="1"/>
              <a:t>em</a:t>
            </a:r>
            <a:r>
              <a:rPr lang="en-US" i="1" dirty="0"/>
              <a:t>: &lt; 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en-US" dirty="0"/>
              <a:t>https://</a:t>
            </a:r>
            <a:r>
              <a:rPr lang="en-US" dirty="0" smtClean="0"/>
              <a:t>docs.google.com/viewer?a=v&amp;pid=explorer&amp;chrome=true&amp;srcid=0B9lr9AyNKXpDZDg0OTU3NzctYzc1OS00MzZjLWE3ZTYtZGVhZTRiOWQwYzQ3&amp;hl=en_US </a:t>
            </a:r>
            <a:r>
              <a:rPr lang="en-US" dirty="0"/>
              <a:t>&gt;.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: </a:t>
            </a:r>
            <a:r>
              <a:rPr lang="en-US" dirty="0" smtClean="0"/>
              <a:t>26 </a:t>
            </a:r>
            <a:r>
              <a:rPr lang="en-US" dirty="0"/>
              <a:t>set. </a:t>
            </a:r>
            <a:r>
              <a:rPr lang="en-US" dirty="0" smtClean="0"/>
              <a:t>2012. 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Analisar</a:t>
            </a:r>
            <a:r>
              <a:rPr lang="en-US" dirty="0" smtClean="0"/>
              <a:t> as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levantadas</a:t>
            </a:r>
            <a:r>
              <a:rPr lang="en-US" dirty="0" smtClean="0"/>
              <a:t> e </a:t>
            </a:r>
            <a:r>
              <a:rPr lang="en-US" dirty="0" err="1" smtClean="0"/>
              <a:t>elaborar</a:t>
            </a:r>
            <a:r>
              <a:rPr lang="en-US" dirty="0" smtClean="0"/>
              <a:t> um </a:t>
            </a:r>
            <a:r>
              <a:rPr lang="en-US" dirty="0" err="1" smtClean="0"/>
              <a:t>relatório</a:t>
            </a:r>
            <a:r>
              <a:rPr lang="en-US" dirty="0" smtClean="0"/>
              <a:t> com 2 a 4 </a:t>
            </a:r>
            <a:r>
              <a:rPr lang="en-US" dirty="0" err="1" smtClean="0"/>
              <a:t>páginas</a:t>
            </a:r>
            <a:r>
              <a:rPr lang="en-US" dirty="0" smtClean="0"/>
              <a:t>, </a:t>
            </a:r>
            <a:r>
              <a:rPr lang="en-US" dirty="0" err="1" smtClean="0"/>
              <a:t>padrão</a:t>
            </a:r>
            <a:r>
              <a:rPr lang="en-US" dirty="0" smtClean="0"/>
              <a:t> ABNT e </a:t>
            </a:r>
            <a:r>
              <a:rPr lang="en-US" dirty="0" err="1" smtClean="0"/>
              <a:t>juntar</a:t>
            </a:r>
            <a:r>
              <a:rPr lang="en-US" dirty="0" smtClean="0"/>
              <a:t> com a </a:t>
            </a:r>
            <a:r>
              <a:rPr lang="en-US" dirty="0" err="1" smtClean="0"/>
              <a:t>próxima</a:t>
            </a:r>
            <a:r>
              <a:rPr lang="en-US" dirty="0" smtClean="0"/>
              <a:t> </a:t>
            </a:r>
            <a:r>
              <a:rPr lang="en-US" dirty="0" err="1" smtClean="0"/>
              <a:t>etapa</a:t>
            </a:r>
            <a:r>
              <a:rPr lang="en-US" dirty="0" smtClean="0"/>
              <a:t>.  </a:t>
            </a:r>
            <a:endParaRPr lang="pt-B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pt-B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pt-B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pt-B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pt-B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pt-BR" sz="24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pt-BR" sz="24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79512" y="476672"/>
            <a:ext cx="8748712" cy="5078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en-US" dirty="0" smtClean="0"/>
              <a:t>Parte II - </a:t>
            </a:r>
            <a:r>
              <a:rPr lang="en-US" dirty="0"/>
              <a:t>Aula-</a:t>
            </a:r>
            <a:r>
              <a:rPr lang="en-US" dirty="0" err="1"/>
              <a:t>tema</a:t>
            </a:r>
            <a:r>
              <a:rPr lang="en-US" dirty="0"/>
              <a:t>: </a:t>
            </a:r>
            <a:r>
              <a:rPr lang="en-US" dirty="0" err="1"/>
              <a:t>Programação</a:t>
            </a:r>
            <a:r>
              <a:rPr lang="en-US" dirty="0"/>
              <a:t> da </a:t>
            </a:r>
            <a:r>
              <a:rPr lang="en-US" dirty="0" err="1"/>
              <a:t>Produção</a:t>
            </a:r>
            <a:r>
              <a:rPr lang="en-US" dirty="0"/>
              <a:t>. </a:t>
            </a:r>
            <a:endParaRPr lang="pt-BR" dirty="0"/>
          </a:p>
          <a:p>
            <a:r>
              <a:rPr lang="en-US" dirty="0"/>
              <a:t>A  </a:t>
            </a:r>
            <a:r>
              <a:rPr lang="en-US" dirty="0" err="1"/>
              <a:t>programação</a:t>
            </a:r>
            <a:r>
              <a:rPr lang="en-US" dirty="0"/>
              <a:t>  da  </a:t>
            </a:r>
            <a:r>
              <a:rPr lang="en-US" dirty="0" err="1"/>
              <a:t>produção</a:t>
            </a:r>
            <a:r>
              <a:rPr lang="en-US" dirty="0"/>
              <a:t>  </a:t>
            </a:r>
            <a:r>
              <a:rPr lang="en-US" dirty="0" err="1"/>
              <a:t>aborda</a:t>
            </a:r>
            <a:r>
              <a:rPr lang="en-US" dirty="0"/>
              <a:t>  o  </a:t>
            </a:r>
            <a:r>
              <a:rPr lang="en-US" dirty="0" err="1"/>
              <a:t>planejamento</a:t>
            </a:r>
            <a:r>
              <a:rPr lang="en-US" dirty="0"/>
              <a:t>  de  </a:t>
            </a:r>
            <a:r>
              <a:rPr lang="en-US" dirty="0" err="1"/>
              <a:t>curto</a:t>
            </a:r>
            <a:r>
              <a:rPr lang="en-US" dirty="0"/>
              <a:t>  </a:t>
            </a:r>
            <a:r>
              <a:rPr lang="en-US" dirty="0" err="1"/>
              <a:t>prazo</a:t>
            </a:r>
            <a:r>
              <a:rPr lang="en-US" dirty="0"/>
              <a:t>.  </a:t>
            </a:r>
            <a:r>
              <a:rPr lang="en-US" dirty="0" err="1"/>
              <a:t>Em</a:t>
            </a:r>
            <a:r>
              <a:rPr lang="en-US" dirty="0"/>
              <a:t>  </a:t>
            </a:r>
            <a:r>
              <a:rPr lang="en-US" dirty="0" err="1"/>
              <a:t>princípio</a:t>
            </a:r>
            <a:r>
              <a:rPr lang="en-US" dirty="0"/>
              <a:t>,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/>
              <a:t>funções</a:t>
            </a:r>
            <a:r>
              <a:rPr lang="en-US" dirty="0"/>
              <a:t> </a:t>
            </a:r>
            <a:r>
              <a:rPr lang="en-US" dirty="0" err="1"/>
              <a:t>consistem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decidir</a:t>
            </a:r>
            <a:r>
              <a:rPr lang="en-US" dirty="0"/>
              <a:t>: </a:t>
            </a:r>
            <a:r>
              <a:rPr lang="en-US" dirty="0" err="1"/>
              <a:t>quais</a:t>
            </a:r>
            <a:r>
              <a:rPr lang="en-US" dirty="0"/>
              <a:t> </a:t>
            </a:r>
            <a:r>
              <a:rPr lang="en-US" dirty="0" err="1"/>
              <a:t>atividades</a:t>
            </a:r>
            <a:r>
              <a:rPr lang="en-US" dirty="0"/>
              <a:t> </a:t>
            </a:r>
            <a:r>
              <a:rPr lang="en-US" dirty="0" err="1"/>
              <a:t>produtivas</a:t>
            </a:r>
            <a:r>
              <a:rPr lang="en-US" dirty="0"/>
              <a:t> (</a:t>
            </a:r>
            <a:r>
              <a:rPr lang="en-US" dirty="0" err="1"/>
              <a:t>ordens</a:t>
            </a:r>
            <a:r>
              <a:rPr lang="en-US" dirty="0"/>
              <a:t> de </a:t>
            </a:r>
            <a:r>
              <a:rPr lang="en-US" dirty="0" err="1"/>
              <a:t>trabalho</a:t>
            </a:r>
            <a:r>
              <a:rPr lang="en-US" dirty="0"/>
              <a:t>) </a:t>
            </a:r>
            <a:r>
              <a:rPr lang="en-US" dirty="0" err="1"/>
              <a:t>devem</a:t>
            </a:r>
            <a:r>
              <a:rPr lang="en-US" dirty="0"/>
              <a:t> </a:t>
            </a:r>
            <a:r>
              <a:rPr lang="en-US" dirty="0" smtClean="0"/>
              <a:t>ser  </a:t>
            </a:r>
            <a:r>
              <a:rPr lang="en-US" dirty="0" err="1"/>
              <a:t>realizadas</a:t>
            </a:r>
            <a:r>
              <a:rPr lang="en-US" dirty="0"/>
              <a:t>;  </a:t>
            </a:r>
            <a:r>
              <a:rPr lang="en-US" dirty="0" err="1"/>
              <a:t>quando</a:t>
            </a:r>
            <a:r>
              <a:rPr lang="en-US" dirty="0"/>
              <a:t> (</a:t>
            </a:r>
            <a:r>
              <a:rPr lang="en-US" dirty="0" err="1"/>
              <a:t>momento</a:t>
            </a:r>
            <a:r>
              <a:rPr lang="en-US" dirty="0"/>
              <a:t>  de </a:t>
            </a:r>
            <a:r>
              <a:rPr lang="en-US" dirty="0" err="1"/>
              <a:t>início</a:t>
            </a:r>
            <a:r>
              <a:rPr lang="en-US" dirty="0"/>
              <a:t>  </a:t>
            </a:r>
            <a:r>
              <a:rPr lang="en-US" dirty="0" err="1"/>
              <a:t>ou</a:t>
            </a:r>
            <a:r>
              <a:rPr lang="en-US" dirty="0"/>
              <a:t>  </a:t>
            </a:r>
            <a:r>
              <a:rPr lang="en-US" dirty="0" err="1"/>
              <a:t>prioridade</a:t>
            </a:r>
            <a:r>
              <a:rPr lang="en-US" dirty="0"/>
              <a:t>); e com </a:t>
            </a:r>
            <a:r>
              <a:rPr lang="en-US" dirty="0" err="1"/>
              <a:t>quais</a:t>
            </a:r>
            <a:r>
              <a:rPr lang="en-US" dirty="0"/>
              <a:t> </a:t>
            </a:r>
            <a:r>
              <a:rPr lang="en-US" dirty="0" err="1"/>
              <a:t>recursos</a:t>
            </a:r>
            <a:r>
              <a:rPr lang="en-US" dirty="0"/>
              <a:t> (</a:t>
            </a:r>
            <a:r>
              <a:rPr lang="en-US" dirty="0" err="1" smtClean="0"/>
              <a:t>matérias</a:t>
            </a:r>
            <a:r>
              <a:rPr lang="en-US" dirty="0" smtClean="0"/>
              <a:t>- </a:t>
            </a:r>
            <a:r>
              <a:rPr lang="en-US" dirty="0" err="1" smtClean="0"/>
              <a:t>primas</a:t>
            </a:r>
            <a:r>
              <a:rPr lang="en-US" dirty="0"/>
              <a:t>, </a:t>
            </a:r>
            <a:r>
              <a:rPr lang="en-US" dirty="0" err="1"/>
              <a:t>máquinas</a:t>
            </a:r>
            <a:r>
              <a:rPr lang="en-US" dirty="0"/>
              <a:t>, </a:t>
            </a:r>
            <a:r>
              <a:rPr lang="en-US" dirty="0" err="1"/>
              <a:t>operadores</a:t>
            </a:r>
            <a:r>
              <a:rPr lang="en-US" dirty="0"/>
              <a:t>, </a:t>
            </a:r>
            <a:r>
              <a:rPr lang="en-US" dirty="0" err="1"/>
              <a:t>ferramentas</a:t>
            </a:r>
            <a:r>
              <a:rPr lang="en-US" dirty="0"/>
              <a:t>,  etc.),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atender</a:t>
            </a:r>
            <a:r>
              <a:rPr lang="en-US" dirty="0"/>
              <a:t> à </a:t>
            </a:r>
            <a:r>
              <a:rPr lang="en-US" dirty="0" err="1"/>
              <a:t>demanda</a:t>
            </a:r>
            <a:r>
              <a:rPr lang="en-US" dirty="0"/>
              <a:t> — </a:t>
            </a:r>
            <a:r>
              <a:rPr lang="en-US" dirty="0" err="1"/>
              <a:t>informada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endParaRPr lang="pt-BR" dirty="0"/>
          </a:p>
          <a:p>
            <a:r>
              <a:rPr lang="en-US" dirty="0" err="1"/>
              <a:t>identificada</a:t>
            </a:r>
            <a:r>
              <a:rPr lang="en-US" dirty="0"/>
              <a:t>  </a:t>
            </a:r>
            <a:r>
              <a:rPr lang="en-US" dirty="0" err="1"/>
              <a:t>nas</a:t>
            </a:r>
            <a:r>
              <a:rPr lang="en-US" dirty="0"/>
              <a:t>  </a:t>
            </a:r>
            <a:r>
              <a:rPr lang="en-US" dirty="0" err="1"/>
              <a:t>decisões</a:t>
            </a:r>
            <a:r>
              <a:rPr lang="en-US" dirty="0"/>
              <a:t>  do  </a:t>
            </a:r>
            <a:r>
              <a:rPr lang="en-US" dirty="0" err="1"/>
              <a:t>plano-mestre</a:t>
            </a:r>
            <a:r>
              <a:rPr lang="en-US" dirty="0"/>
              <a:t>  de  </a:t>
            </a:r>
            <a:r>
              <a:rPr lang="en-US" dirty="0" err="1"/>
              <a:t>produção</a:t>
            </a:r>
            <a:r>
              <a:rPr lang="en-US" dirty="0"/>
              <a:t>,  </a:t>
            </a:r>
            <a:r>
              <a:rPr lang="en-US" dirty="0" err="1"/>
              <a:t>ou</a:t>
            </a:r>
            <a:r>
              <a:rPr lang="en-US" dirty="0"/>
              <a:t>  </a:t>
            </a:r>
            <a:r>
              <a:rPr lang="en-US" dirty="0" err="1"/>
              <a:t>diretamente</a:t>
            </a:r>
            <a:r>
              <a:rPr lang="en-US" dirty="0"/>
              <a:t>  </a:t>
            </a:r>
            <a:r>
              <a:rPr lang="en-US" dirty="0" err="1"/>
              <a:t>pela</a:t>
            </a:r>
            <a:r>
              <a:rPr lang="en-US" dirty="0"/>
              <a:t>  </a:t>
            </a:r>
            <a:r>
              <a:rPr lang="en-US" dirty="0" err="1"/>
              <a:t>carteira</a:t>
            </a:r>
            <a:r>
              <a:rPr lang="en-US" dirty="0"/>
              <a:t>  de </a:t>
            </a:r>
            <a:r>
              <a:rPr lang="en-US" dirty="0" err="1" smtClean="0"/>
              <a:t>pedidos</a:t>
            </a:r>
            <a:r>
              <a:rPr lang="en-US" dirty="0" smtClean="0"/>
              <a:t>  </a:t>
            </a:r>
            <a:r>
              <a:rPr lang="en-US" dirty="0"/>
              <a:t>dos </a:t>
            </a:r>
            <a:r>
              <a:rPr lang="en-US" dirty="0" err="1"/>
              <a:t>clientes</a:t>
            </a:r>
            <a:r>
              <a:rPr lang="en-US" dirty="0"/>
              <a:t>.  Este </a:t>
            </a:r>
            <a:r>
              <a:rPr lang="en-US" dirty="0" err="1"/>
              <a:t>conjunto</a:t>
            </a:r>
            <a:r>
              <a:rPr lang="en-US" dirty="0"/>
              <a:t> de  </a:t>
            </a:r>
            <a:r>
              <a:rPr lang="en-US" dirty="0" err="1"/>
              <a:t>decisões</a:t>
            </a:r>
            <a:r>
              <a:rPr lang="en-US" dirty="0"/>
              <a:t> </a:t>
            </a:r>
            <a:r>
              <a:rPr lang="en-US" dirty="0" err="1"/>
              <a:t>possui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 </a:t>
            </a:r>
            <a:r>
              <a:rPr lang="en-US" dirty="0" err="1"/>
              <a:t>importância</a:t>
            </a:r>
            <a:r>
              <a:rPr lang="en-US" dirty="0"/>
              <a:t> e </a:t>
            </a:r>
            <a:r>
              <a:rPr lang="en-US" dirty="0" err="1"/>
              <a:t>complexidade</a:t>
            </a:r>
            <a:r>
              <a:rPr lang="en-US" dirty="0"/>
              <a:t>, </a:t>
            </a:r>
            <a:r>
              <a:rPr lang="en-US" dirty="0" err="1" smtClean="0"/>
              <a:t>principalmente</a:t>
            </a:r>
            <a:r>
              <a:rPr lang="en-US" dirty="0" smtClean="0"/>
              <a:t> </a:t>
            </a:r>
            <a:r>
              <a:rPr lang="en-US" dirty="0" err="1"/>
              <a:t>devido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volume de </a:t>
            </a:r>
            <a:r>
              <a:rPr lang="en-US" dirty="0" err="1"/>
              <a:t>variáveis</a:t>
            </a:r>
            <a:r>
              <a:rPr lang="en-US" dirty="0"/>
              <a:t> </a:t>
            </a:r>
            <a:r>
              <a:rPr lang="en-US" dirty="0" err="1"/>
              <a:t>envolvidas</a:t>
            </a:r>
            <a:r>
              <a:rPr lang="en-US" dirty="0"/>
              <a:t>. </a:t>
            </a:r>
            <a:r>
              <a:rPr lang="en-US" dirty="0" err="1"/>
              <a:t>Também</a:t>
            </a:r>
            <a:r>
              <a:rPr lang="en-US" dirty="0"/>
              <a:t> é </a:t>
            </a:r>
            <a:r>
              <a:rPr lang="en-US" dirty="0" err="1"/>
              <a:t>grande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influência</a:t>
            </a:r>
            <a:r>
              <a:rPr lang="en-US" dirty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 de </a:t>
            </a:r>
            <a:r>
              <a:rPr lang="en-US" dirty="0" err="1"/>
              <a:t>desempenho</a:t>
            </a:r>
            <a:r>
              <a:rPr lang="en-US" dirty="0"/>
              <a:t> do </a:t>
            </a:r>
            <a:r>
              <a:rPr lang="en-US" dirty="0" err="1"/>
              <a:t>Sistema</a:t>
            </a:r>
            <a:r>
              <a:rPr lang="en-US" dirty="0"/>
              <a:t> de PPCP. </a:t>
            </a:r>
            <a:endParaRPr lang="pt-BR" dirty="0"/>
          </a:p>
          <a:p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atividade</a:t>
            </a:r>
            <a:r>
              <a:rPr lang="en-US" dirty="0"/>
              <a:t> é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você</a:t>
            </a:r>
            <a:r>
              <a:rPr lang="en-US" dirty="0"/>
              <a:t> e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conheçam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aspectos</a:t>
            </a:r>
            <a:r>
              <a:rPr lang="en-US" dirty="0"/>
              <a:t> </a:t>
            </a:r>
            <a:r>
              <a:rPr lang="en-US" dirty="0" err="1"/>
              <a:t>técnicos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/>
              <a:t>operacionais</a:t>
            </a:r>
            <a:r>
              <a:rPr lang="en-US" dirty="0"/>
              <a:t>  </a:t>
            </a:r>
            <a:r>
              <a:rPr lang="en-US" dirty="0" err="1"/>
              <a:t>ligados</a:t>
            </a:r>
            <a:r>
              <a:rPr lang="en-US" dirty="0"/>
              <a:t>  à  </a:t>
            </a:r>
            <a:r>
              <a:rPr lang="en-US" dirty="0" err="1"/>
              <a:t>Programação</a:t>
            </a:r>
            <a:r>
              <a:rPr lang="en-US" dirty="0"/>
              <a:t>  da  </a:t>
            </a:r>
            <a:r>
              <a:rPr lang="en-US" dirty="0" err="1"/>
              <a:t>Produção</a:t>
            </a:r>
            <a:r>
              <a:rPr lang="en-US" dirty="0"/>
              <a:t>,  e  </a:t>
            </a:r>
            <a:r>
              <a:rPr lang="en-US" dirty="0" err="1"/>
              <a:t>compreendam</a:t>
            </a:r>
            <a:r>
              <a:rPr lang="en-US" dirty="0"/>
              <a:t>  as  </a:t>
            </a:r>
            <a:r>
              <a:rPr lang="en-US" dirty="0" err="1"/>
              <a:t>necessidades</a:t>
            </a:r>
            <a:r>
              <a:rPr lang="en-US" dirty="0"/>
              <a:t>  e </a:t>
            </a:r>
            <a:r>
              <a:rPr lang="en-US" dirty="0" err="1" smtClean="0"/>
              <a:t>finalidades</a:t>
            </a:r>
            <a:r>
              <a:rPr lang="en-US" dirty="0" smtClean="0"/>
              <a:t> </a:t>
            </a:r>
            <a:r>
              <a:rPr lang="en-US" dirty="0" err="1"/>
              <a:t>desta</a:t>
            </a:r>
            <a:r>
              <a:rPr lang="en-US" dirty="0"/>
              <a:t> </a:t>
            </a:r>
            <a:r>
              <a:rPr lang="en-US" dirty="0" err="1"/>
              <a:t>atividade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da </a:t>
            </a:r>
            <a:r>
              <a:rPr lang="en-US" dirty="0" err="1"/>
              <a:t>empresa</a:t>
            </a:r>
            <a:r>
              <a:rPr lang="en-US" dirty="0"/>
              <a:t>. </a:t>
            </a:r>
            <a:endParaRPr lang="pt-BR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3769</TotalTime>
  <Words>1247</Words>
  <Application>Microsoft Office PowerPoint</Application>
  <PresentationFormat>Apresentação na tela (4:3)</PresentationFormat>
  <Paragraphs>111</Paragraphs>
  <Slides>15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Fluxo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Manager/>
  <Company>CPM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de treinamento</dc:title>
  <dc:subject/>
  <dc:creator>eduardo.galban</dc:creator>
  <cp:keywords/>
  <dc:description/>
  <cp:lastModifiedBy>paulo.cesar</cp:lastModifiedBy>
  <cp:revision>630</cp:revision>
  <dcterms:created xsi:type="dcterms:W3CDTF">2005-12-20T09:50:13Z</dcterms:created>
  <dcterms:modified xsi:type="dcterms:W3CDTF">2014-02-15T15:33:17Z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TC062561681046</vt:lpwstr>
  </property>
</Properties>
</file>