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2"/>
  </p:notesMasterIdLst>
  <p:handoutMasterIdLst>
    <p:handoutMasterId r:id="rId23"/>
  </p:handoutMasterIdLst>
  <p:sldIdLst>
    <p:sldId id="329" r:id="rId2"/>
    <p:sldId id="272" r:id="rId3"/>
    <p:sldId id="341" r:id="rId4"/>
    <p:sldId id="339" r:id="rId5"/>
    <p:sldId id="350" r:id="rId6"/>
    <p:sldId id="340" r:id="rId7"/>
    <p:sldId id="342" r:id="rId8"/>
    <p:sldId id="351" r:id="rId9"/>
    <p:sldId id="352" r:id="rId10"/>
    <p:sldId id="353" r:id="rId11"/>
    <p:sldId id="354" r:id="rId12"/>
    <p:sldId id="355" r:id="rId13"/>
    <p:sldId id="357" r:id="rId14"/>
    <p:sldId id="358" r:id="rId15"/>
    <p:sldId id="356" r:id="rId16"/>
    <p:sldId id="347" r:id="rId17"/>
    <p:sldId id="359" r:id="rId18"/>
    <p:sldId id="360" r:id="rId19"/>
    <p:sldId id="361" r:id="rId20"/>
    <p:sldId id="363" r:id="rId21"/>
  </p:sldIdLst>
  <p:sldSz cx="9144000" cy="6858000" type="screen4x3"/>
  <p:notesSz cx="6858000" cy="97234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CCFFFF"/>
    <a:srgbClr val="99FFCC"/>
    <a:srgbClr val="66FFCC"/>
    <a:srgbClr val="FF0000"/>
    <a:srgbClr val="FFFF99"/>
    <a:srgbClr val="FFFF66"/>
    <a:srgbClr val="CC0099"/>
    <a:srgbClr val="33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315" autoAdjust="0"/>
    <p:restoredTop sz="94679" autoAdjust="0"/>
  </p:normalViewPr>
  <p:slideViewPr>
    <p:cSldViewPr>
      <p:cViewPr>
        <p:scale>
          <a:sx n="75" d="100"/>
          <a:sy n="75" d="100"/>
        </p:scale>
        <p:origin x="-534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fld id="{071F6F25-E895-49CF-9251-6FE21B69B0A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8538" y="728663"/>
            <a:ext cx="4862512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18038"/>
            <a:ext cx="5029200" cy="43767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FontTx/>
              <a:buNone/>
              <a:defRPr sz="1200" u="none">
                <a:latin typeface="Times New Roman" pitchFamily="18" charset="0"/>
              </a:defRPr>
            </a:lvl1pPr>
          </a:lstStyle>
          <a:p>
            <a:pPr>
              <a:defRPr/>
            </a:pPr>
            <a:fld id="{595E82D3-E87F-40A3-926F-DAD9AD809BB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CFFBAD-6438-4F9F-B6E6-3C4B998603ED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11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12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1FCD8790-A0CF-4D9F-9727-33D71BFA4E8B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20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17CEBE98-DDDB-48B5-B5D1-CD30F240E274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3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F66EB9DE-EC16-4E9A-ACFB-EF12093A3D1F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4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14339D6E-C039-476A-84B1-BF3812437E6E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5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33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ED02C9BD-84BA-4BB6-A551-9AF8913BA02A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6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7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8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9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 txBox="1">
            <a:spLocks noGrp="1" noChangeArrowheads="1"/>
          </p:cNvSpPr>
          <p:nvPr/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>
              <a:spcBef>
                <a:spcPct val="0"/>
              </a:spcBef>
            </a:pPr>
            <a:fld id="{A2057A8D-7551-48DB-A985-982B53F620F0}" type="slidenum">
              <a:rPr lang="en-US" sz="1200">
                <a:latin typeface="Times New Roman" pitchFamily="18" charset="0"/>
              </a:rPr>
              <a:pPr algn="r" eaLnBrk="0" hangingPunct="0">
                <a:spcBef>
                  <a:spcPct val="0"/>
                </a:spcBef>
              </a:pPr>
              <a:t>10</a:t>
            </a:fld>
            <a:endParaRPr lang="en-US" sz="1200">
              <a:latin typeface="Times New Roman" pitchFamily="18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25" y="728663"/>
            <a:ext cx="4862513" cy="3646487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1A8AC-025F-4C14-BBB4-1FE55829D822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14DF2-9501-463B-A910-4C624A4F629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61A45-7A69-4EFE-9074-352D85DA4B9E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2AB2-1C0A-4C74-9189-E3D2948F67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404DD-2AB3-4E60-8F8C-DA3CF498F526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3820-FE6E-419F-86FF-7DA42DCCA35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C98EF-9201-4643-860D-B47CFF54FFEB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E0B5-27BD-4553-AB47-653A6B2DA83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CA72E-6BD4-464F-864D-7D5C61251800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DEEE2-63D0-4BFE-9E30-FEB8E951EB1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FA414-BBEB-4BFC-AE65-B2FDE05914CA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EA046-D603-4BC2-905A-67206C3027C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08743-8725-4AAE-AA32-47FE44F18975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F282E-2337-4132-A4A1-5673053318A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4BFF-D8B9-40E6-85FE-7F6A8686DC30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38607-FCC0-4000-BAE4-95A3994A798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AFB5F-14A8-4583-9090-9BCCC5EEEB85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86616-4F8F-4455-8CA8-BF9009A768E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90D1-3763-433C-B267-CA89FB888C50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2F3DB-C904-49C5-B769-1CB2780141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73002-8735-4387-A495-FEF576CA9534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59BF625-0352-49A0-97D0-EA2824AB21F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8C1AD8-3460-4357-9A42-C96F6EB99475}" type="datetimeFigureOut">
              <a:rPr lang="pt-BR" smtClean="0"/>
              <a:pPr/>
              <a:t>5/3/2013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53FA6C-AEA5-477C-AA3A-3ECAF16970A1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unianhanguera.edu.br/anhanguera/bibliotecas/normas_bibliograficas/index.html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ChangeArrowheads="1"/>
          </p:cNvSpPr>
          <p:nvPr/>
        </p:nvSpPr>
        <p:spPr bwMode="auto">
          <a:xfrm>
            <a:off x="684213" y="2709863"/>
            <a:ext cx="7848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0"/>
              </a:spcBef>
            </a:pPr>
            <a:endParaRPr kumimoji="1" lang="pt-BR">
              <a:latin typeface="Times New Roman" pitchFamily="18" charset="0"/>
            </a:endParaRP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2411413" y="2349500"/>
            <a:ext cx="71437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pt-BR" sz="3600" b="1" dirty="0">
                <a:solidFill>
                  <a:schemeClr val="bg1"/>
                </a:solidFill>
              </a:rPr>
              <a:t>Técnicas de Negociação</a:t>
            </a:r>
          </a:p>
          <a:p>
            <a:r>
              <a:rPr lang="pt-BR" sz="3600" b="1" dirty="0" smtClean="0">
                <a:solidFill>
                  <a:schemeClr val="bg1"/>
                </a:solidFill>
              </a:rPr>
              <a:t>ATPS – Revisão de prazo</a:t>
            </a:r>
            <a:endParaRPr lang="es-ES" sz="3600" b="1" dirty="0">
              <a:solidFill>
                <a:schemeClr val="bg1"/>
              </a:solidFill>
            </a:endParaRPr>
          </a:p>
        </p:txBody>
      </p:sp>
      <p:pic>
        <p:nvPicPr>
          <p:cNvPr id="77829" name="Picture 4" descr="logo anhanguera educacion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7842" name="Picture 18" descr="j0283608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4100" y="2697163"/>
            <a:ext cx="1739900" cy="24606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323850" y="580038"/>
            <a:ext cx="8820150" cy="59093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/>
              <a:t>Reunir com a sua equipe para debater e responder às seguintes </a:t>
            </a:r>
            <a:r>
              <a:rPr lang="pt-BR" sz="1600" dirty="0" smtClean="0"/>
              <a:t>questões</a:t>
            </a:r>
            <a:endParaRPr lang="pt-BR" sz="1600" dirty="0"/>
          </a:p>
          <a:p>
            <a:r>
              <a:rPr lang="pt-BR" sz="1600" dirty="0"/>
              <a:t>1. Com base </a:t>
            </a:r>
            <a:r>
              <a:rPr lang="pt-BR" sz="1600" dirty="0" smtClean="0"/>
              <a:t>na leitura (Junqueira (2009)), realizada e </a:t>
            </a:r>
            <a:r>
              <a:rPr lang="pt-BR" sz="1600" dirty="0"/>
              <a:t>no que foi estudado em sala  de aula, qual </a:t>
            </a:r>
          </a:p>
          <a:p>
            <a:r>
              <a:rPr lang="pt-BR" sz="1600" dirty="0"/>
              <a:t>seria a melhor definição para processo de negociação como sistema? </a:t>
            </a:r>
          </a:p>
          <a:p>
            <a:r>
              <a:rPr lang="pt-BR" sz="1600" dirty="0"/>
              <a:t>2. Qual é a importância da comunicação na negociação? </a:t>
            </a:r>
            <a:endParaRPr lang="pt-BR" sz="1600" dirty="0" smtClean="0"/>
          </a:p>
          <a:p>
            <a:r>
              <a:rPr lang="pt-BR" sz="1600" dirty="0" smtClean="0"/>
              <a:t>Vamos agora caminhar mais um pouco :</a:t>
            </a:r>
          </a:p>
          <a:p>
            <a:r>
              <a:rPr lang="pt-BR" sz="1600" dirty="0"/>
              <a:t>Ler  o  capítulo  12,  “Negociações  ao  longo  da  vida”  do  livro :  LEWICKI,  Roy.  HIAM, </a:t>
            </a:r>
          </a:p>
          <a:p>
            <a:r>
              <a:rPr lang="pt-BR" sz="1600" dirty="0"/>
              <a:t>Alexander. MBA compacto, estratégias de negociação e fechamento. Rio de Janeiro: </a:t>
            </a:r>
            <a:r>
              <a:rPr lang="pt-BR" sz="1600" dirty="0" err="1"/>
              <a:t>Elsevier</a:t>
            </a:r>
            <a:r>
              <a:rPr lang="pt-BR" sz="1600" dirty="0"/>
              <a:t>, 2003. </a:t>
            </a:r>
            <a:r>
              <a:rPr lang="pt-BR" sz="1600" dirty="0" smtClean="0"/>
              <a:t>(</a:t>
            </a:r>
            <a:r>
              <a:rPr lang="pt-BR" sz="1600" dirty="0"/>
              <a:t>PLT 60). O  capítulo trata de oito negociações importantíssimas e que ocorrem  ao longo  da vida  das  pessoas  como,  por  exemplo,  a  compra  de  um  carro,  o  planejamento  de  um </a:t>
            </a:r>
          </a:p>
          <a:p>
            <a:r>
              <a:rPr lang="pt-BR" sz="1600" dirty="0"/>
              <a:t>casamento, a negociação de um novo emprego, compra de  uma casa ou de serviços em um </a:t>
            </a:r>
          </a:p>
          <a:p>
            <a:r>
              <a:rPr lang="pt-BR" sz="1600" dirty="0"/>
              <a:t>imóvel, dentre outros. </a:t>
            </a:r>
          </a:p>
          <a:p>
            <a:r>
              <a:rPr lang="pt-BR" sz="1600" dirty="0"/>
              <a:t>Definir na equipe, com base no capítulo lido </a:t>
            </a:r>
            <a:r>
              <a:rPr lang="pt-BR" sz="1600" dirty="0" smtClean="0"/>
              <a:t>(</a:t>
            </a:r>
            <a:r>
              <a:rPr lang="pt-BR" sz="1600" dirty="0"/>
              <a:t>LEWICKI e HIAM, 2003) qual será o </a:t>
            </a:r>
          </a:p>
          <a:p>
            <a:r>
              <a:rPr lang="pt-BR" sz="1600" dirty="0"/>
              <a:t>negócio  que  a  equipe  quer  trabalhar  nesse  exercício   (escolher  um  dos  oito  negócios </a:t>
            </a:r>
          </a:p>
          <a:p>
            <a:r>
              <a:rPr lang="pt-BR" sz="1600" dirty="0"/>
              <a:t>apresentados  no  capítulo).  Será  importante  que pelo  menos  um dos  integrantes da Equipe </a:t>
            </a:r>
          </a:p>
          <a:p>
            <a:r>
              <a:rPr lang="pt-BR" sz="1600" dirty="0"/>
              <a:t>tenha  vivenciado  ou  tenha  visto  na  vida  de  amigos  ou  familiares  próximos,  situação  de </a:t>
            </a:r>
          </a:p>
          <a:p>
            <a:r>
              <a:rPr lang="pt-BR" sz="1600" dirty="0"/>
              <a:t>negociação idêntica à situação que foi escolhida pela Equipe e que consta no capítulo. Após a </a:t>
            </a:r>
          </a:p>
          <a:p>
            <a:r>
              <a:rPr lang="pt-BR" sz="1600" dirty="0"/>
              <a:t>escolha do negócio, realizar em grupo as seguintes ações: 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0" y="260648"/>
            <a:ext cx="8820150" cy="587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/>
              <a:t>1.  Completar  na  tabela  sugerida  abaixo  ou  criar  tabela  parecida  em  uma  folha  à  parte, </a:t>
            </a:r>
          </a:p>
          <a:p>
            <a:r>
              <a:rPr lang="pt-BR" sz="1600" dirty="0"/>
              <a:t>chamada de TABELA 1 (AUTOR DO LIVRO) , inserindo os nomes dos integrantes da equipe </a:t>
            </a:r>
          </a:p>
          <a:p>
            <a:r>
              <a:rPr lang="pt-BR" sz="1600" dirty="0"/>
              <a:t>e qual é a negociação escolhida do capítulo do livro (Exemplo: “Negócio 3 – Planejamento de </a:t>
            </a:r>
          </a:p>
          <a:p>
            <a:r>
              <a:rPr lang="pt-BR" sz="1600" dirty="0"/>
              <a:t>um casamento”) ;  </a:t>
            </a:r>
          </a:p>
          <a:p>
            <a:r>
              <a:rPr lang="pt-BR" sz="1600" dirty="0"/>
              <a:t>2. Resumir em poucas palavras e com base na leitura realizada na TABELA 1: Quais são  as </a:t>
            </a:r>
          </a:p>
          <a:p>
            <a:r>
              <a:rPr lang="pt-BR" sz="1600" dirty="0"/>
              <a:t>características e desafios sobre essa </a:t>
            </a:r>
            <a:r>
              <a:rPr lang="pt-BR" sz="1600" dirty="0" smtClean="0"/>
              <a:t>negociação</a:t>
            </a:r>
            <a:r>
              <a:rPr lang="pt-BR" sz="1600" dirty="0"/>
              <a:t>; as dicas; os passos que devem ser  tomados </a:t>
            </a:r>
          </a:p>
          <a:p>
            <a:r>
              <a:rPr lang="pt-BR" sz="1600" dirty="0"/>
              <a:t>para o sucesso dessa negociação; os perigos e aspectos de atenção que devem ser observados </a:t>
            </a:r>
          </a:p>
          <a:p>
            <a:r>
              <a:rPr lang="pt-BR" sz="1600" dirty="0"/>
              <a:t>nessa negociação. </a:t>
            </a:r>
          </a:p>
          <a:p>
            <a:r>
              <a:rPr lang="pt-BR" sz="1600" dirty="0"/>
              <a:t>3. Apresentar na </a:t>
            </a:r>
            <a:r>
              <a:rPr lang="pt-BR" sz="1600" dirty="0" err="1"/>
              <a:t>sequência</a:t>
            </a:r>
            <a:r>
              <a:rPr lang="pt-BR" sz="1600" dirty="0"/>
              <a:t>, na TABELA 2 (CASO REAL), o caso similar vivenciado por um </a:t>
            </a:r>
          </a:p>
          <a:p>
            <a:r>
              <a:rPr lang="pt-BR" sz="1600" dirty="0"/>
              <a:t>dos  integrantes  da  equipe  (não  precisa  citar  nomes  ou  lugares);  e  relatar  em  resumo  sua </a:t>
            </a:r>
          </a:p>
          <a:p>
            <a:r>
              <a:rPr lang="pt-BR" sz="1600" dirty="0"/>
              <a:t>experiência,  como  ele  realizou  o  processo  de  negociação:  características  e  desafios </a:t>
            </a:r>
          </a:p>
          <a:p>
            <a:r>
              <a:rPr lang="pt-BR" sz="1600" dirty="0"/>
              <a:t>enfrentados na negociação</a:t>
            </a:r>
            <a:r>
              <a:rPr lang="pt-BR" sz="1600" dirty="0" smtClean="0"/>
              <a:t>.</a:t>
            </a:r>
          </a:p>
          <a:p>
            <a:r>
              <a:rPr lang="pt-BR" sz="1600" dirty="0"/>
              <a:t>4. Com base no que foi lido no capítulo, comparar as dicas e sugestões do livro com as ações </a:t>
            </a:r>
          </a:p>
          <a:p>
            <a:r>
              <a:rPr lang="pt-BR" sz="1600" dirty="0"/>
              <a:t>tomadas no caso real.  O que funcionou e o que não funcionou na negociação relatada pelo </a:t>
            </a:r>
          </a:p>
          <a:p>
            <a:r>
              <a:rPr lang="pt-BR" sz="1600" dirty="0"/>
              <a:t>integrante da equipe? Anotar na TABELA 2. </a:t>
            </a:r>
          </a:p>
          <a:p>
            <a:r>
              <a:rPr lang="pt-BR" sz="1600" dirty="0" smtClean="0"/>
              <a:t>  </a:t>
            </a:r>
            <a:endParaRPr lang="pt-BR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179512" y="578878"/>
            <a:ext cx="8640638" cy="3323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/>
              <a:t>5. Discutir na equipe se existe algum aspecto importante </a:t>
            </a:r>
            <a:r>
              <a:rPr lang="pt-BR" sz="1600" dirty="0" smtClean="0"/>
              <a:t>no </a:t>
            </a:r>
            <a:r>
              <a:rPr lang="pt-BR" sz="1600" dirty="0"/>
              <a:t>exemplo de negociação estudada </a:t>
            </a:r>
          </a:p>
          <a:p>
            <a:r>
              <a:rPr lang="pt-BR" sz="1600" dirty="0"/>
              <a:t>e que o autor do capítulo do livro não citou. Se houver, citar na TABELA 2. Também, tendo </a:t>
            </a:r>
          </a:p>
          <a:p>
            <a:r>
              <a:rPr lang="pt-BR" sz="1600" dirty="0"/>
              <a:t>em vista que o material do capítulo estudado  foi  vivenciado  nos Estados Unidos,  informar </a:t>
            </a:r>
          </a:p>
          <a:p>
            <a:r>
              <a:rPr lang="pt-BR" sz="1600" dirty="0"/>
              <a:t>(se houver) que dicas ou aspectos relatados no livro e que não se aplicam a nossa cultura ou </a:t>
            </a:r>
          </a:p>
          <a:p>
            <a:r>
              <a:rPr lang="pt-BR" sz="1600" dirty="0"/>
              <a:t>maneira de negociação no Brasil.  </a:t>
            </a:r>
          </a:p>
          <a:p>
            <a:r>
              <a:rPr lang="pt-BR" sz="1600" dirty="0"/>
              <a:t>6. Produzir, em suas palavras, pelo menos mais duas dicas ou sugestões para que esse tipo de </a:t>
            </a:r>
          </a:p>
          <a:p>
            <a:r>
              <a:rPr lang="pt-BR" sz="1600" dirty="0"/>
              <a:t>negociação  tenha  sucesso,  considerando  que  as  decisões  serão  tomadas  e  vivenciadas  no </a:t>
            </a:r>
            <a:r>
              <a:rPr lang="pt-BR" sz="1600" dirty="0" smtClean="0"/>
              <a:t>Brasil </a:t>
            </a:r>
            <a:r>
              <a:rPr lang="pt-BR" sz="1600" dirty="0"/>
              <a:t>(TABELA 2). </a:t>
            </a:r>
          </a:p>
          <a:p>
            <a:r>
              <a:rPr lang="pt-BR" sz="1600" dirty="0"/>
              <a:t>7. A equipe deve ficar à vontade para fazer outras anotações. Essas tabelas e outras anotações </a:t>
            </a:r>
            <a:r>
              <a:rPr lang="pt-BR" sz="1600" dirty="0" smtClean="0"/>
              <a:t> da  </a:t>
            </a:r>
            <a:r>
              <a:rPr lang="pt-BR" sz="1600" dirty="0"/>
              <a:t>equipe  </a:t>
            </a:r>
            <a:r>
              <a:rPr lang="pt-BR" sz="1600" dirty="0" smtClean="0"/>
              <a:t>deverão fazer parte do trabalho a ser entregue ao professor</a:t>
            </a:r>
            <a:endParaRPr lang="pt-BR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0" y="3076803"/>
            <a:ext cx="8820150" cy="2462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/>
              <a:t>1</a:t>
            </a:r>
            <a:r>
              <a:rPr lang="pt-BR" sz="1600"/>
              <a:t>.  </a:t>
            </a:r>
            <a:endParaRPr lang="pt-BR" sz="160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55576" y="1412776"/>
          <a:ext cx="7272805" cy="4752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561"/>
                <a:gridCol w="1454561"/>
                <a:gridCol w="1454561"/>
                <a:gridCol w="1454561"/>
                <a:gridCol w="1454561"/>
              </a:tblGrid>
              <a:tr h="560439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TÉCNICAS DE NEGOCIAÇÃO – ATPS </a:t>
                      </a:r>
                      <a:r>
                        <a:rPr lang="pt-BR" sz="1100" b="1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 </a:t>
                      </a:r>
                      <a:r>
                        <a:rPr lang="pt-BR" sz="1100" b="1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TABELA 1 – AUTOR DO LIVRO </a:t>
                      </a:r>
                      <a:endParaRPr lang="pt-BR" sz="1050" kern="100" dirty="0">
                        <a:latin typeface="Times New Roman"/>
                        <a:ea typeface="MS Gothic"/>
                        <a:cs typeface="MS Gothic"/>
                      </a:endParaRPr>
                    </a:p>
                  </a:txBody>
                  <a:tcPr marL="114300" marR="114300" marT="114300" marB="114300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60439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Integrantes da Equipe (nomes):  </a:t>
                      </a:r>
                      <a:endParaRPr lang="pt-BR" sz="1050" kern="100" dirty="0">
                        <a:latin typeface="Times New Roman"/>
                        <a:ea typeface="MS Gothic"/>
                        <a:cs typeface="MS Gothic"/>
                      </a:endParaRPr>
                    </a:p>
                  </a:txBody>
                  <a:tcPr marL="114300" marR="114300" marT="114300" marB="114300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60439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Negociação Escolhida: </a:t>
                      </a:r>
                      <a:endParaRPr lang="pt-BR" sz="1050" kern="100" dirty="0">
                        <a:latin typeface="Times New Roman"/>
                        <a:ea typeface="MS Gothic"/>
                        <a:cs typeface="MS Gothic"/>
                      </a:endParaRPr>
                    </a:p>
                  </a:txBody>
                  <a:tcPr marL="114300" marR="114300" marT="114300" marB="114300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874286">
                <a:tc>
                  <a:txBody>
                    <a:bodyPr/>
                    <a:lstStyle/>
                    <a:p>
                      <a:r>
                        <a:rPr lang="pt-BR" sz="1100" dirty="0" err="1" smtClean="0"/>
                        <a:t>Caracteristica</a:t>
                      </a:r>
                      <a:r>
                        <a:rPr lang="pt-BR" sz="1100" dirty="0" smtClean="0"/>
                        <a:t> da negociação</a:t>
                      </a:r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Desafio da negociação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Dicas do autor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Passos a serem tomados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Perigos e Aspectos de atenção</a:t>
                      </a:r>
                    </a:p>
                  </a:txBody>
                  <a:tcPr/>
                </a:tc>
              </a:tr>
              <a:tr h="545495">
                <a:tc>
                  <a:txBody>
                    <a:bodyPr/>
                    <a:lstStyle/>
                    <a:p>
                      <a:r>
                        <a:rPr lang="pt-BR" sz="1100" dirty="0" smtClean="0"/>
                        <a:t>A</a:t>
                      </a:r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45495">
                <a:tc>
                  <a:txBody>
                    <a:bodyPr/>
                    <a:lstStyle/>
                    <a:p>
                      <a:r>
                        <a:rPr lang="pt-BR" sz="1100" dirty="0" smtClean="0"/>
                        <a:t>B</a:t>
                      </a:r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45495">
                <a:tc>
                  <a:txBody>
                    <a:bodyPr/>
                    <a:lstStyle/>
                    <a:p>
                      <a:r>
                        <a:rPr lang="pt-BR" sz="1100" dirty="0" smtClean="0"/>
                        <a:t>C</a:t>
                      </a:r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60439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Anotações / observações da Equipe:  </a:t>
                      </a:r>
                      <a:endParaRPr lang="pt-BR" sz="1050" kern="100" dirty="0">
                        <a:latin typeface="Times New Roman"/>
                        <a:ea typeface="MS Gothic"/>
                        <a:cs typeface="MS Gothic"/>
                      </a:endParaRPr>
                    </a:p>
                  </a:txBody>
                  <a:tcPr marL="114300" marR="114300" marT="114300" marB="114300"/>
                </a:tc>
                <a:tc hMerge="1"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043608" y="1052736"/>
            <a:ext cx="11549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Tabela 1</a:t>
            </a:r>
            <a:endParaRPr lang="pt-B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755576" y="1412776"/>
          <a:ext cx="7272805" cy="45731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4561"/>
                <a:gridCol w="1454561"/>
                <a:gridCol w="1454561"/>
                <a:gridCol w="1454561"/>
                <a:gridCol w="1454561"/>
              </a:tblGrid>
              <a:tr h="560439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TÉCNICAS DE NEGOCIAÇÃO – ATPS </a:t>
                      </a:r>
                      <a:r>
                        <a:rPr lang="pt-BR" sz="1100" b="1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–TABELA 2</a:t>
                      </a:r>
                      <a:r>
                        <a:rPr lang="pt-BR" sz="1100" b="1" kern="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Caso real</a:t>
                      </a:r>
                      <a:endParaRPr lang="pt-BR" sz="1050" kern="100" dirty="0">
                        <a:latin typeface="Times New Roman"/>
                        <a:ea typeface="MS Gothic"/>
                        <a:cs typeface="MS Gothic"/>
                      </a:endParaRPr>
                    </a:p>
                  </a:txBody>
                  <a:tcPr marL="114300" marR="114300" marT="114300" marB="114300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60439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Integrantes da Equipe (nomes):  </a:t>
                      </a:r>
                      <a:endParaRPr lang="pt-BR" sz="1050" kern="100" dirty="0">
                        <a:latin typeface="Times New Roman"/>
                        <a:ea typeface="MS Gothic"/>
                        <a:cs typeface="MS Gothic"/>
                      </a:endParaRPr>
                    </a:p>
                  </a:txBody>
                  <a:tcPr marL="114300" marR="114300" marT="114300" marB="114300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560439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Negociação Escolhida: </a:t>
                      </a:r>
                      <a:endParaRPr lang="pt-BR" sz="1050" kern="100" dirty="0">
                        <a:latin typeface="Times New Roman"/>
                        <a:ea typeface="MS Gothic"/>
                        <a:cs typeface="MS Gothic"/>
                      </a:endParaRPr>
                    </a:p>
                  </a:txBody>
                  <a:tcPr marL="114300" marR="114300" marT="114300" marB="114300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694947">
                <a:tc>
                  <a:txBody>
                    <a:bodyPr/>
                    <a:lstStyle/>
                    <a:p>
                      <a:r>
                        <a:rPr lang="pt-BR" sz="1100" dirty="0" err="1" smtClean="0"/>
                        <a:t>Caracteristica</a:t>
                      </a:r>
                      <a:r>
                        <a:rPr lang="pt-BR" sz="1100" dirty="0" smtClean="0"/>
                        <a:t> da negociação</a:t>
                      </a:r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Desafio da enfrentados na negociação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11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Camparação</a:t>
                      </a:r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das dicas do autor e Autor</a:t>
                      </a:r>
                      <a:r>
                        <a:rPr kumimoji="0" lang="pt-BR" sz="11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X real</a:t>
                      </a:r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Dicas que não se aplicam no Brasil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t-BR" sz="11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Novas dicas para essa negociação</a:t>
                      </a:r>
                    </a:p>
                  </a:txBody>
                  <a:tcPr/>
                </a:tc>
              </a:tr>
              <a:tr h="545495">
                <a:tc>
                  <a:txBody>
                    <a:bodyPr/>
                    <a:lstStyle/>
                    <a:p>
                      <a:r>
                        <a:rPr lang="pt-BR" sz="1100" dirty="0" smtClean="0"/>
                        <a:t>A</a:t>
                      </a:r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45495">
                <a:tc>
                  <a:txBody>
                    <a:bodyPr/>
                    <a:lstStyle/>
                    <a:p>
                      <a:r>
                        <a:rPr lang="pt-BR" sz="1100" dirty="0" smtClean="0"/>
                        <a:t>B</a:t>
                      </a:r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45495">
                <a:tc>
                  <a:txBody>
                    <a:bodyPr/>
                    <a:lstStyle/>
                    <a:p>
                      <a:r>
                        <a:rPr lang="pt-BR" sz="1100" dirty="0" smtClean="0"/>
                        <a:t>C</a:t>
                      </a:r>
                      <a:endParaRPr lang="pt-B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60439">
                <a:tc gridSpan="5"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pt-BR" sz="1100" b="1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Anotações / observações da Equipe:  </a:t>
                      </a:r>
                      <a:endParaRPr lang="pt-BR" sz="1050" kern="100" dirty="0">
                        <a:latin typeface="Times New Roman"/>
                        <a:ea typeface="MS Gothic"/>
                        <a:cs typeface="MS Gothic"/>
                      </a:endParaRPr>
                    </a:p>
                  </a:txBody>
                  <a:tcPr marL="114300" marR="114300" marT="114300" marB="114300"/>
                </a:tc>
                <a:tc hMerge="1"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0" lang="pt-BR" sz="11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ângulo 4"/>
          <p:cNvSpPr/>
          <p:nvPr/>
        </p:nvSpPr>
        <p:spPr>
          <a:xfrm>
            <a:off x="899592" y="980728"/>
            <a:ext cx="24790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/>
              <a:t>Tabela 2 – caso real</a:t>
            </a:r>
            <a:endParaRPr lang="pt-B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0" y="919174"/>
            <a:ext cx="8820150" cy="384720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dirty="0" smtClean="0"/>
              <a:t>Discutir  com  a  equipe  sobre  as  atividades  realizadas até o momento e : </a:t>
            </a:r>
          </a:p>
          <a:p>
            <a:r>
              <a:rPr lang="pt-BR" dirty="0" smtClean="0"/>
              <a:t> a)  Apresentar os conceitos  de negociação levantados  e  escolher após consenso da equipe, 4 (quatro) conceitos de negociação, citando as fontes e por que ?</a:t>
            </a:r>
          </a:p>
          <a:p>
            <a:pPr marL="342900" indent="-342900">
              <a:buAutoNum type="alphaLcParenR" startAt="2"/>
            </a:pPr>
            <a:r>
              <a:rPr lang="pt-BR" dirty="0" smtClean="0"/>
              <a:t>Discutir  as  respostas  1 a 4 e  após  consenso  da  equipe, sobre negociação na vida pessoal, resumir as respostas </a:t>
            </a:r>
          </a:p>
          <a:p>
            <a:pPr marL="342900" indent="-342900">
              <a:buAutoNum type="alphaLcParenR" startAt="2"/>
            </a:pPr>
            <a:r>
              <a:rPr lang="pt-BR" dirty="0" smtClean="0"/>
              <a:t>Responder as questões 1 e 2 – Junqueira</a:t>
            </a:r>
          </a:p>
          <a:p>
            <a:pPr marL="342900" indent="-342900">
              <a:buAutoNum type="alphaLcParenR" startAt="2"/>
            </a:pPr>
            <a:r>
              <a:rPr lang="pt-BR" dirty="0" smtClean="0"/>
              <a:t>Apresentar as 2 tabelas conforme solicitado</a:t>
            </a:r>
          </a:p>
          <a:p>
            <a:pPr marL="342900" indent="-342900">
              <a:buAutoNum type="alphaLcParenR" startAt="2"/>
            </a:pPr>
            <a:r>
              <a:rPr lang="pt-BR" dirty="0" smtClean="0"/>
              <a:t>Entregar  ao seu  professor ,conforme  padronização  indicada , relatório com máximo 7 páginas   </a:t>
            </a:r>
            <a:endParaRPr lang="pt-B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954" name="Picture 2" descr="MPj043934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888" y="549275"/>
            <a:ext cx="2868612" cy="2160588"/>
          </a:xfrm>
          <a:prstGeom prst="rect">
            <a:avLst/>
          </a:prstGeom>
          <a:noFill/>
        </p:spPr>
      </p:pic>
      <p:pic>
        <p:nvPicPr>
          <p:cNvPr id="125955" name="Picture 4" descr="logo anhanguera educacion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395288" y="765175"/>
            <a:ext cx="7920037" cy="2893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lnSpc>
                <a:spcPct val="60000"/>
              </a:lnSpc>
            </a:pPr>
            <a:r>
              <a:rPr lang="pt-BR" b="1" dirty="0" smtClean="0"/>
              <a:t>Avaliação </a:t>
            </a:r>
            <a:r>
              <a:rPr lang="pt-BR" b="1" dirty="0"/>
              <a:t>e datas de entrega  –	</a:t>
            </a:r>
          </a:p>
          <a:p>
            <a:pPr>
              <a:lnSpc>
                <a:spcPct val="60000"/>
              </a:lnSpc>
            </a:pPr>
            <a:endParaRPr lang="pt-BR" b="1" dirty="0"/>
          </a:p>
          <a:p>
            <a:pPr>
              <a:lnSpc>
                <a:spcPct val="60000"/>
              </a:lnSpc>
            </a:pPr>
            <a:r>
              <a:rPr lang="pt-BR" b="1" dirty="0"/>
              <a:t>ATPS – </a:t>
            </a:r>
            <a:r>
              <a:rPr lang="pt-BR" b="1" dirty="0" smtClean="0"/>
              <a:t>2º </a:t>
            </a:r>
            <a:r>
              <a:rPr lang="pt-BR" b="1" dirty="0"/>
              <a:t>Bi – 4 pontos</a:t>
            </a:r>
          </a:p>
          <a:p>
            <a:pPr>
              <a:lnSpc>
                <a:spcPct val="60000"/>
              </a:lnSpc>
            </a:pPr>
            <a:r>
              <a:rPr lang="pt-BR" b="1" dirty="0"/>
              <a:t>	</a:t>
            </a:r>
            <a:r>
              <a:rPr lang="pt-BR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Entrega do ATPS = </a:t>
            </a:r>
            <a:r>
              <a:rPr lang="pt-BR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 </a:t>
            </a:r>
            <a:r>
              <a:rPr lang="pt-BR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 </a:t>
            </a:r>
            <a:r>
              <a:rPr lang="pt-BR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maio 2013</a:t>
            </a:r>
            <a:endParaRPr lang="pt-BR" b="1" dirty="0"/>
          </a:p>
          <a:p>
            <a:pPr>
              <a:lnSpc>
                <a:spcPct val="60000"/>
              </a:lnSpc>
            </a:pPr>
            <a:endParaRPr lang="pt-BR" b="1" dirty="0"/>
          </a:p>
          <a:p>
            <a:pPr>
              <a:lnSpc>
                <a:spcPct val="60000"/>
              </a:lnSpc>
            </a:pPr>
            <a:endParaRPr lang="pt-BR" b="1" dirty="0"/>
          </a:p>
          <a:p>
            <a:pPr>
              <a:lnSpc>
                <a:spcPct val="60000"/>
              </a:lnSpc>
            </a:pPr>
            <a:r>
              <a:rPr lang="pt-BR" b="1" dirty="0"/>
              <a:t>Entrega com atrasado, perdas </a:t>
            </a:r>
          </a:p>
          <a:p>
            <a:pPr>
              <a:lnSpc>
                <a:spcPct val="60000"/>
              </a:lnSpc>
            </a:pPr>
            <a:r>
              <a:rPr lang="pt-BR" b="1" dirty="0"/>
              <a:t>	Uma semana = 1,0 ponto</a:t>
            </a:r>
          </a:p>
          <a:p>
            <a:pPr>
              <a:lnSpc>
                <a:spcPct val="60000"/>
              </a:lnSpc>
            </a:pPr>
            <a:r>
              <a:rPr lang="pt-BR" b="1" dirty="0"/>
              <a:t>	</a:t>
            </a:r>
            <a:r>
              <a:rPr lang="pt-BR" b="1" dirty="0" smtClean="0"/>
              <a:t>Acima </a:t>
            </a:r>
            <a:r>
              <a:rPr lang="pt-BR" b="1" dirty="0"/>
              <a:t>de 2 semanas não serão aceitos os trabalhos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179512" y="0"/>
            <a:ext cx="8820150" cy="615553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 smtClean="0"/>
              <a:t>Aula-tema</a:t>
            </a:r>
            <a:r>
              <a:rPr lang="pt-BR" sz="1600" dirty="0"/>
              <a:t>: as habilidades essenciais dos Negociadores. </a:t>
            </a:r>
            <a:r>
              <a:rPr lang="pt-BR" sz="1600" dirty="0" smtClean="0"/>
              <a:t> </a:t>
            </a:r>
            <a:endParaRPr lang="pt-BR" sz="1600" dirty="0"/>
          </a:p>
          <a:p>
            <a:r>
              <a:rPr lang="pt-BR" sz="1600" dirty="0"/>
              <a:t> Essa  atividade  é  importante  para  conhecer  quais  são  as  habilidades  essenciais  dos </a:t>
            </a:r>
          </a:p>
          <a:p>
            <a:r>
              <a:rPr lang="pt-BR" sz="1600" dirty="0"/>
              <a:t>negociadores. Nesta etapa, exercitar também a negociação na vida profissional, em situações </a:t>
            </a:r>
          </a:p>
          <a:p>
            <a:r>
              <a:rPr lang="pt-BR" sz="1600" dirty="0"/>
              <a:t>internas da  empresa como, por exemplo, na negociação salarial com a  chefia. </a:t>
            </a:r>
            <a:endParaRPr lang="pt-BR" sz="1600" dirty="0" smtClean="0"/>
          </a:p>
          <a:p>
            <a:r>
              <a:rPr lang="pt-BR" sz="1600" dirty="0"/>
              <a:t>Ler o artigo de Almeida e Martinelli (2008), com o título Habilidades essenciais aos negociadores </a:t>
            </a:r>
          </a:p>
          <a:p>
            <a:r>
              <a:rPr lang="pt-BR" sz="1600" dirty="0"/>
              <a:t>num  contexto  globalizado,  disponível  no  link:  </a:t>
            </a:r>
            <a:r>
              <a:rPr lang="pt-BR" sz="1600" dirty="0" smtClean="0"/>
              <a:t>&lt;https</a:t>
            </a:r>
            <a:r>
              <a:rPr lang="pt-BR" sz="1600" dirty="0"/>
              <a:t>://docs.google.com/viewer?a=v&amp;pid=explorer&amp;chrome=true&amp;srcid=0B2DVz_3TB22V</a:t>
            </a:r>
          </a:p>
          <a:p>
            <a:r>
              <a:rPr lang="pt-BR" sz="1600" dirty="0"/>
              <a:t>MDUwYjIyMDItODNhMy00YmJhLTk1OWItZmY2ZjgzYjI4YTFi&amp;hl=</a:t>
            </a:r>
            <a:r>
              <a:rPr lang="pt-BR" sz="1600" dirty="0" err="1"/>
              <a:t>en</a:t>
            </a:r>
            <a:r>
              <a:rPr lang="pt-BR" sz="1600" dirty="0"/>
              <a:t>&gt;  Acesso  em:  </a:t>
            </a:r>
            <a:r>
              <a:rPr lang="pt-BR" sz="1600" dirty="0" smtClean="0"/>
              <a:t>06 out. </a:t>
            </a:r>
            <a:endParaRPr lang="pt-BR" sz="1600" dirty="0"/>
          </a:p>
          <a:p>
            <a:r>
              <a:rPr lang="pt-BR" sz="1600" dirty="0" smtClean="0"/>
              <a:t>2012. </a:t>
            </a:r>
          </a:p>
          <a:p>
            <a:r>
              <a:rPr lang="pt-BR" sz="1600" dirty="0" smtClean="0"/>
              <a:t>Fazer  </a:t>
            </a:r>
            <a:r>
              <a:rPr lang="pt-BR" sz="1600" dirty="0"/>
              <a:t>anotações  das  habilidades  que  o  artigo  apresenta  e  comparar  com  o  que  </a:t>
            </a:r>
            <a:r>
              <a:rPr lang="pt-BR" sz="1600" dirty="0" smtClean="0"/>
              <a:t>vocês </a:t>
            </a:r>
            <a:endParaRPr lang="pt-BR" sz="1600" dirty="0"/>
          </a:p>
          <a:p>
            <a:r>
              <a:rPr lang="pt-BR" sz="1600" dirty="0" smtClean="0"/>
              <a:t>tenham  </a:t>
            </a:r>
            <a:r>
              <a:rPr lang="pt-BR" sz="1600" dirty="0"/>
              <a:t>estudado  no  livro  texto,  apenas  para  confirmar  as  habilidades  necessárias  para  o </a:t>
            </a:r>
          </a:p>
          <a:p>
            <a:r>
              <a:rPr lang="pt-BR" sz="1600" dirty="0"/>
              <a:t>negociador. </a:t>
            </a:r>
            <a:endParaRPr lang="pt-BR" sz="1600" dirty="0" smtClean="0"/>
          </a:p>
          <a:p>
            <a:r>
              <a:rPr lang="pt-BR" sz="1600" dirty="0"/>
              <a:t>Responder </a:t>
            </a:r>
            <a:r>
              <a:rPr lang="pt-BR" sz="1600" dirty="0" smtClean="0"/>
              <a:t>o </a:t>
            </a:r>
            <a:r>
              <a:rPr lang="pt-BR" sz="1600" dirty="0"/>
              <a:t>teste elaborado por </a:t>
            </a:r>
            <a:r>
              <a:rPr lang="pt-BR" sz="1600" dirty="0" err="1"/>
              <a:t>Hindle</a:t>
            </a:r>
            <a:r>
              <a:rPr lang="pt-BR" sz="1600" dirty="0"/>
              <a:t> ( 1999 apud MARTINELLI, 2009, p. </a:t>
            </a:r>
            <a:r>
              <a:rPr lang="pt-BR" sz="1600" dirty="0" smtClean="0"/>
              <a:t>140 </a:t>
            </a:r>
            <a:r>
              <a:rPr lang="pt-BR" sz="1600" dirty="0"/>
              <a:t>- 142), que tem como objetivo avaliar as habilidades de negociação. É um teste simples e </a:t>
            </a:r>
            <a:r>
              <a:rPr lang="pt-BR" sz="1600" dirty="0" smtClean="0"/>
              <a:t>rápido </a:t>
            </a:r>
            <a:r>
              <a:rPr lang="pt-BR" sz="1600" dirty="0"/>
              <a:t>de ser feito, no formato de múltipla escolha, que não tem caráter científico, mas que </a:t>
            </a:r>
            <a:r>
              <a:rPr lang="pt-BR" sz="1600" dirty="0" smtClean="0"/>
              <a:t>serve </a:t>
            </a:r>
            <a:r>
              <a:rPr lang="pt-BR" sz="1600" dirty="0"/>
              <a:t>como um referencial do nível de habilidade presente em um indivíduo. O teste e a  sua </a:t>
            </a:r>
            <a:r>
              <a:rPr lang="pt-BR" sz="1600" dirty="0" smtClean="0"/>
              <a:t>análise </a:t>
            </a:r>
            <a:r>
              <a:rPr lang="pt-BR" sz="1600" dirty="0"/>
              <a:t>de resultados estão no seu PLT: MARTINELLI, Dante P. Negociação: aplicações práticas </a:t>
            </a:r>
            <a:r>
              <a:rPr lang="pt-BR" sz="1600" dirty="0" smtClean="0"/>
              <a:t>de  </a:t>
            </a:r>
            <a:r>
              <a:rPr lang="pt-BR" sz="1600" dirty="0"/>
              <a:t>uma  abordagem  sistêmica.  São  Paulo:  Saraiva,  2009.  Fazer  esse  teste.  Verificar  seu </a:t>
            </a:r>
            <a:r>
              <a:rPr lang="pt-BR" sz="1600" dirty="0" smtClean="0"/>
              <a:t>desempenho e de seus colegas em </a:t>
            </a:r>
            <a:r>
              <a:rPr lang="pt-BR" sz="1600" dirty="0"/>
              <a:t>relação às suas habilidades de </a:t>
            </a:r>
            <a:r>
              <a:rPr lang="pt-BR" sz="1600" dirty="0" smtClean="0"/>
              <a:t>negociação </a:t>
            </a:r>
            <a:endParaRPr lang="pt-BR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0" y="1661030"/>
            <a:ext cx="8820150" cy="40626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 smtClean="0"/>
              <a:t>Assistir </a:t>
            </a:r>
            <a:r>
              <a:rPr lang="pt-BR" sz="1600" dirty="0"/>
              <a:t>ao vídeo do consultor de empresas e palestrante Max </a:t>
            </a:r>
            <a:r>
              <a:rPr lang="pt-BR" sz="1600" dirty="0" err="1"/>
              <a:t>Gehringer</a:t>
            </a:r>
            <a:r>
              <a:rPr lang="pt-BR" sz="1600" dirty="0"/>
              <a:t>, de pouco mais de 6 </a:t>
            </a:r>
          </a:p>
          <a:p>
            <a:r>
              <a:rPr lang="pt-BR" sz="1600" dirty="0"/>
              <a:t>minutos de duração, disponível no </a:t>
            </a:r>
            <a:r>
              <a:rPr lang="pt-BR" sz="1600" dirty="0" err="1"/>
              <a:t>Youtube</a:t>
            </a:r>
            <a:r>
              <a:rPr lang="pt-BR" sz="1600" dirty="0"/>
              <a:t> e que foi recortado do quadro “Emprego de A </a:t>
            </a:r>
            <a:r>
              <a:rPr lang="pt-BR" sz="1600" dirty="0" err="1"/>
              <a:t>a</a:t>
            </a:r>
            <a:r>
              <a:rPr lang="pt-BR" sz="1600" dirty="0"/>
              <a:t> </a:t>
            </a:r>
          </a:p>
          <a:p>
            <a:r>
              <a:rPr lang="pt-BR" sz="1600" dirty="0"/>
              <a:t>Z” do programa Fantástico da Rede Globo, que nesse programa tratou do tema:  Como pedir </a:t>
            </a:r>
          </a:p>
          <a:p>
            <a:r>
              <a:rPr lang="pt-BR" sz="1600" i="1" dirty="0"/>
              <a:t>aumento de salário.  Anotar as dicas informadas pelo consultor. </a:t>
            </a:r>
            <a:endParaRPr lang="pt-BR" sz="1600" dirty="0"/>
          </a:p>
          <a:p>
            <a:r>
              <a:rPr lang="pt-BR" sz="1600" b="1" dirty="0"/>
              <a:t>Vídeo: </a:t>
            </a:r>
            <a:endParaRPr lang="pt-BR" sz="1600" dirty="0"/>
          </a:p>
          <a:p>
            <a:r>
              <a:rPr lang="pt-BR" sz="1600" dirty="0"/>
              <a:t>GEHRINGER, Max. Empregos de A </a:t>
            </a:r>
            <a:r>
              <a:rPr lang="pt-BR" sz="1600" dirty="0" err="1"/>
              <a:t>a</a:t>
            </a:r>
            <a:r>
              <a:rPr lang="pt-BR" sz="1600" dirty="0"/>
              <a:t> Z: Como pedir aumento de salário. Rede Globo. Programa </a:t>
            </a:r>
          </a:p>
          <a:p>
            <a:r>
              <a:rPr lang="pt-BR" sz="1600" dirty="0"/>
              <a:t>Fantástico. </a:t>
            </a:r>
            <a:r>
              <a:rPr lang="pt-BR" sz="1600" dirty="0" smtClean="0"/>
              <a:t> </a:t>
            </a:r>
            <a:r>
              <a:rPr lang="pt-BR" sz="1600" dirty="0"/>
              <a:t>Disponível </a:t>
            </a:r>
            <a:r>
              <a:rPr lang="pt-BR" sz="1600" dirty="0" smtClean="0"/>
              <a:t> </a:t>
            </a:r>
            <a:r>
              <a:rPr lang="pt-BR" sz="1600" dirty="0"/>
              <a:t>em</a:t>
            </a:r>
            <a:r>
              <a:rPr lang="pt-BR" sz="1600" dirty="0" smtClean="0"/>
              <a:t>: &lt;</a:t>
            </a:r>
            <a:r>
              <a:rPr lang="pt-BR" sz="1600" dirty="0"/>
              <a:t>https://docs.google.com/leaf?id=0B2DVz_3TB22VNjc0NzMwN2UtMGQ3Yi00Y2IxLTgwZ</a:t>
            </a:r>
          </a:p>
          <a:p>
            <a:r>
              <a:rPr lang="pt-BR" sz="1600" dirty="0"/>
              <a:t>WYtM2U2NjE5OWNiOGNl&amp;hl=</a:t>
            </a:r>
            <a:r>
              <a:rPr lang="pt-BR" sz="1600" dirty="0" err="1"/>
              <a:t>en_US</a:t>
            </a:r>
            <a:r>
              <a:rPr lang="pt-BR" sz="1600" dirty="0"/>
              <a:t> &gt; Acesso em: </a:t>
            </a:r>
            <a:r>
              <a:rPr lang="pt-BR" sz="1600" dirty="0" smtClean="0"/>
              <a:t>06 out. 2012. </a:t>
            </a:r>
          </a:p>
          <a:p>
            <a:r>
              <a:rPr lang="pt-BR" sz="1600" dirty="0" smtClean="0"/>
              <a:t>Análise o desempenho do grupo no teste feito no Passo 2. Juntar as anotações realizadas nos Passos 1, 2 e 3 , relatar os resultados e o aprendizado do grupo , máximo uma página.</a:t>
            </a:r>
          </a:p>
          <a:p>
            <a:endParaRPr lang="pt-BR" sz="1600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0" y="476672"/>
            <a:ext cx="8820150" cy="60324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 smtClean="0"/>
              <a:t>Aula-tema</a:t>
            </a:r>
            <a:r>
              <a:rPr lang="pt-BR" sz="1600" dirty="0"/>
              <a:t>: O planejamento da Negociação e a Ética nas Negociações. </a:t>
            </a:r>
            <a:r>
              <a:rPr lang="pt-BR" sz="1600" dirty="0" smtClean="0"/>
              <a:t> </a:t>
            </a:r>
            <a:endParaRPr lang="pt-BR" sz="1600" dirty="0"/>
          </a:p>
          <a:p>
            <a:r>
              <a:rPr lang="pt-BR" sz="1600" dirty="0" smtClean="0"/>
              <a:t>Essa  </a:t>
            </a:r>
            <a:r>
              <a:rPr lang="pt-BR" sz="1600" dirty="0"/>
              <a:t>atividade  é  importante  para  confirmar  a  importância  do  planejamento  da </a:t>
            </a:r>
          </a:p>
          <a:p>
            <a:r>
              <a:rPr lang="pt-BR" sz="1600" dirty="0"/>
              <a:t>negociação e pensar na questão da ética nas negociações. Nessa etapa, exercitar a  questão da </a:t>
            </a:r>
          </a:p>
          <a:p>
            <a:r>
              <a:rPr lang="pt-BR" sz="1600" dirty="0"/>
              <a:t>ética na negociação.  Para realizar essa etapa é importante seguir os passos descritos. </a:t>
            </a:r>
            <a:endParaRPr lang="pt-BR" sz="1600" dirty="0" smtClean="0"/>
          </a:p>
          <a:p>
            <a:r>
              <a:rPr lang="pt-BR" sz="1600" dirty="0"/>
              <a:t>Ler  o  artigo  “Ética  nas  negociações”,  de  </a:t>
            </a:r>
            <a:r>
              <a:rPr lang="pt-BR" sz="1600" dirty="0" err="1"/>
              <a:t>Alyrio</a:t>
            </a:r>
            <a:r>
              <a:rPr lang="pt-BR" sz="1600" dirty="0"/>
              <a:t>  </a:t>
            </a:r>
            <a:r>
              <a:rPr lang="pt-BR" sz="1600" dirty="0" err="1"/>
              <a:t>et</a:t>
            </a:r>
            <a:r>
              <a:rPr lang="pt-BR" sz="1600" dirty="0"/>
              <a:t>  </a:t>
            </a:r>
            <a:r>
              <a:rPr lang="pt-BR" sz="1600" dirty="0" err="1"/>
              <a:t>al</a:t>
            </a:r>
            <a:r>
              <a:rPr lang="pt-BR" sz="1600" dirty="0"/>
              <a:t>  (2007)  in </a:t>
            </a:r>
            <a:r>
              <a:rPr lang="pt-BR" sz="1600" dirty="0" err="1"/>
              <a:t>dicado</a:t>
            </a:r>
            <a:r>
              <a:rPr lang="pt-BR" sz="1600" dirty="0"/>
              <a:t>  no  link </a:t>
            </a:r>
          </a:p>
          <a:p>
            <a:r>
              <a:rPr lang="pt-BR" sz="1600" dirty="0"/>
              <a:t>&lt;https://docs.google.com/viewer?a=v&amp;pid=explorer&amp;chrome=true&amp;srcid=0B2DVz_3TB22</a:t>
            </a:r>
          </a:p>
          <a:p>
            <a:r>
              <a:rPr lang="pt-BR" sz="1600" dirty="0"/>
              <a:t>VYzcwOGIzNTctMWUzNy00YjI0LTg4NDgtMzcxNmRmYzY5MTYw&amp;hl=</a:t>
            </a:r>
            <a:r>
              <a:rPr lang="pt-BR" sz="1600" dirty="0" err="1"/>
              <a:t>en_US</a:t>
            </a:r>
            <a:r>
              <a:rPr lang="pt-BR" sz="1600" dirty="0"/>
              <a:t>&gt;  Acesso </a:t>
            </a:r>
          </a:p>
          <a:p>
            <a:r>
              <a:rPr lang="pt-BR" sz="1600" dirty="0"/>
              <a:t>em:  </a:t>
            </a:r>
            <a:r>
              <a:rPr lang="pt-BR" sz="1600" dirty="0" smtClean="0"/>
              <a:t>  06 out   2013.  </a:t>
            </a:r>
            <a:r>
              <a:rPr lang="pt-BR" sz="1600" dirty="0"/>
              <a:t>Confirmar a  definição  de  ética  e  de sua importância para  as  negociações </a:t>
            </a:r>
            <a:r>
              <a:rPr lang="pt-BR" sz="1600" dirty="0" smtClean="0"/>
              <a:t>conforme </a:t>
            </a:r>
            <a:r>
              <a:rPr lang="pt-BR" sz="1600" dirty="0"/>
              <a:t>consta no artigo. </a:t>
            </a:r>
            <a:endParaRPr lang="pt-BR" sz="1600" dirty="0" smtClean="0"/>
          </a:p>
          <a:p>
            <a:r>
              <a:rPr lang="pt-BR" sz="1600" dirty="0" smtClean="0"/>
              <a:t>Escolher e assistir a apenas um dos quatro filmes abaixo que mais lhe agrade. O primeiro da </a:t>
            </a:r>
          </a:p>
          <a:p>
            <a:r>
              <a:rPr lang="pt-BR" sz="1600" dirty="0" smtClean="0"/>
              <a:t>lista  apresenta  o  tema  das  negociações  no  cotidiano  e  os  demais  trazem  exemplos  de </a:t>
            </a:r>
          </a:p>
          <a:p>
            <a:r>
              <a:rPr lang="pt-BR" sz="1600" dirty="0" smtClean="0"/>
              <a:t>negociação empresarial: </a:t>
            </a:r>
          </a:p>
          <a:p>
            <a:r>
              <a:rPr lang="pt-BR" sz="1600" dirty="0" smtClean="0"/>
              <a:t>   Filme: A negociação (1998, policial, 140 min., com Samuel L. Jackson e Kevin Spacey); </a:t>
            </a:r>
          </a:p>
          <a:p>
            <a:r>
              <a:rPr lang="pt-BR" sz="1600" dirty="0" smtClean="0"/>
              <a:t>   Filme: Doze homens e uma sentença (1957, drama, 96 min., com Henry Fonda); </a:t>
            </a:r>
          </a:p>
          <a:p>
            <a:r>
              <a:rPr lang="pt-BR" sz="1600" dirty="0" smtClean="0"/>
              <a:t>   Filme:  </a:t>
            </a:r>
            <a:r>
              <a:rPr lang="pt-BR" sz="1600" dirty="0" err="1" smtClean="0"/>
              <a:t>Erin</a:t>
            </a:r>
            <a:r>
              <a:rPr lang="pt-BR" sz="1600" dirty="0" smtClean="0"/>
              <a:t>  </a:t>
            </a:r>
            <a:r>
              <a:rPr lang="pt-BR" sz="1600" dirty="0" err="1" smtClean="0"/>
              <a:t>Brockovich</a:t>
            </a:r>
            <a:r>
              <a:rPr lang="pt-BR" sz="1600" dirty="0" smtClean="0"/>
              <a:t>,  uma  mulher  de  talento  (2000,  drama,  145  min.,  com  Julia </a:t>
            </a:r>
          </a:p>
          <a:p>
            <a:r>
              <a:rPr lang="pt-BR" sz="1600" dirty="0" smtClean="0"/>
              <a:t>Roberts e Albert Finney) </a:t>
            </a:r>
          </a:p>
          <a:p>
            <a:r>
              <a:rPr lang="pt-BR" sz="1600" dirty="0" smtClean="0"/>
              <a:t>   Filme: Em Boa Companhia (2004, comédia, 110 min., com Dennis Quaid)  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395536" y="548680"/>
            <a:ext cx="8353425" cy="67095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90000"/>
              </a:lnSpc>
              <a:tabLst>
                <a:tab pos="431800" algn="l"/>
              </a:tabLst>
            </a:pPr>
            <a:r>
              <a:rPr lang="pt-BR" b="1" u="sng" dirty="0"/>
              <a:t>COMPETÊNCIAS  E  </a:t>
            </a:r>
            <a:r>
              <a:rPr lang="pt-BR" b="1" u="sng" dirty="0" smtClean="0"/>
              <a:t>HABILIDADES</a:t>
            </a:r>
          </a:p>
          <a:p>
            <a:r>
              <a:rPr lang="pt-BR" dirty="0"/>
              <a:t>Ao concluir as etapas propostas neste desafio você terá desenvolvido as competências e habilidades descritas a seguir: </a:t>
            </a:r>
            <a:r>
              <a:rPr lang="pt-BR" dirty="0" smtClean="0"/>
              <a:t> </a:t>
            </a:r>
            <a:endParaRPr lang="pt-BR" dirty="0"/>
          </a:p>
          <a:p>
            <a:r>
              <a:rPr lang="pt-BR" dirty="0"/>
              <a:t> </a:t>
            </a:r>
            <a:r>
              <a:rPr lang="pt-BR" dirty="0" smtClean="0"/>
              <a:t>Tecnologias </a:t>
            </a:r>
            <a:r>
              <a:rPr lang="pt-BR" dirty="0"/>
              <a:t>associadas aos instrumentos, técnicas e estratégias utilizadas na busca da </a:t>
            </a:r>
            <a:r>
              <a:rPr lang="pt-BR" dirty="0" smtClean="0"/>
              <a:t>qualidade</a:t>
            </a:r>
            <a:r>
              <a:rPr lang="pt-BR" dirty="0"/>
              <a:t>, produtividade e competitividade das organizações. </a:t>
            </a:r>
          </a:p>
          <a:p>
            <a:r>
              <a:rPr lang="pt-BR" dirty="0"/>
              <a:t> </a:t>
            </a:r>
            <a:r>
              <a:rPr lang="pt-BR" dirty="0" smtClean="0"/>
              <a:t>Abrange  </a:t>
            </a:r>
            <a:r>
              <a:rPr lang="pt-BR" dirty="0"/>
              <a:t>ações  de  planejamento,  avaliação  e  gerenciamento  de  pessoas  e  processos </a:t>
            </a:r>
            <a:r>
              <a:rPr lang="pt-BR" dirty="0" smtClean="0"/>
              <a:t>referentes  </a:t>
            </a:r>
            <a:r>
              <a:rPr lang="pt-BR" dirty="0"/>
              <a:t>a negócios e  serviços  presentes em organizações  públicas  ou privadas, de </a:t>
            </a:r>
            <a:r>
              <a:rPr lang="pt-BR" dirty="0" smtClean="0"/>
              <a:t>todos </a:t>
            </a:r>
            <a:r>
              <a:rPr lang="pt-BR" dirty="0"/>
              <a:t>os portes e ramos de atuação. </a:t>
            </a:r>
          </a:p>
          <a:p>
            <a:r>
              <a:rPr lang="pt-BR" dirty="0" smtClean="0"/>
              <a:t>Caracteriza-se  </a:t>
            </a:r>
            <a:r>
              <a:rPr lang="pt-BR" dirty="0"/>
              <a:t>pelas  tecnologias  organizacionais,  viabilidade  econômica,  técnicas  de </a:t>
            </a:r>
            <a:r>
              <a:rPr lang="pt-BR" dirty="0" smtClean="0"/>
              <a:t>comercialização</a:t>
            </a:r>
            <a:r>
              <a:rPr lang="pt-BR" dirty="0"/>
              <a:t>,  ferramentas  de  informática,  estratégias  de  marketing,  logística, </a:t>
            </a:r>
            <a:r>
              <a:rPr lang="pt-BR" dirty="0" smtClean="0"/>
              <a:t>finanças</a:t>
            </a:r>
            <a:r>
              <a:rPr lang="pt-BR" dirty="0"/>
              <a:t>, relações interpessoais, legislação e ética. </a:t>
            </a:r>
          </a:p>
          <a:p>
            <a:r>
              <a:rPr lang="pt-BR" dirty="0"/>
              <a:t> </a:t>
            </a:r>
            <a:r>
              <a:rPr lang="pt-BR" dirty="0" smtClean="0"/>
              <a:t>Abrange  </a:t>
            </a:r>
            <a:r>
              <a:rPr lang="pt-BR" dirty="0"/>
              <a:t>ações  de  planejamento,  avaliação  e  gerenciamento  de  pessoas  e  processos </a:t>
            </a:r>
            <a:r>
              <a:rPr lang="pt-BR" dirty="0" smtClean="0"/>
              <a:t>referentes  </a:t>
            </a:r>
            <a:r>
              <a:rPr lang="pt-BR" dirty="0"/>
              <a:t>a negócios  e serviços  presentes em organizações  públicas  ou  privadas, de </a:t>
            </a:r>
            <a:r>
              <a:rPr lang="pt-BR" dirty="0" smtClean="0"/>
              <a:t>todos </a:t>
            </a:r>
            <a:r>
              <a:rPr lang="pt-BR" dirty="0"/>
              <a:t>os portes e ramos de atuação. </a:t>
            </a:r>
          </a:p>
          <a:p>
            <a:pPr>
              <a:lnSpc>
                <a:spcPct val="90000"/>
              </a:lnSpc>
              <a:tabLst>
                <a:tab pos="431800" algn="l"/>
              </a:tabLst>
            </a:pPr>
            <a:endParaRPr lang="pt-BR" u="sng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0" y="869088"/>
            <a:ext cx="8820150" cy="57246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 smtClean="0"/>
              <a:t>Entregar um relatório com a impressão do grupo , considerando o teste </a:t>
            </a:r>
            <a:r>
              <a:rPr lang="pt-BR" sz="1600" dirty="0" err="1" smtClean="0"/>
              <a:t>Hindle</a:t>
            </a:r>
            <a:r>
              <a:rPr lang="pt-BR" sz="1600" dirty="0" smtClean="0"/>
              <a:t> ) , </a:t>
            </a:r>
            <a:r>
              <a:rPr lang="pt-BR" sz="1600" dirty="0" err="1" smtClean="0"/>
              <a:t>Video</a:t>
            </a:r>
            <a:r>
              <a:rPr lang="pt-BR" sz="1600" dirty="0" smtClean="0"/>
              <a:t> de Max </a:t>
            </a:r>
            <a:r>
              <a:rPr lang="pt-BR" sz="1600" dirty="0" err="1" smtClean="0"/>
              <a:t>Gehringer</a:t>
            </a:r>
            <a:r>
              <a:rPr lang="pt-BR" sz="1600" dirty="0" smtClean="0"/>
              <a:t>, e o texto sobre Ética e os filmes , responda :</a:t>
            </a:r>
          </a:p>
          <a:p>
            <a:pPr marL="342900" indent="-342900">
              <a:buAutoNum type="alphaLcParenR"/>
            </a:pPr>
            <a:r>
              <a:rPr lang="pt-BR" sz="1600" dirty="0" smtClean="0"/>
              <a:t>Qual é a importância do planejamento da negociação? </a:t>
            </a:r>
          </a:p>
          <a:p>
            <a:r>
              <a:rPr lang="pt-BR" sz="1600" dirty="0" smtClean="0"/>
              <a:t> b)  Quais são os principais  passos ou procedimentos  que  devem ser seguidos durante  o </a:t>
            </a:r>
          </a:p>
          <a:p>
            <a:r>
              <a:rPr lang="pt-BR" sz="1600" dirty="0" smtClean="0"/>
              <a:t>processo de planejamento da negociação?  </a:t>
            </a:r>
          </a:p>
          <a:p>
            <a:pPr marL="342900" indent="-342900">
              <a:buAutoNum type="alphaLcParenR" startAt="3"/>
            </a:pPr>
            <a:r>
              <a:rPr lang="pt-BR" sz="1600" dirty="0" smtClean="0"/>
              <a:t>Qual é a importância da ética na negociação?   </a:t>
            </a:r>
          </a:p>
          <a:p>
            <a:pPr marL="342900" indent="-342900">
              <a:buAutoNum type="alphaLcParenR" startAt="3"/>
            </a:pPr>
            <a:r>
              <a:rPr lang="pt-BR" sz="1600" dirty="0" smtClean="0"/>
              <a:t>Em  relação  ao  filme  escolhido  e  assistido,  em  equipe  fazer  uma  lista  de  situações  que envolveram condutas éticas e antiéticas nas negociações ocorridas no filme.  </a:t>
            </a:r>
          </a:p>
          <a:p>
            <a:pPr marL="342900" indent="-342900">
              <a:buAutoNum type="alphaLcParenR" startAt="3"/>
            </a:pPr>
            <a:r>
              <a:rPr lang="pt-BR" sz="1600" dirty="0" smtClean="0"/>
              <a:t> Citar quais foram o(s) conflito(s) ético(s) ocorridos no filme  e qual deveria ser a postura do </a:t>
            </a:r>
          </a:p>
          <a:p>
            <a:r>
              <a:rPr lang="pt-BR" sz="1600" dirty="0" smtClean="0"/>
              <a:t>negociador com princípios éticos diante dessas questões. </a:t>
            </a:r>
          </a:p>
          <a:p>
            <a:pPr marL="342900" indent="-342900"/>
            <a:endParaRPr lang="pt-BR" sz="1600" dirty="0" smtClean="0"/>
          </a:p>
          <a:p>
            <a:pPr marL="342900" indent="-342900"/>
            <a:endParaRPr lang="pt-BR" sz="1600" dirty="0" smtClean="0"/>
          </a:p>
          <a:p>
            <a:pPr marL="342900" indent="-342900"/>
            <a:r>
              <a:rPr lang="pt-BR" sz="1600" dirty="0" smtClean="0"/>
              <a:t>	</a:t>
            </a:r>
            <a:r>
              <a:rPr lang="pt-BR" sz="2400" dirty="0" smtClean="0"/>
              <a:t>Entregar  ao seu  professor , conforme  padronização  indicada , relatório com máximo 7 páginas com os assuntos discutidos no 2º Bimestre   </a:t>
            </a:r>
          </a:p>
          <a:p>
            <a:pPr marL="342900" indent="-342900"/>
            <a:endParaRPr lang="pt-BR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666" name="Picture 2" descr="MPj043934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765175"/>
            <a:ext cx="3851275" cy="4032250"/>
          </a:xfrm>
          <a:prstGeom prst="rect">
            <a:avLst/>
          </a:prstGeom>
          <a:noFill/>
        </p:spPr>
      </p:pic>
      <p:pic>
        <p:nvPicPr>
          <p:cNvPr id="113667" name="Picture 4" descr="logo anhanguera educacion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395288" y="765174"/>
            <a:ext cx="7920037" cy="37056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lnSpc>
                <a:spcPct val="60000"/>
              </a:lnSpc>
            </a:pPr>
            <a:r>
              <a:rPr lang="pt-BR" b="1" dirty="0"/>
              <a:t>Grupo: </a:t>
            </a:r>
          </a:p>
          <a:p>
            <a:pPr>
              <a:lnSpc>
                <a:spcPct val="60000"/>
              </a:lnSpc>
            </a:pPr>
            <a:r>
              <a:rPr lang="pt-BR" b="1" dirty="0"/>
              <a:t>	</a:t>
            </a:r>
            <a:r>
              <a:rPr lang="pt-BR" sz="2400" b="1" dirty="0"/>
              <a:t>Mínimo 6 pessoas</a:t>
            </a:r>
          </a:p>
          <a:p>
            <a:pPr>
              <a:lnSpc>
                <a:spcPct val="60000"/>
              </a:lnSpc>
            </a:pPr>
            <a:endParaRPr lang="pt-BR" sz="2400" b="1" dirty="0"/>
          </a:p>
          <a:p>
            <a:pPr>
              <a:lnSpc>
                <a:spcPct val="60000"/>
              </a:lnSpc>
            </a:pPr>
            <a:r>
              <a:rPr lang="pt-BR" b="1" dirty="0"/>
              <a:t>Avaliação e datas de entrega  –	</a:t>
            </a:r>
          </a:p>
          <a:p>
            <a:pPr>
              <a:lnSpc>
                <a:spcPct val="60000"/>
              </a:lnSpc>
            </a:pPr>
            <a:endParaRPr lang="pt-BR" b="1" dirty="0"/>
          </a:p>
          <a:p>
            <a:pPr>
              <a:lnSpc>
                <a:spcPct val="60000"/>
              </a:lnSpc>
            </a:pPr>
            <a:r>
              <a:rPr lang="pt-BR" b="1" dirty="0"/>
              <a:t>ATPS – 1º Bi – 4 pontos</a:t>
            </a:r>
          </a:p>
          <a:p>
            <a:pPr>
              <a:lnSpc>
                <a:spcPct val="60000"/>
              </a:lnSpc>
            </a:pPr>
            <a:r>
              <a:rPr lang="pt-BR" b="1" dirty="0"/>
              <a:t>	</a:t>
            </a:r>
            <a:r>
              <a:rPr lang="pt-BR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Entrega do ATPS = </a:t>
            </a:r>
            <a:r>
              <a:rPr lang="pt-BR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04 </a:t>
            </a:r>
            <a:r>
              <a:rPr lang="pt-BR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de </a:t>
            </a:r>
            <a:r>
              <a:rPr lang="pt-BR" b="1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abril 2013</a:t>
            </a:r>
            <a:endParaRPr lang="pt-BR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60000"/>
              </a:lnSpc>
            </a:pPr>
            <a:endParaRPr lang="pt-BR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2">
              <a:lnSpc>
                <a:spcPct val="60000"/>
              </a:lnSpc>
            </a:pPr>
            <a:r>
              <a:rPr lang="pt-BR" b="1" dirty="0" smtClean="0"/>
              <a:t>Entrega </a:t>
            </a:r>
            <a:r>
              <a:rPr lang="pt-BR" b="1" dirty="0"/>
              <a:t>com atrasado, perdas </a:t>
            </a:r>
          </a:p>
          <a:p>
            <a:pPr>
              <a:lnSpc>
                <a:spcPct val="60000"/>
              </a:lnSpc>
            </a:pPr>
            <a:r>
              <a:rPr lang="pt-BR" b="1" dirty="0"/>
              <a:t>	Uma semana = 1,0 ponto</a:t>
            </a:r>
          </a:p>
          <a:p>
            <a:pPr>
              <a:lnSpc>
                <a:spcPct val="60000"/>
              </a:lnSpc>
            </a:pPr>
            <a:r>
              <a:rPr lang="pt-BR" b="1" dirty="0"/>
              <a:t>	</a:t>
            </a:r>
            <a:r>
              <a:rPr lang="pt-BR" b="1" dirty="0" smtClean="0"/>
              <a:t>Acima </a:t>
            </a:r>
            <a:r>
              <a:rPr lang="pt-BR" b="1" dirty="0"/>
              <a:t>de 2 semanas não serão aceitos os trabalhos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1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9574" name="Rectangle 6"/>
          <p:cNvSpPr>
            <a:spLocks noChangeArrowheads="1"/>
          </p:cNvSpPr>
          <p:nvPr/>
        </p:nvSpPr>
        <p:spPr bwMode="auto">
          <a:xfrm>
            <a:off x="250825" y="1151322"/>
            <a:ext cx="8280400" cy="464742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lnSpc>
                <a:spcPct val="80000"/>
              </a:lnSpc>
            </a:pPr>
            <a:r>
              <a:rPr lang="pt-BR" dirty="0"/>
              <a:t>DESAFIO</a:t>
            </a:r>
          </a:p>
          <a:p>
            <a:r>
              <a:rPr lang="pt-BR" dirty="0" smtClean="0"/>
              <a:t>Essa  </a:t>
            </a:r>
            <a:r>
              <a:rPr lang="pt-BR" dirty="0"/>
              <a:t>ATPS  é  importante  para  que  você,  aluno,  se  coloque  como  um  negociador </a:t>
            </a:r>
            <a:r>
              <a:rPr lang="pt-BR" dirty="0" smtClean="0"/>
              <a:t>profissional</a:t>
            </a:r>
            <a:r>
              <a:rPr lang="pt-BR" dirty="0"/>
              <a:t>, tendo oportunidade de refletir </a:t>
            </a:r>
            <a:r>
              <a:rPr lang="pt-BR" dirty="0" smtClean="0"/>
              <a:t>individualmente </a:t>
            </a:r>
            <a:r>
              <a:rPr lang="pt-BR" dirty="0"/>
              <a:t>e também de debater na equipe, </a:t>
            </a:r>
            <a:r>
              <a:rPr lang="pt-BR" dirty="0" smtClean="0"/>
              <a:t>ao </a:t>
            </a:r>
            <a:r>
              <a:rPr lang="pt-BR" dirty="0"/>
              <a:t>longo dessa disciplina. Serão aprofundadas, em cada uma das quatro etapas do  desafio, </a:t>
            </a:r>
            <a:r>
              <a:rPr lang="pt-BR" dirty="0" smtClean="0"/>
              <a:t>situações </a:t>
            </a:r>
            <a:r>
              <a:rPr lang="pt-BR" dirty="0"/>
              <a:t>de negociações diversas, tanto na sua vida pessoal quanto na sua vida profissional. </a:t>
            </a:r>
          </a:p>
          <a:p>
            <a:r>
              <a:rPr lang="pt-BR" dirty="0"/>
              <a:t>Esse desafio é importante para você e sua equipe, pois ele propiciará a ampliação do tema, ao </a:t>
            </a:r>
            <a:r>
              <a:rPr lang="pt-BR" dirty="0" smtClean="0"/>
              <a:t>conhecer  </a:t>
            </a:r>
            <a:r>
              <a:rPr lang="pt-BR" dirty="0"/>
              <a:t>o  processo  de  negociação  e  suas  variáveis,  as  habilidades  dos  negociadores,  o </a:t>
            </a:r>
            <a:r>
              <a:rPr lang="pt-BR" dirty="0" smtClean="0"/>
              <a:t>planejamento </a:t>
            </a:r>
            <a:r>
              <a:rPr lang="pt-BR" dirty="0"/>
              <a:t>da negociação e a ética na negociação, além de ter a oportunidade de aplicar a </a:t>
            </a:r>
            <a:r>
              <a:rPr lang="pt-BR" dirty="0" smtClean="0"/>
              <a:t>teoria </a:t>
            </a:r>
            <a:r>
              <a:rPr lang="pt-BR" dirty="0"/>
              <a:t>na prática, em situações que podem ocorrer no dia a dia de cada um.   </a:t>
            </a:r>
          </a:p>
          <a:p>
            <a:pPr>
              <a:lnSpc>
                <a:spcPct val="80000"/>
              </a:lnSpc>
            </a:pP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099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251520" y="1111969"/>
            <a:ext cx="8568952" cy="59093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 smtClean="0"/>
              <a:t>Parte I - Aula-tema</a:t>
            </a:r>
            <a:r>
              <a:rPr lang="pt-BR" sz="1600" dirty="0"/>
              <a:t>: Reflexão sobre a abordagem Sistêmica na Negociação. </a:t>
            </a:r>
            <a:r>
              <a:rPr lang="pt-BR" sz="1600" dirty="0" smtClean="0"/>
              <a:t> </a:t>
            </a:r>
            <a:endParaRPr lang="pt-BR" sz="1600" dirty="0"/>
          </a:p>
          <a:p>
            <a:r>
              <a:rPr lang="pt-BR" sz="1600" dirty="0" smtClean="0"/>
              <a:t>Essa  </a:t>
            </a:r>
            <a:r>
              <a:rPr lang="pt-BR" sz="1600" dirty="0"/>
              <a:t>primeira  atividade  é  importante  para  compreender  o  conceito  de  negociação  </a:t>
            </a:r>
            <a:r>
              <a:rPr lang="pt-BR" sz="1600" dirty="0" smtClean="0"/>
              <a:t>a partir </a:t>
            </a:r>
            <a:r>
              <a:rPr lang="pt-BR" sz="1600" dirty="0"/>
              <a:t>da visão de  diversos  autores, conhecer as  características da negociação  e suas  etapas </a:t>
            </a:r>
            <a:r>
              <a:rPr lang="pt-BR" sz="1600" dirty="0" smtClean="0"/>
              <a:t>em </a:t>
            </a:r>
            <a:r>
              <a:rPr lang="pt-BR" sz="1600" dirty="0"/>
              <a:t>uma visão sistêmica. Nesta etapa  </a:t>
            </a:r>
            <a:r>
              <a:rPr lang="pt-BR" sz="1600" dirty="0" smtClean="0"/>
              <a:t>o grupo deve refletir </a:t>
            </a:r>
            <a:r>
              <a:rPr lang="pt-BR" sz="1600" dirty="0"/>
              <a:t>também sobre a importância  da negociação na </a:t>
            </a:r>
            <a:r>
              <a:rPr lang="pt-BR" sz="1600" dirty="0" smtClean="0"/>
              <a:t>vida  </a:t>
            </a:r>
            <a:r>
              <a:rPr lang="pt-BR" sz="1600" dirty="0"/>
              <a:t>pessoal,  já  que  diariamente  você  enfrenta  situações  em  que  tem  de  negociar,  seja  na </a:t>
            </a:r>
            <a:r>
              <a:rPr lang="pt-BR" sz="1600" dirty="0" smtClean="0"/>
              <a:t>família</a:t>
            </a:r>
            <a:r>
              <a:rPr lang="pt-BR" sz="1600" dirty="0"/>
              <a:t>, com os amigos, na faculdade ou no trabalho. </a:t>
            </a:r>
            <a:endParaRPr lang="pt-BR" sz="1600" dirty="0" smtClean="0"/>
          </a:p>
          <a:p>
            <a:r>
              <a:rPr lang="pt-BR" sz="1600" dirty="0" smtClean="0"/>
              <a:t>Pesquisar </a:t>
            </a:r>
            <a:r>
              <a:rPr lang="pt-BR" sz="1600" dirty="0"/>
              <a:t>na  Biblioteca da faculdade, outro  local ou na internet:  livros, capítulos de  livros, </a:t>
            </a:r>
            <a:r>
              <a:rPr lang="pt-BR" sz="1600" dirty="0" smtClean="0"/>
              <a:t>artigos  </a:t>
            </a:r>
            <a:r>
              <a:rPr lang="pt-BR" sz="1600" dirty="0"/>
              <a:t>em  revistas técnicas,  filmes  ou  palestras  em  vídeo  que  tratem  do  tema  negociação, </a:t>
            </a:r>
            <a:r>
              <a:rPr lang="pt-BR" sz="1600" dirty="0" smtClean="0"/>
              <a:t>para  </a:t>
            </a:r>
            <a:r>
              <a:rPr lang="pt-BR" sz="1600" dirty="0"/>
              <a:t>conhecer  a  conceituação  de  negociação  na  visão  de  pelo  menos  outros  três  autores </a:t>
            </a:r>
            <a:r>
              <a:rPr lang="pt-BR" sz="1600" dirty="0" smtClean="0"/>
              <a:t>diferentes </a:t>
            </a:r>
            <a:r>
              <a:rPr lang="pt-BR" sz="1600" dirty="0"/>
              <a:t>dos  citados  no  livro-texto  da  disciplina. Escolher  e anotar os melhores  </a:t>
            </a:r>
            <a:r>
              <a:rPr lang="pt-BR" sz="1600" dirty="0" smtClean="0"/>
              <a:t>conceitos,  </a:t>
            </a:r>
            <a:r>
              <a:rPr lang="pt-BR" sz="1600" dirty="0"/>
              <a:t>citando  a  fonte. </a:t>
            </a:r>
            <a:r>
              <a:rPr lang="pt-BR" sz="1600" dirty="0" smtClean="0"/>
              <a:t>Algumas </a:t>
            </a:r>
            <a:r>
              <a:rPr lang="pt-BR" sz="1600" dirty="0"/>
              <a:t>dicas para sua pesquisa: </a:t>
            </a:r>
            <a:endParaRPr lang="pt-BR" sz="1600" dirty="0" smtClean="0"/>
          </a:p>
          <a:p>
            <a:r>
              <a:rPr lang="pt-BR" sz="1600" dirty="0"/>
              <a:t>a)  Sites sugeridos para pesquisa: </a:t>
            </a:r>
          </a:p>
          <a:p>
            <a:r>
              <a:rPr lang="pt-BR" sz="1600" dirty="0"/>
              <a:t>   Instituto  Brasileiro  de  Negociação.  2011.  Disponível  em: </a:t>
            </a:r>
            <a:r>
              <a:rPr lang="pt-BR" sz="1600" dirty="0" smtClean="0"/>
              <a:t>&lt;http</a:t>
            </a:r>
            <a:r>
              <a:rPr lang="pt-BR" sz="1600" dirty="0"/>
              <a:t>://www.institutodenegociacao.com.br/&gt; Acesso em: </a:t>
            </a:r>
            <a:r>
              <a:rPr lang="pt-BR" sz="1600" dirty="0" smtClean="0"/>
              <a:t>06 out  2012. </a:t>
            </a:r>
          </a:p>
          <a:p>
            <a:r>
              <a:rPr lang="pt-BR" sz="1600" dirty="0"/>
              <a:t>Consultar o Manual para Elaboração de Trabalhos Acadêmicos. </a:t>
            </a:r>
            <a:r>
              <a:rPr lang="pt-BR" sz="1600" dirty="0" err="1"/>
              <a:t>Unianhanguera</a:t>
            </a:r>
            <a:r>
              <a:rPr lang="pt-BR" sz="1600" dirty="0"/>
              <a:t>. Disponível em: </a:t>
            </a:r>
            <a:r>
              <a:rPr lang="pt-BR" sz="1600" dirty="0" smtClean="0">
                <a:hlinkClick r:id="rId4"/>
              </a:rPr>
              <a:t>http</a:t>
            </a:r>
            <a:r>
              <a:rPr lang="pt-BR" sz="1600" dirty="0">
                <a:hlinkClick r:id="rId4"/>
              </a:rPr>
              <a:t>://www.unianhanguera.edu.br/anhanguera/bibliotecas/normas_bibliograficas/index.html </a:t>
            </a:r>
            <a:endParaRPr lang="pt-BR" sz="1600" dirty="0" smtClean="0"/>
          </a:p>
          <a:p>
            <a:r>
              <a:rPr lang="pt-BR" sz="1600" dirty="0"/>
              <a:t>LUCENA,  João  Paulo  Oliveira.  Negociação: Conceitos básicos.  2011.  Disponível em: </a:t>
            </a:r>
          </a:p>
          <a:p>
            <a:r>
              <a:rPr lang="pt-BR" sz="1600" dirty="0"/>
              <a:t>&lt;https://</a:t>
            </a:r>
            <a:r>
              <a:rPr lang="pt-BR" sz="1600" dirty="0" smtClean="0"/>
              <a:t>docs.google.com/viewer?a=v&amp;pid=explorer&amp;chrome=true&amp;srcid=0B2DVz_3TB22VNzVlNmE3MWItNTExNC00MTNlLTk0OTktNDdmMmM5Zjc1NTMy&amp;hl=en&gt; </a:t>
            </a:r>
            <a:r>
              <a:rPr lang="pt-BR" sz="1600" dirty="0"/>
              <a:t>Acesso em: </a:t>
            </a:r>
            <a:r>
              <a:rPr lang="pt-BR" sz="1600" dirty="0" smtClean="0"/>
              <a:t>11set.2011</a:t>
            </a:r>
            <a:endParaRPr lang="pt-BR" sz="1600" dirty="0"/>
          </a:p>
          <a:p>
            <a:endParaRPr lang="pt-BR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9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323528" y="476672"/>
            <a:ext cx="8280400" cy="47705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r>
              <a:rPr lang="pt-BR" dirty="0"/>
              <a:t>b)  Vídeos com palestras que tratam sobre o tema: </a:t>
            </a:r>
          </a:p>
          <a:p>
            <a:r>
              <a:rPr lang="pt-BR" dirty="0"/>
              <a:t>   MIRANDA,  Márcio. Palestra  Aprenda  a  negociar  em  7  passos. Revista  Venda Mais. </a:t>
            </a:r>
            <a:r>
              <a:rPr lang="pt-BR" dirty="0" smtClean="0"/>
              <a:t>Disponível  </a:t>
            </a:r>
            <a:r>
              <a:rPr lang="pt-BR" dirty="0"/>
              <a:t>em: </a:t>
            </a:r>
          </a:p>
          <a:p>
            <a:r>
              <a:rPr lang="pt-BR" dirty="0"/>
              <a:t>&lt;https://</a:t>
            </a:r>
            <a:r>
              <a:rPr lang="pt-BR" dirty="0" smtClean="0"/>
              <a:t>docs.google.com/leaf?id=0B2DVz_3TB22VYzRmM2JjYTAtZTVlOC00MTliL</a:t>
            </a:r>
            <a:r>
              <a:rPr lang="en-US" dirty="0" smtClean="0"/>
              <a:t>WI4MTgtMjM5YmMzYjg3OTFk&amp;hl=</a:t>
            </a:r>
            <a:r>
              <a:rPr lang="en-US" dirty="0" err="1" smtClean="0"/>
              <a:t>en_US</a:t>
            </a:r>
            <a:r>
              <a:rPr lang="en-US" dirty="0" smtClean="0"/>
              <a:t> </a:t>
            </a:r>
            <a:r>
              <a:rPr lang="en-US" dirty="0"/>
              <a:t>&gt;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 smtClean="0"/>
              <a:t>: 06 out 2012. </a:t>
            </a:r>
            <a:endParaRPr lang="pt-BR" dirty="0"/>
          </a:p>
          <a:p>
            <a:r>
              <a:rPr lang="en-US" dirty="0"/>
              <a:t>   </a:t>
            </a:r>
            <a:r>
              <a:rPr lang="pt-BR" dirty="0"/>
              <a:t>GODRI  JUNIOR,  Daniel.  A  arte  de  negociar.  Disponível  em: </a:t>
            </a:r>
          </a:p>
          <a:p>
            <a:r>
              <a:rPr lang="pt-BR" dirty="0"/>
              <a:t>&lt;https://</a:t>
            </a:r>
            <a:r>
              <a:rPr lang="pt-BR" dirty="0" smtClean="0"/>
              <a:t>docs.google.com/leaf?id=0B2DVz_3TB22VZWJiYjA4M2YtYjY4OC00NGIyL</a:t>
            </a:r>
            <a:r>
              <a:rPr lang="en-US" dirty="0" smtClean="0"/>
              <a:t>ThlNmMtYTAzMzM1MmEyMWRh&amp;hl=</a:t>
            </a:r>
            <a:r>
              <a:rPr lang="en-US" dirty="0" err="1" smtClean="0"/>
              <a:t>en_US</a:t>
            </a:r>
            <a:r>
              <a:rPr lang="en-US" dirty="0"/>
              <a:t>&gt;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: </a:t>
            </a:r>
            <a:r>
              <a:rPr lang="en-US" dirty="0" smtClean="0"/>
              <a:t>06 out. 2012. </a:t>
            </a:r>
          </a:p>
          <a:p>
            <a:r>
              <a:rPr lang="pt-BR" dirty="0"/>
              <a:t>Nota  do  autor:  Nas  páginas  16  e  17  do  Negociação:  aplicações  práticas  de  uma  abordagem </a:t>
            </a:r>
            <a:r>
              <a:rPr lang="pt-BR" dirty="0" smtClean="0"/>
              <a:t>sistêmica</a:t>
            </a:r>
            <a:r>
              <a:rPr lang="pt-BR" dirty="0"/>
              <a:t>, o autor apresenta a definição do termo negociação na visão de 10 autores distintos. </a:t>
            </a:r>
            <a:endParaRPr lang="pt-BR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323850" y="0"/>
            <a:ext cx="8820150" cy="66479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 smtClean="0"/>
              <a:t>Após a leitura responder  </a:t>
            </a:r>
            <a:r>
              <a:rPr lang="pt-BR" sz="1600" dirty="0"/>
              <a:t>e refletir  sobre  as  seguintes questões, que tratam de aspectos da  negociação  </a:t>
            </a:r>
            <a:r>
              <a:rPr lang="pt-BR" sz="1600" dirty="0" smtClean="0"/>
              <a:t>na vida </a:t>
            </a:r>
            <a:r>
              <a:rPr lang="pt-BR" sz="1600" dirty="0"/>
              <a:t>pessoal. </a:t>
            </a:r>
          </a:p>
          <a:p>
            <a:r>
              <a:rPr lang="pt-BR" sz="1600" dirty="0"/>
              <a:t> 1.  Dar alguns exemplos de negociação que você já se envolveu na sua vida pessoal. Citar </a:t>
            </a:r>
          </a:p>
          <a:p>
            <a:r>
              <a:rPr lang="pt-BR" sz="1600" dirty="0"/>
              <a:t>pelo  menos  um  exemplo  de:  Negociação  com  familiares  (pais,  cônjuge,  filhos  ou </a:t>
            </a:r>
          </a:p>
          <a:p>
            <a:r>
              <a:rPr lang="pt-BR" sz="1600" dirty="0"/>
              <a:t>irmãos);  negociação  com amigos; negociação  sobre uma viagem ou  estudo ou  outra </a:t>
            </a:r>
          </a:p>
          <a:p>
            <a:r>
              <a:rPr lang="pt-BR" sz="1600" dirty="0"/>
              <a:t>questão pessoal. Você obteve sucesso nessas negociações? Se não, o que falhou?  </a:t>
            </a:r>
          </a:p>
          <a:p>
            <a:r>
              <a:rPr lang="pt-BR" sz="1600" dirty="0"/>
              <a:t>2.  Você  considera  ser  mais  fácil  ou  ser  mais  difícil  ter  que  negociar  com  pessoas  da </a:t>
            </a:r>
            <a:r>
              <a:rPr lang="pt-BR" sz="1600" dirty="0" smtClean="0"/>
              <a:t>família </a:t>
            </a:r>
            <a:r>
              <a:rPr lang="pt-BR" sz="1600" dirty="0"/>
              <a:t>e bem próximas a você? Exemplo: Ter que negociar algum assunto importante </a:t>
            </a:r>
          </a:p>
          <a:p>
            <a:r>
              <a:rPr lang="pt-BR" sz="1600" dirty="0"/>
              <a:t>com  o  cônjuge,  com  os  filhos,  com  os  pais  ou  com  algum  amigo  íntimo  (seja  uma </a:t>
            </a:r>
          </a:p>
          <a:p>
            <a:r>
              <a:rPr lang="pt-BR" sz="1600" dirty="0"/>
              <a:t>viagem, uma  aquisição, definir  alguma prioridade  doméstica,  mudança no emprego </a:t>
            </a:r>
          </a:p>
          <a:p>
            <a:r>
              <a:rPr lang="pt-BR" sz="1600" dirty="0"/>
              <a:t>ou de cidade etc.).  </a:t>
            </a:r>
          </a:p>
          <a:p>
            <a:r>
              <a:rPr lang="pt-BR" sz="1600" dirty="0"/>
              <a:t>3.  O fato de ter intimidade e proximidade auxilia ou prejudica o processo de negociação? </a:t>
            </a:r>
          </a:p>
          <a:p>
            <a:r>
              <a:rPr lang="pt-BR" sz="1600" dirty="0"/>
              <a:t>Se fosse negociar o mesmo assunto com alguém desconhecido, sua postura ou atitude </a:t>
            </a:r>
          </a:p>
          <a:p>
            <a:r>
              <a:rPr lang="pt-BR" sz="1600" dirty="0"/>
              <a:t>seria diferente em  algum  aspecto? O que seria igual? Justificar  suas respostas  a cada </a:t>
            </a:r>
          </a:p>
          <a:p>
            <a:r>
              <a:rPr lang="pt-BR" sz="1600" dirty="0"/>
              <a:t>questão.  </a:t>
            </a:r>
          </a:p>
          <a:p>
            <a:r>
              <a:rPr lang="pt-BR" sz="1600" dirty="0"/>
              <a:t>4.  Nas suas negociações em família, você sente que os dois lados ganham ou só um dos </a:t>
            </a:r>
          </a:p>
          <a:p>
            <a:r>
              <a:rPr lang="pt-BR" sz="1600" dirty="0"/>
              <a:t>lados  sempre  sai  vencedor?  Com  base  no  que  você  viu  sobre  a  definição  de </a:t>
            </a:r>
          </a:p>
          <a:p>
            <a:r>
              <a:rPr lang="pt-BR" sz="1600" dirty="0"/>
              <a:t>negociação,  o  que  está  faltando  em  suas  negociações  pessoais  para  que  a  sua </a:t>
            </a:r>
          </a:p>
          <a:p>
            <a:r>
              <a:rPr lang="pt-BR" sz="1600" dirty="0"/>
              <a:t>negociação sempre seja um processo de </a:t>
            </a:r>
            <a:r>
              <a:rPr lang="pt-BR" sz="1600" dirty="0" err="1"/>
              <a:t>ganha-ganha</a:t>
            </a:r>
            <a:r>
              <a:rPr lang="pt-BR" sz="1600" dirty="0"/>
              <a:t>?</a:t>
            </a:r>
            <a:endParaRPr lang="pt-BR" sz="1600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323850" y="1791400"/>
            <a:ext cx="8820150" cy="16004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/>
              <a:t>Discutir  com  a  equipe  sobre  as  atividades  </a:t>
            </a:r>
            <a:r>
              <a:rPr lang="pt-BR" sz="1600" dirty="0" smtClean="0"/>
              <a:t>realizadas até o momento e : </a:t>
            </a:r>
            <a:endParaRPr lang="pt-BR" sz="1600" dirty="0"/>
          </a:p>
          <a:p>
            <a:r>
              <a:rPr lang="pt-BR" sz="1600" dirty="0"/>
              <a:t> a)  Elencar os conceitos  de negociação levantados  </a:t>
            </a:r>
            <a:r>
              <a:rPr lang="pt-BR" sz="1600" dirty="0" smtClean="0"/>
              <a:t>e  </a:t>
            </a:r>
            <a:r>
              <a:rPr lang="pt-BR" sz="1600" dirty="0"/>
              <a:t>escolher </a:t>
            </a:r>
            <a:r>
              <a:rPr lang="pt-BR" sz="1600" dirty="0" smtClean="0"/>
              <a:t>após </a:t>
            </a:r>
            <a:r>
              <a:rPr lang="pt-BR" sz="1600" dirty="0"/>
              <a:t>consenso da equipe, 4 (quatro) conceitos de negociação, citando as </a:t>
            </a:r>
            <a:r>
              <a:rPr lang="pt-BR" sz="1600" dirty="0" smtClean="0"/>
              <a:t>fontes e por que ?</a:t>
            </a:r>
          </a:p>
          <a:p>
            <a:r>
              <a:rPr lang="pt-BR" sz="1600" dirty="0"/>
              <a:t>b)  Discutir  as  respostas  </a:t>
            </a:r>
            <a:r>
              <a:rPr lang="pt-BR" sz="1600" dirty="0" smtClean="0"/>
              <a:t>1 a 4 e  </a:t>
            </a:r>
            <a:r>
              <a:rPr lang="pt-BR" sz="1600" dirty="0"/>
              <a:t>após  consenso  da  equipe, </a:t>
            </a:r>
            <a:r>
              <a:rPr lang="pt-BR" sz="1600" dirty="0" smtClean="0"/>
              <a:t>resumir </a:t>
            </a:r>
            <a:r>
              <a:rPr lang="pt-BR" sz="1600" dirty="0"/>
              <a:t>as </a:t>
            </a:r>
            <a:r>
              <a:rPr lang="pt-BR" sz="1600" dirty="0" smtClean="0"/>
              <a:t>respostas</a:t>
            </a:r>
            <a:endParaRPr lang="pt-BR" sz="1600" dirty="0"/>
          </a:p>
          <a:p>
            <a:endParaRPr lang="pt-BR" sz="1600" b="1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5" name="Picture 4" descr="logo anhanguera educaciona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26425" y="5849938"/>
            <a:ext cx="917575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323850" y="777476"/>
            <a:ext cx="8640638" cy="56630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ctr">
            <a:spAutoFit/>
          </a:bodyPr>
          <a:lstStyle/>
          <a:p>
            <a:r>
              <a:rPr lang="pt-BR" sz="1600" dirty="0"/>
              <a:t>Aula-tema:  O  processo  de  Negociação,  a  comunicação  e  as  variáveis  básicas  da </a:t>
            </a:r>
          </a:p>
          <a:p>
            <a:r>
              <a:rPr lang="pt-BR" sz="1600" dirty="0"/>
              <a:t>Negociação. </a:t>
            </a:r>
            <a:r>
              <a:rPr lang="pt-BR" sz="1600" dirty="0" smtClean="0"/>
              <a:t> </a:t>
            </a:r>
            <a:endParaRPr lang="pt-BR" sz="1600" dirty="0"/>
          </a:p>
          <a:p>
            <a:r>
              <a:rPr lang="pt-BR" sz="1600" dirty="0"/>
              <a:t> Essa atividade é importante para conhecer como se dá o processo de negociação, ver a </a:t>
            </a:r>
          </a:p>
          <a:p>
            <a:r>
              <a:rPr lang="pt-BR" sz="1600" dirty="0"/>
              <a:t>importância  da  comunicação na  negociação e  confirmar  quais  são  suas  variáveis básicas,  a </a:t>
            </a:r>
            <a:r>
              <a:rPr lang="pt-BR" sz="1600" dirty="0" smtClean="0"/>
              <a:t>saber</a:t>
            </a:r>
            <a:r>
              <a:rPr lang="pt-BR" sz="1600" dirty="0"/>
              <a:t>:  poder,  tempo  e  informação.  Na  continuidade  de  aplicar  a  negociação  na  sua  vida </a:t>
            </a:r>
            <a:r>
              <a:rPr lang="pt-BR" sz="1600" dirty="0" smtClean="0"/>
              <a:t>pessoal</a:t>
            </a:r>
            <a:r>
              <a:rPr lang="pt-BR" sz="1600" dirty="0"/>
              <a:t>,  também  refletir  sobre  a  importância  da  negociação  em  situações  externas </a:t>
            </a:r>
          </a:p>
          <a:p>
            <a:r>
              <a:rPr lang="pt-BR" sz="1600" dirty="0"/>
              <a:t>vivenciadas  no  dia  a  dia  como,  por  exemplo,  na  negociação  de  aquisições  de  bens  (carro, </a:t>
            </a:r>
            <a:r>
              <a:rPr lang="pt-BR" sz="1600" dirty="0" smtClean="0"/>
              <a:t>casa</a:t>
            </a:r>
            <a:r>
              <a:rPr lang="pt-BR" sz="1600" dirty="0"/>
              <a:t>, contratação de serviços para a casa) ou mesmo na negociação de um novo emprego ou </a:t>
            </a:r>
            <a:r>
              <a:rPr lang="pt-BR" sz="1600" dirty="0" smtClean="0"/>
              <a:t>planejamento </a:t>
            </a:r>
            <a:r>
              <a:rPr lang="pt-BR" sz="1600" dirty="0"/>
              <a:t>do casamento, por exemplo.  </a:t>
            </a:r>
            <a:endParaRPr lang="pt-BR" sz="1600" dirty="0" smtClean="0"/>
          </a:p>
          <a:p>
            <a:r>
              <a:rPr lang="pt-BR" sz="1600" dirty="0"/>
              <a:t>Ler o artigo “Comunicação e negociação”, de Junqueira (2009)  disponível na internet no link </a:t>
            </a:r>
          </a:p>
          <a:p>
            <a:r>
              <a:rPr lang="pt-BR" sz="1600" dirty="0"/>
              <a:t>disponível  a  seguir  e  que  pretende  complementar  informações  sobre  a  comunicação  na </a:t>
            </a:r>
          </a:p>
          <a:p>
            <a:r>
              <a:rPr lang="pt-BR" sz="1600" dirty="0"/>
              <a:t>negociação. </a:t>
            </a:r>
            <a:r>
              <a:rPr lang="pt-BR" sz="1600" dirty="0" smtClean="0"/>
              <a:t>Bibliografia</a:t>
            </a:r>
            <a:r>
              <a:rPr lang="pt-BR" sz="1600" dirty="0"/>
              <a:t>: </a:t>
            </a:r>
          </a:p>
          <a:p>
            <a:r>
              <a:rPr lang="pt-BR" sz="1600" dirty="0"/>
              <a:t>JUNQUEIRA,  L.  A.  C.  Comunicação  e  negociação.  Portal  Educação.  2009.  Disponível  em: </a:t>
            </a:r>
          </a:p>
          <a:p>
            <a:r>
              <a:rPr lang="pt-BR" sz="1600" dirty="0"/>
              <a:t>&lt;https://</a:t>
            </a:r>
            <a:r>
              <a:rPr lang="pt-BR" sz="1600" dirty="0" smtClean="0"/>
              <a:t>docs.google.com/viewer?a=v&amp;pid=explorer&amp;chrome=true&amp;srcid=0B2DVz_3TB22VNzQ3OGI2MTMtY2JhMi00NWJmLWIxZjMtNGQ1MDk4NzQxZTkx&amp;hl=en_US</a:t>
            </a:r>
            <a:r>
              <a:rPr lang="pt-BR" sz="1600" dirty="0"/>
              <a:t>&gt;  Acesso </a:t>
            </a:r>
            <a:r>
              <a:rPr lang="pt-BR" sz="1600" dirty="0" smtClean="0"/>
              <a:t>em:06 out  2012. </a:t>
            </a:r>
            <a:endParaRPr lang="pt-BR" sz="1600" dirty="0"/>
          </a:p>
          <a:p>
            <a:endParaRPr lang="pt-BR" sz="16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3426</TotalTime>
  <Words>2698</Words>
  <Application>Microsoft Office PowerPoint</Application>
  <PresentationFormat>Apresentação na tela (4:3)</PresentationFormat>
  <Paragraphs>215</Paragraphs>
  <Slides>20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Fluxo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Manager/>
  <Company>CPM S.A.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de treinamento</dc:title>
  <dc:subject/>
  <dc:creator>eduardo.galban</dc:creator>
  <cp:keywords/>
  <dc:description/>
  <cp:lastModifiedBy>paulo.cesar</cp:lastModifiedBy>
  <cp:revision>592</cp:revision>
  <dcterms:created xsi:type="dcterms:W3CDTF">2005-12-20T09:50:13Z</dcterms:created>
  <dcterms:modified xsi:type="dcterms:W3CDTF">2013-03-05T16:55:05Z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TC062561681046</vt:lpwstr>
  </property>
</Properties>
</file>