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18"/>
  </p:notesMasterIdLst>
  <p:handoutMasterIdLst>
    <p:handoutMasterId r:id="rId19"/>
  </p:handoutMasterIdLst>
  <p:sldIdLst>
    <p:sldId id="313" r:id="rId2"/>
    <p:sldId id="562" r:id="rId3"/>
    <p:sldId id="563" r:id="rId4"/>
    <p:sldId id="572" r:id="rId5"/>
    <p:sldId id="564" r:id="rId6"/>
    <p:sldId id="583" r:id="rId7"/>
    <p:sldId id="599" r:id="rId8"/>
    <p:sldId id="600" r:id="rId9"/>
    <p:sldId id="601" r:id="rId10"/>
    <p:sldId id="602" r:id="rId11"/>
    <p:sldId id="603" r:id="rId12"/>
    <p:sldId id="596" r:id="rId13"/>
    <p:sldId id="604" r:id="rId14"/>
    <p:sldId id="605" r:id="rId15"/>
    <p:sldId id="606" r:id="rId16"/>
    <p:sldId id="582" r:id="rId17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F8F8F8"/>
    <a:srgbClr val="EAEAEA"/>
    <a:srgbClr val="54583E"/>
    <a:srgbClr val="2E3121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3556" autoAdjust="0"/>
    <p:restoredTop sz="94718" autoAdjust="0"/>
  </p:normalViewPr>
  <p:slideViewPr>
    <p:cSldViewPr snapToGrid="0">
      <p:cViewPr>
        <p:scale>
          <a:sx n="69" d="100"/>
          <a:sy n="69" d="100"/>
        </p:scale>
        <p:origin x="-612" y="-132"/>
      </p:cViewPr>
      <p:guideLst>
        <p:guide orient="horz" pos="3632"/>
        <p:guide orient="horz" pos="85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8" d="100"/>
          <a:sy n="58" d="100"/>
        </p:scale>
        <p:origin x="-2496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DBBB80D5-CBFC-4982-9B90-73491432FF2C}" type="datetimeFigureOut">
              <a:rPr lang="pt-BR"/>
              <a:pPr>
                <a:defRPr/>
              </a:pPr>
              <a:t>9/8/2014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3E1E6753-CEA1-4166-8AD1-50E0308B70EE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8ACE813B-4429-44C1-A59F-13E9FF8D5647}" type="datetimeFigureOut">
              <a:rPr lang="pt-BR"/>
              <a:pPr>
                <a:defRPr/>
              </a:pPr>
              <a:t>9/8/2014</a:t>
            </a:fld>
            <a:endParaRPr lang="pt-BR" dirty="0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 dirty="0" smtClean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1D70555-45E9-4C5E-AD82-F2D615DD7AC8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6"/>
          <p:cNvSpPr txBox="1">
            <a:spLocks noGrp="1" noChangeArrowheads="1"/>
          </p:cNvSpPr>
          <p:nvPr/>
        </p:nvSpPr>
        <p:spPr bwMode="auto">
          <a:xfrm>
            <a:off x="0" y="8683625"/>
            <a:ext cx="2971800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744" tIns="46872" rIns="93744" bIns="46872" anchor="b"/>
          <a:lstStyle/>
          <a:p>
            <a:pPr defTabSz="938213"/>
            <a:r>
              <a:rPr lang="pt-BR" sz="1200"/>
              <a:t>Prof. Guedes</a:t>
            </a:r>
          </a:p>
        </p:txBody>
      </p:sp>
      <p:sp>
        <p:nvSpPr>
          <p:cNvPr id="7170" name="Rectangle 7"/>
          <p:cNvSpPr txBox="1">
            <a:spLocks noGrp="1" noChangeArrowheads="1"/>
          </p:cNvSpPr>
          <p:nvPr/>
        </p:nvSpPr>
        <p:spPr bwMode="auto">
          <a:xfrm>
            <a:off x="3884613" y="8683625"/>
            <a:ext cx="2971800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744" tIns="46872" rIns="93744" bIns="46872" anchor="b"/>
          <a:lstStyle/>
          <a:p>
            <a:pPr algn="r" defTabSz="938213"/>
            <a:fld id="{1DAE04C0-5394-460E-9441-84F606C3F454}" type="slidenum">
              <a:rPr lang="pt-BR" sz="1200"/>
              <a:pPr algn="r" defTabSz="938213"/>
              <a:t>1</a:t>
            </a:fld>
            <a:endParaRPr lang="pt-BR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4988"/>
            <a:ext cx="5486400" cy="4113212"/>
          </a:xfrm>
          <a:noFill/>
        </p:spPr>
        <p:txBody>
          <a:bodyPr wrap="square" lIns="93744" tIns="46872" rIns="93744" bIns="46872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5"/>
          <p:cNvSpPr txBox="1"/>
          <p:nvPr userDrawn="1"/>
        </p:nvSpPr>
        <p:spPr>
          <a:xfrm>
            <a:off x="236538" y="127000"/>
            <a:ext cx="3649332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pt-BR" sz="2800" b="1" dirty="0" smtClean="0"/>
              <a:t>ADM DE MATERIAIS</a:t>
            </a:r>
            <a:endParaRPr lang="pt-BR" sz="2800" b="1" dirty="0"/>
          </a:p>
        </p:txBody>
      </p:sp>
      <p:sp>
        <p:nvSpPr>
          <p:cNvPr id="3" name="Espaço Reservado para Número de Slide 5"/>
          <p:cNvSpPr>
            <a:spLocks noGrp="1"/>
          </p:cNvSpPr>
          <p:nvPr>
            <p:ph type="sldNum" sz="quarter" idx="10"/>
          </p:nvPr>
        </p:nvSpPr>
        <p:spPr>
          <a:xfrm>
            <a:off x="8437563" y="6119813"/>
            <a:ext cx="442912" cy="363537"/>
          </a:xfrm>
        </p:spPr>
        <p:txBody>
          <a:bodyPr/>
          <a:lstStyle>
            <a:lvl1pPr algn="r">
              <a:defRPr sz="1200"/>
            </a:lvl1pPr>
          </a:lstStyle>
          <a:p>
            <a:pPr>
              <a:defRPr/>
            </a:pPr>
            <a:fld id="{CDD40BE8-CB61-4833-A2FC-10E389E25972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5"/>
          <p:cNvSpPr txBox="1"/>
          <p:nvPr userDrawn="1"/>
        </p:nvSpPr>
        <p:spPr>
          <a:xfrm>
            <a:off x="236538" y="127000"/>
            <a:ext cx="3649332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pt-BR" sz="2800" b="1" dirty="0" smtClean="0"/>
              <a:t>ADM</a:t>
            </a:r>
            <a:r>
              <a:rPr lang="pt-BR" sz="2800" b="1" baseline="0" dirty="0" smtClean="0"/>
              <a:t> </a:t>
            </a:r>
            <a:r>
              <a:rPr lang="pt-BR" sz="2800" b="1" dirty="0" smtClean="0"/>
              <a:t>DE MATERIAIS</a:t>
            </a:r>
            <a:endParaRPr lang="pt-BR" sz="2800" b="1" dirty="0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algn="r">
              <a:defRPr sz="1200"/>
            </a:lvl1pPr>
          </a:lstStyle>
          <a:p>
            <a:pPr>
              <a:defRPr/>
            </a:pPr>
            <a:fld id="{4F7E669D-246B-464B-8A00-1C0CD3D99F9F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478838" y="6119813"/>
            <a:ext cx="442912" cy="363537"/>
          </a:xfrm>
          <a:prstGeom prst="rect">
            <a:avLst/>
          </a:prstGeom>
        </p:spPr>
        <p:txBody>
          <a:bodyPr anchor="b"/>
          <a:lstStyle>
            <a:lvl1pPr algn="r">
              <a:defRPr sz="1200"/>
            </a:lvl1pPr>
          </a:lstStyle>
          <a:p>
            <a:pPr>
              <a:defRPr/>
            </a:pPr>
            <a:fld id="{70614804-ED5B-4577-BCFB-EE38490E4DD6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Arial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Espaço Reservado para Número de Slide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90B95029-C8B4-4301-963C-5EF95BB50A3C}" type="slidenum">
              <a:rPr lang="pt-BR" smtClean="0"/>
              <a:pPr/>
              <a:t>1</a:t>
            </a:fld>
            <a:endParaRPr lang="pt-BR" smtClean="0"/>
          </a:p>
        </p:txBody>
      </p:sp>
      <p:sp>
        <p:nvSpPr>
          <p:cNvPr id="4" name="Espaço Reservado para Número de Slide 5"/>
          <p:cNvSpPr txBox="1">
            <a:spLocks noGrp="1"/>
          </p:cNvSpPr>
          <p:nvPr/>
        </p:nvSpPr>
        <p:spPr bwMode="auto">
          <a:xfrm>
            <a:off x="7010400" y="6569075"/>
            <a:ext cx="2133600" cy="2889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D1478E24-5F17-4017-9695-EAA046EB6862}" type="slidenum">
              <a:rPr lang="pt-BR" sz="1000">
                <a:solidFill>
                  <a:srgbClr val="EA691A"/>
                </a:solidFill>
                <a:latin typeface="+mn-lt"/>
                <a:cs typeface="+mn-cs"/>
              </a:rPr>
              <a:pPr algn="r">
                <a:defRPr/>
              </a:pPr>
              <a:t>1</a:t>
            </a:fld>
            <a:endParaRPr lang="pt-BR" sz="1000" dirty="0">
              <a:solidFill>
                <a:srgbClr val="EA691A"/>
              </a:solidFill>
              <a:latin typeface="+mn-lt"/>
              <a:cs typeface="+mn-cs"/>
            </a:endParaRPr>
          </a:p>
        </p:txBody>
      </p:sp>
      <p:pic>
        <p:nvPicPr>
          <p:cNvPr id="16403" name="Picture 19" descr="template000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Espaço Reservado para Número de Slide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0705001A-6DF5-4EC3-A990-7CA0139229E2}" type="slidenum">
              <a:rPr lang="pt-BR" smtClean="0"/>
              <a:pPr/>
              <a:t>10</a:t>
            </a:fld>
            <a:endParaRPr lang="pt-BR" smtClean="0"/>
          </a:p>
        </p:txBody>
      </p:sp>
      <p:sp>
        <p:nvSpPr>
          <p:cNvPr id="12290" name="Rectangle 8"/>
          <p:cNvSpPr>
            <a:spLocks noChangeArrowheads="1"/>
          </p:cNvSpPr>
          <p:nvPr/>
        </p:nvSpPr>
        <p:spPr bwMode="auto">
          <a:xfrm>
            <a:off x="1836738" y="6575425"/>
            <a:ext cx="184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t-BR" sz="900"/>
              <a:t/>
            </a:r>
            <a:br>
              <a:rPr lang="pt-BR" sz="900"/>
            </a:br>
            <a:endParaRPr lang="pt-BR"/>
          </a:p>
        </p:txBody>
      </p:sp>
      <p:sp>
        <p:nvSpPr>
          <p:cNvPr id="4" name="Retângulo 3"/>
          <p:cNvSpPr/>
          <p:nvPr/>
        </p:nvSpPr>
        <p:spPr>
          <a:xfrm>
            <a:off x="304800" y="873049"/>
            <a:ext cx="8451273" cy="48813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0000"/>
              </a:lnSpc>
            </a:pPr>
            <a:r>
              <a:rPr lang="en-US" sz="20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ORIENTAÇÕES GERAIS</a:t>
            </a:r>
          </a:p>
          <a:p>
            <a:pPr lvl="0" algn="just">
              <a:lnSpc>
                <a:spcPct val="110000"/>
              </a:lnSpc>
            </a:pPr>
            <a:endParaRPr lang="en-US" sz="2400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lvl="0" algn="just">
              <a:lnSpc>
                <a:spcPct val="110000"/>
              </a:lnSpc>
            </a:pP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AVALIAÇÃO </a:t>
            </a:r>
          </a:p>
          <a:p>
            <a:pPr lvl="0" algn="just">
              <a:lnSpc>
                <a:spcPct val="110000"/>
              </a:lnSpc>
            </a:pPr>
            <a:endParaRPr lang="en-US" sz="2400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>
              <a:lnSpc>
                <a:spcPct val="100000"/>
              </a:lnSpc>
            </a:pPr>
            <a:r>
              <a:rPr lang="pt-BR" sz="2400" dirty="0" smtClean="0"/>
              <a:t>ATPS – 	2,0 pontos – PARTE ESCRITA</a:t>
            </a:r>
          </a:p>
          <a:p>
            <a:pPr>
              <a:lnSpc>
                <a:spcPct val="100000"/>
              </a:lnSpc>
            </a:pPr>
            <a:r>
              <a:rPr lang="pt-BR" sz="2400" dirty="0" smtClean="0"/>
              <a:t>		1,0 ponto – APRESENTAÇÃO - 10 minutos.</a:t>
            </a:r>
          </a:p>
          <a:p>
            <a:pPr>
              <a:lnSpc>
                <a:spcPct val="100000"/>
              </a:lnSpc>
            </a:pPr>
            <a:r>
              <a:rPr lang="pt-BR" sz="2400" dirty="0" smtClean="0"/>
              <a:t>			0,5 Ponto – apresentação e 0,5 ponto conteúdo apresentado</a:t>
            </a:r>
          </a:p>
          <a:p>
            <a:pPr>
              <a:lnSpc>
                <a:spcPct val="100000"/>
              </a:lnSpc>
            </a:pPr>
            <a:r>
              <a:rPr lang="pt-BR" sz="2400" i="1" u="sng" dirty="0" smtClean="0"/>
              <a:t>Em caso de ausência no dia, somente a nota da parte escrita contará na média</a:t>
            </a:r>
            <a:endParaRPr lang="en-US" sz="2400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lvl="4" algn="just">
              <a:lnSpc>
                <a:spcPct val="110000"/>
              </a:lnSpc>
            </a:pPr>
            <a:endParaRPr lang="en-US" sz="2400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lvl="0" algn="just">
              <a:lnSpc>
                <a:spcPct val="110000"/>
              </a:lnSpc>
            </a:pPr>
            <a:r>
              <a:rPr lang="en-US" sz="1600" b="1" dirty="0" smtClean="0">
                <a:solidFill>
                  <a:srgbClr val="000000"/>
                </a:solidFill>
                <a:cs typeface="Times New Roman" pitchFamily="18" charset="0"/>
              </a:rPr>
              <a:t>DATA DE ENTREGA: 17/11/2014</a:t>
            </a:r>
          </a:p>
          <a:p>
            <a:pPr lvl="0" algn="just">
              <a:lnSpc>
                <a:spcPct val="110000"/>
              </a:lnSpc>
            </a:pPr>
            <a:r>
              <a:rPr lang="en-US" sz="1600" b="1" dirty="0" smtClean="0">
                <a:solidFill>
                  <a:srgbClr val="000000"/>
                </a:solidFill>
                <a:cs typeface="Times New Roman" pitchFamily="18" charset="0"/>
              </a:rPr>
              <a:t>APRESENTAÇÃO : 17/11/2014  e 24/11/2014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Espaço Reservado para Número de Slide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0705001A-6DF5-4EC3-A990-7CA0139229E2}" type="slidenum">
              <a:rPr lang="pt-BR" smtClean="0"/>
              <a:pPr/>
              <a:t>11</a:t>
            </a:fld>
            <a:endParaRPr lang="pt-BR" smtClean="0"/>
          </a:p>
        </p:txBody>
      </p:sp>
      <p:sp>
        <p:nvSpPr>
          <p:cNvPr id="12290" name="Rectangle 8"/>
          <p:cNvSpPr>
            <a:spLocks noChangeArrowheads="1"/>
          </p:cNvSpPr>
          <p:nvPr/>
        </p:nvSpPr>
        <p:spPr bwMode="auto">
          <a:xfrm>
            <a:off x="1836738" y="6575425"/>
            <a:ext cx="184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t-BR" sz="900"/>
              <a:t/>
            </a:r>
            <a:br>
              <a:rPr lang="pt-BR" sz="900"/>
            </a:br>
            <a:endParaRPr lang="pt-BR"/>
          </a:p>
        </p:txBody>
      </p:sp>
      <p:sp>
        <p:nvSpPr>
          <p:cNvPr id="4" name="Retângulo 3"/>
          <p:cNvSpPr/>
          <p:nvPr/>
        </p:nvSpPr>
        <p:spPr>
          <a:xfrm>
            <a:off x="318654" y="765796"/>
            <a:ext cx="8506691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 smtClean="0"/>
              <a:t>ETAPA 3</a:t>
            </a:r>
            <a:r>
              <a:rPr lang="pt-BR" dirty="0" smtClean="0"/>
              <a:t> (tempo para realização: 10 horas)</a:t>
            </a:r>
          </a:p>
          <a:p>
            <a:r>
              <a:rPr lang="pt-BR" dirty="0" smtClean="0"/>
              <a:t> Aula-tema: Administração de Compras</a:t>
            </a:r>
          </a:p>
          <a:p>
            <a:r>
              <a:rPr lang="pt-BR" dirty="0" smtClean="0"/>
              <a:t>Essa atividade é importante para conhecer melhor os aspectos envolvidos no processo de gestão de compras, inclusive com a utilização de algumas formas alternativas de aquisição de materiais como, por exemplo, a tecnologia da informação.</a:t>
            </a:r>
          </a:p>
          <a:p>
            <a:r>
              <a:rPr lang="pt-BR" dirty="0" smtClean="0"/>
              <a:t>Para realizá-la, devem ser seguidos os passos descritos.</a:t>
            </a:r>
          </a:p>
          <a:p>
            <a:endParaRPr lang="pt-BR" dirty="0" smtClean="0"/>
          </a:p>
          <a:p>
            <a:r>
              <a:rPr lang="pt-BR" b="1" dirty="0" smtClean="0"/>
              <a:t>Passo 1 </a:t>
            </a:r>
            <a:r>
              <a:rPr lang="pt-BR" dirty="0" smtClean="0"/>
              <a:t>(Equipe)</a:t>
            </a:r>
          </a:p>
          <a:p>
            <a:endParaRPr lang="pt-BR" dirty="0" smtClean="0"/>
          </a:p>
          <a:p>
            <a:r>
              <a:rPr lang="pt-BR" dirty="0" smtClean="0"/>
              <a:t>Pesquisar sobre as formas diferenciadas de se efetuar o processo de aquisição de materiais nos principais aspectos relacionados a: - EDI (</a:t>
            </a:r>
            <a:r>
              <a:rPr lang="pt-BR" dirty="0" err="1" smtClean="0"/>
              <a:t>Electronic</a:t>
            </a:r>
            <a:r>
              <a:rPr lang="pt-BR" dirty="0" smtClean="0"/>
              <a:t> Data </a:t>
            </a:r>
            <a:r>
              <a:rPr lang="pt-BR" dirty="0" err="1" smtClean="0"/>
              <a:t>Interchange</a:t>
            </a:r>
            <a:r>
              <a:rPr lang="pt-BR" dirty="0" smtClean="0"/>
              <a:t>) / Centrais de compras em pequenas empresas / Leilões. Abordar os principais aspectos sobre os tópicos apontados acima, respondendo às questões:</a:t>
            </a:r>
          </a:p>
          <a:p>
            <a:endParaRPr lang="pt-BR" dirty="0" smtClean="0"/>
          </a:p>
          <a:p>
            <a:r>
              <a:rPr lang="pt-BR" dirty="0" smtClean="0"/>
              <a:t>1. O que é cada um deles;</a:t>
            </a:r>
          </a:p>
          <a:p>
            <a:r>
              <a:rPr lang="pt-BR" dirty="0" smtClean="0"/>
              <a:t>2. Quais são suas características operacionais;</a:t>
            </a:r>
          </a:p>
          <a:p>
            <a:r>
              <a:rPr lang="pt-BR" dirty="0" smtClean="0"/>
              <a:t>3. Quais as vantagens e desvantagens da sua utilização;</a:t>
            </a:r>
          </a:p>
          <a:p>
            <a:r>
              <a:rPr lang="pt-BR" dirty="0" smtClean="0"/>
              <a:t>4. Quais as dificuldades encontradas na sua implementação.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Espaço Reservado para Número de Slide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7F0D8BCB-0A82-40CD-BCD1-640A1800431B}" type="slidenum">
              <a:rPr lang="pt-BR" smtClean="0"/>
              <a:pPr/>
              <a:t>12</a:t>
            </a:fld>
            <a:endParaRPr lang="pt-BR" smtClean="0"/>
          </a:p>
        </p:txBody>
      </p:sp>
      <p:sp>
        <p:nvSpPr>
          <p:cNvPr id="9221" name="Rectangle 13"/>
          <p:cNvSpPr>
            <a:spLocks noChangeArrowheads="1"/>
          </p:cNvSpPr>
          <p:nvPr/>
        </p:nvSpPr>
        <p:spPr bwMode="auto">
          <a:xfrm>
            <a:off x="1836738" y="6575425"/>
            <a:ext cx="184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t-BR" sz="900"/>
              <a:t/>
            </a:r>
            <a:br>
              <a:rPr lang="pt-BR" sz="900"/>
            </a:br>
            <a:endParaRPr lang="pt-BR"/>
          </a:p>
        </p:txBody>
      </p:sp>
      <p:sp>
        <p:nvSpPr>
          <p:cNvPr id="5" name="Retângulo 4"/>
          <p:cNvSpPr/>
          <p:nvPr/>
        </p:nvSpPr>
        <p:spPr>
          <a:xfrm>
            <a:off x="318653" y="807498"/>
            <a:ext cx="8257309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 smtClean="0"/>
              <a:t>Fontes de pesquisas:</a:t>
            </a:r>
          </a:p>
          <a:p>
            <a:r>
              <a:rPr lang="pt-BR" dirty="0" smtClean="0"/>
              <a:t>• VIANA, João José. Administração de Materiais: um enfoque prático. São Paulo: Atlas, 2006.</a:t>
            </a:r>
          </a:p>
          <a:p>
            <a:r>
              <a:rPr lang="pt-BR" dirty="0" smtClean="0"/>
              <a:t>• POZO, Hamilton. Administração de Recursos Materiais e Patrimoniais. São Paulo: Atlas, 2007.</a:t>
            </a:r>
          </a:p>
          <a:p>
            <a:r>
              <a:rPr lang="pt-BR" dirty="0" smtClean="0"/>
              <a:t>• ARNOLD, </a:t>
            </a:r>
            <a:r>
              <a:rPr lang="pt-BR" dirty="0" err="1" smtClean="0"/>
              <a:t>J.R.</a:t>
            </a:r>
            <a:r>
              <a:rPr lang="pt-BR" dirty="0" smtClean="0"/>
              <a:t> Administração de Materiais. São Paulo: Atlas, 2008.</a:t>
            </a:r>
          </a:p>
          <a:p>
            <a:r>
              <a:rPr lang="pt-BR" dirty="0" smtClean="0"/>
              <a:t>• Guia de Logística. Disponível em: &lt;www.guialog.com.br&gt;. Acesso em: 22 abr. 2013.</a:t>
            </a:r>
          </a:p>
          <a:p>
            <a:r>
              <a:rPr lang="pt-BR" dirty="0" smtClean="0"/>
              <a:t>• Revista </a:t>
            </a:r>
            <a:r>
              <a:rPr lang="pt-BR" dirty="0" err="1" smtClean="0"/>
              <a:t>Tecnologística</a:t>
            </a:r>
            <a:r>
              <a:rPr lang="pt-BR" dirty="0" smtClean="0"/>
              <a:t>. Disponível em: &lt;www.tecnologistica.com.br&gt;. Acesso em: 22 abr. 2013.</a:t>
            </a:r>
          </a:p>
          <a:p>
            <a:r>
              <a:rPr lang="pt-BR" dirty="0" smtClean="0"/>
              <a:t>• Revista Mundo Logística. Disponível em:</a:t>
            </a:r>
          </a:p>
          <a:p>
            <a:r>
              <a:rPr lang="pt-BR" dirty="0" smtClean="0"/>
              <a:t>&lt;http://www.revistamundologistica.com.br/&gt;. Acesso em: 09 ago. 2014</a:t>
            </a:r>
          </a:p>
          <a:p>
            <a:r>
              <a:rPr lang="pt-BR" dirty="0" smtClean="0"/>
              <a:t>• Inovação e Melhoramento da Administração Moderna. Disponível em: &lt;</a:t>
            </a:r>
          </a:p>
          <a:p>
            <a:r>
              <a:rPr lang="pt-BR" dirty="0" smtClean="0"/>
              <a:t>www.imam.com.br&gt;. Acesso em: 09 ago. 2014.</a:t>
            </a:r>
          </a:p>
          <a:p>
            <a:r>
              <a:rPr lang="pt-BR" dirty="0" smtClean="0"/>
              <a:t>• Portal de Logística. Disponível em: &lt; www.logweb.com.br&gt;. Acesso em: 09 ago. 2014.</a:t>
            </a:r>
          </a:p>
          <a:p>
            <a:r>
              <a:rPr lang="pt-BR" dirty="0" smtClean="0"/>
              <a:t>• Associação Brasileira de Logística. Disponível em: &lt; www.aslog.org.br&gt;. Acesso em: 09 ago. 2014.</a:t>
            </a:r>
          </a:p>
          <a:p>
            <a:r>
              <a:rPr lang="pt-BR" dirty="0" smtClean="0"/>
              <a:t>• Associação Brasileira de Engenharia de Produção. Disponível em:</a:t>
            </a:r>
          </a:p>
          <a:p>
            <a:r>
              <a:rPr lang="pt-BR" dirty="0" smtClean="0"/>
              <a:t>&lt;http://www.abepro.org.br/&gt;. Acesso em: 09 ago. 2014.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Espaço Reservado para Número de Slide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7F0D8BCB-0A82-40CD-BCD1-640A1800431B}" type="slidenum">
              <a:rPr lang="pt-BR" smtClean="0"/>
              <a:pPr/>
              <a:t>13</a:t>
            </a:fld>
            <a:endParaRPr lang="pt-BR" smtClean="0"/>
          </a:p>
        </p:txBody>
      </p:sp>
      <p:sp>
        <p:nvSpPr>
          <p:cNvPr id="9221" name="Rectangle 13"/>
          <p:cNvSpPr>
            <a:spLocks noChangeArrowheads="1"/>
          </p:cNvSpPr>
          <p:nvPr/>
        </p:nvSpPr>
        <p:spPr bwMode="auto">
          <a:xfrm>
            <a:off x="1836738" y="6575425"/>
            <a:ext cx="184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t-BR" sz="900"/>
              <a:t/>
            </a:r>
            <a:br>
              <a:rPr lang="pt-BR" sz="900"/>
            </a:br>
            <a:endParaRPr lang="pt-BR"/>
          </a:p>
        </p:txBody>
      </p:sp>
      <p:sp>
        <p:nvSpPr>
          <p:cNvPr id="5" name="Retângulo 4"/>
          <p:cNvSpPr/>
          <p:nvPr/>
        </p:nvSpPr>
        <p:spPr>
          <a:xfrm>
            <a:off x="374072" y="876218"/>
            <a:ext cx="8368145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 smtClean="0"/>
              <a:t>Passo 2</a:t>
            </a:r>
            <a:r>
              <a:rPr lang="pt-BR" dirty="0" smtClean="0"/>
              <a:t> (Equipe)</a:t>
            </a:r>
          </a:p>
          <a:p>
            <a:r>
              <a:rPr lang="pt-BR" dirty="0" smtClean="0"/>
              <a:t>Discutir com seus colegas a respeito dos dados extraídos da pesquisa, fazendo uma análise crítica de cada uma das novas formas de realizar o processo de compras. Além disso, avaliar sobre essas maneiras diferenciadas de se efetuar as compras de produtos com vistas à redução de estoques e dos custos de aquisição, relacionando com os processos de compras na prática, observados na visita realizada na empresa, conforme etapa 1 da ATPS, e elaborar algumas propostas de melhorias que possam ser aplicadas na empresa.</a:t>
            </a:r>
          </a:p>
          <a:p>
            <a:endParaRPr lang="pt-BR" dirty="0" smtClean="0"/>
          </a:p>
          <a:p>
            <a:r>
              <a:rPr lang="pt-BR" b="1" dirty="0" smtClean="0"/>
              <a:t>Passo 3</a:t>
            </a:r>
            <a:r>
              <a:rPr lang="pt-BR" dirty="0" smtClean="0"/>
              <a:t> (Equipe)</a:t>
            </a:r>
          </a:p>
          <a:p>
            <a:r>
              <a:rPr lang="pt-BR" dirty="0" smtClean="0"/>
              <a:t>Elaborar um texto, contendo a análise feita pelo grupo sobre o assunto. Entregar o texto ao professor.</a:t>
            </a:r>
          </a:p>
          <a:p>
            <a:endParaRPr lang="pt-BR" dirty="0" smtClean="0"/>
          </a:p>
          <a:p>
            <a:r>
              <a:rPr lang="pt-BR" b="1" dirty="0" smtClean="0"/>
              <a:t>ETAPA 4</a:t>
            </a:r>
            <a:r>
              <a:rPr lang="pt-BR" dirty="0" smtClean="0"/>
              <a:t> (tempo para realização: 10 horas)</a:t>
            </a:r>
          </a:p>
          <a:p>
            <a:r>
              <a:rPr lang="pt-BR" dirty="0" smtClean="0"/>
              <a:t> Aula-tema: Gestão de materiais</a:t>
            </a:r>
          </a:p>
          <a:p>
            <a:r>
              <a:rPr lang="pt-BR" dirty="0" smtClean="0"/>
              <a:t>Essa atividade é importante para conhecer melhor os equipamentos de movimentação e armazenagem utilizados pelas empresas.</a:t>
            </a:r>
          </a:p>
          <a:p>
            <a:r>
              <a:rPr lang="pt-BR" dirty="0" smtClean="0"/>
              <a:t>Para realizá-la, devem ser seguidos os passos descritos.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Espaço Reservado para Número de Slide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7F0D8BCB-0A82-40CD-BCD1-640A1800431B}" type="slidenum">
              <a:rPr lang="pt-BR" smtClean="0"/>
              <a:pPr/>
              <a:t>14</a:t>
            </a:fld>
            <a:endParaRPr lang="pt-BR" smtClean="0"/>
          </a:p>
        </p:txBody>
      </p:sp>
      <p:sp>
        <p:nvSpPr>
          <p:cNvPr id="9221" name="Rectangle 13"/>
          <p:cNvSpPr>
            <a:spLocks noChangeArrowheads="1"/>
          </p:cNvSpPr>
          <p:nvPr/>
        </p:nvSpPr>
        <p:spPr bwMode="auto">
          <a:xfrm>
            <a:off x="1836738" y="6575425"/>
            <a:ext cx="184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t-BR" sz="900"/>
              <a:t/>
            </a:r>
            <a:br>
              <a:rPr lang="pt-BR" sz="900"/>
            </a:br>
            <a:endParaRPr lang="pt-BR"/>
          </a:p>
        </p:txBody>
      </p:sp>
      <p:sp>
        <p:nvSpPr>
          <p:cNvPr id="5" name="Retângulo 4"/>
          <p:cNvSpPr/>
          <p:nvPr/>
        </p:nvSpPr>
        <p:spPr>
          <a:xfrm>
            <a:off x="304801" y="849201"/>
            <a:ext cx="8451272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 smtClean="0"/>
              <a:t>Passo 1</a:t>
            </a:r>
            <a:r>
              <a:rPr lang="pt-BR" dirty="0" smtClean="0"/>
              <a:t> (Equipe)</a:t>
            </a:r>
          </a:p>
          <a:p>
            <a:r>
              <a:rPr lang="pt-BR" dirty="0" smtClean="0"/>
              <a:t>Fazer uma pesquisa em livros e revistas especializadas e relacionar, pelo menos, 15 equipamentos de movimentação e armazenagem, como por exemplo: estruturas </a:t>
            </a:r>
            <a:r>
              <a:rPr lang="pt-BR" dirty="0" err="1" smtClean="0"/>
              <a:t>porta-paletes</a:t>
            </a:r>
            <a:r>
              <a:rPr lang="pt-BR" dirty="0" smtClean="0"/>
              <a:t>, tipos de </a:t>
            </a:r>
            <a:r>
              <a:rPr lang="pt-BR" dirty="0" err="1" smtClean="0"/>
              <a:t>paletes</a:t>
            </a:r>
            <a:r>
              <a:rPr lang="pt-BR" dirty="0" smtClean="0"/>
              <a:t>, contentores, empilhadeiras, </a:t>
            </a:r>
            <a:r>
              <a:rPr lang="pt-BR" dirty="0" err="1" smtClean="0"/>
              <a:t>estanterias</a:t>
            </a:r>
            <a:r>
              <a:rPr lang="pt-BR" dirty="0" smtClean="0"/>
              <a:t>, ponte-rolante, </a:t>
            </a:r>
            <a:r>
              <a:rPr lang="pt-BR" dirty="0" err="1" smtClean="0"/>
              <a:t>rack</a:t>
            </a:r>
            <a:r>
              <a:rPr lang="pt-BR" dirty="0" smtClean="0"/>
              <a:t> metálico, </a:t>
            </a:r>
            <a:r>
              <a:rPr lang="pt-BR" dirty="0" err="1" smtClean="0"/>
              <a:t>cantilever</a:t>
            </a:r>
            <a:r>
              <a:rPr lang="pt-BR" dirty="0" smtClean="0"/>
              <a:t> etc. Fazer uma análise sobre os principais equipamentos de movimentação e armazenagem de materiais pesquisados, destacando-se as suas principais características, aplicações, formas de utilização etc.</a:t>
            </a:r>
          </a:p>
          <a:p>
            <a:r>
              <a:rPr lang="pt-BR" dirty="0" smtClean="0"/>
              <a:t>Pesquise nas Fontes de pesquisa relacionadas na Etapa 3.</a:t>
            </a:r>
          </a:p>
          <a:p>
            <a:endParaRPr lang="pt-BR" dirty="0" smtClean="0"/>
          </a:p>
          <a:p>
            <a:r>
              <a:rPr lang="pt-BR" b="1" dirty="0" smtClean="0"/>
              <a:t>Passo 2 </a:t>
            </a:r>
            <a:r>
              <a:rPr lang="pt-BR" dirty="0" smtClean="0"/>
              <a:t>(Equipe)</a:t>
            </a:r>
          </a:p>
          <a:p>
            <a:r>
              <a:rPr lang="pt-BR" dirty="0" smtClean="0"/>
              <a:t>Confrontar os diversos equipamentos observados na visita realizada à empresa, conforme etapa 1 da ATPS e fazer uma análise dos diversos equipamentos existentes com os equipamentos pesquisados nessa etapa. Avaliar sobre a possibilidade de melhorias nos processos de movimentação e armazenagem com a utilização de outros tipos de equipamentos que a empresa não possua e que possam ser aplicados. É importante analisar quanto à praticidade dos equipamentos e os ganhos em termos de produtividade para a empresa.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Espaço Reservado para Número de Slide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7F0D8BCB-0A82-40CD-BCD1-640A1800431B}" type="slidenum">
              <a:rPr lang="pt-BR" smtClean="0"/>
              <a:pPr/>
              <a:t>15</a:t>
            </a:fld>
            <a:endParaRPr lang="pt-BR" smtClean="0"/>
          </a:p>
        </p:txBody>
      </p:sp>
      <p:sp>
        <p:nvSpPr>
          <p:cNvPr id="9221" name="Rectangle 13"/>
          <p:cNvSpPr>
            <a:spLocks noChangeArrowheads="1"/>
          </p:cNvSpPr>
          <p:nvPr/>
        </p:nvSpPr>
        <p:spPr bwMode="auto">
          <a:xfrm>
            <a:off x="1836738" y="6575425"/>
            <a:ext cx="184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t-BR" sz="900"/>
              <a:t/>
            </a:r>
            <a:br>
              <a:rPr lang="pt-BR" sz="900"/>
            </a:br>
            <a:endParaRPr lang="pt-BR"/>
          </a:p>
        </p:txBody>
      </p:sp>
      <p:sp>
        <p:nvSpPr>
          <p:cNvPr id="5" name="Retângulo 4"/>
          <p:cNvSpPr/>
          <p:nvPr/>
        </p:nvSpPr>
        <p:spPr>
          <a:xfrm>
            <a:off x="318653" y="724003"/>
            <a:ext cx="8451273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 smtClean="0"/>
              <a:t>Passo 3 </a:t>
            </a:r>
            <a:r>
              <a:rPr lang="pt-BR" dirty="0" smtClean="0"/>
              <a:t>(Equipe)</a:t>
            </a:r>
          </a:p>
          <a:p>
            <a:endParaRPr lang="pt-BR" dirty="0" smtClean="0"/>
          </a:p>
          <a:p>
            <a:r>
              <a:rPr lang="pt-BR" dirty="0" smtClean="0"/>
              <a:t>Elaborar um relatório da pesquisa, descrevendo os resultados obtidos na pesquisa sobre os  diversos equipamentos utilizados na logística, bem como, dos equipamentos existentes.</a:t>
            </a:r>
          </a:p>
          <a:p>
            <a:r>
              <a:rPr lang="pt-BR" dirty="0" smtClean="0"/>
              <a:t>Poderão ser inclusos fotos ou figuras dos equipamentos. Fazer uma confrontação do referencial teórico com o prático observado na empresa e sugerir melhorias no processo de armazenagem e movimentação de materiais.</a:t>
            </a:r>
          </a:p>
          <a:p>
            <a:endParaRPr lang="pt-BR" dirty="0" smtClean="0"/>
          </a:p>
          <a:p>
            <a:r>
              <a:rPr lang="pt-BR" dirty="0" smtClean="0"/>
              <a:t>Entregar o relatório ao professor.</a:t>
            </a:r>
          </a:p>
          <a:p>
            <a:endParaRPr lang="pt-BR" dirty="0" smtClean="0"/>
          </a:p>
          <a:p>
            <a:r>
              <a:rPr lang="pt-BR" dirty="0" smtClean="0"/>
              <a:t>O trabalho completo deverá ter no máximo 10 páginas</a:t>
            </a:r>
          </a:p>
          <a:p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346364" y="962891"/>
            <a:ext cx="8229600" cy="45259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buFontTx/>
              <a:buNone/>
            </a:pPr>
            <a:r>
              <a:rPr lang="pt-BR" dirty="0" smtClean="0"/>
              <a:t>Apresentação </a:t>
            </a:r>
          </a:p>
        </p:txBody>
      </p:sp>
      <p:sp>
        <p:nvSpPr>
          <p:cNvPr id="21506" name="Rectangle 4"/>
          <p:cNvSpPr>
            <a:spLocks noChangeArrowheads="1"/>
          </p:cNvSpPr>
          <p:nvPr/>
        </p:nvSpPr>
        <p:spPr bwMode="auto">
          <a:xfrm>
            <a:off x="347663" y="1763713"/>
            <a:ext cx="8533101" cy="2923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230000"/>
              </a:lnSpc>
            </a:pPr>
            <a:r>
              <a:rPr lang="pt-BR" sz="2000" dirty="0" smtClean="0"/>
              <a:t>Considerado </a:t>
            </a:r>
            <a:r>
              <a:rPr lang="pt-BR" sz="2000" dirty="0"/>
              <a:t>todas </a:t>
            </a:r>
            <a:r>
              <a:rPr lang="pt-BR" sz="2000" dirty="0" smtClean="0"/>
              <a:t>ou apenas uma etapa do ATPS, desenvolva uma apresentação criativa que não utilize data show, </a:t>
            </a:r>
            <a:r>
              <a:rPr lang="pt-BR" sz="2000" dirty="0"/>
              <a:t>com aproximadamente 10 minutos, para compartilhar com os demais colegas de sala as experiências obtidas na realização desta atividade.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Espaço Reservado para Número de Slide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6BB7C714-7871-4225-BBE6-BD16A54FDB97}" type="slidenum">
              <a:rPr lang="pt-BR" smtClean="0"/>
              <a:pPr/>
              <a:t>2</a:t>
            </a:fld>
            <a:endParaRPr lang="pt-BR" smtClean="0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 bwMode="auto">
          <a:xfrm>
            <a:off x="644237" y="1590097"/>
            <a:ext cx="7772400" cy="1470025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pt-BR" sz="2800" dirty="0" smtClean="0"/>
              <a:t>			</a:t>
            </a:r>
            <a:r>
              <a:rPr lang="pt-BR" sz="3600" dirty="0" smtClean="0"/>
              <a:t>ATPS</a:t>
            </a:r>
            <a:r>
              <a:rPr lang="pt-BR" sz="2800" dirty="0" smtClean="0"/>
              <a:t/>
            </a:r>
            <a:br>
              <a:rPr lang="pt-BR" sz="2800" dirty="0" smtClean="0"/>
            </a:br>
            <a:r>
              <a:rPr lang="pt-BR" sz="2800" dirty="0" smtClean="0"/>
              <a:t/>
            </a:r>
            <a:br>
              <a:rPr lang="pt-BR" sz="2800" dirty="0" smtClean="0"/>
            </a:br>
            <a:r>
              <a:rPr lang="pt-BR" sz="2800" dirty="0" smtClean="0"/>
              <a:t>Livro Texto da disciplina:</a:t>
            </a:r>
            <a:br>
              <a:rPr lang="pt-BR" sz="2800" dirty="0" smtClean="0"/>
            </a:br>
            <a:r>
              <a:rPr lang="pt-BR" sz="2800" dirty="0" smtClean="0"/>
              <a:t>DIAS, Marco Aurélio P.. Administração de materiais: princípios, conceitos e gestão. 6ª ed. São Paulo: Atlas, 2009. (PLT 434)</a:t>
            </a:r>
            <a:r>
              <a:rPr lang="pt-BR" sz="8000" dirty="0" smtClean="0"/>
              <a:t/>
            </a:r>
            <a:br>
              <a:rPr lang="pt-BR" sz="8000" dirty="0" smtClean="0"/>
            </a:br>
            <a:r>
              <a:rPr lang="pt-BR" dirty="0" smtClean="0"/>
              <a:t/>
            </a:r>
            <a:br>
              <a:rPr lang="pt-BR" dirty="0" smtClean="0"/>
            </a:br>
            <a:endParaRPr lang="pt-BR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Espaço Reservado para Número de Slide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7F0D8BCB-0A82-40CD-BCD1-640A1800431B}" type="slidenum">
              <a:rPr lang="pt-BR" smtClean="0"/>
              <a:pPr/>
              <a:t>3</a:t>
            </a:fld>
            <a:endParaRPr lang="pt-BR" smtClean="0"/>
          </a:p>
        </p:txBody>
      </p:sp>
      <p:graphicFrame>
        <p:nvGraphicFramePr>
          <p:cNvPr id="9226" name="Group 10"/>
          <p:cNvGraphicFramePr>
            <a:graphicFrameLocks noGrp="1"/>
          </p:cNvGraphicFramePr>
          <p:nvPr/>
        </p:nvGraphicFramePr>
        <p:xfrm>
          <a:off x="368300" y="811213"/>
          <a:ext cx="8602663" cy="5507800"/>
        </p:xfrm>
        <a:graphic>
          <a:graphicData uri="http://schemas.openxmlformats.org/drawingml/2006/table">
            <a:tbl>
              <a:tblPr/>
              <a:tblGrid>
                <a:gridCol w="8602663"/>
              </a:tblGrid>
              <a:tr h="20669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ORIENTAÇÕES GERAIS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AVALIAÇÃO 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1º BIMESTRE = 3,0 PONTOS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                 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TRABALHO EM GRUPO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1828800" marR="0" lvl="4" indent="0" algn="just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MÍNIMO 6 PESSOAS</a:t>
                      </a:r>
                    </a:p>
                    <a:p>
                      <a:pPr marL="1828800" marR="0" lvl="4" indent="0" algn="just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DATA DE ENTREGA: 06/10/2014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221" name="Rectangle 13"/>
          <p:cNvSpPr>
            <a:spLocks noChangeArrowheads="1"/>
          </p:cNvSpPr>
          <p:nvPr/>
        </p:nvSpPr>
        <p:spPr bwMode="auto">
          <a:xfrm>
            <a:off x="1836738" y="6575425"/>
            <a:ext cx="184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t-BR" sz="900"/>
              <a:t/>
            </a:r>
            <a:br>
              <a:rPr lang="pt-BR" sz="900"/>
            </a:b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Espaço Reservado para Número de Slide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57C1087F-E619-4B38-B3C1-C4BADC11BB3A}" type="slidenum">
              <a:rPr lang="pt-BR" smtClean="0"/>
              <a:pPr/>
              <a:t>4</a:t>
            </a:fld>
            <a:endParaRPr lang="pt-BR" smtClean="0"/>
          </a:p>
        </p:txBody>
      </p:sp>
      <p:sp>
        <p:nvSpPr>
          <p:cNvPr id="11266" name="Rectangle 3"/>
          <p:cNvSpPr>
            <a:spLocks noChangeArrowheads="1"/>
          </p:cNvSpPr>
          <p:nvPr/>
        </p:nvSpPr>
        <p:spPr bwMode="auto">
          <a:xfrm>
            <a:off x="360363" y="788988"/>
            <a:ext cx="8361362" cy="6069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pt-BR" sz="2000" dirty="0" smtClean="0"/>
              <a:t>O material escrito solicitado nesta atividade deve ser produzido de acordo com as normas da ABNT1, com o seguinte padrão: </a:t>
            </a:r>
          </a:p>
          <a:p>
            <a:pPr>
              <a:spcBef>
                <a:spcPts val="600"/>
              </a:spcBef>
            </a:pPr>
            <a:r>
              <a:rPr lang="pt-BR" sz="2000" dirty="0" smtClean="0"/>
              <a:t> em papel branco, formato A4; </a:t>
            </a:r>
          </a:p>
          <a:p>
            <a:pPr>
              <a:spcBef>
                <a:spcPts val="600"/>
              </a:spcBef>
            </a:pPr>
            <a:r>
              <a:rPr lang="pt-BR" sz="2000" dirty="0" smtClean="0"/>
              <a:t> com margens esquerda e superior de 3cm, direita e inferior de 2cm; </a:t>
            </a:r>
          </a:p>
          <a:p>
            <a:pPr>
              <a:spcBef>
                <a:spcPts val="600"/>
              </a:spcBef>
            </a:pPr>
            <a:r>
              <a:rPr lang="pt-BR" sz="2000" dirty="0" smtClean="0"/>
              <a:t> fonte </a:t>
            </a:r>
            <a:r>
              <a:rPr lang="pt-BR" sz="2000" i="1" dirty="0" smtClean="0"/>
              <a:t>Times </a:t>
            </a:r>
            <a:r>
              <a:rPr lang="pt-BR" sz="2000" i="1" dirty="0" err="1" smtClean="0"/>
              <a:t>New</a:t>
            </a:r>
            <a:r>
              <a:rPr lang="pt-BR" sz="2000" i="1" dirty="0" smtClean="0"/>
              <a:t> Roman tamanho 12, cor preta; </a:t>
            </a:r>
          </a:p>
          <a:p>
            <a:pPr>
              <a:spcBef>
                <a:spcPts val="600"/>
              </a:spcBef>
            </a:pPr>
            <a:r>
              <a:rPr lang="pt-BR" sz="2000" dirty="0" smtClean="0"/>
              <a:t> espaçamento de 1,5 entre linhas; </a:t>
            </a:r>
          </a:p>
          <a:p>
            <a:pPr>
              <a:spcBef>
                <a:spcPts val="600"/>
              </a:spcBef>
            </a:pPr>
            <a:r>
              <a:rPr lang="pt-BR" sz="2000" dirty="0" smtClean="0"/>
              <a:t> se houver citações com mais de três linhas, devem ser em fonte tamanho 10, com um recuo de 4cm da margem esquerda e espaçamento simples entre linhas; </a:t>
            </a:r>
          </a:p>
          <a:p>
            <a:pPr>
              <a:spcBef>
                <a:spcPts val="600"/>
              </a:spcBef>
            </a:pPr>
            <a:r>
              <a:rPr lang="pt-BR" sz="2000" dirty="0" smtClean="0"/>
              <a:t> com capa, contendo: </a:t>
            </a:r>
          </a:p>
          <a:p>
            <a:pPr>
              <a:spcBef>
                <a:spcPts val="600"/>
              </a:spcBef>
            </a:pPr>
            <a:r>
              <a:rPr lang="pt-BR" sz="2000" dirty="0" smtClean="0"/>
              <a:t> nome de sua Unidade de Ensino, Curso e Disciplina; </a:t>
            </a:r>
          </a:p>
          <a:p>
            <a:pPr>
              <a:spcBef>
                <a:spcPts val="600"/>
              </a:spcBef>
            </a:pPr>
            <a:r>
              <a:rPr lang="pt-BR" sz="2000" dirty="0" smtClean="0"/>
              <a:t> nome e RA de cada participante; </a:t>
            </a:r>
          </a:p>
          <a:p>
            <a:pPr>
              <a:spcBef>
                <a:spcPts val="600"/>
              </a:spcBef>
            </a:pPr>
            <a:r>
              <a:rPr lang="pt-BR" sz="2000" dirty="0" smtClean="0"/>
              <a:t> título da atividade </a:t>
            </a:r>
          </a:p>
          <a:p>
            <a:pPr>
              <a:spcBef>
                <a:spcPts val="600"/>
              </a:spcBef>
            </a:pPr>
            <a:r>
              <a:rPr lang="pt-BR" sz="2000" dirty="0" smtClean="0"/>
              <a:t>    nome do professor da disciplina; </a:t>
            </a:r>
          </a:p>
          <a:p>
            <a:pPr>
              <a:spcBef>
                <a:spcPts val="600"/>
              </a:spcBef>
            </a:pPr>
            <a:r>
              <a:rPr lang="pt-BR" sz="2000" dirty="0" smtClean="0"/>
              <a:t> cidade e data da entrega, apresentação ou publicação. </a:t>
            </a:r>
          </a:p>
          <a:p>
            <a:pPr eaLnBrk="0" hangingPunct="0">
              <a:lnSpc>
                <a:spcPct val="60000"/>
              </a:lnSpc>
              <a:spcBef>
                <a:spcPct val="20000"/>
              </a:spcBef>
            </a:pPr>
            <a:r>
              <a:rPr lang="pt-BR" sz="2000" dirty="0" smtClean="0"/>
              <a:t> </a:t>
            </a:r>
            <a:endParaRPr lang="pt-BR" sz="2000" dirty="0"/>
          </a:p>
          <a:p>
            <a:pPr eaLnBrk="0" hangingPunct="0">
              <a:lnSpc>
                <a:spcPct val="60000"/>
              </a:lnSpc>
              <a:spcBef>
                <a:spcPct val="20000"/>
              </a:spcBef>
            </a:pPr>
            <a:endParaRPr lang="pt-BR" sz="2000" dirty="0"/>
          </a:p>
        </p:txBody>
      </p:sp>
      <p:sp>
        <p:nvSpPr>
          <p:cNvPr id="11267" name="Rectangle 8"/>
          <p:cNvSpPr>
            <a:spLocks noChangeArrowheads="1"/>
          </p:cNvSpPr>
          <p:nvPr/>
        </p:nvSpPr>
        <p:spPr bwMode="auto">
          <a:xfrm>
            <a:off x="1836738" y="6575425"/>
            <a:ext cx="184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t-BR" sz="900"/>
              <a:t/>
            </a:r>
            <a:br>
              <a:rPr lang="pt-BR" sz="900"/>
            </a:b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Espaço Reservado para Número de Slide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0705001A-6DF5-4EC3-A990-7CA0139229E2}" type="slidenum">
              <a:rPr lang="pt-BR" smtClean="0"/>
              <a:pPr/>
              <a:t>5</a:t>
            </a:fld>
            <a:endParaRPr lang="pt-BR" smtClean="0"/>
          </a:p>
        </p:txBody>
      </p:sp>
      <p:sp>
        <p:nvSpPr>
          <p:cNvPr id="12290" name="Rectangle 8"/>
          <p:cNvSpPr>
            <a:spLocks noChangeArrowheads="1"/>
          </p:cNvSpPr>
          <p:nvPr/>
        </p:nvSpPr>
        <p:spPr bwMode="auto">
          <a:xfrm>
            <a:off x="1836738" y="6575425"/>
            <a:ext cx="184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t-BR" sz="900"/>
              <a:t/>
            </a:r>
            <a:br>
              <a:rPr lang="pt-BR" sz="900"/>
            </a:br>
            <a:endParaRPr lang="pt-BR"/>
          </a:p>
        </p:txBody>
      </p:sp>
      <p:sp>
        <p:nvSpPr>
          <p:cNvPr id="12291" name="Rectangle 11"/>
          <p:cNvSpPr>
            <a:spLocks noChangeArrowheads="1"/>
          </p:cNvSpPr>
          <p:nvPr/>
        </p:nvSpPr>
        <p:spPr bwMode="auto">
          <a:xfrm>
            <a:off x="359641" y="821026"/>
            <a:ext cx="8299450" cy="55376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pt-BR" sz="1700" dirty="0" smtClean="0"/>
              <a:t>DESAFIO</a:t>
            </a:r>
          </a:p>
          <a:p>
            <a:pPr>
              <a:lnSpc>
                <a:spcPct val="150000"/>
              </a:lnSpc>
            </a:pPr>
            <a:r>
              <a:rPr lang="pt-BR" sz="1700" dirty="0" smtClean="0"/>
              <a:t>O grupo deverá elaborar um trabalho de consultoria sobre os aspectos administrativos da administração de materiais, de gestão de estoques, do processo de compras e das operações de almoxarifado em uma empresa. O trabalho envolverá a pesquisa teórica, por intermédio de diversos meios disponíveis como, livros, revistas e sites especializados, bem como, envolverá a pesquisa junto a uma empresa, cujo propósito é relacionar o aprendizado teórico com a prática desempenhada pela empresa. Ao final do trabalho os alunos poderão sugerir melhorias que possam ser implementadas pela empresa.</a:t>
            </a:r>
          </a:p>
          <a:p>
            <a:pPr>
              <a:lnSpc>
                <a:spcPct val="150000"/>
              </a:lnSpc>
            </a:pPr>
            <a:r>
              <a:rPr lang="pt-BR" sz="1700" dirty="0" smtClean="0"/>
              <a:t>Esse desafio é importante para que os alunos entendam a importância da Administração de Materiais no contexto empresarial, buscando conhecer os fluxos de produtos nas empresas, passando pelo suprimento, controle, movimentação e armazenagem de materiais, objetivando uma visão integrada do seu gerenciamento e, assim, contribuindo para a formação profissional do acadêmico.</a:t>
            </a:r>
            <a:endParaRPr lang="pt-BR" sz="17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Espaço Reservado para Número de Slide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0705001A-6DF5-4EC3-A990-7CA0139229E2}" type="slidenum">
              <a:rPr lang="pt-BR" smtClean="0"/>
              <a:pPr/>
              <a:t>6</a:t>
            </a:fld>
            <a:endParaRPr lang="pt-BR" smtClean="0"/>
          </a:p>
        </p:txBody>
      </p:sp>
      <p:sp>
        <p:nvSpPr>
          <p:cNvPr id="12290" name="Rectangle 8"/>
          <p:cNvSpPr>
            <a:spLocks noChangeArrowheads="1"/>
          </p:cNvSpPr>
          <p:nvPr/>
        </p:nvSpPr>
        <p:spPr bwMode="auto">
          <a:xfrm>
            <a:off x="1836738" y="6575425"/>
            <a:ext cx="184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t-BR" sz="900"/>
              <a:t/>
            </a:r>
            <a:br>
              <a:rPr lang="pt-BR" sz="900"/>
            </a:br>
            <a:endParaRPr lang="pt-BR"/>
          </a:p>
        </p:txBody>
      </p:sp>
      <p:sp>
        <p:nvSpPr>
          <p:cNvPr id="5" name="Retângulo 4"/>
          <p:cNvSpPr/>
          <p:nvPr/>
        </p:nvSpPr>
        <p:spPr>
          <a:xfrm>
            <a:off x="304799" y="862043"/>
            <a:ext cx="8409709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 smtClean="0"/>
              <a:t>Objetivo do desafio</a:t>
            </a:r>
          </a:p>
          <a:p>
            <a:r>
              <a:rPr lang="pt-BR" dirty="0" smtClean="0"/>
              <a:t>Elaboração de relatório e apresentação sobre os resultados da consultoria para</a:t>
            </a:r>
          </a:p>
          <a:p>
            <a:r>
              <a:rPr lang="pt-BR" dirty="0" smtClean="0"/>
              <a:t>Administração de Materiais.</a:t>
            </a:r>
          </a:p>
          <a:p>
            <a:endParaRPr lang="pt-BR" dirty="0" smtClean="0"/>
          </a:p>
          <a:p>
            <a:r>
              <a:rPr lang="pt-BR" b="1" dirty="0" smtClean="0"/>
              <a:t>ETAPA 1</a:t>
            </a:r>
            <a:r>
              <a:rPr lang="pt-BR" dirty="0" smtClean="0"/>
              <a:t> (tempo para realização: 10 horas)</a:t>
            </a:r>
          </a:p>
          <a:p>
            <a:endParaRPr lang="pt-BR" dirty="0" smtClean="0"/>
          </a:p>
          <a:p>
            <a:r>
              <a:rPr lang="pt-BR" dirty="0" smtClean="0"/>
              <a:t> Aula-tema: Introdução. Administração de materiais: conceitos gerais</a:t>
            </a:r>
          </a:p>
          <a:p>
            <a:r>
              <a:rPr lang="pt-BR" dirty="0" smtClean="0"/>
              <a:t>Essa atividade é importante para ter uma visão macro da administração de materiais no contexto empresarial, pois possui função estratégica nas empresas, sendo responsável pelo fluxo de materiais de entrada, em processo e de produtos acabados.</a:t>
            </a:r>
          </a:p>
          <a:p>
            <a:r>
              <a:rPr lang="pt-BR" dirty="0" smtClean="0"/>
              <a:t>Para realizá-la, devem ser seguidos os passos descritos.</a:t>
            </a:r>
          </a:p>
          <a:p>
            <a:r>
              <a:rPr lang="pt-BR" b="1" dirty="0" smtClean="0"/>
              <a:t>Passo 1</a:t>
            </a:r>
            <a:r>
              <a:rPr lang="pt-BR" dirty="0" smtClean="0"/>
              <a:t> (Equipe)</a:t>
            </a:r>
          </a:p>
          <a:p>
            <a:r>
              <a:rPr lang="pt-BR" dirty="0" smtClean="0"/>
              <a:t>Pesquisar no livro texto e fazer uma análise sobre a importância, responsabilidades e as atividades desempenhadas pela administração de materiais.</a:t>
            </a:r>
          </a:p>
          <a:p>
            <a:r>
              <a:rPr lang="pt-BR" b="1" dirty="0" smtClean="0"/>
              <a:t>Passo 2</a:t>
            </a:r>
            <a:r>
              <a:rPr lang="pt-BR" dirty="0" smtClean="0"/>
              <a:t> (Equipe)</a:t>
            </a:r>
          </a:p>
          <a:p>
            <a:r>
              <a:rPr lang="pt-BR" dirty="0" smtClean="0"/>
              <a:t>Identificar uma empresa que possua atividades da administração de materiais. A empresa escolhida poderá ser uma em que um dos componentes do grupo trabalhe ou que um deles conheça.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Espaço Reservado para Número de Slide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0705001A-6DF5-4EC3-A990-7CA0139229E2}" type="slidenum">
              <a:rPr lang="pt-BR" smtClean="0"/>
              <a:pPr/>
              <a:t>7</a:t>
            </a:fld>
            <a:endParaRPr lang="pt-BR" smtClean="0"/>
          </a:p>
        </p:txBody>
      </p:sp>
      <p:sp>
        <p:nvSpPr>
          <p:cNvPr id="12290" name="Rectangle 8"/>
          <p:cNvSpPr>
            <a:spLocks noChangeArrowheads="1"/>
          </p:cNvSpPr>
          <p:nvPr/>
        </p:nvSpPr>
        <p:spPr bwMode="auto">
          <a:xfrm>
            <a:off x="1836738" y="6575425"/>
            <a:ext cx="184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t-BR" sz="900"/>
              <a:t/>
            </a:r>
            <a:br>
              <a:rPr lang="pt-BR" sz="900"/>
            </a:br>
            <a:endParaRPr lang="pt-BR"/>
          </a:p>
        </p:txBody>
      </p:sp>
      <p:sp>
        <p:nvSpPr>
          <p:cNvPr id="4" name="Retângulo 3"/>
          <p:cNvSpPr/>
          <p:nvPr/>
        </p:nvSpPr>
        <p:spPr>
          <a:xfrm>
            <a:off x="346363" y="861904"/>
            <a:ext cx="8451273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 smtClean="0"/>
              <a:t>Passo 3</a:t>
            </a:r>
            <a:r>
              <a:rPr lang="pt-BR" dirty="0" smtClean="0"/>
              <a:t> (Equipe)</a:t>
            </a:r>
          </a:p>
          <a:p>
            <a:r>
              <a:rPr lang="pt-BR" dirty="0" smtClean="0"/>
              <a:t>Agendar uma visita na empresa para conhecer todos os processos operacionais e administrativos relacionados à administração de materiais, destacando a estrutura organizacional da área de materiais, as atividades desenvolvidas nessa área, o planejamento de produção, o processo de compras, de armazenagem e movimentação de materiais na referida empresa. Identificar como se dá o fluxo de materiais, pode ser de um produto específico ou uma linha de produtos e os respectivos setores envolvidos na empresa.</a:t>
            </a:r>
          </a:p>
          <a:p>
            <a:r>
              <a:rPr lang="pt-BR" b="1" dirty="0" smtClean="0"/>
              <a:t>Nota do autor: </a:t>
            </a:r>
            <a:r>
              <a:rPr lang="pt-BR" dirty="0" smtClean="0"/>
              <a:t>É importante elaborar um roteiro de perguntas a serem feitas e enviar à empresa antes da realização da visita. Como sugestão de um roteiro de perguntas poderá ser questionada a respeito da estrutura organizacional, quem gerencia a logística na empresa,</a:t>
            </a:r>
          </a:p>
          <a:p>
            <a:r>
              <a:rPr lang="pt-BR" dirty="0" smtClean="0"/>
              <a:t>quantas pessoas estão designadas para as tarefas operacionais da administração de materiais, como é feito o recebimento dos materiais, o controle dos estoques, como são feitas as compras de materiais na empresa, a programação da produção, como são realizados os procedimentos</a:t>
            </a:r>
          </a:p>
          <a:p>
            <a:r>
              <a:rPr lang="pt-BR" dirty="0" smtClean="0"/>
              <a:t>de armazenagem e movimentação dos materiais, incluindo os equipamentos disponíveis, entre outras perguntas. É importante obter a autorização formal da empresa para a realização da visita e divulgação dos dados.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Espaço Reservado para Número de Slide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0705001A-6DF5-4EC3-A990-7CA0139229E2}" type="slidenum">
              <a:rPr lang="pt-BR" smtClean="0"/>
              <a:pPr/>
              <a:t>8</a:t>
            </a:fld>
            <a:endParaRPr lang="pt-BR" smtClean="0"/>
          </a:p>
        </p:txBody>
      </p:sp>
      <p:sp>
        <p:nvSpPr>
          <p:cNvPr id="12290" name="Rectangle 8"/>
          <p:cNvSpPr>
            <a:spLocks noChangeArrowheads="1"/>
          </p:cNvSpPr>
          <p:nvPr/>
        </p:nvSpPr>
        <p:spPr bwMode="auto">
          <a:xfrm>
            <a:off x="1836738" y="6575425"/>
            <a:ext cx="184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t-BR" sz="900"/>
              <a:t/>
            </a:r>
            <a:br>
              <a:rPr lang="pt-BR" sz="900"/>
            </a:br>
            <a:endParaRPr lang="pt-BR"/>
          </a:p>
        </p:txBody>
      </p:sp>
      <p:sp>
        <p:nvSpPr>
          <p:cNvPr id="4" name="Retângulo 3"/>
          <p:cNvSpPr/>
          <p:nvPr/>
        </p:nvSpPr>
        <p:spPr>
          <a:xfrm>
            <a:off x="263237" y="765061"/>
            <a:ext cx="8437418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 smtClean="0"/>
              <a:t>Passo 4 </a:t>
            </a:r>
            <a:r>
              <a:rPr lang="pt-BR" dirty="0" smtClean="0"/>
              <a:t>(equipe)</a:t>
            </a:r>
          </a:p>
          <a:p>
            <a:r>
              <a:rPr lang="pt-BR" dirty="0" smtClean="0"/>
              <a:t>Elaborar um relatório da visita técnica realizada. No relatório, informe (desde que autorizado formalmente pela empresa) o ramo de atuação da empresa, descrevendo os resultados observados na visita e fazer uma confrontação do referencial teórico, visto no passo 1, com a realidade existente na empresa, sugerindo algumas propostas de melhorias que possam ser implementadas pela empresa nessa área. </a:t>
            </a:r>
          </a:p>
          <a:p>
            <a:r>
              <a:rPr lang="pt-BR" dirty="0" smtClean="0"/>
              <a:t>Entregar o relatório dessa etapa ao professor.</a:t>
            </a:r>
          </a:p>
          <a:p>
            <a:endParaRPr lang="pt-BR" dirty="0" smtClean="0"/>
          </a:p>
          <a:p>
            <a:r>
              <a:rPr lang="pt-BR" b="1" dirty="0" smtClean="0"/>
              <a:t>ETAPA 2 </a:t>
            </a:r>
            <a:r>
              <a:rPr lang="pt-BR" dirty="0" smtClean="0"/>
              <a:t>(tempo para realização: 10 horas)</a:t>
            </a:r>
          </a:p>
          <a:p>
            <a:endParaRPr lang="pt-BR" dirty="0" smtClean="0"/>
          </a:p>
          <a:p>
            <a:r>
              <a:rPr lang="pt-BR" dirty="0" smtClean="0"/>
              <a:t> Aula-tema: Dimensionamento e Controle de estoques.</a:t>
            </a:r>
          </a:p>
          <a:p>
            <a:r>
              <a:rPr lang="pt-BR" dirty="0" smtClean="0"/>
              <a:t>Essa atividade é importante para compreender a importância da programação dos materiais, conhecendo a metodologia MRP e </a:t>
            </a:r>
            <a:r>
              <a:rPr lang="pt-BR" dirty="0" err="1" smtClean="0"/>
              <a:t>Just-in-Time</a:t>
            </a:r>
            <a:r>
              <a:rPr lang="pt-BR" dirty="0" smtClean="0"/>
              <a:t>/</a:t>
            </a:r>
            <a:r>
              <a:rPr lang="pt-BR" dirty="0" err="1" smtClean="0"/>
              <a:t>Kanban</a:t>
            </a:r>
            <a:r>
              <a:rPr lang="pt-BR" dirty="0" smtClean="0"/>
              <a:t> e sua influência na gestão dos estoques.</a:t>
            </a:r>
          </a:p>
          <a:p>
            <a:r>
              <a:rPr lang="pt-BR" dirty="0" smtClean="0"/>
              <a:t>Para realizá-la, devem ser seguidos os passos descritos.</a:t>
            </a:r>
          </a:p>
          <a:p>
            <a:r>
              <a:rPr lang="pt-BR" b="1" dirty="0" smtClean="0"/>
              <a:t>Passo 1</a:t>
            </a:r>
            <a:r>
              <a:rPr lang="pt-BR" dirty="0" smtClean="0"/>
              <a:t> (Equipe)</a:t>
            </a:r>
          </a:p>
          <a:p>
            <a:r>
              <a:rPr lang="pt-BR" dirty="0" smtClean="0"/>
              <a:t>Fazer uma pesquisa referente os sistemas “</a:t>
            </a:r>
            <a:r>
              <a:rPr lang="pt-BR" dirty="0" err="1" smtClean="0"/>
              <a:t>Materials</a:t>
            </a:r>
            <a:r>
              <a:rPr lang="pt-BR" dirty="0" smtClean="0"/>
              <a:t> </a:t>
            </a:r>
            <a:r>
              <a:rPr lang="pt-BR" dirty="0" err="1" smtClean="0"/>
              <a:t>Requirements</a:t>
            </a:r>
            <a:r>
              <a:rPr lang="pt-BR" dirty="0" smtClean="0"/>
              <a:t> </a:t>
            </a:r>
            <a:r>
              <a:rPr lang="pt-BR" dirty="0" err="1" smtClean="0"/>
              <a:t>Planning</a:t>
            </a:r>
            <a:r>
              <a:rPr lang="pt-BR" dirty="0" smtClean="0"/>
              <a:t>” e a produção “Just In Time”. Analise como cada um desses sistemas é utilizado na programação dos materiais e na redução dos estoques, indicando as vantagens e limitações de cada um dos sistemas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Espaço Reservado para Número de Slide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0705001A-6DF5-4EC3-A990-7CA0139229E2}" type="slidenum">
              <a:rPr lang="pt-BR" smtClean="0"/>
              <a:pPr/>
              <a:t>9</a:t>
            </a:fld>
            <a:endParaRPr lang="pt-BR" smtClean="0"/>
          </a:p>
        </p:txBody>
      </p:sp>
      <p:sp>
        <p:nvSpPr>
          <p:cNvPr id="12290" name="Rectangle 8"/>
          <p:cNvSpPr>
            <a:spLocks noChangeArrowheads="1"/>
          </p:cNvSpPr>
          <p:nvPr/>
        </p:nvSpPr>
        <p:spPr bwMode="auto">
          <a:xfrm>
            <a:off x="1836738" y="6575425"/>
            <a:ext cx="184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t-BR" sz="900"/>
              <a:t/>
            </a:r>
            <a:br>
              <a:rPr lang="pt-BR" sz="900"/>
            </a:br>
            <a:endParaRPr lang="pt-BR"/>
          </a:p>
        </p:txBody>
      </p:sp>
      <p:sp>
        <p:nvSpPr>
          <p:cNvPr id="4" name="Retângulo 3"/>
          <p:cNvSpPr/>
          <p:nvPr/>
        </p:nvSpPr>
        <p:spPr>
          <a:xfrm>
            <a:off x="318653" y="903882"/>
            <a:ext cx="8478983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 smtClean="0"/>
              <a:t>Passo 2</a:t>
            </a:r>
            <a:r>
              <a:rPr lang="pt-BR" dirty="0" smtClean="0"/>
              <a:t> (Equipe)</a:t>
            </a:r>
          </a:p>
          <a:p>
            <a:endParaRPr lang="pt-BR" dirty="0" smtClean="0"/>
          </a:p>
          <a:p>
            <a:r>
              <a:rPr lang="pt-BR" dirty="0" smtClean="0"/>
              <a:t>Fazer uma análise sobre os dois sistemas (MRP e Just in Time), confrontando com a realidade observada na visita realizada na empresa, conforme etapa 1 desta ATPS, destacando como ocorre a utilização desses sistemas e como eles poderão auxiliar nas operações da administração de materiais da empresa visitada. É importante que se tenha uma visão crítica do processo atualmente realizado e sugira melhorias nesse processo.</a:t>
            </a:r>
          </a:p>
          <a:p>
            <a:endParaRPr lang="pt-BR" dirty="0" smtClean="0"/>
          </a:p>
          <a:p>
            <a:r>
              <a:rPr lang="pt-BR" b="1" dirty="0" smtClean="0"/>
              <a:t>Passo 3</a:t>
            </a:r>
            <a:r>
              <a:rPr lang="pt-BR" dirty="0" smtClean="0"/>
              <a:t> (Equipe)</a:t>
            </a:r>
          </a:p>
          <a:p>
            <a:r>
              <a:rPr lang="pt-BR" dirty="0" smtClean="0"/>
              <a:t>Elaborar um relatório que resuma as principais informações obtidas na pesquisa realizada.</a:t>
            </a:r>
          </a:p>
          <a:p>
            <a:r>
              <a:rPr lang="pt-BR" dirty="0" smtClean="0"/>
              <a:t>No relatório deverão ser descritos os principais dados pesquisados, além da análise sobre os processos observados na visita a empresa,realizada na etapa 1.</a:t>
            </a:r>
          </a:p>
          <a:p>
            <a:r>
              <a:rPr lang="pt-BR" dirty="0" smtClean="0"/>
              <a:t> </a:t>
            </a:r>
          </a:p>
          <a:p>
            <a:r>
              <a:rPr lang="pt-BR" dirty="0" smtClean="0"/>
              <a:t>Entregar o relatório ao professor.</a:t>
            </a:r>
          </a:p>
          <a:p>
            <a:endParaRPr lang="pt-BR" dirty="0" smtClean="0"/>
          </a:p>
          <a:p>
            <a:r>
              <a:rPr lang="pt-BR" dirty="0" smtClean="0"/>
              <a:t>O trabalho completo deverá ter no máximo 10 páginas</a:t>
            </a:r>
          </a:p>
          <a:p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4039</TotalTime>
  <Words>1859</Words>
  <Application>Microsoft Office PowerPoint</Application>
  <PresentationFormat>Apresentação na tela (4:3)</PresentationFormat>
  <Paragraphs>164</Paragraphs>
  <Slides>16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17" baseType="lpstr">
      <vt:lpstr>Design padrão</vt:lpstr>
      <vt:lpstr>Slide 1</vt:lpstr>
      <vt:lpstr>   ATPS  Livro Texto da disciplina: DIAS, Marco Aurélio P.. Administração de materiais: princípios, conceitos e gestão. 6ª ed. São Paulo: Atlas, 2009. (PLT 434)  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rmercier</dc:creator>
  <cp:lastModifiedBy>paulo.cesar</cp:lastModifiedBy>
  <cp:revision>267</cp:revision>
  <dcterms:created xsi:type="dcterms:W3CDTF">2008-11-28T15:24:35Z</dcterms:created>
  <dcterms:modified xsi:type="dcterms:W3CDTF">2014-08-09T21:09:35Z</dcterms:modified>
</cp:coreProperties>
</file>