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handoutMasterIdLst>
    <p:handoutMasterId r:id="rId24"/>
  </p:handoutMasterIdLst>
  <p:sldIdLst>
    <p:sldId id="313" r:id="rId2"/>
    <p:sldId id="562" r:id="rId3"/>
    <p:sldId id="563" r:id="rId4"/>
    <p:sldId id="572" r:id="rId5"/>
    <p:sldId id="564" r:id="rId6"/>
    <p:sldId id="583" r:id="rId7"/>
    <p:sldId id="584" r:id="rId8"/>
    <p:sldId id="585" r:id="rId9"/>
    <p:sldId id="586" r:id="rId10"/>
    <p:sldId id="587" r:id="rId11"/>
    <p:sldId id="595" r:id="rId12"/>
    <p:sldId id="588" r:id="rId13"/>
    <p:sldId id="589" r:id="rId14"/>
    <p:sldId id="590" r:id="rId15"/>
    <p:sldId id="596" r:id="rId16"/>
    <p:sldId id="591" r:id="rId17"/>
    <p:sldId id="592" r:id="rId18"/>
    <p:sldId id="593" r:id="rId19"/>
    <p:sldId id="594" r:id="rId20"/>
    <p:sldId id="597" r:id="rId21"/>
    <p:sldId id="582" r:id="rId2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8F8F8"/>
    <a:srgbClr val="EAEAEA"/>
    <a:srgbClr val="54583E"/>
    <a:srgbClr val="2E312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79" autoAdjust="0"/>
    <p:restoredTop sz="94709" autoAdjust="0"/>
  </p:normalViewPr>
  <p:slideViewPr>
    <p:cSldViewPr snapToGrid="0">
      <p:cViewPr>
        <p:scale>
          <a:sx n="69" d="100"/>
          <a:sy n="69" d="100"/>
        </p:scale>
        <p:origin x="-612" y="-132"/>
      </p:cViewPr>
      <p:guideLst>
        <p:guide orient="horz" pos="3632"/>
        <p:guide orient="horz" pos="8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249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BB80D5-CBFC-4982-9B90-73491432FF2C}" type="datetimeFigureOut">
              <a:rPr lang="pt-BR"/>
              <a:pPr>
                <a:defRPr/>
              </a:pPr>
              <a:t>9/8/2014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E1E6753-CEA1-4166-8AD1-50E0308B70E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ACE813B-4429-44C1-A59F-13E9FF8D5647}" type="datetimeFigureOut">
              <a:rPr lang="pt-BR"/>
              <a:pPr>
                <a:defRPr/>
              </a:pPr>
              <a:t>9/8/2014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1D70555-45E9-4C5E-AD82-F2D615DD7AC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6"/>
          <p:cNvSpPr txBox="1">
            <a:spLocks noGrp="1" noChangeArrowheads="1"/>
          </p:cNvSpPr>
          <p:nvPr/>
        </p:nvSpPr>
        <p:spPr bwMode="auto">
          <a:xfrm>
            <a:off x="0" y="86836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4" tIns="46872" rIns="93744" bIns="46872" anchor="b"/>
          <a:lstStyle/>
          <a:p>
            <a:pPr defTabSz="938213"/>
            <a:r>
              <a:rPr lang="pt-BR" sz="1200"/>
              <a:t>Prof. Guedes</a:t>
            </a:r>
          </a:p>
        </p:txBody>
      </p:sp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84613" y="86836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4" tIns="46872" rIns="93744" bIns="46872" anchor="b"/>
          <a:lstStyle/>
          <a:p>
            <a:pPr algn="r" defTabSz="938213"/>
            <a:fld id="{1DAE04C0-5394-460E-9441-84F606C3F454}" type="slidenum">
              <a:rPr lang="pt-BR" sz="1200"/>
              <a:pPr algn="r" defTabSz="938213"/>
              <a:t>1</a:t>
            </a:fld>
            <a:endParaRPr lang="pt-BR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lIns="93744" tIns="46872" rIns="93744" bIns="46872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5"/>
          <p:cNvSpPr txBox="1"/>
          <p:nvPr userDrawn="1"/>
        </p:nvSpPr>
        <p:spPr>
          <a:xfrm>
            <a:off x="236538" y="127000"/>
            <a:ext cx="6040437" cy="519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800" b="1"/>
              <a:t>Transporte, distribuição e seguros</a:t>
            </a:r>
          </a:p>
        </p:txBody>
      </p:sp>
      <p:sp>
        <p:nvSpPr>
          <p:cNvPr id="3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8437563" y="6119813"/>
            <a:ext cx="442912" cy="363537"/>
          </a:xfr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fld id="{CDD40BE8-CB61-4833-A2FC-10E389E2597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/>
          <p:cNvSpPr txBox="1"/>
          <p:nvPr userDrawn="1"/>
        </p:nvSpPr>
        <p:spPr>
          <a:xfrm>
            <a:off x="236538" y="127000"/>
            <a:ext cx="6040437" cy="519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800" b="1"/>
              <a:t>Transporte, distribuição e seguros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fld id="{4F7E669D-246B-464B-8A00-1C0CD3D99F9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478838" y="6119813"/>
            <a:ext cx="442912" cy="363537"/>
          </a:xfrm>
          <a:prstGeom prst="rect">
            <a:avLst/>
          </a:prstGeom>
        </p:spPr>
        <p:txBody>
          <a:bodyPr anchor="b"/>
          <a:lstStyle>
            <a:lvl1pPr algn="r">
              <a:defRPr sz="1200"/>
            </a:lvl1pPr>
          </a:lstStyle>
          <a:p>
            <a:pPr>
              <a:defRPr/>
            </a:pPr>
            <a:fld id="{70614804-ED5B-4577-BCFB-EE38490E4DD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0B95029-C8B4-4301-963C-5EF95BB50A3C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4" name="Espaço Reservado para Número de Slide 5"/>
          <p:cNvSpPr txBox="1">
            <a:spLocks noGrp="1"/>
          </p:cNvSpPr>
          <p:nvPr/>
        </p:nvSpPr>
        <p:spPr bwMode="auto">
          <a:xfrm>
            <a:off x="7010400" y="6569075"/>
            <a:ext cx="2133600" cy="2889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D1478E24-5F17-4017-9695-EAA046EB6862}" type="slidenum">
              <a:rPr lang="pt-BR" sz="1000">
                <a:solidFill>
                  <a:srgbClr val="EA691A"/>
                </a:solidFill>
                <a:latin typeface="+mn-lt"/>
                <a:cs typeface="+mn-cs"/>
              </a:rPr>
              <a:pPr algn="r">
                <a:defRPr/>
              </a:pPr>
              <a:t>1</a:t>
            </a:fld>
            <a:endParaRPr lang="pt-BR" sz="1000" dirty="0">
              <a:solidFill>
                <a:srgbClr val="EA691A"/>
              </a:solidFill>
              <a:latin typeface="+mn-lt"/>
              <a:cs typeface="+mn-cs"/>
            </a:endParaRPr>
          </a:p>
        </p:txBody>
      </p:sp>
      <p:pic>
        <p:nvPicPr>
          <p:cNvPr id="16403" name="Picture 19" descr="template0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10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01783" y="803564"/>
            <a:ext cx="8368144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 smtClean="0"/>
              <a:t>Passo 4 (Aluno)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pt-BR" dirty="0" smtClean="0"/>
              <a:t>Ler o artigo individualmente: </a:t>
            </a:r>
            <a:r>
              <a:rPr lang="pt-BR" i="1" dirty="0" smtClean="0"/>
              <a:t>Dinâmica da estratégia logística em empresas brasileiras. Disponível em: &lt;https://docs.google.com/file/d/0B7S4Pp3KDYaHSVBiaU1PQ1BNTmM/edit?usp=sharing&gt;. Acesso em </a:t>
            </a:r>
            <a:r>
              <a:rPr lang="pt-BR" i="1" dirty="0" smtClean="0"/>
              <a:t>09</a:t>
            </a:r>
            <a:r>
              <a:rPr lang="pt-BR" i="1" dirty="0" smtClean="0"/>
              <a:t> ago. 2014. </a:t>
            </a:r>
            <a:r>
              <a:rPr lang="pt-BR" i="1" dirty="0" smtClean="0"/>
              <a:t>Fazer uma análise crítica sobre sua percepção de como o entendimento da abordagem logística feita pelo artigo poderá contribuir com o projeto “Desafio Logístico”. Cada membro do grupo deverá dissertar em </a:t>
            </a:r>
            <a:r>
              <a:rPr lang="pt-BR" i="1" dirty="0" smtClean="0"/>
              <a:t> </a:t>
            </a:r>
            <a:r>
              <a:rPr lang="pt-BR" i="1" dirty="0" smtClean="0"/>
              <a:t>01 página</a:t>
            </a:r>
            <a:r>
              <a:rPr lang="pt-BR" i="1" dirty="0" smtClean="0"/>
              <a:t> </a:t>
            </a:r>
            <a:r>
              <a:rPr lang="pt-BR" i="1" dirty="0" smtClean="0"/>
              <a:t>sobre esta tarefa e incluí-la nominalmente no relatório solicitado nesta </a:t>
            </a:r>
            <a:r>
              <a:rPr lang="pt-BR" i="1" dirty="0" smtClean="0"/>
              <a:t>etapa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pt-BR" dirty="0" smtClean="0"/>
              <a:t>Para </a:t>
            </a:r>
            <a:r>
              <a:rPr lang="pt-BR" dirty="0" smtClean="0"/>
              <a:t>Finalizar esta etapa a Equipe deve confeccionar um relatório de </a:t>
            </a:r>
            <a:r>
              <a:rPr lang="pt-BR" dirty="0" smtClean="0"/>
              <a:t>no </a:t>
            </a:r>
            <a:r>
              <a:rPr lang="pt-BR" dirty="0" smtClean="0"/>
              <a:t>máximo </a:t>
            </a:r>
            <a:r>
              <a:rPr lang="pt-BR" dirty="0" smtClean="0"/>
              <a:t>três paginas </a:t>
            </a:r>
            <a:r>
              <a:rPr lang="pt-BR" dirty="0" smtClean="0"/>
              <a:t>contendo os levantamentos realizados nos passos 1, 2 e 3, </a:t>
            </a:r>
            <a:r>
              <a:rPr lang="pt-BR" dirty="0" smtClean="0"/>
              <a:t>e inserir </a:t>
            </a:r>
            <a:r>
              <a:rPr lang="pt-BR" dirty="0" smtClean="0"/>
              <a:t>nominalmente a atividade individual solicitada neste passo, e entregue </a:t>
            </a:r>
            <a:r>
              <a:rPr lang="pt-BR" dirty="0" smtClean="0"/>
              <a:t>ao professor </a:t>
            </a:r>
            <a:r>
              <a:rPr lang="pt-BR" dirty="0" smtClean="0"/>
              <a:t>da disciplina em data a </a:t>
            </a:r>
            <a:r>
              <a:rPr lang="pt-BR" dirty="0" smtClean="0"/>
              <a:t>combinar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11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77092" y="734290"/>
            <a:ext cx="850669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ETAPA 2  </a:t>
            </a:r>
          </a:p>
          <a:p>
            <a:r>
              <a:rPr lang="pt-BR" b="1" dirty="0" smtClean="0"/>
              <a:t>Aula-tema: Transporte. Suprimento Físico.</a:t>
            </a: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O Sr. Oscar </a:t>
            </a:r>
            <a:r>
              <a:rPr lang="pt-BR" dirty="0" err="1" smtClean="0"/>
              <a:t>Reteiro</a:t>
            </a:r>
            <a:r>
              <a:rPr lang="pt-BR" dirty="0" smtClean="0"/>
              <a:t> Jóia, desde a inauguração da organização, sempre esteve em contato com os departamentos de gestão de transportes e aquisição de materiais, mas até então nunca houve um mapeamento sistemático formal (documento) que demonstrasse como as tarefas são realizadas, possibilitando a ocorrência de perda de tempo, dinheiro e competitividade.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Esta atividade é importante para você perceber o transporte e os modais como importante fator de vantagem competitiva numa atividade logística. Também compreender que a logística integrada é dependente da estratégia de suprimentos desenhada pela organização.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Como as fases do projeto “Desafio Logístico” avançam como num trabalho de consultoria, você e sua equipe ficaram encarregadas de melhor estruturar as informações relatadas nesta etapa seguindo a ordem disposta nos passos que seguem.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12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46364" y="928255"/>
            <a:ext cx="850669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Passo 1 (Equipe) </a:t>
            </a:r>
          </a:p>
          <a:p>
            <a:r>
              <a:rPr lang="pt-BR" dirty="0" smtClean="0"/>
              <a:t>Descrever a estratégia de transporte utilizada pelos subsistemas logísticos da organização do Sr. Oscar </a:t>
            </a:r>
            <a:r>
              <a:rPr lang="pt-BR" dirty="0" err="1" smtClean="0"/>
              <a:t>Reteiro</a:t>
            </a:r>
            <a:r>
              <a:rPr lang="pt-BR" dirty="0" smtClean="0"/>
              <a:t> Jóia. Para tal, relacionar: </a:t>
            </a:r>
          </a:p>
          <a:p>
            <a:r>
              <a:rPr lang="pt-BR" dirty="0" smtClean="0"/>
              <a:t>1.1 Modal(is) de transporte utilizado nos três subsistemas. </a:t>
            </a:r>
          </a:p>
          <a:p>
            <a:r>
              <a:rPr lang="pt-BR" dirty="0" smtClean="0"/>
              <a:t>1.2 Como o transporte é gerenciado (próprio e/ou de terceiros). </a:t>
            </a:r>
          </a:p>
          <a:p>
            <a:r>
              <a:rPr lang="pt-BR" dirty="0" smtClean="0"/>
              <a:t>1.3 Composição da frota (própria e/ou terceirizada) e pessoal. </a:t>
            </a:r>
          </a:p>
          <a:p>
            <a:r>
              <a:rPr lang="pt-BR" dirty="0" smtClean="0"/>
              <a:t>1.4 Potencialidades e fraquezas apresentadas pela organização quanto à estratégia de transportes utilizada. </a:t>
            </a:r>
          </a:p>
          <a:p>
            <a:r>
              <a:rPr lang="pt-BR" b="1" dirty="0" smtClean="0"/>
              <a:t>Bibliografia complementar </a:t>
            </a:r>
          </a:p>
          <a:p>
            <a:r>
              <a:rPr lang="pt-BR" dirty="0" smtClean="0"/>
              <a:t>• NOVAES, Antônio Galvão; MATTAR VALENTE, Amir; PASSAGLIA, Eunice </a:t>
            </a:r>
            <a:r>
              <a:rPr lang="pt-BR" dirty="0" err="1" smtClean="0"/>
              <a:t>et</a:t>
            </a:r>
            <a:r>
              <a:rPr lang="pt-BR" dirty="0" smtClean="0"/>
              <a:t> al. </a:t>
            </a:r>
            <a:r>
              <a:rPr lang="pt-BR" b="1" i="1" dirty="0" smtClean="0"/>
              <a:t>Gerenciamento de Transportes e Frotas. 2ª ed. São Paulo: </a:t>
            </a:r>
            <a:r>
              <a:rPr lang="pt-BR" b="1" i="1" dirty="0" err="1" smtClean="0"/>
              <a:t>Cengage</a:t>
            </a:r>
            <a:r>
              <a:rPr lang="pt-BR" b="1" i="1" dirty="0" smtClean="0"/>
              <a:t> </a:t>
            </a:r>
            <a:r>
              <a:rPr lang="pt-BR" b="1" i="1" dirty="0" err="1" smtClean="0"/>
              <a:t>Learning</a:t>
            </a:r>
            <a:r>
              <a:rPr lang="pt-BR" b="1" i="1" dirty="0" smtClean="0"/>
              <a:t>, 2008. </a:t>
            </a:r>
          </a:p>
          <a:p>
            <a:endParaRPr lang="pt-BR" b="1" i="1" dirty="0" smtClean="0"/>
          </a:p>
          <a:p>
            <a:r>
              <a:rPr lang="pt-BR" b="1" dirty="0" smtClean="0"/>
              <a:t>Passo 2 (Equipe) </a:t>
            </a:r>
          </a:p>
          <a:p>
            <a:r>
              <a:rPr lang="pt-BR" dirty="0" smtClean="0"/>
              <a:t>Identificar na organização estudada a </a:t>
            </a:r>
            <a:r>
              <a:rPr lang="pt-BR" dirty="0" err="1" smtClean="0"/>
              <a:t>intermodialidade</a:t>
            </a:r>
            <a:r>
              <a:rPr lang="pt-BR" dirty="0" smtClean="0"/>
              <a:t> utilizada (quando houver) e pesquisar sobre o potencial e deficiência da cidade e região quanto à </a:t>
            </a:r>
            <a:r>
              <a:rPr lang="pt-BR" dirty="0" err="1" smtClean="0"/>
              <a:t>intermodalidade</a:t>
            </a:r>
            <a:r>
              <a:rPr lang="pt-BR" dirty="0" smtClean="0"/>
              <a:t> e investimentos relacionados. Neste item é importante demonstrar com mapas, números, percentuais e outras informações relevantes para justificar o assunto sobre </a:t>
            </a:r>
            <a:r>
              <a:rPr lang="pt-BR" dirty="0" err="1" smtClean="0"/>
              <a:t>intermodalidade</a:t>
            </a:r>
            <a:r>
              <a:rPr lang="pt-BR" dirty="0" smtClean="0"/>
              <a:t> </a:t>
            </a:r>
            <a:endParaRPr lang="pt-BR" b="1" i="1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13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01782" y="900545"/>
            <a:ext cx="818803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 smtClean="0"/>
              <a:t>Sites sugeridos: </a:t>
            </a:r>
          </a:p>
          <a:p>
            <a:r>
              <a:rPr lang="pt-BR" dirty="0" smtClean="0"/>
              <a:t>&lt;www.abrati.org.br&gt;. – Associação Brasileira das Empresas de Transporte Terrestre de Passageiros.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&lt;www.abtc.org.br&gt;. – Associação Brasileira de Logística e Transporte de Carga.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&lt;www.antf.org.br&gt;. – Associação Nacional dos Transportes Ferroviários.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&lt;www.antt.gov.br&gt;. – Agência Nacional de Transportes Terrestres. Acesso em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&lt;www.artesp.sp.gov.br&gt;. – Agência Reguladora de Serviços Delegados de Transporte do Estado de São Paulo.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&lt;www.aslog.org.br&gt;. – Associação Brasileira de Logística.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&lt;www.cnt.org.br&gt;. – Confederação Nacional do Transporte.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&lt;www.guiadostransportes.com.br&gt;. – Guia Brasileiro dos Transportes.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 smtClean="0"/>
          </a:p>
          <a:p>
            <a:r>
              <a:rPr lang="pt-BR" dirty="0" smtClean="0"/>
              <a:t>&lt;www.sestsenat.org.br&gt;. – Serviço Nacional do Transporte. Acesso em: </a:t>
            </a:r>
            <a:r>
              <a:rPr lang="pt-BR" dirty="0" smtClean="0"/>
              <a:t>09</a:t>
            </a:r>
            <a:r>
              <a:rPr lang="pt-BR" dirty="0" smtClean="0"/>
              <a:t> ago. 2014.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14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74073" y="889288"/>
            <a:ext cx="8423564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 smtClean="0"/>
              <a:t>Passo 3 (Equipe)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Descrever o arranjo logístico de fornecimento identificando: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3.1 Critérios para seleção dos fornecedores.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3.2 Arranjo(s) logístico(s) utilizado(s).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3.3 Quais são os fornecedores – divididos por tipos de materiais.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3.4 Localizações geográficas dos fornecedores e distância destes da organização estudada.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3.5 Modais utilizados no abastecimento e re-suprimento de materiais.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3.6 Tecnologias aplicadas à gestão de suprimentos e suas particularidades. </a:t>
            </a:r>
          </a:p>
          <a:p>
            <a:pPr>
              <a:lnSpc>
                <a:spcPct val="150000"/>
              </a:lnSpc>
            </a:pPr>
            <a:r>
              <a:rPr lang="pt-BR" b="1" dirty="0" smtClean="0"/>
              <a:t>Passo 4 (Equipe) –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Finalizar, </a:t>
            </a:r>
            <a:r>
              <a:rPr lang="pt-BR" dirty="0" smtClean="0"/>
              <a:t> “</a:t>
            </a:r>
            <a:r>
              <a:rPr lang="pt-BR" dirty="0" smtClean="0"/>
              <a:t>Desafio Logístico” </a:t>
            </a:r>
            <a:r>
              <a:rPr lang="pt-BR" dirty="0" smtClean="0"/>
              <a:t> </a:t>
            </a:r>
            <a:r>
              <a:rPr lang="pt-BR" dirty="0" smtClean="0"/>
              <a:t>e entregar ao professor da disciplina. C</a:t>
            </a:r>
            <a:r>
              <a:rPr lang="pt-BR" i="1" dirty="0" smtClean="0"/>
              <a:t>ontendo os levantamentos realizados </a:t>
            </a:r>
            <a:r>
              <a:rPr lang="pt-BR" dirty="0" smtClean="0"/>
              <a:t>nas Etapas 1 e 2 para ser apresentado ao Sr. Oscar </a:t>
            </a:r>
            <a:r>
              <a:rPr lang="pt-BR" dirty="0" err="1" smtClean="0"/>
              <a:t>Reteiro</a:t>
            </a:r>
            <a:r>
              <a:rPr lang="pt-BR" dirty="0" smtClean="0"/>
              <a:t> Jóia e ao comitê organizador do projeto.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15</a:t>
            </a:fld>
            <a:endParaRPr lang="pt-BR" smtClean="0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74074" y="942322"/>
            <a:ext cx="8340436" cy="4881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0000"/>
              </a:lnSpc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ORIENTAÇÕES GERAIS</a:t>
            </a:r>
          </a:p>
          <a:p>
            <a:pPr lvl="0" algn="just">
              <a:lnSpc>
                <a:spcPct val="110000"/>
              </a:lnSpc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AVALIAÇÃO </a:t>
            </a:r>
          </a:p>
          <a:p>
            <a:pPr lvl="0" algn="just">
              <a:lnSpc>
                <a:spcPct val="110000"/>
              </a:lnSpc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r>
              <a:rPr lang="pt-BR" sz="2400" dirty="0" smtClean="0"/>
              <a:t>ATPS – 	2,0 pontos – PARTE ESCRITA</a:t>
            </a:r>
          </a:p>
          <a:p>
            <a:pPr>
              <a:lnSpc>
                <a:spcPct val="100000"/>
              </a:lnSpc>
            </a:pPr>
            <a:r>
              <a:rPr lang="pt-BR" sz="2400" dirty="0" smtClean="0"/>
              <a:t>		1,0 ponto – APRESENTAÇÃO - 10 minutos.</a:t>
            </a:r>
          </a:p>
          <a:p>
            <a:pPr>
              <a:lnSpc>
                <a:spcPct val="100000"/>
              </a:lnSpc>
            </a:pPr>
            <a:r>
              <a:rPr lang="pt-BR" sz="2400" dirty="0" smtClean="0"/>
              <a:t>			0,5 Ponto – apresentação e 0,5 ponto conteúdo apresentado</a:t>
            </a:r>
          </a:p>
          <a:p>
            <a:pPr>
              <a:lnSpc>
                <a:spcPct val="100000"/>
              </a:lnSpc>
            </a:pPr>
            <a:r>
              <a:rPr lang="pt-BR" sz="2400" i="1" u="sng" dirty="0" smtClean="0"/>
              <a:t>Em caso de ausência no dia, somente a nota da parte escrita contará na média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4" algn="just">
              <a:lnSpc>
                <a:spcPct val="110000"/>
              </a:lnSpc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1600" b="1" dirty="0" smtClean="0">
                <a:solidFill>
                  <a:srgbClr val="000000"/>
                </a:solidFill>
                <a:cs typeface="Times New Roman" pitchFamily="18" charset="0"/>
              </a:rPr>
              <a:t>DATA DE ENTREGA: 19/11/2014</a:t>
            </a:r>
          </a:p>
          <a:p>
            <a:pPr lvl="0" algn="just">
              <a:lnSpc>
                <a:spcPct val="110000"/>
              </a:lnSpc>
            </a:pPr>
            <a:r>
              <a:rPr lang="en-US" sz="1600" b="1" dirty="0" smtClean="0">
                <a:solidFill>
                  <a:srgbClr val="000000"/>
                </a:solidFill>
                <a:cs typeface="Times New Roman" pitchFamily="18" charset="0"/>
              </a:rPr>
              <a:t>APRESENTAÇÃO :  19/11/2014 e 26/11/2014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16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04799" y="671691"/>
            <a:ext cx="861752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ETAPA 3  </a:t>
            </a:r>
          </a:p>
          <a:p>
            <a:r>
              <a:rPr lang="pt-BR" dirty="0" smtClean="0"/>
              <a:t> </a:t>
            </a:r>
            <a:r>
              <a:rPr lang="pt-BR" b="1" dirty="0" smtClean="0"/>
              <a:t>Aula-tema: Armazenagem e Movimentação de Matérias Primas e Mercadorias. </a:t>
            </a:r>
          </a:p>
          <a:p>
            <a:endParaRPr lang="pt-BR" dirty="0" smtClean="0"/>
          </a:p>
          <a:p>
            <a:r>
              <a:rPr lang="pt-BR" dirty="0" smtClean="0"/>
              <a:t>Em conversa com o Sr. Oscar </a:t>
            </a:r>
            <a:r>
              <a:rPr lang="pt-BR" dirty="0" err="1" smtClean="0"/>
              <a:t>Reteiro</a:t>
            </a:r>
            <a:r>
              <a:rPr lang="pt-BR" dirty="0" smtClean="0"/>
              <a:t> Jóia você e sua equipe souberam que não há um acompanhamento minucioso das atividades de armazenagem e movimentação de mercadorias. É sugerido pela sua equipe que seja feito um mapeamento do espaço físico destinado a estas tarefas e a identificação do fluxo de materiais, pois estes levantamentos possibilitarão melhor análise das atividades para tomadas de decisão. </a:t>
            </a:r>
          </a:p>
          <a:p>
            <a:r>
              <a:rPr lang="pt-BR" dirty="0" smtClean="0"/>
              <a:t>Esta atividade é importante para que você compreenda os processos de armazenagem e movimentação não somente como atividades de suporte, mas que, quando administrada de forma adequada, promovem redução de tempo, custo e dão suporte para vantagem competitiva. </a:t>
            </a:r>
          </a:p>
          <a:p>
            <a:r>
              <a:rPr lang="pt-BR" dirty="0" smtClean="0"/>
              <a:t>Para realizá-la, devem ser seguidos os passos descritos </a:t>
            </a:r>
          </a:p>
          <a:p>
            <a:r>
              <a:rPr lang="pt-BR" b="1" dirty="0" smtClean="0"/>
              <a:t>Passo 1 (Aluno) </a:t>
            </a:r>
          </a:p>
          <a:p>
            <a:r>
              <a:rPr lang="pt-BR" dirty="0" smtClean="0"/>
              <a:t>Ler o artigo </a:t>
            </a:r>
            <a:r>
              <a:rPr lang="pt-BR" i="1" dirty="0" smtClean="0"/>
              <a:t>Planejamento Logístico: uma ferramenta para o aprimoramento do nível de serviço. Disponível em: &lt;https://docs.google.com/file/d/0B7S4Pp3KDYaHOHlHbUF0SzU3Z0E/edit?usp=sharing&gt;. Acesso em: </a:t>
            </a:r>
            <a:r>
              <a:rPr lang="pt-BR" i="1" dirty="0" smtClean="0"/>
              <a:t>09</a:t>
            </a:r>
            <a:r>
              <a:rPr lang="pt-BR" i="1" dirty="0" smtClean="0"/>
              <a:t> ago. 2014. </a:t>
            </a:r>
            <a:r>
              <a:rPr lang="pt-BR" i="1" dirty="0" smtClean="0"/>
              <a:t>Este artigo propõe a reflexão de atividades logísticas integradas objetivando a satisfação do cliente.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17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32509" y="831273"/>
            <a:ext cx="8395855" cy="5955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600" b="1" dirty="0" smtClean="0"/>
              <a:t>Passo 2 (Equipe) 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Descrever o fluxo das mercadorias (matéria-prima, produto </a:t>
            </a:r>
            <a:r>
              <a:rPr lang="pt-BR" sz="1600" dirty="0" err="1" smtClean="0"/>
              <a:t>semiacabado</a:t>
            </a:r>
            <a:r>
              <a:rPr lang="pt-BR" sz="1600" dirty="0" smtClean="0"/>
              <a:t> ou a mercadoria adquirida para revenda) desde sua chegada à organização, processo de manufatura e saída para o destino final, assim como a tecnologia utilizada para o gerenciamento deste fluxo. Entender que as fases deste fluxo poderão variar de acordo com o ramo de atividade escolhido. </a:t>
            </a:r>
          </a:p>
          <a:p>
            <a:pPr>
              <a:lnSpc>
                <a:spcPct val="150000"/>
              </a:lnSpc>
            </a:pPr>
            <a:r>
              <a:rPr lang="pt-BR" sz="1600" b="1" dirty="0" smtClean="0"/>
              <a:t>Sugestão: </a:t>
            </a:r>
            <a:r>
              <a:rPr lang="pt-BR" sz="1600" dirty="0" smtClean="0"/>
              <a:t>Assistir ao vídeo: </a:t>
            </a:r>
            <a:r>
              <a:rPr lang="pt-BR" sz="1600" i="1" dirty="0" smtClean="0"/>
              <a:t>Conheça a tecnologia usada na entrega de encomendas. Disponível em: &lt;https://docs.google.com/file/d/0B7S4Pp3KDYaHaHZ5YVFCR09tSEE/edit?usp=sharing&gt; Acesso em: </a:t>
            </a:r>
            <a:r>
              <a:rPr lang="pt-BR" sz="1600" i="1" dirty="0" smtClean="0"/>
              <a:t>09</a:t>
            </a:r>
            <a:r>
              <a:rPr lang="pt-BR" sz="1600" i="1" dirty="0" smtClean="0"/>
              <a:t> ago. 2014</a:t>
            </a:r>
            <a:r>
              <a:rPr lang="pt-BR" sz="1600" b="1" i="1" dirty="0" smtClean="0"/>
              <a:t>.</a:t>
            </a:r>
            <a:endParaRPr lang="pt-BR" sz="1600" b="1" i="1" dirty="0" smtClean="0"/>
          </a:p>
          <a:p>
            <a:pPr>
              <a:lnSpc>
                <a:spcPct val="150000"/>
              </a:lnSpc>
            </a:pPr>
            <a:r>
              <a:rPr lang="pt-BR" sz="1600" b="1" dirty="0" smtClean="0"/>
              <a:t>Passo 3 (Equipe) 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Demonstrar em forma de desenho com as respectivas medidas, o espaço físico disponível considerando as áreas destinadas para armazenamento, movimentação, áreas para trânsito de pessoas e equipamentos, área de </a:t>
            </a:r>
            <a:r>
              <a:rPr lang="pt-BR" sz="1600" i="1" dirty="0" err="1" smtClean="0"/>
              <a:t>picking</a:t>
            </a:r>
            <a:r>
              <a:rPr lang="pt-BR" sz="1600" i="1" dirty="0" smtClean="0"/>
              <a:t>, área de segurança etc. Também a disposição da estrutura para armazenagem e equipamentos para armazenagem e movimentação de mercadorias.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18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60217" y="789708"/>
            <a:ext cx="845127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Passo 4 (Equipe) </a:t>
            </a:r>
          </a:p>
          <a:p>
            <a:r>
              <a:rPr lang="pt-BR" dirty="0" smtClean="0"/>
              <a:t>Analisar as informações obtidas nos passos 2 e 3 desta etapa. </a:t>
            </a:r>
          </a:p>
          <a:p>
            <a:r>
              <a:rPr lang="pt-BR" dirty="0" smtClean="0"/>
              <a:t>4.1 Identificar pontos em que há falhas e propor melhorias se baseando na leitura e compreensão do artigo indicado no passo 1 desta etapa. </a:t>
            </a:r>
          </a:p>
          <a:p>
            <a:r>
              <a:rPr lang="pt-BR" dirty="0" smtClean="0"/>
              <a:t>4.2 Condensar as informações desta Etapa em um relatório com no mínimo três e máximo cinco </a:t>
            </a:r>
            <a:r>
              <a:rPr lang="pt-BR" dirty="0" smtClean="0"/>
              <a:t>páginas</a:t>
            </a:r>
            <a:r>
              <a:rPr lang="pt-BR" dirty="0" smtClean="0"/>
              <a:t> </a:t>
            </a:r>
            <a:r>
              <a:rPr lang="pt-BR" dirty="0" smtClean="0"/>
              <a:t>e entregar ao professor da disciplina.</a:t>
            </a:r>
          </a:p>
          <a:p>
            <a:endParaRPr lang="pt-BR" b="1" dirty="0" smtClean="0"/>
          </a:p>
          <a:p>
            <a:r>
              <a:rPr lang="pt-BR" b="1" dirty="0" smtClean="0"/>
              <a:t>ETAPA 4  </a:t>
            </a:r>
          </a:p>
          <a:p>
            <a:r>
              <a:rPr lang="pt-BR" b="1" dirty="0" smtClean="0"/>
              <a:t>Aula-tema: Gestão de Canais de Distribuição e </a:t>
            </a:r>
            <a:r>
              <a:rPr lang="pt-BR" b="1" i="1" dirty="0" err="1" smtClean="0"/>
              <a:t>Trade</a:t>
            </a:r>
            <a:r>
              <a:rPr lang="pt-BR" b="1" i="1" dirty="0" smtClean="0"/>
              <a:t> Marketing. </a:t>
            </a:r>
          </a:p>
          <a:p>
            <a:endParaRPr lang="pt-BR" dirty="0" smtClean="0"/>
          </a:p>
          <a:p>
            <a:r>
              <a:rPr lang="pt-BR" dirty="0" smtClean="0"/>
              <a:t>Com o desenvolvimento do projeto “Desafio Logístico”, o Sr. Oscar </a:t>
            </a:r>
            <a:r>
              <a:rPr lang="pt-BR" dirty="0" err="1" smtClean="0"/>
              <a:t>Reteiro</a:t>
            </a:r>
            <a:r>
              <a:rPr lang="pt-BR" dirty="0" smtClean="0"/>
              <a:t> Jóia vê que as oportunidades de negócios que estão apontando demandam investimentos, e decide então abrir a organização para investimentos externos, sendo que para isso, necessitará de uma visualização ainda maior das atividades logísticas da organização. Então, ele propõe à equipe que haja um detalhamento e análise dos canais de distribuição, além da confecção de uma maquete para que possa desta forma, deixar a organização mais interessante e transparente para a captação de investidores. </a:t>
            </a:r>
          </a:p>
          <a:p>
            <a:r>
              <a:rPr lang="pt-BR" dirty="0" smtClean="0"/>
              <a:t>Esta atividade é importante para que você compreenda que a definição dos canais de distribuição é parte importante da estratégia logística. </a:t>
            </a:r>
          </a:p>
          <a:p>
            <a:r>
              <a:rPr lang="pt-BR" dirty="0" smtClean="0"/>
              <a:t>Para realizá-la, devem ser seguidos os passos descritos.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19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74075" y="768673"/>
            <a:ext cx="8285018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b="1" dirty="0" smtClean="0"/>
              <a:t>Passo 1 (Aluno)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Ler o artigo: </a:t>
            </a:r>
            <a:r>
              <a:rPr lang="pt-BR" i="1" dirty="0" smtClean="0"/>
              <a:t>Como desenhar a rede logística – do processo ao </a:t>
            </a:r>
            <a:r>
              <a:rPr lang="pt-BR" i="1" dirty="0" err="1" smtClean="0"/>
              <a:t>Supply</a:t>
            </a:r>
            <a:r>
              <a:rPr lang="pt-BR" i="1" dirty="0" smtClean="0"/>
              <a:t> </a:t>
            </a:r>
            <a:r>
              <a:rPr lang="pt-BR" i="1" dirty="0" err="1" smtClean="0"/>
              <a:t>Chain</a:t>
            </a:r>
            <a:r>
              <a:rPr lang="pt-BR" i="1" dirty="0" smtClean="0"/>
              <a:t>. Disponível em: </a:t>
            </a:r>
            <a:r>
              <a:rPr lang="pt-BR" i="1" dirty="0" smtClean="0"/>
              <a:t>https://docs.google.com/file/d/0B7S4Pp3KDYaHY2Q0YjhhOTEtYmNjOS00ODEyLWJlY2MtOGIzZDk5NDAyZmQ2/edit?hl=pt_BR&amp;pli=1. </a:t>
            </a:r>
            <a:r>
              <a:rPr lang="pt-BR" i="1" dirty="0" smtClean="0"/>
              <a:t>Acesso em 10 </a:t>
            </a:r>
            <a:r>
              <a:rPr lang="pt-BR" i="1" dirty="0" smtClean="0"/>
              <a:t>ago. 2014. </a:t>
            </a:r>
            <a:r>
              <a:rPr lang="pt-BR" i="1" dirty="0" smtClean="0"/>
              <a:t>Nesta leitura você poderá compreender melhor a estratégia de canais de distribuição e a importância em planejá-la.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Realizar uma análise crítica (individual) deste artigo abordando o impacto do desenho da rede logística nas atividades de </a:t>
            </a:r>
            <a:r>
              <a:rPr lang="pt-BR" i="1" dirty="0" smtClean="0"/>
              <a:t>marketing de uma organização. </a:t>
            </a:r>
          </a:p>
          <a:p>
            <a:pPr>
              <a:spcBef>
                <a:spcPts val="600"/>
              </a:spcBef>
            </a:pPr>
            <a:r>
              <a:rPr lang="pt-BR" b="1" dirty="0" smtClean="0"/>
              <a:t>Passo 2 (Equipe)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Elaborar um desenho, a partir da leitura do passo 1 desta etapa, de forma criativa usando fluxogramas e figuras, da rede logística da organização objeto de estudo desta ATPS com foco nos canais de distribuição identificando os elos e ligações. Nas ligações, citar o(s) tipo(s) de modal(is) utilizado(s). Abordar também o fluxo da logística reversa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Assistir ao vídeo: </a:t>
            </a:r>
            <a:r>
              <a:rPr lang="pt-BR" i="1" dirty="0" smtClean="0"/>
              <a:t>Logística Reversa – Jornal Bom dia Brasil. Disponível em: </a:t>
            </a:r>
            <a:r>
              <a:rPr lang="pt-BR" i="1" dirty="0" smtClean="0"/>
              <a:t>https://www.youtube.com/watch?v=MJwJFnes1qE </a:t>
            </a:r>
            <a:r>
              <a:rPr lang="pt-BR" i="1" dirty="0" smtClean="0"/>
              <a:t>, Acesso </a:t>
            </a:r>
            <a:r>
              <a:rPr lang="pt-BR" i="1" dirty="0" smtClean="0"/>
              <a:t>em </a:t>
            </a:r>
            <a:r>
              <a:rPr lang="pt-BR" i="1" dirty="0" smtClean="0"/>
              <a:t>09</a:t>
            </a:r>
            <a:r>
              <a:rPr lang="pt-BR" i="1" dirty="0" smtClean="0"/>
              <a:t> ago. 2014. </a:t>
            </a:r>
            <a:endParaRPr lang="pt-B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BB7C714-7871-4225-BBE6-BD16A54FDB97}" type="slidenum">
              <a:rPr lang="pt-BR" smtClean="0"/>
              <a:pPr/>
              <a:t>2</a:t>
            </a:fld>
            <a:endParaRPr lang="pt-BR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ATPS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000" b="1" dirty="0" smtClean="0"/>
              <a:t>Livro Texto da disciplina: </a:t>
            </a:r>
            <a:br>
              <a:rPr lang="pt-BR" sz="2000" b="1" dirty="0" smtClean="0"/>
            </a:br>
            <a:r>
              <a:rPr lang="pt-BR" sz="2000" dirty="0" smtClean="0"/>
              <a:t>HARA, Celso M.. </a:t>
            </a:r>
            <a:r>
              <a:rPr lang="pt-BR" sz="2000" b="1" dirty="0" smtClean="0"/>
              <a:t>Logística: Armazenagem, Distribuição e </a:t>
            </a:r>
            <a:r>
              <a:rPr lang="pt-BR" sz="2000" b="1" dirty="0" err="1" smtClean="0"/>
              <a:t>Trade</a:t>
            </a:r>
            <a:r>
              <a:rPr lang="pt-BR" sz="2000" b="1" dirty="0" smtClean="0"/>
              <a:t> Marketing. 1ª ed. São Paulo: Alínea, PLT 393. 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20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872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04800" y="762000"/>
            <a:ext cx="83681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Ler o artigo: </a:t>
            </a:r>
            <a:r>
              <a:rPr lang="pt-BR" i="1" dirty="0" smtClean="0"/>
              <a:t>Logística Reversa: como as empresas comunicam o descarte de baterias e celulares. Disponível em: </a:t>
            </a:r>
            <a:r>
              <a:rPr lang="pt-BR" i="1" dirty="0" smtClean="0"/>
              <a:t>https://docs.google.com/file/d/0B7S4Pp3KDYaHTTcxZEc5dEZuUTg/edit?pli=1. </a:t>
            </a:r>
            <a:r>
              <a:rPr lang="pt-BR" i="1" dirty="0" smtClean="0"/>
              <a:t>Acesso em </a:t>
            </a:r>
            <a:r>
              <a:rPr lang="pt-BR" i="1" dirty="0" smtClean="0"/>
              <a:t>09</a:t>
            </a:r>
            <a:r>
              <a:rPr lang="pt-BR" i="1" dirty="0" smtClean="0"/>
              <a:t> Ago. 2014.</a:t>
            </a:r>
          </a:p>
          <a:p>
            <a:endParaRPr lang="pt-BR" i="1" dirty="0" smtClean="0"/>
          </a:p>
          <a:p>
            <a:r>
              <a:rPr lang="pt-BR" b="1" dirty="0" smtClean="0"/>
              <a:t>Passo 3 (Equipe) </a:t>
            </a:r>
          </a:p>
          <a:p>
            <a:r>
              <a:rPr lang="pt-BR" dirty="0" smtClean="0"/>
              <a:t>Justificar com detalhamento, na </a:t>
            </a:r>
            <a:r>
              <a:rPr lang="pt-BR" dirty="0" err="1" smtClean="0"/>
              <a:t>sequência</a:t>
            </a:r>
            <a:r>
              <a:rPr lang="pt-BR" dirty="0" smtClean="0"/>
              <a:t> da atividade solicitada no passo 2 desta etapa, a importância da estratégia de canais de distribuição considerando o impacto que esta exerce sobre as atividades de </a:t>
            </a:r>
            <a:r>
              <a:rPr lang="pt-BR" i="1" dirty="0" smtClean="0"/>
              <a:t>marketing da empresa e faça propostas de melhorias. </a:t>
            </a:r>
          </a:p>
          <a:p>
            <a:r>
              <a:rPr lang="pt-BR" b="1" dirty="0" smtClean="0"/>
              <a:t>Dica </a:t>
            </a:r>
          </a:p>
          <a:p>
            <a:r>
              <a:rPr lang="pt-BR" dirty="0" smtClean="0"/>
              <a:t>Considerar neste passo a leitura do artigo: </a:t>
            </a:r>
            <a:r>
              <a:rPr lang="pt-BR" i="1" dirty="0" smtClean="0"/>
              <a:t>Planejamento Logístico: uma ferramenta para o aprimoramento do nível de serviço, indicado no passo 1 da etapa 3</a:t>
            </a:r>
            <a:r>
              <a:rPr lang="pt-BR" i="1" dirty="0" smtClean="0"/>
              <a:t>.</a:t>
            </a:r>
          </a:p>
          <a:p>
            <a:endParaRPr lang="pt-BR" i="1" dirty="0" smtClean="0"/>
          </a:p>
          <a:p>
            <a:r>
              <a:rPr lang="pt-BR" b="1" dirty="0" smtClean="0"/>
              <a:t>Passo 4 Término do trabalho 2º bimestre</a:t>
            </a:r>
          </a:p>
          <a:p>
            <a:r>
              <a:rPr lang="pt-BR" dirty="0" smtClean="0"/>
              <a:t>Relacionar em um relatório de no máximo </a:t>
            </a:r>
            <a:r>
              <a:rPr lang="pt-BR" dirty="0" smtClean="0"/>
              <a:t>10 páginas, </a:t>
            </a:r>
            <a:r>
              <a:rPr lang="pt-BR" dirty="0" smtClean="0"/>
              <a:t>todas as atividades solicitadas nas etapas (3 e 4</a:t>
            </a:r>
            <a:r>
              <a:rPr lang="pt-BR" dirty="0" smtClean="0"/>
              <a:t>) e entregar a seu professor.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pt-BR" smtClean="0"/>
              <a:t>Apresentação</a:t>
            </a:r>
          </a:p>
        </p:txBody>
      </p:sp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347663" y="2373313"/>
            <a:ext cx="7896225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30000"/>
              </a:lnSpc>
            </a:pPr>
            <a:r>
              <a:rPr lang="pt-BR" sz="2000" dirty="0" smtClean="0"/>
              <a:t>Considerado </a:t>
            </a:r>
            <a:r>
              <a:rPr lang="pt-BR" sz="2000" dirty="0"/>
              <a:t>todas </a:t>
            </a:r>
            <a:r>
              <a:rPr lang="pt-BR" sz="2000" dirty="0" smtClean="0"/>
              <a:t>ou apenas uma etapa do ATPS, desenvolva uma apresentação criativa que não utilize data show, </a:t>
            </a:r>
            <a:r>
              <a:rPr lang="pt-BR" sz="2000" dirty="0"/>
              <a:t>com aproximadamente 10 minutos, para compartilhar com os demais colegas de sala as experiências obtidas na realização desta atividade.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3</a:t>
            </a:fld>
            <a:endParaRPr lang="pt-BR" smtClean="0"/>
          </a:p>
        </p:txBody>
      </p:sp>
      <p:graphicFrame>
        <p:nvGraphicFramePr>
          <p:cNvPr id="9226" name="Group 10"/>
          <p:cNvGraphicFramePr>
            <a:graphicFrameLocks noGrp="1"/>
          </p:cNvGraphicFramePr>
          <p:nvPr/>
        </p:nvGraphicFramePr>
        <p:xfrm>
          <a:off x="368300" y="811213"/>
          <a:ext cx="8602663" cy="5484432"/>
        </p:xfrm>
        <a:graphic>
          <a:graphicData uri="http://schemas.openxmlformats.org/drawingml/2006/table">
            <a:tbl>
              <a:tblPr/>
              <a:tblGrid>
                <a:gridCol w="8602663"/>
              </a:tblGrid>
              <a:tr h="2066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ORIENTAÇÕES GERAIS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AVALIAÇÃO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1º BIMESTRE = 3,0 PONTOS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TRABALHO EM GRUPO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1828800" marR="0" lvl="4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MÍNIMO 6 PESSOAS</a:t>
                      </a:r>
                    </a:p>
                    <a:p>
                      <a:pPr marL="1828800" marR="0" lvl="4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DATA DE ENTREGA: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01/10/2014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7C1087F-E619-4B38-B3C1-C4BADC11BB3A}" type="slidenum">
              <a:rPr lang="pt-BR" smtClean="0"/>
              <a:pPr/>
              <a:t>4</a:t>
            </a:fld>
            <a:endParaRPr lang="pt-BR" smtClean="0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360363" y="788988"/>
            <a:ext cx="8361362" cy="606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sz="2000" dirty="0" smtClean="0"/>
              <a:t>O material escrito solicitado nesta atividade deve ser produzido de acordo com as normas da ABNT1, com o seguinte padrão: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em papel branco, formato A4;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com margens esquerda e superior de 3cm, direita e inferior de 2cm;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fonte </a:t>
            </a:r>
            <a:r>
              <a:rPr lang="pt-BR" sz="2000" i="1" dirty="0" smtClean="0"/>
              <a:t>Times </a:t>
            </a:r>
            <a:r>
              <a:rPr lang="pt-BR" sz="2000" i="1" dirty="0" err="1" smtClean="0"/>
              <a:t>New</a:t>
            </a:r>
            <a:r>
              <a:rPr lang="pt-BR" sz="2000" i="1" dirty="0" smtClean="0"/>
              <a:t> Roman tamanho 12, cor preta;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espaçamento de 1,5 entre linhas;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se houver citações com mais de três linhas, devem ser em fonte tamanho 10, com um recuo de 4cm da margem esquerda e espaçamento simples entre linhas;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com capa, contendo: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nome de sua Unidade de Ensino, Curso e Disciplina;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nome e RA de cada participante;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título da atividade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    nome do professor da disciplina;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cidade e data da entrega, apresentação ou publicação. </a:t>
            </a:r>
          </a:p>
          <a:p>
            <a:pPr eaLnBrk="0" hangingPunct="0">
              <a:lnSpc>
                <a:spcPct val="60000"/>
              </a:lnSpc>
              <a:spcBef>
                <a:spcPct val="20000"/>
              </a:spcBef>
            </a:pPr>
            <a:r>
              <a:rPr lang="pt-BR" sz="2000" dirty="0" smtClean="0"/>
              <a:t> </a:t>
            </a:r>
            <a:endParaRPr lang="pt-BR" sz="2000" dirty="0"/>
          </a:p>
          <a:p>
            <a:pPr eaLnBrk="0" hangingPunct="0">
              <a:lnSpc>
                <a:spcPct val="60000"/>
              </a:lnSpc>
              <a:spcBef>
                <a:spcPct val="20000"/>
              </a:spcBef>
            </a:pPr>
            <a:endParaRPr lang="pt-BR" sz="2000" dirty="0"/>
          </a:p>
        </p:txBody>
      </p:sp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5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/>
              <a:t>DESAFIO 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Um jornal de renome lança a seguinte manchete numa de suas páginas de oportunidades profissionais: “Procuram-se grupos de universitários criativos para um Desafio Logístico”. Por ser instigante, logo a mensagem chama a atenção. Dando continuidade à mensagem, empresas de diversos ramos se inscreveram num projeto de capacitação organizacional voltado para mapear e aperfeiçoar suas atividades logísticas. O projeto tem por objetivo promover o desenvolvimento local e regional a partir de iniciativas conjuntas entre as organizações, gerando possibilidade de potencializar suas atividades e no oferecimento de oportunidades profissionais, e instituições de ensino oferecendo conhecimentos adquiridos pelos alunos do Curso Superior de Tecnologia em Logística</a:t>
            </a:r>
            <a:r>
              <a:rPr lang="pt-BR" sz="2000" dirty="0" smtClean="0"/>
              <a:t>. 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6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/>
              <a:t>DESAFIO </a:t>
            </a:r>
          </a:p>
          <a:p>
            <a:r>
              <a:rPr lang="pt-BR" dirty="0" smtClean="0"/>
              <a:t>Por se tratar de uma oportunidade interessante, geralmente esperada por muitos alunos de cursos universitários, você logo aciona colegas de sala para buscarem maiores detalhes sobre esta novidade, e tomam ciência que a organização do Sr. Oscar </a:t>
            </a:r>
            <a:r>
              <a:rPr lang="pt-BR" dirty="0" err="1" smtClean="0"/>
              <a:t>Reteiro</a:t>
            </a:r>
            <a:r>
              <a:rPr lang="pt-BR" dirty="0" smtClean="0"/>
              <a:t> Jóia, pessoa bem conceituada na cidade e região está participando do projeto. As regras gerais do desafio, que será composto por etapas, são: </a:t>
            </a:r>
          </a:p>
          <a:p>
            <a:r>
              <a:rPr lang="pt-BR" dirty="0" smtClean="0"/>
              <a:t> Selecionar uma organização para atuarem no projeto. </a:t>
            </a:r>
          </a:p>
          <a:p>
            <a:r>
              <a:rPr lang="pt-BR" dirty="0" smtClean="0"/>
              <a:t> Mapear total ou parcialmente atividades relacionadas à logística na organização selecionada para o desenvolvimento do projeto que contemplem itens como: transportes, suprimentos, armazenagem e movimentação de matérias-primas e mercadorias, produção, distribuição física, logística reversa e </a:t>
            </a:r>
            <a:r>
              <a:rPr lang="pt-BR" i="1" dirty="0" smtClean="0"/>
              <a:t>marketing. </a:t>
            </a:r>
          </a:p>
          <a:p>
            <a:r>
              <a:rPr lang="pt-BR" dirty="0" smtClean="0"/>
              <a:t> Propor melhorias na(s) atividade(s) analisada(s). </a:t>
            </a:r>
          </a:p>
          <a:p>
            <a:r>
              <a:rPr lang="pt-BR" dirty="0" smtClean="0"/>
              <a:t> </a:t>
            </a:r>
            <a:r>
              <a:rPr lang="pt-BR" dirty="0" smtClean="0"/>
              <a:t>Demonstrar </a:t>
            </a:r>
            <a:r>
              <a:rPr lang="pt-BR" dirty="0" smtClean="0"/>
              <a:t>o fluxo das atividades logísticas desempenhadas pela organização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7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 dirty="0" smtClean="0"/>
              <a:t>Objetivo do desafio </a:t>
            </a:r>
          </a:p>
          <a:p>
            <a:r>
              <a:rPr lang="pt-BR" dirty="0" smtClean="0"/>
              <a:t>Elaborar um </a:t>
            </a:r>
            <a:r>
              <a:rPr lang="pt-BR" dirty="0" smtClean="0"/>
              <a:t>relatório, incluindo fluxos, que </a:t>
            </a:r>
            <a:r>
              <a:rPr lang="pt-BR" dirty="0" smtClean="0"/>
              <a:t>aborde de forma total ou parcial as atividades logísticas da organização, contendo as propostas de melhorias</a:t>
            </a:r>
          </a:p>
          <a:p>
            <a:endParaRPr lang="pt-BR" dirty="0" smtClean="0"/>
          </a:p>
          <a:p>
            <a:r>
              <a:rPr lang="pt-BR" b="1" dirty="0" smtClean="0"/>
              <a:t>ETAPA 1</a:t>
            </a:r>
          </a:p>
          <a:p>
            <a:r>
              <a:rPr lang="pt-BR" dirty="0" smtClean="0"/>
              <a:t> </a:t>
            </a:r>
            <a:r>
              <a:rPr lang="pt-BR" b="1" dirty="0" smtClean="0"/>
              <a:t>Aula-tema: Evolução dos Sistemas Logísticos. Logística Integrada. </a:t>
            </a:r>
          </a:p>
          <a:p>
            <a:endParaRPr lang="pt-BR" dirty="0" smtClean="0"/>
          </a:p>
          <a:p>
            <a:r>
              <a:rPr lang="pt-BR" dirty="0" smtClean="0"/>
              <a:t>Esta atividade é importante para que você compreenda as atividades logísticas desenvolvidas em uma organização. </a:t>
            </a:r>
          </a:p>
          <a:p>
            <a:r>
              <a:rPr lang="pt-BR" dirty="0" smtClean="0"/>
              <a:t>Para realizá-la, devem ser seguidos os passos descritos</a:t>
            </a:r>
          </a:p>
          <a:p>
            <a:endParaRPr lang="pt-BR" dirty="0" smtClean="0"/>
          </a:p>
          <a:p>
            <a:r>
              <a:rPr lang="pt-BR" b="1" dirty="0" smtClean="0"/>
              <a:t>Passo 1 (Equipe) </a:t>
            </a:r>
          </a:p>
          <a:p>
            <a:endParaRPr lang="pt-BR" b="1" dirty="0" smtClean="0"/>
          </a:p>
          <a:p>
            <a:r>
              <a:rPr lang="pt-BR" dirty="0" smtClean="0"/>
              <a:t>Discutir e relacionar com sua equipe de trabalho sobre as opções de organizações (no mínimo três) que poderão abordar para a execução do projeto “Desafio Logístico”. Relacionar as opções supondo que organizações que vocês conheçam ou que membros da equipe trabalham estejam participando do projeto. Para nortear este passo siga a seguinte estrutura para cada organização relacionada: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8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15636" y="858982"/>
            <a:ext cx="810491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dirty="0" smtClean="0"/>
              <a:t>1.1 Nomes e histórico das organizações. </a:t>
            </a:r>
          </a:p>
          <a:p>
            <a:r>
              <a:rPr lang="pt-BR" dirty="0" smtClean="0"/>
              <a:t>1.2 Localização. </a:t>
            </a:r>
          </a:p>
          <a:p>
            <a:r>
              <a:rPr lang="pt-BR" dirty="0" smtClean="0"/>
              <a:t>1.3 Ramo de atividade (indústria, comércio e serviço) e tipo(s) de produtos produzidos. </a:t>
            </a:r>
          </a:p>
          <a:p>
            <a:r>
              <a:rPr lang="pt-BR" dirty="0" smtClean="0"/>
              <a:t>1.4 Mercado(s) em que atua(m). </a:t>
            </a:r>
          </a:p>
          <a:p>
            <a:r>
              <a:rPr lang="pt-BR" dirty="0" smtClean="0"/>
              <a:t>1.5 Abrangência (nacional e/ou internacional). </a:t>
            </a:r>
          </a:p>
          <a:p>
            <a:r>
              <a:rPr lang="pt-BR" dirty="0" smtClean="0"/>
              <a:t>1.6 Nome da(s) pessoa(s) da organização que auxiliará a equipe nas informações. </a:t>
            </a:r>
          </a:p>
          <a:p>
            <a:r>
              <a:rPr lang="pt-BR" b="1" dirty="0" smtClean="0"/>
              <a:t>Passo 2 (Equipe) </a:t>
            </a:r>
          </a:p>
          <a:p>
            <a:r>
              <a:rPr lang="pt-BR" dirty="0" smtClean="0"/>
              <a:t>Escolher uma organização, dentre as elencadas no passo anterior. </a:t>
            </a:r>
          </a:p>
          <a:p>
            <a:r>
              <a:rPr lang="pt-BR" dirty="0" smtClean="0"/>
              <a:t>Ao escolherem uma organização no passo 1 desta etapa, selecionar a organização do Sr. Oscar </a:t>
            </a:r>
            <a:r>
              <a:rPr lang="pt-BR" dirty="0" err="1" smtClean="0"/>
              <a:t>Reteiro</a:t>
            </a:r>
            <a:r>
              <a:rPr lang="pt-BR" dirty="0" smtClean="0"/>
              <a:t> Jóia, que conhece você e sua equipe, e propor que o auxiliem neste projeto, pois sua organização tem crescido desde sua fundação, mas encontra-se necessitada de suporte logístico para continuar sua caminhada de expansão. </a:t>
            </a:r>
          </a:p>
          <a:p>
            <a:r>
              <a:rPr lang="pt-BR" dirty="0" smtClean="0"/>
              <a:t>Descrever as atividades logísticas relacionadas aos três grandes subsistemas na organização do Sr. Oscar </a:t>
            </a:r>
            <a:r>
              <a:rPr lang="pt-BR" dirty="0" err="1" smtClean="0"/>
              <a:t>Reteiro</a:t>
            </a:r>
            <a:r>
              <a:rPr lang="pt-BR" dirty="0" smtClean="0"/>
              <a:t> Jóia. Executar este passo conforme Tabela 1: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9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60218" y="1025236"/>
            <a:ext cx="8413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Tabela 1 – Subsistemas Logísticos da Organização (Nome da Organização)</a:t>
            </a:r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09598" y="1397000"/>
          <a:ext cx="8063346" cy="1057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782"/>
                <a:gridCol w="2687782"/>
                <a:gridCol w="2687782"/>
              </a:tblGrid>
              <a:tr h="528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Logística de Entrada 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Logística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interna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Logística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de saída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8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620401" y="2385352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Fonte: O autor. 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46364" y="3070906"/>
            <a:ext cx="843741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b="1" dirty="0" smtClean="0"/>
              <a:t>Nota: </a:t>
            </a:r>
            <a:r>
              <a:rPr lang="pt-BR" dirty="0" smtClean="0"/>
              <a:t>somente o personagem é fictício. A organização será aquela que a equipe escolher dentro das três opções apresentadas por vocês</a:t>
            </a:r>
          </a:p>
          <a:p>
            <a:pPr>
              <a:spcBef>
                <a:spcPts val="600"/>
              </a:spcBef>
            </a:pPr>
            <a:r>
              <a:rPr lang="pt-BR" b="1" dirty="0" smtClean="0"/>
              <a:t>Passo 3 (Equipe)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O Sr. Oscar </a:t>
            </a:r>
            <a:r>
              <a:rPr lang="pt-BR" dirty="0" err="1" smtClean="0"/>
              <a:t>Reteiro</a:t>
            </a:r>
            <a:r>
              <a:rPr lang="pt-BR" dirty="0" smtClean="0"/>
              <a:t> Jóia relata que como o dia-a-dia da organização é complexo, há acontecimentos que passam despercebidos pelos departamentos, e solicita a você e sua equipe identificar e justificar, em cada um dos três subsistemas logísticos, quais são os fatores críticos de sucesso e qual seu impacto no objetivo organizacional. Também descrever como os subsistemas se integram</a:t>
            </a:r>
          </a:p>
          <a:p>
            <a:pPr>
              <a:spcBef>
                <a:spcPts val="600"/>
              </a:spcBef>
            </a:pPr>
            <a:r>
              <a:rPr lang="pt-BR" b="1" dirty="0" smtClean="0"/>
              <a:t>Bibliografia complementar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BALLOU, Ronald H. </a:t>
            </a:r>
            <a:r>
              <a:rPr lang="pt-BR" b="1" i="1" dirty="0" smtClean="0"/>
              <a:t>Logística Empresarial: Transporte, Administração de Materiais e Distribuição Física. </a:t>
            </a:r>
            <a:r>
              <a:rPr lang="pt-BR" dirty="0" smtClean="0"/>
              <a:t>1ª ed. São Paulo: Atlas, 2007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4074</TotalTime>
  <Words>2534</Words>
  <Application>Microsoft Office PowerPoint</Application>
  <PresentationFormat>Apresentação na tela (4:3)</PresentationFormat>
  <Paragraphs>208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Design padrão</vt:lpstr>
      <vt:lpstr>Slide 1</vt:lpstr>
      <vt:lpstr>ATPS  Livro Texto da disciplina:  HARA, Celso M.. Logística: Armazenagem, Distribuição e Trade Marketing. 1ª ed. São Paulo: Alínea, PLT 393.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rmercier</dc:creator>
  <cp:lastModifiedBy>paulo.cesar</cp:lastModifiedBy>
  <cp:revision>267</cp:revision>
  <dcterms:created xsi:type="dcterms:W3CDTF">2008-11-28T15:24:35Z</dcterms:created>
  <dcterms:modified xsi:type="dcterms:W3CDTF">2014-08-09T21:53:03Z</dcterms:modified>
</cp:coreProperties>
</file>