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8"/>
  </p:notesMasterIdLst>
  <p:sldIdLst>
    <p:sldId id="256" r:id="rId2"/>
    <p:sldId id="292" r:id="rId3"/>
    <p:sldId id="294" r:id="rId4"/>
    <p:sldId id="281" r:id="rId5"/>
    <p:sldId id="295" r:id="rId6"/>
    <p:sldId id="296" r:id="rId7"/>
    <p:sldId id="298" r:id="rId8"/>
    <p:sldId id="283" r:id="rId9"/>
    <p:sldId id="297" r:id="rId10"/>
    <p:sldId id="263" r:id="rId11"/>
    <p:sldId id="287" r:id="rId12"/>
    <p:sldId id="258" r:id="rId13"/>
    <p:sldId id="257" r:id="rId14"/>
    <p:sldId id="260" r:id="rId15"/>
    <p:sldId id="262" r:id="rId16"/>
    <p:sldId id="261" r:id="rId17"/>
    <p:sldId id="259" r:id="rId18"/>
    <p:sldId id="264" r:id="rId19"/>
    <p:sldId id="265" r:id="rId20"/>
    <p:sldId id="266" r:id="rId21"/>
    <p:sldId id="268" r:id="rId22"/>
    <p:sldId id="269" r:id="rId23"/>
    <p:sldId id="293" r:id="rId24"/>
    <p:sldId id="289" r:id="rId25"/>
    <p:sldId id="288" r:id="rId26"/>
    <p:sldId id="299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1" autoAdjust="0"/>
    <p:restoredTop sz="94660"/>
  </p:normalViewPr>
  <p:slideViewPr>
    <p:cSldViewPr>
      <p:cViewPr>
        <p:scale>
          <a:sx n="60" d="100"/>
          <a:sy n="60" d="100"/>
        </p:scale>
        <p:origin x="-854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3A144-52F3-4AAC-850B-B9850B2572BA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770A7-C6D9-4B7D-BC50-B975E4274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39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770A7-C6D9-4B7D-BC50-B975E4274142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862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770A7-C6D9-4B7D-BC50-B975E4274142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497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18/02/2014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kipperfoster@gmail.com" TargetMode="External"/><Relationship Id="rId2" Type="http://schemas.openxmlformats.org/officeDocument/2006/relationships/hyperlink" Target="../TOP%20MAPS/Ricardo%20Foster%20curriculum%20W%20(2)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letspraxis.blogspot.com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ogisticaanhanguera2013@hotmail.com" TargetMode="External"/><Relationship Id="rId2" Type="http://schemas.openxmlformats.org/officeDocument/2006/relationships/hyperlink" Target="mailto:Guilherme_pereira_luz@hotmail.com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KT/ATPS%20-%20MARKETING%20-%20Logistica%20Empresarial%20-%202&#186;%20e%203&#186;%20S&#233;rie.pdf" TargetMode="External"/><Relationship Id="rId2" Type="http://schemas.openxmlformats.org/officeDocument/2006/relationships/hyperlink" Target="http://www.anhanguera.com/a-instituicao/atendimento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KT/PEA%20-%20MARKETING%20-%20Log&#237;stica%20Empresarial%20-%202&#186;%20e%203&#186;%20MKT.pdf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t.slideshare.net/atherino/marketing-e-logstica" TargetMode="External"/><Relationship Id="rId7" Type="http://schemas.openxmlformats.org/officeDocument/2006/relationships/hyperlink" Target="AULA%202LOG%20Log&#237;stica%20Empresarial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tspraxis.blogspot.com.br/2010/05/wise-saving.html" TargetMode="External"/><Relationship Id="rId5" Type="http://schemas.openxmlformats.org/officeDocument/2006/relationships/hyperlink" Target="http://www.youtube.com/watch?v=7qFiGMSnNjw" TargetMode="External"/><Relationship Id="rId4" Type="http://schemas.openxmlformats.org/officeDocument/2006/relationships/hyperlink" Target="http://www.mckinsey.com/Insights/Manufacturing/Moving_toward_a_circular_economy?cid=manufacturing-eml-alt-mkq-mck-oth-140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dvfn.com/p.php?pid=exame_cambio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bril.com.br/brasil/noticias/so-rankings-como-o-brasil-se-compara-ao-mundo-em-tudo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xame.abril.com.br/carreira/album-de-fotos/as-melhores-e-as-piores-cidades-para-procurar-emprego-na-web" TargetMode="External"/><Relationship Id="rId2" Type="http://schemas.openxmlformats.org/officeDocument/2006/relationships/hyperlink" Target="http://www.adzuna.com.br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bril.com.br/brasil/noticias/como-o-rio-conseguiu-a-proeza-de-ter-transito-pior-que-de-sp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bril.com.br/carreira/noticias/resultados-ou-pessoas-brasileiros-focam-nas-metas-primeiro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bril.com.br/economia/noticias/brasil-e-o-no-1-em-medidas-protecionistas-diz-om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772400" cy="2664296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</a:t>
            </a:r>
            <a:r>
              <a:rPr lang="pt-BR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1 - 18 /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2/14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Inaugural 2º/3º Tec. LOG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1º Bimestre de 2014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file"/>
              </a:rPr>
              <a:t>Prof. Foster, Ricardo</a:t>
            </a:r>
            <a:endParaRPr lang="pt-BR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skipperfoster@gmail.com</a:t>
            </a:r>
            <a:endParaRPr lang="pt-BR" sz="18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Lets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praxis</a:t>
            </a:r>
            <a:endParaRPr lang="pt-BR" sz="22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2564904"/>
            <a:ext cx="7772400" cy="2246407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I – 2º/3º LOG 18/2/14</a:t>
            </a:r>
          </a:p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Representante: Guilherme Pereira da Luz</a:t>
            </a:r>
            <a:endParaRPr lang="pt-BR" sz="24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Guilherme_pereira_luz@hotmail.com</a:t>
            </a:r>
            <a:endParaRPr lang="pt-BR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E-mail </a:t>
            </a:r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 sala</a:t>
            </a:r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pt-BR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logisticaanhanguera2013@hotmail.com</a:t>
            </a:r>
            <a:endParaRPr lang="pt-BR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4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4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4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4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Logística Empresarial</a:t>
            </a:r>
            <a:endParaRPr lang="pt-BR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Formação dos grupos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Quais são  e respectivos representantes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Logística Empresarial</a:t>
            </a:r>
            <a:endParaRPr lang="pt-BR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Objetivos</a:t>
            </a:r>
            <a:r>
              <a:rPr lang="pt-BR" b="1" dirty="0" smtClean="0">
                <a:solidFill>
                  <a:schemeClr val="tx1"/>
                </a:solidFill>
              </a:rPr>
              <a:t>: </a:t>
            </a:r>
            <a:r>
              <a:rPr lang="pt-BR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ENADE (MEC) – PLT – PAI</a:t>
            </a:r>
          </a:p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 - </a:t>
            </a:r>
            <a:r>
              <a:rPr lang="pt-BR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 action="ppaction://hlinkfile"/>
              </a:rPr>
              <a:t>ATPS</a:t>
            </a:r>
            <a:endParaRPr lang="pt-BR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I  – 2º/3º LOG 18/2/14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Apresentação do 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file"/>
              </a:rPr>
              <a:t>PEA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(PLT 157 ou 619)</a:t>
            </a:r>
            <a:endParaRPr lang="pt-BR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1º bimestre peso 4,0 = 40%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Avaliação 1º bimestre: prova, trabalho ou atividades + 50% da ATPS (</a:t>
            </a:r>
            <a:r>
              <a:rPr lang="pt-B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qdo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houver)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2º bimestre peso 6,0 = 60%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Avaliação 2º  bimestre: prova oficial + 50% da ATPS (</a:t>
            </a:r>
            <a:r>
              <a:rPr lang="pt-B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qdo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houver)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ATPS: 3,0 (1,5 no 1º bi e 1, no 2º bi)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Avaliações</a:t>
            </a:r>
            <a:endParaRPr lang="pt-BR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Exemplos: 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1º Bimestre 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(continuação)</a:t>
            </a:r>
            <a:endParaRPr lang="pt-BR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1º bi = 40% = 5,50 X 0,40 = 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2,20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mínima p/ aprovação = 5,0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mínima do 2º bi: (5,0 – 2,20) 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 2,80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Exemplos: 2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º Bimestre (c/ ATPS)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na prova oficial = 6,0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ATPS = 1,5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Média 2º </a:t>
            </a:r>
            <a:r>
              <a:rPr lang="pt-B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bim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(6,0 X 0,85) + 1 = 5,1 + 1,0 = 6,10 = 60% da média final = 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3,6 (3,5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1º bi = 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2,2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+ 2º bi = 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3,5;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média final=</a:t>
            </a:r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5,7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pt-BR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APROVADO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Avaliações</a:t>
            </a:r>
            <a:endParaRPr lang="pt-BR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1º bimestre: prova, trabalho ou atividades = 85% + ATPS = 15% 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2º bimestre: prova oficial = 85% + ATPS = 15%. 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Exemplos: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1º Bimestre (c/ ATPS)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Prova/trabalho/atividades = 5,0 (85%)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ATPS = 1,50.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Média final 1º bi = (5,0 X 0,85) + 1,50 = 4,25+1,50=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5,75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(6,0)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 1º bi = 40% = 6,0 X 0,40 =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2,40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Avaliações</a:t>
            </a:r>
            <a:endParaRPr lang="pt-BR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7772400" cy="1199704"/>
          </a:xfrm>
        </p:spPr>
        <p:txBody>
          <a:bodyPr>
            <a:normAutofit/>
          </a:bodyPr>
          <a:lstStyle/>
          <a:p>
            <a:endParaRPr lang="pt-BR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Calendário 1º bimestre 2014</a:t>
            </a:r>
            <a:endParaRPr lang="pt-BR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Avaliação 1º bimestre: prova, trabalho ou atividades: 8/4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Entrega 50% da ATPS: 1/4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Publicação notas do 1º bimestre: até 15/4 no sistema.</a:t>
            </a:r>
          </a:p>
          <a:p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Prova oficial 2º bimestre: 10/6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Entrega final ATPS: 3/6 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Publicação notas 2º bimestre: até 17/6.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Provas Substitutivas: 24/6.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Publicação média final: 26/6.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sz="4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Calendário 1º bimestre 2014</a:t>
            </a:r>
            <a:br>
              <a:rPr lang="pt-BR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(avaliações)</a:t>
            </a:r>
            <a:endParaRPr lang="pt-BR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 – apresentação e Introdução - PEA. 18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/2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2 – Logística, cadeia de suprimentos e estratégia competitiva cap.1 do PLT. 25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/2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3 –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Logística, cadeia de suprimentos e estratégia competitiva cap.1 do PLT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04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/3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4 – Logística e valor para o cliente cap.2 do PLT 11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/3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5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– Logística e valor para o cliente cap.2 do 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18/3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6 –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Criando a cadeia de suprimentos responsiva cap. 4 do 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25/3 </a:t>
            </a:r>
          </a:p>
          <a:p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Calendário 1º bimestre 2014 - aulas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</a:t>
            </a:r>
            <a:r>
              <a:rPr lang="pt-BR" sz="4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Empresarial</a:t>
            </a:r>
            <a:br>
              <a:rPr lang="pt-BR" sz="4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1800" i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Quanto maior a expectativa gerada no </a:t>
            </a:r>
            <a:r>
              <a:rPr lang="pt-BR" sz="2000" i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cliente</a:t>
            </a:r>
            <a:r>
              <a:rPr lang="pt-BR" sz="1800" i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mais eficaz deverá ser sua logística </a:t>
            </a:r>
            <a:r>
              <a:rPr lang="pt-BR" sz="2000" i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empresarial</a:t>
            </a:r>
            <a:r>
              <a:rPr lang="pt-BR" sz="4000" i="1" dirty="0">
                <a:solidFill>
                  <a:srgbClr val="00B050"/>
                </a:solidFill>
                <a:effectLst/>
              </a:rPr>
              <a:t>.</a:t>
            </a:r>
            <a:endParaRPr lang="pt-BR" sz="4000" dirty="0">
              <a:latin typeface="Verdana" panose="020B0604030504040204" pitchFamily="34" charset="0"/>
            </a:endParaRPr>
          </a:p>
        </p:txBody>
      </p:sp>
      <p:pic>
        <p:nvPicPr>
          <p:cNvPr id="1026" name="Picture 2" descr="http://www.ligadonafacul.com.br/imgs/d439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65362"/>
            <a:ext cx="8229600" cy="375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2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7 –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Criando a cadeia de suprimentos responsiva cap. 4 do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01/4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Apresentação das ATPS 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1/4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8 –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Avaliação do 1º bimestre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8/4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Aula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– Gerenciamento estratégico do </a:t>
            </a:r>
            <a:r>
              <a:rPr lang="pt-BR" sz="2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lead time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cap.5 do PLT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15/04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(entrega de notas)</a:t>
            </a:r>
            <a:endParaRPr lang="pt-BR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10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– Gerenciamento estratégico do </a:t>
            </a:r>
            <a:r>
              <a:rPr lang="pt-BR" sz="24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lead time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cap.5 do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PLT - Devolutiva das avaliações: provas. Trabalhos e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ATPS’s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22/4.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Calendário 1º bimestre 2014 - aulas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11 – A cadeia de suprimentos sincronizada cap. 6 do 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29/4</a:t>
            </a:r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12 –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 cadeia de suprimentos sincronizada cap. 6 do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06/5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13 – Gerenciando o canal global cap.7  do 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13/5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14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– Gerenciando o canal global cap.7  do 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20/5.</a:t>
            </a:r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15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– Superando os obstáculos à integração na cadeia de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suprimentos cap. 9 do PLT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27/5. 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400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Calendário 1º bimestre 2014 - aulas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16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–Superando os obstáculos à integração na cadeia de suprimentos cap. 9 do PLT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03/6. </a:t>
            </a:r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Revisão da matéria para prova. 0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4/6.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(Entrega da ATPS parte 2)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17 – PROVA OFICIAL – 10/6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18 – Revisão para prova – 17/6 (Entrega de notas)</a:t>
            </a:r>
          </a:p>
          <a:p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Aula 19 – Prova Substitutiva – 24/6</a:t>
            </a:r>
          </a:p>
          <a:p>
            <a:endParaRPr lang="pt-BR" sz="2400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Calendário 1º bimestre 2014 - aulas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60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MEIO AMBIENTE</a:t>
            </a:r>
          </a:p>
        </p:txBody>
      </p:sp>
    </p:spTree>
    <p:extLst>
      <p:ext uri="{BB962C8B-B14F-4D97-AF65-F5344CB8AC3E}">
        <p14:creationId xmlns:p14="http://schemas.microsoft.com/office/powerpoint/2010/main" val="54889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6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Agregar valor = </a:t>
            </a:r>
          </a:p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Vantagem competitiva</a:t>
            </a:r>
          </a:p>
        </p:txBody>
      </p:sp>
    </p:spTree>
    <p:extLst>
      <p:ext uri="{BB962C8B-B14F-4D97-AF65-F5344CB8AC3E}">
        <p14:creationId xmlns:p14="http://schemas.microsoft.com/office/powerpoint/2010/main" val="103449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400" b="1" dirty="0" smtClean="0"/>
              <a:t>Logística e Gerenciamento da Cadeia de Suprimentos = SCM  (</a:t>
            </a:r>
            <a:r>
              <a:rPr lang="pt-BR" sz="2400" b="1" dirty="0" err="1" smtClean="0"/>
              <a:t>Supply</a:t>
            </a:r>
            <a:r>
              <a:rPr lang="pt-BR" sz="2400" b="1" dirty="0" smtClean="0"/>
              <a:t> Chain </a:t>
            </a:r>
            <a:r>
              <a:rPr lang="pt-BR" sz="2400" b="1" dirty="0" err="1" smtClean="0"/>
              <a:t>Manegement</a:t>
            </a:r>
            <a:r>
              <a:rPr lang="pt-BR" sz="2400" b="1" dirty="0" smtClean="0"/>
              <a:t>)</a:t>
            </a:r>
            <a:r>
              <a:rPr lang="pt-BR" sz="2400" dirty="0" smtClean="0"/>
              <a:t>.</a:t>
            </a:r>
          </a:p>
          <a:p>
            <a:r>
              <a:rPr lang="pt-BR" sz="2400" b="1" dirty="0" smtClean="0"/>
              <a:t>Mudança de foco na gestão:</a:t>
            </a:r>
            <a:r>
              <a:rPr lang="pt-BR" sz="2400" dirty="0" smtClean="0"/>
              <a:t> de físico e financeiro (ativos e riquezas) para Conhecimento e pessoas.</a:t>
            </a:r>
          </a:p>
          <a:p>
            <a:r>
              <a:rPr lang="pt-BR" sz="2400" dirty="0" smtClean="0"/>
              <a:t>Crescente </a:t>
            </a:r>
            <a:r>
              <a:rPr lang="pt-BR" sz="2400" b="1" dirty="0" smtClean="0"/>
              <a:t>volatilidade da demanda</a:t>
            </a:r>
            <a:r>
              <a:rPr lang="pt-BR" sz="2400" dirty="0" smtClean="0"/>
              <a:t> em muitos mercados.</a:t>
            </a:r>
          </a:p>
          <a:p>
            <a:r>
              <a:rPr lang="pt-BR" sz="2400" b="1" dirty="0" smtClean="0"/>
              <a:t>Riscos</a:t>
            </a:r>
            <a:r>
              <a:rPr lang="pt-BR" sz="2400" dirty="0" smtClean="0"/>
              <a:t> na cadeia de suprimentos: quanto </a:t>
            </a:r>
            <a:r>
              <a:rPr lang="pt-BR" sz="2400" b="1" dirty="0" smtClean="0"/>
              <a:t>mais complexas mais vulneráveis</a:t>
            </a:r>
            <a:r>
              <a:rPr lang="pt-BR" sz="2400" dirty="0" smtClean="0"/>
              <a:t> à ruptura.</a:t>
            </a:r>
          </a:p>
          <a:p>
            <a:r>
              <a:rPr lang="pt-BR" sz="2400" dirty="0" smtClean="0"/>
              <a:t>Cadeia de suprimentos=redes=empresas </a:t>
            </a:r>
            <a:r>
              <a:rPr lang="pt-BR" sz="2400" b="1" dirty="0" smtClean="0"/>
              <a:t>independentes mas interdependentes</a:t>
            </a:r>
          </a:p>
          <a:p>
            <a:r>
              <a:rPr lang="pt-BR" sz="2400" dirty="0" smtClean="0"/>
              <a:t>Crescente </a:t>
            </a:r>
            <a:r>
              <a:rPr lang="pt-BR" sz="2400" b="1" dirty="0" smtClean="0"/>
              <a:t>terceirização</a:t>
            </a:r>
            <a:r>
              <a:rPr lang="pt-BR" sz="2400" dirty="0" smtClean="0"/>
              <a:t> de tarefas – crescimento da complexidade</a:t>
            </a:r>
          </a:p>
          <a:p>
            <a:r>
              <a:rPr lang="pt-BR" sz="2400" b="1" dirty="0" smtClean="0"/>
              <a:t>Uso da T.I. e  </a:t>
            </a:r>
            <a:r>
              <a:rPr lang="pt-BR" sz="2400" b="1" dirty="0" err="1" smtClean="0"/>
              <a:t>KPI’s</a:t>
            </a:r>
            <a:r>
              <a:rPr lang="pt-BR" sz="2400" b="1" dirty="0" smtClean="0"/>
              <a:t> </a:t>
            </a:r>
            <a:r>
              <a:rPr lang="pt-BR" sz="2400" dirty="0" smtClean="0"/>
              <a:t>cada vez mais presentes; a importância de se gerenciar dados, informações e pessoas.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2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pt-BR" sz="39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Fim da aula inaugural. Obrigado.</a:t>
            </a:r>
          </a:p>
          <a:p>
            <a:pPr algn="just"/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Perguntas?</a:t>
            </a:r>
          </a:p>
          <a:p>
            <a:pPr algn="just"/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Dúvidas?</a:t>
            </a:r>
          </a:p>
          <a:p>
            <a:pPr algn="just"/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Sugestão</a:t>
            </a:r>
          </a:p>
          <a:p>
            <a:pPr algn="just"/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Links recomendados:</a:t>
            </a:r>
          </a:p>
          <a:p>
            <a:pPr algn="ctr">
              <a:lnSpc>
                <a:spcPct val="170000"/>
              </a:lnSpc>
            </a:pPr>
            <a:r>
              <a:rPr lang="pt-BR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Marketing e Logística</a:t>
            </a:r>
            <a:endParaRPr lang="pt-BR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70000"/>
              </a:lnSpc>
            </a:pPr>
            <a:r>
              <a:rPr lang="pt-BR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Economia Circular</a:t>
            </a:r>
            <a:endParaRPr lang="pt-BR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70000"/>
              </a:lnSpc>
            </a:pPr>
            <a:r>
              <a:rPr lang="pt-BR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A história das 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coisas</a:t>
            </a:r>
            <a:endParaRPr lang="pt-BR" sz="2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70000"/>
              </a:lnSpc>
            </a:pP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Você tem filhos? Netos? Sobrinhos? Então...</a:t>
            </a:r>
          </a:p>
          <a:p>
            <a:pPr algn="ctr">
              <a:lnSpc>
                <a:spcPct val="170000"/>
              </a:lnSpc>
            </a:pPr>
            <a:r>
              <a:rPr lang="pt-BR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Wise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 </a:t>
            </a:r>
            <a:r>
              <a:rPr lang="pt-BR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saving</a:t>
            </a:r>
            <a:endParaRPr lang="pt-BR" sz="2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7" action="ppaction://hlinkpres?slideindex=1&amp;slidetitle="/>
              </a:rPr>
              <a:t>Aula 2 – 25/02/14</a:t>
            </a:r>
            <a:endParaRPr lang="pt-BR" sz="2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70000"/>
              </a:lnSpc>
            </a:pPr>
            <a:endParaRPr lang="pt-BR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b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6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pt-BR" sz="4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 notícias do dia afetam a minha vida profissional e pessoal?</a:t>
            </a:r>
          </a:p>
        </p:txBody>
      </p:sp>
    </p:spTree>
    <p:extLst>
      <p:ext uri="{BB962C8B-B14F-4D97-AF65-F5344CB8AC3E}">
        <p14:creationId xmlns:p14="http://schemas.microsoft.com/office/powerpoint/2010/main" val="398576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8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Dólar</a:t>
            </a:r>
            <a:r>
              <a:rPr lang="pt-BR" sz="18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fecha com a </a:t>
            </a:r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cotação </a:t>
            </a:r>
            <a:r>
              <a:rPr lang="pt-BR" sz="18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 </a:t>
            </a:r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r>
              <a:rPr lang="pt-BR" sz="4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2,391</a:t>
            </a:r>
          </a:p>
        </p:txBody>
      </p:sp>
    </p:spTree>
    <p:extLst>
      <p:ext uri="{BB962C8B-B14F-4D97-AF65-F5344CB8AC3E}">
        <p14:creationId xmlns:p14="http://schemas.microsoft.com/office/powerpoint/2010/main" val="411931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068960"/>
            <a:ext cx="7772400" cy="1742351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 o Brasil se compara ao mundo (em </a:t>
            </a:r>
            <a:r>
              <a:rPr lang="pt-BR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tudo</a:t>
            </a:r>
            <a:r>
              <a:rPr lang="pt-BR" sz="2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nos </a:t>
            </a:r>
            <a:r>
              <a:rPr lang="pt-BR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rankings</a:t>
            </a:r>
          </a:p>
          <a:p>
            <a:pPr algn="ctr"/>
            <a:r>
              <a:rPr lang="pt-BR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 </a:t>
            </a:r>
            <a:r>
              <a:rPr lang="pt-BR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rankings</a:t>
            </a:r>
            <a:r>
              <a:rPr lang="pt-BR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abrangência internacional lançados desde o ano passado</a:t>
            </a:r>
            <a:endParaRPr lang="pt-BR" sz="2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6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</a:t>
            </a:r>
            <a:r>
              <a:rPr lang="pt-BR" sz="4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Pessoal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068960"/>
            <a:ext cx="7772400" cy="1742351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melhores e as piores cidades para procurar emprego na web</a:t>
            </a:r>
          </a:p>
          <a:p>
            <a:pPr algn="ctr"/>
            <a:r>
              <a:rPr lang="pt-BR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Pesquisa 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realizada pelo site </a:t>
            </a:r>
            <a:r>
              <a:rPr lang="pt-BR" sz="1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Adzuna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indica que São Paulo tem menos candidatos disputando cada emprego anunciado e Recife é 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a cidade com mais concorrência</a:t>
            </a:r>
            <a:endParaRPr lang="pt-BR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4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51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 e </a:t>
            </a:r>
            <a:r>
              <a:rPr lang="pt-BR" sz="4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pessoal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068960"/>
            <a:ext cx="7772400" cy="1742351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 o Rio conseguiu a proeza de ter </a:t>
            </a: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trânsito pior</a:t>
            </a: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que de SP</a:t>
            </a:r>
          </a:p>
          <a:p>
            <a:pPr algn="just"/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Moradores tiveram mais uma manhã de trânsito complicado no Rio de Janeiro. Até onde apontam as pesquisas, a cidade conseguiu a façanha de superar o (parado) tráfego de SP</a:t>
            </a:r>
          </a:p>
          <a:p>
            <a:pPr algn="just"/>
            <a:endParaRPr lang="pt-BR" sz="24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81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068960"/>
            <a:ext cx="7772400" cy="1742351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Resultados ou pessoas? Brasileiros focam nas metas primeiro</a:t>
            </a: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Pesquisa da Michael Page mostra que 67% dos executivos brasileiros </a:t>
            </a:r>
            <a:r>
              <a:rPr lang="pt-BR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priorizam a entrega de resultados </a:t>
            </a:r>
            <a:r>
              <a:rPr lang="pt-BR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trabalho</a:t>
            </a:r>
            <a:endParaRPr lang="pt-BR" sz="2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sz="20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5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Empresarial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068960"/>
            <a:ext cx="7772400" cy="1742351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Brasil é o nº 1 em medidas protecionistas, diz OMC</a:t>
            </a:r>
          </a:p>
          <a:p>
            <a:pPr algn="ctr"/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Brasil foi o país que adotou o maior número de medidas contra importados em 2013 no mundo, com um total de 39 aberturas de 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ações de antidumping</a:t>
            </a:r>
            <a:endParaRPr lang="pt-BR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2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1850</TotalTime>
  <Words>1064</Words>
  <Application>Microsoft Office PowerPoint</Application>
  <PresentationFormat>Apresentação na tela (4:3)</PresentationFormat>
  <Paragraphs>134</Paragraphs>
  <Slides>26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Concurso</vt:lpstr>
      <vt:lpstr>Logística Empresarial</vt:lpstr>
      <vt:lpstr>Logística Empresarial Quanto maior a expectativa gerada no cliente mais eficaz deverá ser sua logística empresarial.</vt:lpstr>
      <vt:lpstr>Logística Empresarial</vt:lpstr>
      <vt:lpstr>Logística Empresarial</vt:lpstr>
      <vt:lpstr>Logística Empresarial </vt:lpstr>
      <vt:lpstr>Logística Pessoal </vt:lpstr>
      <vt:lpstr>Logística Empresarial e pessoal </vt:lpstr>
      <vt:lpstr>Logística Empresarial </vt:lpstr>
      <vt:lpstr>Logística Empresarial </vt:lpstr>
      <vt:lpstr>Logística Empresarial  </vt:lpstr>
      <vt:lpstr>Logística Empresarial</vt:lpstr>
      <vt:lpstr>Logística Empresarial</vt:lpstr>
      <vt:lpstr>Logística Empresarial </vt:lpstr>
      <vt:lpstr>Logística Empresarial Avaliações</vt:lpstr>
      <vt:lpstr>Logística Empresarial Avaliações</vt:lpstr>
      <vt:lpstr>Logística Empresarial Avaliações</vt:lpstr>
      <vt:lpstr>Logística Empresarial  </vt:lpstr>
      <vt:lpstr>Logística Empresarial Calendário 1º bimestre 2014  (avaliações)</vt:lpstr>
      <vt:lpstr>Logística Empresarial Calendário 1º bimestre 2014 - aulas</vt:lpstr>
      <vt:lpstr>Logística Empresarial Calendário 1º bimestre 2014 - aulas</vt:lpstr>
      <vt:lpstr>Logística Empresarial Calendário 1º bimestre 2014 - aulas</vt:lpstr>
      <vt:lpstr>Logística Empresarial Calendário 1º bimestre 2014 - aulas</vt:lpstr>
      <vt:lpstr>Logística Empresarial </vt:lpstr>
      <vt:lpstr>Logística Empresarial =</vt:lpstr>
      <vt:lpstr>Logística Empresarial </vt:lpstr>
      <vt:lpstr>Logística Empresarial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Logística Internacional</dc:title>
  <dc:creator>Admin</dc:creator>
  <cp:lastModifiedBy>FosterScart</cp:lastModifiedBy>
  <cp:revision>137</cp:revision>
  <dcterms:created xsi:type="dcterms:W3CDTF">2012-08-08T12:11:28Z</dcterms:created>
  <dcterms:modified xsi:type="dcterms:W3CDTF">2014-02-19T00:23:03Z</dcterms:modified>
</cp:coreProperties>
</file>