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1"/>
  </p:notesMasterIdLst>
  <p:sldIdLst>
    <p:sldId id="256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3064" autoAdjust="0"/>
  </p:normalViewPr>
  <p:slideViewPr>
    <p:cSldViewPr>
      <p:cViewPr>
        <p:scale>
          <a:sx n="75" d="100"/>
          <a:sy n="75" d="100"/>
        </p:scale>
        <p:origin x="-1242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EDBC40-B715-40D9-992E-E4602E226C1E}" type="datetimeFigureOut">
              <a:rPr lang="pt-BR" smtClean="0"/>
              <a:pPr/>
              <a:t>16/10/2014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9ECA7-4202-4CE9-9B29-F23BDF22568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33102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9ECA7-4202-4CE9-9B29-F23BDF225682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9ECA7-4202-4CE9-9B29-F23BDF225682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9ECA7-4202-4CE9-9B29-F23BDF225682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9ECA7-4202-4CE9-9B29-F23BDF225682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9ECA7-4202-4CE9-9B29-F23BDF225682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9ECA7-4202-4CE9-9B29-F23BDF225682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9ECA7-4202-4CE9-9B29-F23BDF225682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1C8BA28-9583-4E43-AB6A-38AE22FFD818}" type="datetimeFigureOut">
              <a:rPr lang="pt-BR" smtClean="0"/>
              <a:pPr/>
              <a:t>16/10/2014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16/10/2014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16/10/2014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16/10/2014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16/10/2014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16/10/2014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16/10/2014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16/10/2014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16/10/2014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16/10/2014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1C8BA28-9583-4E43-AB6A-38AE22FFD818}" type="datetimeFigureOut">
              <a:rPr lang="pt-BR" smtClean="0"/>
              <a:pPr/>
              <a:t>16/10/2014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1C8BA28-9583-4E43-AB6A-38AE22FFD818}" type="datetimeFigureOut">
              <a:rPr lang="pt-BR" smtClean="0"/>
              <a:pPr/>
              <a:t>16/10/2014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endParaRPr lang="pt-BR" sz="44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Aula 11 – 3º e 4º </a:t>
            </a:r>
            <a:r>
              <a:rPr lang="pt-BR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</a:t>
            </a:r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14/10/14</a:t>
            </a:r>
          </a:p>
          <a:p>
            <a:pPr algn="ctr"/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Prof. Foster</a:t>
            </a:r>
          </a:p>
          <a:p>
            <a:pPr algn="ctr"/>
            <a:r>
              <a:rPr lang="pt-BR" sz="1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skipperfoster@gmail.com</a:t>
            </a:r>
            <a:endParaRPr lang="pt-BR" sz="1800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endParaRPr lang="pt-BR" sz="4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pt-BR" sz="1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Aula 11 – 3º e 4º </a:t>
            </a:r>
            <a:r>
              <a:rPr lang="pt-BR" sz="1800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</a:t>
            </a:r>
            <a:r>
              <a:rPr lang="pt-BR" sz="1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14/10/14</a:t>
            </a:r>
          </a:p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Revisão da avaliação</a:t>
            </a:r>
          </a:p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1º bimestre semestre 2 – 2014</a:t>
            </a:r>
          </a:p>
          <a:p>
            <a:pPr algn="ctr"/>
            <a:r>
              <a:rPr lang="pt-BR" sz="2400" b="1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USD = </a:t>
            </a:r>
            <a:r>
              <a:rPr lang="pt-BR" sz="2400" b="1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2,401</a:t>
            </a:r>
            <a:endParaRPr lang="pt-BR" sz="2400" b="1" dirty="0" smtClean="0">
              <a:solidFill>
                <a:srgbClr val="00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7354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/>
            <a:r>
              <a:rPr lang="pt-BR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Atividade 3 B1 Logística Internacional 6/10/14</a:t>
            </a:r>
          </a:p>
          <a:p>
            <a:r>
              <a:rPr lang="pt-BR" sz="2000" i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 fatores decisivos (logísticos ou estratégicos) para a tomada de decisão para ingressar no mercado Internacional – justificando-os.</a:t>
            </a:r>
          </a:p>
          <a:p>
            <a:pPr algn="just"/>
            <a:r>
              <a:rPr lang="pt-BR" sz="2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 – Regime cambial e ou taxa de câmbio – o mais importante </a:t>
            </a:r>
          </a:p>
          <a:p>
            <a:pPr algn="just"/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Definirá custos e preços para Exportações e ou Importações.</a:t>
            </a:r>
          </a:p>
          <a:p>
            <a:pPr algn="just"/>
            <a:r>
              <a:rPr lang="pt-BR" sz="2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 – Infraestrutura: portos, equipamentos dos portos (grua, armazenagem), aeroportos, estradas, ferrovias, silos, etc.</a:t>
            </a:r>
          </a:p>
          <a:p>
            <a:pPr algn="just"/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Define custos logísticos, prazo e condições de entregas e ou recebimentos; define a estratégia logística a ser adotada para exportar ou importar</a:t>
            </a:r>
          </a:p>
          <a:p>
            <a:pPr algn="just"/>
            <a:r>
              <a:rPr lang="pt-BR" sz="2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 – Transportes: rodoviários, ferroviários, </a:t>
            </a:r>
            <a:r>
              <a:rPr lang="pt-BR" sz="2000" dirty="0" err="1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aquaviários</a:t>
            </a:r>
            <a:r>
              <a:rPr lang="pt-BR" sz="2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(fluvial ou marítimo)</a:t>
            </a:r>
          </a:p>
          <a:p>
            <a:pPr algn="just"/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Define custos de transportes, embalagens, prazos de entrega ou recebimento, rotas (existência de canais </a:t>
            </a:r>
            <a:r>
              <a:rPr lang="pt-BR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p.e.</a:t>
            </a: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), tipo de equipamentos disponíveis (navio-tanque, navio porta container,</a:t>
            </a:r>
            <a:r>
              <a:rPr lang="pt-BR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etc</a:t>
            </a: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intermodalidade e portanto, operação logística de transporte.</a:t>
            </a:r>
          </a:p>
          <a:p>
            <a:endParaRPr lang="pt-BR" sz="2000" dirty="0" smtClean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dirty="0" smtClean="0">
                <a:solidFill>
                  <a:srgbClr val="0000FF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endParaRPr lang="pt-BR" sz="3600" dirty="0">
              <a:solidFill>
                <a:srgbClr val="0000FF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Atividade 3 B1 Logística Internacional 6/10/14</a:t>
            </a:r>
          </a:p>
          <a:p>
            <a:r>
              <a:rPr lang="pt-BR" sz="19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 – Clima</a:t>
            </a:r>
          </a:p>
          <a:p>
            <a:r>
              <a:rPr lang="pt-BR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Tem influências estratégicas e logísticas em diversas situações:</a:t>
            </a:r>
          </a:p>
          <a:p>
            <a:r>
              <a:rPr lang="pt-BR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Para quem exporta ou importa alimentos: inverno ou verão – disponibilidade do produto para quem importa/preço – preços e demanda para quem exporta. O mesmo raciocínio para comércio de vestimentas, flores, etc.</a:t>
            </a:r>
          </a:p>
          <a:p>
            <a:r>
              <a:rPr lang="pt-BR" sz="19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 – Acordos bilaterais ou acordos de comércio entre países:</a:t>
            </a:r>
          </a:p>
          <a:p>
            <a:r>
              <a:rPr lang="pt-BR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Define estratégias de preços, principalmente, bem como custos alfandegários e barreiras tributárias, aceitação do produto/serviço.</a:t>
            </a:r>
          </a:p>
          <a:p>
            <a:r>
              <a:rPr lang="pt-BR" sz="19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 – Leis locais (dos países exportadores e importadores) </a:t>
            </a:r>
          </a:p>
          <a:p>
            <a:r>
              <a:rPr lang="pt-BR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Define estratégias comerciais e custos de comercialização</a:t>
            </a:r>
          </a:p>
          <a:p>
            <a:endParaRPr lang="pt-BR" sz="2000" dirty="0" smtClean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dirty="0" smtClean="0">
                <a:solidFill>
                  <a:srgbClr val="0000FF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endParaRPr lang="pt-BR" sz="3600" dirty="0">
              <a:solidFill>
                <a:srgbClr val="0000FF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Atividade 3 B1 Logística Internacional 6/10/14</a:t>
            </a:r>
          </a:p>
          <a:p>
            <a:r>
              <a:rPr lang="pt-BR" sz="2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 – Religião</a:t>
            </a:r>
          </a:p>
          <a:p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Define a aceitação ou não, de um determinado produto/serviço em função de valores religiosos.</a:t>
            </a:r>
          </a:p>
          <a:p>
            <a:r>
              <a:rPr lang="pt-BR" sz="2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 – Situação Econômica – do país exportador e do importador</a:t>
            </a:r>
          </a:p>
          <a:p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Define, principalmente, riscos de mercado, riscos do negócio, de pagamentos ou recebimentos; podendo inclusive sofrer mudanças no regime cambial.</a:t>
            </a:r>
          </a:p>
          <a:p>
            <a:r>
              <a:rPr lang="pt-BR" sz="2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 – Língua</a:t>
            </a:r>
          </a:p>
          <a:p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Define questões quanto à comunicação e mercadológica (Marketing); define parte da documentação necessária ao comércio Internacional</a:t>
            </a:r>
          </a:p>
          <a:p>
            <a:endParaRPr lang="pt-BR" sz="2000" dirty="0" smtClean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dirty="0" smtClean="0">
                <a:solidFill>
                  <a:srgbClr val="0000FF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endParaRPr lang="pt-BR" sz="3600" dirty="0">
              <a:solidFill>
                <a:srgbClr val="0000FF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pt-BR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Atividade 3 B1 Logística Internacional 6/10/14</a:t>
            </a:r>
          </a:p>
          <a:p>
            <a:r>
              <a:rPr lang="pt-BR" sz="2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 – Barreiras tarifárias e </a:t>
            </a:r>
            <a:r>
              <a:rPr lang="pt-BR" sz="2000" dirty="0" err="1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não-tarifárias</a:t>
            </a:r>
            <a:endParaRPr lang="pt-BR" sz="2000" dirty="0" smtClean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Define custos/preços, necessidades de cumprimento de exigências legais, documentações necessárias, etc.</a:t>
            </a:r>
          </a:p>
          <a:p>
            <a:r>
              <a:rPr lang="pt-BR" sz="2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 – Fatores determinantes do Comércio Internacional</a:t>
            </a:r>
          </a:p>
          <a:p>
            <a:pPr>
              <a:buFont typeface="Arial" pitchFamily="34" charset="0"/>
              <a:buChar char="•"/>
            </a:pP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Fator custo (terceirizar ou não)</a:t>
            </a:r>
          </a:p>
          <a:p>
            <a:pPr>
              <a:buFont typeface="Arial" pitchFamily="34" charset="0"/>
              <a:buChar char="•"/>
            </a:pP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Fator concorrência</a:t>
            </a:r>
          </a:p>
          <a:p>
            <a:pPr>
              <a:buFont typeface="Arial" pitchFamily="34" charset="0"/>
              <a:buChar char="•"/>
            </a:pP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Fatores de Mercado</a:t>
            </a:r>
          </a:p>
          <a:p>
            <a:pPr>
              <a:buFont typeface="Arial" pitchFamily="34" charset="0"/>
              <a:buChar char="•"/>
            </a:pP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Fatores Tecnológicos</a:t>
            </a:r>
          </a:p>
          <a:p>
            <a:r>
              <a:rPr lang="pt-BR" sz="2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 – Teorias do Comércio Internacional: (entre países)</a:t>
            </a:r>
          </a:p>
          <a:p>
            <a:pPr lvl="0">
              <a:buFont typeface="Arial" pitchFamily="34" charset="0"/>
              <a:buChar char="•"/>
            </a:pP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Vantagem absoluta</a:t>
            </a:r>
          </a:p>
          <a:p>
            <a:pPr lvl="0">
              <a:buFont typeface="Arial" pitchFamily="34" charset="0"/>
              <a:buChar char="•"/>
            </a:pP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Teoria da Vantagem Comparativa</a:t>
            </a:r>
          </a:p>
          <a:p>
            <a:r>
              <a:rPr lang="pt-BR" sz="2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13 – Ciclo de Vida de um produto Internacional</a:t>
            </a:r>
          </a:p>
          <a:p>
            <a:endParaRPr lang="pt-BR" sz="2000" dirty="0" smtClean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dirty="0" smtClean="0">
                <a:solidFill>
                  <a:srgbClr val="0000FF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endParaRPr lang="pt-BR" sz="3600" dirty="0">
              <a:solidFill>
                <a:srgbClr val="0000FF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Atividade 3 B1 Logística Internacional 6/10/14</a:t>
            </a:r>
          </a:p>
          <a:p>
            <a:r>
              <a:rPr lang="pt-BR" sz="2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14 – Escolha de Entrada em mercados estrangeiros</a:t>
            </a:r>
          </a:p>
          <a:p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Estratégicos</a:t>
            </a:r>
          </a:p>
          <a:p>
            <a:pPr lvl="0">
              <a:buFont typeface="Wingdings" pitchFamily="2" charset="2"/>
              <a:buChar char="§"/>
            </a:pP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Tamanho do Mercado</a:t>
            </a:r>
          </a:p>
          <a:p>
            <a:pPr lvl="0">
              <a:buFont typeface="Wingdings" pitchFamily="2" charset="2"/>
              <a:buChar char="§"/>
            </a:pP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Crescimento do mercado</a:t>
            </a:r>
          </a:p>
          <a:p>
            <a:pPr lvl="0">
              <a:buFont typeface="Wingdings" pitchFamily="2" charset="2"/>
              <a:buChar char="§"/>
            </a:pP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Fatia de mercado potencial</a:t>
            </a:r>
          </a:p>
          <a:p>
            <a:pPr lvl="0">
              <a:buFont typeface="Wingdings" pitchFamily="2" charset="2"/>
              <a:buChar char="§"/>
            </a:pP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Tipo de produto</a:t>
            </a:r>
          </a:p>
          <a:p>
            <a:pPr lvl="0">
              <a:buFont typeface="Wingdings" pitchFamily="2" charset="2"/>
              <a:buChar char="§"/>
            </a:pP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Estratégia de marcado da empresa</a:t>
            </a:r>
          </a:p>
          <a:p>
            <a:pPr lvl="0">
              <a:buFont typeface="Wingdings" pitchFamily="2" charset="2"/>
              <a:buChar char="§"/>
            </a:pP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Características do país-alvo</a:t>
            </a:r>
          </a:p>
          <a:p>
            <a:pPr lvl="0">
              <a:buFont typeface="Wingdings" pitchFamily="2" charset="2"/>
              <a:buChar char="§"/>
            </a:pP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Horizonte de temo</a:t>
            </a:r>
          </a:p>
          <a:p>
            <a:endParaRPr lang="pt-B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sz="2000" dirty="0" smtClean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dirty="0" smtClean="0">
                <a:solidFill>
                  <a:srgbClr val="0000FF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endParaRPr lang="pt-BR" sz="3600" dirty="0">
              <a:solidFill>
                <a:srgbClr val="0000FF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pt-BR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Atividade 3 B1 Logística Internacional 6/10/14</a:t>
            </a:r>
          </a:p>
          <a:p>
            <a:r>
              <a:rPr lang="pt-BR" sz="2000" dirty="0" smtClean="0">
                <a:solidFill>
                  <a:srgbClr val="0000FF"/>
                </a:solidFill>
              </a:rPr>
              <a:t>15 – Exporta indireta</a:t>
            </a:r>
          </a:p>
          <a:p>
            <a:pPr lvl="0">
              <a:buFont typeface="Wingdings" pitchFamily="2" charset="2"/>
              <a:buChar char="§"/>
            </a:pPr>
            <a:r>
              <a:rPr lang="pt-BR" sz="2000" dirty="0" err="1" smtClean="0"/>
              <a:t>Export</a:t>
            </a:r>
            <a:r>
              <a:rPr lang="pt-BR" sz="2000" dirty="0" smtClean="0"/>
              <a:t> Trading </a:t>
            </a:r>
            <a:r>
              <a:rPr lang="pt-BR" sz="2000" dirty="0" err="1" smtClean="0"/>
              <a:t>company</a:t>
            </a:r>
            <a:endParaRPr lang="pt-BR" sz="2000" dirty="0" smtClean="0"/>
          </a:p>
          <a:p>
            <a:pPr lvl="0">
              <a:buFont typeface="Wingdings" pitchFamily="2" charset="2"/>
              <a:buChar char="§"/>
            </a:pPr>
            <a:r>
              <a:rPr lang="pt-BR" sz="2000" dirty="0" err="1" smtClean="0"/>
              <a:t>Export</a:t>
            </a:r>
            <a:r>
              <a:rPr lang="pt-BR" sz="2000" dirty="0" smtClean="0"/>
              <a:t> Management </a:t>
            </a:r>
            <a:r>
              <a:rPr lang="pt-BR" sz="2000" dirty="0" err="1" smtClean="0"/>
              <a:t>Corporation</a:t>
            </a:r>
            <a:endParaRPr lang="pt-BR" sz="2000" dirty="0" smtClean="0"/>
          </a:p>
          <a:p>
            <a:pPr lvl="0">
              <a:buFont typeface="Wingdings" pitchFamily="2" charset="2"/>
              <a:buChar char="§"/>
            </a:pPr>
            <a:r>
              <a:rPr lang="pt-BR" sz="2000" dirty="0" smtClean="0"/>
              <a:t>Vendas a reboque </a:t>
            </a:r>
          </a:p>
          <a:p>
            <a:r>
              <a:rPr lang="pt-BR" sz="2000" dirty="0" smtClean="0">
                <a:solidFill>
                  <a:srgbClr val="0000FF"/>
                </a:solidFill>
              </a:rPr>
              <a:t>16 – Exportação ativa</a:t>
            </a:r>
          </a:p>
          <a:p>
            <a:pPr lvl="0">
              <a:buFont typeface="Wingdings" pitchFamily="2" charset="2"/>
              <a:buChar char="§"/>
            </a:pPr>
            <a:r>
              <a:rPr lang="pt-BR" sz="2000" dirty="0" smtClean="0"/>
              <a:t>Agente</a:t>
            </a:r>
          </a:p>
          <a:p>
            <a:pPr lvl="0">
              <a:buFont typeface="Wingdings" pitchFamily="2" charset="2"/>
              <a:buChar char="§"/>
            </a:pPr>
            <a:r>
              <a:rPr lang="pt-BR" sz="2000" dirty="0" smtClean="0"/>
              <a:t>Distribuidor</a:t>
            </a:r>
          </a:p>
          <a:p>
            <a:pPr lvl="0">
              <a:buFont typeface="Wingdings" pitchFamily="2" charset="2"/>
              <a:buChar char="§"/>
            </a:pPr>
            <a:r>
              <a:rPr lang="pt-BR" sz="2000" dirty="0" smtClean="0"/>
              <a:t>Filial comercial</a:t>
            </a:r>
          </a:p>
          <a:p>
            <a:pPr lvl="0">
              <a:buFont typeface="Wingdings" pitchFamily="2" charset="2"/>
              <a:buChar char="§"/>
            </a:pPr>
            <a:r>
              <a:rPr lang="pt-BR" sz="2000" dirty="0" smtClean="0"/>
              <a:t>Exportação direta</a:t>
            </a:r>
          </a:p>
          <a:p>
            <a:pPr lvl="0">
              <a:buFont typeface="Wingdings" pitchFamily="2" charset="2"/>
              <a:buChar char="§"/>
            </a:pPr>
            <a:r>
              <a:rPr lang="pt-BR" sz="2000" dirty="0" smtClean="0"/>
              <a:t>Fabricação por contrato</a:t>
            </a:r>
          </a:p>
          <a:p>
            <a:pPr lvl="0">
              <a:buFont typeface="Wingdings" pitchFamily="2" charset="2"/>
              <a:buChar char="§"/>
            </a:pPr>
            <a:r>
              <a:rPr lang="pt-BR" sz="2000" dirty="0" smtClean="0"/>
              <a:t>Licença</a:t>
            </a:r>
          </a:p>
          <a:p>
            <a:pPr lvl="0">
              <a:buFont typeface="Wingdings" pitchFamily="2" charset="2"/>
              <a:buChar char="§"/>
            </a:pPr>
            <a:r>
              <a:rPr lang="pt-BR" sz="2000" dirty="0" smtClean="0"/>
              <a:t>Franquia</a:t>
            </a:r>
          </a:p>
          <a:p>
            <a:pPr lvl="0">
              <a:buFont typeface="Wingdings" pitchFamily="2" charset="2"/>
              <a:buChar char="§"/>
            </a:pPr>
            <a:r>
              <a:rPr lang="pt-BR" sz="2000" dirty="0" err="1" smtClean="0"/>
              <a:t>Joint</a:t>
            </a:r>
            <a:r>
              <a:rPr lang="pt-BR" sz="2000" dirty="0" smtClean="0"/>
              <a:t> </a:t>
            </a:r>
            <a:r>
              <a:rPr lang="pt-BR" sz="2000" dirty="0" err="1" smtClean="0"/>
              <a:t>Venture</a:t>
            </a:r>
            <a:endParaRPr lang="pt-BR" sz="2000" dirty="0" smtClean="0"/>
          </a:p>
          <a:p>
            <a:pPr lvl="0">
              <a:buFont typeface="Wingdings" pitchFamily="2" charset="2"/>
              <a:buChar char="§"/>
            </a:pPr>
            <a:r>
              <a:rPr lang="pt-BR" sz="2000" dirty="0" smtClean="0"/>
              <a:t>Subsidiária</a:t>
            </a:r>
          </a:p>
          <a:p>
            <a:endParaRPr lang="pt-BR" sz="2000" dirty="0" smtClean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dirty="0" smtClean="0">
                <a:solidFill>
                  <a:srgbClr val="0000FF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endParaRPr lang="pt-BR" sz="3600" dirty="0">
              <a:solidFill>
                <a:srgbClr val="0000FF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Atividade 3 B1 Logística Internacional 6/10/14</a:t>
            </a:r>
          </a:p>
          <a:p>
            <a:r>
              <a:rPr lang="pt-BR" sz="20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nota </a:t>
            </a:r>
            <a:r>
              <a:rPr lang="pt-BR" sz="2000" b="1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B1</a:t>
            </a:r>
            <a:r>
              <a:rPr lang="pt-BR" sz="20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corresponde a </a:t>
            </a:r>
            <a:r>
              <a:rPr lang="pt-BR" sz="2000" b="1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40</a:t>
            </a:r>
            <a:r>
              <a:rPr lang="pt-BR" sz="20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% da média final.</a:t>
            </a:r>
          </a:p>
          <a:p>
            <a:r>
              <a:rPr lang="pt-BR" sz="2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maioria dos alunos teve melhor performance </a:t>
            </a:r>
            <a:r>
              <a:rPr lang="pt-BR" sz="20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em grupo</a:t>
            </a:r>
            <a:r>
              <a:rPr lang="pt-BR" sz="2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pt-BR" sz="20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Consequentemente as notas individuais foram menores.</a:t>
            </a:r>
          </a:p>
          <a:p>
            <a:r>
              <a:rPr lang="pt-BR" sz="2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Média da turma 3ª série: </a:t>
            </a:r>
            <a:r>
              <a:rPr lang="pt-BR" sz="20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6,50</a:t>
            </a:r>
            <a:endParaRPr lang="pt-BR" sz="2000" b="1" dirty="0" smtClean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20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Média da turma 4ª série: </a:t>
            </a:r>
            <a:r>
              <a:rPr lang="pt-BR" sz="2000" b="1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6,04</a:t>
            </a:r>
            <a:endParaRPr lang="pt-BR" sz="2000" b="1" dirty="0" smtClean="0">
              <a:solidFill>
                <a:srgbClr val="00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20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Média geral: </a:t>
            </a:r>
            <a:r>
              <a:rPr lang="pt-BR" sz="20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6,17</a:t>
            </a:r>
            <a:endParaRPr lang="pt-BR" sz="2000" b="1" dirty="0" smtClean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2000" b="1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Atenção: </a:t>
            </a:r>
            <a:r>
              <a:rPr lang="pt-BR" sz="20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nota </a:t>
            </a:r>
            <a:r>
              <a:rPr lang="pt-BR" sz="2000" b="1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B2</a:t>
            </a:r>
            <a:r>
              <a:rPr lang="pt-BR" sz="20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será individual; prova oficial em </a:t>
            </a:r>
            <a:r>
              <a:rPr lang="pt-BR" sz="2000" b="1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2/12</a:t>
            </a:r>
          </a:p>
          <a:p>
            <a:r>
              <a:rPr lang="pt-BR" sz="20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Apresentações PROINTER IV: </a:t>
            </a:r>
            <a:r>
              <a:rPr lang="pt-BR" sz="2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(de 0,0 a 10,0)</a:t>
            </a:r>
            <a:endParaRPr lang="pt-BR" sz="2000" b="1" dirty="0" smtClean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2000" b="1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Grupos 1 a 8: 18/11/14</a:t>
            </a:r>
          </a:p>
          <a:p>
            <a:r>
              <a:rPr lang="pt-BR" sz="20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Grupos 9 a 17: 25/11/14</a:t>
            </a:r>
          </a:p>
          <a:p>
            <a:endParaRPr lang="pt-BR" sz="2000" dirty="0" smtClean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dirty="0" smtClean="0">
                <a:solidFill>
                  <a:srgbClr val="0000FF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endParaRPr lang="pt-BR" sz="3600" dirty="0">
              <a:solidFill>
                <a:srgbClr val="0000FF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1284</TotalTime>
  <Words>630</Words>
  <Application>Microsoft Office PowerPoint</Application>
  <PresentationFormat>Apresentação na tela (4:3)</PresentationFormat>
  <Paragraphs>102</Paragraphs>
  <Slides>9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Concurso</vt:lpstr>
      <vt:lpstr>Logística Internacional</vt:lpstr>
      <vt:lpstr>Logística Internacional</vt:lpstr>
      <vt:lpstr>Logística Internacional</vt:lpstr>
      <vt:lpstr>Logística Internacional</vt:lpstr>
      <vt:lpstr>Logística Internacional</vt:lpstr>
      <vt:lpstr>Logística Internacional</vt:lpstr>
      <vt:lpstr>Logística Internacional</vt:lpstr>
      <vt:lpstr>Logística Internacional</vt:lpstr>
      <vt:lpstr>Logística Internacional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Logística Internacional</dc:title>
  <dc:creator>Admin</dc:creator>
  <cp:lastModifiedBy>Usuario</cp:lastModifiedBy>
  <cp:revision>166</cp:revision>
  <dcterms:created xsi:type="dcterms:W3CDTF">2012-08-08T12:11:28Z</dcterms:created>
  <dcterms:modified xsi:type="dcterms:W3CDTF">2014-10-16T11:59:34Z</dcterms:modified>
</cp:coreProperties>
</file>