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88" r:id="rId3"/>
    <p:sldId id="289" r:id="rId4"/>
    <p:sldId id="290" r:id="rId5"/>
    <p:sldId id="291" r:id="rId6"/>
    <p:sldId id="292" r:id="rId7"/>
    <p:sldId id="294" r:id="rId8"/>
    <p:sldId id="295" r:id="rId9"/>
    <p:sldId id="296" r:id="rId10"/>
    <p:sldId id="297" r:id="rId11"/>
    <p:sldId id="293" r:id="rId12"/>
    <p:sldId id="298" r:id="rId13"/>
    <p:sldId id="29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3064" autoAdjust="0"/>
  </p:normalViewPr>
  <p:slideViewPr>
    <p:cSldViewPr>
      <p:cViewPr>
        <p:scale>
          <a:sx n="80" d="100"/>
          <a:sy n="80" d="100"/>
        </p:scale>
        <p:origin x="-53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DBC40-B715-40D9-992E-E4602E226C1E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9ECA7-4202-4CE9-9B29-F23BDF2256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310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21/10/2014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xame.abril.com.br/mercados/noticias/dolar-sobe-ante-o-real-descolado-da-tendencia-externa" TargetMode="External"/><Relationship Id="rId2" Type="http://schemas.openxmlformats.org/officeDocument/2006/relationships/hyperlink" Target="http://cbn.globoradio.globo.com/comentaristas/miriam-leitao/MIRIAM-LEITAO.htm#ixzz3GgK9Lu0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brasil/politica/noticias/politicos-do-brasil-pesam-6-vezes-mais-no-bolso-que-dos-eu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3º e 4º 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21/10/14</a:t>
            </a:r>
            <a:endParaRPr lang="pt-BR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Prof. Foster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skipperfoster@gmail.com</a:t>
            </a:r>
            <a:endParaRPr lang="pt-BR" sz="1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FAS 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alongside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Ship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livre no costado do navio)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usado para qualquer mercadoria, frete marítimo. O porto fica no país do Exportador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FAS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Florianópolis,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Brazil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lugar onde o exportador disponibilizará a mercadoria no porto de embarque, ao lado do navio indicado pelo Importador. Difícil é que não há este espaço.- área de espera ou Terminal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retroportuário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carretagem – estiva</a:t>
            </a: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FOB 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Board</a:t>
            </a:r>
            <a:r>
              <a:rPr lang="pt-BR" sz="22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livre a bordo) porto de partida. – 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Exportador coloca no navio. Responsabilidade do exportador termina quando cruza a amurada; responsabilidade passa a ser do Importador.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15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 smtClean="0">
                <a:latin typeface="Verdana" panose="020B0604030504040204" pitchFamily="34" charset="0"/>
              </a:rPr>
              <a:t>Casos reais sobre Estratégia no comércio Internacional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A Petrobras exportando para a Petrobras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Alocando os fatores nos lugares certos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Fritadeiras dos USA para a Argentina para O Brasil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By-pass - Fazendo parcerias, acordos comerciais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O exemplo da Indústria automobilística; motores WW.</a:t>
            </a:r>
            <a:endParaRPr lang="pt-BR" sz="2400" dirty="0">
              <a:latin typeface="Verdana" panose="020B060403050404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Logística Internacional</a:t>
            </a:r>
            <a:b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Comércio Internacional</a:t>
            </a:r>
            <a:b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44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 smtClean="0">
                <a:solidFill>
                  <a:srgbClr val="0000FF"/>
                </a:solidFill>
                <a:latin typeface="Verdana" panose="020B0604030504040204" pitchFamily="34" charset="0"/>
              </a:rPr>
              <a:t>Vote com consciência; vote pelo seu país</a:t>
            </a:r>
            <a:r>
              <a:rPr lang="pt-BR" sz="2400" b="1" dirty="0" smtClean="0">
                <a:latin typeface="Verdana" panose="020B0604030504040204" pitchFamily="34" charset="0"/>
              </a:rPr>
              <a:t>!</a:t>
            </a:r>
            <a:endParaRPr lang="pt-BR" sz="2400" b="1" dirty="0" smtClean="0">
              <a:latin typeface="Verdana" panose="020B0604030504040204" pitchFamily="34" charset="0"/>
            </a:endParaRP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Partidos não são times de futebol. </a:t>
            </a:r>
            <a:endParaRPr lang="pt-BR" sz="2400" dirty="0" smtClean="0">
              <a:latin typeface="Verdana" panose="020B0604030504040204" pitchFamily="34" charset="0"/>
            </a:endParaRP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Votar não é torcer.</a:t>
            </a:r>
            <a:endParaRPr lang="pt-BR" sz="2400" dirty="0" smtClean="0">
              <a:latin typeface="Verdana" panose="020B0604030504040204" pitchFamily="34" charset="0"/>
            </a:endParaRP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Votar é escolher o que é melhor para o seu país.</a:t>
            </a:r>
            <a:endParaRPr lang="pt-BR" sz="2400" dirty="0" smtClean="0">
              <a:latin typeface="Verdana" panose="020B0604030504040204" pitchFamily="34" charset="0"/>
            </a:endParaRP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Votar não é gostar ou não gostar!</a:t>
            </a:r>
            <a:endParaRPr lang="pt-BR" sz="2400" dirty="0" smtClean="0">
              <a:latin typeface="Verdana" panose="020B0604030504040204" pitchFamily="34" charset="0"/>
            </a:endParaRP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Votar é um ato de cidadania!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Votar consciente é contribuir para o seu país, para seus filhos, netos e para você e sua família!</a:t>
            </a:r>
          </a:p>
          <a:p>
            <a:pPr algn="just"/>
            <a:r>
              <a:rPr lang="pt-BR" sz="2400" dirty="0" smtClean="0">
                <a:latin typeface="Verdana" panose="020B0604030504040204" pitchFamily="34" charset="0"/>
              </a:rPr>
              <a:t>Boa sorte, boa eleição!</a:t>
            </a:r>
          </a:p>
          <a:p>
            <a:pPr algn="ctr"/>
            <a:r>
              <a:rPr lang="pt-BR" sz="3200" b="1" dirty="0" smtClean="0">
                <a:solidFill>
                  <a:srgbClr val="006600"/>
                </a:solidFill>
                <a:latin typeface="Verdana" panose="020B0604030504040204" pitchFamily="34" charset="0"/>
              </a:rPr>
              <a:t>BR</a:t>
            </a:r>
            <a:r>
              <a:rPr lang="pt-BR" sz="3200" b="1" dirty="0" smtClean="0">
                <a:solidFill>
                  <a:srgbClr val="FFFF00"/>
                </a:solidFill>
                <a:latin typeface="Verdana" panose="020B0604030504040204" pitchFamily="34" charset="0"/>
              </a:rPr>
              <a:t>A</a:t>
            </a:r>
            <a:r>
              <a:rPr lang="pt-BR" sz="3200" b="1" dirty="0" smtClean="0">
                <a:solidFill>
                  <a:srgbClr val="0070C0"/>
                </a:solidFill>
                <a:latin typeface="Verdana" panose="020B0604030504040204" pitchFamily="34" charset="0"/>
              </a:rPr>
              <a:t>SIL</a:t>
            </a:r>
            <a:endParaRPr lang="pt-BR" sz="3200" b="1" dirty="0" smtClean="0">
              <a:solidFill>
                <a:srgbClr val="0070C0"/>
              </a:solidFill>
              <a:latin typeface="Verdana" panose="020B0604030504040204" pitchFamily="34" charset="0"/>
            </a:endParaRPr>
          </a:p>
          <a:p>
            <a:pPr algn="just"/>
            <a:endParaRPr lang="pt-BR" sz="2400" dirty="0">
              <a:latin typeface="Verdana" panose="020B060403050404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</a:t>
            </a:r>
            <a:r>
              <a:rPr lang="pt-BR" sz="24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IÇ</a:t>
            </a:r>
            <a:r>
              <a:rPr lang="pt-BR" sz="2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ÕES 2014 - </a:t>
            </a:r>
            <a:r>
              <a:rPr lang="pt-BR" sz="2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 DO </a:t>
            </a:r>
            <a:r>
              <a:rPr lang="pt-BR" sz="2400" dirty="0" smtClean="0">
                <a:solidFill>
                  <a:srgbClr val="00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</a:t>
            </a:r>
            <a:r>
              <a:rPr lang="pt-BR" sz="240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pt-BR" sz="2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SIL</a:t>
            </a:r>
            <a:br>
              <a:rPr lang="pt-BR" sz="2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25/10/2014 - Dia dos Brasileiros</a:t>
            </a:r>
            <a: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44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bandeira-do-brasil-13185449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9984" y="1481138"/>
            <a:ext cx="6464031" cy="4525962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</a:t>
            </a:r>
            <a:r>
              <a:rPr lang="pt-BR" sz="4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pt-BR" sz="4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SIL</a:t>
            </a:r>
            <a:endParaRPr lang="pt-BR" sz="4000" dirty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pt-BR" sz="2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Incoterms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Brasil precisa entender a nova lógica da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produção -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Cadeia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Global de Produção</a:t>
            </a:r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Dólar sobe ante o real, descolado da tendência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externa</a:t>
            </a:r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China’s Long Soft 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 (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maior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cliente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 BR)</a:t>
            </a:r>
            <a:endParaRPr lang="pt-BR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Petrobras desaba 7% após pesquisa surpreender; Bolsa cai 4%</a:t>
            </a:r>
            <a:endParaRPr lang="pt-BR" sz="2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Dólar sobe mais de 1% e chega a R$2,50, após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Datafolha</a:t>
            </a:r>
          </a:p>
          <a:p>
            <a:endParaRPr lang="pt-BR" sz="2000" b="1" dirty="0" smtClean="0"/>
          </a:p>
          <a:p>
            <a:endParaRPr lang="pt-BR" sz="2000" b="1" dirty="0" smtClean="0"/>
          </a:p>
          <a:p>
            <a:endParaRPr lang="pt-BR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Início </a:t>
            </a: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2º Bimestre de </a:t>
            </a: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2014</a:t>
            </a: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2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USD </a:t>
            </a:r>
            <a:r>
              <a:rPr lang="pt-BR" sz="28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8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2,50</a:t>
            </a:r>
            <a:r>
              <a:rPr lang="pt-BR" sz="4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735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0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Há um ano</a:t>
            </a:r>
            <a:endParaRPr lang="pt-BR" sz="20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Notícias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das últimas semanas e impactos nas atividades de Logística Internacional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Leilão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Libra dia 21/10 – crescimento, inflação, empregos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Reestruturação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concessões para aeroportos e rodovias – crescimento, empregos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Rebaixamento do BR e Petrobras pela agência de risco: Moody’s – impactos no câmbio, crescimento – juros, câmbio, Pré-sal, gastos Públicos.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nova taxa Selic: 9,5% - tendência próximos meses – impasse devido à inflação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b="1" dirty="0" smtClean="0">
                <a:hlinkClick r:id="rId2"/>
              </a:rPr>
              <a:t>Políticos do Brasil pesam 6 vezes mais no bolso que dos EUA</a:t>
            </a:r>
            <a:endParaRPr lang="pt-BR" sz="2000" b="1" dirty="0" smtClean="0"/>
          </a:p>
          <a:p>
            <a:pPr marL="566928" indent="-457200">
              <a:buFont typeface="+mj-lt"/>
              <a:buAutoNum type="arabicPeriod"/>
            </a:pPr>
            <a:endParaRPr lang="pt-BR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Dia 19/10 – </a:t>
            </a:r>
            <a:r>
              <a:rPr lang="pt-BR" sz="22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início do horário de verão</a:t>
            </a:r>
            <a:br>
              <a:rPr lang="pt-BR" sz="22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Economia prevista R$ 400 mi.</a:t>
            </a:r>
            <a:br>
              <a:rPr lang="pt-BR" sz="2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63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Termos de Comércio – cap. 6 do PLT 392 </a:t>
            </a:r>
            <a:r>
              <a:rPr lang="pt-BR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pgs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105 a 130 (principais termos).</a:t>
            </a:r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5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Termos de Comércio – cap. 6 do PLT 392 </a:t>
            </a:r>
            <a:r>
              <a:rPr lang="pt-BR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pgs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105 a 130 (principais termos).</a:t>
            </a:r>
          </a:p>
          <a:p>
            <a:pPr algn="just"/>
            <a:r>
              <a:rPr lang="pt-BR" sz="2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Termo de comércio internacional formalizado, que especifica as responsabilidades do exportador e do importador em uma transação internacional quanto à: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Prazos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Pagamentos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Entregas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Movimentação de carga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Preços e Seguros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Impostos</a:t>
            </a:r>
            <a:endParaRPr lang="pt-BR" sz="2000" b="1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3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Termos de Comércio – cap. 6 do PLT 392 </a:t>
            </a:r>
            <a:r>
              <a:rPr lang="pt-BR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pgs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105 a 130 (principais termos).</a:t>
            </a:r>
          </a:p>
          <a:p>
            <a:pPr algn="just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Entendendo os </a:t>
            </a:r>
            <a:r>
              <a:rPr lang="pt-BR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- definem os vários aspectos de uma venda internacional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tarefas são realizadas pelo exportador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tarefas são realizadas pelo importador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atividades serão pagas pelos exportador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atividades serão pagas pelo importador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Quando haverá transferência de responsabilidade pelas mercadorias</a:t>
            </a:r>
          </a:p>
          <a:p>
            <a:pPr algn="just"/>
            <a:r>
              <a:rPr lang="pt-BR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 </a:t>
            </a:r>
            <a:r>
              <a:rPr lang="pt-BR" sz="2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são também uma escolha estratégica que pode </a:t>
            </a:r>
            <a:r>
              <a:rPr lang="pt-BR" sz="20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agregar valor </a:t>
            </a:r>
            <a:r>
              <a:rPr lang="pt-BR" sz="2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até obter uma </a:t>
            </a:r>
            <a:r>
              <a:rPr lang="pt-BR" sz="20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vantagem competitiva</a:t>
            </a:r>
            <a:r>
              <a:rPr lang="pt-BR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t-BR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61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Estratégia de Escolha (depende do Exportador e de alguns parâmetros – a escolha do </a:t>
            </a:r>
            <a:r>
              <a:rPr lang="pt-BR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está relacionada com o nível de serviço que deseja oferecer ao Cliente.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Tipo de produto comercializado –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ex.</a:t>
            </a:r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commodities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Tipo de embalagem –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navios ou barcaças; cargas </a:t>
            </a:r>
            <a:r>
              <a:rPr lang="pt-BR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conteinerizadas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Competências das partes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Grau de confiança entre as partes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Principal – </a:t>
            </a:r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disposição das partes em arcar com os custos – objetivo do Exportador: facilitar a venda ao Importador.</a:t>
            </a:r>
          </a:p>
          <a:p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qual país é mais barato o que?</a:t>
            </a:r>
          </a:p>
          <a:p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Importador sempre paga o custo de frete e outras despesas.</a:t>
            </a:r>
            <a:endParaRPr lang="pt-BR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02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EXW 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-Works-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ExFactory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pode ser usado para qualquer mercadoria: EXW Santos,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Brazil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lugar onde o exportador disponibilizará a mercadoria: mais fácil para o exportador, mais difícil para o Importador.</a:t>
            </a: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Variante de um </a:t>
            </a:r>
            <a:r>
              <a:rPr lang="pt-BR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ICC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International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Chamber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Commerce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– emenda, tornar mais claras as responsabilidades.</a:t>
            </a:r>
          </a:p>
          <a:p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eventuais variantes constarão na fatura 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 forma</a:t>
            </a:r>
          </a:p>
          <a:p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Documento que acusa o recebimento:  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Conhecimento de embarque.</a:t>
            </a:r>
            <a:endParaRPr lang="pt-BR" sz="2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 o resumo dos </a:t>
            </a:r>
            <a:r>
              <a:rPr lang="pt-BR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Tabela 6-1 pg. 108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224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Aula 12 – </a:t>
            </a:r>
            <a:r>
              <a:rPr lang="pt-BR" sz="2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21/10 </a:t>
            </a:r>
            <a:endParaRPr lang="pt-BR" sz="2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FCA 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b="1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carrier</a:t>
            </a:r>
            <a:r>
              <a:rPr lang="pt-BR" sz="22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livre no transportador)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pode ser usado para qualquer mercadoria. Utilizado no caso de transportes multimodais e não são manuseadas nos casos: FCL (</a:t>
            </a:r>
            <a:r>
              <a:rPr lang="pt-BR" sz="22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container </a:t>
            </a:r>
            <a:r>
              <a:rPr lang="pt-BR" sz="22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load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LCL (</a:t>
            </a:r>
            <a:r>
              <a:rPr lang="pt-BR" sz="22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2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than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container </a:t>
            </a:r>
            <a:r>
              <a:rPr lang="pt-BR" sz="22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load</a:t>
            </a:r>
            <a:r>
              <a:rPr lang="pt-BR" sz="2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tende a ser um dos mais utilizados </a:t>
            </a:r>
            <a:r>
              <a:rPr lang="pt-BR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devido ao aumento dos transportes multimodais</a:t>
            </a:r>
          </a:p>
          <a:p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FCA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Rio de Janeiro,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Brazil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lugar onde o exportador disponibilizará a mercadoria e carregará a mesma no transportador. Tende a substituir os </a:t>
            </a:r>
            <a:r>
              <a:rPr lang="pt-BR" sz="2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incoterms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FOT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pt-BR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FOB</a:t>
            </a:r>
            <a:r>
              <a:rPr lang="pt-BR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1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739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1526</TotalTime>
  <Words>862</Words>
  <Application>Microsoft Office PowerPoint</Application>
  <PresentationFormat>Apresentação na tela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Logística Internacional </vt:lpstr>
      <vt:lpstr>  Logística Internacional Início do 2º Bimestre de 2014 USD = 2,50  </vt:lpstr>
      <vt:lpstr>  Logística Internacional Dia 19/10 – início do horário de verão Economia prevista R$ 400 mi.  </vt:lpstr>
      <vt:lpstr> Logística Internacional Comércio Internacional  </vt:lpstr>
      <vt:lpstr> Logística Internacional Comércio Internacional  </vt:lpstr>
      <vt:lpstr> Logística Internacional Comércio Internacional  </vt:lpstr>
      <vt:lpstr> Logística Internacional Comércio Internacional  </vt:lpstr>
      <vt:lpstr> Logística Internacional Comércio Internacional  </vt:lpstr>
      <vt:lpstr> Logística Internacional Comércio Internacional  </vt:lpstr>
      <vt:lpstr> Logística Internacional Comércio Internacional  </vt:lpstr>
      <vt:lpstr>Logística Internacional Comércio Internacional </vt:lpstr>
      <vt:lpstr>ELEIÇÕES 2014 - DIA DO BRASIL 25/10/2014 - Dia dos Brasileiros </vt:lpstr>
      <vt:lpstr>BRASIL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Internacional</dc:title>
  <dc:creator>Admin</dc:creator>
  <cp:lastModifiedBy>Usuario</cp:lastModifiedBy>
  <cp:revision>193</cp:revision>
  <dcterms:created xsi:type="dcterms:W3CDTF">2012-08-08T12:11:28Z</dcterms:created>
  <dcterms:modified xsi:type="dcterms:W3CDTF">2014-10-21T17:18:40Z</dcterms:modified>
</cp:coreProperties>
</file>