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7" r:id="rId3"/>
    <p:sldId id="288" r:id="rId4"/>
    <p:sldId id="275" r:id="rId5"/>
    <p:sldId id="269" r:id="rId6"/>
    <p:sldId id="291" r:id="rId7"/>
    <p:sldId id="272" r:id="rId8"/>
    <p:sldId id="290" r:id="rId9"/>
    <p:sldId id="298" r:id="rId10"/>
    <p:sldId id="274" r:id="rId11"/>
    <p:sldId id="293" r:id="rId12"/>
    <p:sldId id="294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17" r:id="rId22"/>
    <p:sldId id="318" r:id="rId23"/>
    <p:sldId id="319" r:id="rId24"/>
    <p:sldId id="320" r:id="rId25"/>
    <p:sldId id="321" r:id="rId2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03FC-6ABF-4075-BC33-C364DF1FD9B1}" type="datetimeFigureOut">
              <a:rPr lang="pt-BR" smtClean="0"/>
              <a:pPr/>
              <a:t>02/11/2013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3EA5-3E39-4DDF-A113-A6CFC6CA4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03FC-6ABF-4075-BC33-C364DF1FD9B1}" type="datetimeFigureOut">
              <a:rPr lang="pt-BR" smtClean="0"/>
              <a:pPr/>
              <a:t>02/11/2013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3EA5-3E39-4DDF-A113-A6CFC6CA4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03FC-6ABF-4075-BC33-C364DF1FD9B1}" type="datetimeFigureOut">
              <a:rPr lang="pt-BR" smtClean="0"/>
              <a:pPr/>
              <a:t>02/11/2013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3EA5-3E39-4DDF-A113-A6CFC6CA4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03FC-6ABF-4075-BC33-C364DF1FD9B1}" type="datetimeFigureOut">
              <a:rPr lang="pt-BR" smtClean="0"/>
              <a:pPr/>
              <a:t>02/11/2013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3EA5-3E39-4DDF-A113-A6CFC6CA4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03FC-6ABF-4075-BC33-C364DF1FD9B1}" type="datetimeFigureOut">
              <a:rPr lang="pt-BR" smtClean="0"/>
              <a:pPr/>
              <a:t>02/11/2013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3EA5-3E39-4DDF-A113-A6CFC6CA4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03FC-6ABF-4075-BC33-C364DF1FD9B1}" type="datetimeFigureOut">
              <a:rPr lang="pt-BR" smtClean="0"/>
              <a:pPr/>
              <a:t>02/11/2013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3EA5-3E39-4DDF-A113-A6CFC6CA4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03FC-6ABF-4075-BC33-C364DF1FD9B1}" type="datetimeFigureOut">
              <a:rPr lang="pt-BR" smtClean="0"/>
              <a:pPr/>
              <a:t>02/11/2013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3EA5-3E39-4DDF-A113-A6CFC6CA4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03FC-6ABF-4075-BC33-C364DF1FD9B1}" type="datetimeFigureOut">
              <a:rPr lang="pt-BR" smtClean="0"/>
              <a:pPr/>
              <a:t>02/11/2013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3EA5-3E39-4DDF-A113-A6CFC6CA4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03FC-6ABF-4075-BC33-C364DF1FD9B1}" type="datetimeFigureOut">
              <a:rPr lang="pt-BR" smtClean="0"/>
              <a:pPr/>
              <a:t>02/11/2013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3EA5-3E39-4DDF-A113-A6CFC6CA4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03FC-6ABF-4075-BC33-C364DF1FD9B1}" type="datetimeFigureOut">
              <a:rPr lang="pt-BR" smtClean="0"/>
              <a:pPr/>
              <a:t>02/11/2013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3EA5-3E39-4DDF-A113-A6CFC6CA4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03FC-6ABF-4075-BC33-C364DF1FD9B1}" type="datetimeFigureOut">
              <a:rPr lang="pt-BR" smtClean="0"/>
              <a:pPr/>
              <a:t>02/11/2013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3EA5-3E39-4DDF-A113-A6CFC6CA4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803FC-6ABF-4075-BC33-C364DF1FD9B1}" type="datetimeFigureOut">
              <a:rPr lang="pt-BR" smtClean="0"/>
              <a:pPr/>
              <a:t>02/11/2013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F3EA5-3E39-4DDF-A113-A6CFC6CA41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042878" y="2420888"/>
            <a:ext cx="6650602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 natureza do trabalho do administrador </a:t>
            </a:r>
            <a:endParaRPr lang="pt-BR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6" name="Picture 1" descr="F:\PASTA CARLOS\logo anhanguera\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71538" cy="1000108"/>
          </a:xfrm>
          <a:prstGeom prst="rect">
            <a:avLst/>
          </a:prstGeom>
          <a:noFill/>
        </p:spPr>
      </p:pic>
      <p:sp>
        <p:nvSpPr>
          <p:cNvPr id="7" name="CaixaDeTexto 6"/>
          <p:cNvSpPr txBox="1"/>
          <p:nvPr/>
        </p:nvSpPr>
        <p:spPr>
          <a:xfrm>
            <a:off x="0" y="6550025"/>
            <a:ext cx="9144000" cy="30797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5400000" scaled="1"/>
            <a:tileRect/>
          </a:gradFill>
        </p:spPr>
        <p:txBody>
          <a:bodyPr>
            <a:spAutoFit/>
          </a:bodyPr>
          <a:lstStyle/>
          <a:p>
            <a:pPr>
              <a:defRPr/>
            </a:pPr>
            <a:r>
              <a:rPr lang="pt-BR" sz="1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pt-BR" sz="14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Prof.: </a:t>
            </a:r>
            <a:r>
              <a:rPr lang="pt-BR" sz="1400" i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Carlos Alberto dos Santos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214421"/>
            <a:ext cx="7786742" cy="521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3" name="Picture 1" descr="F:\PASTA CARLOS\logo anhanguera\2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71538" cy="1000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57290" y="77909"/>
            <a:ext cx="7143800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Estilos de Liderança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pt-BR" sz="14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pt-B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pt-BR" sz="14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 enfoque de liderança  em administração enfatiza-se o estudo de comportamento do líder com base no contraste entre autocracia, democracia  e liberdade. Quanto mais concentrada estiver a autoridade do líder, mais autocrático ele será. Quanto mais suas decisões forem influenciadas pelos subordinados, mais democrático.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pt-B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Estilo autocrático</a:t>
            </a: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o chefe exige obediência do grupo, decide quanto às metas e demais questões, sem ouvir seus componentes. O chefe exerce um grande controle.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endParaRPr kumimoji="0" lang="pt-B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pt-B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Estilo democrático</a:t>
            </a: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o chefe obtém idéias e sugestões por discussão e consulta, bem como estímulo e participação. O chefe coordena e estimula a cooperação.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endParaRPr kumimoji="0" lang="pt-B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endParaRPr kumimoji="0" lang="pt-B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pt-B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Estilo liberal</a:t>
            </a: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o chefe funciona apenas como agente de informação; reduz sua importância na atividade de grupo e obtém o mínimo de controle. O chefe se omite e as pessoas desenvolvem  a iniciativa e criatividade própria.</a:t>
            </a:r>
            <a:endParaRPr kumimoji="0" lang="pt-B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F:\PASTA CARLOS\logo anhanguera\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163099" cy="12239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214422"/>
            <a:ext cx="8429684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1" name="Picture 3" descr="F:\PASTA CARLOS\logo anhanguera\2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0"/>
            <a:ext cx="1281110" cy="13481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4" name="Rectangle 3"/>
          <p:cNvSpPr>
            <a:spLocks noChangeArrowheads="1"/>
          </p:cNvSpPr>
          <p:nvPr/>
        </p:nvSpPr>
        <p:spPr bwMode="auto">
          <a:xfrm>
            <a:off x="1500188" y="2786063"/>
            <a:ext cx="6286500" cy="8858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r" defTabSz="762000" eaLnBrk="0" hangingPunct="0">
              <a:defRPr/>
            </a:pPr>
            <a:r>
              <a:rPr lang="pt-BR" sz="3600" dirty="0"/>
              <a:t>TRABALHO EM EQUIPE</a:t>
            </a:r>
          </a:p>
        </p:txBody>
      </p:sp>
      <p:sp>
        <p:nvSpPr>
          <p:cNvPr id="168963" name="Rectangle 4"/>
          <p:cNvSpPr>
            <a:spLocks noChangeArrowheads="1"/>
          </p:cNvSpPr>
          <p:nvPr/>
        </p:nvSpPr>
        <p:spPr bwMode="auto">
          <a:xfrm>
            <a:off x="1905000" y="3505200"/>
            <a:ext cx="46482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r" defTabSz="762000">
              <a:spcBef>
                <a:spcPct val="20000"/>
              </a:spcBef>
            </a:pPr>
            <a:endParaRPr lang="pt-BR" sz="4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928688" y="1928813"/>
            <a:ext cx="7429500" cy="28575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69987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514600"/>
            <a:ext cx="6400800" cy="1850504"/>
          </a:xfrm>
          <a:noFill/>
        </p:spPr>
        <p:txBody>
          <a:bodyPr lIns="90488" tIns="44450" rIns="90488" bIns="44450">
            <a:normAutofit/>
          </a:bodyPr>
          <a:lstStyle/>
          <a:p>
            <a:pPr marL="342900" indent="-342900" defTabSz="762000" eaLnBrk="1" hangingPunct="1"/>
            <a:r>
              <a:rPr lang="pt-BR" sz="5400" dirty="0" smtClean="0"/>
              <a:t>“</a:t>
            </a:r>
            <a:r>
              <a:rPr lang="pt-BR" sz="5400" dirty="0" smtClean="0">
                <a:solidFill>
                  <a:schemeClr val="tx1"/>
                </a:solidFill>
              </a:rPr>
              <a:t>Uma  questão de sobrevivência</a:t>
            </a:r>
            <a:r>
              <a:rPr lang="pt-BR" sz="5400" dirty="0" smtClean="0"/>
              <a:t>”</a:t>
            </a:r>
          </a:p>
        </p:txBody>
      </p:sp>
      <p:sp>
        <p:nvSpPr>
          <p:cNvPr id="169988" name="Rectangle 3"/>
          <p:cNvSpPr>
            <a:spLocks noChangeArrowheads="1"/>
          </p:cNvSpPr>
          <p:nvPr/>
        </p:nvSpPr>
        <p:spPr bwMode="auto">
          <a:xfrm>
            <a:off x="2971800" y="1219200"/>
            <a:ext cx="19812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defTabSz="762000" eaLnBrk="0" hangingPunct="0"/>
            <a:r>
              <a:rPr lang="pt-BR" sz="3600"/>
              <a:t>EQUIPE</a:t>
            </a:r>
          </a:p>
        </p:txBody>
      </p:sp>
      <p:sp>
        <p:nvSpPr>
          <p:cNvPr id="169989" name="Rectangle 4"/>
          <p:cNvSpPr>
            <a:spLocks noChangeArrowheads="1"/>
          </p:cNvSpPr>
          <p:nvPr/>
        </p:nvSpPr>
        <p:spPr bwMode="auto">
          <a:xfrm>
            <a:off x="1905000" y="3505200"/>
            <a:ext cx="46482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 algn="r" defTabSz="762000">
              <a:spcBef>
                <a:spcPct val="20000"/>
              </a:spcBef>
            </a:pPr>
            <a:endParaRPr lang="pt-BR" sz="4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35150" y="1844675"/>
            <a:ext cx="6400800" cy="1752600"/>
          </a:xfrm>
          <a:noFill/>
        </p:spPr>
        <p:txBody>
          <a:bodyPr lIns="90488" tIns="44450" rIns="90488" bIns="44450">
            <a:normAutofit fontScale="92500" lnSpcReduction="10000"/>
          </a:bodyPr>
          <a:lstStyle/>
          <a:p>
            <a:pPr marL="342900" indent="-342900" algn="l" defTabSz="762000" eaLnBrk="1" hangingPunct="1">
              <a:buFont typeface="Wingdings" pitchFamily="2" charset="2"/>
              <a:buNone/>
            </a:pPr>
            <a:r>
              <a:rPr lang="pt-BR" sz="4800" smtClean="0">
                <a:solidFill>
                  <a:srgbClr val="3333CC"/>
                </a:solidFill>
                <a:latin typeface="Arial Narrow" pitchFamily="34" charset="0"/>
              </a:rPr>
              <a:t>N</a:t>
            </a:r>
            <a:r>
              <a:rPr lang="pt-BR" smtClean="0">
                <a:latin typeface="Arial Narrow" pitchFamily="34" charset="0"/>
              </a:rPr>
              <a:t>úmero de pessoas selecionadas que</a:t>
            </a:r>
          </a:p>
          <a:p>
            <a:pPr marL="342900" indent="-342900" algn="l" defTabSz="762000" eaLnBrk="1" hangingPunct="1">
              <a:buFont typeface="Wingdings" pitchFamily="2" charset="2"/>
              <a:buNone/>
            </a:pPr>
            <a:r>
              <a:rPr lang="pt-BR" smtClean="0">
                <a:latin typeface="Arial Narrow" pitchFamily="34" charset="0"/>
              </a:rPr>
              <a:t>constituem uma equipe com um mesmo </a:t>
            </a:r>
          </a:p>
          <a:p>
            <a:pPr marL="342900" indent="-342900" algn="l" defTabSz="762000" eaLnBrk="1" hangingPunct="1">
              <a:buFont typeface="Wingdings" pitchFamily="2" charset="2"/>
              <a:buNone/>
            </a:pPr>
            <a:r>
              <a:rPr lang="pt-BR" smtClean="0">
                <a:latin typeface="Arial Narrow" pitchFamily="34" charset="0"/>
              </a:rPr>
              <a:t>objetivo.</a:t>
            </a:r>
            <a:endParaRPr lang="pt-BR" b="1" smtClean="0">
              <a:latin typeface="Arial Narrow" pitchFamily="34" charset="0"/>
            </a:endParaRPr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3635375" y="765175"/>
            <a:ext cx="19812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defTabSz="762000" eaLnBrk="0" hangingPunct="0"/>
            <a:r>
              <a:rPr lang="pt-BR" sz="4400">
                <a:latin typeface="Arial Narrow" pitchFamily="34" charset="0"/>
              </a:rPr>
              <a:t>O </a:t>
            </a:r>
            <a:r>
              <a:rPr lang="pt-BR" sz="3200">
                <a:latin typeface="Arial Narrow" pitchFamily="34" charset="0"/>
              </a:rPr>
              <a:t>que é uma EQUIPE</a:t>
            </a:r>
            <a:endParaRPr lang="pt-BR" sz="2400">
              <a:latin typeface="Albertus Extra Bold" charset="0"/>
            </a:endParaRP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5795963" y="765175"/>
            <a:ext cx="762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defTabSz="762000" eaLnBrk="0" hangingPunct="0"/>
            <a:r>
              <a:rPr lang="pt-BR" sz="8800">
                <a:latin typeface="Arial Narrow" pitchFamily="34" charset="0"/>
              </a:rPr>
              <a:t>?</a:t>
            </a:r>
            <a:endParaRPr lang="pt-BR" sz="5400">
              <a:latin typeface="Albertus Extra Bold" charset="0"/>
            </a:endParaRPr>
          </a:p>
        </p:txBody>
      </p:sp>
      <p:pic>
        <p:nvPicPr>
          <p:cNvPr id="17101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613" y="3860800"/>
            <a:ext cx="5111750" cy="299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04825" y="304800"/>
            <a:ext cx="8099425" cy="676275"/>
          </a:xfrm>
          <a:noFill/>
        </p:spPr>
        <p:txBody>
          <a:bodyPr lIns="92075" tIns="46038" rIns="92075" bIns="46038">
            <a:normAutofit fontScale="90000"/>
          </a:bodyPr>
          <a:lstStyle/>
          <a:p>
            <a:pPr eaLnBrk="1" hangingPunct="1"/>
            <a:r>
              <a:rPr lang="en-GB" i="1" u="sng" smtClean="0"/>
              <a:t>O que é exatamente uma Equipe ?</a:t>
            </a:r>
          </a:p>
        </p:txBody>
      </p:sp>
      <p:sp>
        <p:nvSpPr>
          <p:cNvPr id="480259" name="Rectangle 3"/>
          <p:cNvSpPr>
            <a:spLocks noChangeArrowheads="1"/>
          </p:cNvSpPr>
          <p:nvPr/>
        </p:nvSpPr>
        <p:spPr bwMode="auto">
          <a:xfrm>
            <a:off x="762000" y="1739900"/>
            <a:ext cx="38862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292100" indent="-292100" eaLnBrk="0" hangingPunct="0">
              <a:spcAft>
                <a:spcPct val="50000"/>
              </a:spcAft>
              <a:buClr>
                <a:srgbClr val="00FFFF"/>
              </a:buClr>
              <a:buSzPct val="80000"/>
              <a:buFont typeface="Wingdings" pitchFamily="2" charset="2"/>
              <a:buChar char="Ø"/>
            </a:pPr>
            <a:r>
              <a:rPr lang="en-GB"/>
              <a:t>“</a:t>
            </a:r>
            <a:r>
              <a:rPr lang="en-GB" b="1"/>
              <a:t>É um pequeno número de pessoas com habilidades complementares comprometidas com um objetivo comum, metas de desempenho, abordagem e responsabilidades únicas”</a:t>
            </a:r>
          </a:p>
          <a:p>
            <a:pPr marL="292100" indent="-292100" eaLnBrk="0" hangingPunct="0">
              <a:spcAft>
                <a:spcPct val="50000"/>
              </a:spcAft>
              <a:buClr>
                <a:srgbClr val="00FFFF"/>
              </a:buClr>
              <a:buSzPct val="80000"/>
              <a:buFont typeface="Wingdings" pitchFamily="2" charset="2"/>
              <a:buChar char="Ø"/>
            </a:pPr>
            <a:r>
              <a:rPr lang="en-GB" b="1"/>
              <a:t>Com percepção deliberada de trabalho organizado</a:t>
            </a:r>
          </a:p>
          <a:p>
            <a:pPr marL="292100" indent="-292100" eaLnBrk="0" hangingPunct="0">
              <a:spcAft>
                <a:spcPct val="50000"/>
              </a:spcAft>
              <a:buClr>
                <a:srgbClr val="00FFFF"/>
              </a:buClr>
              <a:buSzPct val="80000"/>
              <a:buFont typeface="Wingdings" pitchFamily="2" charset="2"/>
              <a:buChar char="Ø"/>
            </a:pPr>
            <a:r>
              <a:rPr lang="en-GB" b="1"/>
              <a:t>Abordagem Holística, ou seja;    a soma de contribuição do grupo é maior que a soma individual de contribuição dos membros.</a:t>
            </a:r>
          </a:p>
          <a:p>
            <a:pPr marL="292100" indent="-292100" eaLnBrk="0" hangingPunct="0">
              <a:spcAft>
                <a:spcPct val="50000"/>
              </a:spcAft>
              <a:buClr>
                <a:srgbClr val="00FFFF"/>
              </a:buClr>
              <a:buSzPct val="80000"/>
              <a:buFont typeface="Wingdings" pitchFamily="2" charset="2"/>
              <a:buChar char="Ø"/>
            </a:pPr>
            <a:endParaRPr lang="en-GB" b="1"/>
          </a:p>
        </p:txBody>
      </p:sp>
      <p:sp>
        <p:nvSpPr>
          <p:cNvPr id="480260" name="Rectangle 4"/>
          <p:cNvSpPr>
            <a:spLocks noChangeArrowheads="1"/>
          </p:cNvSpPr>
          <p:nvPr/>
        </p:nvSpPr>
        <p:spPr bwMode="auto">
          <a:xfrm>
            <a:off x="5200650" y="1739900"/>
            <a:ext cx="3714750" cy="311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285750" indent="-285750" eaLnBrk="0" hangingPunct="0">
              <a:spcAft>
                <a:spcPct val="50000"/>
              </a:spcAft>
              <a:buClr>
                <a:srgbClr val="00FFFF"/>
              </a:buClr>
              <a:buSzPct val="80000"/>
              <a:buFont typeface="Wingdings" pitchFamily="2" charset="2"/>
              <a:buChar char="Ø"/>
            </a:pPr>
            <a:r>
              <a:rPr lang="en-GB" b="1"/>
              <a:t>Só um grupo,  força tarefa ou comitê</a:t>
            </a:r>
          </a:p>
          <a:p>
            <a:pPr marL="285750" indent="-285750" eaLnBrk="0" hangingPunct="0">
              <a:spcAft>
                <a:spcPct val="50000"/>
              </a:spcAft>
              <a:buClr>
                <a:srgbClr val="00FFFF"/>
              </a:buClr>
              <a:buSzPct val="80000"/>
              <a:buFont typeface="Wingdings" pitchFamily="2" charset="2"/>
              <a:buChar char="Ø"/>
            </a:pPr>
            <a:r>
              <a:rPr lang="en-GB" b="1"/>
              <a:t>Consertar rapidamente um pequeno problema</a:t>
            </a:r>
          </a:p>
          <a:p>
            <a:pPr marL="285750" indent="-285750" eaLnBrk="0" hangingPunct="0">
              <a:spcAft>
                <a:spcPct val="50000"/>
              </a:spcAft>
              <a:buClr>
                <a:srgbClr val="00FFFF"/>
              </a:buClr>
              <a:buSzPct val="80000"/>
              <a:buFont typeface="Wingdings" pitchFamily="2" charset="2"/>
              <a:buChar char="Ø"/>
            </a:pPr>
            <a:r>
              <a:rPr lang="en-GB" b="1"/>
              <a:t>Somente um treinamento e exercício de comunicação</a:t>
            </a:r>
          </a:p>
          <a:p>
            <a:pPr marL="285750" indent="-285750" eaLnBrk="0" hangingPunct="0">
              <a:spcAft>
                <a:spcPct val="50000"/>
              </a:spcAft>
              <a:buClr>
                <a:srgbClr val="00FFFF"/>
              </a:buClr>
              <a:buSzPct val="80000"/>
              <a:buFont typeface="Wingdings" pitchFamily="2" charset="2"/>
              <a:buChar char="Ø"/>
            </a:pPr>
            <a:r>
              <a:rPr lang="en-GB" b="1"/>
              <a:t>Algo fácil de implementar efetivamente</a:t>
            </a:r>
          </a:p>
          <a:p>
            <a:pPr marL="285750" indent="-285750" eaLnBrk="0" hangingPunct="0">
              <a:spcAft>
                <a:spcPct val="50000"/>
              </a:spcAft>
              <a:buClr>
                <a:srgbClr val="00FFFF"/>
              </a:buClr>
              <a:buSzPct val="80000"/>
              <a:buFont typeface="Wingdings" pitchFamily="2" charset="2"/>
              <a:buChar char="Ø"/>
            </a:pPr>
            <a:endParaRPr lang="en-GB" b="1"/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762000" y="1143000"/>
            <a:ext cx="2114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GB" sz="2000" b="1">
                <a:solidFill>
                  <a:schemeClr val="tx2"/>
                </a:solidFill>
              </a:rPr>
              <a:t>Uma equipe é ...</a:t>
            </a:r>
          </a:p>
        </p:txBody>
      </p:sp>
      <p:sp>
        <p:nvSpPr>
          <p:cNvPr id="480262" name="Rectangle 6"/>
          <p:cNvSpPr>
            <a:spLocks noChangeArrowheads="1"/>
          </p:cNvSpPr>
          <p:nvPr/>
        </p:nvSpPr>
        <p:spPr bwMode="auto">
          <a:xfrm>
            <a:off x="5200650" y="1143000"/>
            <a:ext cx="26368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GB" sz="2000" b="1">
                <a:solidFill>
                  <a:schemeClr val="tx2"/>
                </a:solidFill>
              </a:rPr>
              <a:t>Uma equipe não é ...</a:t>
            </a:r>
          </a:p>
        </p:txBody>
      </p:sp>
      <p:sp>
        <p:nvSpPr>
          <p:cNvPr id="172039" name="Line 7"/>
          <p:cNvSpPr>
            <a:spLocks noChangeShapeType="1"/>
          </p:cNvSpPr>
          <p:nvPr/>
        </p:nvSpPr>
        <p:spPr bwMode="auto">
          <a:xfrm>
            <a:off x="762000" y="1597025"/>
            <a:ext cx="7772400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2040" name="Rectangle 8"/>
          <p:cNvSpPr>
            <a:spLocks noChangeArrowheads="1"/>
          </p:cNvSpPr>
          <p:nvPr/>
        </p:nvSpPr>
        <p:spPr bwMode="auto">
          <a:xfrm>
            <a:off x="2324100" y="6430963"/>
            <a:ext cx="36957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GB" sz="1200"/>
              <a:t>Source: The wisdom of  teams, Katzenback &amp; Smith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0259" grpId="0" autoUpdateAnimBg="0"/>
      <p:bldP spid="480260" grpId="0" autoUpdateAnimBg="0"/>
      <p:bldP spid="480262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33400" y="457200"/>
            <a:ext cx="5029200" cy="2282825"/>
            <a:chOff x="0" y="0"/>
            <a:chExt cx="5760" cy="1438"/>
          </a:xfrm>
        </p:grpSpPr>
        <p:sp>
          <p:nvSpPr>
            <p:cNvPr id="173066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pt-BR"/>
            </a:p>
          </p:txBody>
        </p:sp>
        <p:sp>
          <p:nvSpPr>
            <p:cNvPr id="481284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pt-BR" sz="2400" b="1">
                  <a:solidFill>
                    <a:srgbClr val="0033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“Aprendi muito com os outros, principalmente com o meu primeiro técnico, o Bené (1984)”.</a:t>
              </a:r>
            </a:p>
            <a:p>
              <a:pPr algn="ctr">
                <a:defRPr/>
              </a:pPr>
              <a:endParaRPr lang="pt-BR" sz="24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algn="ctr">
                <a:defRPr/>
              </a:pPr>
              <a:r>
                <a:rPr lang="pt-BR" sz="2400" b="1">
                  <a:solidFill>
                    <a:srgbClr val="0033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“</a:t>
              </a:r>
              <a:r>
                <a:rPr lang="pt-BR" sz="2400" b="1" u="sng">
                  <a:solidFill>
                    <a:srgbClr val="0033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Ele fazia do crescimento das pessoas a sua bandeira’</a:t>
              </a:r>
              <a:r>
                <a:rPr lang="pt-BR" sz="2400" b="1">
                  <a:solidFill>
                    <a:srgbClr val="0033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”.</a:t>
              </a:r>
              <a:r>
                <a:rPr lang="pt-BR" b="1">
                  <a:solidFill>
                    <a:srgbClr val="0033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</a:p>
          </p:txBody>
        </p:sp>
      </p:grpSp>
      <p:pic>
        <p:nvPicPr>
          <p:cNvPr id="173059" name="Picture 5" descr="vol27_f_0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685800"/>
            <a:ext cx="2743200" cy="4114800"/>
          </a:xfrm>
          <a:prstGeom prst="rect">
            <a:avLst/>
          </a:prstGeom>
          <a:noFill/>
          <a:ln w="28575">
            <a:solidFill>
              <a:srgbClr val="003366"/>
            </a:solidFill>
            <a:miter lim="800000"/>
            <a:headEnd/>
            <a:tailEnd/>
          </a:ln>
        </p:spPr>
      </p:pic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228600" y="5397500"/>
            <a:ext cx="8763000" cy="1155700"/>
            <a:chOff x="0" y="0"/>
            <a:chExt cx="5760" cy="728"/>
          </a:xfrm>
        </p:grpSpPr>
        <p:sp>
          <p:nvSpPr>
            <p:cNvPr id="173064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pt-BR"/>
            </a:p>
          </p:txBody>
        </p:sp>
        <p:sp>
          <p:nvSpPr>
            <p:cNvPr id="173065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7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pt-BR" sz="1400" b="1">
                  <a:solidFill>
                    <a:srgbClr val="003366"/>
                  </a:solidFill>
                </a:rPr>
                <a:t>Bernardinho, técnico titular da Seleção Brasileira Olímpica de Vôlei, Medalha de Ouro nas Olimpíadas de Atenas em 2004. Vencedor com a equipe de 130 jogos em 145, 12 campeonatos em 15 disputados (antes das Olimpíadas de Atenas, desde que assumiu o comando em 2001). Ex-técnico da Seleção Brasileira Feminina - com quem ganhou duas medalhas (olímpicas) de bronze. Pela masculina, o Brasil foi tricampeão da Liga Mundial (2001, 2003 e 2004) e campeão do Mundial da Argentina (2002).</a:t>
              </a:r>
            </a:p>
          </p:txBody>
        </p:sp>
      </p:grpSp>
      <p:sp>
        <p:nvSpPr>
          <p:cNvPr id="173061" name="Line 9"/>
          <p:cNvSpPr>
            <a:spLocks noChangeShapeType="1"/>
          </p:cNvSpPr>
          <p:nvPr/>
        </p:nvSpPr>
        <p:spPr bwMode="auto">
          <a:xfrm>
            <a:off x="333375" y="5257800"/>
            <a:ext cx="84582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73062" name="Rectangle 10"/>
          <p:cNvSpPr>
            <a:spLocks noChangeArrowheads="1"/>
          </p:cNvSpPr>
          <p:nvPr/>
        </p:nvSpPr>
        <p:spPr bwMode="auto">
          <a:xfrm>
            <a:off x="4721225" y="2817813"/>
            <a:ext cx="69564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/>
          </a:p>
        </p:txBody>
      </p:sp>
      <p:pic>
        <p:nvPicPr>
          <p:cNvPr id="173063" name="Picture 11" descr="592004082919020115Bras29f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3048000"/>
            <a:ext cx="2209800" cy="1609725"/>
          </a:xfrm>
          <a:prstGeom prst="rect">
            <a:avLst/>
          </a:prstGeom>
          <a:solidFill>
            <a:srgbClr val="FFFF00"/>
          </a:solidFill>
          <a:ln w="19050">
            <a:solidFill>
              <a:srgbClr val="FFCC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5334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BR" sz="3200" b="1" u="sng" smtClean="0">
                <a:cs typeface="Times New Roman" pitchFamily="18" charset="0"/>
              </a:rPr>
              <a:t>Papéis numa equipe :</a:t>
            </a:r>
            <a:r>
              <a:rPr lang="pt-BR" smtClean="0">
                <a:cs typeface="Times New Roman" pitchFamily="18" charset="0"/>
              </a:rPr>
              <a:t/>
            </a:r>
            <a:br>
              <a:rPr lang="pt-BR" smtClean="0">
                <a:cs typeface="Times New Roman" pitchFamily="18" charset="0"/>
              </a:rPr>
            </a:br>
            <a:endParaRPr lang="pt-BR" smtClean="0">
              <a:cs typeface="Times New Roman" pitchFamily="18" charset="0"/>
            </a:endParaRPr>
          </a:p>
        </p:txBody>
      </p:sp>
      <p:sp>
        <p:nvSpPr>
          <p:cNvPr id="174083" name="Text Box 3"/>
          <p:cNvSpPr txBox="1">
            <a:spLocks noChangeArrowheads="1"/>
          </p:cNvSpPr>
          <p:nvPr/>
        </p:nvSpPr>
        <p:spPr bwMode="auto">
          <a:xfrm>
            <a:off x="755650" y="1268413"/>
            <a:ext cx="7772400" cy="527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2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b="1">
                <a:cs typeface="Times New Roman" pitchFamily="18" charset="0"/>
              </a:rPr>
              <a:t>1 – Colaborador  de conhecimento</a:t>
            </a:r>
            <a:r>
              <a:rPr lang="pt-BR" sz="2000">
                <a:cs typeface="Times New Roman" pitchFamily="18" charset="0"/>
              </a:rPr>
              <a:t> : Pessoa tecnicamente competente que contribui com seus conhecimentos para a realização das tarefas do grupo</a:t>
            </a:r>
          </a:p>
          <a:p>
            <a:pPr algn="just">
              <a:spcBef>
                <a:spcPct val="50000"/>
              </a:spcBef>
            </a:pPr>
            <a:r>
              <a:rPr lang="pt-BR" sz="2000" b="1">
                <a:cs typeface="Times New Roman" pitchFamily="18" charset="0"/>
              </a:rPr>
              <a:t> 2 – Observador do processo:</a:t>
            </a:r>
            <a:r>
              <a:rPr lang="pt-BR" sz="2000">
                <a:cs typeface="Times New Roman" pitchFamily="18" charset="0"/>
              </a:rPr>
              <a:t> Uma pessoa que desempenhe este papel obriga o grupo a observar o modo que esta funcionando. Ex: Estamos há 2 horas reunidos e apenas concluímos um item da pauta.</a:t>
            </a:r>
          </a:p>
          <a:p>
            <a:pPr algn="just">
              <a:spcBef>
                <a:spcPct val="50000"/>
              </a:spcBef>
            </a:pPr>
            <a:r>
              <a:rPr lang="pt-BR" sz="2000" b="1">
                <a:cs typeface="Times New Roman" pitchFamily="18" charset="0"/>
              </a:rPr>
              <a:t>3 -Apoiador de pessoas:</a:t>
            </a:r>
            <a:r>
              <a:rPr lang="pt-BR" sz="2000">
                <a:cs typeface="Times New Roman" pitchFamily="18" charset="0"/>
              </a:rPr>
              <a:t> É alguém que assume algumas responsabilidades do líder em dar apoio emocional aos colegas de equipe para resolver conflitos. Dá apoio e encoraja os membros da equipe.</a:t>
            </a:r>
          </a:p>
          <a:p>
            <a:pPr algn="just">
              <a:spcBef>
                <a:spcPct val="50000"/>
              </a:spcBef>
            </a:pPr>
            <a:r>
              <a:rPr lang="pt-BR" sz="2000">
                <a:cs typeface="Times New Roman" pitchFamily="18" charset="0"/>
              </a:rPr>
              <a:t> </a:t>
            </a:r>
            <a:r>
              <a:rPr lang="pt-BR" sz="2000" b="1">
                <a:cs typeface="Times New Roman" pitchFamily="18" charset="0"/>
              </a:rPr>
              <a:t>4 – Desafiador:</a:t>
            </a:r>
            <a:r>
              <a:rPr lang="pt-BR" sz="2000">
                <a:cs typeface="Times New Roman" pitchFamily="18" charset="0"/>
              </a:rPr>
              <a:t> É aquela pessoa que confronta as opiniões, que desafiem as idéias, que não deixam as pessoas se acomodarem.</a:t>
            </a:r>
          </a:p>
          <a:p>
            <a:pPr algn="just">
              <a:spcBef>
                <a:spcPct val="50000"/>
              </a:spcBef>
            </a:pPr>
            <a:r>
              <a:rPr lang="pt-BR" sz="2000" b="1">
                <a:cs typeface="Times New Roman" pitchFamily="18" charset="0"/>
              </a:rPr>
              <a:t> 5 – Ouvinte:</a:t>
            </a:r>
            <a:r>
              <a:rPr lang="pt-BR" sz="2000">
                <a:cs typeface="Times New Roman" pitchFamily="18" charset="0"/>
              </a:rPr>
              <a:t> O ato de ouvir contribui para que a pessoa faça um resumo das discussões para que a equipe tenha progressos.</a:t>
            </a:r>
            <a:r>
              <a:rPr lang="pt-BR" sz="2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pPr algn="just" eaLnBrk="1" hangingPunct="1"/>
            <a:r>
              <a:rPr lang="pt-BR" sz="2000" b="1" smtClean="0">
                <a:cs typeface="Times New Roman" pitchFamily="18" charset="0"/>
              </a:rPr>
              <a:t>6 – Mediador:</a:t>
            </a:r>
            <a:r>
              <a:rPr lang="pt-BR" sz="2000" smtClean="0">
                <a:cs typeface="Times New Roman" pitchFamily="18" charset="0"/>
              </a:rPr>
              <a:t> Quando é necessário intervir na discussão de duas ou mais pessoas que assumiram posições antagônicas e não querem abrir mão do seu ponto de vista.</a:t>
            </a:r>
          </a:p>
          <a:p>
            <a:pPr algn="just" eaLnBrk="1" hangingPunct="1">
              <a:buFontTx/>
              <a:buNone/>
            </a:pPr>
            <a:endParaRPr lang="pt-BR" sz="2000" smtClean="0">
              <a:cs typeface="Times New Roman" pitchFamily="18" charset="0"/>
            </a:endParaRPr>
          </a:p>
          <a:p>
            <a:pPr algn="just" eaLnBrk="1" hangingPunct="1"/>
            <a:r>
              <a:rPr lang="pt-BR" sz="2000" b="1" smtClean="0">
                <a:cs typeface="Times New Roman" pitchFamily="18" charset="0"/>
              </a:rPr>
              <a:t>7 – Porteiro :</a:t>
            </a:r>
            <a:r>
              <a:rPr lang="pt-BR" sz="2000" smtClean="0">
                <a:cs typeface="Times New Roman" pitchFamily="18" charset="0"/>
              </a:rPr>
              <a:t> É aquela pessoa que permite que os outros, geralmente os mais tímidos dêem sua opinião, ele solicita a contribuição de todos sem exceção </a:t>
            </a:r>
          </a:p>
          <a:p>
            <a:pPr algn="just" eaLnBrk="1" hangingPunct="1">
              <a:buFontTx/>
              <a:buNone/>
            </a:pPr>
            <a:r>
              <a:rPr lang="pt-BR" sz="2000" b="1" smtClean="0">
                <a:cs typeface="Times New Roman" pitchFamily="18" charset="0"/>
              </a:rPr>
              <a:t> </a:t>
            </a:r>
          </a:p>
          <a:p>
            <a:pPr algn="just" eaLnBrk="1" hangingPunct="1"/>
            <a:r>
              <a:rPr lang="pt-BR" sz="2000" b="1" smtClean="0">
                <a:cs typeface="Times New Roman" pitchFamily="18" charset="0"/>
              </a:rPr>
              <a:t>8 – Líder toma conta</a:t>
            </a:r>
            <a:r>
              <a:rPr lang="pt-BR" sz="2000" smtClean="0">
                <a:cs typeface="Times New Roman" pitchFamily="18" charset="0"/>
              </a:rPr>
              <a:t> : Algumas equipes perdem a direção do trabalho porque não há um líder formalmente designado. Nessas situações um participante assume a função de líder.</a:t>
            </a:r>
            <a:r>
              <a:rPr lang="pt-BR" sz="20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71538" y="928670"/>
            <a:ext cx="728667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 3 TIPOS DE EXECUTIVO , COM CARACTERÍSTICAS DIFERENTES : </a:t>
            </a: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EMREENDEDOR </a:t>
            </a:r>
          </a:p>
          <a:p>
            <a:pPr>
              <a:buFont typeface="Arial" pitchFamily="34" charset="0"/>
              <a:buChar char="•"/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GERENTE </a:t>
            </a:r>
          </a:p>
          <a:p>
            <a:pPr>
              <a:buFont typeface="Arial" pitchFamily="34" charset="0"/>
              <a:buChar char="•"/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LIDER – VAMOS DESTACAR ESSE E DESCREVER UM POUCO MAIS </a:t>
            </a:r>
            <a:endParaRPr lang="pt-B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6550025"/>
            <a:ext cx="9144000" cy="30797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5400000" scaled="1"/>
            <a:tileRect/>
          </a:gradFill>
        </p:spPr>
        <p:txBody>
          <a:bodyPr>
            <a:spAutoFit/>
          </a:bodyPr>
          <a:lstStyle/>
          <a:p>
            <a:pPr>
              <a:defRPr/>
            </a:pPr>
            <a:r>
              <a:rPr lang="pt-BR" sz="1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pt-BR" sz="14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Prof.: </a:t>
            </a:r>
            <a:r>
              <a:rPr lang="pt-BR" sz="1400" i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Carlos Alberto dos Santos </a:t>
            </a:r>
          </a:p>
        </p:txBody>
      </p:sp>
      <p:pic>
        <p:nvPicPr>
          <p:cNvPr id="5" name="Picture 1" descr="F:\PASTA CARLOS\logo anhanguera\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71538" cy="10001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04825" y="449263"/>
            <a:ext cx="7772400" cy="676275"/>
          </a:xfrm>
          <a:noFill/>
        </p:spPr>
        <p:txBody>
          <a:bodyPr lIns="92075" tIns="46038" rIns="92075" bIns="46038">
            <a:normAutofit fontScale="90000"/>
          </a:bodyPr>
          <a:lstStyle/>
          <a:p>
            <a:pPr eaLnBrk="1" hangingPunct="1"/>
            <a:r>
              <a:rPr lang="en-GB" sz="3600" i="1" u="sng" smtClean="0"/>
              <a:t>Análise de participação e comprometimento no trabalho em equipe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pt-BR" smtClean="0"/>
              <a:t>Organização (objetivos claros, tempo e coordenação)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pt-BR" smtClean="0"/>
              <a:t>Qual o método utilizado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pt-BR" smtClean="0"/>
              <a:t>Participação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pt-BR" smtClean="0"/>
              <a:t>Capacidade de ouvir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pt-BR" smtClean="0"/>
              <a:t>Comprometimento (com as diferenças individuais e do grupo)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99592" y="2204864"/>
            <a:ext cx="7239000" cy="1752600"/>
          </a:xfrm>
          <a:noFill/>
        </p:spPr>
        <p:txBody>
          <a:bodyPr lIns="90488" tIns="44450" rIns="90488" bIns="44450">
            <a:normAutofit fontScale="25000" lnSpcReduction="20000"/>
          </a:bodyPr>
          <a:lstStyle/>
          <a:p>
            <a:pPr eaLnBrk="1" hangingPunct="1"/>
            <a:r>
              <a:rPr lang="pt-BR" sz="8000" b="1" dirty="0" smtClean="0">
                <a:solidFill>
                  <a:schemeClr val="tx1"/>
                </a:solidFill>
                <a:latin typeface="Arial Narrow" pitchFamily="34" charset="0"/>
              </a:rPr>
              <a:t>Maior velocidade das informações;</a:t>
            </a:r>
          </a:p>
          <a:p>
            <a:pPr eaLnBrk="1" hangingPunct="1"/>
            <a:r>
              <a:rPr lang="pt-BR" sz="8000" b="1" dirty="0" smtClean="0">
                <a:solidFill>
                  <a:schemeClr val="tx1"/>
                </a:solidFill>
                <a:latin typeface="Arial Narrow" pitchFamily="34" charset="0"/>
              </a:rPr>
              <a:t>Grandes projetos / metas são atingidas apenas com a colaboração de todos;</a:t>
            </a:r>
          </a:p>
          <a:p>
            <a:pPr eaLnBrk="1" hangingPunct="1"/>
            <a:r>
              <a:rPr lang="pt-BR" sz="8000" b="1" dirty="0" smtClean="0">
                <a:solidFill>
                  <a:schemeClr val="tx1"/>
                </a:solidFill>
                <a:latin typeface="Arial Narrow" pitchFamily="34" charset="0"/>
              </a:rPr>
              <a:t>Necessidade de criatividade;</a:t>
            </a:r>
          </a:p>
          <a:p>
            <a:pPr eaLnBrk="1" hangingPunct="1"/>
            <a:r>
              <a:rPr lang="pt-BR" sz="8000" b="1" dirty="0" smtClean="0">
                <a:solidFill>
                  <a:schemeClr val="tx1"/>
                </a:solidFill>
                <a:latin typeface="Arial Narrow" pitchFamily="34" charset="0"/>
              </a:rPr>
              <a:t>Importância de competências múltiplas; </a:t>
            </a:r>
          </a:p>
          <a:p>
            <a:pPr eaLnBrk="1" hangingPunct="1"/>
            <a:r>
              <a:rPr lang="pt-BR" sz="8000" b="1" dirty="0" smtClean="0">
                <a:solidFill>
                  <a:schemeClr val="tx1"/>
                </a:solidFill>
                <a:latin typeface="Arial Narrow" pitchFamily="34" charset="0"/>
              </a:rPr>
              <a:t>Concorrência acirrada, porém saudável;</a:t>
            </a:r>
          </a:p>
          <a:p>
            <a:pPr eaLnBrk="1" hangingPunct="1"/>
            <a:r>
              <a:rPr lang="pt-BR" sz="8000" b="1" dirty="0" smtClean="0">
                <a:solidFill>
                  <a:schemeClr val="tx1"/>
                </a:solidFill>
                <a:latin typeface="Arial Narrow" pitchFamily="34" charset="0"/>
              </a:rPr>
              <a:t>Necessidade de rapidez na análise e solução de situações;</a:t>
            </a:r>
          </a:p>
          <a:p>
            <a:pPr eaLnBrk="1" hangingPunct="1"/>
            <a:r>
              <a:rPr lang="pt-BR" sz="8000" b="1" dirty="0" smtClean="0">
                <a:solidFill>
                  <a:schemeClr val="tx1"/>
                </a:solidFill>
                <a:latin typeface="Arial Narrow" pitchFamily="34" charset="0"/>
              </a:rPr>
              <a:t>Importância da produtividade e qualidade; </a:t>
            </a:r>
          </a:p>
          <a:p>
            <a:pPr eaLnBrk="1" hangingPunct="1"/>
            <a:r>
              <a:rPr lang="pt-BR" sz="8000" b="1" dirty="0" smtClean="0">
                <a:solidFill>
                  <a:schemeClr val="tx1"/>
                </a:solidFill>
                <a:latin typeface="Arial Narrow" pitchFamily="34" charset="0"/>
              </a:rPr>
              <a:t>Necessidade de crescimento pessoal e profissional;</a:t>
            </a:r>
          </a:p>
          <a:p>
            <a:pPr eaLnBrk="1" hangingPunct="1"/>
            <a:r>
              <a:rPr lang="pt-BR" sz="8000" b="1" dirty="0" smtClean="0">
                <a:solidFill>
                  <a:schemeClr val="tx1"/>
                </a:solidFill>
                <a:latin typeface="Arial Narrow" pitchFamily="34" charset="0"/>
              </a:rPr>
              <a:t>Valorização do potencial humano;</a:t>
            </a:r>
          </a:p>
          <a:p>
            <a:pPr eaLnBrk="1" hangingPunct="1"/>
            <a:r>
              <a:rPr lang="pt-BR" sz="8000" b="1" dirty="0" smtClean="0">
                <a:solidFill>
                  <a:schemeClr val="tx1"/>
                </a:solidFill>
                <a:latin typeface="Arial Narrow" pitchFamily="34" charset="0"/>
              </a:rPr>
              <a:t>Aprendizado compartilhado;</a:t>
            </a:r>
          </a:p>
          <a:p>
            <a:pPr eaLnBrk="1" hangingPunct="1"/>
            <a:r>
              <a:rPr lang="pt-BR" sz="8000" b="1" dirty="0" smtClean="0">
                <a:solidFill>
                  <a:schemeClr val="tx1"/>
                </a:solidFill>
                <a:latin typeface="Arial Narrow" pitchFamily="34" charset="0"/>
              </a:rPr>
              <a:t>Experiências  trocadas.</a:t>
            </a:r>
            <a:endParaRPr lang="pt-BR" sz="8000" b="1" dirty="0" smtClean="0">
              <a:solidFill>
                <a:schemeClr val="tx1"/>
              </a:solidFill>
            </a:endParaRPr>
          </a:p>
        </p:txBody>
      </p:sp>
      <p:sp>
        <p:nvSpPr>
          <p:cNvPr id="177155" name="Rectangle 3"/>
          <p:cNvSpPr>
            <a:spLocks noChangeArrowheads="1"/>
          </p:cNvSpPr>
          <p:nvPr/>
        </p:nvSpPr>
        <p:spPr bwMode="auto">
          <a:xfrm>
            <a:off x="4716463" y="260350"/>
            <a:ext cx="2951162" cy="7413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defTabSz="762000" eaLnBrk="0" hangingPunct="0"/>
            <a:r>
              <a:rPr lang="pt-BR" sz="4400"/>
              <a:t>Saber trabalhar em Equipe</a:t>
            </a:r>
            <a:r>
              <a:rPr lang="pt-BR" sz="4400">
                <a:latin typeface="Arial Narrow" pitchFamily="34" charset="0"/>
              </a:rPr>
              <a:t> </a:t>
            </a:r>
            <a:endParaRPr lang="pt-BR" sz="2400">
              <a:latin typeface="Albertus Extra Bold" charset="0"/>
            </a:endParaRPr>
          </a:p>
        </p:txBody>
      </p:sp>
      <p:sp>
        <p:nvSpPr>
          <p:cNvPr id="177156" name="Text Box 4"/>
          <p:cNvSpPr txBox="1">
            <a:spLocks noChangeArrowheads="1"/>
          </p:cNvSpPr>
          <p:nvPr/>
        </p:nvSpPr>
        <p:spPr bwMode="auto">
          <a:xfrm>
            <a:off x="3132138" y="1196975"/>
            <a:ext cx="177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b="1"/>
              <a:t>PORQUE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AutoShape 2"/>
          <p:cNvSpPr>
            <a:spLocks noChangeArrowheads="1"/>
          </p:cNvSpPr>
          <p:nvPr/>
        </p:nvSpPr>
        <p:spPr bwMode="auto">
          <a:xfrm>
            <a:off x="1231900" y="3754438"/>
            <a:ext cx="520700" cy="215900"/>
          </a:xfrm>
          <a:prstGeom prst="rightArrow">
            <a:avLst>
              <a:gd name="adj1" fmla="val 50000"/>
              <a:gd name="adj2" fmla="val 120599"/>
            </a:avLst>
          </a:prstGeom>
          <a:solidFill>
            <a:srgbClr val="3333CC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179" name="AutoShape 3"/>
          <p:cNvSpPr>
            <a:spLocks noChangeArrowheads="1"/>
          </p:cNvSpPr>
          <p:nvPr/>
        </p:nvSpPr>
        <p:spPr bwMode="auto">
          <a:xfrm>
            <a:off x="1231900" y="4516438"/>
            <a:ext cx="596900" cy="215900"/>
          </a:xfrm>
          <a:prstGeom prst="rightArrow">
            <a:avLst>
              <a:gd name="adj1" fmla="val 50000"/>
              <a:gd name="adj2" fmla="val 138248"/>
            </a:avLst>
          </a:prstGeom>
          <a:solidFill>
            <a:srgbClr val="3333CC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180" name="AutoShape 4"/>
          <p:cNvSpPr>
            <a:spLocks noChangeArrowheads="1"/>
          </p:cNvSpPr>
          <p:nvPr/>
        </p:nvSpPr>
        <p:spPr bwMode="auto">
          <a:xfrm>
            <a:off x="1231900" y="5202238"/>
            <a:ext cx="596900" cy="215900"/>
          </a:xfrm>
          <a:prstGeom prst="rightArrow">
            <a:avLst>
              <a:gd name="adj1" fmla="val 50000"/>
              <a:gd name="adj2" fmla="val 138248"/>
            </a:avLst>
          </a:prstGeom>
          <a:solidFill>
            <a:srgbClr val="3333CC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181" name="AutoShape 5"/>
          <p:cNvSpPr>
            <a:spLocks noChangeArrowheads="1"/>
          </p:cNvSpPr>
          <p:nvPr/>
        </p:nvSpPr>
        <p:spPr bwMode="auto">
          <a:xfrm>
            <a:off x="1155700" y="5888038"/>
            <a:ext cx="673100" cy="215900"/>
          </a:xfrm>
          <a:prstGeom prst="rightArrow">
            <a:avLst>
              <a:gd name="adj1" fmla="val 50000"/>
              <a:gd name="adj2" fmla="val 155897"/>
            </a:avLst>
          </a:prstGeom>
          <a:solidFill>
            <a:srgbClr val="3333CC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182" name="Rectangle 6"/>
          <p:cNvSpPr>
            <a:spLocks noChangeArrowheads="1"/>
          </p:cNvSpPr>
          <p:nvPr/>
        </p:nvSpPr>
        <p:spPr bwMode="auto">
          <a:xfrm>
            <a:off x="1735138" y="3581400"/>
            <a:ext cx="3984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183" name="Rectangle 7"/>
          <p:cNvSpPr>
            <a:spLocks noChangeArrowheads="1"/>
          </p:cNvSpPr>
          <p:nvPr/>
        </p:nvSpPr>
        <p:spPr bwMode="auto">
          <a:xfrm>
            <a:off x="1963738" y="4418013"/>
            <a:ext cx="3984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184" name="Rectangle 8"/>
          <p:cNvSpPr>
            <a:spLocks noChangeArrowheads="1"/>
          </p:cNvSpPr>
          <p:nvPr/>
        </p:nvSpPr>
        <p:spPr bwMode="auto">
          <a:xfrm>
            <a:off x="1889125" y="5181600"/>
            <a:ext cx="3619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pt-BR" sz="2400" b="1">
                <a:latin typeface="Arial Narrow" pitchFamily="34" charset="0"/>
              </a:rPr>
              <a:t>R</a:t>
            </a:r>
            <a:endParaRPr lang="pt-BR" sz="2400">
              <a:latin typeface="Arial Narrow" pitchFamily="34" charset="0"/>
            </a:endParaRPr>
          </a:p>
        </p:txBody>
      </p:sp>
      <p:sp>
        <p:nvSpPr>
          <p:cNvPr id="178185" name="Rectangle 9"/>
          <p:cNvSpPr>
            <a:spLocks noChangeArrowheads="1"/>
          </p:cNvSpPr>
          <p:nvPr/>
        </p:nvSpPr>
        <p:spPr bwMode="auto">
          <a:xfrm>
            <a:off x="1889125" y="5791200"/>
            <a:ext cx="3619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pt-BR" sz="2400" b="1">
                <a:latin typeface="Arial Narrow" pitchFamily="34" charset="0"/>
              </a:rPr>
              <a:t>R</a:t>
            </a:r>
            <a:endParaRPr lang="pt-BR" sz="2400">
              <a:latin typeface="Arial Narrow" pitchFamily="34" charset="0"/>
            </a:endParaRPr>
          </a:p>
        </p:txBody>
      </p:sp>
      <p:sp>
        <p:nvSpPr>
          <p:cNvPr id="178186" name="Rectangle 10"/>
          <p:cNvSpPr>
            <a:spLocks noChangeArrowheads="1"/>
          </p:cNvSpPr>
          <p:nvPr/>
        </p:nvSpPr>
        <p:spPr bwMode="auto">
          <a:xfrm>
            <a:off x="1889125" y="4419600"/>
            <a:ext cx="3619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pt-BR" sz="2400" b="1">
                <a:latin typeface="Arial Narrow" pitchFamily="34" charset="0"/>
              </a:rPr>
              <a:t>R</a:t>
            </a:r>
          </a:p>
        </p:txBody>
      </p:sp>
      <p:sp>
        <p:nvSpPr>
          <p:cNvPr id="178187" name="Rectangle 11"/>
          <p:cNvSpPr>
            <a:spLocks noChangeArrowheads="1"/>
          </p:cNvSpPr>
          <p:nvPr/>
        </p:nvSpPr>
        <p:spPr bwMode="auto">
          <a:xfrm>
            <a:off x="1889125" y="3657600"/>
            <a:ext cx="3619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pt-BR" sz="2400" b="1">
                <a:latin typeface="Arial Narrow" pitchFamily="34" charset="0"/>
              </a:rPr>
              <a:t>R</a:t>
            </a:r>
            <a:endParaRPr lang="pt-BR" sz="2400">
              <a:latin typeface="Arial Narrow" pitchFamily="34" charset="0"/>
            </a:endParaRPr>
          </a:p>
        </p:txBody>
      </p:sp>
      <p:sp>
        <p:nvSpPr>
          <p:cNvPr id="178188" name="Rectangle 12"/>
          <p:cNvSpPr>
            <a:spLocks noChangeArrowheads="1"/>
          </p:cNvSpPr>
          <p:nvPr/>
        </p:nvSpPr>
        <p:spPr bwMode="auto">
          <a:xfrm>
            <a:off x="7467600" y="4743450"/>
            <a:ext cx="3619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pt-BR" sz="2400" b="1">
                <a:latin typeface="Arial Narrow" pitchFamily="34" charset="0"/>
              </a:rPr>
              <a:t>R</a:t>
            </a:r>
            <a:endParaRPr lang="pt-BR" sz="2400">
              <a:latin typeface="Arial Narrow" pitchFamily="34" charset="0"/>
            </a:endParaRPr>
          </a:p>
        </p:txBody>
      </p:sp>
      <p:sp>
        <p:nvSpPr>
          <p:cNvPr id="178189" name="Rectangle 13"/>
          <p:cNvSpPr>
            <a:spLocks noChangeArrowheads="1"/>
          </p:cNvSpPr>
          <p:nvPr/>
        </p:nvSpPr>
        <p:spPr bwMode="auto">
          <a:xfrm>
            <a:off x="1981200" y="1676400"/>
            <a:ext cx="2286000" cy="1462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pt-BR">
                <a:latin typeface="Arial Narrow" pitchFamily="34" charset="0"/>
              </a:rPr>
              <a:t>Objetivos individuais não casados com os objetivos da equipe, geram resultados diferentes à Cia.</a:t>
            </a:r>
            <a:endParaRPr lang="pt-BR">
              <a:latin typeface="Albertus Extra Bold" charset="0"/>
            </a:endParaRPr>
          </a:p>
        </p:txBody>
      </p:sp>
      <p:sp>
        <p:nvSpPr>
          <p:cNvPr id="178190" name="Rectangle 14"/>
          <p:cNvSpPr>
            <a:spLocks noChangeArrowheads="1"/>
          </p:cNvSpPr>
          <p:nvPr/>
        </p:nvSpPr>
        <p:spPr bwMode="auto">
          <a:xfrm>
            <a:off x="4800600" y="1676400"/>
            <a:ext cx="2209800" cy="283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pt-BR">
                <a:latin typeface="Arial Narrow" pitchFamily="34" charset="0"/>
              </a:rPr>
              <a:t>Objetivos individuais casados com </a:t>
            </a:r>
          </a:p>
          <a:p>
            <a:pPr defTabSz="762000" eaLnBrk="0" hangingPunct="0"/>
            <a:r>
              <a:rPr lang="pt-BR">
                <a:latin typeface="Arial Narrow" pitchFamily="34" charset="0"/>
              </a:rPr>
              <a:t>os objetivos da equipe, geram resultados comuns. Realização de coisas importantes</a:t>
            </a:r>
          </a:p>
          <a:p>
            <a:pPr defTabSz="762000" eaLnBrk="0" hangingPunct="0"/>
            <a:r>
              <a:rPr lang="pt-BR">
                <a:latin typeface="Arial Narrow" pitchFamily="34" charset="0"/>
              </a:rPr>
              <a:t>para  ambos os membros da equipe e da Cia., fazendo diferença.</a:t>
            </a:r>
            <a:endParaRPr lang="pt-BR">
              <a:latin typeface="Albertus Extra Bold" charset="0"/>
            </a:endParaRPr>
          </a:p>
        </p:txBody>
      </p:sp>
      <p:sp>
        <p:nvSpPr>
          <p:cNvPr id="178191" name="Rectangle 15"/>
          <p:cNvSpPr>
            <a:spLocks noChangeArrowheads="1"/>
          </p:cNvSpPr>
          <p:nvPr/>
        </p:nvSpPr>
        <p:spPr bwMode="auto">
          <a:xfrm>
            <a:off x="4724400" y="5732463"/>
            <a:ext cx="1600200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pt-BR">
                <a:latin typeface="Arial Narrow" pitchFamily="34" charset="0"/>
              </a:rPr>
              <a:t>Objetivo  tarefa</a:t>
            </a:r>
            <a:endParaRPr lang="pt-BR">
              <a:latin typeface="Albertus Extra Bold" charset="0"/>
            </a:endParaRPr>
          </a:p>
        </p:txBody>
      </p:sp>
      <p:sp>
        <p:nvSpPr>
          <p:cNvPr id="178192" name="Rectangle 16"/>
          <p:cNvSpPr>
            <a:spLocks noChangeArrowheads="1"/>
          </p:cNvSpPr>
          <p:nvPr/>
        </p:nvSpPr>
        <p:spPr bwMode="auto">
          <a:xfrm>
            <a:off x="3581400" y="1219200"/>
            <a:ext cx="19812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defTabSz="762000" eaLnBrk="0" hangingPunct="0"/>
            <a:r>
              <a:rPr lang="pt-BR" sz="4400">
                <a:latin typeface="Arial Narrow" pitchFamily="34" charset="0"/>
              </a:rPr>
              <a:t>R</a:t>
            </a:r>
            <a:r>
              <a:rPr lang="pt-BR" sz="3200">
                <a:latin typeface="Arial Narrow" pitchFamily="34" charset="0"/>
              </a:rPr>
              <a:t>esultados</a:t>
            </a:r>
            <a:endParaRPr lang="pt-BR" sz="2400">
              <a:latin typeface="Albertus Extra Bold" charset="0"/>
            </a:endParaRPr>
          </a:p>
        </p:txBody>
      </p:sp>
      <p:sp>
        <p:nvSpPr>
          <p:cNvPr id="178193" name="AutoShape 17"/>
          <p:cNvSpPr>
            <a:spLocks noChangeArrowheads="1"/>
          </p:cNvSpPr>
          <p:nvPr/>
        </p:nvSpPr>
        <p:spPr bwMode="auto">
          <a:xfrm rot="5400000" flipV="1">
            <a:off x="342900" y="1562100"/>
            <a:ext cx="1981200" cy="2209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3333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194" name="Rectangle 18"/>
          <p:cNvSpPr>
            <a:spLocks noChangeArrowheads="1"/>
          </p:cNvSpPr>
          <p:nvPr/>
        </p:nvSpPr>
        <p:spPr bwMode="auto">
          <a:xfrm>
            <a:off x="846138" y="1981200"/>
            <a:ext cx="1058862" cy="1003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762000" eaLnBrk="0" hangingPunct="0"/>
            <a:r>
              <a:rPr lang="pt-BR" sz="2000" b="1">
                <a:solidFill>
                  <a:schemeClr val="bg1"/>
                </a:solidFill>
                <a:latin typeface="Arial Narrow" pitchFamily="34" charset="0"/>
              </a:rPr>
              <a:t>Trabalho</a:t>
            </a:r>
          </a:p>
          <a:p>
            <a:pPr algn="ctr" defTabSz="762000" eaLnBrk="0" hangingPunct="0"/>
            <a:r>
              <a:rPr lang="pt-BR" sz="2000" b="1">
                <a:solidFill>
                  <a:schemeClr val="bg1"/>
                </a:solidFill>
                <a:latin typeface="Arial Narrow" pitchFamily="34" charset="0"/>
              </a:rPr>
              <a:t>em</a:t>
            </a:r>
          </a:p>
          <a:p>
            <a:pPr algn="ctr" defTabSz="762000" eaLnBrk="0" hangingPunct="0"/>
            <a:r>
              <a:rPr lang="pt-BR" sz="2000" b="1">
                <a:solidFill>
                  <a:schemeClr val="bg1"/>
                </a:solidFill>
                <a:latin typeface="Arial Narrow" pitchFamily="34" charset="0"/>
              </a:rPr>
              <a:t>Grupo</a:t>
            </a:r>
            <a:endParaRPr lang="pt-BR" sz="2000" b="1">
              <a:latin typeface="Albertus Extra Bold" charset="0"/>
            </a:endParaRPr>
          </a:p>
        </p:txBody>
      </p:sp>
      <p:sp>
        <p:nvSpPr>
          <p:cNvPr id="178195" name="AutoShape 19"/>
          <p:cNvSpPr>
            <a:spLocks noChangeArrowheads="1"/>
          </p:cNvSpPr>
          <p:nvPr/>
        </p:nvSpPr>
        <p:spPr bwMode="auto">
          <a:xfrm rot="5400000" flipV="1">
            <a:off x="6743700" y="1485900"/>
            <a:ext cx="1981200" cy="2362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3333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196" name="Rectangle 20"/>
          <p:cNvSpPr>
            <a:spLocks noChangeArrowheads="1"/>
          </p:cNvSpPr>
          <p:nvPr/>
        </p:nvSpPr>
        <p:spPr bwMode="auto">
          <a:xfrm>
            <a:off x="7246938" y="1981200"/>
            <a:ext cx="1058862" cy="1003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762000" eaLnBrk="0" hangingPunct="0"/>
            <a:r>
              <a:rPr lang="pt-BR" sz="2000" b="1">
                <a:solidFill>
                  <a:schemeClr val="bg1"/>
                </a:solidFill>
                <a:latin typeface="Arial Narrow" pitchFamily="34" charset="0"/>
              </a:rPr>
              <a:t>Trabalho</a:t>
            </a:r>
          </a:p>
          <a:p>
            <a:pPr algn="ctr" defTabSz="762000" eaLnBrk="0" hangingPunct="0"/>
            <a:r>
              <a:rPr lang="pt-BR" sz="2000" b="1">
                <a:solidFill>
                  <a:schemeClr val="bg1"/>
                </a:solidFill>
                <a:latin typeface="Arial Narrow" pitchFamily="34" charset="0"/>
              </a:rPr>
              <a:t>em</a:t>
            </a:r>
          </a:p>
          <a:p>
            <a:pPr algn="ctr" defTabSz="762000" eaLnBrk="0" hangingPunct="0"/>
            <a:r>
              <a:rPr lang="pt-BR" sz="2000" b="1">
                <a:solidFill>
                  <a:schemeClr val="bg1"/>
                </a:solidFill>
                <a:latin typeface="Arial Narrow" pitchFamily="34" charset="0"/>
              </a:rPr>
              <a:t>Equipe</a:t>
            </a:r>
            <a:endParaRPr lang="pt-BR" sz="2000" b="1">
              <a:latin typeface="Albertus Extra Bold" charset="0"/>
            </a:endParaRPr>
          </a:p>
        </p:txBody>
      </p:sp>
      <p:sp>
        <p:nvSpPr>
          <p:cNvPr id="178197" name="Oval 21"/>
          <p:cNvSpPr>
            <a:spLocks noChangeArrowheads="1"/>
          </p:cNvSpPr>
          <p:nvPr/>
        </p:nvSpPr>
        <p:spPr bwMode="auto">
          <a:xfrm>
            <a:off x="690563" y="3678238"/>
            <a:ext cx="304800" cy="304800"/>
          </a:xfrm>
          <a:prstGeom prst="ellipse">
            <a:avLst/>
          </a:prstGeom>
          <a:solidFill>
            <a:srgbClr val="3333CC"/>
          </a:solidFill>
          <a:ln w="12700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198" name="Oval 22"/>
          <p:cNvSpPr>
            <a:spLocks noChangeArrowheads="1"/>
          </p:cNvSpPr>
          <p:nvPr/>
        </p:nvSpPr>
        <p:spPr bwMode="auto">
          <a:xfrm>
            <a:off x="690563" y="4440238"/>
            <a:ext cx="304800" cy="304800"/>
          </a:xfrm>
          <a:prstGeom prst="ellipse">
            <a:avLst/>
          </a:prstGeom>
          <a:solidFill>
            <a:srgbClr val="3333CC"/>
          </a:solidFill>
          <a:ln w="12700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199" name="Oval 23"/>
          <p:cNvSpPr>
            <a:spLocks noChangeArrowheads="1"/>
          </p:cNvSpPr>
          <p:nvPr/>
        </p:nvSpPr>
        <p:spPr bwMode="auto">
          <a:xfrm>
            <a:off x="690563" y="5126038"/>
            <a:ext cx="304800" cy="304800"/>
          </a:xfrm>
          <a:prstGeom prst="ellipse">
            <a:avLst/>
          </a:prstGeom>
          <a:solidFill>
            <a:srgbClr val="3333CC"/>
          </a:solidFill>
          <a:ln w="12700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200" name="Oval 24"/>
          <p:cNvSpPr>
            <a:spLocks noChangeArrowheads="1"/>
          </p:cNvSpPr>
          <p:nvPr/>
        </p:nvSpPr>
        <p:spPr bwMode="auto">
          <a:xfrm>
            <a:off x="690563" y="5811838"/>
            <a:ext cx="304800" cy="304800"/>
          </a:xfrm>
          <a:prstGeom prst="ellipse">
            <a:avLst/>
          </a:prstGeom>
          <a:solidFill>
            <a:srgbClr val="3333CC"/>
          </a:solidFill>
          <a:ln w="12700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201" name="Oval 25"/>
          <p:cNvSpPr>
            <a:spLocks noChangeArrowheads="1"/>
          </p:cNvSpPr>
          <p:nvPr/>
        </p:nvSpPr>
        <p:spPr bwMode="auto">
          <a:xfrm>
            <a:off x="6910388" y="3971925"/>
            <a:ext cx="285750" cy="285750"/>
          </a:xfrm>
          <a:prstGeom prst="ellipse">
            <a:avLst/>
          </a:prstGeom>
          <a:solidFill>
            <a:srgbClr val="3333CC"/>
          </a:solidFill>
          <a:ln w="12700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202" name="Oval 26"/>
          <p:cNvSpPr>
            <a:spLocks noChangeArrowheads="1"/>
          </p:cNvSpPr>
          <p:nvPr/>
        </p:nvSpPr>
        <p:spPr bwMode="auto">
          <a:xfrm>
            <a:off x="6553200" y="4543425"/>
            <a:ext cx="285750" cy="285750"/>
          </a:xfrm>
          <a:prstGeom prst="ellipse">
            <a:avLst/>
          </a:prstGeom>
          <a:solidFill>
            <a:srgbClr val="3333CC"/>
          </a:solidFill>
          <a:ln w="12700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203" name="Oval 27"/>
          <p:cNvSpPr>
            <a:spLocks noChangeArrowheads="1"/>
          </p:cNvSpPr>
          <p:nvPr/>
        </p:nvSpPr>
        <p:spPr bwMode="auto">
          <a:xfrm>
            <a:off x="6553200" y="5186363"/>
            <a:ext cx="285750" cy="285750"/>
          </a:xfrm>
          <a:prstGeom prst="ellipse">
            <a:avLst/>
          </a:prstGeom>
          <a:solidFill>
            <a:srgbClr val="3333CC"/>
          </a:solidFill>
          <a:ln w="12700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204" name="Oval 28"/>
          <p:cNvSpPr>
            <a:spLocks noChangeArrowheads="1"/>
          </p:cNvSpPr>
          <p:nvPr/>
        </p:nvSpPr>
        <p:spPr bwMode="auto">
          <a:xfrm>
            <a:off x="6910388" y="5757863"/>
            <a:ext cx="285750" cy="285750"/>
          </a:xfrm>
          <a:prstGeom prst="ellipse">
            <a:avLst/>
          </a:prstGeom>
          <a:solidFill>
            <a:srgbClr val="3333CC"/>
          </a:solidFill>
          <a:ln w="12700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205" name="Oval 29"/>
          <p:cNvSpPr>
            <a:spLocks noChangeArrowheads="1"/>
          </p:cNvSpPr>
          <p:nvPr/>
        </p:nvSpPr>
        <p:spPr bwMode="auto">
          <a:xfrm>
            <a:off x="7696200" y="5810250"/>
            <a:ext cx="285750" cy="285750"/>
          </a:xfrm>
          <a:prstGeom prst="ellipse">
            <a:avLst/>
          </a:prstGeom>
          <a:solidFill>
            <a:srgbClr val="3333CC"/>
          </a:solidFill>
          <a:ln w="12700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206" name="Oval 30"/>
          <p:cNvSpPr>
            <a:spLocks noChangeArrowheads="1"/>
          </p:cNvSpPr>
          <p:nvPr/>
        </p:nvSpPr>
        <p:spPr bwMode="auto">
          <a:xfrm>
            <a:off x="8196263" y="4114800"/>
            <a:ext cx="285750" cy="285750"/>
          </a:xfrm>
          <a:prstGeom prst="ellipse">
            <a:avLst/>
          </a:prstGeom>
          <a:solidFill>
            <a:srgbClr val="3333CC"/>
          </a:solidFill>
          <a:ln w="12700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207" name="Oval 31"/>
          <p:cNvSpPr>
            <a:spLocks noChangeArrowheads="1"/>
          </p:cNvSpPr>
          <p:nvPr/>
        </p:nvSpPr>
        <p:spPr bwMode="auto">
          <a:xfrm>
            <a:off x="8553450" y="4686300"/>
            <a:ext cx="285750" cy="285750"/>
          </a:xfrm>
          <a:prstGeom prst="ellipse">
            <a:avLst/>
          </a:prstGeom>
          <a:solidFill>
            <a:srgbClr val="3333CC"/>
          </a:solidFill>
          <a:ln w="12700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208" name="Oval 32"/>
          <p:cNvSpPr>
            <a:spLocks noChangeArrowheads="1"/>
          </p:cNvSpPr>
          <p:nvPr/>
        </p:nvSpPr>
        <p:spPr bwMode="auto">
          <a:xfrm>
            <a:off x="8410575" y="5472113"/>
            <a:ext cx="285750" cy="285750"/>
          </a:xfrm>
          <a:prstGeom prst="ellipse">
            <a:avLst/>
          </a:prstGeom>
          <a:solidFill>
            <a:srgbClr val="3333CC"/>
          </a:solidFill>
          <a:ln w="12700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209" name="Oval 33"/>
          <p:cNvSpPr>
            <a:spLocks noChangeArrowheads="1"/>
          </p:cNvSpPr>
          <p:nvPr/>
        </p:nvSpPr>
        <p:spPr bwMode="auto">
          <a:xfrm>
            <a:off x="7624763" y="3829050"/>
            <a:ext cx="285750" cy="285750"/>
          </a:xfrm>
          <a:prstGeom prst="ellipse">
            <a:avLst/>
          </a:prstGeom>
          <a:solidFill>
            <a:srgbClr val="3333CC"/>
          </a:solidFill>
          <a:ln w="12700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210" name="Line 34"/>
          <p:cNvSpPr>
            <a:spLocks noChangeShapeType="1"/>
          </p:cNvSpPr>
          <p:nvPr/>
        </p:nvSpPr>
        <p:spPr bwMode="auto">
          <a:xfrm>
            <a:off x="5410200" y="51054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211" name="Rectangle 35"/>
          <p:cNvSpPr>
            <a:spLocks noChangeArrowheads="1"/>
          </p:cNvSpPr>
          <p:nvPr/>
        </p:nvSpPr>
        <p:spPr bwMode="auto">
          <a:xfrm>
            <a:off x="4648200" y="4724400"/>
            <a:ext cx="1828800" cy="304800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212" name="Rectangle 36"/>
          <p:cNvSpPr>
            <a:spLocks noChangeArrowheads="1"/>
          </p:cNvSpPr>
          <p:nvPr/>
        </p:nvSpPr>
        <p:spPr bwMode="auto">
          <a:xfrm>
            <a:off x="4648200" y="5715000"/>
            <a:ext cx="1828800" cy="322263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78213" name="Rectangle 37"/>
          <p:cNvSpPr>
            <a:spLocks noChangeArrowheads="1"/>
          </p:cNvSpPr>
          <p:nvPr/>
        </p:nvSpPr>
        <p:spPr bwMode="auto">
          <a:xfrm>
            <a:off x="4648200" y="4724400"/>
            <a:ext cx="2057400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pt-BR">
                <a:latin typeface="Arial Narrow" pitchFamily="34" charset="0"/>
              </a:rPr>
              <a:t>Objetivo individual</a:t>
            </a:r>
            <a:endParaRPr lang="pt-BR">
              <a:latin typeface="Albertus Extra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276475"/>
            <a:ext cx="6400800" cy="1752600"/>
          </a:xfrm>
          <a:noFill/>
        </p:spPr>
        <p:txBody>
          <a:bodyPr lIns="90488" tIns="44450" rIns="90488" bIns="44450"/>
          <a:lstStyle/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smtClean="0"/>
              <a:t> </a:t>
            </a:r>
          </a:p>
        </p:txBody>
      </p:sp>
      <p:sp>
        <p:nvSpPr>
          <p:cNvPr id="179203" name="Text Box 3"/>
          <p:cNvSpPr txBox="1">
            <a:spLocks noChangeArrowheads="1"/>
          </p:cNvSpPr>
          <p:nvPr/>
        </p:nvSpPr>
        <p:spPr bwMode="auto">
          <a:xfrm>
            <a:off x="684213" y="3511550"/>
            <a:ext cx="7620000" cy="3346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62000">
              <a:spcBef>
                <a:spcPct val="50000"/>
              </a:spcBef>
              <a:buFontTx/>
              <a:buChar char="•"/>
            </a:pPr>
            <a:r>
              <a:rPr lang="pt-BR" sz="2400">
                <a:latin typeface="Arial Narrow" pitchFamily="34" charset="0"/>
              </a:rPr>
              <a:t>   </a:t>
            </a:r>
            <a:r>
              <a:rPr lang="pt-BR" b="1">
                <a:latin typeface="Arial Narrow" pitchFamily="34" charset="0"/>
              </a:rPr>
              <a:t>Falta de motivação ou de envolvimento na tarefa</a:t>
            </a:r>
          </a:p>
          <a:p>
            <a:pPr defTabSz="762000">
              <a:spcBef>
                <a:spcPct val="50000"/>
              </a:spcBef>
              <a:buFontTx/>
              <a:buChar char="•"/>
            </a:pPr>
            <a:r>
              <a:rPr lang="pt-BR" b="1">
                <a:latin typeface="Arial Narrow" pitchFamily="34" charset="0"/>
              </a:rPr>
              <a:t>   Domínio da discussão por alguns </a:t>
            </a:r>
          </a:p>
          <a:p>
            <a:pPr defTabSz="762000">
              <a:spcBef>
                <a:spcPct val="50000"/>
              </a:spcBef>
              <a:buFontTx/>
              <a:buChar char="•"/>
            </a:pPr>
            <a:r>
              <a:rPr lang="pt-BR" b="1">
                <a:latin typeface="Arial Narrow" pitchFamily="34" charset="0"/>
              </a:rPr>
              <a:t>   Falta de objetivo comum </a:t>
            </a:r>
          </a:p>
          <a:p>
            <a:pPr defTabSz="762000">
              <a:spcBef>
                <a:spcPct val="50000"/>
              </a:spcBef>
              <a:buFontTx/>
              <a:buChar char="•"/>
            </a:pPr>
            <a:r>
              <a:rPr lang="pt-BR" b="1">
                <a:latin typeface="Arial Narrow" pitchFamily="34" charset="0"/>
              </a:rPr>
              <a:t>   Idéias ignoradas ou rejeitadas </a:t>
            </a:r>
          </a:p>
          <a:p>
            <a:pPr defTabSz="762000">
              <a:spcBef>
                <a:spcPct val="50000"/>
              </a:spcBef>
              <a:buFontTx/>
              <a:buChar char="•"/>
            </a:pPr>
            <a:r>
              <a:rPr lang="pt-BR" b="1">
                <a:latin typeface="Arial Narrow" pitchFamily="34" charset="0"/>
              </a:rPr>
              <a:t>   Conflitos Internos</a:t>
            </a:r>
          </a:p>
          <a:p>
            <a:pPr defTabSz="762000">
              <a:spcBef>
                <a:spcPct val="50000"/>
              </a:spcBef>
              <a:buFontTx/>
              <a:buChar char="•"/>
            </a:pPr>
            <a:r>
              <a:rPr lang="pt-BR" b="1">
                <a:latin typeface="Arial Narrow" pitchFamily="34" charset="0"/>
              </a:rPr>
              <a:t>   Decisões prematuras</a:t>
            </a:r>
          </a:p>
          <a:p>
            <a:pPr defTabSz="762000">
              <a:spcBef>
                <a:spcPct val="50000"/>
              </a:spcBef>
              <a:buFontTx/>
              <a:buChar char="•"/>
            </a:pPr>
            <a:r>
              <a:rPr lang="pt-BR" b="1">
                <a:latin typeface="Arial Narrow" pitchFamily="34" charset="0"/>
              </a:rPr>
              <a:t>   Preocupações somente com os erros e não com as soluções. </a:t>
            </a:r>
          </a:p>
          <a:p>
            <a:pPr defTabSz="762000">
              <a:spcBef>
                <a:spcPct val="50000"/>
              </a:spcBef>
              <a:buFont typeface="Wingdings" pitchFamily="2" charset="2"/>
              <a:buChar char="ü"/>
            </a:pPr>
            <a:endParaRPr lang="pt-BR" b="1">
              <a:latin typeface="Arial Narrow" pitchFamily="34" charset="0"/>
            </a:endParaRPr>
          </a:p>
        </p:txBody>
      </p:sp>
      <p:sp>
        <p:nvSpPr>
          <p:cNvPr id="179204" name="Rectangle 4"/>
          <p:cNvSpPr>
            <a:spLocks noChangeArrowheads="1"/>
          </p:cNvSpPr>
          <p:nvPr/>
        </p:nvSpPr>
        <p:spPr bwMode="auto">
          <a:xfrm>
            <a:off x="5435600" y="765175"/>
            <a:ext cx="19812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defTabSz="762000"/>
            <a:r>
              <a:rPr lang="pt-BR" sz="4400">
                <a:latin typeface="Arial Narrow" pitchFamily="34" charset="0"/>
              </a:rPr>
              <a:t>D</a:t>
            </a:r>
            <a:r>
              <a:rPr lang="pt-BR" sz="3200">
                <a:latin typeface="Arial Narrow" pitchFamily="34" charset="0"/>
              </a:rPr>
              <a:t>ificuldade para Trabalhar em Equipe</a:t>
            </a:r>
            <a:endParaRPr lang="pt-BR" sz="2400">
              <a:latin typeface="Albertus Extra Bold" charset="0"/>
            </a:endParaRPr>
          </a:p>
        </p:txBody>
      </p:sp>
      <p:pic>
        <p:nvPicPr>
          <p:cNvPr id="17920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675" y="1484313"/>
            <a:ext cx="1800225" cy="18002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-3048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BR" smtClean="0">
                <a:cs typeface="Times New Roman" pitchFamily="18" charset="0"/>
              </a:rPr>
              <a:t> </a:t>
            </a:r>
            <a:br>
              <a:rPr lang="pt-BR" smtClean="0">
                <a:cs typeface="Times New Roman" pitchFamily="18" charset="0"/>
              </a:rPr>
            </a:br>
            <a:r>
              <a:rPr lang="pt-BR" sz="2800" b="1" u="sng" smtClean="0">
                <a:cs typeface="Times New Roman" pitchFamily="18" charset="0"/>
              </a:rPr>
              <a:t>Características de uma equipe de trabalho eficaz</a:t>
            </a:r>
            <a:r>
              <a:rPr lang="pt-BR" smtClean="0"/>
              <a:t> 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196975"/>
            <a:ext cx="7772400" cy="47244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buFontTx/>
              <a:buChar char="•"/>
            </a:pPr>
            <a:r>
              <a:rPr lang="pt-BR" sz="2000" b="1" dirty="0" smtClean="0">
                <a:solidFill>
                  <a:schemeClr val="tx1"/>
                </a:solidFill>
              </a:rPr>
              <a:t>O trabalho deve ser enriquecido  e os integrantes devem sentir-se autorizados ou seja que também têm poder</a:t>
            </a:r>
          </a:p>
          <a:p>
            <a:pPr algn="just" eaLnBrk="1" hangingPunct="1"/>
            <a:endParaRPr lang="pt-BR" sz="2000" b="1" dirty="0" smtClean="0">
              <a:solidFill>
                <a:schemeClr val="tx1"/>
              </a:solidFill>
            </a:endParaRPr>
          </a:p>
          <a:p>
            <a:pPr algn="just" eaLnBrk="1" hangingPunct="1">
              <a:buFontTx/>
              <a:buChar char="•"/>
            </a:pPr>
            <a:r>
              <a:rPr lang="pt-BR" sz="2000" b="1" dirty="0" smtClean="0">
                <a:solidFill>
                  <a:schemeClr val="tx1"/>
                </a:solidFill>
              </a:rPr>
              <a:t>Os membros do grupo devem ser interdependentes no que diz respeito as tarefas , metas, </a:t>
            </a:r>
            <a:r>
              <a:rPr lang="pt-BR" sz="2000" b="1" i="1" dirty="0" smtClean="0">
                <a:solidFill>
                  <a:schemeClr val="tx1"/>
                </a:solidFill>
              </a:rPr>
              <a:t>feedbacks</a:t>
            </a:r>
            <a:r>
              <a:rPr lang="pt-BR" sz="2000" b="1" dirty="0" smtClean="0">
                <a:solidFill>
                  <a:schemeClr val="tx1"/>
                </a:solidFill>
              </a:rPr>
              <a:t> e recompensas.</a:t>
            </a:r>
          </a:p>
          <a:p>
            <a:pPr algn="just" eaLnBrk="1" hangingPunct="1"/>
            <a:endParaRPr lang="pt-BR" sz="2000" b="1" dirty="0" smtClean="0">
              <a:solidFill>
                <a:schemeClr val="tx1"/>
              </a:solidFill>
            </a:endParaRPr>
          </a:p>
          <a:p>
            <a:pPr algn="just" eaLnBrk="1" hangingPunct="1">
              <a:buFontTx/>
              <a:buChar char="•"/>
            </a:pPr>
            <a:r>
              <a:rPr lang="pt-BR" sz="2000" b="1" dirty="0" smtClean="0">
                <a:solidFill>
                  <a:schemeClr val="tx1"/>
                </a:solidFill>
              </a:rPr>
              <a:t>O grupo deve ser composto por membros heterogêneos e que sejam flexíveis e que prefiram trabalhar em equipe</a:t>
            </a:r>
          </a:p>
          <a:p>
            <a:pPr algn="just" eaLnBrk="1" hangingPunct="1"/>
            <a:endParaRPr lang="pt-BR" sz="2000" b="1" dirty="0" smtClean="0">
              <a:solidFill>
                <a:schemeClr val="tx1"/>
              </a:solidFill>
            </a:endParaRPr>
          </a:p>
          <a:p>
            <a:pPr algn="just" eaLnBrk="1" hangingPunct="1">
              <a:buFontTx/>
              <a:buChar char="•"/>
            </a:pPr>
            <a:r>
              <a:rPr lang="pt-BR" sz="2000" b="1" dirty="0" smtClean="0">
                <a:solidFill>
                  <a:schemeClr val="tx1"/>
                </a:solidFill>
              </a:rPr>
              <a:t>O grupo deve ter apoio – informações corretas, direcionamento dos membros, acesso à tecnologia apropriada</a:t>
            </a:r>
          </a:p>
          <a:p>
            <a:pPr algn="just" eaLnBrk="1" hangingPunct="1"/>
            <a:endParaRPr lang="pt-BR" sz="2000" b="1" dirty="0" smtClean="0">
              <a:solidFill>
                <a:schemeClr val="tx1"/>
              </a:solidFill>
            </a:endParaRPr>
          </a:p>
          <a:p>
            <a:pPr algn="just" eaLnBrk="1" hangingPunct="1">
              <a:buFontTx/>
              <a:buChar char="•"/>
            </a:pPr>
            <a:r>
              <a:rPr lang="pt-BR" sz="2000" b="1" dirty="0" smtClean="0">
                <a:solidFill>
                  <a:schemeClr val="tx1"/>
                </a:solidFill>
              </a:rPr>
              <a:t>Deve-se incluir o espírito de equipe, a divisão da carga de trabalho</a:t>
            </a:r>
          </a:p>
          <a:p>
            <a:pPr algn="just" eaLnBrk="1" hangingPunct="1"/>
            <a:r>
              <a:rPr lang="pt-BR" sz="2000" b="1" dirty="0" smtClean="0">
                <a:solidFill>
                  <a:schemeClr val="tx1"/>
                </a:solidFill>
                <a:cs typeface="Times New Roman" pitchFamily="18" charset="0"/>
              </a:rPr>
              <a:t>Os integrantes devem estar familiarizados com o trabalho, os colegas e o ambiente</a:t>
            </a:r>
            <a:r>
              <a:rPr lang="pt-BR" sz="2000" b="1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7772400" cy="6762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i="1" u="sng" smtClean="0"/>
              <a:t>Atividade de reflexão... </a:t>
            </a:r>
          </a:p>
        </p:txBody>
      </p:sp>
      <p:sp>
        <p:nvSpPr>
          <p:cNvPr id="494595" name="Text Box 3"/>
          <p:cNvSpPr txBox="1">
            <a:spLocks noChangeArrowheads="1"/>
          </p:cNvSpPr>
          <p:nvPr/>
        </p:nvSpPr>
        <p:spPr bwMode="auto">
          <a:xfrm>
            <a:off x="900113" y="2708275"/>
            <a:ext cx="7467600" cy="1004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476250" indent="-476250" eaLnBrk="0" hangingPunct="0">
              <a:spcAft>
                <a:spcPct val="50000"/>
              </a:spcAft>
              <a:buClr>
                <a:srgbClr val="00FFFF"/>
              </a:buClr>
              <a:buSzPct val="90000"/>
              <a:buFont typeface="Wingdings" pitchFamily="2" charset="2"/>
              <a:buChar char="Ø"/>
            </a:pPr>
            <a:r>
              <a:rPr lang="en-GB" sz="2400" b="1"/>
              <a:t>Onde está a equipe agora ?</a:t>
            </a:r>
          </a:p>
          <a:p>
            <a:pPr marL="476250" indent="-476250" eaLnBrk="0" hangingPunct="0">
              <a:spcAft>
                <a:spcPct val="50000"/>
              </a:spcAft>
              <a:buClr>
                <a:srgbClr val="00FFFF"/>
              </a:buClr>
              <a:buSzPct val="90000"/>
              <a:buFont typeface="Wingdings" pitchFamily="2" charset="2"/>
              <a:buChar char="Ø"/>
            </a:pPr>
            <a:endParaRPr lang="en-GB" sz="2400" b="1"/>
          </a:p>
        </p:txBody>
      </p:sp>
      <p:sp>
        <p:nvSpPr>
          <p:cNvPr id="494596" name="Text Box 4"/>
          <p:cNvSpPr txBox="1">
            <a:spLocks noChangeArrowheads="1"/>
          </p:cNvSpPr>
          <p:nvPr/>
        </p:nvSpPr>
        <p:spPr bwMode="auto">
          <a:xfrm>
            <a:off x="1042988" y="5373688"/>
            <a:ext cx="621665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marL="476250" indent="-476250" eaLnBrk="0" hangingPunct="0">
              <a:buClr>
                <a:srgbClr val="00FFFF"/>
              </a:buClr>
              <a:buFont typeface="Wingdings" pitchFamily="2" charset="2"/>
              <a:buChar char="Ø"/>
            </a:pPr>
            <a:r>
              <a:rPr lang="en-GB" sz="2400" b="1"/>
              <a:t>Identifique as ações necessárias para </a:t>
            </a:r>
          </a:p>
          <a:p>
            <a:pPr marL="476250" indent="-476250" eaLnBrk="0" hangingPunct="0">
              <a:buClr>
                <a:srgbClr val="00FFFF"/>
              </a:buClr>
              <a:buFont typeface="Wingdings" pitchFamily="2" charset="2"/>
              <a:buNone/>
            </a:pPr>
            <a:r>
              <a:rPr lang="en-GB" sz="2400" b="1"/>
              <a:t>	alcançar essas metas .</a:t>
            </a:r>
          </a:p>
        </p:txBody>
      </p:sp>
      <p:sp>
        <p:nvSpPr>
          <p:cNvPr id="494597" name="Rectangle 5"/>
          <p:cNvSpPr>
            <a:spLocks noChangeArrowheads="1"/>
          </p:cNvSpPr>
          <p:nvPr/>
        </p:nvSpPr>
        <p:spPr bwMode="auto">
          <a:xfrm>
            <a:off x="1042988" y="3860800"/>
            <a:ext cx="6907212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Aft>
                <a:spcPct val="50000"/>
              </a:spcAft>
              <a:buClr>
                <a:srgbClr val="00FFFF"/>
              </a:buClr>
              <a:buSzPct val="90000"/>
              <a:buFont typeface="Wingdings" pitchFamily="2" charset="2"/>
              <a:buChar char="Ø"/>
            </a:pPr>
            <a:r>
              <a:rPr lang="en-GB" sz="2400" b="1"/>
              <a:t>Onde vocês gostariam de estar daqui há “</a:t>
            </a:r>
            <a:r>
              <a:rPr lang="en-GB" sz="2400" b="1" i="1"/>
              <a:t>x”</a:t>
            </a:r>
            <a:r>
              <a:rPr lang="en-GB" sz="2400" b="1"/>
              <a:t> </a:t>
            </a:r>
          </a:p>
          <a:p>
            <a:pPr eaLnBrk="0" hangingPunct="0">
              <a:spcAft>
                <a:spcPct val="50000"/>
              </a:spcAft>
              <a:buClr>
                <a:srgbClr val="00FFFF"/>
              </a:buClr>
              <a:buSzPct val="90000"/>
              <a:buFont typeface="Wingdings" pitchFamily="2" charset="2"/>
              <a:buNone/>
            </a:pPr>
            <a:r>
              <a:rPr lang="en-GB" sz="2400" b="1"/>
              <a:t>tempo e com que metas ?</a:t>
            </a:r>
            <a:r>
              <a:rPr lang="en-GB"/>
              <a:t>  </a:t>
            </a:r>
          </a:p>
        </p:txBody>
      </p:sp>
      <p:sp>
        <p:nvSpPr>
          <p:cNvPr id="181254" name="Text Box 7"/>
          <p:cNvSpPr txBox="1">
            <a:spLocks noChangeArrowheads="1"/>
          </p:cNvSpPr>
          <p:nvPr/>
        </p:nvSpPr>
        <p:spPr bwMode="auto">
          <a:xfrm>
            <a:off x="468313" y="1628775"/>
            <a:ext cx="7653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b="1"/>
              <a:t>Dentro da Organização que vocês trabalham 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4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4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4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4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4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4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4594" grpId="0"/>
      <p:bldP spid="494595" grpId="0"/>
      <p:bldP spid="494596" grpId="0"/>
      <p:bldP spid="4945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755576" y="1124744"/>
            <a:ext cx="763284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COMO SE COMPORTA  O ADMINISTRADOR </a:t>
            </a:r>
            <a:r>
              <a:rPr lang="pt-BR" sz="2400" b="1" dirty="0" smtClean="0"/>
              <a:t>:</a:t>
            </a:r>
          </a:p>
          <a:p>
            <a:endParaRPr lang="pt-BR" sz="2400" b="1" dirty="0" smtClean="0"/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pt-BR" sz="2400" b="1" u="sng" dirty="0" smtClean="0"/>
              <a:t>EMPREENDEDOR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pt-BR" sz="2400" b="1" u="sng" dirty="0" smtClean="0"/>
              <a:t>GERENTE 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pt-BR" sz="2400" b="1" u="sng" dirty="0" smtClean="0"/>
              <a:t>LIDER  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endParaRPr lang="pt-BR" sz="2400" b="1" u="sng" dirty="0" smtClean="0"/>
          </a:p>
          <a:p>
            <a:endParaRPr lang="pt-BR" sz="2400" b="1" u="sng" dirty="0"/>
          </a:p>
        </p:txBody>
      </p:sp>
      <p:pic>
        <p:nvPicPr>
          <p:cNvPr id="3" name="Picture 1" descr="F:\PASTA CARLOS\logo anhanguera\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71538" cy="1000108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0" y="6550025"/>
            <a:ext cx="9144000" cy="30797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5400000" scaled="1"/>
            <a:tileRect/>
          </a:gradFill>
        </p:spPr>
        <p:txBody>
          <a:bodyPr>
            <a:spAutoFit/>
          </a:bodyPr>
          <a:lstStyle/>
          <a:p>
            <a:pPr>
              <a:defRPr/>
            </a:pPr>
            <a:r>
              <a:rPr lang="pt-BR" sz="1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pt-BR" sz="14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Prof.: </a:t>
            </a:r>
            <a:r>
              <a:rPr lang="pt-BR" sz="1400" i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Carlos Alberto dos Santos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opo_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430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750" y="1790700"/>
            <a:ext cx="78105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CaixaDeTexto 3"/>
          <p:cNvSpPr txBox="1"/>
          <p:nvPr/>
        </p:nvSpPr>
        <p:spPr>
          <a:xfrm>
            <a:off x="2916769" y="717603"/>
            <a:ext cx="27462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LIDERANÇA </a:t>
            </a:r>
            <a:endParaRPr lang="pt-B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ChangeArrowheads="1"/>
          </p:cNvSpPr>
          <p:nvPr/>
        </p:nvSpPr>
        <p:spPr bwMode="auto">
          <a:xfrm>
            <a:off x="1066800" y="1524000"/>
            <a:ext cx="7696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120000"/>
              </a:lnSpc>
            </a:pPr>
            <a:r>
              <a:rPr lang="pt-BR" sz="1400" b="1" u="sng"/>
              <a:t/>
            </a:r>
            <a:br>
              <a:rPr lang="pt-BR" sz="1400" b="1" u="sng"/>
            </a:br>
            <a:endParaRPr lang="pt-BR" sz="280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613" y="1728788"/>
            <a:ext cx="7724775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" descr="F:\PASTA CARLOS\logo anhanguera\2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71538" cy="1000108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0" y="6550025"/>
            <a:ext cx="9144000" cy="30797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5400000" scaled="1"/>
            <a:tileRect/>
          </a:gradFill>
        </p:spPr>
        <p:txBody>
          <a:bodyPr>
            <a:spAutoFit/>
          </a:bodyPr>
          <a:lstStyle/>
          <a:p>
            <a:pPr>
              <a:defRPr/>
            </a:pPr>
            <a:r>
              <a:rPr lang="pt-BR" sz="1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pt-BR" sz="14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Prof.: </a:t>
            </a:r>
            <a:r>
              <a:rPr lang="pt-BR" sz="1400" i="1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Carlos Alberto dos Santos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357554" y="714356"/>
            <a:ext cx="21900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 smtClean="0"/>
              <a:t>LIDERANÇA </a:t>
            </a:r>
            <a:endParaRPr lang="pt-BR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ipse 4"/>
          <p:cNvSpPr/>
          <p:nvPr/>
        </p:nvSpPr>
        <p:spPr>
          <a:xfrm>
            <a:off x="571472" y="2143116"/>
            <a:ext cx="7715304" cy="25922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2768312" y="2746762"/>
            <a:ext cx="38164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 CAPACIDADE DE INFLUENCIAR AS PESSOAS </a:t>
            </a:r>
            <a:endParaRPr lang="pt-B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1" descr="F:\PASTA CARLOS\logo anhanguera\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71538" cy="1000108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2928926" y="1071546"/>
            <a:ext cx="27462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LIDERANÇA </a:t>
            </a:r>
            <a:endParaRPr lang="pt-BR" sz="4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ChangeArrowheads="1"/>
          </p:cNvSpPr>
          <p:nvPr/>
        </p:nvSpPr>
        <p:spPr bwMode="auto">
          <a:xfrm>
            <a:off x="1066800" y="1524000"/>
            <a:ext cx="7696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120000"/>
              </a:lnSpc>
            </a:pPr>
            <a:r>
              <a:rPr lang="pt-BR" sz="1400" b="1" u="sng"/>
              <a:t/>
            </a:r>
            <a:br>
              <a:rPr lang="pt-BR" sz="1400" b="1" u="sng"/>
            </a:br>
            <a:endParaRPr lang="pt-BR" sz="2800"/>
          </a:p>
        </p:txBody>
      </p:sp>
      <p:sp>
        <p:nvSpPr>
          <p:cNvPr id="5" name="Retângulo 4"/>
          <p:cNvSpPr/>
          <p:nvPr/>
        </p:nvSpPr>
        <p:spPr>
          <a:xfrm>
            <a:off x="714348" y="1428736"/>
            <a:ext cx="7786742" cy="36933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A liderança é subjetiva e depende de os liderados enxergarem no líder a possibilidade de resolver um problema que os afeta. A grandeza do líder mede-se mais pelo número  de pessoas que sua mensagem influencia, e pela forma como ele apresenta essa mensagem, do que propriamente pelo conteúdo da mensagem, que depende de sintonia com as necessidades e aspirações dos liderados.</a:t>
            </a: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 Isso torna a liderança um fenômeno localizado no tempo e no espaço. O líder que é venerado numa localidade pode ser detestado do outro lado. A liderança  pode desaparecer quando desaparecem as circunstâncias que as sustentam ou justificam. Assim, há líderes que “perdem a liderança”, porque o seu tempo passou. 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1" descr="F:\PASTA CARLOS\logo anhanguera\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71538" cy="100010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785786" y="1083688"/>
            <a:ext cx="735811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Autoridade Formal e Liderança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16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16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Autoridade formal é diferente de liderança, porque as bases estão na motivação dos seguidores. </a:t>
            </a:r>
            <a:r>
              <a:rPr kumimoji="0" lang="pt-BR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Chefes são diferentes de líderes 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a base é a capacidade de influenciar pessoas, e é diferente de um para outro. São diferentes o presidente de uma empresa e o dirigente sindical que mobiliza seus empregados numa manifestação. A diferença é que o </a:t>
            </a:r>
            <a:r>
              <a:rPr kumimoji="0" lang="pt-BR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primeiro tem poder formal (ou autoridade formal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sobre seus funcionários, </a:t>
            </a:r>
            <a:r>
              <a:rPr kumimoji="0" lang="pt-BR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enquanto o segundo tem liderança informal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A autoridade do primeiro baseia-se no organograma da empresa, a liderança do segundo baseia-se no interesse dos funcionários em fazer a manifestação. 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971600" y="1340768"/>
            <a:ext cx="7358114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Autoridade Formal e Liderança</a:t>
            </a:r>
            <a:endParaRPr kumimoji="0" lang="pt-B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Autoridade formal e liderança nem sempre precisam estar juntas. Pode existir uma pessoa que tem autoridade formal e não tem liderança informal sobre seus colaboradores. De outra maneira há pessoas que exercem a liderança informal e ocupam o cargo dentro da autoridade formal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3" name="Picture 1" descr="F:\PASTA CARLOS\logo anhanguera\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71538" cy="10001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1207</Words>
  <Application>Microsoft Office PowerPoint</Application>
  <PresentationFormat>Apresentação na tela (4:3)</PresentationFormat>
  <Paragraphs>158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 que é exatamente uma Equipe ?</vt:lpstr>
      <vt:lpstr>Apresentação do PowerPoint</vt:lpstr>
      <vt:lpstr>Papéis numa equipe : </vt:lpstr>
      <vt:lpstr>Apresentação do PowerPoint</vt:lpstr>
      <vt:lpstr>Análise de participação e comprometimento no trabalho em equipe</vt:lpstr>
      <vt:lpstr>Apresentação do PowerPoint</vt:lpstr>
      <vt:lpstr>Apresentação do PowerPoint</vt:lpstr>
      <vt:lpstr>Apresentação do PowerPoint</vt:lpstr>
      <vt:lpstr>  Características de uma equipe de trabalho eficaz </vt:lpstr>
      <vt:lpstr>Atividade de reflexão...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csantos</dc:creator>
  <cp:lastModifiedBy>Home</cp:lastModifiedBy>
  <cp:revision>39</cp:revision>
  <dcterms:created xsi:type="dcterms:W3CDTF">2011-10-27T11:39:13Z</dcterms:created>
  <dcterms:modified xsi:type="dcterms:W3CDTF">2013-11-02T23:05:24Z</dcterms:modified>
</cp:coreProperties>
</file>