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5"/>
  </p:notesMasterIdLst>
  <p:sldIdLst>
    <p:sldId id="256" r:id="rId2"/>
    <p:sldId id="292" r:id="rId3"/>
    <p:sldId id="281" r:id="rId4"/>
    <p:sldId id="294" r:id="rId5"/>
    <p:sldId id="296" r:id="rId6"/>
    <p:sldId id="323" r:id="rId7"/>
    <p:sldId id="284" r:id="rId8"/>
    <p:sldId id="291" r:id="rId9"/>
    <p:sldId id="324" r:id="rId10"/>
    <p:sldId id="325" r:id="rId11"/>
    <p:sldId id="263" r:id="rId12"/>
    <p:sldId id="287" r:id="rId13"/>
    <p:sldId id="258" r:id="rId14"/>
    <p:sldId id="293" r:id="rId15"/>
    <p:sldId id="289" r:id="rId16"/>
    <p:sldId id="288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6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60"/>
  </p:normalViewPr>
  <p:slideViewPr>
    <p:cSldViewPr>
      <p:cViewPr>
        <p:scale>
          <a:sx n="50" d="100"/>
          <a:sy n="50" d="100"/>
        </p:scale>
        <p:origin x="-115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71EE3-BC5D-4798-92CE-17085A84002C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CB97C-5BB7-42BF-A2E4-0745F6ECB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55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B97C-5BB7-42BF-A2E4-0745F6ECB8CF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67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B97C-5BB7-42BF-A2E4-0745F6ECB8CF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77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C8BA28-9583-4E43-AB6A-38AE22FFD818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C8BA28-9583-4E43-AB6A-38AE22FFD818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1C8BA28-9583-4E43-AB6A-38AE22FFD818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xame.abril.com.br/revista-exame/edicoes/1059/noticias/do-zero-aos-cem-em-dois-anos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ogisticaanhanguera2013@hotmail.com" TargetMode="External"/><Relationship Id="rId2" Type="http://schemas.openxmlformats.org/officeDocument/2006/relationships/hyperlink" Target="mailto:Guilherme_pereira_luz@hotmail.com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KT/ATPS%20-%20MARKETING%20-%20Logistica%20Empresarial%20-%202&#186;%20e%203&#186;%20S&#233;rie.pdf" TargetMode="External"/><Relationship Id="rId2" Type="http://schemas.openxmlformats.org/officeDocument/2006/relationships/hyperlink" Target="http://www.anhanguera.com/a-instituicao/atendimento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xame.abril.com.br/brasil/noticias/como-o-rio-conseguiu-a-proeza-de-ter-transito-pior-que-de-sp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xame.abril.com.br/carreira/album-de-fotos/as-melhores-e-as-piores-cidades-para-procurar-emprego-na-web" TargetMode="External"/><Relationship Id="rId2" Type="http://schemas.openxmlformats.org/officeDocument/2006/relationships/hyperlink" Target="http://www.adzuna.com.br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xame.abril.com.br/brasil/noticias/so-rankings-como-o-brasil-se-compara-ao-mundo-em-tudo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xame.abril.com.br/economia/noticias/brasil-e-o-no-1-em-medidas-protecionistas-diz-omc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xame.abril.com.br/negocios/noticias/metade-da-producao-da-petrobras-na-bacia-campos-e-agua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– Capítulo 1 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1ª parte </a:t>
            </a:r>
            <a:r>
              <a:rPr lang="pt-BR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2º/3º Tec. LOG 25 /2/14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1º Bimestre de 2014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Foster (Ricardo Foster)</a:t>
            </a:r>
          </a:p>
          <a:p>
            <a:pPr algn="ctr"/>
            <a:r>
              <a:rPr lang="pt-BR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skipperfoster@gmail.com</a:t>
            </a:r>
            <a:endParaRPr lang="pt-BR" sz="1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A </a:t>
            </a:r>
            <a:r>
              <a:rPr lang="pt-BR" sz="2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Mobly</a:t>
            </a:r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 foi do zero aos cem em dois anos</a:t>
            </a:r>
            <a:endParaRPr lang="pt-BR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Desatando um nó </a:t>
            </a:r>
            <a:r>
              <a:rPr lang="pt-BR" sz="18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logístico</a:t>
            </a:r>
            <a:r>
              <a:rPr lang="pt-BR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entregando </a:t>
            </a:r>
            <a:r>
              <a:rPr lang="pt-BR" sz="18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valor ao cliente</a:t>
            </a:r>
            <a:r>
              <a:rPr lang="pt-BR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pPr algn="ctr"/>
            <a:r>
              <a:rPr lang="pt-BR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Um caso real brasileiro.</a:t>
            </a:r>
          </a:p>
        </p:txBody>
      </p:sp>
    </p:spTree>
    <p:extLst>
      <p:ext uri="{BB962C8B-B14F-4D97-AF65-F5344CB8AC3E}">
        <p14:creationId xmlns:p14="http://schemas.microsoft.com/office/powerpoint/2010/main" val="27278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4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4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2564904"/>
            <a:ext cx="7772400" cy="2246407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– 2º/3º LOG 25/2/14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Representantes :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Guilherme_pereira_luz@hotmail.com</a:t>
            </a:r>
            <a:endParaRPr lang="pt-BR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E-mail da sala: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logisticaanhanguera2013@hotmail.com</a:t>
            </a:r>
            <a:endParaRPr lang="pt-BR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pt-BR" sz="2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pt-BR" sz="2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pt-BR" sz="2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pt-BR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Logística Empresarial</a:t>
            </a: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Formação dos grupos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Quais são  e respectivos representantes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Logística Empresarial</a:t>
            </a: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Objetivos</a:t>
            </a:r>
            <a:r>
              <a:rPr lang="pt-BR" b="1" dirty="0" smtClean="0">
                <a:solidFill>
                  <a:schemeClr val="tx1"/>
                </a:solidFill>
              </a:rPr>
              <a:t>: </a:t>
            </a:r>
            <a:r>
              <a:rPr lang="pt-BR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ENADE (MEC) – PLT – PAI</a:t>
            </a:r>
          </a:p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 - </a:t>
            </a:r>
            <a:r>
              <a:rPr lang="pt-BR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 action="ppaction://hlinkfile"/>
              </a:rPr>
              <a:t>ATPS</a:t>
            </a:r>
            <a:endParaRPr lang="pt-BR" sz="3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6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MEIO AMBIENTE</a:t>
            </a:r>
          </a:p>
        </p:txBody>
      </p:sp>
    </p:spTree>
    <p:extLst>
      <p:ext uri="{BB962C8B-B14F-4D97-AF65-F5344CB8AC3E}">
        <p14:creationId xmlns:p14="http://schemas.microsoft.com/office/powerpoint/2010/main" val="54889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endParaRPr lang="pt-BR" sz="6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2708920"/>
            <a:ext cx="7772400" cy="1199704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Agregar valor = </a:t>
            </a:r>
          </a:p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Vantagem competitiva</a:t>
            </a:r>
          </a:p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tudo a ver com Logística e Marketing </a:t>
            </a:r>
            <a:r>
              <a:rPr lang="pt-BR" sz="36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integrados</a:t>
            </a:r>
          </a:p>
          <a:p>
            <a:pPr algn="ctr"/>
            <a:endParaRPr lang="pt-BR" sz="36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49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400" b="1" dirty="0" smtClean="0"/>
              <a:t>Logística e Gerenciamento da Cadeia de Suprimentos = SCM  (</a:t>
            </a:r>
            <a:r>
              <a:rPr lang="pt-BR" sz="2400" b="1" dirty="0" err="1" smtClean="0"/>
              <a:t>Supply</a:t>
            </a:r>
            <a:r>
              <a:rPr lang="pt-BR" sz="2400" b="1" dirty="0" smtClean="0"/>
              <a:t> Chain </a:t>
            </a:r>
            <a:r>
              <a:rPr lang="pt-BR" sz="2400" b="1" dirty="0" err="1" smtClean="0"/>
              <a:t>Manegement</a:t>
            </a:r>
            <a:r>
              <a:rPr lang="pt-BR" sz="2400" b="1" dirty="0" smtClean="0"/>
              <a:t>)</a:t>
            </a:r>
            <a:r>
              <a:rPr lang="pt-BR" sz="2400" dirty="0" smtClean="0"/>
              <a:t>.</a:t>
            </a:r>
          </a:p>
          <a:p>
            <a:r>
              <a:rPr lang="pt-BR" sz="2400" b="1" dirty="0" smtClean="0"/>
              <a:t>Mudança de foco na gestão:</a:t>
            </a:r>
            <a:r>
              <a:rPr lang="pt-BR" sz="2400" dirty="0" smtClean="0"/>
              <a:t> de físico e financeiro (ativos e riquezas) para Conhecimento e pessoas.</a:t>
            </a:r>
          </a:p>
          <a:p>
            <a:r>
              <a:rPr lang="pt-BR" sz="2400" dirty="0" smtClean="0"/>
              <a:t>Crescente </a:t>
            </a:r>
            <a:r>
              <a:rPr lang="pt-BR" sz="2400" b="1" dirty="0" smtClean="0"/>
              <a:t>volatilidade da demanda</a:t>
            </a:r>
            <a:r>
              <a:rPr lang="pt-BR" sz="2400" dirty="0" smtClean="0"/>
              <a:t> em muitos mercados.</a:t>
            </a:r>
          </a:p>
          <a:p>
            <a:r>
              <a:rPr lang="pt-BR" sz="2400" b="1" dirty="0" smtClean="0"/>
              <a:t>Riscos</a:t>
            </a:r>
            <a:r>
              <a:rPr lang="pt-BR" sz="2400" dirty="0" smtClean="0"/>
              <a:t> na cadeia de suprimentos: quanto </a:t>
            </a:r>
            <a:r>
              <a:rPr lang="pt-BR" sz="2400" b="1" dirty="0" smtClean="0"/>
              <a:t>mais complexas mais vulneráveis</a:t>
            </a:r>
            <a:r>
              <a:rPr lang="pt-BR" sz="2400" dirty="0" smtClean="0"/>
              <a:t> à ruptura.</a:t>
            </a:r>
          </a:p>
          <a:p>
            <a:r>
              <a:rPr lang="pt-BR" sz="2400" dirty="0" smtClean="0"/>
              <a:t>Cadeia de suprimentos=redes=empresas </a:t>
            </a:r>
            <a:r>
              <a:rPr lang="pt-BR" sz="2400" b="1" dirty="0" smtClean="0"/>
              <a:t>independentes mas interdependentes</a:t>
            </a:r>
          </a:p>
          <a:p>
            <a:r>
              <a:rPr lang="pt-BR" sz="2400" dirty="0" smtClean="0"/>
              <a:t>Crescente </a:t>
            </a:r>
            <a:r>
              <a:rPr lang="pt-BR" sz="2400" b="1" dirty="0" smtClean="0"/>
              <a:t>terceirização</a:t>
            </a:r>
            <a:r>
              <a:rPr lang="pt-BR" sz="2400" dirty="0" smtClean="0"/>
              <a:t> de tarefas – crescimento da complexidade</a:t>
            </a:r>
          </a:p>
          <a:p>
            <a:r>
              <a:rPr lang="pt-BR" sz="2400" b="1" dirty="0" smtClean="0"/>
              <a:t>Uso da T.I. e  </a:t>
            </a:r>
            <a:r>
              <a:rPr lang="pt-BR" sz="2400" b="1" dirty="0" err="1" smtClean="0"/>
              <a:t>KPI’s</a:t>
            </a:r>
            <a:r>
              <a:rPr lang="pt-BR" sz="2400" b="1" dirty="0" smtClean="0"/>
              <a:t> </a:t>
            </a:r>
            <a:r>
              <a:rPr lang="pt-BR" sz="2400" dirty="0" smtClean="0"/>
              <a:t>cada vez mais presentes; a importância de se gerenciar dados, informações e pessoas.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2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que aborda o capítulo?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Introduzir o conceito de logística – origens na estratégia militar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Princípios da estratégia competitiva e vantagem de valor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Conceito de cadeia de valor e papel integrador da logística na organização</a:t>
            </a:r>
          </a:p>
          <a:p>
            <a:pPr algn="just"/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gerenciamento da cadeia de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suprimentos como evolução dos princípios da logística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impacto da logística e do gerenciamento da cadeia de suprimentos e as mudanças no ambiente competitivo das organizações</a:t>
            </a:r>
          </a:p>
          <a:p>
            <a:pPr algn="just"/>
            <a:endParaRPr lang="pt-BR" dirty="0"/>
          </a:p>
          <a:p>
            <a:endParaRPr lang="pt-BR" sz="2500" dirty="0">
              <a:latin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2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Tópicos do capítulo 1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Gerenciamento da cadeia de suprimentos é um conceito mais amplo que logística pg. 4 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Vantagem competitiva pg. 5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cadeia de suprimentos torna-se  a cadeia de valor pg.12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missão do gerenciamento logístico p. 14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cadeia de suprimentos e o desempenho competitivo p.16 a p.19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Mudanças no ambiente competitivo p.26 a 40 (aula 3 – 11/3/14)</a:t>
            </a: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dirty="0"/>
          </a:p>
          <a:p>
            <a:endParaRPr lang="pt-BR" sz="2500" dirty="0">
              <a:latin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48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Gerenciamento da cadeia de suprimentos é um conceito mais amplo que logística pg. 4 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Antes, a origem militar da logística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empresas reconhecem os impactos da logística na obtenção da vantagem competitiva (quase 100 anos):ver definição na pg.3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Logística: um plano único para o fluxo de produtos e informações de um negócio.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SCM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desse plano cria vínculos e coordena as atividades de outras organizações: fornecedores, clientes e a própria organização.</a:t>
            </a:r>
          </a:p>
          <a:p>
            <a:pPr algn="just"/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SCM=</a:t>
            </a:r>
            <a:r>
              <a:rPr lang="pt-BR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Supply</a:t>
            </a:r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Chain Management=Gerenciamento da cadeia de suprimentos</a:t>
            </a: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dirty="0"/>
          </a:p>
          <a:p>
            <a:endParaRPr lang="pt-BR" sz="2500" dirty="0">
              <a:latin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6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200" i="1" dirty="0" smtClean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Quanto </a:t>
            </a:r>
            <a:r>
              <a:rPr lang="pt-BR" sz="2200" i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maior a expectativa gerada no </a:t>
            </a:r>
            <a:r>
              <a:rPr lang="pt-BR" sz="2700" i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</a:t>
            </a:r>
            <a:r>
              <a:rPr lang="pt-BR" sz="2200" i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mais eficaz deverá ser sua logística empresarial</a:t>
            </a:r>
            <a:r>
              <a:rPr lang="pt-BR" sz="4400" i="1" dirty="0">
                <a:solidFill>
                  <a:srgbClr val="00B050"/>
                </a:solidFill>
                <a:effectLst/>
              </a:rPr>
              <a:t>. </a:t>
            </a:r>
            <a:r>
              <a:rPr lang="pt-BR" sz="3600" dirty="0">
                <a:effectLst/>
              </a:rPr>
              <a:t/>
            </a:r>
            <a:br>
              <a:rPr lang="pt-BR" sz="3600" dirty="0">
                <a:effectLst/>
              </a:rPr>
            </a:br>
            <a:endParaRPr lang="pt-BR" sz="4000" dirty="0">
              <a:latin typeface="Verdana" panose="020B0604030504040204" pitchFamily="34" charset="0"/>
            </a:endParaRPr>
          </a:p>
        </p:txBody>
      </p:sp>
      <p:pic>
        <p:nvPicPr>
          <p:cNvPr id="1026" name="Picture 2" descr="http://www.ligadonafacul.com.br/imgs/d43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229600" cy="37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SCM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exemplo de meta do SCM: reduzir ou eliminar estoques de segurança entre as organizações da cadeia.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Como? 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Compartilhamento de informações sobre a demanda e dos níveis de estoque = gestão colaborativa de estoques =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CMI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pt-BR" sz="2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Co-Managed</a:t>
            </a:r>
            <a:r>
              <a:rPr lang="pt-BR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Inventory</a:t>
            </a:r>
            <a:r>
              <a:rPr lang="pt-BR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Definição de SCM (uma delas) Gestão das relações existente em toda a cadeia, com fornecedores, Clientes e todos  s</a:t>
            </a:r>
            <a:r>
              <a:rPr lang="pt-BR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takeholders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o objetivo de entregar mais valor ao Cliente com o menor custo para toda a cadeia. </a:t>
            </a:r>
            <a:r>
              <a:rPr lang="pt-B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(montante à jusante)</a:t>
            </a: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Foco do SCM:</a:t>
            </a:r>
          </a:p>
          <a:p>
            <a:pPr algn="just"/>
            <a:r>
              <a:rPr lang="pt-BR" sz="2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 = ?</a:t>
            </a:r>
            <a:endParaRPr lang="pt-BR" sz="2000" b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AGREGAR VALOR &amp; VANTAGEM COMPETITIVA</a:t>
            </a: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dirty="0"/>
          </a:p>
          <a:p>
            <a:endParaRPr lang="pt-BR" sz="2500" dirty="0">
              <a:latin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0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  -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rede de suprimento. Fig. 1.1. pg.5</a:t>
            </a: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dirty="0"/>
          </a:p>
          <a:p>
            <a:endParaRPr lang="pt-BR" sz="2500" dirty="0">
              <a:latin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2564904"/>
            <a:ext cx="698974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9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Vantagem competitiva –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pg.5</a:t>
            </a:r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que é?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Superioridade duradoura em relação aos concorrentes do ponto de vista do Cliente.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se diferenciar aos olhos do Cliente a um custo menor = maior lucro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Como?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Melhor gerenciamento da cadeia de suprimentos e portanto, da logística.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Como?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Envolvimento de todos os </a:t>
            </a:r>
            <a:r>
              <a:rPr lang="pt-BR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stakeholders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Cliente, bom relacionamento de todas as pessoas, informações certas na hora certa para as pessoas certas com ações e reações certas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também....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Desenvolver as informações certas: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T.I. e </a:t>
            </a:r>
            <a:r>
              <a:rPr lang="pt-BR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KPI’s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t-BR" sz="2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</a:t>
            </a:r>
            <a:r>
              <a:rPr lang="pt-BR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performance </a:t>
            </a:r>
            <a:r>
              <a:rPr lang="pt-BR" sz="2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indicators</a:t>
            </a:r>
            <a:r>
              <a:rPr lang="pt-BR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dirty="0"/>
          </a:p>
          <a:p>
            <a:endParaRPr lang="pt-BR" sz="2500" dirty="0">
              <a:latin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2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Vantagem competitiva – </a:t>
            </a:r>
            <a:r>
              <a:rPr lang="pt-B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Três </a:t>
            </a:r>
            <a:r>
              <a:rPr lang="pt-BR" sz="20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C’s</a:t>
            </a:r>
            <a:endParaRPr lang="pt-BR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Fig. 1.2 pg.6 do PLT – </a:t>
            </a:r>
            <a:r>
              <a:rPr lang="pt-B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 ou custo</a:t>
            </a:r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algn="just"/>
            <a:endParaRPr lang="pt-BR" dirty="0"/>
          </a:p>
          <a:p>
            <a:endParaRPr lang="pt-BR" sz="2500" dirty="0">
              <a:latin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F:\ANHANGURERA 1 2014\PLT 157 cap.1 figuras\PLT157cap1fig.1.2_Três_C'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04" y="2852936"/>
            <a:ext cx="682855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79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Vantagem competitiva – </a:t>
            </a:r>
            <a:r>
              <a:rPr lang="pt-B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Vantagem de custo</a:t>
            </a:r>
          </a:p>
          <a:p>
            <a:pPr algn="just"/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Fig. 1.3 pg.7 do PLT – A curva da experiência – </a:t>
            </a:r>
            <a:r>
              <a:rPr lang="pt-B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aumenta o volume</a:t>
            </a:r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diminui o custo – aumenta a </a:t>
            </a:r>
            <a:r>
              <a:rPr lang="pt-B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experiência</a:t>
            </a:r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pt-B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dirty="0"/>
          </a:p>
          <a:p>
            <a:endParaRPr lang="pt-BR" sz="2500" dirty="0">
              <a:latin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F:\ANHANGURERA 1 2014\PLT 157 cap.1 figuras\PLT157cap1fig.1.3_curva_experiên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634910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87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Vantagem competitiva – </a:t>
            </a:r>
            <a:r>
              <a:rPr lang="pt-B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Vantagem de Valor</a:t>
            </a:r>
          </a:p>
          <a:p>
            <a:pPr algn="just"/>
            <a:r>
              <a:rPr lang="pt-BR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Axioma em Marketing: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“Os Clientes não compram produtos, compram benefícios”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produto é adquirido pela promessa daquilo que ele irá oferecer!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benefícios intangíveis, não físicos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 ser visto como algo que supera o concorrente; exemplo?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Percepção do Cliente: 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produtos similares = </a:t>
            </a:r>
            <a:r>
              <a:rPr lang="pt-BR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commodities =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menor preço vence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obter diferenciação de valor?</a:t>
            </a:r>
          </a:p>
          <a:p>
            <a:pPr algn="just"/>
            <a:endParaRPr lang="pt-B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dirty="0"/>
          </a:p>
          <a:p>
            <a:endParaRPr lang="pt-BR" sz="2500" dirty="0">
              <a:latin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30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Vantagem competitiva – </a:t>
            </a:r>
            <a:r>
              <a:rPr lang="pt-B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Vantagem de Valor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obter diferenciação de valor?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Segmentação do mercado – segmentação de valor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Diferentes grupos de clientes atribuem importância diferente a diferentes benefícios. Ex. dos brindes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Criar apelos diferenciados a segmentos específicos;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ex. do mesmo modelo de carro versão simples e completa = ?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Agregar valor mediante a diferenciação ou agregar valor via?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serviços oferecidos – Logística. Exemplos?</a:t>
            </a:r>
          </a:p>
          <a:p>
            <a:pPr algn="just"/>
            <a:endParaRPr lang="pt-B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dirty="0"/>
          </a:p>
          <a:p>
            <a:endParaRPr lang="pt-BR" sz="2500" dirty="0">
              <a:latin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6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Vantagem competitiva – </a:t>
            </a:r>
            <a:r>
              <a:rPr lang="pt-B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Vantagem de custo e vantagem de Valor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cruzando informações (SWOT)</a:t>
            </a:r>
          </a:p>
          <a:p>
            <a:pPr algn="just"/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fig. 1.4 pg. 10</a:t>
            </a:r>
          </a:p>
          <a:p>
            <a:pPr algn="just"/>
            <a:endParaRPr lang="pt-B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dirty="0"/>
          </a:p>
          <a:p>
            <a:endParaRPr lang="pt-BR" sz="2500" dirty="0">
              <a:latin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F:\ANHANGURERA 1 2014\PLT 157 cap.1 figuras\PLT157cap1fig.1.4_log e vantagem competiti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140968"/>
            <a:ext cx="5472297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7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Vantagem competitiva –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 ou custo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Vantagem de custo: como?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aumento de </a:t>
            </a:r>
            <a:r>
              <a:rPr lang="pt-BR" sz="2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</a:t>
            </a:r>
            <a:r>
              <a:rPr lang="pt-BR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</a:t>
            </a:r>
            <a:r>
              <a:rPr lang="pt-BR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aumento de volume = economia de escala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Através da logística = pelo gerenciamento da cadeia de suprimentos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que Logística? Porque representa uma parte significativa do custo total.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mercados estão cada vez mais sensíveis ao serviço = um novo desafio para a Logística: pronta entrega, menores prazos a custo menores, períodos de espera reduzidos, </a:t>
            </a:r>
            <a:r>
              <a:rPr lang="pt-BR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dirty="0"/>
          </a:p>
          <a:p>
            <a:endParaRPr lang="pt-BR" sz="2500" dirty="0">
              <a:latin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8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Vantagem competitiva – </a:t>
            </a:r>
            <a:r>
              <a:rPr lang="pt-B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Vantagem de custo e vantagem de Valor O desafio da Logística</a:t>
            </a: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fig. 1.5 pg. 11</a:t>
            </a:r>
          </a:p>
          <a:p>
            <a:pPr algn="just"/>
            <a:endParaRPr lang="pt-B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dirty="0"/>
          </a:p>
          <a:p>
            <a:endParaRPr lang="pt-BR" sz="2500" dirty="0">
              <a:latin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F:\ANHANGURERA 1 2014\PLT 157 cap.1 figuras\PLT157cap1fig.1.5_desafio logíst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636530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3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notícias do dia afetam a minha vida profissional e pessoal?</a:t>
            </a:r>
          </a:p>
        </p:txBody>
      </p:sp>
    </p:spTree>
    <p:extLst>
      <p:ext uri="{BB962C8B-B14F-4D97-AF65-F5344CB8AC3E}">
        <p14:creationId xmlns:p14="http://schemas.microsoft.com/office/powerpoint/2010/main" val="411931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Vantagem competitiva – </a:t>
            </a:r>
            <a:r>
              <a:rPr lang="pt-B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Vantagem de custo e vantagem de Valor O desafio da Logística</a:t>
            </a: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fig. 1.6 pg. 12</a:t>
            </a:r>
          </a:p>
          <a:p>
            <a:pPr algn="just"/>
            <a:endParaRPr lang="pt-B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dirty="0"/>
          </a:p>
          <a:p>
            <a:endParaRPr lang="pt-BR" sz="2500" dirty="0">
              <a:latin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F:\ANHANGURERA 1 2014\PLT 157 cap.1 figuras\PLT157cap1fig.1.6_obtendo vantagem competiti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4706112" cy="37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69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cadeia de suprimento  torna-se a cadeia de valor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-pg.12</a:t>
            </a:r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que é?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busca de estratégias que proporcionem mais valor aos olhos do cliente através do SCM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Conceito de cadeia de valor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(Michael Porter)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vantagem competitiva não pode ser vista olhando a empresa como um todo.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 origem em atividades distintas: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produção, marketing, fornecimento, suporte ao produto.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cadeia de valor divide suas atividades para se entender o comportamento dos custos e potenciais fontes de diferenciação: 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ATIVIDADES PRIMÁRIAS E ATIVIDADES DE APOIO</a:t>
            </a:r>
          </a:p>
          <a:p>
            <a:pPr algn="just"/>
            <a:endParaRPr lang="pt-B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dirty="0"/>
          </a:p>
          <a:p>
            <a:endParaRPr lang="pt-BR" sz="2500" dirty="0">
              <a:latin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cadeia de suprimento  torna-se a cadeia de valor </a:t>
            </a:r>
          </a:p>
          <a:p>
            <a:pPr algn="just"/>
            <a:r>
              <a:rPr lang="pt-B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Fig. 1.7 pg. 13 – A CADEIA DE VALOR DE MICHAEL PORTER</a:t>
            </a:r>
            <a:endParaRPr lang="pt-BR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dirty="0"/>
          </a:p>
          <a:p>
            <a:endParaRPr lang="pt-BR" sz="2500" dirty="0">
              <a:latin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F:\ANHANGURERA 1 2014\PLT 157 cap.1 figuras\PLT157cap1fig.1.7_A cadeia de va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16" y="2852936"/>
            <a:ext cx="4925568" cy="32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cadeia de suprimento  torna-se a cadeia de valor 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Objetivo: melhor desempenho em cada atividade, ser mais eficiente que os concorrentes em cada uma delas para;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Oferecer valor a seus clientes.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Avaliar cada atividade para ver sem tem vantagem competitiva: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a empresa não tem como buscar eficiência, o que faz?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Terceirização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terceirização torna a cadeia de suprimento mais complexa = maior necessidade de um gerenciamento eficiente</a:t>
            </a:r>
          </a:p>
          <a:p>
            <a:pPr algn="just"/>
            <a:endParaRPr lang="pt-BR" dirty="0"/>
          </a:p>
          <a:p>
            <a:endParaRPr lang="pt-BR" sz="2500" dirty="0">
              <a:latin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missão do gerenciamento logístico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pg.14</a:t>
            </a:r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gerenciamento deve incentivar a cooperação em vez de </a:t>
            </a:r>
            <a:r>
              <a:rPr lang="pt-BR" sz="2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darwismo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(competição) </a:t>
            </a:r>
            <a:r>
              <a:rPr lang="pt-BR" sz="2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</a:t>
            </a:r>
            <a:r>
              <a:rPr lang="pt-BR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driven</a:t>
            </a:r>
            <a:endParaRPr lang="pt-BR" sz="20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conceito logístico: da montante à jusante.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lugar de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integração vertical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organização deve se concentrar no seu....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Negócio principal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(exemplos: Nike, </a:t>
            </a:r>
            <a:r>
              <a:rPr lang="pt-BR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McD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Ramezoni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Consequentemente, desenvolve-se parcerias com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terceirização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não faz com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eficiência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delegue para quem a tem.</a:t>
            </a:r>
          </a:p>
          <a:p>
            <a:pPr algn="just"/>
            <a:endParaRPr lang="pt-BR" dirty="0"/>
          </a:p>
          <a:p>
            <a:endParaRPr lang="pt-BR" sz="2500" dirty="0">
              <a:latin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2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missão do gerenciamento logístico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pg.14</a:t>
            </a:r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gerenciamento Logístico: meio pelo qual as necessidades do cliente são satisfeitas mediante a coordenação dos fluxos de materiais e de informações desde o mercado, passando pela empresa e suas operações, até os fornecedores.</a:t>
            </a:r>
          </a:p>
          <a:p>
            <a:pPr algn="just"/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Como? – O desafio dos tempos atuais</a:t>
            </a:r>
          </a:p>
          <a:p>
            <a:pPr algn="just"/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Integrar</a:t>
            </a: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atividades de manufatura e de marketing que por muitos anos eram vistas como atividades separadas na organização.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8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missão do gerenciamento logístico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pg.14</a:t>
            </a:r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Desafio na integração das atividades de manufatura e marketing:</a:t>
            </a:r>
          </a:p>
          <a:p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Manufatura quer eficiência operacional, padronização de produtos para diminuir os </a:t>
            </a:r>
            <a:r>
              <a:rPr lang="pt-BR" sz="2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setups.</a:t>
            </a:r>
          </a:p>
          <a:p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 busca obter vantagem competitiva através de variações de produtos e serviços que implica em grandes mudanças na produção.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0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missão do gerenciamento logístico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pg.14</a:t>
            </a: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F:\ANHANGURERA 1 2014\PLT 157 cap.1 figuras\PLT157cap1fig.1.8_processo de gerenciame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8083587" cy="29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03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missão do gerenciamento logístico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pg.14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existe a possibilidade de manufatura e marketing agirem independentemente um do outro.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Marketing: a necessidade de entender e satisfazer as exigências do cliente é questão de sobrevivência!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Manufatura: a busca pela flexibilidade para melhorar a competitividade de custos: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FMS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</a:t>
            </a:r>
          </a:p>
          <a:p>
            <a:pPr algn="just"/>
            <a:r>
              <a:rPr lang="pt-BR" sz="2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Flexible</a:t>
            </a:r>
            <a:r>
              <a:rPr lang="pt-BR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Manufacturing Systems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sistemas flexíveis de manufatura.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Programas suportes: </a:t>
            </a:r>
            <a:r>
              <a:rPr lang="pt-BR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MRP, JIT e TQM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Mentalidade de um “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plano único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na empresa = missão do gerenciamento logístico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cadeia de suprimento e o desempenho competitivo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pg.16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Substituir a ideia de integração vertical por concentrar-se no seu “negócio principal”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cooperação no lugar de competição (</a:t>
            </a:r>
            <a:r>
              <a:rPr lang="pt-BR" sz="2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darwismo</a:t>
            </a:r>
            <a:r>
              <a:rPr lang="pt-BR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desenvolver</a:t>
            </a:r>
            <a:r>
              <a:rPr lang="pt-BR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relacionamento com os stakeholders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Terceirizar é tão importante quanto difícil: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Saber escolher e controlar novos parceiros; o desafio é ainda maior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Xenofobia (Ex. Nike)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Obter vantagens de redução de custos e aumento da lucratividade à custa de seus parceiros =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transferência de custos que não torna a empresa mais competitiva.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Integração de parceiros e todos os </a:t>
            </a:r>
            <a:r>
              <a:rPr lang="pt-BR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stakeholders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4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pt-BR" sz="1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Dólar fecha com a </a:t>
            </a:r>
            <a:r>
              <a:rPr lang="pt-BR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cotação </a:t>
            </a:r>
            <a:r>
              <a:rPr lang="pt-BR" sz="1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 </a:t>
            </a:r>
            <a:r>
              <a:rPr lang="pt-BR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2,340</a:t>
            </a:r>
          </a:p>
          <a:p>
            <a:pPr algn="ctr"/>
            <a:r>
              <a:rPr lang="pt-BR" sz="4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2,391</a:t>
            </a:r>
            <a:endParaRPr lang="pt-BR" sz="4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cadeia de suprimento e o desempenho competitivo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Formação de uma cadeia de suprimentos integrada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nível 1 de total independência ao nível 4 de total integração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 figura 1.9 da pg. 18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Leia o case de empresa DELL, da página 19 à 26 do PLT 157.</a:t>
            </a: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2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ANHANGURERA 1 2014\PLT 157 cap.1 figuras\PLT157cap1fig.1.9_formação de uma cade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521208"/>
            <a:ext cx="4953000" cy="58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Mudanças no ambiente competitivo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pg. 26 – matéria da aula 3 – 11/3/14 (continuação </a:t>
            </a:r>
            <a:r>
              <a:rPr lang="pt-BR" sz="2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cap.1)</a:t>
            </a: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Perguntas?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Dúvidas?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Comentários?</a:t>
            </a: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6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 smtClean="0">
                <a:solidFill>
                  <a:srgbClr val="FF0000"/>
                </a:solidFill>
                <a:latin typeface="Papyrus" panose="03070502060502030205" pitchFamily="66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pt-BR" sz="5400" b="1" dirty="0" smtClean="0">
                <a:solidFill>
                  <a:srgbClr val="FFFF00"/>
                </a:solidFill>
                <a:latin typeface="Papyrus" panose="03070502060502030205" pitchFamily="66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pt-BR" sz="5400" b="1" dirty="0" smtClean="0">
                <a:solidFill>
                  <a:srgbClr val="00B050"/>
                </a:solidFill>
                <a:latin typeface="Papyrus" panose="03070502060502030205" pitchFamily="66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pt-BR" sz="5400" b="1" dirty="0" smtClean="0">
                <a:solidFill>
                  <a:srgbClr val="FF0000"/>
                </a:solidFill>
                <a:latin typeface="Papyrus" panose="03070502060502030205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5400" b="1" dirty="0" smtClean="0">
                <a:solidFill>
                  <a:srgbClr val="0000FF"/>
                </a:solidFill>
                <a:latin typeface="Papyrus" panose="03070502060502030205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pt-BR" sz="5400" b="1" dirty="0" smtClean="0">
                <a:solidFill>
                  <a:srgbClr val="FF0000"/>
                </a:solidFill>
                <a:latin typeface="Papyrus" panose="03070502060502030205" pitchFamily="66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pt-BR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pyrus" panose="03070502060502030205" pitchFamily="66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pt-BR" sz="5400" b="1" dirty="0" smtClean="0">
                <a:solidFill>
                  <a:srgbClr val="FFFF00"/>
                </a:solidFill>
                <a:latin typeface="Papyrus" panose="03070502060502030205" pitchFamily="66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pt-BR" sz="5400" b="1" dirty="0" smtClean="0">
                <a:solidFill>
                  <a:srgbClr val="00B050"/>
                </a:solidFill>
                <a:latin typeface="Papyrus" panose="03070502060502030205" pitchFamily="66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pt-BR" sz="5400" b="1" dirty="0" smtClean="0">
                <a:solidFill>
                  <a:srgbClr val="0000FF"/>
                </a:solidFill>
                <a:latin typeface="Papyrus" panose="03070502060502030205" pitchFamily="66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pt-BR" sz="5400" b="1" dirty="0" smtClean="0">
                <a:solidFill>
                  <a:srgbClr val="FF0000"/>
                </a:solidFill>
                <a:latin typeface="Papyrus" panose="03070502060502030205" pitchFamily="66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pt-BR" sz="5400" b="1" dirty="0" smtClean="0">
                <a:solidFill>
                  <a:srgbClr val="FFC000"/>
                </a:solidFill>
                <a:latin typeface="Papyrus" panose="03070502060502030205" pitchFamily="66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pt-BR" sz="5400" b="1" dirty="0" smtClean="0">
                <a:solidFill>
                  <a:srgbClr val="FF0000"/>
                </a:solidFill>
                <a:latin typeface="Papyrus" panose="03070502060502030205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!</a:t>
            </a: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FIM da Aula 2 -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FosterScart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2801466" cy="280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56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3068960"/>
            <a:ext cx="7772400" cy="1742351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o Rio conseguiu a proeza de ter 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trânsito pior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de SP</a:t>
            </a:r>
          </a:p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Moradores tiveram mais uma manhã de trânsito complicado no Rio de Janeiro. Até onde apontam as pesquisas, a cidade conseguiu a façanha de superar o (parado) tráfego de SP</a:t>
            </a:r>
          </a:p>
          <a:p>
            <a:pPr algn="just"/>
            <a:endParaRPr lang="pt-BR" sz="24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0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Pessoal</a:t>
            </a:r>
            <a:b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3068960"/>
            <a:ext cx="7772400" cy="1742351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melhores e as piores cidades para procurar emprego na web</a:t>
            </a:r>
          </a:p>
          <a:p>
            <a:pPr algn="just"/>
            <a:endParaRPr lang="pt-B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Pesquisa realizada pelo site </a:t>
            </a:r>
            <a:r>
              <a:rPr lang="pt-BR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Adzuna</a:t>
            </a:r>
            <a:r>
              <a:rPr lang="pt-BR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indica que São Paulo tem menos candidatos disputando cada emprego anunciado e Recife é </a:t>
            </a:r>
            <a:r>
              <a:rPr lang="pt-BR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a cidade com mais concorrência</a:t>
            </a:r>
            <a:endParaRPr lang="pt-BR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4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29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3068960"/>
            <a:ext cx="7772400" cy="1742351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o Brasil se compara ao mundo (em </a:t>
            </a:r>
            <a:r>
              <a:rPr lang="pt-BR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tudo</a:t>
            </a:r>
            <a:r>
              <a:rPr lang="pt-BR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nos </a:t>
            </a:r>
            <a:r>
              <a:rPr lang="pt-BR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rankings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 </a:t>
            </a:r>
            <a:r>
              <a:rPr lang="pt-B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rankings</a:t>
            </a:r>
            <a:r>
              <a:rPr lang="pt-B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abrangência internacional lançados desde o ano passado</a:t>
            </a:r>
            <a:endParaRPr lang="pt-BR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0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3068960"/>
            <a:ext cx="7772400" cy="1742351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Brasil é o nº 1 em medidas protecionistas, diz OMC</a:t>
            </a:r>
          </a:p>
          <a:p>
            <a:pPr algn="ctr"/>
            <a:r>
              <a:rPr lang="pt-BR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Brasil foi o país que adotou o maior número de medidas contra importados em 2013 no mundo, com um total de 39 aberturas de </a:t>
            </a:r>
            <a:r>
              <a:rPr lang="pt-BR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ações de antidumping</a:t>
            </a:r>
            <a:endParaRPr lang="pt-BR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7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Metade da produção da Petrobrás na Bacia Campos é água</a:t>
            </a:r>
          </a:p>
          <a:p>
            <a:pPr algn="ctr"/>
            <a:r>
              <a:rPr lang="pt-BR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"Algo muito sério está acontecendo na </a:t>
            </a:r>
            <a:r>
              <a:rPr lang="pt-BR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Bacia de Campos</a:t>
            </a:r>
            <a:r>
              <a:rPr lang="pt-BR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 disse o geólogo Pedro </a:t>
            </a:r>
            <a:r>
              <a:rPr lang="pt-BR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Zalán</a:t>
            </a:r>
            <a:r>
              <a:rPr lang="pt-BR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 consultoria </a:t>
            </a:r>
            <a:r>
              <a:rPr lang="pt-BR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Zag</a:t>
            </a:r>
            <a:endParaRPr lang="pt-BR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18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8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2252</TotalTime>
  <Words>2161</Words>
  <Application>Microsoft Office PowerPoint</Application>
  <PresentationFormat>Apresentação na tela (4:3)</PresentationFormat>
  <Paragraphs>262</Paragraphs>
  <Slides>43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Concurso</vt:lpstr>
      <vt:lpstr>Logística Empresarial</vt:lpstr>
      <vt:lpstr> Logística Empresarial Quanto maior a expectativa gerada no cliente mais eficaz deverá ser sua logística empresarial.  </vt:lpstr>
      <vt:lpstr>Logística Empresarial</vt:lpstr>
      <vt:lpstr>Logística Empresarial</vt:lpstr>
      <vt:lpstr>Logística Empresarial </vt:lpstr>
      <vt:lpstr>Logística Pessoal </vt:lpstr>
      <vt:lpstr>Logística Empresarial </vt:lpstr>
      <vt:lpstr>Logística Empresarial </vt:lpstr>
      <vt:lpstr>Logística Empresarial</vt:lpstr>
      <vt:lpstr>Logística Empresarial</vt:lpstr>
      <vt:lpstr>Logística Empresarial  </vt:lpstr>
      <vt:lpstr>Logística Empresarial</vt:lpstr>
      <vt:lpstr>Logística Empresarial</vt:lpstr>
      <vt:lpstr>Logística Empresarial </vt:lpstr>
      <vt:lpstr>Logística Empresarial =</vt:lpstr>
      <vt:lpstr>Logística Empresarial </vt:lpstr>
      <vt:lpstr> Logística Empresarial Aula 2 - LOG </vt:lpstr>
      <vt:lpstr> Logística Empresarial Aula 2 - LOG </vt:lpstr>
      <vt:lpstr> Logística Empresarial Aula 2 - LOG </vt:lpstr>
      <vt:lpstr> Logística Empresarial Aula 2 - LOG </vt:lpstr>
      <vt:lpstr> Logística Empresarial Aula 2 - LOG </vt:lpstr>
      <vt:lpstr> Logística Empresarial Aula 2 - LOG </vt:lpstr>
      <vt:lpstr> Logística Empresarial Aula 2 - LOG </vt:lpstr>
      <vt:lpstr> Logística Empresarial Aula 2 - LOG </vt:lpstr>
      <vt:lpstr> Logística Empresarial Aula 2 - LOG </vt:lpstr>
      <vt:lpstr> Logística Empresarial Aula 2 - LOG </vt:lpstr>
      <vt:lpstr> Logística Empresarial Aula 2 - LOG </vt:lpstr>
      <vt:lpstr> Logística Empresarial Aula 2 - LOG </vt:lpstr>
      <vt:lpstr> Logística Empresarial Aula 2 - LOG </vt:lpstr>
      <vt:lpstr> Logística Empresarial Aula 2 - LOG </vt:lpstr>
      <vt:lpstr> Logística Empresarial Aula 2 - LOG </vt:lpstr>
      <vt:lpstr> Logística Empresarial Aula 2 - LOG </vt:lpstr>
      <vt:lpstr> Logística Empresarial Aula 2 - LOG </vt:lpstr>
      <vt:lpstr> Logística Empresarial Aula 2 - LOG </vt:lpstr>
      <vt:lpstr> Logística Empresarial Aula 2 - LOG </vt:lpstr>
      <vt:lpstr> Logística Empresarial Aula 2 - LOG </vt:lpstr>
      <vt:lpstr> Logística Empresarial Aula 2 - LOG </vt:lpstr>
      <vt:lpstr> Logística Empresarial Aula 2 - LOG </vt:lpstr>
      <vt:lpstr> Logística Empresarial Aula 2 - LOG </vt:lpstr>
      <vt:lpstr> Logística Empresarial Aula 2 - LOG </vt:lpstr>
      <vt:lpstr>Apresentação do PowerPoint</vt:lpstr>
      <vt:lpstr> Logística Empresarial Aula 2 - LOG </vt:lpstr>
      <vt:lpstr> Logística Empresarial FIM da Aula 2 - LOG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Logística Internacional</dc:title>
  <dc:creator>Admin</dc:creator>
  <cp:lastModifiedBy>FosterScart</cp:lastModifiedBy>
  <cp:revision>199</cp:revision>
  <dcterms:created xsi:type="dcterms:W3CDTF">2012-08-08T12:11:28Z</dcterms:created>
  <dcterms:modified xsi:type="dcterms:W3CDTF">2014-02-25T22:05:14Z</dcterms:modified>
</cp:coreProperties>
</file>