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5"/>
  </p:notesMasterIdLst>
  <p:sldIdLst>
    <p:sldId id="256" r:id="rId2"/>
    <p:sldId id="267" r:id="rId3"/>
    <p:sldId id="308" r:id="rId4"/>
    <p:sldId id="257" r:id="rId5"/>
    <p:sldId id="307" r:id="rId6"/>
    <p:sldId id="299" r:id="rId7"/>
    <p:sldId id="297" r:id="rId8"/>
    <p:sldId id="298" r:id="rId9"/>
    <p:sldId id="300" r:id="rId10"/>
    <p:sldId id="263" r:id="rId11"/>
    <p:sldId id="279" r:id="rId12"/>
    <p:sldId id="280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301" r:id="rId29"/>
    <p:sldId id="302" r:id="rId30"/>
    <p:sldId id="303" r:id="rId31"/>
    <p:sldId id="304" r:id="rId32"/>
    <p:sldId id="305" r:id="rId33"/>
    <p:sldId id="306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3F573-4104-4929-BE59-26A021BB4107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FF87E-0401-4CF3-9B64-B68818E658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FF87E-0401-4CF3-9B64-B68818E65847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FF87E-0401-4CF3-9B64-B68818E65847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26/08/2014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pull dir="ru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0c0s8OjZmfc" TargetMode="External"/><Relationship Id="rId4" Type="http://schemas.openxmlformats.org/officeDocument/2006/relationships/hyperlink" Target="mailto:skipperfoster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carreira/noticias/as-7-tendencias-de-maior-impacto-no-futuro-da-sua-carreira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kipperfoster@gmail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../Prointer%20IV%20grupos%20final.xlsx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xame.abril.com.br/mercados/noticias/dolar-cai-com-fluxo-positivo-e-expectativa-com-ibope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luz.vc/marketing/como-desenvolver-uma-matriz-ou-analise-swot-fofa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pmelink.pt/manuais/planeamento-e-estrategia/como-fazer-uma-analise-swot-da-sua-empresa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3D-GWMkGvo" TargetMode="External"/><Relationship Id="rId3" Type="http://schemas.openxmlformats.org/officeDocument/2006/relationships/hyperlink" Target="https://www.youtube.com/watch?v=0c0s8OjZmfc" TargetMode="External"/><Relationship Id="rId7" Type="http://schemas.openxmlformats.org/officeDocument/2006/relationships/hyperlink" Target="https://www.youtube.com/watch?v=nx3bx-tAx_U" TargetMode="External"/><Relationship Id="rId12" Type="http://schemas.openxmlformats.org/officeDocument/2006/relationships/hyperlink" Target="https://www.youtube.com/watch?v=ejKu17UdQDs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zI5B1rbZzIk" TargetMode="External"/><Relationship Id="rId11" Type="http://schemas.openxmlformats.org/officeDocument/2006/relationships/hyperlink" Target="https://www.youtube.com/watch?v=2Lq9b3_qY3o" TargetMode="External"/><Relationship Id="rId5" Type="http://schemas.openxmlformats.org/officeDocument/2006/relationships/hyperlink" Target="https://www.youtube.com/watch?v=od6FC2tpNVg" TargetMode="External"/><Relationship Id="rId10" Type="http://schemas.openxmlformats.org/officeDocument/2006/relationships/hyperlink" Target="https://www.youtube.com/watch?v=EjH26tkidWA" TargetMode="External"/><Relationship Id="rId4" Type="http://schemas.openxmlformats.org/officeDocument/2006/relationships/hyperlink" Target="https://www.youtube.com/watch?v=mX6WMrLDNkM" TargetMode="External"/><Relationship Id="rId9" Type="http://schemas.openxmlformats.org/officeDocument/2006/relationships/hyperlink" Target="https://www.youtube.com/watch?v=04ZjXR6tG_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xame.abril.com.br/brasil/noticias/marina-esta-na-cola-de-dilma-em-pesquisa-do-ibope-diz-vej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leicoes.uol.com.br/2014/noticias/2014/08/26/partidos-aliados-de-dilma-coligam-se-mais-com-o-psdb-do-que-com-o-pt.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cPD1pLdkoQ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U84OUwWejk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uAIyKRyDy4" TargetMode="External"/><Relationship Id="rId2" Type="http://schemas.openxmlformats.org/officeDocument/2006/relationships/hyperlink" Target="https://www.facebook.com/photo.php?v=1436338266636986&amp;set=vb.100007824789742&amp;type=2&amp;theater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YiUtR98VM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mund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705" y="692696"/>
            <a:ext cx="9029295" cy="4752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</a:t>
            </a:r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4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Internacional</a:t>
            </a:r>
            <a:endParaRPr lang="pt-BR" sz="44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2º semestre 2014 – 26/08/14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Prof. Foster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skipperfoster@gmail.com</a:t>
            </a:r>
            <a:endParaRPr lang="pt-BR" sz="18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Como falar Inglês rápido</a:t>
            </a:r>
            <a:endParaRPr lang="pt-BR" sz="1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7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7 tendências de maior impacto no futuro da sua carreira</a:t>
            </a:r>
          </a:p>
          <a:p>
            <a:pPr algn="just"/>
            <a:r>
              <a:rPr lang="pt-BR" sz="1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Pesquisa</a:t>
            </a:r>
            <a:r>
              <a:rPr lang="pt-BR" sz="1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traz os fatores que influenciarão a carreira do brasileiro daqui para frente; saiba como cada um deles pode ser uma boa (ou má) notícia para você</a:t>
            </a:r>
          </a:p>
          <a:p>
            <a:pPr algn="ctr"/>
            <a:endParaRPr lang="pt-BR" sz="24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(Vendas p/ países estrangeiros, compras de matérias-primas,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Principais fatores: custo, concorrência, mercado e tecnologia.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Custos: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diluir custos fixos c/ aumento de volume de produção/vendas. Ex.: indústria automobilística (ou expande ou é comprada); empresas c/ custos de desenvolvimento elevados (software) – Microsoft; suprimentos, energia e mão-de-obra: buscam países onde são mais baratos =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Terceirização, Efeito Wal-Mart (p.7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definição.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Países q. mais exportam – fig.1-2 p.6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3597193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(Vendas p/ países estrangeiros, compras de matérias-primas,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Principais fatores: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Concorrência: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1 concorrente investe em 1 determinado país, incentiva o outro concorrente a fazer o mesmo para não perder mercado.</a:t>
            </a:r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988442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Principais fatores: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 Mercado: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interesses dos consumidores se tornam cada vez mais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globais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com a expansão do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turismo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seus gostos e preferências quase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uniformes pelo mundo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fazer com q clientes encontrem seus produtos em qualquer lugar do mundo; ex.: McDonald´s, Kodak, Microsoft, Apple, IBM, Ford, GM, WV,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Aumentando o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grau de conhecimento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dos consumidores,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aumenta o consumo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produtos ainda não familiarizados. Ex.: vinhos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3648151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Principais fatores: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Tecnológicos: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difusão da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informação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tornando universal = consumidores estão mais familiarizados com produtos.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Pode-se comprar qualquer produto de qualquer lugar.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Páginas na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Internet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atraem consumidores de todas as parte do mundo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803298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Absoluta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(Adam Smith) p.10 –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um determinado país produz determinada mercadoria a custos inferiores que o nosso, melhor comprar deste país ao invés de produzir.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Princípio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 nação compra da outra aquilo que a outra, </a:t>
            </a:r>
            <a:r>
              <a:rPr lang="pt-BR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produz mais eficientemente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custos de energia, mão-de-obra e recursos.</a:t>
            </a:r>
          </a:p>
          <a:p>
            <a:pPr algn="just"/>
            <a:r>
              <a:rPr lang="pt-BR" sz="1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Ex.: </a:t>
            </a:r>
            <a:r>
              <a:rPr lang="pt-BR" sz="16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França 20 mil </a:t>
            </a:r>
            <a:r>
              <a:rPr lang="pt-BR" sz="16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lts</a:t>
            </a:r>
            <a:r>
              <a:rPr lang="pt-BR" sz="16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vinho e 2 máquinas: Alemanha 15 mil </a:t>
            </a:r>
            <a:r>
              <a:rPr lang="pt-BR" sz="1600" b="1" i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lts</a:t>
            </a:r>
            <a:r>
              <a:rPr lang="pt-BR" sz="16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Vinho e 3 máquinas; França vantagem absoluta no vinho  e Alemanha em máquinas. (mesmo custo de mão de obra)</a:t>
            </a:r>
            <a:endParaRPr lang="pt-BR" sz="18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5472512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(David Ricardo) p.11 – nações fazem negócios entre si desde que umas possam produzir certas mercadorias de modo relativamente mais eficiente que outras.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Princípio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GB 5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 25 tons trigo; BR com mesma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qtde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de mão de obra, 3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 21 tons de trigo: GB goza de vantagem absoluta em ambos portanto não há comércio????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Sim: GB tem vantagem comparativa em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BR em trigo.</a:t>
            </a:r>
          </a:p>
          <a:p>
            <a:pPr algn="just"/>
            <a:r>
              <a:rPr lang="pt-BR" sz="2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GB = </a:t>
            </a:r>
            <a:r>
              <a:rPr lang="pt-BR" sz="2400" i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Great </a:t>
            </a:r>
            <a:r>
              <a:rPr lang="pt-BR" sz="2400" i="1" dirty="0" err="1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Britain</a:t>
            </a:r>
            <a:r>
              <a:rPr lang="pt-BR" sz="2400" i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Grã Bretanha  (Inglaterra)</a:t>
            </a: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3805344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comparativa: 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comparativa: Para GB produzir 25 tons de trigo precisa sacrificar 5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.; logo, 1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.=5 tons. Trigo.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BR para produzir 21 tons de trigo precisa sacrificar 3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.; logo 1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= 7 tons de trigo.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Portanto GB vende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BR em troca de trigo.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7032206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 da Dotação de fatores: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(comparação de eficácias) – mão de obra, energia, uso da Tecnologia, etc.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Um país tem vantagem comparativa em relação a outro se naturalmente dotado de maior abundância de um dos fatores econômicos de produção.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Custos iguais mas eficiências diferentes em função da Tecnologia, p.e..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1899900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 que o profissional de Logística entenda as responsabilidades da área e suas </a:t>
            </a:r>
            <a:r>
              <a:rPr lang="pt-BR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interações com demais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áreas e funções.</a:t>
            </a:r>
          </a:p>
          <a:p>
            <a:pPr algn="just"/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Logistike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arte de calcular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(do grego)</a:t>
            </a:r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criação da Gestão da Cadeia Internacional de Suprimentos é bem recente.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Decorre principalmente dos efeitos cada vez mais presentes da </a:t>
            </a:r>
            <a:r>
              <a:rPr lang="pt-BR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Globalização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com início no pós </a:t>
            </a:r>
            <a:r>
              <a:rPr lang="pt-BR" sz="28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2ª Guerra Mundial</a:t>
            </a: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cap.2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8773521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3 -  3º e 4º </a:t>
            </a:r>
            <a:r>
              <a:rPr lang="pt-BR" sz="24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Prof. Foster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skipperfoster@gmail.com</a:t>
            </a:r>
            <a:endParaRPr lang="pt-BR" sz="18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Graduação – ADM – FASP, São Paulo</a:t>
            </a:r>
          </a:p>
          <a:p>
            <a:pPr algn="just"/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MBA – FAAP, São Paulo</a:t>
            </a:r>
          </a:p>
          <a:p>
            <a:pPr algn="just"/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Pós Gestão da Produção – Michigan USA</a:t>
            </a:r>
          </a:p>
          <a:p>
            <a:pPr algn="just"/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Pós Graduação – Euro – Amsterdam,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Netherland</a:t>
            </a:r>
            <a:endParaRPr lang="pt-BR" sz="1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Consultor – Prospecção de Negócios e Finanças.</a:t>
            </a:r>
          </a:p>
          <a:p>
            <a:pPr algn="just"/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Principais empresas: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Ballast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Dredging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Nederland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Co.,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Storm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Drilling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Co., Petrobras, McDonald´s , Purina, </a:t>
            </a:r>
            <a:r>
              <a:rPr lang="pt-BR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Pepsi-Cola</a:t>
            </a:r>
            <a:r>
              <a:rPr lang="pt-BR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pt-BR" sz="1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0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é de origem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militar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levar e distribuir mantimentos, armamentos e soldados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ganha cada vez mais importância com a preocupação de </a:t>
            </a:r>
            <a:r>
              <a:rPr lang="pt-BR" sz="2800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leadtime</a:t>
            </a:r>
            <a:r>
              <a:rPr lang="pt-B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encurtar o tempo de trânsito: rapidez nos transporte ganha cada vez mais importância.</a:t>
            </a:r>
          </a:p>
          <a:p>
            <a:pPr algn="just"/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Containers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mudam o conceito de logística internacional: mais rapidez e eficiência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Cap.2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7274867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no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prazo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rapidez, e redução de estoques (dinheiro imobilizado) em função dos níveis de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investimentos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taxas de juros altos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aumenta = foco na satisfação do </a:t>
            </a:r>
            <a:r>
              <a:rPr lang="pt-BR" sz="28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Cliente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de estoques estáticos para estoques móveis (mercadorias em trânsito)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Surgem as ferramentas de Produção: MRP=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Materials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Requirement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planning</a:t>
            </a:r>
            <a:endParaRPr lang="pt-BR" sz="28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Cap.2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4417940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Surgem as ferramentas de Produção (continuação):MRP II – 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Manufacturing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Resources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Planning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permitem o processo de fabricação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just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in-time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(Boeing) – 1990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 definições dos processos pg. 21 PLT 392.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Satisfação do </a:t>
            </a:r>
            <a:r>
              <a:rPr lang="pt-BR" sz="28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Cliente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passa a ser a principal preocupação dos profissionais de Logística: remessa completa, exata,  embalagem, sem danos e prazo.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Foco na satisfação do Cliente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9175873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e Gestão da Cadeia de Suprimentos – (</a:t>
            </a:r>
            <a:r>
              <a:rPr lang="pt-BR" sz="2800" b="1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Supply</a:t>
            </a:r>
            <a:r>
              <a:rPr lang="pt-BR" sz="28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Chain Management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= parte da SCM que planeja, implementa e controla o fluxo bidirecional eficiente e efetivo, além do armazenamento de mercadorias, serviços e informações – do ponto de origem ao ponto de consumo; fig. 2.1 pg. 24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voltado às atividades físicas: transporte, embalagens, etc.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712252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– Gestão da Cadeia de Suprimentos: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conceitos diferentes mas que levam ao mesmo fim. Fig. 2.2. pg. 24: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Inclusivista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Evolucionista e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Interseccionista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Mudança de foco: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 interno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nos processos da empresa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externo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inclui todos os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stakeholders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inclusão de elementos do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ambiente Internacional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Ênfase na criação de processos 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estratégias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internas.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1532391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tem sua natureza essencialmente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Global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maioria das empresas terceirizam um percentual de sua produção no exterior ou vendem para clientes localizados no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exterior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terceirização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ocorre em larga escala por todo o mundo. (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Vantagens comparativas, competitivas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fig. 2.3 pg. 26 mostra a interação entre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Logística, Logística Internacional e SCM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 3 – 26/8/14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99066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pt-BR" sz="3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1ª avaliação (em grupo) – 2,0</a:t>
            </a:r>
          </a:p>
          <a:p>
            <a:pPr algn="just"/>
            <a:r>
              <a:rPr lang="pt-BR" sz="1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Leia o noticiário internacional a seguir e responda </a:t>
            </a:r>
            <a:r>
              <a:rPr lang="pt-BR" sz="13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(próximo slide)</a:t>
            </a:r>
            <a:r>
              <a:rPr lang="pt-BR" sz="1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pt-BR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 notícias que você leu, influenciam a estratégia e tomada de decisão de empresas brasileiras que atuam no mercado Internacional (exportações/importações) ou que pretendem ingressar nesse mercado. De que maneira os negócios serão afetados?</a:t>
            </a:r>
          </a:p>
          <a:p>
            <a:pPr algn="just"/>
            <a:r>
              <a:rPr lang="pt-B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Instruções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– Escolhe 3 ou mais artigos do noticiário a seguir. Indique os artigos escolhidos em cada consideração.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 – Explique, com suas palavras, quais as consequências para as empresas brasileiras, diante do cenário apresentado? Justifique suas explicações. (5 considerações: 0,4 cada)</a:t>
            </a:r>
          </a:p>
          <a:p>
            <a:pPr algn="just"/>
            <a:r>
              <a:rPr lang="pt-BR" sz="2000" b="1" u="sng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Dicas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concorrência, competitividade, custos, confiança, produtividade, credibilidade, política, câmbio, infraestrutura, mobilidade, sustentabilidade, diplomacia, investimentos</a:t>
            </a:r>
          </a:p>
          <a:p>
            <a:pPr algn="just"/>
            <a:endParaRPr lang="pt-B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26/8/14</a:t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1ª avaliação (em grupo) – 2,0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99066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t-BR" sz="17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CENÁRIO ECONÔMICO MUNDIAL</a:t>
            </a:r>
          </a:p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Exterior e especulação eleitoral definem alta do dólar</a:t>
            </a:r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 10 anos, produzir no Brasil ficou mais caro que nos EUA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pt-B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Energia mais cara e salários em alta sem aumento de produtividade fizeram explodir o custo de produzir no país, segundo estudo do Boston </a:t>
            </a:r>
            <a:r>
              <a:rPr lang="pt-BR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Consulting</a:t>
            </a:r>
            <a:r>
              <a:rPr lang="pt-B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Group</a:t>
            </a:r>
            <a:endParaRPr lang="pt-BR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Ficamos a ver navios, mesmo com o Porto 24 Horas - 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governo prometeu aumentar a produtividade e diminuir a burocracia nos portos — mas seus projetos estão naufragando</a:t>
            </a:r>
          </a:p>
          <a:p>
            <a:pPr algn="just"/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Argentina em moratória: maior recessão e inflação em alta </a:t>
            </a:r>
            <a:r>
              <a:rPr lang="pt-BR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acordo com os últimos dados oficiais disponíveis, o produto interno bruto (PIB) argentino se contraiu 0,2% no primeiro trimestre</a:t>
            </a:r>
          </a:p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Brasil realmente vive uma crise energética?</a:t>
            </a:r>
          </a:p>
          <a:p>
            <a:pPr algn="just"/>
            <a:r>
              <a:rPr lang="pt-BR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Brasileiro anda cada vez menos de ônibus, diz NTU</a:t>
            </a:r>
          </a:p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Dados de crescimento da Rússia escondem provável recessão</a:t>
            </a:r>
          </a:p>
          <a:p>
            <a:pPr algn="just"/>
            <a:r>
              <a:rPr lang="pt-BR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Rússia vai banir importação de alimentos por um ano</a:t>
            </a:r>
          </a:p>
          <a:p>
            <a:pPr algn="just"/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Seca encalha hidrovia, quebra safras e provoca desemprego no interior de SP</a:t>
            </a:r>
            <a:endParaRPr lang="pt-B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26/8/14</a:t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1ª avaliação (em grupo)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99066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file"/>
              </a:rPr>
              <a:t>Grupos de trabalho</a:t>
            </a:r>
            <a:endParaRPr lang="pt-BR" sz="2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Representantes: confirmar</a:t>
            </a: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Datas: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200" b="1" u="sng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Grupos 1 a 8</a:t>
            </a:r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26/8 – 9/9 – 23/9 – 7/10 – 21/10 – 4/11 – </a:t>
            </a:r>
            <a:r>
              <a:rPr lang="pt-BR" sz="2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Apresentação em sala: 18/11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200" b="1" u="sng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Grupos 9 a 17</a:t>
            </a:r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2/9 – 16/9 – 30/9 – 14/10 – 28/10 – 11/11 – </a:t>
            </a:r>
            <a:r>
              <a:rPr lang="pt-BR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Apresentação em sala: 25/11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Observações importantes</a:t>
            </a: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todos devem comparecer nos dias agendados para as Apresentações em sala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Os trabalhos </a:t>
            </a:r>
            <a:r>
              <a:rPr lang="pt-BR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impressos</a:t>
            </a: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deverão ser entregues ao </a:t>
            </a:r>
            <a:r>
              <a:rPr lang="pt-BR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Professor</a:t>
            </a: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uma </a:t>
            </a:r>
            <a:r>
              <a:rPr lang="pt-BR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semana antes </a:t>
            </a:r>
            <a:r>
              <a:rPr lang="pt-BR" sz="2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 Apresentação em sala de aula</a:t>
            </a:r>
          </a:p>
          <a:p>
            <a:pPr algn="just"/>
            <a:endParaRPr lang="pt-B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26/8/14</a:t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PROINTER IV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Ingresso/ampliação no mercado Internacional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99066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Esquema de trabalho:</a:t>
            </a: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– Definir o Tema: </a:t>
            </a:r>
            <a:r>
              <a:rPr lang="pt-BR" sz="2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Ingresso/ampliação no mercado Internacional</a:t>
            </a: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 – Escolher o alvo: </a:t>
            </a:r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Empresa </a:t>
            </a: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– Coletar os dados da empresa alvo e fazer um breve histórico com os dados relevantes</a:t>
            </a:r>
          </a:p>
          <a:p>
            <a:pPr algn="just"/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 – Fazer uma análise </a:t>
            </a:r>
            <a:r>
              <a:rPr lang="pt-BR" sz="2200" b="1" dirty="0" err="1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S.W.O.</a:t>
            </a:r>
            <a:r>
              <a:rPr lang="pt-BR" sz="2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pt-B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Forças (</a:t>
            </a:r>
            <a:r>
              <a:rPr lang="pt-BR" sz="20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Strengths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 Fraquezas (</a:t>
            </a:r>
            <a:r>
              <a:rPr lang="pt-BR" sz="20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Weaknesses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 Oportunidades (</a:t>
            </a:r>
            <a:r>
              <a:rPr lang="pt-BR" sz="20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Opportunities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e Ameaças (</a:t>
            </a:r>
            <a:r>
              <a:rPr lang="pt-BR" sz="20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Threats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– (FOFA)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4A – “</a:t>
            </a:r>
            <a:r>
              <a:rPr lang="pt-B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Transportar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o conteúdo da </a:t>
            </a:r>
            <a:r>
              <a:rPr lang="pt-BR" sz="20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SWOT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traduzirá em ações para o </a:t>
            </a:r>
            <a:r>
              <a:rPr lang="pt-B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Plano/Projeto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final = </a:t>
            </a:r>
            <a:r>
              <a:rPr lang="pt-BR" sz="17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matéria prima do projeto</a:t>
            </a: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 – Elaborar um projeto (estratégias) sobre como a empresa alvo, com base nos resultados da análise SWOT alcançará o objetivo proposto: </a:t>
            </a:r>
            <a:r>
              <a:rPr lang="pt-BR" sz="18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Ingresso/ampliação no mercado Internacional</a:t>
            </a:r>
            <a:endParaRPr lang="pt-BR" sz="20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26/8/14</a:t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PROINTER IV</a:t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Ingresso/ampliação no mercado Internacional</a:t>
            </a:r>
            <a: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1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990668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DÓLAR – USD</a:t>
            </a:r>
          </a:p>
          <a:p>
            <a:pPr algn="ctr">
              <a:buNone/>
            </a:pPr>
            <a:r>
              <a:rPr lang="pt-BR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2,264261 </a:t>
            </a:r>
            <a:r>
              <a:rPr lang="pt-B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(-0,11%)</a:t>
            </a:r>
            <a:endParaRPr lang="pt-BR" sz="32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Dólar cai com fluxo positivo e expectativa com Ibope</a:t>
            </a:r>
          </a:p>
          <a:p>
            <a:pPr algn="just"/>
            <a:r>
              <a:rPr lang="pt-BR" sz="1600" dirty="0" smtClean="0"/>
              <a:t>As </a:t>
            </a:r>
            <a:r>
              <a:rPr lang="pt-BR" sz="1600" dirty="0" smtClean="0">
                <a:hlinkClick r:id="rId2"/>
              </a:rPr>
              <a:t>cotações</a:t>
            </a:r>
            <a:r>
              <a:rPr lang="pt-BR" sz="1600" dirty="0" smtClean="0"/>
              <a:t> em níveis atrativos favoreceram um fluxo positivo de recursos para o Brasil</a:t>
            </a:r>
          </a:p>
          <a:p>
            <a:pPr algn="ctr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Ibovespa: 59.821 (0,14%)</a:t>
            </a:r>
          </a:p>
          <a:p>
            <a:pPr algn="ctr">
              <a:buNone/>
            </a:pPr>
            <a:r>
              <a:rPr lang="pt-B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Maior baixa: Cemig PN (-5,66%)</a:t>
            </a:r>
          </a:p>
          <a:p>
            <a:pPr algn="ctr">
              <a:buNone/>
            </a:pPr>
            <a:r>
              <a:rPr lang="pt-B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Maior alta: OI PN (10,74%)</a:t>
            </a:r>
            <a:endParaRPr lang="pt-BR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0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analise-swot-no-comercio-eletronic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34328" y="1700809"/>
            <a:ext cx="6850040" cy="3956488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err="1" smtClean="0">
                <a:solidFill>
                  <a:srgbClr val="0000FF"/>
                </a:solidFill>
              </a:rPr>
              <a:t>S.W.O.</a:t>
            </a:r>
            <a:r>
              <a:rPr lang="pt-BR" dirty="0" smtClean="0">
                <a:solidFill>
                  <a:srgbClr val="0000FF"/>
                </a:solidFill>
              </a:rPr>
              <a:t>T</a:t>
            </a:r>
            <a:br>
              <a:rPr lang="pt-BR" dirty="0" smtClean="0">
                <a:solidFill>
                  <a:srgbClr val="0000FF"/>
                </a:solidFill>
              </a:rPr>
            </a:br>
            <a:r>
              <a:rPr lang="pt-BR" sz="2200" dirty="0" smtClean="0">
                <a:solidFill>
                  <a:schemeClr val="tx1"/>
                </a:solidFill>
                <a:latin typeface="+mn-lt"/>
                <a:hlinkClick r:id="rId3"/>
              </a:rPr>
              <a:t>Como Desenvolver uma Matriz ou Análise SWOT</a:t>
            </a:r>
            <a:endParaRPr lang="pt-BR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pull dir="r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err="1" smtClean="0">
                <a:solidFill>
                  <a:srgbClr val="0000FF"/>
                </a:solidFill>
              </a:rPr>
              <a:t>S.W.O.</a:t>
            </a:r>
            <a:r>
              <a:rPr lang="pt-BR" dirty="0" smtClean="0">
                <a:solidFill>
                  <a:srgbClr val="0000FF"/>
                </a:solidFill>
              </a:rPr>
              <a:t>T</a:t>
            </a:r>
            <a:br>
              <a:rPr lang="pt-BR" dirty="0" smtClean="0">
                <a:solidFill>
                  <a:srgbClr val="0000FF"/>
                </a:solidFill>
              </a:rPr>
            </a:br>
            <a:r>
              <a:rPr lang="pt-BR" b="0" i="1" dirty="0" smtClean="0"/>
              <a:t> </a:t>
            </a:r>
            <a:r>
              <a:rPr lang="pt-BR" sz="2700" b="0" dirty="0" smtClean="0">
                <a:solidFill>
                  <a:schemeClr val="tx1"/>
                </a:solidFill>
                <a:latin typeface="+mn-lt"/>
                <a:hlinkClick r:id="rId2"/>
              </a:rPr>
              <a:t>Como fazer uma análise SWOT da sua empresa </a:t>
            </a:r>
            <a:r>
              <a:rPr lang="pt-BR" dirty="0" smtClean="0">
                <a:solidFill>
                  <a:srgbClr val="0000FF"/>
                </a:solidFill>
              </a:rPr>
              <a:t/>
            </a:r>
            <a:br>
              <a:rPr lang="pt-BR" dirty="0" smtClean="0">
                <a:solidFill>
                  <a:srgbClr val="0000FF"/>
                </a:solidFill>
              </a:rPr>
            </a:br>
            <a:endParaRPr lang="pt-BR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" name="Espaço Reservado para Conteúdo 5" descr="SWOT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91396" y="1481138"/>
            <a:ext cx="6361207" cy="4525962"/>
          </a:xfrm>
        </p:spPr>
      </p:pic>
    </p:spTree>
  </p:cSld>
  <p:clrMapOvr>
    <a:masterClrMapping/>
  </p:clrMapOvr>
  <p:transition>
    <p:pull dir="r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err="1" smtClean="0">
                <a:solidFill>
                  <a:srgbClr val="0000FF"/>
                </a:solidFill>
              </a:rPr>
              <a:t>S.W.O.</a:t>
            </a:r>
            <a:r>
              <a:rPr lang="pt-BR" dirty="0" smtClean="0">
                <a:solidFill>
                  <a:srgbClr val="0000FF"/>
                </a:solidFill>
              </a:rPr>
              <a:t>T</a:t>
            </a:r>
            <a:br>
              <a:rPr lang="pt-BR" dirty="0" smtClean="0">
                <a:solidFill>
                  <a:srgbClr val="0000FF"/>
                </a:solidFill>
              </a:rPr>
            </a:br>
            <a:r>
              <a:rPr lang="pt-BR" sz="1800" b="0" dirty="0" smtClean="0">
                <a:solidFill>
                  <a:srgbClr val="0000FF"/>
                </a:solidFill>
              </a:rPr>
              <a:t>Existem inúmeras maneiras de fazer SWOT: escolha aquela mais se adequada ao tema</a:t>
            </a:r>
            <a:endParaRPr lang="pt-BR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Espaço Reservado para Conteúdo 4" descr="matriz_SWO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4562" y="1481138"/>
            <a:ext cx="7554875" cy="4525962"/>
          </a:xfrm>
        </p:spPr>
      </p:pic>
    </p:spTree>
  </p:cSld>
  <p:clrMapOvr>
    <a:masterClrMapping/>
  </p:clrMapOvr>
  <p:transition>
    <p:pull dir="r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ANHANGUERAS\ANHANGUERA 2 2014\bandeira-da-inglaterra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438150"/>
            <a:ext cx="8128000" cy="5981700"/>
          </a:xfrm>
          <a:prstGeom prst="rect">
            <a:avLst/>
          </a:prstGeom>
          <a:noFill/>
        </p:spPr>
      </p:pic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Como falar Inglês rápido - aprenda fácil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Frases Em Inglês: 150 Frases Em Inglês Para Iniciantes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As 200 palavras mais usadas em inglês | Aprenda a falar e escrever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Inglês - 500 palavras mais faladas -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Profª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 Ellen Tolentino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1000 PALAVRAS DE INGLÊS EM 1 MINUTO - SUPER FÁCIL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Como Entender O Que Ouvir Em Inglês?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Como Aprender Inglês Rapidamente - Conceitos Básicos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Como Aprender Inglês 4 Vezes Mais Rápido Do Que Seus Colegas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Palestra Completa -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Fast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Languages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 - Inglês em 7 Dias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23 top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videos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Ingles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falado pratica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Fluencia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rapida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em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ingles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Easy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pt-B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talking</a:t>
            </a:r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English</a:t>
            </a:r>
            <a:endParaRPr lang="pt-BR" sz="4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3º e 4º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sz="2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(continuação cap. I)</a:t>
            </a:r>
          </a:p>
          <a:p>
            <a:pPr algn="ctr"/>
            <a:r>
              <a:rPr lang="pt-BR" sz="21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Gestão da Cadeia Internacional de suprimentos- cap.2 </a:t>
            </a:r>
          </a:p>
          <a:p>
            <a:pPr algn="ctr"/>
            <a:r>
              <a:rPr lang="pt-BR" sz="21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PLT 392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ANHANGUERAS\ANHANGUERA 2 2014\bandeira-do-brasil-13185449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793"/>
            <a:ext cx="9144000" cy="6402413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31635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068960"/>
            <a:ext cx="7772400" cy="174235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pt-BR" sz="33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ELEIÇÕES 2014</a:t>
            </a:r>
          </a:p>
          <a:p>
            <a:pPr algn="ctr"/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Marina está na cola de Dilma em pesquisa do 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Ibope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diz Veja Eleições</a:t>
            </a:r>
          </a:p>
          <a:p>
            <a:pPr algn="ctr"/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Partidos 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aliados 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 Dilma coligam-se mais com o </a:t>
            </a:r>
            <a:r>
              <a:rPr lang="pt-BR" sz="31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PSDB</a:t>
            </a:r>
            <a:r>
              <a:rPr lang="pt-BR" sz="3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do que com o </a:t>
            </a:r>
            <a:r>
              <a:rPr lang="pt-BR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PT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3º e 4º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'Nós hipotecamos o futuro', critica sociólogo polonês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Zygmunt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Bauman</a:t>
            </a:r>
            <a:endParaRPr lang="pt-BR" sz="22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3º e 4º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sobre 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aumento de preços 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generalizados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3º e 4º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Lei do 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Retorno</a:t>
            </a:r>
            <a:endParaRPr lang="pt-BR" sz="22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Lei do 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Retorno 2</a:t>
            </a:r>
            <a:endParaRPr lang="pt-BR" sz="22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3 – 3º e 4º </a:t>
            </a:r>
            <a:r>
              <a:rPr lang="pt-BR" sz="22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26/8/14</a:t>
            </a:r>
          </a:p>
          <a:p>
            <a:pPr algn="ctr"/>
            <a:r>
              <a:rPr lang="pt-BR" sz="2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Mulheres 5 X 0 Homens</a:t>
            </a:r>
            <a:endParaRPr lang="pt-BR" sz="22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981</TotalTime>
  <Words>2030</Words>
  <Application>Microsoft Office PowerPoint</Application>
  <PresentationFormat>Apresentação na tela (4:3)</PresentationFormat>
  <Paragraphs>206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Concurso</vt:lpstr>
      <vt:lpstr>Logística Internacional</vt:lpstr>
      <vt:lpstr>Logística Internacional</vt:lpstr>
      <vt:lpstr>Logística Internacional</vt:lpstr>
      <vt:lpstr>Logística Internacional</vt:lpstr>
      <vt:lpstr>Logística Internacional </vt:lpstr>
      <vt:lpstr>Logística Internacional </vt:lpstr>
      <vt:lpstr>Logística Internacional</vt:lpstr>
      <vt:lpstr>Logística Internacional</vt:lpstr>
      <vt:lpstr>Logística Internacional</vt:lpstr>
      <vt:lpstr>Logística Internacional 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Aula 3 – 26/8/14 SCM Internacional cap.2</vt:lpstr>
      <vt:lpstr>Logística Internacional Aula 3 – 26/8/14 SCM Internacional Cap.2</vt:lpstr>
      <vt:lpstr>Logística Internacional Aula 3 – 26/8/14 SCM Internacional Cap.2</vt:lpstr>
      <vt:lpstr>Logística Internacional Aula 3 – 26/8/14 SCM Internacional – Foco na satisfação do Cliente</vt:lpstr>
      <vt:lpstr>Logística Internacional Aula 3 – 26/8/14 SCM Internacional </vt:lpstr>
      <vt:lpstr>Logística Internacional Aula 3 – 26/8/14 SCM Internacional </vt:lpstr>
      <vt:lpstr>Logística Internacional Aula 3 – 26/8/14 SCM Internacional </vt:lpstr>
      <vt:lpstr>Logística Internacional 26/8/14 1ª avaliação (em grupo) – 2,0 </vt:lpstr>
      <vt:lpstr>Logística Internacional 26/8/14 1ª avaliação (em grupo)</vt:lpstr>
      <vt:lpstr>Logística Internacional 26/8/14 PROINTER IV Ingresso/ampliação no mercado Internacional </vt:lpstr>
      <vt:lpstr>Logística Internacional 26/8/14 PROINTER IV Ingresso/ampliação no mercado Internacional </vt:lpstr>
      <vt:lpstr>S.W.O.T Como Desenvolver uma Matriz ou Análise SWOT</vt:lpstr>
      <vt:lpstr>S.W.O.T  Como fazer uma análise SWOT da sua empresa  </vt:lpstr>
      <vt:lpstr>S.W.O.T Existem inúmeras maneiras de fazer SWOT: escolha aquela mais se adequada ao tema</vt:lpstr>
      <vt:lpstr>English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Internacional</dc:title>
  <dc:creator>Admin</dc:creator>
  <cp:lastModifiedBy>Usuario</cp:lastModifiedBy>
  <cp:revision>131</cp:revision>
  <dcterms:created xsi:type="dcterms:W3CDTF">2012-08-08T12:11:28Z</dcterms:created>
  <dcterms:modified xsi:type="dcterms:W3CDTF">2014-08-26T21:45:18Z</dcterms:modified>
</cp:coreProperties>
</file>