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0"/>
  </p:notesMasterIdLst>
  <p:sldIdLst>
    <p:sldId id="256" r:id="rId2"/>
    <p:sldId id="292" r:id="rId3"/>
    <p:sldId id="346" r:id="rId4"/>
    <p:sldId id="349" r:id="rId5"/>
    <p:sldId id="352" r:id="rId6"/>
    <p:sldId id="353" r:id="rId7"/>
    <p:sldId id="355" r:id="rId8"/>
    <p:sldId id="354" r:id="rId9"/>
    <p:sldId id="350" r:id="rId10"/>
    <p:sldId id="351" r:id="rId11"/>
    <p:sldId id="281" r:id="rId12"/>
    <p:sldId id="333" r:id="rId13"/>
    <p:sldId id="365" r:id="rId14"/>
    <p:sldId id="348" r:id="rId15"/>
    <p:sldId id="347" r:id="rId16"/>
    <p:sldId id="332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294" r:id="rId27"/>
    <p:sldId id="366" r:id="rId28"/>
    <p:sldId id="367" r:id="rId29"/>
    <p:sldId id="289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6" r:id="rId38"/>
    <p:sldId id="335" r:id="rId39"/>
    <p:sldId id="337" r:id="rId40"/>
    <p:sldId id="338" r:id="rId41"/>
    <p:sldId id="330" r:id="rId42"/>
    <p:sldId id="339" r:id="rId43"/>
    <p:sldId id="331" r:id="rId44"/>
    <p:sldId id="340" r:id="rId45"/>
    <p:sldId id="341" r:id="rId46"/>
    <p:sldId id="342" r:id="rId47"/>
    <p:sldId id="343" r:id="rId48"/>
    <p:sldId id="344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1EE3-BC5D-4798-92CE-17085A84002C}" type="datetimeFigureOut">
              <a:rPr lang="pt-BR" smtClean="0"/>
              <a:t>11/03/2014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B97C-5BB7-42BF-A2E4-0745F6ECB8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55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B97C-5BB7-42BF-A2E4-0745F6ECB8CF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77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1C8BA28-9583-4E43-AB6A-38AE22FFD818}" type="datetimeFigureOut">
              <a:rPr lang="pt-BR" smtClean="0"/>
              <a:pPr/>
              <a:t>11/03/2014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A80EA0-1324-4696-A25B-58431C0DF50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../TOP%20MAPS/Ricardo%20Foster%20curriculum%20W%20(2)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economia-brasileira-cresceu-2-3-em-2013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os-grandes-numeros-da-classe-media-brasileira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N&#243;%20log&#237;stico%20e%20agregar%20valor.docx" TargetMode="External"/><Relationship Id="rId2" Type="http://schemas.openxmlformats.org/officeDocument/2006/relationships/hyperlink" Target="http://exame.abril.com.br/revista-exame/edicoes/1059/noticias/do-zero-aos-cem-em-dois-anos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album-de-fotos/veja-quanto-cada-parte-da-economia-cresceu-em-2013?utm_source=newsletter&amp;utm_medium=e-mail&amp;utm_campaign=news-economia.html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Parlamento%20russo%20aprova%20uso%20de%20for&#231;a%20militar%20na%20Ucr&#226;nia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deficit-comercial-em-fevereiro-foi-de-us-2-125-b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produtividade-baixa-impede-que-brasil-cresca-mais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negocios/noticias/com-risco-de-apagao-perda-da-eletropaulo-e-ganho-para-csn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economistas-reduzem-projecao-de-expansao-do-pib-a-1-68-e-selic-a-11-em-2014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videos/dicas-para-empreendedores/quando-vale-a-pena-terceirizar-servicos-para-sua-empresa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seu-dinheiro/noticias/juros-de-emprestimos-sao-os-mais-altos-desde-agosto-de-2012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bril.com.br/economia/noticias/o-brasil-esta-se-desindustrializando-isso-e-problema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xame.advfn.com/p.php?pid=exame_cambio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– Capítulo 1 </a:t>
            </a: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(2ª parte)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2º/3º Tec. LOG 11/3/14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1º Bimestre de 2014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 action="ppaction://hlinkfile"/>
              </a:rPr>
              <a:t>Prof. Foster, Ricardo</a:t>
            </a:r>
            <a:endParaRPr lang="pt-BR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skipperfoster@gmail.com</a:t>
            </a:r>
            <a:endParaRPr lang="pt-BR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Português certo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2242979"/>
            <a:ext cx="4008120" cy="3002280"/>
          </a:xfrm>
        </p:spPr>
      </p:pic>
    </p:spTree>
    <p:extLst>
      <p:ext uri="{BB962C8B-B14F-4D97-AF65-F5344CB8AC3E}">
        <p14:creationId xmlns:p14="http://schemas.microsoft.com/office/powerpoint/2010/main" val="19457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notícias do dia afetam a minha vida profissional e pessoal?</a:t>
            </a:r>
          </a:p>
        </p:txBody>
      </p:sp>
    </p:spTree>
    <p:extLst>
      <p:ext uri="{BB962C8B-B14F-4D97-AF65-F5344CB8AC3E}">
        <p14:creationId xmlns:p14="http://schemas.microsoft.com/office/powerpoint/2010/main" val="411931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Venezuela, Argentina, </a:t>
            </a:r>
            <a:r>
              <a:rPr lang="az-Cyrl-AZ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Україна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(Ucrânia), </a:t>
            </a:r>
            <a:r>
              <a:rPr lang="ar-AE" sz="2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سورية </a:t>
            </a:r>
            <a:r>
              <a:rPr lang="pt-BR" sz="2000" b="1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sūriyyaħ</a:t>
            </a:r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(Síria), secas e enchentes, nevascas, Copa, manifestações nas ruas pelo mundo</a:t>
            </a:r>
          </a:p>
        </p:txBody>
      </p:sp>
    </p:spTree>
    <p:extLst>
      <p:ext uri="{BB962C8B-B14F-4D97-AF65-F5344CB8AC3E}">
        <p14:creationId xmlns:p14="http://schemas.microsoft.com/office/powerpoint/2010/main" val="22771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26/02/14</a:t>
            </a: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BC elevou a taxa Selic subiu de 10,50% para 10,75%</a:t>
            </a:r>
          </a:p>
        </p:txBody>
      </p:sp>
    </p:spTree>
    <p:extLst>
      <p:ext uri="{BB962C8B-B14F-4D97-AF65-F5344CB8AC3E}">
        <p14:creationId xmlns:p14="http://schemas.microsoft.com/office/powerpoint/2010/main" val="37810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sz="3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 brasileira cresceu 2,3% em 2013</a:t>
            </a:r>
            <a:endParaRPr lang="pt-BR" sz="3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PIB brasileiro fechou o ano passado com crescimento de 2,3% e </a:t>
            </a:r>
            <a:r>
              <a:rPr lang="pt-BR" sz="2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PIB per capita </a:t>
            </a:r>
            <a:r>
              <a:rPr lang="pt-BR" sz="29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R$ </a:t>
            </a:r>
            <a:r>
              <a:rPr lang="pt-BR" sz="2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24.065</a:t>
            </a:r>
            <a:endParaRPr lang="pt-BR" sz="29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4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t-BR" sz="22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 grandes números da classe média brasileira</a:t>
            </a:r>
          </a:p>
          <a:p>
            <a:pPr algn="just"/>
            <a:r>
              <a:rPr lang="pt-BR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Quantos são, onde estão</a:t>
            </a:r>
            <a:r>
              <a:rPr lang="pt-BR" sz="19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o que vão consumir em 2014 os brasileiros que ganham entre R$ 320 e R$ 1.120 por mês, de acordo com Data Popular e Serasa </a:t>
            </a:r>
            <a:r>
              <a:rPr lang="pt-BR" sz="19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Experian</a:t>
            </a:r>
            <a:endParaRPr lang="pt-BR" sz="19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5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 </a:t>
            </a:r>
            <a:r>
              <a:rPr lang="pt-BR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Mobly</a:t>
            </a: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foi do zero aos cem em dois anos</a:t>
            </a:r>
            <a:endParaRPr lang="pt-BR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Desatando um nó </a:t>
            </a:r>
            <a:r>
              <a:rPr lang="pt-BR" sz="1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logístico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entregando </a:t>
            </a:r>
            <a:r>
              <a:rPr lang="pt-BR" sz="18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 ao cliente</a:t>
            </a:r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 caso real brasileiro.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 action="ppaction://hlinkfile"/>
              </a:rPr>
              <a:t>Arquivo</a:t>
            </a:r>
            <a:endParaRPr lang="pt-BR" sz="1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9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Veja quanto cada parte da economia cresceu em 2013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Enquanto a agropecuária cresceu 7%, comércio subiu 2,5% e indústria ficou em 1,3%;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veja o resultado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13 setores</a:t>
            </a:r>
          </a:p>
          <a:p>
            <a:pPr algn="ctr"/>
            <a:endParaRPr lang="pt-BR" sz="16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5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Parlamento russo aprova uso de força militar na Ucrânia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Parlamento da Rússia aprovou por a solicitação de Vladimir Putin para fazer uso de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 action="ppaction://hlinkfile"/>
              </a:rPr>
              <a:t>tropas militares na Ucrânia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desafiando as advertências de Obama</a:t>
            </a:r>
          </a:p>
          <a:p>
            <a:pPr algn="ctr"/>
            <a:endParaRPr lang="pt-B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Déficit comercial em fevereiro foi de US$ 2,125 bi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última semana de fevereiro, houve um superávit de US$ 562 milhões,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resultado de vendas externas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US$ 5,054 bilhões e importações de US$ 4,492 bilhões</a:t>
            </a:r>
          </a:p>
          <a:p>
            <a:pPr algn="ctr"/>
            <a:endParaRPr lang="pt-B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3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2200" i="1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Quanto </a:t>
            </a:r>
            <a:r>
              <a:rPr lang="pt-BR" sz="22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maior a expectativa gerada no </a:t>
            </a:r>
            <a:r>
              <a:rPr lang="pt-BR" sz="27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200" i="1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mais eficaz deverá ser sua logística empresarial</a:t>
            </a:r>
            <a:r>
              <a:rPr lang="pt-BR" sz="4400" i="1" dirty="0">
                <a:solidFill>
                  <a:srgbClr val="00B050"/>
                </a:solidFill>
                <a:effectLst/>
              </a:rPr>
              <a:t>. </a:t>
            </a:r>
            <a:r>
              <a:rPr lang="pt-BR" sz="3600" dirty="0">
                <a:effectLst/>
              </a:rPr>
              <a:t/>
            </a:r>
            <a:br>
              <a:rPr lang="pt-BR" sz="3600" dirty="0">
                <a:effectLst/>
              </a:rPr>
            </a:br>
            <a:endParaRPr lang="pt-BR" sz="4000" dirty="0">
              <a:latin typeface="Verdana" panose="020B0604030504040204" pitchFamily="34" charset="0"/>
            </a:endParaRPr>
          </a:p>
        </p:txBody>
      </p:sp>
      <p:pic>
        <p:nvPicPr>
          <p:cNvPr id="1026" name="Picture 2" descr="http://www.ligadonafacul.com.br/imgs/d43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29600" cy="37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Produtividade baixa impede que Brasil cresça mais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Segundo pesquisa, a expansão do PIB entre 1990 e 2010 poderia ter sido 45% maior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não fosse o efeito negativo da produtividade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risco de apagão, perda da Eletropaulo é ganho para CSN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Enquanto distribuidoras enfrentam aumento de custos com a seca, produtores com energia excedente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estão vendendo os estoques que sobram para reforçar os lucros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7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Economistas reduzem projeção de expansão do PIB e Selic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Economistas também passaram a ver a Selic menor no período, a 11,00%, ante 11,13% </a:t>
            </a:r>
            <a:r>
              <a:rPr lang="pt-BR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na mediana da semana anterior</a:t>
            </a:r>
            <a:endParaRPr lang="pt-BR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vale a pena terceirizar serviços para sua empresa? </a:t>
            </a: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Vídeo</a:t>
            </a:r>
            <a:endParaRPr lang="pt-BR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Juros de empréstimos são os mais altos desde agosto de 2012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Seguidas elevações da taxa Selic fizeram taxa média de juros de financiamentos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para pessoa física ficar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5,82% ao mês - quase 100% ao ano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Brasil está se desindustrializando. Isso é problema?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 processo de perda de importância da indústria já aconteceu nas 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economias mais avançadas</a:t>
            </a:r>
            <a:r>
              <a:rPr lang="pt-BR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Brasil deve se preocupar</a:t>
            </a:r>
            <a:r>
              <a:rPr lang="pt-BR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algn="ctr"/>
            <a:endParaRPr lang="pt-BR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endParaRPr lang="pt-BR" sz="4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Dólar</a:t>
            </a:r>
            <a:r>
              <a:rPr lang="pt-BR" sz="3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fecha com a </a:t>
            </a:r>
            <a:r>
              <a:rPr lang="pt-BR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cotação </a:t>
            </a:r>
            <a:r>
              <a:rPr lang="pt-BR" sz="30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 </a:t>
            </a:r>
            <a:r>
              <a:rPr lang="pt-BR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r>
              <a:rPr lang="pt-BR" sz="4400" b="1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2,368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Você sabe o que é regime cambial?</a:t>
            </a:r>
          </a:p>
          <a:p>
            <a:pPr algn="ctr"/>
            <a:r>
              <a:rPr lang="pt-BR" sz="4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 o regime cambial no Brasil?</a:t>
            </a:r>
          </a:p>
        </p:txBody>
      </p:sp>
    </p:spTree>
    <p:extLst>
      <p:ext uri="{BB962C8B-B14F-4D97-AF65-F5344CB8AC3E}">
        <p14:creationId xmlns:p14="http://schemas.microsoft.com/office/powerpoint/2010/main" val="35462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 cambial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a política cambial adotada pelo governo de uma nação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Política cambial é a forma como será definida a taxa de câmbio de um país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principais </a:t>
            </a:r>
            <a:r>
              <a:rPr lang="pt-BR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regimes cambiais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Simétrico ou assimétrico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 governo ou BC de um país determina a banda: valor máximo ou valor mínimo ou então, só o valor máximo ou só o mínimo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Fixo: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governo de um país ou se u BC fixa o valor do câmbio para as diversas moedas estrangeiras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Flutuante ou livre: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valor do câmbio ou taxa cambial varia conforme as variações de mercado: lei da oferta e procura de uma determinada moeda estrangeira.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 Cambial</a:t>
            </a:r>
            <a:r>
              <a:rPr lang="pt-BR" sz="360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sz="360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taxa de câmbio</a:t>
            </a:r>
            <a:endParaRPr lang="pt-BR" sz="3600" dirty="0">
              <a:solidFill>
                <a:srgbClr val="00B05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8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principais </a:t>
            </a:r>
            <a:r>
              <a:rPr lang="pt-BR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regimes cambiais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regime fixo ou livre pode também ser chamado de </a:t>
            </a:r>
            <a:r>
              <a:rPr lang="pt-BR" sz="20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dirty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floating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(flutuação “suja”), quando o governo através do BC intervém no mercado comprando ou vendendo uma moeda estrangeira (USD p.e.) conforme sua política econômica, quer para incentivar as exportações (desvalorizando a moeda local), quer para combater a inflação (valorizando a moeda local) ou para inibir as importações, etc. Este é o regime cambial adotado pelo Brasil.</a:t>
            </a:r>
          </a:p>
          <a:p>
            <a:pPr algn="just"/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 da câmbio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reflete o preço de uma moeda estrangeira a ser paga com moeda local. Ex.: taxa cambial=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USD 1,00 = R$ 2,50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 dólar americano no Brasil custa R$ 2,50.</a:t>
            </a:r>
            <a:endParaRPr lang="pt-BR" sz="20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 Cambial</a:t>
            </a:r>
            <a:r>
              <a:rPr lang="pt-BR" sz="360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sz="3600" dirty="0" smtClean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taxa de câmbio</a:t>
            </a:r>
            <a:endParaRPr lang="pt-BR" sz="3600" dirty="0">
              <a:solidFill>
                <a:srgbClr val="00B05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94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sz="4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pt-BR" sz="6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772400" cy="119970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Agregar valor = 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Vantagem competitiva</a:t>
            </a:r>
          </a:p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Logística e Marketing</a:t>
            </a:r>
          </a:p>
          <a:p>
            <a:pPr algn="ctr"/>
            <a:endParaRPr lang="pt-BR" sz="3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ideia.....</a:t>
            </a:r>
            <a:endParaRPr lang="pt-BR" sz="4400" dirty="0">
              <a:solidFill>
                <a:srgbClr val="00B0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....é ter uma ideia!</a:t>
            </a:r>
          </a:p>
        </p:txBody>
      </p:sp>
    </p:spTree>
    <p:extLst>
      <p:ext uri="{BB962C8B-B14F-4D97-AF65-F5344CB8AC3E}">
        <p14:creationId xmlns:p14="http://schemas.microsoft.com/office/powerpoint/2010/main" val="17060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mais desafiadoras das estratégias enfrentadas pelas empresas estão na área de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 função das constantes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mercado.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DESAFIOS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Globalização dos setores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descendente nos preços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 assumindo o controle</a:t>
            </a: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competição entre cadeias de suprimentos: criar sistemas de fornecimento com valor agregado = foco em SCM</a:t>
            </a:r>
          </a:p>
          <a:p>
            <a:pPr marL="566928" indent="-457200" algn="just">
              <a:buFont typeface="+mj-lt"/>
              <a:buAutoNum type="arabicPeriod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– MKT </a:t>
            </a:r>
            <a:r>
              <a:rPr lang="pt-BR" sz="31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pt-BR" sz="2200" b="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11/3/14</a:t>
            </a:r>
            <a:r>
              <a:rPr lang="pt-BR" sz="31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sz="3100" dirty="0" smtClean="0"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6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p.27 - gerenciar seus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processos internos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melhor que seus concorrentes para obter vantagem competitiva = agregar valor ao cliente: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importa mais o que a organização faz mas,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ela faz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Responder com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rapidez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flexibilidade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às respostas da demanda.</a:t>
            </a:r>
          </a:p>
          <a:p>
            <a:pPr marL="109728" indent="0" algn="just">
              <a:buNone/>
            </a:pPr>
            <a:r>
              <a:rPr lang="pt-BR" sz="2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Comoditização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igualdade do produto aos olhos dos consumidores = grande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disposição para substituir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outro.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imediata disponibilização é muito importante: as decisões de consumo são tomadas cada vez mais nos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pontos de venda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se não houver a marca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substitui-se imediatamente pela marca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66928" indent="-457200" algn="just">
              <a:buFont typeface="+mj-lt"/>
              <a:buAutoNum type="arabicPeriod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4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Cada vez mais os critérios para comprar um produto se baseiam nos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agregados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não no produto.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fusões e aquisições são cada vez mais frequentes: as empresas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crescem em tamanho e diminuem em número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tendência é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fazer mais por menos clientes criando mais valor para esses clientes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ao invés de ter mais clientes para um determinado produto =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 baseado em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ao invés de crescimento de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foco maior no gerenciamento de processos.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modelo competitivo com base na inovação de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inovação do </a:t>
            </a:r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8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 base para competir nessa nova era:</a:t>
            </a:r>
          </a:p>
          <a:p>
            <a:pPr marL="109728" indent="0" algn="just">
              <a:buNone/>
            </a:pP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Anteriormente: investimentos maiores em produtos e pouco investimento em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processos.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nova era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.......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EXCELÊNCIA DO PRODUTO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</a:t>
            </a:r>
            <a:r>
              <a:rPr lang="pt-BR" sz="20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EXCELÊNCIA DO PROCESSO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processos entregam mais valor ao cliente: necessidade de se investir mais em processos.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ideal é o efeito combinado: inovar o produto e melhorar o processo.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Inovação leva ao encurtamento do ciclo de vida do produto: rapidamente produtos se tornam obsoletos – Tecnologia.</a:t>
            </a:r>
          </a:p>
          <a:p>
            <a:pPr marL="566928" indent="-457200" algn="just">
              <a:buFont typeface="+mj-lt"/>
              <a:buAutoNum type="arabicPeriod"/>
            </a:pP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p.27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Tradicionalmente investimentos maiores em inovação de produtos e menores em excelência de processos.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Hoje percebe-se que na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processos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encontram-se as melhores oportunidades para entregar maior valor ao cliente.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ciclos de vida dos produtos vem diminuindo: efeito combinado: mudanças na tecnologia e na demanda =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Mercados mais voláteis.</a:t>
            </a: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2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marL="109728" indent="0" algn="just">
              <a:buNone/>
            </a:pP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competição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A base para competir nessa nova era: 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Mercados mais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voláteis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Ex.: ciclo de vida dos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PC’s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cada vez menor; rápido desenvolvimento da tecnologia criam mercados que antes não existiam mas rapidamente tornam-se obsoletos com o anúncio de uma nova geração de produtos.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Hoje: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“Não importa muito o que fazemos, mas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fazemos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109728" indent="0" algn="just">
              <a:buNone/>
            </a:pP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mais provável que os critérios para se fazer um pedido se baseiem mais no serviço e não nos produtos.</a:t>
            </a: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96" y="2073815"/>
            <a:ext cx="4331208" cy="334060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novas regras da </a:t>
            </a:r>
            <a:r>
              <a:rPr lang="pt-BR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competição</a:t>
            </a:r>
            <a:br>
              <a:rPr lang="pt-BR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8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figura 1.10 pg. 30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Globalização dos </a:t>
            </a: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setores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p.31 - recursos naturais e componentes são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terceirizados no mundo todo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são fabricados no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exterior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vendidos em vários países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mercado deverá ser dominado por empresas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globais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as empresas domésticas, caberá atender o mercado local p/ demandas específicas: indústria alimentícia.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Logística é crucial para empresas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globais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pode significar a diferença entre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lucro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globalização faz com que as cadeias de suprimentos se tornem 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longa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Globalização dos </a:t>
            </a: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setores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tendências da globalização que vem crescendo rapidamente: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 por mão de obra de baixo custo mas.....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de canal “de ponta a ponta” pode aumentar =</a:t>
            </a:r>
          </a:p>
          <a:p>
            <a:pPr algn="just"/>
            <a:r>
              <a:rPr lang="pt-BR" sz="20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 times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 longos.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outro lado, trata-se de uma “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Competição baseada no tempo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enquanto....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Ciclo de vida dos produtos cada vez menores e 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Clientes e distribuidores exigem pronta entrega e....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Consumidores estão dispostos a aceitar um produto substituto se não houver disponibilidade imediata do produto que deseja.</a:t>
            </a:r>
          </a:p>
          <a:p>
            <a:pPr algn="just"/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Botton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pt-BR" sz="2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7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Globalização dos </a:t>
            </a:r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setores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tendências da globalização que vem crescendo rapidamente.</a:t>
            </a:r>
          </a:p>
          <a:p>
            <a:pPr algn="just"/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Botton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/>
            <a:r>
              <a:rPr lang="pt-BR" sz="4000" i="1" dirty="0" smtClean="0">
                <a:solidFill>
                  <a:srgbClr val="0000F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4000" b="1" i="1" dirty="0" smtClean="0">
                <a:solidFill>
                  <a:srgbClr val="0000F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vantagem competitiva</a:t>
            </a:r>
            <a:r>
              <a:rPr lang="pt-BR" sz="4000" i="1" dirty="0" smtClean="0">
                <a:solidFill>
                  <a:srgbClr val="0000FF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virá cada vez mais do bom gerenciamento de cadeias de suprimentos cada vez mais complexas.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5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319" y="1481138"/>
            <a:ext cx="3367361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Curiosidades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descendente dos preços –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p. 32 - uma tendência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universal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deflação nos preços é decorrente de uma redução normal pela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aprendizagem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experiência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Globalização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......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negócios e </a:t>
            </a:r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players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consequência?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consequente aumento da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concorrência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mudanças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tecnológicas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rápidas tornando um produto que antes não existia, rapidamente em produto obsoleto.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o caso da rápida quedas dos VCR e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DVD’s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 fig. 1.11 na pg. 33</a:t>
            </a:r>
          </a:p>
          <a:p>
            <a:pPr algn="just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72" y="2183543"/>
            <a:ext cx="4943856" cy="312115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 - Pressão descendente dos preços</a:t>
            </a:r>
            <a:br>
              <a:rPr lang="pt-BR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1.11 pg. 33</a:t>
            </a:r>
            <a:endParaRPr lang="pt-BR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32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descendente dos preços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p.32 - principais fatores: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muitos casos e por muitos anos, o que se economizou na produção perdeu-se na distribuição: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alcançar uma operação mais enxuta =</a:t>
            </a:r>
          </a:p>
          <a:p>
            <a:pPr algn="just"/>
            <a:r>
              <a:rPr lang="pt-BR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in time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JIT – só se produz quando houver pedido =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Objetivo: manter os estoques em níveis mínimos.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Funciona?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fica o perfil do estoque ao longo da cadeia de suprimentos?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 fig. 1.12 pg. 35</a:t>
            </a: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75" y="1639342"/>
            <a:ext cx="4150249" cy="452596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800" b="0" i="1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 in time: </a:t>
            </a:r>
            <a:r>
              <a:rPr lang="pt-BR" sz="28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perfil de estoques da cadeia de suprimentos automotiva.</a:t>
            </a:r>
            <a:br>
              <a:rPr lang="pt-BR" sz="28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0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Fig. 1.12 pg. 35</a:t>
            </a:r>
            <a:endParaRPr lang="pt-BR" sz="2800" b="0" i="1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descendente dos preços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principais fatores: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Concorrentes globais com baixos custos –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China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Remoção das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barreiras do comércio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mundial – OMC, GATT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possibilita a rápida comparação de preços; leilões e trocas via Internet.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Clientes têm mais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consciência de valor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surgem marcas do próprio varejista.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desafio das empresas é manter a lucratividade com preços menores &gt; :Por quê?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 um outro importante tipo de </a:t>
            </a:r>
            <a:r>
              <a:rPr lang="pt-BR" sz="20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empresa? </a:t>
            </a:r>
            <a:r>
              <a:rPr lang="pt-BR" sz="20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$$$$$</a:t>
            </a:r>
            <a:endParaRPr lang="pt-BR" sz="20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descendente dos preços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competição não ocorre mais entre empresas,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 entre cadeias de suprimentos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visão de custos deve ser de ponta a ponta; da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montante à jusante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custos ao longo da cadeia de suprimentos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refletem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preço do produto acabado no mercado.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 visão se estende à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Terceirização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maior parte dos custos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 fora das fronteiras da empresa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enorme crescimento de contratos de manufatura.</a:t>
            </a: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9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clientes assumem o controle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p.36 - hoje, os clientes são mais exigentes não só em relação a qualidade do produto, mas também quanto aos serviços. </a:t>
            </a: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(conceito):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provisão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constante e consistente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serviços prestados ao cliente, em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e no lugar certo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Papel do serviço de suporte ao cliente: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aumentar o “</a:t>
            </a:r>
            <a:r>
              <a:rPr lang="pt-BR" sz="20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valor-de-uso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= 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 passa a valer mais aos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olhos do cliente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porque o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agregou valor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ao produto principal.</a:t>
            </a: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 de empresas que alcançaram excelência de serviços: </a:t>
            </a:r>
            <a:r>
              <a:rPr lang="pt-BR" sz="2000" b="1" i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costumer</a:t>
            </a:r>
            <a:r>
              <a:rPr lang="pt-BR" sz="2000" b="1" i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i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</a:t>
            </a:r>
            <a:endParaRPr lang="pt-BR" sz="2000" b="1" dirty="0" smtClean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Xerox, Toyota, Benetton, Dell, McDonald’s, </a:t>
            </a:r>
            <a:r>
              <a:rPr lang="pt-BR" sz="2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Wall-Mart</a:t>
            </a:r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7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Mudanças no ambiente competitivo – pg. 26</a:t>
            </a:r>
          </a:p>
          <a:p>
            <a:pPr algn="just"/>
            <a:r>
              <a:rPr lang="pt-BR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clientes assumem o controle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“4Rs”</a:t>
            </a:r>
          </a:p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Princípios para o gerenciamento da cadeia de suprimento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RESPONSIVIDADE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RELIABILITY (CONFIABILIDADE)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RESILIÊNCIA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RELACIONAMENTOS</a:t>
            </a:r>
          </a:p>
          <a:p>
            <a:pPr marL="109728" indent="0" algn="just">
              <a:buNone/>
            </a:pP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Ler o significado dos 4Rs na página 37 até 39.</a:t>
            </a:r>
          </a:p>
          <a:p>
            <a:pPr marL="109728" indent="0" algn="just">
              <a:buNone/>
            </a:pPr>
            <a:r>
              <a:rPr lang="pt-BR" sz="2400" b="1" i="1" dirty="0" smtClean="0">
                <a:solidFill>
                  <a:srgbClr val="002060"/>
                </a:solidFill>
                <a:latin typeface="Aparajita" panose="020B0604020202020204" pitchFamily="34" charset="0"/>
                <a:ea typeface="Verdana" panose="020B0604030504040204" pitchFamily="34" charset="0"/>
                <a:cs typeface="Aparajita" panose="020B0604020202020204" pitchFamily="34" charset="0"/>
              </a:rPr>
              <a:t>Atitudes, valores éticos e morais, autenticidade (o verbo corresponde à ação) , princípios e comportamentos se tornam cada vez mais relevantes!</a:t>
            </a:r>
            <a:endParaRPr lang="pt-BR" sz="2400" b="1" i="1" dirty="0">
              <a:solidFill>
                <a:srgbClr val="002060"/>
              </a:solidFill>
              <a:latin typeface="Aparajita" panose="020B0604020202020204" pitchFamily="34" charset="0"/>
              <a:ea typeface="Verdana" panose="020B0604030504040204" pitchFamily="34" charset="0"/>
              <a:cs typeface="Aparajita" panose="020B0604020202020204" pitchFamily="34" charset="0"/>
            </a:endParaRPr>
          </a:p>
          <a:p>
            <a:pPr algn="just"/>
            <a:endParaRPr lang="pt-BR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Cap.1 PLT 157 - Logística, cadeia de suprimentos e estratégia competitiva.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FIM DO CAPÍTULO 1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Dúvidas?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Perguntas?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Comentários?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Sugestões?</a:t>
            </a:r>
          </a:p>
          <a:p>
            <a:pPr algn="just"/>
            <a:r>
              <a:rPr lang="pt-BR" sz="28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Críticas?</a:t>
            </a: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a ATPS e</a:t>
            </a:r>
          </a:p>
          <a:p>
            <a:pPr algn="just"/>
            <a:r>
              <a:rPr lang="pt-BR" sz="28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regime cambial</a:t>
            </a: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Logística Empresarial</a:t>
            </a:r>
            <a:br>
              <a:rPr lang="pt-B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Aula 3 - MKT</a:t>
            </a:r>
            <a:br>
              <a:rPr lang="pt-BR" sz="3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Curiosidades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30" y="2242979"/>
            <a:ext cx="3939540" cy="3002280"/>
          </a:xfrm>
        </p:spPr>
      </p:pic>
    </p:spTree>
    <p:extLst>
      <p:ext uri="{BB962C8B-B14F-4D97-AF65-F5344CB8AC3E}">
        <p14:creationId xmlns:p14="http://schemas.microsoft.com/office/powerpoint/2010/main" val="38171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Curiosidades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31" y="1481138"/>
            <a:ext cx="6250138" cy="4525962"/>
          </a:xfrm>
        </p:spPr>
      </p:pic>
    </p:spTree>
    <p:extLst>
      <p:ext uri="{BB962C8B-B14F-4D97-AF65-F5344CB8AC3E}">
        <p14:creationId xmlns:p14="http://schemas.microsoft.com/office/powerpoint/2010/main" val="3812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Curiosidades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69649"/>
            <a:ext cx="4724400" cy="2948940"/>
          </a:xfrm>
        </p:spPr>
      </p:pic>
    </p:spTree>
    <p:extLst>
      <p:ext uri="{BB962C8B-B14F-4D97-AF65-F5344CB8AC3E}">
        <p14:creationId xmlns:p14="http://schemas.microsoft.com/office/powerpoint/2010/main" val="24272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Curiosidades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05869"/>
            <a:ext cx="4267200" cy="2476500"/>
          </a:xfrm>
        </p:spPr>
      </p:pic>
    </p:spTree>
    <p:extLst>
      <p:ext uri="{BB962C8B-B14F-4D97-AF65-F5344CB8AC3E}">
        <p14:creationId xmlns:p14="http://schemas.microsoft.com/office/powerpoint/2010/main" val="25392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Curiosidades</a:t>
            </a:r>
            <a:endParaRPr lang="pt-BR" sz="36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7" y="1481138"/>
            <a:ext cx="6476025" cy="4525962"/>
          </a:xfrm>
        </p:spPr>
      </p:pic>
    </p:spTree>
    <p:extLst>
      <p:ext uri="{BB962C8B-B14F-4D97-AF65-F5344CB8AC3E}">
        <p14:creationId xmlns:p14="http://schemas.microsoft.com/office/powerpoint/2010/main" val="34805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2908</TotalTime>
  <Words>2377</Words>
  <Application>Microsoft Office PowerPoint</Application>
  <PresentationFormat>Apresentação na tela (4:3)</PresentationFormat>
  <Paragraphs>300</Paragraphs>
  <Slides>48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Concurso</vt:lpstr>
      <vt:lpstr>Logística Empresarial</vt:lpstr>
      <vt:lpstr> Logística Empresarial Quanto maior a expectativa gerada no cliente mais eficaz deverá ser sua logística empresarial.  </vt:lpstr>
      <vt:lpstr>A ideia.....</vt:lpstr>
      <vt:lpstr>Curiosidades</vt:lpstr>
      <vt:lpstr>Curiosidades</vt:lpstr>
      <vt:lpstr>Curiosidades</vt:lpstr>
      <vt:lpstr>Curiosidades</vt:lpstr>
      <vt:lpstr>Curiosidades</vt:lpstr>
      <vt:lpstr>Curiosidades</vt:lpstr>
      <vt:lpstr>Português certo</vt:lpstr>
      <vt:lpstr>Logística Empresarial</vt:lpstr>
      <vt:lpstr>Logística Empresarial </vt:lpstr>
      <vt:lpstr>Logística Empresarial </vt:lpstr>
      <vt:lpstr>Logística Empresarial </vt:lpstr>
      <vt:lpstr>Logística Empresarial </vt:lpstr>
      <vt:lpstr>Logística Empresarial</vt:lpstr>
      <vt:lpstr>Logística Empresarial</vt:lpstr>
      <vt:lpstr>Logística Empresarial</vt:lpstr>
      <vt:lpstr>Logística Empresarial</vt:lpstr>
      <vt:lpstr>Logística Empresarial</vt:lpstr>
      <vt:lpstr>Logística Empresarial</vt:lpstr>
      <vt:lpstr>Logística Empresarial</vt:lpstr>
      <vt:lpstr>Logística Empresarial</vt:lpstr>
      <vt:lpstr>Logística Empresarial</vt:lpstr>
      <vt:lpstr>Logística Empresarial</vt:lpstr>
      <vt:lpstr>Logística Empresarial</vt:lpstr>
      <vt:lpstr>Regime Cambial e taxa de câmbio</vt:lpstr>
      <vt:lpstr>Regime Cambial e taxa de câmbio</vt:lpstr>
      <vt:lpstr>Logística Empresarial =</vt:lpstr>
      <vt:lpstr> Logística Empresarial Aula 3 – MKT - 11/3/14 </vt:lpstr>
      <vt:lpstr> Logística Empresarial Aula 3 - MKT </vt:lpstr>
      <vt:lpstr> Logística Empresarial Aula 3 - MKT </vt:lpstr>
      <vt:lpstr> Logística Empresarial Aula 3 - MKT </vt:lpstr>
      <vt:lpstr> Logística Empresarial Aula 3 - MKT </vt:lpstr>
      <vt:lpstr> Logística Empresarial Aula 3 - MKT </vt:lpstr>
      <vt:lpstr>As novas regras da competição Cap.1 figura 1.10 pg. 30</vt:lpstr>
      <vt:lpstr> Logística Empresarial Aula 3 - MKT </vt:lpstr>
      <vt:lpstr> Logística Empresarial Aula 3 - MKT </vt:lpstr>
      <vt:lpstr> Logística Empresarial Aula 3 - MKT </vt:lpstr>
      <vt:lpstr> Logística Empresarial Aula 3 - MKT </vt:lpstr>
      <vt:lpstr>Cap.1  - Pressão descendente dos preços fig. 1.11 pg. 33</vt:lpstr>
      <vt:lpstr> Logística Empresarial Aula 3 - MKT </vt:lpstr>
      <vt:lpstr>Just in time: perfil de estoques da cadeia de suprimentos automotiva. Fig. 1.12 pg. 35</vt:lpstr>
      <vt:lpstr> Logística Empresarial Aula 3 - MKT </vt:lpstr>
      <vt:lpstr> Logística Empresarial Aula 3 - MKT </vt:lpstr>
      <vt:lpstr> Logística Empresarial Aula 3 - MKT </vt:lpstr>
      <vt:lpstr> Logística Empresarial Aula 3 - MKT </vt:lpstr>
      <vt:lpstr> Logística Empresarial Aula 3 - MKT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Logística Internacional</dc:title>
  <dc:creator>Admin</dc:creator>
  <cp:lastModifiedBy>FosterScart</cp:lastModifiedBy>
  <cp:revision>272</cp:revision>
  <dcterms:created xsi:type="dcterms:W3CDTF">2012-08-08T12:11:28Z</dcterms:created>
  <dcterms:modified xsi:type="dcterms:W3CDTF">2014-03-12T02:56:30Z</dcterms:modified>
</cp:coreProperties>
</file>