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99" r:id="rId2"/>
    <p:sldId id="256" r:id="rId3"/>
    <p:sldId id="300" r:id="rId4"/>
    <p:sldId id="288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307" r:id="rId29"/>
    <p:sldId id="301" r:id="rId30"/>
    <p:sldId id="302" r:id="rId31"/>
    <p:sldId id="303" r:id="rId32"/>
    <p:sldId id="304" r:id="rId33"/>
    <p:sldId id="305" r:id="rId34"/>
    <p:sldId id="306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23D3B-EA69-4CA4-B6C2-CCD8EBDFC58F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CB10F-8F3D-43A4-96DC-69894DE8274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49ECA7-4202-4CE9-9B29-F23BDF225682}" type="slidenum">
              <a:rPr lang="pt-BR" smtClean="0"/>
              <a:pPr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9808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1C8BA28-9583-4E43-AB6A-38AE22FFD818}" type="datetimeFigureOut">
              <a:rPr lang="pt-BR" smtClean="0"/>
              <a:pPr/>
              <a:t>03/09/2014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A80EA0-1324-4696-A25B-58431C0DF5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rnational-logistics.info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portsource.com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5.usp.br/14645/usp-desenvolve-projetos-ligados-a-internet-das-coisa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3859" y="1484784"/>
            <a:ext cx="6916493" cy="5184576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</a:t>
            </a:r>
            <a:r>
              <a:rPr lang="pt-BR" sz="3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Internacional</a:t>
            </a:r>
            <a:br>
              <a:rPr lang="pt-BR" sz="3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É preciso atenção</a:t>
            </a:r>
            <a:r>
              <a:rPr lang="pt-BR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!</a:t>
            </a:r>
            <a:endParaRPr lang="pt-BR" sz="32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189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2400" dirty="0" smtClean="0"/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Acordos Tratados Internacionais –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crescimento do comércio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Int`l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– objetivo: facilitar e apoiar o comércio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Int´l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suas atividades.</a:t>
            </a:r>
          </a:p>
          <a:p>
            <a:pPr algn="just"/>
            <a:r>
              <a:rPr lang="pt-BR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Bretton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-Woods –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Jul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1944 – nascem: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FMI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(Fundo Monetário Internacional) dez 1945 – sistema de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pagtos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 taxa de câmbio ´moedas estáveis.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GATT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(General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Agreement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for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Tariffs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Trade) – 1948: diminuição impostos de I. de 40% p 4% de 1947 p 2006 em média.</a:t>
            </a:r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285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OMC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(Organização Mundial do Comércio)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jan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1995 – substitui o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GATT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obj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.: aplicar regras de livre-comércio. Rodada de Doha, 2001 – melhorar comércio </a:t>
            </a:r>
            <a:r>
              <a:rPr lang="pt-BR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commodities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diminuir barreiras não tarifárias e subsídios.</a:t>
            </a:r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293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Crescimento do Comércio Internacional –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crescimento econômico, bem estar – surgem blocos econômicos.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Criação da moeda Euro –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1/1/2002 em 12 dos 25 países, tornando-se uma das moedas mais fortes do mundo.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Países que mais importam/exportam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políticas liberais de comércios, acordos de livre comércio com seus parceiros (blocos econômicos) ver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Tabela 1-4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pg.5 cap.1</a:t>
            </a:r>
          </a:p>
          <a:p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374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(Vendas p/ países estrangeiros, compras de matérias-primas,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Principais fatores: custo, concorrência, mercado e tecnologia.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Custos: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diluir custos fixos c/ aumento de volume de produção/vendas. Ex.: indústria automobilística (ou expande ou é comprada); empresas c/ custos de desenvolvimento elevados (software) – Microsoft; suprimentos, energia e mão-de-obra: buscam países onde são mais baratos =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Terceirização, Efeito Wal-Mart (p.7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defin.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Países q. mais exportam – fig.1-2 p.6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359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(Vendas p/ países estrangeiros, compras de matérias-primas,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etc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Principais fatores:</a:t>
            </a:r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Concorrência: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qdo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1 concorrente investe em 1 determinado país, incentiva o outro concorrente a fazer o mesmo para não perder mercado.</a:t>
            </a:r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98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2400" dirty="0" smtClean="0"/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Principais fatores: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 Mercado: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interesses dos consumidores se tornam cada vez mais globais, com a expansão do turismo; seus gostos e preferências quase uniformes pelo mundo; fazer com q clientes encontrem seus produtos em qualquer lugar do mundo; ex.: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Mcdonald´s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Kodak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Aumentando o grau de conhecimento dos consumidores, aumenta o consumo de produtos ainda não familiarizados. Ex.: vinhos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364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Determinante do Comércio Internacional. Principais fatores: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Fatores Tecnológicos: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difusão da informação se tornando universal = consumidores estão mais familiarizados com produtos.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Pode-se comprar qualquer produto de qualquer lugar.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Páginas na Internet atraem consumidores de todas as parte do mundo</a:t>
            </a:r>
          </a:p>
          <a:p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803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Absoluta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(Adam Smith) p.10 –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qdo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um determinado país produz determinada mercadoria a custos inferiores que o nosso, melhor comprar deste país ao invés de produzir.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Princípio –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cada nação compra da outra aquilo que a outra, produz mais eficientemente: custos de energia, mão-de-obra e recursos.</a:t>
            </a:r>
          </a:p>
          <a:p>
            <a:pPr algn="just"/>
            <a:r>
              <a:rPr lang="pt-BR" sz="1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Ex.: França 20 mil </a:t>
            </a:r>
            <a:r>
              <a:rPr lang="pt-BR" sz="1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lts</a:t>
            </a:r>
            <a:r>
              <a:rPr lang="pt-BR" sz="1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. vinho e 2 máquinas: Alemanha 15 mil </a:t>
            </a:r>
            <a:r>
              <a:rPr lang="pt-BR" sz="1800" i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lts</a:t>
            </a:r>
            <a:r>
              <a:rPr lang="pt-BR" sz="1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. Vinho e 3 máquinas; França vantagem absoluta no vinho  e Alemanha em máquinas. (mesmo custo de mão de obra)</a:t>
            </a:r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547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comparativa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(David Ricardo) p.11 – nações fazem negócios entre si desde que umas possam produzir certas mercadorias de modo relativamente mais eficiente que outras.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Princípio –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GB 5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 25 tons trigo; BR com mesma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qtde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de mão de obra, 3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e 21 tons de trigo: GB goza de vantagem absoluta em ambos portanto não há comércio????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Sim: GB tem vantagem comparativa em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BR em trigo.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380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comparativa: </a:t>
            </a:r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Vantagem comparativa: Para GB produzir 25 tons de trigo precisa sacrificar 5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.; logo, 1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.=5 tons. Trigo.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BR para produzir 21 tons de trigo precisa sacrificar 3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.; logo 1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= 7 tons de trigo.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Portanto GB vende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equiptos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para BR em troca de trigo.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703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4 – 3º 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 4º </a:t>
            </a:r>
            <a:r>
              <a:rPr lang="pt-BR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</a:t>
            </a:r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2/9/14</a:t>
            </a:r>
          </a:p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Prof. Foster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skipperfoster@gmail.com</a:t>
            </a:r>
            <a:endParaRPr lang="pt-BR" sz="1800" b="1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Teorias do Comércio Internacional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Teoria da Dotação de fatores: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(comparação de eficácias) – mão de obra, energia, uso da Tecnologia, etc.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Um país tem vantagem comparativa em relação a outro se naturalmente dotado de maior abundância de um dos fatores econômicos de produção.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Custos iguais mas eficiências diferentes em função da Tecnologia, p.e..</a:t>
            </a:r>
          </a:p>
          <a:p>
            <a:pPr marL="109728" indent="0">
              <a:buNone/>
            </a:pPr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189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 que o profissional de Logística entenda as responsabilidades da área e suas interações com demais áreas e funções.</a:t>
            </a:r>
          </a:p>
          <a:p>
            <a:pPr algn="just"/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Logistike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 arte de calcular (do grego)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criação da Gestão da Cadeia Internacional de Suprimentos é bem recente.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Decorre principalmente dos efeitos cada vez mais presentes da Globalização, com início no pós 2ª Guerra Mundial</a:t>
            </a:r>
          </a:p>
          <a:p>
            <a:pPr algn="just"/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877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é de origem militar – levar e distribuir mantimentos, armamentos e soldados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ganha cada vez mais importância com a preocupação de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leadtime</a:t>
            </a:r>
            <a:r>
              <a:rPr lang="pt-BR" sz="2800" i="1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encurtar o tempo de trânsito: rapidez nos transporte ganha cada vez mais importância.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Containers mudam o conceito de logística internacional: mais rapidez e eficiência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727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no prazo, rapidez, e redução de estoques (dinheiro imobilizado) em função dos níveis de investimentos; taxas de juros altos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aumenta = foco na satisfação do cliente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de estoques estáticos para estoques móveis (mercadorias em trânsito)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Surgem as ferramentas de Produção: MRP=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Materials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Requirement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planning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417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Surgem as ferramentas de Produção (continuação):MRP II – Manufacturing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Resources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Planning – permitem o processo de fabricação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just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in-time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(Boeing) – 1990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Ver definições dos processos pg. 21 PLT 392.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Satisfação do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Cliente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passa a ser a principal preocupação dos profissionais de Logística: remessa completa, exata,  embalagem, sem danos e prazo.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– Foco na satisfação do Cliente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917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e Gestão da Cadeia de Suprimentos – (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Supply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Chain Management)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 = parte da SCM que planeja, implementa e controla o fluxo bidirecional eficiente e efetivo, além do armazenamento de mercadorias, serviços e informações – do ponto de origem ao ponto de consumo; fig. 2.1 pg. 24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foco voltado às atividades físicas: transporte, embalagens, etc.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1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SCM – Gestão da Cadeia de Suprimentos: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 conceitos diferentes mas que levam ao mesmo fim. Fig. 2.2. pg. 24: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Inclusivista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Evolucionista e </a:t>
            </a:r>
            <a:r>
              <a:rPr lang="pt-BR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Interseccionista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Mudança de foco: do interno, nos processos da empresa para externo que inclui todos os </a:t>
            </a:r>
            <a:r>
              <a:rPr lang="pt-BR" sz="28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stakeholders</a:t>
            </a:r>
            <a:r>
              <a:rPr lang="pt-BR" sz="28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– inclusão de elementos do ambiente Internacional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Ênfase na criação de processos e estratégias internas.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153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– tem sua natureza essencialmente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Global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maioria das empresas terceirizam um percentual de sua produção no exterior ou vendem para clientes localizados no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exterior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terceirização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ocorre em larga escala por todo o mundo. (Vantagens comparativas, competitivas)</a:t>
            </a:r>
          </a:p>
          <a:p>
            <a:pPr algn="just"/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fig. 2.3 pg. 26 mostra a interação entre 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Logística, Logística Internacional e SCM</a:t>
            </a:r>
            <a:r>
              <a:rPr lang="pt-BR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pt-BR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999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AULA 4</a:t>
            </a:r>
            <a:r>
              <a:rPr lang="pt-BR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r>
              <a:rPr lang="pt-BR" sz="28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02/09/14</a:t>
            </a:r>
          </a:p>
          <a:p>
            <a:pPr algn="ctr"/>
            <a:r>
              <a:rPr lang="pt-BR" sz="2800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USD – 2,24</a:t>
            </a:r>
            <a:endParaRPr lang="pt-BR" sz="2800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Internacional 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999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 de Logística Internacional - pg.27 2-5</a:t>
            </a: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ambiente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Língua e cultura e ambiente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físico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 logística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Transportes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mais complexos: distâncias, documentação, tempo de trânsito maior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Número de </a:t>
            </a:r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intermediários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envolvidos: bancos, seguradores, fretadores, agentes do governo, diferentes exigências e burocracia.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Riscos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mais significativos; embalagens, manuseio.</a:t>
            </a: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aula4 –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(continuação)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269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5776" y="1124744"/>
            <a:ext cx="4608511" cy="5733256"/>
          </a:xfr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– mobilidade urbana</a:t>
            </a:r>
            <a:endParaRPr lang="pt-BR" sz="32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073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 de Logística Internacional - pg.27 2-5</a:t>
            </a:r>
          </a:p>
          <a:p>
            <a:pPr algn="just"/>
            <a:endParaRPr lang="pt-B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Estoques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são gerenciados de maneira diferente – riscos de atrasos – estoques de segurança 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Aprimoramento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do </a:t>
            </a:r>
            <a:r>
              <a:rPr lang="pt-BR" sz="24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just</a:t>
            </a:r>
            <a:r>
              <a:rPr lang="pt-BR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 time.</a:t>
            </a:r>
            <a:endParaRPr lang="pt-BR" sz="2400" b="1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Gerenciamento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 estoques mais complexos e mais relevante em f. de estratégia e finanças.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Site sobre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gerenciamento de estoques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(em Inglês)</a:t>
            </a: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aula4 –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(continuação)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978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Elementos de Logística Internacional - pg.27 2-5</a:t>
            </a:r>
          </a:p>
          <a:p>
            <a:pPr algn="just"/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Importância </a:t>
            </a:r>
            <a:r>
              <a:rPr lang="pt-BR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Econômica da Logística: 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PIB USA em logística = de 8,5% para 9,5% 2004 e 2009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Redução dos níveis de estoques (USA) de 24% do PIB em 1981 para 14,’% em 2004 = desregulamentação e aumento do uso de containers.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Importância Econômica da Logística Internacional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15% do volume de comércio Internacional = USD 19 tri e 5% governos (1/3)</a:t>
            </a:r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 aula4 – 02/09/14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SCM (continuação)</a:t>
            </a: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0902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Infraestrutura é tudo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Infraestrutura de Transportes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Infraestrutura portuária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calado – passagens e pontes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Gruas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Operações portuárias – horário de funcionamento, legislação trabalhista, sindicatos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Armazéns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capacidade, horários, tipo, segurança, clima.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Catálogo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Ports</a:t>
            </a:r>
            <a:r>
              <a:rPr lang="pt-BR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of</a:t>
            </a:r>
            <a:r>
              <a:rPr lang="pt-BR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24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</a:t>
            </a:r>
            <a:r>
              <a:rPr lang="pt-BR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World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(pg. 36 tabela 3-1)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Capacidade portuária</a:t>
            </a:r>
            <a:endParaRPr lang="pt-BR" sz="2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Infraestrutura Logística Internacional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Capítulo 3 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331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Infraestrutura de Transportes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Infraestrutura de canais e Vias navegáveis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Canal de Suez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Canal do Panamá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Canal da Mancha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Canal de Bósforo (Turquia)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Canal de São Lourenço (Grandes Lagos USA)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Infraestrutura aeroportuária</a:t>
            </a:r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Intermodalidade e multimodalidade</a:t>
            </a: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Infraestrutura Logística Internacional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Capítulo 3 </a:t>
            </a:r>
            <a:br>
              <a:rPr lang="pt-BR" sz="24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pt-BR" sz="24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408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Infraestrutura Logística Internacional</a:t>
            </a:r>
            <a:br>
              <a:rPr lang="pt-BR" sz="2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Capítulo 3</a:t>
            </a:r>
            <a:endParaRPr lang="pt-BR" sz="2800" dirty="0"/>
          </a:p>
        </p:txBody>
      </p:sp>
      <p:pic>
        <p:nvPicPr>
          <p:cNvPr id="6" name="Espaço Reservado para Conteúdo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691" y="1628800"/>
            <a:ext cx="9031295" cy="4824536"/>
          </a:xfrm>
        </p:spPr>
      </p:pic>
    </p:spTree>
    <p:extLst>
      <p:ext uri="{BB962C8B-B14F-4D97-AF65-F5344CB8AC3E}">
        <p14:creationId xmlns:p14="http://schemas.microsoft.com/office/powerpoint/2010/main" xmlns="" val="398006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endParaRPr lang="pt-BR" sz="4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Revisão da aula 3</a:t>
            </a:r>
          </a:p>
        </p:txBody>
      </p:sp>
    </p:spTree>
    <p:extLst>
      <p:ext uri="{BB962C8B-B14F-4D97-AF65-F5344CB8AC3E}">
        <p14:creationId xmlns:p14="http://schemas.microsoft.com/office/powerpoint/2010/main" xmlns="" val="92735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(continuação)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riscos cambiais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vendas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vendas por agenciamento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distribuição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fretes, transportes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embalagens</a:t>
            </a:r>
          </a:p>
          <a:p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trâmites alfandegários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2400" dirty="0" smtClean="0"/>
          </a:p>
          <a:p>
            <a:r>
              <a:rPr lang="pt-BR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Comércio Internacional</a:t>
            </a:r>
            <a:r>
              <a:rPr lang="pt-BR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(continuação)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Evolução, mudanças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Mudanças nas práticas de logística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Int’l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segurança, regras alfandegárias, Tecnologia, meio-ambiente.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Novos requisitos: necessidade de entender Economia Int´l, TI, (RFID e IoT) meio-ambiente.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surgimento de SCM nas indústrias.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Necessidade de comunicar-se e entender diferentes culturas.</a:t>
            </a:r>
          </a:p>
          <a:p>
            <a:pPr algn="just"/>
            <a:r>
              <a:rPr lang="pt-BR" sz="105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http://www5.usp.br/14645/usp-desenvolve-projetos-ligados-a-internet-das-coisas/</a:t>
            </a:r>
            <a:endParaRPr lang="pt-BR" sz="105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profissional de Logística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Int´l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é um facilitador.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enorme crescimento do Comércio exterior pós-guerra (fig. 1-1 pg.2) – grande impacto positivo na Economia Mundial; 2400% 1950-2005.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Nascem organizações visando facilitar o comércio = queda custos transportes e </a:t>
            </a:r>
            <a:r>
              <a:rPr lang="pt-BR" sz="24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leadtime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– crescente aceitação por produtos estrangeiros; crescem vendas externas.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Surgimento de organizações e tratados p/ aumentar/facilitar.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7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pt-BR" sz="2400" dirty="0" smtClean="0"/>
          </a:p>
          <a:p>
            <a:pPr algn="just"/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Surgimento de organizações e tratados p/ aumentar/facilitar.</a:t>
            </a:r>
          </a:p>
          <a:p>
            <a:pPr algn="just"/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Bretton-Woods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1944 (aliados) – criam instituições Internacionais: FMI, GATT</a:t>
            </a:r>
          </a:p>
          <a:p>
            <a:pPr algn="just"/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FMI (Fundo Monetário Internacional)– 1945 sistema </a:t>
            </a:r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Int’l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 </a:t>
            </a:r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pagtos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câmbio moedas estáveis.</a:t>
            </a:r>
          </a:p>
          <a:p>
            <a:pPr algn="just"/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GATT (General </a:t>
            </a:r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Agreement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on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Tariffs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pt-BR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and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Trade) -1948 – leva a redução dos II de 40% em 1947 p/ 4% em 2006 (média).</a:t>
            </a:r>
          </a:p>
          <a:p>
            <a:pPr algn="just"/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OMC (Organização Mundial do Comércio) – 1995 substitui o GATT – aplicar regras de livre-comércio. – Rodada Doha 2001 </a:t>
            </a:r>
            <a:r>
              <a:rPr lang="pt-BR" sz="31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commodities </a:t>
            </a:r>
            <a:r>
              <a:rPr lang="pt-BR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(barreiras não-tarifárias, subsídios.</a:t>
            </a:r>
          </a:p>
          <a:p>
            <a:pPr algn="just"/>
            <a:endParaRPr lang="pt-BR" sz="3100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sz="2400" dirty="0" smtClean="0"/>
          </a:p>
          <a:p>
            <a:pPr algn="just"/>
            <a:r>
              <a:rPr lang="pt-BR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Responsabilidades do Profissional de Logística Internacional: 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pg.01 cap.1</a:t>
            </a:r>
          </a:p>
          <a:p>
            <a:pPr algn="just"/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Transportes, modalidades, embalagem adequada, seguro, pagamentos s/riscos (</a:t>
            </a:r>
            <a:r>
              <a:rPr lang="pt-BR" sz="2400" i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hedging</a:t>
            </a:r>
            <a:r>
              <a:rPr lang="pt-BR" sz="2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documentação adequada, definir responsabilidades, formas adequadas de </a:t>
            </a:r>
            <a:r>
              <a:rPr lang="pt-BR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pagtos</a:t>
            </a:r>
            <a:r>
              <a:rPr lang="pt-BR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follow-up, relatórios.</a:t>
            </a:r>
          </a:p>
          <a:p>
            <a:pPr algn="just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Logística Internacional</a:t>
            </a:r>
            <a:b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8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Introdução </a:t>
            </a:r>
            <a:r>
              <a:rPr lang="pt-BR" sz="36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</a:t>
            </a:r>
            <a:r>
              <a:rPr lang="pt-BR" sz="20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2º semestre 2014</a:t>
            </a:r>
            <a:endParaRPr lang="pt-BR" sz="3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301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615</TotalTime>
  <Words>1859</Words>
  <Application>Microsoft Office PowerPoint</Application>
  <PresentationFormat>Apresentação na tela (4:3)</PresentationFormat>
  <Paragraphs>217</Paragraphs>
  <Slides>34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Concurso</vt:lpstr>
      <vt:lpstr>Logística Internacional É preciso atenção!</vt:lpstr>
      <vt:lpstr>Logística Internacional</vt:lpstr>
      <vt:lpstr>Logística – mobilidade urbana</vt:lpstr>
      <vt:lpstr>Logística Internacional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Introdução - 2º semestre 2014</vt:lpstr>
      <vt:lpstr>Logística Internacional  02/09/14 SCM Internacional</vt:lpstr>
      <vt:lpstr>Logística Internacional  02/09/14 SCM Internacional</vt:lpstr>
      <vt:lpstr>Logística Internacional 02/09/14 SCM Internacional</vt:lpstr>
      <vt:lpstr>Logística Internacional 02/09/14 SCM Internacional – Foco na satisfação do Cliente</vt:lpstr>
      <vt:lpstr>Logística Internacional 02/09/14 SCM Internacional </vt:lpstr>
      <vt:lpstr>Logística Internacional  02/09/14 SCM Internacional </vt:lpstr>
      <vt:lpstr>Logística Internacional 02/09/14 SCM Internacional </vt:lpstr>
      <vt:lpstr>Logística Internacional  SCM Internacional </vt:lpstr>
      <vt:lpstr>Logística Internacional aula4 – 02/09/14 SCM (continuação)</vt:lpstr>
      <vt:lpstr>Logística Internacional aula4 – 02/09/14 SCM (continuação)</vt:lpstr>
      <vt:lpstr>Logística Internacional aula4 – 02/09/14 SCM (continuação)</vt:lpstr>
      <vt:lpstr>Infraestrutura Logística Internacional Capítulo 3  </vt:lpstr>
      <vt:lpstr>Infraestrutura Logística Internacional Capítulo 3  </vt:lpstr>
      <vt:lpstr>Infraestrutura Logística Internacional Capítulo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Logística Internacional</dc:title>
  <dc:creator>Admin</dc:creator>
  <cp:lastModifiedBy>Usuario</cp:lastModifiedBy>
  <cp:revision>89</cp:revision>
  <dcterms:created xsi:type="dcterms:W3CDTF">2012-08-08T12:11:28Z</dcterms:created>
  <dcterms:modified xsi:type="dcterms:W3CDTF">2014-09-03T12:26:12Z</dcterms:modified>
</cp:coreProperties>
</file>