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92" r:id="rId3"/>
    <p:sldId id="346" r:id="rId4"/>
    <p:sldId id="281" r:id="rId5"/>
    <p:sldId id="334" r:id="rId6"/>
    <p:sldId id="333" r:id="rId7"/>
    <p:sldId id="294" r:id="rId8"/>
    <p:sldId id="371" r:id="rId9"/>
    <p:sldId id="372" r:id="rId10"/>
    <p:sldId id="289" r:id="rId11"/>
    <p:sldId id="322" r:id="rId12"/>
    <p:sldId id="351" r:id="rId13"/>
    <p:sldId id="352" r:id="rId14"/>
    <p:sldId id="354" r:id="rId15"/>
    <p:sldId id="353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44" r:id="rId32"/>
    <p:sldId id="37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05" autoAdjust="0"/>
  </p:normalViewPr>
  <p:slideViewPr>
    <p:cSldViewPr>
      <p:cViewPr>
        <p:scale>
          <a:sx n="50" d="100"/>
          <a:sy n="50" d="100"/>
        </p:scale>
        <p:origin x="-10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1EE3-BC5D-4798-92CE-17085A84002C}" type="datetimeFigureOut">
              <a:rPr lang="pt-BR" smtClean="0"/>
              <a:t>18/03/2014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B97C-5BB7-42BF-A2E4-0745F6ECB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5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TOP%20MAPS/Ricardo%20Foster%20curriculum%20W%20(2)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linksFevMar&#231;o18%202014%20links%20para%20Log%20e%20MKT.doc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dvfn.com/p.php?pid=exame_cambio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– Capítulo 2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(1ª parte)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2º/3º Tec. LOG 18 /3/14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1º Bimestre de 2014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 action="ppaction://hlinkfile"/>
              </a:rPr>
              <a:t>Prof. Foster, Ricardo</a:t>
            </a:r>
            <a:endParaRPr lang="pt-BR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skipperfoster@gmail.com</a:t>
            </a:r>
            <a:endPara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pt-BR" sz="6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Agregar valor = 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Vantagem competitiva</a:t>
            </a:r>
          </a:p>
          <a:p>
            <a:pPr algn="ctr"/>
            <a:endParaRPr lang="pt-BR" sz="3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Tópicos do capítulo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interface entre marketing e logística – pg.43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Proporcionando valor ao Cliente – pg.44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é serviço ao Cliente – pg.45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impacto da falta de estoque – pg.48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ao Cliente e a retenção do Cliente – pg.51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Cadeias de suprimentos orientadas pelo mercado – pg. 54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Definindo os objetivos do serviço ao Cliente – pg.62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Estabelecendo prioridades no serviço ao Cliente - pg. 68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Estabelecendo padrões no serviço ao Cliente – pg. 73</a:t>
            </a:r>
          </a:p>
          <a:p>
            <a:pPr marL="109728" indent="0" algn="ctr">
              <a:buNone/>
            </a:pP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Itens 6 a 9 serão dados na aula 5: 25/3/14</a:t>
            </a:r>
            <a:endParaRPr lang="pt-BR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veremos neste capítulo?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Destacar a importância da interface entre marketing e logística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necessidade de entender o que é serviço do ponto de vista do cliente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 de 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lifetime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retenção dos clientes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ideia de um SCM orientado ao serviço; segmentação por tipo clientes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ideia de “pedido perfeito” como base para medir o desempenho de um serviço.</a:t>
            </a:r>
          </a:p>
          <a:p>
            <a:pPr marL="109728" indent="0" algn="just">
              <a:buNone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interface entre marketing e logística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43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P’s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marketing gerencia: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Promoção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Praça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produto certo, no lugar certo, na hora certa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Tendência: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poder da marca vem declinando =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Cresce o nº de clientes que tendem a aceitar substitutos; as diferenças tecnológicas diminuem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 dificuldade para manter uma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buNone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interface entre marketing e logística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pg. 43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fatores que contribuem para a crescente importância dos serviços: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 (consumidor) – cada vez mais exigente e mais sofisticado. Cliente empresarial – exigem níveis superiores de serviços e adotam políticas  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in-time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seus sistemas logísticos.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Convergência das tecnologias dos concorrentes, diminui o poder da marca =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Transição para o mercado do tipo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commodity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Percepção do cliente – principal fator: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produto encontra-se em estoque e posso adquiri-lo agora? = 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Disponibilidade = serviço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percepção do cliente.</a:t>
            </a:r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buNone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Proporcionando valor ao cliente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44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Sucesso ou fracasso de um negócio =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Nível do valor entregue ao cliente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buNone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F:\ANHANGURERA 1 2014\Cap2 PLT 157\cap2formu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1" y="2870200"/>
            <a:ext cx="8702301" cy="35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Proporcionando valor ao cliente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44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Conclusão: os benefícios percebidos são maiores que as características tangíveis do produto.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= entregar mais valor ao cliente que seus concorrentes ou seja: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relação custo benefício é melhor que dos concorrentes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fórmula a seguir, o SCM é quase o único que causa impacto tanto no numerador quanto no denominador no que diz respeito a entregar valor ao cliente: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Qualidade, serviço, custo e tempo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Proporcionando valor ao cliente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44</a:t>
            </a:r>
          </a:p>
          <a:p>
            <a:pPr algn="just"/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Qualidade, serviço, custo e tempo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F:\ANHANGURERA 1 2014\Cap2 PLT 157\cap2formu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3" y="3159020"/>
            <a:ext cx="7993005" cy="21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Proporcionando valor ao cliente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44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Qualidade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produto, funcionalidade, especificação técnica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disponibilidade, suporte e compromisso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preços e custos derivados do ciclo de vida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 de entrega p.e.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assegurar vantagem competitiva duradoura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Investimentos em P&amp;D, inovação nos quatros elementos acima.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Ex.: Caterpillar (máquinas e motores)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Disponibiliza qualquer peça em qualquer lugar do mundo em 48 horas. Por que significa entregar valor ao cliente?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é serviço ao cliente?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45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Oferecer utilidade de tempo e lugar na transferência de bens e serviços entre comprador e vendedor.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Disponibilidade, tornar disponível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Função da distribuição em um negócio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Fatores que constituem o serviço ao cliente - 3 aspectos: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da pré-transação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da transação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da pós-transação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Ex.: níveis de estoques, tempo gasto no ciclo dos pedidos, confiabilidade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200" i="1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</a:t>
            </a:r>
            <a:r>
              <a:rPr lang="pt-BR" sz="22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 a expectativa gerada no </a:t>
            </a:r>
            <a:r>
              <a:rPr lang="pt-BR" sz="27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2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mais eficaz deverá ser sua logística empresarial</a:t>
            </a:r>
            <a:r>
              <a:rPr lang="pt-BR" sz="4400" i="1" dirty="0">
                <a:solidFill>
                  <a:srgbClr val="00B050"/>
                </a:solidFill>
                <a:effectLst/>
              </a:rPr>
              <a:t>. 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4000" dirty="0">
              <a:latin typeface="Verdana" panose="020B0604030504040204" pitchFamily="34" charset="0"/>
            </a:endParaRPr>
          </a:p>
        </p:txBody>
      </p:sp>
      <p:pic>
        <p:nvPicPr>
          <p:cNvPr id="1026" name="Picture 2" descr="http://www.ligadonafacul.com.br/imgs/d4393.jpg"/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37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80" y="1481138"/>
            <a:ext cx="4050201" cy="526023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 2 - O </a:t>
            </a:r>
            <a:r>
              <a:rPr lang="pt-BR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é serviço ao cliente</a:t>
            </a:r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componentes do serviço ao cliente – tabela 2.1 – pg.47</a:t>
            </a:r>
            <a:endParaRPr lang="pt-BR" sz="28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é serviço ao cliente?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45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definir uma política de serviços de uma empresa?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 característica multifacetada e das diferenças de exigências dos clientes, em mercados específicos....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empresa deve definir a sua própria política de serviços (conceito de 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costumer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ex. Caterpillar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Importante: se o produto ou serviço não estiver disponível no momento desejado pelo consumidor e houver produtos concorrentes próximos, a venda estará perdida.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Mesmo no caso de fidelidade à marca.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Conclusão: atenção redobrada para evitar a falta de estoques (paradoxo)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impacto da falta de estoque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48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 do não-atendimento ao cliente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Pesquisa mostra: em supermercados, faltam em média 8% dos itens das categorias pesquisadas: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de 25% dos clientes compram uma marca diferente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de 37% comprariam em outro lugar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de 2/3 das decisões de compra são tomadas no próprio ponto de venda, pela visão do produto na prateleira. (quem não é visto não é lembrado)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Constante falta de estoque afasta o cliente permanentemente da loja ou produto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do cliente diante da falta de estoque de um produto: ver fig. 2.1 pg. 49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1412776"/>
            <a:ext cx="7977640" cy="462974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da falta de </a:t>
            </a:r>
            <a:r>
              <a:rPr lang="pt-BR" sz="2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estoque</a:t>
            </a:r>
            <a:br>
              <a:rPr lang="pt-BR" sz="2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do cliente diante da falta de estoque de um produto: </a:t>
            </a:r>
            <a:r>
              <a:rPr lang="pt-BR" sz="20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2.1 pg. 49</a:t>
            </a:r>
            <a:br>
              <a:rPr lang="pt-BR" sz="20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4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impacto da falta de estoque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48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Pressões por fidelidade do cliente: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 o nº de empresas que adota a estratégia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in-time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Estoques mínimos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Exige níveis mais altos de resposta dos fornecedores &gt; aumentando a pressão sobre fornecedores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Demanda por tempo de entrega cada vez mais curto, com confiabilidade na entrega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Tendência de diminuir o nº de fornecedores: fornecedores preferenciais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Priorização de um excelente serviço ao cliente.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Anteriormente o foco eram os aspectos de LOG (os 4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P’s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impacto da falta de estoque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48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Pressões por fidelidade do cliente:</a:t>
            </a:r>
          </a:p>
          <a:p>
            <a:pPr algn="just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 em redução de custos orientando as estratégias de operações e logística.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foco em redução em custos é válido desde que....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seja alcançado em detrimento da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 de valor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Baixo custo pode ser equivalente a uma logística eficiente e não....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Eficaz = foco em necessidades do cliente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Veja na fig. 2.2 pg. 50 – O impacto da logística e do serviço de suporte ao cliente no marketing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8570752" cy="302433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da logística e do serviço de suporte ao cliente no </a:t>
            </a:r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-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2.2 pg. 50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impacto da falta de estoque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48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eficiência da logística dos fornecedores pode aumentar ou diminuir os impactos nas ações comerciais voltadas ao consumidor ou cliente.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preciso desenvolver relações mais fortes com os intermediários ao longo da cadeia de suprimentos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Promover uma marca ou produto tentando “empurrar” para o mercado não funciona mais.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 um deslocamento de poder nas ações de marketing: do fabricante para o distribuidor.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ao cliente e a retenção do cliente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51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Theodore Levitt: “as pessoas não compram produtos, compram benefícios”.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totalidade da oferta é que entrega valor ao cliente.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produto que está nas mãos do cliente tem muito mais valor do que aqueles estocados =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serviço de distribuição é a fonte de agregação de valor! =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 de “produto expandido”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 fig. 2.3 pg. 51 – Usando o serviço para incrementar o produto básico.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37" y="1340768"/>
            <a:ext cx="5572875" cy="4052319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ao cliente e a retenção do cliente</a:t>
            </a:r>
            <a:br>
              <a:rPr lang="pt-BR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Usando </a:t>
            </a:r>
            <a:r>
              <a:rPr lang="pt-BR" sz="2400" b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serviço para incrementar o produto 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básico</a:t>
            </a:r>
            <a:br>
              <a:rPr lang="pt-BR" sz="24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2.3 pg. </a:t>
            </a:r>
            <a:r>
              <a:rPr lang="pt-BR" sz="24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r>
            <a:br>
              <a:rPr lang="pt-BR" sz="24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400" b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ideia.....</a:t>
            </a:r>
            <a:endParaRPr lang="pt-BR" sz="44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....é ter uma ideia!</a:t>
            </a:r>
          </a:p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Sempre</a:t>
            </a:r>
          </a:p>
          <a:p>
            <a:pPr algn="ctr"/>
            <a:endParaRPr lang="pt-BR" sz="4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ao cliente e a retenção do cliente</a:t>
            </a:r>
            <a:r>
              <a:rPr lang="pt-BR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pg. 51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de qualquer estratégia de serviços: =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Aumentar a retenção de clientes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arma mais poderosa da empresa para a manutenção dos atuais clientes.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estratégia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serviços também serve para atrair novos clientes.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Surge um novo foco de marketing e logística: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 de relacionamentos com o cliente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Fugir dos mercados de alto “giro” ou “infidelidade”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 do “marketing de relacionamento” (CRM)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Fortalecer a fidelidade do cliente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Ex.: IBM desenvolve relacionamentos de longo prazo mediante programas de treinamentos, seminários,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Cap.2 PLT 157 – Logística e valor para o Cliente.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FIM da aula 4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Dúvidas?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Perguntas?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Comentários?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Sugestões?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Críticas?</a:t>
            </a: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a ATPS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4 - LOG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de março - Dia Internacional da Mulher</a:t>
            </a:r>
            <a:br>
              <a:rPr lang="pt-BR" sz="3600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dirty="0" smtClean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PARABÉNS!</a:t>
            </a:r>
            <a:endParaRPr lang="pt-BR" sz="36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400600" cy="4391805"/>
          </a:xfrm>
        </p:spPr>
      </p:pic>
    </p:spTree>
    <p:extLst>
      <p:ext uri="{BB962C8B-B14F-4D97-AF65-F5344CB8AC3E}">
        <p14:creationId xmlns:p14="http://schemas.microsoft.com/office/powerpoint/2010/main" val="24358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notícias do dia afetam a minha vida profissional e pessoal?</a:t>
            </a:r>
          </a:p>
        </p:txBody>
      </p:sp>
    </p:spTree>
    <p:extLst>
      <p:ext uri="{BB962C8B-B14F-4D97-AF65-F5344CB8AC3E}">
        <p14:creationId xmlns:p14="http://schemas.microsoft.com/office/powerpoint/2010/main" val="41193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BC subiu a taxa Selic de 10,5% para 10,75% no dia 26/2/14</a:t>
            </a:r>
          </a:p>
        </p:txBody>
      </p:sp>
    </p:spTree>
    <p:extLst>
      <p:ext uri="{BB962C8B-B14F-4D97-AF65-F5344CB8AC3E}">
        <p14:creationId xmlns:p14="http://schemas.microsoft.com/office/powerpoint/2010/main" val="36300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Venezuela, Argentina, </a:t>
            </a:r>
            <a:r>
              <a:rPr lang="az-Cyrl-A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Україна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(Ucrânia), </a:t>
            </a:r>
            <a:r>
              <a:rPr lang="ar-AE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سورية </a:t>
            </a:r>
            <a:r>
              <a:rPr lang="pt-B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sūriyyaħ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(Síria), secas e enchentes, nevascas, Copa, manifestações nas ruas pelo mundo</a:t>
            </a:r>
          </a:p>
        </p:txBody>
      </p:sp>
    </p:spTree>
    <p:extLst>
      <p:ext uri="{BB962C8B-B14F-4D97-AF65-F5344CB8AC3E}">
        <p14:creationId xmlns:p14="http://schemas.microsoft.com/office/powerpoint/2010/main" val="22771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 action="ppaction://hlinkfile"/>
              </a:rPr>
              <a:t>Notícias</a:t>
            </a:r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março de 2014</a:t>
            </a:r>
            <a:endParaRPr lang="pt-BR" sz="4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Dólar</a:t>
            </a:r>
            <a:r>
              <a:rPr lang="pt-BR" sz="2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fecha com a </a:t>
            </a:r>
            <a:r>
              <a:rPr lang="pt-B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cotação </a:t>
            </a:r>
            <a:r>
              <a:rPr lang="pt-BR" sz="2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</a:t>
            </a:r>
            <a:r>
              <a:rPr lang="pt-BR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35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2,35</a:t>
            </a:r>
          </a:p>
          <a:p>
            <a:pPr algn="ctr"/>
            <a:endParaRPr lang="pt-BR" sz="4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Inteligência Emocional</a:t>
            </a: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Inteligência Social</a:t>
            </a: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Economia: Tudo passa pela economia: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 MONETÁRIA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Juros</a:t>
            </a: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Inflação</a:t>
            </a: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Câmbio</a:t>
            </a:r>
          </a:p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Bolsa de Valores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1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3217</TotalTime>
  <Words>1668</Words>
  <Application>Microsoft Office PowerPoint</Application>
  <PresentationFormat>Apresentação na tela (4:3)</PresentationFormat>
  <Paragraphs>223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Concurso</vt:lpstr>
      <vt:lpstr>Logística Empresarial</vt:lpstr>
      <vt:lpstr> Logística Empresarial Quanto maior a expectativa gerada no cliente mais eficaz deverá ser sua logística empresarial.  </vt:lpstr>
      <vt:lpstr>A ideia.....</vt:lpstr>
      <vt:lpstr>Logística Empresarial</vt:lpstr>
      <vt:lpstr>Logística Empresarial</vt:lpstr>
      <vt:lpstr>Logística Empresarial </vt:lpstr>
      <vt:lpstr>Logística Empresarial </vt:lpstr>
      <vt:lpstr>Logística Empresarial </vt:lpstr>
      <vt:lpstr>Logística Empresarial</vt:lpstr>
      <vt:lpstr>Logística Empresarial =</vt:lpstr>
      <vt:lpstr> Logística Empresarial Aula 4 - LOG </vt:lpstr>
      <vt:lpstr> Logística Empresarial Aula 4 - LOG </vt:lpstr>
      <vt:lpstr> Logística Empresarial Aula 4 - LOG </vt:lpstr>
      <vt:lpstr> Logística Empresarial Aula 4 - LOG </vt:lpstr>
      <vt:lpstr> Logística Empresarial Aula 4 - LOG </vt:lpstr>
      <vt:lpstr> Logística Empresarial Aula 4 - LOG </vt:lpstr>
      <vt:lpstr> Logística Empresarial Aula 4 - LOG </vt:lpstr>
      <vt:lpstr> Logística Empresarial Aula 4 - LOG </vt:lpstr>
      <vt:lpstr> Logística Empresarial Aula 4 - LOG </vt:lpstr>
      <vt:lpstr>Cap. 2 - O que é serviço ao cliente? Os componentes do serviço ao cliente – tabela 2.1 – pg.47</vt:lpstr>
      <vt:lpstr> Logística Empresarial Aula 4 - LOG </vt:lpstr>
      <vt:lpstr> Logística Empresarial Aula 4 - LOG </vt:lpstr>
      <vt:lpstr>  O impacto da falta de estoque Reação do cliente diante da falta de estoque de um produto:  fig. 2.1 pg. 49  </vt:lpstr>
      <vt:lpstr> Logística Empresarial Aula 4 - LOG </vt:lpstr>
      <vt:lpstr> Logística Empresarial Aula 4 - LOG </vt:lpstr>
      <vt:lpstr>O impacto da logística e do serviço de suporte ao cliente no marketing - fig. 2.2 pg. 50 </vt:lpstr>
      <vt:lpstr> Logística Empresarial Aula 4 - LOG </vt:lpstr>
      <vt:lpstr> Logística Empresarial Aula 4 - LOG </vt:lpstr>
      <vt:lpstr>Serviço ao cliente e a retenção do cliente Usando o serviço para incrementar o produto básico fig. 2.3 pg. 51 </vt:lpstr>
      <vt:lpstr> Logística Empresarial Aula 4 - LOG </vt:lpstr>
      <vt:lpstr> Logística Empresarial Aula 4 - LOG </vt:lpstr>
      <vt:lpstr>8 de março - Dia Internacional da Mulher PARABÉNS!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Logística Internacional</dc:title>
  <dc:creator>Admin</dc:creator>
  <cp:lastModifiedBy>FosterScart</cp:lastModifiedBy>
  <cp:revision>315</cp:revision>
  <dcterms:created xsi:type="dcterms:W3CDTF">2012-08-08T12:11:28Z</dcterms:created>
  <dcterms:modified xsi:type="dcterms:W3CDTF">2014-03-18T21:52:48Z</dcterms:modified>
</cp:coreProperties>
</file>