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60" r:id="rId3"/>
    <p:sldId id="263" r:id="rId4"/>
    <p:sldId id="265" r:id="rId5"/>
    <p:sldId id="266" r:id="rId6"/>
    <p:sldId id="267" r:id="rId7"/>
    <p:sldId id="268" r:id="rId8"/>
    <p:sldId id="271" r:id="rId9"/>
    <p:sldId id="273" r:id="rId10"/>
    <p:sldId id="274" r:id="rId11"/>
    <p:sldId id="275" r:id="rId12"/>
    <p:sldId id="276" r:id="rId13"/>
    <p:sldId id="278" r:id="rId14"/>
    <p:sldId id="279" r:id="rId15"/>
    <p:sldId id="280" r:id="rId16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634E1-1FC1-4AB3-94D6-B0F7057DDF54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D66F9-3D73-4E4A-9444-B4DBA41ACE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553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71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34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0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43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347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21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52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93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96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41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8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DF941-3F84-45C1-A97B-2B56A2801820}" type="datetimeFigureOut">
              <a:rPr lang="pt-BR" smtClean="0"/>
              <a:t>03/05/2013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43CA7-4347-475D-A067-DC9AA681A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2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nceito.de/motivacao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.br/imgres?imgurl=http://totalqualitymanagement.files.wordpress.com/2009/08/picture_frederick_winslow_taylor.jpg&amp;imgrefurl=http://totalqualitymanagement.wordpress.com/2009/08/25/a-brief-history-of-qualtiy-control/&amp;usg=__EEfRZANkd2EBA2eWPVzr4Bs8d0E=&amp;h=853&amp;w=559&amp;sz=23&amp;hl=pt-BR&amp;start=1&amp;um=1&amp;itbs=1&amp;tbnid=shYfNmslcIK3hM:&amp;tbnh=145&amp;tbnw=95&amp;prev=/images?q=frederick+taylor&amp;um=1&amp;hl=pt-BR&amp;rlz=1R2RNTN_pt-BRBR354&amp;tbs=isch: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.br/imgres?imgurl=http://quangkhoi.net/learningcenter/wp-content/uploads/2009/05/maslow1.jpg&amp;imgrefurl=http://quangkhoi.net/learningcenter/category/resolveproblem/&amp;usg=__796cYAeY-RsbcSo5Up9EJ32Y0N8=&amp;h=282&amp;w=222&amp;sz=11&amp;hl=pt-BR&amp;start=8&amp;um=1&amp;itbs=1&amp;tbnid=U9ti19-3CW3m1M:&amp;tbnh=114&amp;tbnw=90&amp;prev=/images?q=maslow&amp;um=1&amp;hl=pt-BR&amp;rlz=1R2RNTN_pt-BRBR354&amp;tbs=isch: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.br/imgres?imgurl=http://4.bp.blogspot.com/_781ZOfSJnxQ/Ss6HJDrHORI/AAAAAAAAABw/6AStyIBp9Co/s320/interior_herzberg.jpg&amp;imgrefurl=http://ricardouvaadm.blogspot.com/2009/10/frederick-herzberg.html&amp;usg=__dSnN9r3Y4QBOEhUEOd7zi9cCVbE=&amp;h=200&amp;w=140&amp;sz=5&amp;hl=pt-BR&amp;start=1&amp;um=1&amp;itbs=1&amp;tbnid=Ier_wWwl4DdTOM:&amp;tbnh=104&amp;tbnw=73&amp;prev=/images?q=frederick+herzberg&amp;um=1&amp;hl=pt-BR&amp;rlz=1R2RNTN_pt-BRBR354&amp;tbs=isch: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11560" y="260648"/>
            <a:ext cx="8784976" cy="2116137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pt-BR" sz="3600" b="1" u="sng" dirty="0" smtClean="0">
                <a:solidFill>
                  <a:schemeClr val="tx2"/>
                </a:solidFill>
              </a:rPr>
              <a:t>COC – 10ª. Aula - Motivação – Cap.  9 </a:t>
            </a:r>
            <a:endParaRPr lang="pt-BR" sz="3600" b="1" u="sng" dirty="0">
              <a:solidFill>
                <a:schemeClr val="tx2"/>
              </a:solidFill>
            </a:endParaRP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5029200"/>
            <a:ext cx="6400800" cy="122555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lnSpc>
                <a:spcPct val="70000"/>
              </a:lnSpc>
            </a:pPr>
            <a:endParaRPr lang="pt-BR" sz="2400"/>
          </a:p>
          <a:p>
            <a:pPr algn="ctr">
              <a:lnSpc>
                <a:spcPct val="70000"/>
              </a:lnSpc>
            </a:pPr>
            <a:endParaRPr lang="pt-BR" sz="2400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043608" y="2132856"/>
            <a:ext cx="7632848" cy="245605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pt-BR" i="1" dirty="0"/>
              <a:t>O que é que faz com que as pessoas ingressem numa organização e nela permaneçam ?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endParaRPr lang="pt-BR" i="1" dirty="0"/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pt-BR" i="1" dirty="0"/>
              <a:t>Em que condições os ocupantes de um determinado cargo se sentem propensos a produzir ( investindo energia e esforço ) no ritmo exigido pela organização ?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58416" y="4797152"/>
            <a:ext cx="864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Para a psicologia e a </a:t>
            </a:r>
            <a:r>
              <a:rPr lang="pt-BR" sz="1400" u="sng" dirty="0">
                <a:hlinkClick r:id="rId2"/>
              </a:rPr>
              <a:t>filosofia</a:t>
            </a:r>
            <a:r>
              <a:rPr lang="pt-BR" sz="1400" dirty="0"/>
              <a:t>, a motivação são aquelas coisas que incentivam uma pessoa a realizar determinadas </a:t>
            </a:r>
            <a:r>
              <a:rPr lang="pt-BR" sz="1400" dirty="0" smtClean="0"/>
              <a:t>ações </a:t>
            </a:r>
            <a:r>
              <a:rPr lang="pt-BR" sz="1400" dirty="0"/>
              <a:t>e a persistir nelas até alcançar os seus </a:t>
            </a:r>
            <a:r>
              <a:rPr lang="pt-BR" sz="1400" dirty="0" smtClean="0"/>
              <a:t>objetivos</a:t>
            </a:r>
            <a:r>
              <a:rPr lang="pt-BR" sz="1400" dirty="0"/>
              <a:t>. O conceito também se encontra associado à vontade e ao interesse. </a:t>
            </a:r>
            <a:r>
              <a:rPr lang="pt-BR" sz="1400" dirty="0" smtClean="0"/>
              <a:t> </a:t>
            </a:r>
            <a:r>
              <a:rPr lang="pt-BR" sz="1400" b="1" u="sng" dirty="0" smtClean="0">
                <a:solidFill>
                  <a:schemeClr val="tx2"/>
                </a:solidFill>
              </a:rPr>
              <a:t>Motivação </a:t>
            </a:r>
            <a:r>
              <a:rPr lang="pt-BR" sz="1400" b="1" u="sng" dirty="0">
                <a:solidFill>
                  <a:schemeClr val="tx2"/>
                </a:solidFill>
              </a:rPr>
              <a:t>é a vontade para fazer um esforço e alcançar determinadas metas</a:t>
            </a:r>
            <a:r>
              <a:rPr lang="pt-BR" sz="1400" dirty="0"/>
              <a:t>.</a:t>
            </a:r>
          </a:p>
          <a:p>
            <a:r>
              <a:rPr lang="pt-BR" sz="1400" dirty="0"/>
              <a:t>A motivação implica a existência de alguma necessidade, seja ela absoluta, relativa, de prazer ou de luxo. </a:t>
            </a:r>
            <a:endParaRPr lang="pt-BR" sz="1400" dirty="0" smtClean="0"/>
          </a:p>
          <a:p>
            <a:endParaRPr lang="pt-BR" sz="1400" dirty="0"/>
          </a:p>
          <a:p>
            <a:r>
              <a:rPr lang="pt-BR" sz="1400" dirty="0" smtClean="0">
                <a:solidFill>
                  <a:srgbClr val="FF0000"/>
                </a:solidFill>
              </a:rPr>
              <a:t>Motivação = Motivo + ação . Seus motivos são abstratos e só tem significado para você, por isso motivação é algo tão pessoal, porque vêm de dentro </a:t>
            </a:r>
            <a:r>
              <a:rPr lang="pt-BR" sz="1400" dirty="0">
                <a:solidFill>
                  <a:srgbClr val="FF0000"/>
                </a:solidFill>
              </a:rPr>
              <a:t/>
            </a:r>
            <a:br>
              <a:rPr lang="pt-BR" sz="1400" dirty="0">
                <a:solidFill>
                  <a:srgbClr val="FF0000"/>
                </a:solidFill>
              </a:rPr>
            </a:br>
            <a:endParaRPr lang="pt-BR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88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build="p" autoUpdateAnimBg="0" advAuto="0"/>
      <p:bldP spid="206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</p:spPr>
        <p:txBody>
          <a:bodyPr/>
          <a:lstStyle/>
          <a:p>
            <a:r>
              <a:rPr lang="pt-BR" sz="3600" b="1"/>
              <a:t>Teoria Y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539552" y="1447800"/>
            <a:ext cx="8147248" cy="1600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A </a:t>
            </a:r>
            <a:r>
              <a:rPr lang="pt-BR" sz="2300" dirty="0"/>
              <a:t>Teoria Y</a:t>
            </a:r>
            <a:r>
              <a:rPr lang="pt-BR" sz="2300" b="0" dirty="0"/>
              <a:t> desenvolve um estilo altamente democrático através do qual administrar é um processo de criar oportunidades e proporcionar orientação quanto aos objetivos.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827584" y="3048000"/>
            <a:ext cx="7783016" cy="26527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None/>
            </a:pPr>
            <a:r>
              <a:rPr lang="pt-BR" sz="2300" b="0" dirty="0"/>
              <a:t>As pessoas: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São esforçadas e gostam de ter o que fazer;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têm o trabalho como uma atividade tão natural como brincar ou descansar;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procuram e aceitam responsabilidades e desafios;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podem ser </a:t>
            </a:r>
            <a:r>
              <a:rPr lang="pt-BR" sz="2300" b="0" dirty="0" err="1"/>
              <a:t>automotivadas</a:t>
            </a:r>
            <a:r>
              <a:rPr lang="pt-BR" sz="2300" b="0" dirty="0"/>
              <a:t> e autodirigidas;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são criativas e competentes.</a:t>
            </a: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184777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4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4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4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4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4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build="p" autoUpdateAnimBg="0"/>
      <p:bldP spid="64518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</p:spPr>
        <p:txBody>
          <a:bodyPr/>
          <a:lstStyle/>
          <a:p>
            <a:r>
              <a:rPr lang="pt-BR" sz="3600" b="1"/>
              <a:t>Teoria Y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47800"/>
            <a:ext cx="8215064" cy="4495800"/>
          </a:xfrm>
        </p:spPr>
        <p:txBody>
          <a:bodyPr/>
          <a:lstStyle/>
          <a:p>
            <a:pPr>
              <a:buSzPct val="60000"/>
            </a:pPr>
            <a:r>
              <a:rPr lang="pt-BR" sz="2400" dirty="0"/>
              <a:t>A administração das organizações se caracteriza pelos seguintes aspectos:</a:t>
            </a:r>
          </a:p>
          <a:p>
            <a:pPr>
              <a:lnSpc>
                <a:spcPct val="20000"/>
              </a:lnSpc>
              <a:buSzPct val="60000"/>
            </a:pPr>
            <a:endParaRPr lang="pt-BR" sz="2400" dirty="0"/>
          </a:p>
          <a:p>
            <a:pPr>
              <a:lnSpc>
                <a:spcPct val="0"/>
              </a:lnSpc>
              <a:buSzPct val="60000"/>
            </a:pPr>
            <a:endParaRPr lang="pt-BR" sz="2400" dirty="0"/>
          </a:p>
          <a:p>
            <a:pPr lvl="1">
              <a:buSzPct val="60000"/>
            </a:pPr>
            <a:r>
              <a:rPr lang="pt-BR" sz="2400" dirty="0"/>
              <a:t> Caso necessário, é de responsabilidade da administração desenvolver o compromisso de cada indivíduo com os objetivos que possuam e permitir que as habilidades individuais sejam utilizadas para alcançar as metas da organização.</a:t>
            </a:r>
          </a:p>
          <a:p>
            <a:pPr lvl="1">
              <a:buSzPct val="60000"/>
            </a:pPr>
            <a:r>
              <a:rPr lang="pt-BR" sz="2400" dirty="0"/>
              <a:t> Proporcionar condições para que as pessoas reconheçam e desenvolvam características como motivação, potencial de desenvolvimento e responsabilidade.</a:t>
            </a:r>
          </a:p>
        </p:txBody>
      </p:sp>
    </p:spTree>
    <p:extLst>
      <p:ext uri="{BB962C8B-B14F-4D97-AF65-F5344CB8AC3E}">
        <p14:creationId xmlns:p14="http://schemas.microsoft.com/office/powerpoint/2010/main" val="4231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</p:spPr>
        <p:txBody>
          <a:bodyPr/>
          <a:lstStyle/>
          <a:p>
            <a:r>
              <a:rPr lang="pt-BR" sz="3600" b="1"/>
              <a:t>Teoria Z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71600"/>
            <a:ext cx="866388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SzPct val="60000"/>
            </a:pPr>
            <a:r>
              <a:rPr lang="pt-BR" sz="2400" dirty="0"/>
              <a:t>Antes de morrer, McGregor estava escrevendo a </a:t>
            </a:r>
            <a:r>
              <a:rPr lang="pt-BR" sz="2400" b="1" dirty="0"/>
              <a:t>Teoria Z</a:t>
            </a:r>
            <a:r>
              <a:rPr lang="pt-BR" sz="2400" dirty="0"/>
              <a:t>, que havia surgido da necessidade de sintetizar os ditames organizacionais e pessoais. </a:t>
            </a:r>
          </a:p>
          <a:p>
            <a:pPr>
              <a:lnSpc>
                <a:spcPct val="40000"/>
              </a:lnSpc>
              <a:buSzPct val="60000"/>
            </a:pPr>
            <a:endParaRPr lang="pt-BR" sz="2400" dirty="0"/>
          </a:p>
          <a:p>
            <a:pPr>
              <a:lnSpc>
                <a:spcPct val="110000"/>
              </a:lnSpc>
              <a:buSzPct val="60000"/>
            </a:pPr>
            <a:r>
              <a:rPr lang="pt-BR" sz="2400" dirty="0"/>
              <a:t>O conceito dessa teoria foi aproveitado por </a:t>
            </a:r>
            <a:r>
              <a:rPr lang="pt-BR" sz="2400" b="1" dirty="0"/>
              <a:t>William </a:t>
            </a:r>
            <a:r>
              <a:rPr lang="pt-BR" sz="2400" b="1" dirty="0" err="1"/>
              <a:t>Ouchi</a:t>
            </a:r>
            <a:r>
              <a:rPr lang="pt-BR" sz="2400" dirty="0"/>
              <a:t>, que analisou os métodos de trabalho japonês e desenvolveu muitas </a:t>
            </a:r>
            <a:r>
              <a:rPr lang="pt-BR" sz="2400" dirty="0" smtClean="0"/>
              <a:t>ideias </a:t>
            </a:r>
            <a:r>
              <a:rPr lang="pt-BR" sz="2400" dirty="0"/>
              <a:t>de McGregor: </a:t>
            </a:r>
          </a:p>
          <a:p>
            <a:pPr lvl="1">
              <a:lnSpc>
                <a:spcPct val="90000"/>
              </a:lnSpc>
              <a:buSzPct val="60000"/>
            </a:pPr>
            <a:r>
              <a:rPr lang="pt-BR" sz="2400" dirty="0"/>
              <a:t>Emprego vitalício.</a:t>
            </a:r>
          </a:p>
          <a:p>
            <a:pPr lvl="1">
              <a:lnSpc>
                <a:spcPct val="90000"/>
              </a:lnSpc>
              <a:buSzPct val="60000"/>
            </a:pPr>
            <a:r>
              <a:rPr lang="pt-BR" sz="2400" dirty="0"/>
              <a:t>Preocupação pelos empregados.</a:t>
            </a:r>
          </a:p>
          <a:p>
            <a:pPr lvl="1">
              <a:lnSpc>
                <a:spcPct val="90000"/>
              </a:lnSpc>
              <a:buSzPct val="60000"/>
            </a:pPr>
            <a:r>
              <a:rPr lang="pt-BR" sz="2400" dirty="0"/>
              <a:t>Preocupação com a qualidade.</a:t>
            </a:r>
          </a:p>
          <a:p>
            <a:pPr lvl="1">
              <a:lnSpc>
                <a:spcPct val="90000"/>
              </a:lnSpc>
              <a:buSzPct val="60000"/>
            </a:pPr>
            <a:r>
              <a:rPr lang="pt-BR" sz="2400" dirty="0"/>
              <a:t>Troca e transmissão de informações nos dois sentidos hierárquicos.</a:t>
            </a:r>
          </a:p>
        </p:txBody>
      </p:sp>
    </p:spTree>
    <p:extLst>
      <p:ext uri="{BB962C8B-B14F-4D97-AF65-F5344CB8AC3E}">
        <p14:creationId xmlns:p14="http://schemas.microsoft.com/office/powerpoint/2010/main" val="374688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684213" y="549275"/>
            <a:ext cx="6192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1800">
              <a:latin typeface="Arial" pitchFamily="34" charset="0"/>
            </a:endParaRPr>
          </a:p>
        </p:txBody>
      </p:sp>
      <p:pic>
        <p:nvPicPr>
          <p:cNvPr id="82947" name="Picture 3" descr="picture_frederick_winslow_taylo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6250"/>
            <a:ext cx="1912938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684213" y="260350"/>
            <a:ext cx="6337300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dirty="0">
                <a:solidFill>
                  <a:srgbClr val="FF0000"/>
                </a:solidFill>
                <a:latin typeface="Arial" pitchFamily="34" charset="0"/>
              </a:rPr>
              <a:t>Frederick Winslow Taylor</a:t>
            </a:r>
            <a:r>
              <a:rPr lang="pt-BR" sz="2800" b="0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pt-BR" sz="2800" b="0" dirty="0" smtClean="0">
                <a:solidFill>
                  <a:srgbClr val="FF0000"/>
                </a:solidFill>
                <a:latin typeface="Arial" pitchFamily="34" charset="0"/>
              </a:rPr>
              <a:t>- </a:t>
            </a:r>
            <a:r>
              <a:rPr lang="pt-BR" sz="2800" b="0" dirty="0">
                <a:solidFill>
                  <a:srgbClr val="FF0000"/>
                </a:solidFill>
                <a:latin typeface="Arial" pitchFamily="34" charset="0"/>
              </a:rPr>
              <a:t>1856/1915 </a:t>
            </a:r>
          </a:p>
          <a:p>
            <a:pPr>
              <a:spcBef>
                <a:spcPct val="50000"/>
              </a:spcBef>
            </a:pPr>
            <a:endParaRPr lang="pt-BR" sz="1600" b="0" dirty="0">
              <a:solidFill>
                <a:srgbClr val="FF0000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pt-BR" sz="1600" b="0" dirty="0">
                <a:latin typeface="Arial" pitchFamily="34" charset="0"/>
              </a:rPr>
              <a:t>. </a:t>
            </a:r>
            <a:r>
              <a:rPr lang="pt-BR" sz="1600" b="1" dirty="0" smtClean="0"/>
              <a:t>Abordagem clássica está fundamentalmente calcado nos princípios da Administração Científica</a:t>
            </a:r>
            <a:endParaRPr lang="pt-BR" sz="1600" dirty="0" smtClean="0"/>
          </a:p>
          <a:p>
            <a:pPr>
              <a:spcBef>
                <a:spcPct val="50000"/>
              </a:spcBef>
            </a:pPr>
            <a:endParaRPr lang="pt-BR" sz="1600" b="0" dirty="0">
              <a:latin typeface="Arial" pitchFamily="34" charset="0"/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467544" y="4509120"/>
            <a:ext cx="846531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/>
              <a:t>A abordagem típica dessa Escola é a ênfase nas tarefas e seu nome deriva da aplicação de métodos científicos (</a:t>
            </a:r>
            <a:r>
              <a:rPr lang="pt-BR" dirty="0">
                <a:solidFill>
                  <a:srgbClr val="FF0000"/>
                </a:solidFill>
              </a:rPr>
              <a:t>observação, experiência, registro, análise) </a:t>
            </a:r>
            <a:r>
              <a:rPr lang="pt-BR" dirty="0"/>
              <a:t>aos problemas da administração, com vistas a alcançar maior eficiência industrial, produzir mais, a custos mais baixos. 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467544" y="2349500"/>
            <a:ext cx="792088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>
                <a:solidFill>
                  <a:schemeClr val="tx2"/>
                </a:solidFill>
              </a:rPr>
              <a:t>Taylor foi o primeiro a fazer uma análise completa do trabalho na fábrica, inclusive dos tempos e movimentos, estabelecendo padrões de execução. </a:t>
            </a:r>
            <a:endParaRPr lang="pt-BR" sz="1600" b="1" dirty="0" smtClean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pt-BR" sz="1600" b="1" dirty="0" smtClean="0">
                <a:solidFill>
                  <a:schemeClr val="tx2"/>
                </a:solidFill>
              </a:rPr>
              <a:t>Ele </a:t>
            </a:r>
            <a:r>
              <a:rPr lang="pt-BR" sz="1600" b="1" dirty="0">
                <a:solidFill>
                  <a:schemeClr val="tx2"/>
                </a:solidFill>
              </a:rPr>
              <a:t>treinou os operários, especializou-os de acordos com as fases do trabalho, inclusive o pessoal de supervisão e direção; instalou salas de planejamento e organizou cada unidade, dentro do conjunto.</a:t>
            </a:r>
            <a:br>
              <a:rPr lang="pt-BR" sz="1600" b="1" dirty="0">
                <a:solidFill>
                  <a:schemeClr val="tx2"/>
                </a:solidFill>
              </a:rPr>
            </a:br>
            <a:r>
              <a:rPr lang="pt-BR" sz="1600" b="1" dirty="0">
                <a:solidFill>
                  <a:schemeClr val="tx2"/>
                </a:solidFill>
              </a:rPr>
              <a:t/>
            </a:r>
            <a:br>
              <a:rPr lang="pt-BR" sz="1600" b="1" dirty="0">
                <a:solidFill>
                  <a:schemeClr val="tx2"/>
                </a:solidFill>
              </a:rPr>
            </a:br>
            <a:endParaRPr lang="pt-BR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9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684213" y="549275"/>
            <a:ext cx="6192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1800">
              <a:latin typeface="Arial" pitchFamily="34" charset="0"/>
            </a:endParaRP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95536" y="1125538"/>
            <a:ext cx="8568952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pt-BR" sz="3200" dirty="0">
                <a:latin typeface="Arial Narrow" pitchFamily="34" charset="0"/>
              </a:rPr>
              <a:t>Objetivo da administração é pagar salários melhores e reduzir custos unitários de produção.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pt-BR" sz="3200" dirty="0">
              <a:latin typeface="Arial Narrow" pitchFamily="34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sz="3200" dirty="0">
                <a:latin typeface="Arial Narrow" pitchFamily="34" charset="0"/>
              </a:rPr>
              <a:t>Para realizar isto, a administração deve aplicar métodos científicos de pesquisas e experimentos para formular principais e estabelecer processos padronizados . </a:t>
            </a:r>
          </a:p>
        </p:txBody>
      </p:sp>
      <p:sp>
        <p:nvSpPr>
          <p:cNvPr id="83976" name="Rectangle 8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  <a:noFill/>
          <a:ln/>
        </p:spPr>
        <p:txBody>
          <a:bodyPr>
            <a:normAutofit fontScale="90000"/>
          </a:bodyPr>
          <a:lstStyle/>
          <a:p>
            <a:r>
              <a:rPr lang="pt-BR" b="1"/>
              <a:t>Teoria de Taylor </a:t>
            </a:r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411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1547813" y="260350"/>
            <a:ext cx="6192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1800">
              <a:latin typeface="Arial" pitchFamily="34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5536" y="1125538"/>
            <a:ext cx="8748464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dirty="0">
                <a:latin typeface="Arial Narrow" pitchFamily="34" charset="0"/>
              </a:rPr>
              <a:t>Para Taylor, a gerência deve seguir quatro princípios 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dirty="0">
                <a:solidFill>
                  <a:srgbClr val="FF0000"/>
                </a:solidFill>
                <a:latin typeface="Arial Narrow" pitchFamily="34" charset="0"/>
              </a:rPr>
              <a:t>Princípio de Planejamento </a:t>
            </a:r>
            <a:r>
              <a:rPr lang="pt-BR" dirty="0">
                <a:latin typeface="Arial Narrow" pitchFamily="34" charset="0"/>
              </a:rPr>
              <a:t>: Substituir no trabalho o critério individual do operário, por métodos baseados em procedimentos científicos.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dirty="0">
                <a:solidFill>
                  <a:srgbClr val="FF0000"/>
                </a:solidFill>
                <a:latin typeface="Arial Narrow" pitchFamily="34" charset="0"/>
              </a:rPr>
              <a:t>Princípio de Preparo </a:t>
            </a:r>
            <a:r>
              <a:rPr lang="pt-BR" dirty="0">
                <a:latin typeface="Arial Narrow" pitchFamily="34" charset="0"/>
              </a:rPr>
              <a:t>: Selecionar cientificamente os trabalhadores de acordo com suas aptidões e prepará-los e treiná-los para produzirem mais e melhor, de acordo com o método planejado</a:t>
            </a:r>
            <a:r>
              <a:rPr lang="pt-BR" dirty="0" smtClean="0">
                <a:latin typeface="Arial Narrow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FF0000"/>
                </a:solidFill>
              </a:rPr>
              <a:t>3 – Princípio de controle </a:t>
            </a:r>
            <a:r>
              <a:rPr lang="pt-BR" dirty="0" smtClean="0"/>
              <a:t>: Controlar o trabalho para se certificar de que este sendo executado de acordo com os métodos estabelecidos e segundo o plano previsto</a:t>
            </a:r>
          </a:p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FF0000"/>
                </a:solidFill>
              </a:rPr>
              <a:t>4 – Principio da execução </a:t>
            </a:r>
            <a:r>
              <a:rPr lang="pt-BR" dirty="0" smtClean="0"/>
              <a:t>: distribuir distintamente atribuições e responsabilidades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pt-BR" sz="2800" dirty="0">
              <a:latin typeface="Arial Narrow" pitchFamily="34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endParaRPr lang="pt-BR" sz="2800" dirty="0">
              <a:latin typeface="Arial Narrow" pitchFamily="34" charset="0"/>
            </a:endParaRP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  <a:noFill/>
          <a:ln/>
        </p:spPr>
        <p:txBody>
          <a:bodyPr>
            <a:normAutofit fontScale="90000"/>
          </a:bodyPr>
          <a:lstStyle/>
          <a:p>
            <a:r>
              <a:rPr lang="pt-BR" sz="3600" b="1"/>
              <a:t>Princípios de Administração Científica</a:t>
            </a:r>
            <a:r>
              <a:rPr lang="pt-BR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884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295400" y="-76200"/>
            <a:ext cx="7467600" cy="12065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/>
          <a:p>
            <a:pPr algn="ctr"/>
            <a:r>
              <a:rPr lang="pt-BR" sz="3600" i="1" dirty="0">
                <a:solidFill>
                  <a:schemeClr val="tx2"/>
                </a:solidFill>
                <a:latin typeface="Calibri" pitchFamily="34" charset="0"/>
              </a:rPr>
              <a:t>Abraham </a:t>
            </a:r>
            <a:r>
              <a:rPr lang="pt-BR" sz="3600" i="1" dirty="0" smtClean="0">
                <a:solidFill>
                  <a:schemeClr val="tx2"/>
                </a:solidFill>
                <a:latin typeface="Calibri" pitchFamily="34" charset="0"/>
              </a:rPr>
              <a:t>MASLOW – 1908/1970</a:t>
            </a:r>
            <a:endParaRPr lang="pt-BR" sz="3600" i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827584" y="2523877"/>
            <a:ext cx="7543800" cy="2971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000" b="0" dirty="0"/>
              <a:t>Psicólogo comportamental.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000" b="0" dirty="0"/>
              <a:t>Concluiu o doutorado na Universidade de  Wisconsin em 1934.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000" b="0" dirty="0"/>
              <a:t>Publicou o conceito da “Hierarquia das Necessidades”, em 1943.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000" b="0" dirty="0"/>
              <a:t>Nas décadas de 50 e 60 foi o líder da escola humanista de psicologia e, mais tarde, fundador da Quarta Força em psicologia.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000" b="0" dirty="0"/>
              <a:t>Em 1954, publicou o livro “</a:t>
            </a:r>
            <a:r>
              <a:rPr lang="pt-BR" sz="2000" dirty="0"/>
              <a:t>Motivação e Personalidade”.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000" b="0" dirty="0"/>
              <a:t>Revolucionou a psicologia</a:t>
            </a:r>
            <a:r>
              <a:rPr lang="pt-BR" sz="2000" b="0" dirty="0" smtClean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0000"/>
            </a:pPr>
            <a:r>
              <a:rPr lang="pt-BR" sz="2000" dirty="0" smtClean="0">
                <a:solidFill>
                  <a:srgbClr val="FF0000"/>
                </a:solidFill>
              </a:rPr>
              <a:t>Trabalho de Maslow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1600" b="1" dirty="0" smtClean="0">
                <a:solidFill>
                  <a:schemeClr val="tx2"/>
                </a:solidFill>
              </a:rPr>
              <a:t>No início de sua carreira desenvolveu um estudo com macacos que deu origem à teoria de que algumas necessidades prevalecem sobre as outras.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1600" b="1" dirty="0" smtClean="0">
                <a:solidFill>
                  <a:schemeClr val="tx2"/>
                </a:solidFill>
              </a:rPr>
              <a:t>  Em parte, o trabalho foi baseado na experiência de </a:t>
            </a:r>
            <a:r>
              <a:rPr lang="pt-BR" sz="1600" b="1" dirty="0" err="1" smtClean="0">
                <a:solidFill>
                  <a:schemeClr val="tx2"/>
                </a:solidFill>
              </a:rPr>
              <a:t>Hawthorne</a:t>
            </a:r>
            <a:r>
              <a:rPr lang="pt-BR" sz="1600" b="1" dirty="0" smtClean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1600" b="1" dirty="0" smtClean="0">
                <a:solidFill>
                  <a:schemeClr val="tx2"/>
                </a:solidFill>
              </a:rPr>
              <a:t>  Focou seus estudos na saúde mental positiva, contrário aos estudos de Freud</a:t>
            </a:r>
            <a:endParaRPr lang="pt-BR" sz="1600" b="1" dirty="0">
              <a:solidFill>
                <a:schemeClr val="tx2"/>
              </a:solidFill>
            </a:endParaRP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296051" y="908050"/>
            <a:ext cx="7128321" cy="161582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pt-BR" sz="2200" b="0" i="1" dirty="0">
                <a:latin typeface="Times New Roman" pitchFamily="18" charset="0"/>
              </a:rPr>
              <a:t>“... </a:t>
            </a:r>
            <a:r>
              <a:rPr lang="pt-BR" sz="2200" i="1" dirty="0">
                <a:latin typeface="Times New Roman" pitchFamily="18" charset="0"/>
              </a:rPr>
              <a:t>Em um empreendimento, se todos os envolvidos estiverem absolutamente seguros sobre as metas, objetivos e propósitos da organização, praticamente todos os demais temas se tornam então simples questões técnicas de como ajustar os meios aos fins”.</a:t>
            </a:r>
          </a:p>
        </p:txBody>
      </p:sp>
      <p:pic>
        <p:nvPicPr>
          <p:cNvPr id="71689" name="Picture 9" descr="maslow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908050"/>
            <a:ext cx="1362075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49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9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build="p" autoUpdateAnimBg="0" advAuto="1000"/>
      <p:bldP spid="7168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0364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933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Frederick </a:t>
            </a:r>
            <a:r>
              <a:rPr lang="pt-BR" sz="3600" b="1" dirty="0" smtClean="0"/>
              <a:t>HERZBERG 1923/2000</a:t>
            </a:r>
            <a:endParaRPr lang="pt-BR" sz="3600" b="1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895600"/>
            <a:ext cx="8363272" cy="3048000"/>
          </a:xfrm>
        </p:spPr>
        <p:txBody>
          <a:bodyPr/>
          <a:lstStyle/>
          <a:p>
            <a:pPr>
              <a:buSzPct val="60000"/>
            </a:pPr>
            <a:r>
              <a:rPr lang="pt-BR" sz="2400" dirty="0">
                <a:solidFill>
                  <a:srgbClr val="C00000"/>
                </a:solidFill>
              </a:rPr>
              <a:t>Psicólogo clínico.</a:t>
            </a:r>
          </a:p>
          <a:p>
            <a:pPr>
              <a:buSzPct val="60000"/>
            </a:pPr>
            <a:r>
              <a:rPr lang="pt-BR" sz="2400" dirty="0">
                <a:solidFill>
                  <a:srgbClr val="C00000"/>
                </a:solidFill>
              </a:rPr>
              <a:t>Publicou, em 1959, o livro “</a:t>
            </a:r>
            <a:r>
              <a:rPr lang="pt-BR" sz="2400" b="1" dirty="0">
                <a:solidFill>
                  <a:srgbClr val="C00000"/>
                </a:solidFill>
              </a:rPr>
              <a:t>A Motivação para o Trabalho”.</a:t>
            </a:r>
          </a:p>
          <a:p>
            <a:pPr>
              <a:buSzPct val="60000"/>
            </a:pPr>
            <a:r>
              <a:rPr lang="pt-BR" sz="2400" dirty="0">
                <a:solidFill>
                  <a:srgbClr val="C00000"/>
                </a:solidFill>
              </a:rPr>
              <a:t>Em 1966 publicou </a:t>
            </a:r>
            <a:r>
              <a:rPr lang="pt-BR" sz="2400" b="1" dirty="0">
                <a:solidFill>
                  <a:srgbClr val="C00000"/>
                </a:solidFill>
              </a:rPr>
              <a:t>“</a:t>
            </a:r>
            <a:r>
              <a:rPr lang="pt-BR" sz="2400" b="1" dirty="0" err="1">
                <a:solidFill>
                  <a:srgbClr val="C00000"/>
                </a:solidFill>
              </a:rPr>
              <a:t>Work</a:t>
            </a:r>
            <a:r>
              <a:rPr lang="pt-BR" sz="2400" b="1" dirty="0">
                <a:solidFill>
                  <a:srgbClr val="C00000"/>
                </a:solidFill>
              </a:rPr>
              <a:t> </a:t>
            </a:r>
            <a:r>
              <a:rPr lang="pt-BR" sz="2400" b="1" dirty="0" err="1">
                <a:solidFill>
                  <a:srgbClr val="C00000"/>
                </a:solidFill>
              </a:rPr>
              <a:t>and</a:t>
            </a:r>
            <a:r>
              <a:rPr lang="pt-BR" sz="2400" b="1" dirty="0">
                <a:solidFill>
                  <a:srgbClr val="C00000"/>
                </a:solidFill>
              </a:rPr>
              <a:t> </a:t>
            </a:r>
            <a:r>
              <a:rPr lang="pt-BR" sz="2400" b="1" dirty="0" err="1">
                <a:solidFill>
                  <a:srgbClr val="C00000"/>
                </a:solidFill>
              </a:rPr>
              <a:t>the</a:t>
            </a:r>
            <a:r>
              <a:rPr lang="pt-BR" sz="2400" b="1" dirty="0">
                <a:solidFill>
                  <a:srgbClr val="C00000"/>
                </a:solidFill>
              </a:rPr>
              <a:t> </a:t>
            </a:r>
            <a:r>
              <a:rPr lang="pt-BR" sz="2400" b="1" dirty="0" err="1">
                <a:solidFill>
                  <a:srgbClr val="C00000"/>
                </a:solidFill>
              </a:rPr>
              <a:t>Nature</a:t>
            </a:r>
            <a:r>
              <a:rPr lang="pt-BR" sz="2400" b="1" dirty="0">
                <a:solidFill>
                  <a:srgbClr val="C00000"/>
                </a:solidFill>
              </a:rPr>
              <a:t> </a:t>
            </a:r>
            <a:r>
              <a:rPr lang="pt-BR" sz="2400" b="1" dirty="0" err="1">
                <a:solidFill>
                  <a:srgbClr val="C00000"/>
                </a:solidFill>
              </a:rPr>
              <a:t>of</a:t>
            </a:r>
            <a:r>
              <a:rPr lang="pt-BR" sz="2400" b="1" dirty="0">
                <a:solidFill>
                  <a:srgbClr val="C00000"/>
                </a:solidFill>
              </a:rPr>
              <a:t> Man”.</a:t>
            </a:r>
            <a:endParaRPr lang="pt-BR" sz="2400" dirty="0">
              <a:solidFill>
                <a:srgbClr val="C00000"/>
              </a:solidFill>
            </a:endParaRPr>
          </a:p>
          <a:p>
            <a:pPr>
              <a:buSzPct val="60000"/>
            </a:pPr>
            <a:r>
              <a:rPr lang="pt-BR" sz="2400" dirty="0">
                <a:solidFill>
                  <a:srgbClr val="C00000"/>
                </a:solidFill>
              </a:rPr>
              <a:t>Em 1968 publicou um importante artigo na </a:t>
            </a:r>
            <a:r>
              <a:rPr lang="pt-BR" sz="2400" i="1" dirty="0">
                <a:solidFill>
                  <a:srgbClr val="C00000"/>
                </a:solidFill>
              </a:rPr>
              <a:t>Harvard Business </a:t>
            </a:r>
            <a:r>
              <a:rPr lang="pt-BR" sz="2400" i="1" dirty="0" err="1">
                <a:solidFill>
                  <a:srgbClr val="C00000"/>
                </a:solidFill>
              </a:rPr>
              <a:t>Review</a:t>
            </a:r>
            <a:r>
              <a:rPr lang="pt-BR" sz="2400" dirty="0">
                <a:solidFill>
                  <a:srgbClr val="C00000"/>
                </a:solidFill>
              </a:rPr>
              <a:t> intitulado </a:t>
            </a:r>
            <a:r>
              <a:rPr lang="pt-BR" sz="2400" b="1" dirty="0">
                <a:solidFill>
                  <a:srgbClr val="C00000"/>
                </a:solidFill>
              </a:rPr>
              <a:t>“Mais um vez: como você motiva os empregados?”</a:t>
            </a:r>
          </a:p>
          <a:p>
            <a:pPr>
              <a:buSzPct val="60000"/>
            </a:pPr>
            <a:endParaRPr lang="pt-BR" sz="2400" b="1" dirty="0">
              <a:solidFill>
                <a:srgbClr val="C00000"/>
              </a:solidFill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752600" y="1371600"/>
            <a:ext cx="6629400" cy="11731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pt-BR" sz="2300" i="1">
                <a:latin typeface="Times New Roman" pitchFamily="18" charset="0"/>
              </a:rPr>
              <a:t>“Minhas teorias tendem a enfatizar as estratégias para que os sensatos continuem sensatos”.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pt-BR" sz="2100"/>
              <a:t>(1923-2000</a:t>
            </a:r>
            <a:r>
              <a:rPr lang="pt-BR" sz="2100" b="0"/>
              <a:t>)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7885113" y="404813"/>
            <a:ext cx="12588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pic>
        <p:nvPicPr>
          <p:cNvPr id="32774" name="Picture 6" descr="interior_herzber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0"/>
            <a:ext cx="1258887" cy="126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7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 advAuto="1000"/>
      <p:bldP spid="327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1219200" y="152400"/>
            <a:ext cx="7772400" cy="685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/>
          <a:p>
            <a:pPr algn="ctr"/>
            <a:r>
              <a:rPr lang="pt-BR" sz="3600" i="1" dirty="0">
                <a:solidFill>
                  <a:schemeClr val="tx2"/>
                </a:solidFill>
                <a:latin typeface="Calibri" pitchFamily="34" charset="0"/>
              </a:rPr>
              <a:t>Teoria dos Dois Fatores</a:t>
            </a:r>
            <a:endParaRPr lang="pt-BR" sz="5400" i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251520" y="990600"/>
            <a:ext cx="8568952" cy="5181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endParaRPr lang="pt-BR" sz="2300" b="0" dirty="0"/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Realizou uma pesquisa com 500 engenheiros e contadores (profissionais da média gerência) sobre as questões que lhes traziam satisfação e insatisfação no trabalho.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endParaRPr lang="pt-BR" sz="2300" b="0" dirty="0"/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60000"/>
              <a:buFont typeface="Symbol" pitchFamily="18" charset="2"/>
              <a:buChar char="¨"/>
            </a:pPr>
            <a:r>
              <a:rPr lang="pt-BR" sz="2300" dirty="0"/>
              <a:t>Questões propostas:</a:t>
            </a:r>
          </a:p>
          <a:p>
            <a:pPr marL="742950" lvl="1" indent="-285750" algn="just">
              <a:spcBef>
                <a:spcPct val="20000"/>
              </a:spcBef>
              <a:buSzPct val="60000"/>
              <a:buFont typeface="Symbol" pitchFamily="18" charset="2"/>
              <a:buChar char="¨"/>
            </a:pPr>
            <a:r>
              <a:rPr lang="pt-BR" sz="2300" b="0" dirty="0"/>
              <a:t>Pense em uma situação em que você se sentiu especialmente bem relativamente a seu trabalho. Por que você se sentiu assim?</a:t>
            </a:r>
          </a:p>
          <a:p>
            <a:pPr marL="742950" lvl="1" indent="-285750" algn="just">
              <a:spcBef>
                <a:spcPct val="20000"/>
              </a:spcBef>
              <a:buSzPct val="60000"/>
              <a:buFont typeface="Symbol" pitchFamily="18" charset="2"/>
              <a:buChar char="¨"/>
            </a:pPr>
            <a:r>
              <a:rPr lang="pt-BR" sz="2300" b="0" dirty="0"/>
              <a:t> Pense em uma situação em que você se sentiu especialmente ruim com relação a seu trabalho. Por que você se sentiu assim?</a:t>
            </a:r>
          </a:p>
          <a:p>
            <a:pPr marL="742950" lvl="1" indent="-285750" algn="just">
              <a:spcBef>
                <a:spcPct val="20000"/>
              </a:spcBef>
              <a:buSzPct val="60000"/>
              <a:buFont typeface="Symbol" pitchFamily="18" charset="2"/>
              <a:buNone/>
            </a:pPr>
            <a:endParaRPr lang="pt-BR" sz="2300" b="0" dirty="0"/>
          </a:p>
        </p:txBody>
      </p:sp>
    </p:spTree>
    <p:extLst>
      <p:ext uri="{BB962C8B-B14F-4D97-AF65-F5344CB8AC3E}">
        <p14:creationId xmlns:p14="http://schemas.microsoft.com/office/powerpoint/2010/main" val="419645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914400" y="-76200"/>
            <a:ext cx="8077200" cy="12065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pt-BR" sz="3600" i="1" dirty="0">
                <a:solidFill>
                  <a:schemeClr val="tx2"/>
                </a:solidFill>
                <a:latin typeface="Calibri" pitchFamily="34" charset="0"/>
              </a:rPr>
              <a:t>Teoria dos Dois Fatores</a:t>
            </a:r>
          </a:p>
        </p:txBody>
      </p:sp>
      <p:grpSp>
        <p:nvGrpSpPr>
          <p:cNvPr id="33812" name="Group 20"/>
          <p:cNvGrpSpPr>
            <a:grpSpLocks/>
          </p:cNvGrpSpPr>
          <p:nvPr/>
        </p:nvGrpSpPr>
        <p:grpSpPr bwMode="auto">
          <a:xfrm>
            <a:off x="3048000" y="1158875"/>
            <a:ext cx="4038600" cy="593725"/>
            <a:chOff x="1920" y="912"/>
            <a:chExt cx="2544" cy="374"/>
          </a:xfrm>
        </p:grpSpPr>
        <p:sp>
          <p:nvSpPr>
            <p:cNvPr id="33796" name="AutoShape 4"/>
            <p:cNvSpPr>
              <a:spLocks noChangeArrowheads="1"/>
            </p:cNvSpPr>
            <p:nvPr/>
          </p:nvSpPr>
          <p:spPr bwMode="auto">
            <a:xfrm>
              <a:off x="1920" y="912"/>
              <a:ext cx="2544" cy="374"/>
            </a:xfrm>
            <a:prstGeom prst="leftRightArrow">
              <a:avLst>
                <a:gd name="adj1" fmla="val 50000"/>
                <a:gd name="adj2" fmla="val 136043"/>
              </a:avLst>
            </a:prstGeom>
            <a:gradFill rotWithShape="0">
              <a:gsLst>
                <a:gs pos="0">
                  <a:schemeClr val="accent1">
                    <a:gamma/>
                    <a:shade val="66667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Top"/>
              <a:lightRig rig="legacyNormal3" dir="l"/>
            </a:scene3d>
            <a:sp3d extrusionH="887400" prstMaterial="legacyMetal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pt-BR"/>
            </a:p>
          </p:txBody>
        </p:sp>
        <p:sp>
          <p:nvSpPr>
            <p:cNvPr id="33797" name="Text Box 5"/>
            <p:cNvSpPr txBox="1">
              <a:spLocks noChangeArrowheads="1"/>
            </p:cNvSpPr>
            <p:nvPr/>
          </p:nvSpPr>
          <p:spPr bwMode="auto">
            <a:xfrm>
              <a:off x="2316" y="995"/>
              <a:ext cx="19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>
                  <a:solidFill>
                    <a:schemeClr val="bg2"/>
                  </a:solidFill>
                </a:rPr>
                <a:t>FATORES MOTIVACIONAIS</a:t>
              </a:r>
            </a:p>
          </p:txBody>
        </p:sp>
      </p:grp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600200" y="990600"/>
            <a:ext cx="2209800" cy="854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0"/>
              <a:t>Não-satisfação</a:t>
            </a:r>
          </a:p>
          <a:p>
            <a:pPr>
              <a:spcBef>
                <a:spcPct val="50000"/>
              </a:spcBef>
            </a:pPr>
            <a:endParaRPr lang="pt-BR" sz="2000" b="0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6781800" y="2454275"/>
            <a:ext cx="2209800" cy="854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0"/>
              <a:t>Não-satisfação</a:t>
            </a:r>
          </a:p>
          <a:p>
            <a:pPr>
              <a:spcBef>
                <a:spcPct val="50000"/>
              </a:spcBef>
            </a:pPr>
            <a:endParaRPr lang="pt-BR" sz="2000" b="0"/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1981200" y="2438400"/>
            <a:ext cx="2209800" cy="854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0"/>
              <a:t>Insatisfação</a:t>
            </a:r>
          </a:p>
          <a:p>
            <a:pPr>
              <a:spcBef>
                <a:spcPct val="50000"/>
              </a:spcBef>
            </a:pPr>
            <a:endParaRPr lang="pt-BR" sz="2000" b="0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6934200" y="990600"/>
            <a:ext cx="2209800" cy="854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0"/>
              <a:t>Satisfação</a:t>
            </a:r>
          </a:p>
          <a:p>
            <a:pPr>
              <a:spcBef>
                <a:spcPct val="50000"/>
              </a:spcBef>
            </a:pPr>
            <a:endParaRPr lang="pt-BR" sz="2000" b="0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2667000" y="1524000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>
                <a:latin typeface="Garamond" pitchFamily="18" charset="0"/>
              </a:rPr>
              <a:t>-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6934200" y="1646238"/>
            <a:ext cx="457200" cy="5794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>
                <a:latin typeface="Garamond" pitchFamily="18" charset="0"/>
              </a:rPr>
              <a:t>+</a:t>
            </a:r>
          </a:p>
        </p:txBody>
      </p:sp>
      <p:grpSp>
        <p:nvGrpSpPr>
          <p:cNvPr id="33824" name="Group 32"/>
          <p:cNvGrpSpPr>
            <a:grpSpLocks/>
          </p:cNvGrpSpPr>
          <p:nvPr/>
        </p:nvGrpSpPr>
        <p:grpSpPr bwMode="auto">
          <a:xfrm>
            <a:off x="3048000" y="2073275"/>
            <a:ext cx="4038600" cy="593725"/>
            <a:chOff x="1920" y="1306"/>
            <a:chExt cx="2544" cy="374"/>
          </a:xfrm>
        </p:grpSpPr>
        <p:sp>
          <p:nvSpPr>
            <p:cNvPr id="33809" name="AutoShape 17"/>
            <p:cNvSpPr>
              <a:spLocks noChangeArrowheads="1"/>
            </p:cNvSpPr>
            <p:nvPr/>
          </p:nvSpPr>
          <p:spPr bwMode="auto">
            <a:xfrm>
              <a:off x="1920" y="1306"/>
              <a:ext cx="2544" cy="374"/>
            </a:xfrm>
            <a:prstGeom prst="leftRightArrow">
              <a:avLst>
                <a:gd name="adj1" fmla="val 50000"/>
                <a:gd name="adj2" fmla="val 136043"/>
              </a:avLst>
            </a:prstGeom>
            <a:gradFill rotWithShape="0">
              <a:gsLst>
                <a:gs pos="0">
                  <a:schemeClr val="accent1">
                    <a:gamma/>
                    <a:shade val="66667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Top"/>
              <a:lightRig rig="legacyNormal3" dir="l"/>
            </a:scene3d>
            <a:sp3d extrusionH="887400" prstMaterial="legacyMetal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pt-BR"/>
            </a:p>
          </p:txBody>
        </p:sp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2160" y="1392"/>
              <a:ext cx="20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>
                  <a:solidFill>
                    <a:schemeClr val="bg2"/>
                  </a:solidFill>
                </a:rPr>
                <a:t>FATORES HIGIÊNICOS</a:t>
              </a:r>
            </a:p>
          </p:txBody>
        </p:sp>
      </p:grp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1676400" y="3200400"/>
            <a:ext cx="2819400" cy="3667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/>
              <a:t>FATORES HIGIÊNICOS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5181600" y="3200400"/>
            <a:ext cx="2819400" cy="3667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/>
              <a:t>FATORES MOTIVACIONAIS </a:t>
            </a: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4876800" y="3657600"/>
            <a:ext cx="3657600" cy="9445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pt-BR" sz="1800" b="0"/>
              <a:t>Fatores Intrínsecos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pt-BR" sz="1800" b="0"/>
              <a:t>Relacionados ao trabalho em si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pt-BR" sz="1800" b="0"/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1219200" y="3733800"/>
            <a:ext cx="3657600" cy="6143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pt-BR" sz="1800" b="0"/>
              <a:t>Fatores Extrínsecos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pt-BR" sz="1800" b="0"/>
              <a:t>Relacionados ao ambiente do trabalho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1524000" y="4495800"/>
            <a:ext cx="4572000" cy="16049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Políticas e administração da empresa.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Supervisão.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Condições de trabalho.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Relações interpessoais.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Salário, status e segurança.</a:t>
            </a:r>
          </a:p>
        </p:txBody>
      </p:sp>
      <p:grpSp>
        <p:nvGrpSpPr>
          <p:cNvPr id="33825" name="Group 33"/>
          <p:cNvGrpSpPr>
            <a:grpSpLocks/>
          </p:cNvGrpSpPr>
          <p:nvPr/>
        </p:nvGrpSpPr>
        <p:grpSpPr bwMode="auto">
          <a:xfrm>
            <a:off x="395536" y="3200400"/>
            <a:ext cx="7910264" cy="3048000"/>
            <a:chOff x="864" y="2016"/>
            <a:chExt cx="4368" cy="1920"/>
          </a:xfrm>
        </p:grpSpPr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>
              <a:off x="864" y="2016"/>
              <a:ext cx="436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3813" name="Line 21"/>
            <p:cNvSpPr>
              <a:spLocks noChangeShapeType="1"/>
            </p:cNvSpPr>
            <p:nvPr/>
          </p:nvSpPr>
          <p:spPr bwMode="auto">
            <a:xfrm>
              <a:off x="864" y="2256"/>
              <a:ext cx="436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3814" name="Line 22"/>
            <p:cNvSpPr>
              <a:spLocks noChangeShapeType="1"/>
            </p:cNvSpPr>
            <p:nvPr/>
          </p:nvSpPr>
          <p:spPr bwMode="auto">
            <a:xfrm>
              <a:off x="3072" y="2016"/>
              <a:ext cx="0" cy="192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3816" name="Line 24"/>
            <p:cNvSpPr>
              <a:spLocks noChangeShapeType="1"/>
            </p:cNvSpPr>
            <p:nvPr/>
          </p:nvSpPr>
          <p:spPr bwMode="auto">
            <a:xfrm>
              <a:off x="864" y="2736"/>
              <a:ext cx="436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3822" name="Line 30"/>
            <p:cNvSpPr>
              <a:spLocks noChangeShapeType="1"/>
            </p:cNvSpPr>
            <p:nvPr/>
          </p:nvSpPr>
          <p:spPr bwMode="auto">
            <a:xfrm>
              <a:off x="912" y="3936"/>
              <a:ext cx="417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5105400" y="4495800"/>
            <a:ext cx="3429000" cy="16049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Conquistas.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Reconhecimento.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Trabalho em si.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Responsabilidade.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pt-BR" sz="1800" b="0"/>
              <a:t>Crescimento profissional.</a:t>
            </a:r>
          </a:p>
        </p:txBody>
      </p:sp>
    </p:spTree>
    <p:extLst>
      <p:ext uri="{BB962C8B-B14F-4D97-AF65-F5344CB8AC3E}">
        <p14:creationId xmlns:p14="http://schemas.microsoft.com/office/powerpoint/2010/main" val="78939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3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3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3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3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3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38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38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38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1" grpId="0" autoUpdateAnimBg="0"/>
      <p:bldP spid="33802" grpId="0" autoUpdateAnimBg="0"/>
      <p:bldP spid="33803" grpId="0" autoUpdateAnimBg="0"/>
      <p:bldP spid="33804" grpId="0" autoUpdateAnimBg="0"/>
      <p:bldP spid="33805" grpId="0" autoUpdateAnimBg="0"/>
      <p:bldP spid="33806" grpId="0" autoUpdateAnimBg="0"/>
      <p:bldP spid="33817" grpId="0" autoUpdateAnimBg="0"/>
      <p:bldP spid="33818" grpId="0" autoUpdateAnimBg="0"/>
      <p:bldP spid="33819" grpId="0" autoUpdateAnimBg="0"/>
      <p:bldP spid="33820" grpId="0" autoUpdateAnimBg="0"/>
      <p:bldP spid="33821" grpId="0" build="p" autoUpdateAnimBg="0" advAuto="0"/>
      <p:bldP spid="33823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Rectangle 5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sz="3600" b="1"/>
              <a:t>Teoria dos Dois Fatores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611560" y="1123950"/>
            <a:ext cx="7999040" cy="18478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 </a:t>
            </a:r>
            <a:r>
              <a:rPr lang="pt-BR" sz="2300" dirty="0"/>
              <a:t>Fatores Higiênicos:</a:t>
            </a:r>
            <a:r>
              <a:rPr lang="pt-BR" sz="2300" b="0" dirty="0"/>
              <a:t> a sua ausência pode deixar o empregado </a:t>
            </a:r>
            <a:r>
              <a:rPr lang="pt-BR" sz="2300" b="0" dirty="0" err="1"/>
              <a:t>dissatisfeito</a:t>
            </a:r>
            <a:r>
              <a:rPr lang="pt-BR" sz="2300" b="0" dirty="0"/>
              <a:t>, mas sua presença não é capaz de satisfazê-lo ou motiva-lo.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 </a:t>
            </a:r>
            <a:r>
              <a:rPr lang="pt-BR" sz="2300" dirty="0"/>
              <a:t>Fatores Motivacionais:</a:t>
            </a:r>
            <a:r>
              <a:rPr lang="pt-BR" sz="2300" b="0" dirty="0"/>
              <a:t> quando presentes trazem o desenvolvimento das motivações internas.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1600200" y="3581400"/>
            <a:ext cx="556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600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67544" y="2895600"/>
            <a:ext cx="8143056" cy="3048000"/>
          </a:xfrm>
          <a:noFill/>
          <a:ln/>
        </p:spPr>
        <p:txBody>
          <a:bodyPr>
            <a:normAutofit fontScale="92500" lnSpcReduction="10000"/>
          </a:bodyPr>
          <a:lstStyle/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  <a:buFont typeface="Symbol" pitchFamily="18" charset="2"/>
              <a:buNone/>
            </a:pPr>
            <a:endParaRPr lang="pt-BR" sz="2400" dirty="0"/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  <a:buFont typeface="Symbol" pitchFamily="18" charset="2"/>
              <a:buNone/>
            </a:pPr>
            <a:r>
              <a:rPr lang="pt-BR" sz="2400" b="1" dirty="0">
                <a:solidFill>
                  <a:schemeClr val="tx2"/>
                </a:solidFill>
              </a:rPr>
              <a:t>KITA: </a:t>
            </a:r>
            <a:r>
              <a:rPr lang="pt-BR" sz="2400" b="1" i="1" dirty="0"/>
              <a:t>“ </a:t>
            </a:r>
            <a:r>
              <a:rPr lang="pt-BR" sz="2400" i="1" dirty="0" err="1"/>
              <a:t>Kick</a:t>
            </a:r>
            <a:r>
              <a:rPr lang="pt-BR" sz="2400" i="1" dirty="0"/>
              <a:t> in </a:t>
            </a:r>
            <a:r>
              <a:rPr lang="pt-BR" sz="2400" i="1" dirty="0" err="1"/>
              <a:t>the</a:t>
            </a:r>
            <a:r>
              <a:rPr lang="pt-BR" sz="2400" i="1" dirty="0"/>
              <a:t> </a:t>
            </a:r>
            <a:r>
              <a:rPr lang="pt-BR" sz="2400" i="1" dirty="0" err="1"/>
              <a:t>ass</a:t>
            </a:r>
            <a:r>
              <a:rPr lang="pt-BR" sz="2400" i="1" dirty="0"/>
              <a:t>” </a:t>
            </a:r>
            <a:r>
              <a:rPr lang="pt-BR" sz="2400" dirty="0"/>
              <a:t>(chute no traseiro).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  <a:buFont typeface="Symbol" pitchFamily="18" charset="2"/>
              <a:buNone/>
            </a:pPr>
            <a:r>
              <a:rPr lang="pt-BR" sz="2400" b="1" dirty="0"/>
              <a:t>Existem três tipos de chutes: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pt-BR" sz="2400" dirty="0"/>
              <a:t>Chute físico negativo 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pt-BR" sz="2400" dirty="0"/>
              <a:t>Chute psicológico negativo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  <a:buFont typeface="Symbol" pitchFamily="18" charset="2"/>
              <a:buNone/>
            </a:pPr>
            <a:r>
              <a:rPr lang="pt-BR" sz="2400" dirty="0"/>
              <a:t>	- </a:t>
            </a:r>
            <a:r>
              <a:rPr lang="pt-BR" sz="2200" dirty="0"/>
              <a:t>Os chutes negativos não levam à motivação, apenas ao movimento. A pessoa que chuta é que está motivada, a que é chutada apenas se move. 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pt-BR" sz="2400" dirty="0"/>
              <a:t>Chute psicológico positivo: conduz à motivação. 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  <a:buFont typeface="Symbol" pitchFamily="18" charset="2"/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942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4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42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4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42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42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42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42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 build="p" autoUpdateAnimBg="0"/>
      <p:bldP spid="54279" grpId="0" autoUpdateAnimBg="0"/>
      <p:bldP spid="54280" grpId="0" build="p" bldLvl="3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3429000"/>
            <a:ext cx="8287072" cy="1600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SzPct val="60000"/>
            </a:pPr>
            <a:r>
              <a:rPr lang="pt-BR" sz="1600" dirty="0"/>
              <a:t>Professor norte-americano.</a:t>
            </a:r>
          </a:p>
          <a:p>
            <a:pPr>
              <a:lnSpc>
                <a:spcPct val="90000"/>
              </a:lnSpc>
              <a:buSzPct val="60000"/>
            </a:pPr>
            <a:r>
              <a:rPr lang="pt-BR" sz="1600" dirty="0"/>
              <a:t>Graduou-se, em 1932, pela atual Universidade de Wayne e obteve </a:t>
            </a:r>
            <a:r>
              <a:rPr lang="pt-BR" sz="1600" dirty="0" err="1"/>
              <a:t>Ph.D</a:t>
            </a:r>
            <a:r>
              <a:rPr lang="pt-BR" sz="1600" dirty="0"/>
              <a:t> em Harvard.</a:t>
            </a:r>
          </a:p>
          <a:p>
            <a:pPr>
              <a:lnSpc>
                <a:spcPct val="90000"/>
              </a:lnSpc>
              <a:buSzPct val="60000"/>
            </a:pPr>
            <a:r>
              <a:rPr lang="pt-BR" sz="1600" dirty="0"/>
              <a:t>No início da década de 50, ajudou a projetar uma fábrica da Procter &amp; Gamble, na </a:t>
            </a:r>
            <a:r>
              <a:rPr lang="pt-BR" sz="1600" dirty="0" err="1"/>
              <a:t>Georgia</a:t>
            </a:r>
            <a:r>
              <a:rPr lang="pt-BR" sz="1600" dirty="0"/>
              <a:t>, com base na Teoria Y.</a:t>
            </a:r>
          </a:p>
          <a:p>
            <a:pPr>
              <a:lnSpc>
                <a:spcPct val="90000"/>
              </a:lnSpc>
              <a:buSzPct val="60000"/>
            </a:pPr>
            <a:r>
              <a:rPr lang="pt-BR" sz="1600" dirty="0"/>
              <a:t>Ficou conhecido por sua divisão da teoria motivacional em </a:t>
            </a:r>
            <a:r>
              <a:rPr lang="pt-BR" sz="1600" b="1" dirty="0"/>
              <a:t>Teoria X e Y</a:t>
            </a:r>
            <a:r>
              <a:rPr lang="pt-BR" sz="1600" dirty="0"/>
              <a:t> – peças centrais do seu clássico </a:t>
            </a:r>
            <a:r>
              <a:rPr lang="pt-BR" sz="1600" b="1" dirty="0"/>
              <a:t>“O Lado Humano da Empresa</a:t>
            </a:r>
            <a:r>
              <a:rPr lang="pt-BR" sz="1600" dirty="0"/>
              <a:t>”, publicado em 1960. </a:t>
            </a:r>
            <a:endParaRPr lang="pt-BR" sz="1600" dirty="0" smtClean="0"/>
          </a:p>
          <a:p>
            <a:pPr>
              <a:lnSpc>
                <a:spcPct val="90000"/>
              </a:lnSpc>
              <a:buSzPct val="60000"/>
            </a:pPr>
            <a:endParaRPr lang="pt-BR" sz="1600" dirty="0"/>
          </a:p>
          <a:p>
            <a:pPr>
              <a:lnSpc>
                <a:spcPct val="90000"/>
              </a:lnSpc>
              <a:buSzPct val="60000"/>
            </a:pPr>
            <a:endParaRPr lang="pt-BR" sz="1600" dirty="0" smtClean="0"/>
          </a:p>
          <a:p>
            <a:pPr algn="ctr">
              <a:spcBef>
                <a:spcPct val="50000"/>
              </a:spcBef>
            </a:pPr>
            <a:r>
              <a:rPr lang="pt-BR" sz="1400" b="1" dirty="0" smtClean="0">
                <a:solidFill>
                  <a:schemeClr val="tx2"/>
                </a:solidFill>
              </a:rPr>
              <a:t>O psicólogo Douglas McGregor, procurou demonstrar uma variedade de estilos de administrar que eram – ou são – utilizados nas organizações. </a:t>
            </a:r>
          </a:p>
          <a:p>
            <a:pPr algn="ctr">
              <a:spcBef>
                <a:spcPct val="50000"/>
              </a:spcBef>
            </a:pPr>
            <a:r>
              <a:rPr lang="pt-BR" sz="1400" b="1" dirty="0" smtClean="0">
                <a:solidFill>
                  <a:schemeClr val="tx2"/>
                </a:solidFill>
              </a:rPr>
              <a:t>Utilizou as Teorias X e Y para apresentar algumas convicções sobre a maneira pela qual as pessoas se comportam dentro das organizações. </a:t>
            </a:r>
          </a:p>
          <a:p>
            <a:pPr>
              <a:lnSpc>
                <a:spcPct val="90000"/>
              </a:lnSpc>
              <a:buSzPct val="60000"/>
            </a:pPr>
            <a:endParaRPr lang="pt-BR" sz="1400" b="1" dirty="0" smtClean="0">
              <a:solidFill>
                <a:schemeClr val="tx2"/>
              </a:solidFill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295400" y="76200"/>
            <a:ext cx="7467600" cy="9017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/>
          <a:p>
            <a:pPr algn="ctr"/>
            <a:r>
              <a:rPr lang="pt-BR" sz="3600" i="1" dirty="0">
                <a:solidFill>
                  <a:schemeClr val="tx2"/>
                </a:solidFill>
                <a:latin typeface="Calibri" pitchFamily="34" charset="0"/>
              </a:rPr>
              <a:t>Douglas </a:t>
            </a:r>
            <a:r>
              <a:rPr lang="pt-BR" sz="3600" i="1" dirty="0" smtClean="0">
                <a:solidFill>
                  <a:schemeClr val="tx2"/>
                </a:solidFill>
                <a:latin typeface="Calibri" pitchFamily="34" charset="0"/>
              </a:rPr>
              <a:t>MCGREGOR – 1906/1964</a:t>
            </a:r>
            <a:endParaRPr lang="pt-BR" sz="3600" i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600200" y="1312863"/>
            <a:ext cx="5334000" cy="178510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200" i="1" dirty="0">
                <a:latin typeface="Times New Roman" pitchFamily="18" charset="0"/>
              </a:rPr>
              <a:t>“ A motivação, o potencial para desenvolvimento, a capacidade para assumir responsabilidades (...) estão todos presentes nas pessoas. Não são os dirigentes que os incutem nelas</a:t>
            </a:r>
            <a:r>
              <a:rPr lang="pt-BR" sz="2200" i="1" dirty="0">
                <a:solidFill>
                  <a:srgbClr val="FFFF00"/>
                </a:solidFill>
                <a:latin typeface="Times New Roman" pitchFamily="18" charset="0"/>
              </a:rPr>
              <a:t>”.</a:t>
            </a:r>
          </a:p>
        </p:txBody>
      </p:sp>
      <p:grpSp>
        <p:nvGrpSpPr>
          <p:cNvPr id="37896" name="Group 8"/>
          <p:cNvGrpSpPr>
            <a:grpSpLocks/>
          </p:cNvGrpSpPr>
          <p:nvPr/>
        </p:nvGrpSpPr>
        <p:grpSpPr bwMode="auto">
          <a:xfrm>
            <a:off x="7086600" y="1143000"/>
            <a:ext cx="1828800" cy="2362200"/>
            <a:chOff x="4464" y="720"/>
            <a:chExt cx="1152" cy="1488"/>
          </a:xfrm>
        </p:grpSpPr>
        <p:graphicFrame>
          <p:nvGraphicFramePr>
            <p:cNvPr id="37892" name="Object 4"/>
            <p:cNvGraphicFramePr>
              <a:graphicFrameLocks noChangeAspect="1"/>
            </p:cNvGraphicFramePr>
            <p:nvPr/>
          </p:nvGraphicFramePr>
          <p:xfrm>
            <a:off x="4464" y="720"/>
            <a:ext cx="1051" cy="1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" name="Photo Editor Photo" r:id="rId3" imgW="1952898" imgH="2523810" progId="MSPhotoEd.3">
                    <p:embed/>
                  </p:oleObj>
                </mc:Choice>
                <mc:Fallback>
                  <p:oleObj name="Photo Editor Photo" r:id="rId3" imgW="1952898" imgH="2523810" progId="MSPhotoEd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grayscl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720"/>
                          <a:ext cx="1051" cy="1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895" name="Text Box 7"/>
            <p:cNvSpPr txBox="1">
              <a:spLocks noChangeArrowheads="1"/>
            </p:cNvSpPr>
            <p:nvPr/>
          </p:nvSpPr>
          <p:spPr bwMode="auto">
            <a:xfrm>
              <a:off x="4560" y="1958"/>
              <a:ext cx="10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2000" b="0"/>
                <a:t>1906 - 1964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069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 advAuto="1000"/>
      <p:bldP spid="37894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72400" cy="685800"/>
          </a:xfrm>
        </p:spPr>
        <p:txBody>
          <a:bodyPr/>
          <a:lstStyle/>
          <a:p>
            <a:r>
              <a:rPr lang="pt-BR" sz="3600" b="1"/>
              <a:t>Teoria X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3568" y="1143000"/>
            <a:ext cx="8003232" cy="2362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SzPct val="60000"/>
            </a:pPr>
            <a:r>
              <a:rPr lang="pt-BR" sz="2400" dirty="0"/>
              <a:t>A </a:t>
            </a:r>
            <a:r>
              <a:rPr lang="pt-BR" sz="2400" b="1" dirty="0"/>
              <a:t>Teoria X</a:t>
            </a:r>
            <a:r>
              <a:rPr lang="pt-BR" sz="2400" dirty="0"/>
              <a:t> caracteriza-se por ter um estilo autocrático e  similar à Administração Científica de Taylor, à Clássica de Fayol e à Burocrática de Weber. </a:t>
            </a:r>
          </a:p>
          <a:p>
            <a:pPr>
              <a:lnSpc>
                <a:spcPct val="90000"/>
              </a:lnSpc>
              <a:buSzPct val="60000"/>
            </a:pPr>
            <a:r>
              <a:rPr lang="pt-BR" sz="2400" dirty="0"/>
              <a:t>Assumia que os trabalhadores eram inerentemente preguiçosos, necessitavam ser supervisionados e motivados, e consideravam o trabalho um mal necessário para conseguir dinheiro.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39552" y="3733800"/>
            <a:ext cx="8071048" cy="33909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None/>
            </a:pPr>
            <a:r>
              <a:rPr lang="pt-BR" sz="2300" dirty="0"/>
              <a:t>As pessoas: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Irão evitar o trabalho caso seja possível.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precisam ser forçadas, controladas, dirigidas e ameaçadas com punição para realizar o esforço adequado para atingir as metas da organização.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r>
              <a:rPr lang="pt-BR" sz="2300" b="0" dirty="0"/>
              <a:t> Preferem ser dirigidas, desejam evitar responsabilidades, possuem pouca ambição e querem, acima de tudo, segurança.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0000"/>
              <a:buFont typeface="Symbol" pitchFamily="18" charset="2"/>
              <a:buChar char="¨"/>
            </a:pPr>
            <a:endParaRPr lang="pt-BR" sz="2300" b="0" dirty="0"/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60000"/>
            </a:pP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302871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7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7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7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build="p" bldLvl="2" autoUpdateAnimBg="0"/>
      <p:bldP spid="47114" grpId="0" build="p" bldLvl="2" autoUpdateAnimBg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1358</Words>
  <Application>Microsoft Office PowerPoint</Application>
  <PresentationFormat>Apresentação na tela (4:3)</PresentationFormat>
  <Paragraphs>125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7" baseType="lpstr">
      <vt:lpstr>Tema do Office</vt:lpstr>
      <vt:lpstr>Photo Editor Photo</vt:lpstr>
      <vt:lpstr>COC – 10ª. Aula - Motivação – Cap.  9 </vt:lpstr>
      <vt:lpstr>Apresentação do PowerPoint</vt:lpstr>
      <vt:lpstr>Apresentação do PowerPoint</vt:lpstr>
      <vt:lpstr>Frederick HERZBERG 1923/2000</vt:lpstr>
      <vt:lpstr>Apresentação do PowerPoint</vt:lpstr>
      <vt:lpstr>Apresentação do PowerPoint</vt:lpstr>
      <vt:lpstr>Teoria dos Dois Fatores</vt:lpstr>
      <vt:lpstr>Apresentação do PowerPoint</vt:lpstr>
      <vt:lpstr>Teoria X</vt:lpstr>
      <vt:lpstr>Teoria Y</vt:lpstr>
      <vt:lpstr>Teoria Y</vt:lpstr>
      <vt:lpstr>Teoria Z</vt:lpstr>
      <vt:lpstr>Apresentação do PowerPoint</vt:lpstr>
      <vt:lpstr>Teoria de Taylor  </vt:lpstr>
      <vt:lpstr>Princípios de Administração Científica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Teorias de Motivação</dc:title>
  <dc:creator>Eneida</dc:creator>
  <cp:lastModifiedBy>Eneida</cp:lastModifiedBy>
  <cp:revision>9</cp:revision>
  <cp:lastPrinted>2013-05-03T22:51:22Z</cp:lastPrinted>
  <dcterms:created xsi:type="dcterms:W3CDTF">2013-04-28T02:12:50Z</dcterms:created>
  <dcterms:modified xsi:type="dcterms:W3CDTF">2013-05-03T22:58:14Z</dcterms:modified>
</cp:coreProperties>
</file>