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  <p:sldId id="268" r:id="rId9"/>
    <p:sldId id="269" r:id="rId10"/>
    <p:sldId id="270" r:id="rId11"/>
    <p:sldId id="271" r:id="rId12"/>
  </p:sldIdLst>
  <p:sldSz cx="9144000" cy="6858000" type="screen4x3"/>
  <p:notesSz cx="6881813" cy="97107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0A7E23FC-F80B-4006-A102-6F71AE1AB1BE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88E60B29-0AA0-4A32-BA68-D5E3C29B0B0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1753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/>
          <a:lstStyle>
            <a:lvl1pPr algn="r">
              <a:defRPr sz="1200"/>
            </a:lvl1pPr>
          </a:lstStyle>
          <a:p>
            <a:fld id="{B1DF61C9-66D9-4F7F-B36C-8C9DA32136F1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4" tIns="47407" rIns="94814" bIns="4740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182" y="4612601"/>
            <a:ext cx="5505450" cy="4369832"/>
          </a:xfrm>
          <a:prstGeom prst="rect">
            <a:avLst/>
          </a:prstGeom>
        </p:spPr>
        <p:txBody>
          <a:bodyPr vert="horz" lIns="94814" tIns="47407" rIns="94814" bIns="47407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8102" y="9223516"/>
            <a:ext cx="2982119" cy="485537"/>
          </a:xfrm>
          <a:prstGeom prst="rect">
            <a:avLst/>
          </a:prstGeom>
        </p:spPr>
        <p:txBody>
          <a:bodyPr vert="horz" lIns="94814" tIns="47407" rIns="94814" bIns="47407" rtlCol="0" anchor="b"/>
          <a:lstStyle>
            <a:lvl1pPr algn="r">
              <a:defRPr sz="1200"/>
            </a:lvl1pPr>
          </a:lstStyle>
          <a:p>
            <a:fld id="{C86D38FE-5A70-457B-9C4A-76394F2F7E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134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06E246-6B91-44A2-8E83-DE17708B6032}" type="slidenum">
              <a:rPr lang="pt-BR"/>
              <a:pPr/>
              <a:t>1</a:t>
            </a:fld>
            <a:endParaRPr lang="pt-BR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B48A3C-EA6E-4512-B7BE-9214D1DC687A}" type="slidenum">
              <a:rPr lang="pt-BR"/>
              <a:pPr/>
              <a:t>3</a:t>
            </a:fld>
            <a:endParaRPr lang="pt-BR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8C83B0-07B5-4F78-B159-4B88F75D2188}" type="slidenum">
              <a:rPr lang="pt-BR"/>
              <a:pPr/>
              <a:t>4</a:t>
            </a:fld>
            <a:endParaRPr lang="pt-BR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F1A279-5076-428B-9F79-FA9FFB73AAF1}" type="slidenum">
              <a:rPr lang="pt-BR"/>
              <a:pPr/>
              <a:t>5</a:t>
            </a:fld>
            <a:endParaRPr lang="pt-BR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6A42A8-402E-4476-A7C1-15C6BB5AA8CA}" type="slidenum">
              <a:rPr lang="pt-BR"/>
              <a:pPr/>
              <a:t>6</a:t>
            </a:fld>
            <a:endParaRPr lang="pt-BR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583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416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580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513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820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321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33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1767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264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2521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323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AB709-4A6C-43D8-BEE3-3A02276B2452}" type="datetimeFigureOut">
              <a:rPr lang="pt-BR" smtClean="0"/>
              <a:t>13/05/2013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39A13-5C74-4C9E-82EC-781EFEAA8C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42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54123" y="1265792"/>
            <a:ext cx="1860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r>
              <a:rPr lang="pt-BR" sz="3600" b="1" dirty="0">
                <a:solidFill>
                  <a:srgbClr val="990033"/>
                </a:solidFill>
                <a:latin typeface="Arial" charset="0"/>
              </a:rPr>
              <a:t>GRUPO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0" y="1412776"/>
            <a:ext cx="9144000" cy="164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sz="2800" b="1" dirty="0">
                <a:latin typeface="Arial" charset="0"/>
              </a:rPr>
              <a:t>É um conjunto de pessoas </a:t>
            </a:r>
          </a:p>
          <a:p>
            <a:pPr algn="ctr">
              <a:lnSpc>
                <a:spcPct val="120000"/>
              </a:lnSpc>
            </a:pPr>
            <a:r>
              <a:rPr lang="pt-BR" sz="2800" b="1" dirty="0">
                <a:latin typeface="Arial" charset="0"/>
              </a:rPr>
              <a:t>praticando atividades comuns, </a:t>
            </a:r>
          </a:p>
          <a:p>
            <a:pPr algn="ctr">
              <a:lnSpc>
                <a:spcPct val="120000"/>
              </a:lnSpc>
            </a:pPr>
            <a:r>
              <a:rPr lang="pt-BR" sz="2800" b="1" dirty="0">
                <a:latin typeface="Arial" charset="0"/>
              </a:rPr>
              <a:t>com  objetivos idênticos, </a:t>
            </a:r>
            <a:r>
              <a:rPr lang="pt-BR" sz="2800" b="1" dirty="0" smtClean="0">
                <a:latin typeface="Arial" charset="0"/>
              </a:rPr>
              <a:t>porém </a:t>
            </a:r>
            <a:r>
              <a:rPr lang="pt-BR" sz="2800" b="1" dirty="0">
                <a:latin typeface="Arial" charset="0"/>
              </a:rPr>
              <a:t>individualizados.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232650" y="3291706"/>
            <a:ext cx="191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r>
              <a:rPr lang="pt-BR" sz="3600" b="1" dirty="0">
                <a:solidFill>
                  <a:srgbClr val="990033"/>
                </a:solidFill>
                <a:latin typeface="Arial" charset="0"/>
              </a:rPr>
              <a:t>EQUIPE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1520" y="4135720"/>
            <a:ext cx="889248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sz="2800" b="1" dirty="0">
                <a:latin typeface="Arial" charset="0"/>
              </a:rPr>
              <a:t>É um conjunto de pessoas que </a:t>
            </a:r>
            <a:r>
              <a:rPr lang="pt-BR" sz="2800" b="1" dirty="0" smtClean="0">
                <a:latin typeface="Arial" charset="0"/>
              </a:rPr>
              <a:t> oferecem </a:t>
            </a:r>
            <a:r>
              <a:rPr lang="pt-BR" sz="2800" b="1" dirty="0">
                <a:latin typeface="Arial" charset="0"/>
              </a:rPr>
              <a:t>suas competências </a:t>
            </a:r>
            <a:r>
              <a:rPr lang="pt-BR" sz="2800" b="1" dirty="0" smtClean="0">
                <a:latin typeface="Arial" charset="0"/>
              </a:rPr>
              <a:t>e conjugam </a:t>
            </a:r>
            <a:r>
              <a:rPr lang="pt-BR" sz="2800" b="1" dirty="0">
                <a:latin typeface="Arial" charset="0"/>
              </a:rPr>
              <a:t>seus esforços</a:t>
            </a:r>
          </a:p>
          <a:p>
            <a:pPr algn="ctr">
              <a:lnSpc>
                <a:spcPct val="120000"/>
              </a:lnSpc>
            </a:pPr>
            <a:r>
              <a:rPr lang="pt-BR" sz="2800" b="1" dirty="0">
                <a:latin typeface="Arial" charset="0"/>
              </a:rPr>
              <a:t>para fazerem coisas que são da</a:t>
            </a:r>
          </a:p>
          <a:p>
            <a:pPr algn="ctr">
              <a:lnSpc>
                <a:spcPct val="120000"/>
              </a:lnSpc>
            </a:pPr>
            <a:r>
              <a:rPr lang="pt-BR" sz="2800" b="1" dirty="0">
                <a:latin typeface="Arial" charset="0"/>
              </a:rPr>
              <a:t>responsabilidade de </a:t>
            </a:r>
            <a:r>
              <a:rPr lang="pt-BR" sz="2800" b="1" dirty="0" smtClean="0">
                <a:latin typeface="Arial" charset="0"/>
              </a:rPr>
              <a:t>todos, visando </a:t>
            </a:r>
            <a:r>
              <a:rPr lang="pt-BR" sz="2800" b="1" dirty="0">
                <a:latin typeface="Arial" charset="0"/>
              </a:rPr>
              <a:t>obter resultados </a:t>
            </a:r>
            <a:r>
              <a:rPr lang="pt-BR" sz="2800" b="1" dirty="0" smtClean="0">
                <a:latin typeface="Arial" charset="0"/>
              </a:rPr>
              <a:t>comum através </a:t>
            </a:r>
            <a:r>
              <a:rPr lang="pt-BR" sz="2800" b="1" dirty="0">
                <a:latin typeface="Arial" charset="0"/>
              </a:rPr>
              <a:t>da interatividade.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54123" y="104665"/>
            <a:ext cx="8882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</a:rPr>
              <a:t>COC – 11ª. AULA  - FORMAÇÃO DOS GRUPOS TRANSFORMAÇÃO EM EQUIPES  caps. 11 e 12 </a:t>
            </a:r>
            <a:endParaRPr lang="pt-B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64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539552" y="476672"/>
            <a:ext cx="8129587" cy="5929312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pt-BR" b="1" dirty="0" smtClean="0">
                <a:solidFill>
                  <a:srgbClr val="FF0000"/>
                </a:solidFill>
              </a:rPr>
              <a:t>Equipes multifuncionais: </a:t>
            </a:r>
          </a:p>
          <a:p>
            <a:pPr algn="just">
              <a:defRPr/>
            </a:pPr>
            <a:r>
              <a:rPr lang="pt-BR" dirty="0" smtClean="0">
                <a:solidFill>
                  <a:schemeClr val="tx2"/>
                </a:solidFill>
              </a:rPr>
              <a:t>São equipes formadas por funcionários do mesmo nível hierárquico, mas de diferentes setores da empresa, que se juntam para cumprir uma tarefa. </a:t>
            </a:r>
          </a:p>
          <a:p>
            <a:pPr algn="just">
              <a:defRPr/>
            </a:pPr>
            <a:r>
              <a:rPr lang="pt-BR" dirty="0" smtClean="0">
                <a:solidFill>
                  <a:schemeClr val="tx2"/>
                </a:solidFill>
              </a:rPr>
              <a:t>As equipes desempenham várias funções (multifunções), ao mesmo tempo, ou seja, não há especificação para cada membro</a:t>
            </a:r>
            <a:r>
              <a:rPr lang="pt-BR" dirty="0" smtClean="0">
                <a:solidFill>
                  <a:srgbClr val="FFC000"/>
                </a:solidFill>
              </a:rPr>
              <a:t>.</a:t>
            </a:r>
          </a:p>
          <a:p>
            <a:pPr algn="just">
              <a:defRPr/>
            </a:pPr>
            <a:r>
              <a:rPr lang="pt-BR" dirty="0" smtClean="0">
                <a:solidFill>
                  <a:srgbClr val="FFC000"/>
                </a:solidFill>
              </a:rPr>
              <a:t> </a:t>
            </a:r>
            <a:r>
              <a:rPr lang="pt-BR" dirty="0" smtClean="0"/>
              <a:t>O sentido de equipe é exatamente esse, os membros compensam entre si as competências e as carências, num aprendizado contínuo.</a:t>
            </a:r>
          </a:p>
        </p:txBody>
      </p:sp>
    </p:spTree>
    <p:extLst>
      <p:ext uri="{BB962C8B-B14F-4D97-AF65-F5344CB8AC3E}">
        <p14:creationId xmlns:p14="http://schemas.microsoft.com/office/powerpoint/2010/main" val="96061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28625" y="642938"/>
            <a:ext cx="8001000" cy="5453062"/>
          </a:xfrm>
        </p:spPr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pt-BR" b="1" dirty="0" smtClean="0">
                <a:solidFill>
                  <a:srgbClr val="FF0000"/>
                </a:solidFill>
              </a:rPr>
              <a:t>Equipes Virtuais: </a:t>
            </a:r>
            <a:r>
              <a:rPr lang="pt-BR" dirty="0" smtClean="0"/>
              <a:t>Os tipos de equipes analisados até agora realizam seu trabalho face a face. </a:t>
            </a:r>
            <a:r>
              <a:rPr lang="pt-BR" dirty="0" smtClean="0">
                <a:solidFill>
                  <a:schemeClr val="tx2"/>
                </a:solidFill>
              </a:rPr>
              <a:t>As equipes virtuais usam a </a:t>
            </a:r>
            <a:r>
              <a:rPr lang="pt-BR" sz="4400" dirty="0" smtClean="0">
                <a:solidFill>
                  <a:schemeClr val="tx2"/>
                </a:solidFill>
              </a:rPr>
              <a:t>tecnologia da informática </a:t>
            </a:r>
            <a:r>
              <a:rPr lang="pt-BR" dirty="0" smtClean="0">
                <a:solidFill>
                  <a:schemeClr val="tx2"/>
                </a:solidFill>
              </a:rPr>
              <a:t>para reunir seus membros, fisicamente dispersos, e permitir que eles atinjam um objetivo comum</a:t>
            </a:r>
            <a:r>
              <a:rPr lang="pt-BR" dirty="0" smtClean="0">
                <a:solidFill>
                  <a:srgbClr val="FFC000"/>
                </a:solidFill>
              </a:rPr>
              <a:t>. </a:t>
            </a:r>
          </a:p>
          <a:p>
            <a:pPr algn="just">
              <a:defRPr/>
            </a:pPr>
            <a:endParaRPr lang="pt-BR" dirty="0">
              <a:solidFill>
                <a:srgbClr val="FFC000"/>
              </a:solidFill>
            </a:endParaRPr>
          </a:p>
          <a:p>
            <a:pPr algn="just">
              <a:defRPr/>
            </a:pPr>
            <a:r>
              <a:rPr lang="pt-BR" dirty="0" smtClean="0"/>
              <a:t>Elas permitem que as pessoas colaborem on-line – utilizando meios de comunicação como redes internas e externas, videoconferências ou correio eletrônico – quando estão separadas apenas por uma parede ou em outro continente.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870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55776" y="0"/>
            <a:ext cx="42627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</a:rPr>
              <a:t>Similaridades</a:t>
            </a:r>
            <a:endParaRPr lang="pt-BR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908720"/>
            <a:ext cx="9144000" cy="1643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sz="2800" b="1" dirty="0">
                <a:solidFill>
                  <a:srgbClr val="FF0000"/>
                </a:solidFill>
                <a:latin typeface="Arial" charset="0"/>
              </a:rPr>
              <a:t>É um conjunto de pessoas </a:t>
            </a:r>
          </a:p>
          <a:p>
            <a:pPr algn="ctr">
              <a:lnSpc>
                <a:spcPct val="120000"/>
              </a:lnSpc>
            </a:pPr>
            <a:r>
              <a:rPr lang="pt-BR" sz="2800" b="1" dirty="0">
                <a:latin typeface="Arial" charset="0"/>
              </a:rPr>
              <a:t>praticando atividades comuns, </a:t>
            </a:r>
          </a:p>
          <a:p>
            <a:pPr algn="ctr">
              <a:lnSpc>
                <a:spcPct val="120000"/>
              </a:lnSpc>
            </a:pPr>
            <a:r>
              <a:rPr lang="pt-BR" sz="2800" b="1" dirty="0">
                <a:latin typeface="Arial" charset="0"/>
              </a:rPr>
              <a:t>com  </a:t>
            </a:r>
            <a:r>
              <a:rPr lang="pt-BR" sz="2800" b="1" dirty="0">
                <a:solidFill>
                  <a:schemeClr val="accent5">
                    <a:lumMod val="75000"/>
                  </a:schemeClr>
                </a:solidFill>
                <a:latin typeface="Arial" charset="0"/>
              </a:rPr>
              <a:t>objetivos idênticos</a:t>
            </a:r>
            <a:r>
              <a:rPr lang="pt-BR" sz="2800" b="1" dirty="0">
                <a:latin typeface="Arial" charset="0"/>
              </a:rPr>
              <a:t>, </a:t>
            </a:r>
            <a:r>
              <a:rPr lang="pt-BR" sz="2800" b="1" dirty="0" smtClean="0">
                <a:latin typeface="Arial" charset="0"/>
              </a:rPr>
              <a:t>porém </a:t>
            </a:r>
            <a:r>
              <a:rPr lang="pt-BR" sz="2800" b="1" dirty="0">
                <a:solidFill>
                  <a:srgbClr val="FFC000"/>
                </a:solidFill>
                <a:latin typeface="Arial" charset="0"/>
              </a:rPr>
              <a:t>individualizados.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3212976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sz="2800" b="1" dirty="0">
                <a:solidFill>
                  <a:srgbClr val="FF0000"/>
                </a:solidFill>
                <a:latin typeface="Arial" charset="0"/>
              </a:rPr>
              <a:t>É um conjunto de pessoas </a:t>
            </a:r>
            <a:r>
              <a:rPr lang="pt-BR" sz="2800" b="1" dirty="0">
                <a:latin typeface="Arial" charset="0"/>
              </a:rPr>
              <a:t>que </a:t>
            </a:r>
            <a:r>
              <a:rPr lang="pt-BR" sz="2800" b="1" dirty="0" smtClean="0">
                <a:latin typeface="Arial" charset="0"/>
              </a:rPr>
              <a:t> oferecem </a:t>
            </a:r>
            <a:r>
              <a:rPr lang="pt-BR" sz="2800" b="1" dirty="0">
                <a:latin typeface="Arial" charset="0"/>
              </a:rPr>
              <a:t>suas competências </a:t>
            </a:r>
            <a:r>
              <a:rPr lang="pt-BR" sz="2800" b="1" dirty="0" smtClean="0">
                <a:latin typeface="Arial" charset="0"/>
              </a:rPr>
              <a:t>e conjugam </a:t>
            </a:r>
            <a:r>
              <a:rPr lang="pt-BR" sz="2800" b="1" dirty="0">
                <a:latin typeface="Arial" charset="0"/>
              </a:rPr>
              <a:t>seus esforços</a:t>
            </a:r>
          </a:p>
          <a:p>
            <a:pPr algn="ctr">
              <a:lnSpc>
                <a:spcPct val="120000"/>
              </a:lnSpc>
            </a:pPr>
            <a:r>
              <a:rPr lang="pt-BR" sz="2800" b="1" dirty="0">
                <a:latin typeface="Arial" charset="0"/>
              </a:rPr>
              <a:t>para fazerem coisas que são da</a:t>
            </a:r>
          </a:p>
          <a:p>
            <a:pPr algn="ctr">
              <a:lnSpc>
                <a:spcPct val="120000"/>
              </a:lnSpc>
            </a:pPr>
            <a:r>
              <a:rPr lang="pt-BR" sz="2800" b="1" dirty="0">
                <a:latin typeface="Arial" charset="0"/>
              </a:rPr>
              <a:t>responsabilidade de </a:t>
            </a:r>
            <a:r>
              <a:rPr lang="pt-BR" sz="2800" b="1" dirty="0" smtClean="0">
                <a:latin typeface="Arial" charset="0"/>
              </a:rPr>
              <a:t>todos, visando </a:t>
            </a:r>
            <a:r>
              <a:rPr lang="pt-BR" sz="2800" b="1" dirty="0">
                <a:solidFill>
                  <a:schemeClr val="accent5">
                    <a:lumMod val="75000"/>
                  </a:schemeClr>
                </a:solidFill>
                <a:latin typeface="Arial" charset="0"/>
              </a:rPr>
              <a:t>obter resultados </a:t>
            </a:r>
            <a:r>
              <a:rPr lang="pt-BR" sz="2800" b="1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</a:rPr>
              <a:t>comum</a:t>
            </a:r>
            <a:r>
              <a:rPr lang="pt-BR" sz="2800" b="1" dirty="0" smtClean="0">
                <a:latin typeface="Arial" charset="0"/>
              </a:rPr>
              <a:t> através </a:t>
            </a:r>
            <a:r>
              <a:rPr lang="pt-BR" sz="2800" b="1" dirty="0">
                <a:latin typeface="Arial" charset="0"/>
              </a:rPr>
              <a:t>da </a:t>
            </a:r>
            <a:r>
              <a:rPr lang="pt-BR" sz="2800" b="1" dirty="0">
                <a:solidFill>
                  <a:srgbClr val="FFC000"/>
                </a:solidFill>
                <a:latin typeface="Arial" charset="0"/>
              </a:rPr>
              <a:t>interatividade.</a:t>
            </a:r>
          </a:p>
        </p:txBody>
      </p:sp>
    </p:spTree>
    <p:extLst>
      <p:ext uri="{BB962C8B-B14F-4D97-AF65-F5344CB8AC3E}">
        <p14:creationId xmlns:p14="http://schemas.microsoft.com/office/powerpoint/2010/main" val="338595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9233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5400" b="1" dirty="0">
                <a:latin typeface="Arial" charset="0"/>
              </a:rPr>
              <a:t>TRABALHO EM EQUIPE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79512" y="1124744"/>
            <a:ext cx="8712968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spcBef>
                <a:spcPct val="20000"/>
              </a:spcBef>
            </a:pPr>
            <a:r>
              <a:rPr lang="pt-BR" sz="3200" dirty="0">
                <a:latin typeface="Arial" charset="0"/>
                <a:cs typeface="Times New Roman" pitchFamily="18" charset="0"/>
              </a:rPr>
              <a:t>	O trabalho em equipe é um processo baseado em princípios e valores que estão claramente definidos e entendidos</a:t>
            </a:r>
            <a:r>
              <a:rPr lang="pt-BR" sz="3200" dirty="0" smtClean="0">
                <a:latin typeface="Arial" charset="0"/>
                <a:cs typeface="Times New Roman" pitchFamily="18" charset="0"/>
              </a:rPr>
              <a:t>.</a:t>
            </a:r>
          </a:p>
          <a:p>
            <a:pPr marL="342900" indent="-342900" algn="just">
              <a:spcBef>
                <a:spcPct val="20000"/>
              </a:spcBef>
            </a:pPr>
            <a:endParaRPr lang="pt-BR" sz="3200" dirty="0" smtClean="0">
              <a:latin typeface="Arial" charset="0"/>
              <a:cs typeface="Times New Roman" pitchFamily="18" charset="0"/>
            </a:endParaRPr>
          </a:p>
          <a:p>
            <a:pPr marL="342900" indent="-342900" algn="just">
              <a:spcBef>
                <a:spcPct val="20000"/>
              </a:spcBef>
            </a:pPr>
            <a:r>
              <a:rPr lang="pt-BR" sz="3200" dirty="0" smtClean="0">
                <a:latin typeface="Arial" charset="0"/>
                <a:cs typeface="Times New Roman" pitchFamily="18" charset="0"/>
              </a:rPr>
              <a:t>	O </a:t>
            </a:r>
            <a:r>
              <a:rPr lang="pt-BR" sz="3200" dirty="0">
                <a:latin typeface="Arial" charset="0"/>
                <a:cs typeface="Times New Roman" pitchFamily="18" charset="0"/>
              </a:rPr>
              <a:t>verdadeiro trabalho em equipe é um processo contínuo interativo de um grupo de pessoas aprendendo, crescendo e trabalhando </a:t>
            </a:r>
            <a:r>
              <a:rPr lang="pt-BR" sz="3200" dirty="0" err="1">
                <a:latin typeface="Arial" charset="0"/>
                <a:cs typeface="Times New Roman" pitchFamily="18" charset="0"/>
              </a:rPr>
              <a:t>interdependentemente</a:t>
            </a:r>
            <a:r>
              <a:rPr lang="pt-BR" sz="3200" dirty="0">
                <a:latin typeface="Arial" charset="0"/>
                <a:cs typeface="Times New Roman" pitchFamily="18" charset="0"/>
              </a:rPr>
              <a:t> para alcançar metas e objetivos específicos no suporte a uma missão comum.</a:t>
            </a:r>
            <a:endParaRPr lang="pt-BR" sz="3200" dirty="0">
              <a:latin typeface="Arial Narrow" pitchFamily="34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pt-BR" sz="32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65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946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chemeClr val="accent5">
                    <a:lumMod val="75000"/>
                  </a:schemeClr>
                </a:solidFill>
                <a:latin typeface="Arial" charset="0"/>
              </a:rPr>
              <a:t>FATORES QUE INFLUENCIAM UM GRUPO </a:t>
            </a:r>
          </a:p>
          <a:p>
            <a:pPr algn="ctr"/>
            <a:r>
              <a:rPr lang="pt-BR" sz="2800" b="1" dirty="0">
                <a:solidFill>
                  <a:schemeClr val="accent5">
                    <a:lumMod val="75000"/>
                  </a:schemeClr>
                </a:solidFill>
                <a:latin typeface="Arial" charset="0"/>
              </a:rPr>
              <a:t>A TORNAR-SE OU NÃO UMA EQUIPE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454325" y="2182813"/>
            <a:ext cx="2937022" cy="142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b="1" dirty="0">
                <a:latin typeface="Arial" charset="0"/>
              </a:rPr>
              <a:t>Imagem Externa</a:t>
            </a:r>
          </a:p>
          <a:p>
            <a:pPr algn="ctr">
              <a:lnSpc>
                <a:spcPct val="90000"/>
              </a:lnSpc>
            </a:pPr>
            <a:r>
              <a:rPr lang="pt-BR" b="1" dirty="0">
                <a:latin typeface="Arial" charset="0"/>
              </a:rPr>
              <a:t>Fatores/Cultura </a:t>
            </a:r>
            <a:endParaRPr lang="pt-BR" b="1" dirty="0" smtClean="0">
              <a:latin typeface="Arial" charset="0"/>
            </a:endParaRPr>
          </a:p>
          <a:p>
            <a:pPr algn="ctr">
              <a:lnSpc>
                <a:spcPct val="90000"/>
              </a:lnSpc>
            </a:pPr>
            <a:r>
              <a:rPr lang="pt-BR" b="1" dirty="0" smtClean="0">
                <a:latin typeface="Arial" charset="0"/>
              </a:rPr>
              <a:t>Estilos </a:t>
            </a:r>
            <a:r>
              <a:rPr lang="pt-BR" b="1" dirty="0">
                <a:latin typeface="Arial" charset="0"/>
              </a:rPr>
              <a:t>Gerenciais </a:t>
            </a:r>
          </a:p>
          <a:p>
            <a:pPr algn="ctr">
              <a:lnSpc>
                <a:spcPct val="90000"/>
              </a:lnSpc>
            </a:pPr>
            <a:r>
              <a:rPr lang="pt-BR" b="1" dirty="0">
                <a:latin typeface="Arial" charset="0"/>
              </a:rPr>
              <a:t>Administração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33400" y="3505200"/>
            <a:ext cx="3802063" cy="304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pt-BR" b="1">
                <a:latin typeface="Arial" charset="0"/>
              </a:rPr>
              <a:t>             Valores</a:t>
            </a:r>
          </a:p>
          <a:p>
            <a:pPr>
              <a:lnSpc>
                <a:spcPct val="90000"/>
              </a:lnSpc>
            </a:pPr>
            <a:r>
              <a:rPr lang="pt-BR" b="1">
                <a:latin typeface="Arial" charset="0"/>
              </a:rPr>
              <a:t>         Interesse</a:t>
            </a:r>
          </a:p>
          <a:p>
            <a:pPr>
              <a:lnSpc>
                <a:spcPct val="90000"/>
              </a:lnSpc>
            </a:pPr>
            <a:r>
              <a:rPr lang="pt-BR" b="1">
                <a:latin typeface="Arial" charset="0"/>
              </a:rPr>
              <a:t>     Formação</a:t>
            </a:r>
          </a:p>
          <a:p>
            <a:pPr>
              <a:lnSpc>
                <a:spcPct val="90000"/>
              </a:lnSpc>
            </a:pPr>
            <a:r>
              <a:rPr lang="pt-BR" b="1">
                <a:latin typeface="Arial" charset="0"/>
              </a:rPr>
              <a:t>  Caráter</a:t>
            </a:r>
          </a:p>
          <a:p>
            <a:pPr>
              <a:lnSpc>
                <a:spcPct val="90000"/>
              </a:lnSpc>
            </a:pPr>
            <a:r>
              <a:rPr lang="pt-BR" b="1">
                <a:latin typeface="Arial" charset="0"/>
              </a:rPr>
              <a:t>Aptidões</a:t>
            </a:r>
          </a:p>
          <a:p>
            <a:pPr>
              <a:lnSpc>
                <a:spcPct val="90000"/>
              </a:lnSpc>
            </a:pPr>
            <a:r>
              <a:rPr lang="pt-BR" b="1">
                <a:latin typeface="Arial" charset="0"/>
              </a:rPr>
              <a:t>  Experiências</a:t>
            </a:r>
          </a:p>
          <a:p>
            <a:pPr>
              <a:lnSpc>
                <a:spcPct val="90000"/>
              </a:lnSpc>
            </a:pPr>
            <a:r>
              <a:rPr lang="pt-BR" b="1">
                <a:latin typeface="Arial" charset="0"/>
              </a:rPr>
              <a:t>    Atitudes</a:t>
            </a:r>
          </a:p>
          <a:p>
            <a:pPr>
              <a:lnSpc>
                <a:spcPct val="90000"/>
              </a:lnSpc>
            </a:pPr>
            <a:r>
              <a:rPr lang="pt-BR" b="1">
                <a:latin typeface="Arial" charset="0"/>
              </a:rPr>
              <a:t>         Percepções</a:t>
            </a:r>
          </a:p>
          <a:p>
            <a:pPr>
              <a:lnSpc>
                <a:spcPct val="90000"/>
              </a:lnSpc>
            </a:pPr>
            <a:r>
              <a:rPr lang="pt-BR" b="1">
                <a:latin typeface="Arial" charset="0"/>
              </a:rPr>
              <a:t>             Comportamentos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5029200" y="4021138"/>
            <a:ext cx="3557588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b="1">
                <a:latin typeface="Arial" charset="0"/>
              </a:rPr>
              <a:t>                   Idade</a:t>
            </a:r>
          </a:p>
          <a:p>
            <a:r>
              <a:rPr lang="pt-BR" b="1">
                <a:latin typeface="Arial" charset="0"/>
              </a:rPr>
              <a:t>                     História</a:t>
            </a:r>
          </a:p>
          <a:p>
            <a:r>
              <a:rPr lang="pt-BR" b="1">
                <a:latin typeface="Arial" charset="0"/>
              </a:rPr>
              <a:t>                        Tamanho</a:t>
            </a:r>
          </a:p>
          <a:p>
            <a:r>
              <a:rPr lang="pt-BR" b="1">
                <a:latin typeface="Arial" charset="0"/>
              </a:rPr>
              <a:t>                    Objetivos</a:t>
            </a:r>
          </a:p>
          <a:p>
            <a:r>
              <a:rPr lang="pt-BR" b="1">
                <a:latin typeface="Arial" charset="0"/>
              </a:rPr>
              <a:t>                  Sinergia</a:t>
            </a:r>
          </a:p>
          <a:p>
            <a:r>
              <a:rPr lang="pt-BR" b="1">
                <a:latin typeface="Arial" charset="0"/>
              </a:rPr>
              <a:t>Percepções Mútuas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819400" y="4724400"/>
            <a:ext cx="175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FF33CC"/>
                </a:solidFill>
                <a:latin typeface="Arial" charset="0"/>
              </a:rPr>
              <a:t>INDIVÍDUO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908425" y="1747838"/>
            <a:ext cx="1776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FF6600"/>
                </a:solidFill>
                <a:latin typeface="Arial" charset="0"/>
              </a:rPr>
              <a:t>AMBIENTE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5334000" y="4800600"/>
            <a:ext cx="1301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>
            <a:spAutoFit/>
          </a:bodyPr>
          <a:lstStyle/>
          <a:p>
            <a:r>
              <a:rPr lang="pt-BR" b="1">
                <a:solidFill>
                  <a:srgbClr val="FFCC00"/>
                </a:solidFill>
                <a:latin typeface="Arial" charset="0"/>
              </a:rPr>
              <a:t>GRUPO</a:t>
            </a:r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533400" y="3352800"/>
            <a:ext cx="4724400" cy="3352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>
            <a:off x="4267200" y="3505200"/>
            <a:ext cx="4375150" cy="32226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2514600" y="1676400"/>
            <a:ext cx="4572000" cy="2895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154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solidFill>
                  <a:srgbClr val="990033"/>
                </a:solidFill>
                <a:latin typeface="Arial" charset="0"/>
              </a:rPr>
              <a:t>O QUE É ESPERADO DE </a:t>
            </a:r>
          </a:p>
          <a:p>
            <a:pPr algn="ctr"/>
            <a:r>
              <a:rPr lang="pt-BR" sz="3200" b="1" dirty="0">
                <a:solidFill>
                  <a:srgbClr val="990033"/>
                </a:solidFill>
                <a:latin typeface="Arial" charset="0"/>
              </a:rPr>
              <a:t>CADA MEMBRO DA EQUIPE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07505" y="1200147"/>
            <a:ext cx="9036496" cy="412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pt-BR" sz="2200" b="1" dirty="0">
                <a:latin typeface="Arial" charset="0"/>
              </a:rPr>
              <a:t>Compreender realisticamente o papel e a responsabilidade </a:t>
            </a:r>
          </a:p>
          <a:p>
            <a:r>
              <a:rPr lang="pt-BR" sz="2200" b="1" dirty="0">
                <a:latin typeface="Arial" charset="0"/>
              </a:rPr>
              <a:t>de cada um.</a:t>
            </a:r>
          </a:p>
          <a:p>
            <a:pPr marL="457200" indent="-457200">
              <a:lnSpc>
                <a:spcPct val="60000"/>
              </a:lnSpc>
              <a:buFont typeface="+mj-lt"/>
              <a:buAutoNum type="arabicPeriod"/>
            </a:pPr>
            <a:endParaRPr lang="pt-BR" sz="2200" b="1" dirty="0">
              <a:latin typeface="Arial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pt-BR" sz="2200" b="1" dirty="0">
                <a:latin typeface="Arial" charset="0"/>
              </a:rPr>
              <a:t>Somente julgar baseando-se em fatos.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sz="2200" b="1" dirty="0">
                <a:latin typeface="Arial" charset="0"/>
              </a:rPr>
              <a:t>Colaborar com os </a:t>
            </a:r>
            <a:r>
              <a:rPr lang="pt-BR" sz="2200" b="1" dirty="0" smtClean="0">
                <a:latin typeface="Arial" charset="0"/>
              </a:rPr>
              <a:t>outros.</a:t>
            </a:r>
            <a:endParaRPr lang="pt-BR" sz="2200" b="1" dirty="0">
              <a:latin typeface="Arial" charset="0"/>
            </a:endParaRPr>
          </a:p>
          <a:p>
            <a:pPr marL="457200" indent="-457200">
              <a:lnSpc>
                <a:spcPct val="140000"/>
              </a:lnSpc>
              <a:buFont typeface="+mj-lt"/>
              <a:buAutoNum type="arabicPeriod"/>
            </a:pPr>
            <a:r>
              <a:rPr lang="pt-BR" sz="2200" b="1" dirty="0">
                <a:latin typeface="Arial" charset="0"/>
              </a:rPr>
              <a:t>Priorizar o objetivo da equipe acima dos pessoais.</a:t>
            </a:r>
          </a:p>
          <a:p>
            <a:pPr marL="457200" indent="-457200">
              <a:lnSpc>
                <a:spcPct val="140000"/>
              </a:lnSpc>
              <a:buFont typeface="+mj-lt"/>
              <a:buAutoNum type="arabicPeriod"/>
            </a:pPr>
            <a:r>
              <a:rPr lang="pt-BR" sz="2200" b="1" dirty="0" smtClean="0">
                <a:latin typeface="Arial" charset="0"/>
              </a:rPr>
              <a:t>Compartilhar </a:t>
            </a:r>
            <a:r>
              <a:rPr lang="pt-BR" sz="2200" b="1" dirty="0">
                <a:latin typeface="Arial" charset="0"/>
              </a:rPr>
              <a:t>informações abertamente.</a:t>
            </a:r>
          </a:p>
          <a:p>
            <a:pPr marL="457200" indent="-457200">
              <a:lnSpc>
                <a:spcPct val="140000"/>
              </a:lnSpc>
              <a:buFont typeface="+mj-lt"/>
              <a:buAutoNum type="arabicPeriod"/>
            </a:pPr>
            <a:r>
              <a:rPr lang="pt-BR" sz="2200" b="1" dirty="0" smtClean="0">
                <a:latin typeface="Arial" charset="0"/>
              </a:rPr>
              <a:t>Apoiar </a:t>
            </a:r>
            <a:r>
              <a:rPr lang="pt-BR" sz="2200" b="1" dirty="0">
                <a:latin typeface="Arial" charset="0"/>
              </a:rPr>
              <a:t>decisões do grupo.</a:t>
            </a:r>
          </a:p>
          <a:p>
            <a:pPr marL="457200" indent="-457200">
              <a:lnSpc>
                <a:spcPct val="140000"/>
              </a:lnSpc>
              <a:buFont typeface="+mj-lt"/>
              <a:buAutoNum type="arabicPeriod"/>
            </a:pPr>
            <a:r>
              <a:rPr lang="pt-BR" sz="2200" b="1" dirty="0">
                <a:latin typeface="Arial" charset="0"/>
              </a:rPr>
              <a:t>Responder construtivamente ao feedback dos outros.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pt-BR" sz="2200" b="1" dirty="0">
                <a:latin typeface="Arial" charset="0"/>
              </a:rPr>
              <a:t>Ter um senso de autocrítica.</a:t>
            </a:r>
          </a:p>
        </p:txBody>
      </p:sp>
    </p:spTree>
    <p:extLst>
      <p:ext uri="{BB962C8B-B14F-4D97-AF65-F5344CB8AC3E}">
        <p14:creationId xmlns:p14="http://schemas.microsoft.com/office/powerpoint/2010/main" val="329049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144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solidFill>
                  <a:srgbClr val="FF6600"/>
                </a:solidFill>
                <a:latin typeface="Arial" charset="0"/>
              </a:rPr>
              <a:t>O QUE UMA EQUIPE </a:t>
            </a:r>
            <a:r>
              <a:rPr lang="pt-BR" sz="4400" b="1" dirty="0" smtClean="0">
                <a:solidFill>
                  <a:srgbClr val="FF6600"/>
                </a:solidFill>
                <a:latin typeface="Arial" charset="0"/>
              </a:rPr>
              <a:t> ESPERA </a:t>
            </a:r>
            <a:r>
              <a:rPr lang="pt-BR" sz="4400" b="1" dirty="0">
                <a:solidFill>
                  <a:srgbClr val="FF6600"/>
                </a:solidFill>
                <a:latin typeface="Arial" charset="0"/>
              </a:rPr>
              <a:t>DE SEU LÍDER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881063" y="2035175"/>
            <a:ext cx="7911140" cy="319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pt-BR" b="1" dirty="0">
                <a:latin typeface="Arial" charset="0"/>
              </a:rPr>
              <a:t>Mostrar comprometimento pessoal perante o </a:t>
            </a:r>
          </a:p>
          <a:p>
            <a:r>
              <a:rPr lang="pt-BR" b="1" dirty="0">
                <a:latin typeface="Arial" charset="0"/>
              </a:rPr>
              <a:t>objetivo da equipe.</a:t>
            </a:r>
          </a:p>
          <a:p>
            <a:pPr>
              <a:lnSpc>
                <a:spcPct val="80000"/>
              </a:lnSpc>
            </a:pPr>
            <a:endParaRPr lang="pt-BR" b="1" dirty="0">
              <a:latin typeface="Arial" charset="0"/>
            </a:endParaRPr>
          </a:p>
          <a:p>
            <a:r>
              <a:rPr lang="pt-BR" b="1" dirty="0">
                <a:latin typeface="Arial" charset="0"/>
              </a:rPr>
              <a:t>Ser justo e imparcial com os membros da equipe.</a:t>
            </a:r>
          </a:p>
          <a:p>
            <a:pPr>
              <a:lnSpc>
                <a:spcPct val="80000"/>
              </a:lnSpc>
            </a:pPr>
            <a:endParaRPr lang="pt-BR" b="1" dirty="0">
              <a:latin typeface="Arial" charset="0"/>
            </a:endParaRPr>
          </a:p>
          <a:p>
            <a:r>
              <a:rPr lang="pt-BR" b="1" dirty="0">
                <a:latin typeface="Arial" charset="0"/>
              </a:rPr>
              <a:t>Estar disponível para enfrentar e resolver assuntos </a:t>
            </a:r>
          </a:p>
          <a:p>
            <a:r>
              <a:rPr lang="pt-BR" b="1" dirty="0">
                <a:latin typeface="Arial" charset="0"/>
              </a:rPr>
              <a:t>associados com o desempenho de alguns membros.</a:t>
            </a:r>
          </a:p>
          <a:p>
            <a:pPr>
              <a:lnSpc>
                <a:spcPct val="80000"/>
              </a:lnSpc>
            </a:pPr>
            <a:endParaRPr lang="pt-BR" b="1" dirty="0">
              <a:latin typeface="Arial" charset="0"/>
            </a:endParaRPr>
          </a:p>
          <a:p>
            <a:r>
              <a:rPr lang="pt-BR" b="1" dirty="0">
                <a:latin typeface="Arial" charset="0"/>
              </a:rPr>
              <a:t>Estar aberto a novas idéias dos membros da equipe</a:t>
            </a:r>
            <a:r>
              <a:rPr lang="pt-BR" b="1" dirty="0" smtClean="0">
                <a:latin typeface="Arial" charset="0"/>
              </a:rPr>
              <a:t>.</a:t>
            </a:r>
            <a:endParaRPr lang="pt-BR" b="1" dirty="0">
              <a:latin typeface="Arial" charset="0"/>
            </a:endParaRP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152400" y="2133600"/>
            <a:ext cx="533400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pt-BR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152400" y="3048000"/>
            <a:ext cx="533400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pt-BR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152400" y="3733800"/>
            <a:ext cx="533400" cy="3810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223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94352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pt-BR" sz="4000" dirty="0">
                <a:solidFill>
                  <a:schemeClr val="tx1"/>
                </a:solidFill>
              </a:rPr>
              <a:t>10 dicas para trabalhar em Equipe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764704"/>
            <a:ext cx="8579296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1800" dirty="0">
                <a:solidFill>
                  <a:srgbClr val="FF0000"/>
                </a:solidFill>
                <a:latin typeface="+mj-lt"/>
              </a:rPr>
              <a:t>1- Seja Paciente – </a:t>
            </a:r>
            <a:r>
              <a:rPr lang="pt-BR" sz="1800" dirty="0">
                <a:latin typeface="+mj-lt"/>
              </a:rPr>
              <a:t>não é fácil conciliar opiniões diversas. Exponha seus pontos de vista e ouça a opinião dos outros mesmo não estando de acordo.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1800" dirty="0"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1800" dirty="0">
                <a:solidFill>
                  <a:srgbClr val="FF0000"/>
                </a:solidFill>
                <a:latin typeface="+mj-lt"/>
              </a:rPr>
              <a:t>2- Saiba reconhecer quando a </a:t>
            </a:r>
            <a:r>
              <a:rPr lang="pt-BR" sz="1800" dirty="0" smtClean="0">
                <a:solidFill>
                  <a:srgbClr val="FF0000"/>
                </a:solidFill>
                <a:latin typeface="+mj-lt"/>
              </a:rPr>
              <a:t>ideia </a:t>
            </a:r>
            <a:r>
              <a:rPr lang="pt-BR" sz="1800" dirty="0">
                <a:latin typeface="+mj-lt"/>
              </a:rPr>
              <a:t>do outro é melhor que a sua, afinal, mais importante que nosso orgulho é o objetivo que o grupo pretende alcançar</a:t>
            </a:r>
            <a:r>
              <a:rPr lang="pt-BR" sz="1800" dirty="0" smtClean="0">
                <a:latin typeface="+mj-lt"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t-BR" sz="1800" dirty="0" smtClean="0">
                <a:solidFill>
                  <a:srgbClr val="FF0000"/>
                </a:solidFill>
              </a:rPr>
              <a:t>3- Não critique os colegas, </a:t>
            </a:r>
            <a:r>
              <a:rPr lang="pt-BR" sz="1800" dirty="0" smtClean="0">
                <a:solidFill>
                  <a:schemeClr val="tx1"/>
                </a:solidFill>
              </a:rPr>
              <a:t>não deixe que os conflitos entre vocês interfira no trabalho em equipe. Critique as ideias, nunca as pessoas.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18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>
                <a:solidFill>
                  <a:srgbClr val="FF0000"/>
                </a:solidFill>
              </a:rPr>
              <a:t>4-  Saiba dividir as tarefas, </a:t>
            </a:r>
            <a:r>
              <a:rPr lang="pt-BR" sz="1800" dirty="0"/>
              <a:t>compartilhe as responsabilidades as informações</a:t>
            </a:r>
            <a:r>
              <a:rPr lang="pt-BR" sz="1800" dirty="0" smtClean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8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>
                <a:solidFill>
                  <a:srgbClr val="FF0000"/>
                </a:solidFill>
              </a:rPr>
              <a:t>5- Trabalhe, </a:t>
            </a:r>
            <a:r>
              <a:rPr lang="pt-BR" sz="1800" dirty="0"/>
              <a:t>não deixe o outro sobrecarregado, faça a sua parte.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>
                <a:solidFill>
                  <a:srgbClr val="FF0000"/>
                </a:solidFill>
              </a:rPr>
              <a:t>6- Seja participativo e solidário, ajude </a:t>
            </a:r>
            <a:r>
              <a:rPr lang="pt-BR" sz="1800" dirty="0"/>
              <a:t>seu colega sempre necessário, assim não se sentirá culpado quando precisar de ajuda</a:t>
            </a:r>
            <a:r>
              <a:rPr lang="pt-BR" sz="1800" dirty="0" smtClean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 smtClean="0">
                <a:solidFill>
                  <a:srgbClr val="FF0000"/>
                </a:solidFill>
              </a:rPr>
              <a:t>7- Dialogue, sempre que estiver com um problema ou </a:t>
            </a:r>
            <a:r>
              <a:rPr lang="pt-BR" sz="1800" dirty="0" smtClean="0">
                <a:solidFill>
                  <a:schemeClr val="tx1"/>
                </a:solidFill>
              </a:rPr>
              <a:t>insatisfação, para que seja possível alcançar uma solução.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>
                <a:solidFill>
                  <a:srgbClr val="FF0000"/>
                </a:solidFill>
              </a:rPr>
              <a:t>8-  Planeje para verificar se as metas </a:t>
            </a:r>
            <a:r>
              <a:rPr lang="pt-BR" sz="1800" dirty="0"/>
              <a:t>traçadas pelo grupo estão sendo atingidas.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>
                <a:solidFill>
                  <a:srgbClr val="FF0000"/>
                </a:solidFill>
              </a:rPr>
              <a:t>9- Evite cair no “pensamento do grupo”, </a:t>
            </a:r>
            <a:r>
              <a:rPr lang="pt-BR" sz="1800" dirty="0"/>
              <a:t>é importante ouvir </a:t>
            </a:r>
            <a:r>
              <a:rPr lang="pt-BR" sz="1800" dirty="0" smtClean="0"/>
              <a:t>ideias </a:t>
            </a:r>
            <a:r>
              <a:rPr lang="pt-BR" sz="1800" dirty="0"/>
              <a:t>externas.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BR" sz="1800" dirty="0">
                <a:solidFill>
                  <a:srgbClr val="FF0000"/>
                </a:solidFill>
              </a:rPr>
              <a:t>10- Aproveite o trabalho em Equipe, pois </a:t>
            </a:r>
            <a:r>
              <a:rPr lang="pt-BR" sz="1800" dirty="0"/>
              <a:t>essa é a oportunidade de conviver com seus colegas e aprender com eles.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BR" sz="18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7950874"/>
      </p:ext>
    </p:extLst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5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5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>
          <a:xfrm>
            <a:off x="500063" y="142875"/>
            <a:ext cx="8415337" cy="857250"/>
          </a:xfrm>
        </p:spPr>
        <p:txBody>
          <a:bodyPr/>
          <a:lstStyle/>
          <a:p>
            <a:r>
              <a:rPr lang="pt-BR" smtClean="0"/>
              <a:t>Diferença entre grupo e equipe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273252"/>
              </p:ext>
            </p:extLst>
          </p:nvPr>
        </p:nvGraphicFramePr>
        <p:xfrm>
          <a:off x="357188" y="1214438"/>
          <a:ext cx="8558212" cy="539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9106"/>
                <a:gridCol w="4279106"/>
              </a:tblGrid>
              <a:tr h="398196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Grupo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Equipe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98196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Trabalhar</a:t>
                      </a:r>
                      <a:r>
                        <a:rPr lang="pt-BR" sz="2000" baseline="0" dirty="0" smtClean="0">
                          <a:solidFill>
                            <a:srgbClr val="FFFF00"/>
                          </a:solidFill>
                        </a:rPr>
                        <a:t> “sozinho”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Trabalhar</a:t>
                      </a:r>
                      <a:r>
                        <a:rPr lang="pt-BR" sz="2000" baseline="0" dirty="0" smtClean="0">
                          <a:solidFill>
                            <a:srgbClr val="FFFF00"/>
                          </a:solidFill>
                        </a:rPr>
                        <a:t> “Juntos”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704503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Ênfase</a:t>
                      </a:r>
                      <a:r>
                        <a:rPr lang="pt-BR" sz="2000" baseline="0" dirty="0" smtClean="0">
                          <a:solidFill>
                            <a:srgbClr val="FFFF00"/>
                          </a:solidFill>
                        </a:rPr>
                        <a:t> nas habilidades técnicas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Ênfase</a:t>
                      </a:r>
                      <a:r>
                        <a:rPr lang="pt-BR" sz="2000" baseline="0" dirty="0" smtClean="0">
                          <a:solidFill>
                            <a:srgbClr val="FFFF00"/>
                          </a:solidFill>
                        </a:rPr>
                        <a:t> nas habilidades interdisciplinares (interpessoal)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704503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Atividades</a:t>
                      </a:r>
                      <a:r>
                        <a:rPr lang="pt-BR" sz="2000" baseline="0" dirty="0" smtClean="0">
                          <a:solidFill>
                            <a:srgbClr val="FFFF00"/>
                          </a:solidFill>
                        </a:rPr>
                        <a:t> e tarefas estritamente definidas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Tarefas (habilidade e conhecimento amplo)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704503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Coordenadores determinam o trabalho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Coordenadores</a:t>
                      </a:r>
                      <a:r>
                        <a:rPr lang="pt-BR" sz="2000" baseline="0" dirty="0" smtClean="0">
                          <a:solidFill>
                            <a:srgbClr val="FFFF00"/>
                          </a:solidFill>
                        </a:rPr>
                        <a:t> e equipe determinam e planejam juntos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398196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Informações restritas ao coordenador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Informações compartilhadas entre</a:t>
                      </a:r>
                      <a:r>
                        <a:rPr lang="pt-BR" sz="2000" baseline="0" dirty="0" smtClean="0">
                          <a:solidFill>
                            <a:srgbClr val="FFFF00"/>
                          </a:solidFill>
                        </a:rPr>
                        <a:t> todos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98196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Recompensa</a:t>
                      </a:r>
                      <a:r>
                        <a:rPr lang="pt-BR" sz="2000" baseline="0" dirty="0" smtClean="0">
                          <a:solidFill>
                            <a:srgbClr val="FFFF00"/>
                          </a:solidFill>
                        </a:rPr>
                        <a:t> no desempenho individual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Recompensas</a:t>
                      </a:r>
                      <a:r>
                        <a:rPr lang="pt-BR" sz="2000" baseline="0" dirty="0" smtClean="0">
                          <a:solidFill>
                            <a:srgbClr val="FFFF00"/>
                          </a:solidFill>
                        </a:rPr>
                        <a:t> individuais e de equipe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704503"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Assumir riscos é desencorajado e punido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>
                          <a:solidFill>
                            <a:srgbClr val="FFFF00"/>
                          </a:solidFill>
                        </a:rPr>
                        <a:t>Assumir riscos</a:t>
                      </a:r>
                      <a:r>
                        <a:rPr lang="pt-BR" sz="2000" baseline="0" dirty="0" smtClean="0">
                          <a:solidFill>
                            <a:srgbClr val="FFFF00"/>
                          </a:solidFill>
                        </a:rPr>
                        <a:t> é encorajado</a:t>
                      </a:r>
                      <a:endParaRPr lang="pt-BR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5515">
                <a:tc>
                  <a:txBody>
                    <a:bodyPr/>
                    <a:lstStyle/>
                    <a:p>
                      <a:endParaRPr lang="pt-B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37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0" y="0"/>
            <a:ext cx="8915400" cy="6096000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endParaRPr lang="pt-BR" b="1" dirty="0" smtClean="0"/>
          </a:p>
          <a:p>
            <a:pPr algn="just">
              <a:defRPr/>
            </a:pPr>
            <a:r>
              <a:rPr lang="pt-BR" sz="4000" b="1" dirty="0" smtClean="0">
                <a:solidFill>
                  <a:srgbClr val="FF0000"/>
                </a:solidFill>
              </a:rPr>
              <a:t>Equipes de trabalho </a:t>
            </a:r>
            <a:r>
              <a:rPr lang="pt-BR" sz="4000" b="1" dirty="0" err="1" smtClean="0">
                <a:solidFill>
                  <a:srgbClr val="FF0000"/>
                </a:solidFill>
              </a:rPr>
              <a:t>autogerenciadas</a:t>
            </a:r>
            <a:r>
              <a:rPr lang="pt-BR" sz="4000" dirty="0" smtClean="0">
                <a:solidFill>
                  <a:srgbClr val="FF0000"/>
                </a:solidFill>
              </a:rPr>
              <a:t>:</a:t>
            </a:r>
          </a:p>
          <a:p>
            <a:pPr algn="just">
              <a:defRPr/>
            </a:pPr>
            <a:endParaRPr lang="pt-BR" sz="4000" dirty="0"/>
          </a:p>
          <a:p>
            <a:pPr algn="just">
              <a:defRPr/>
            </a:pPr>
            <a:r>
              <a:rPr lang="pt-BR" sz="4400" dirty="0" smtClean="0"/>
              <a:t> </a:t>
            </a:r>
            <a:r>
              <a:rPr lang="pt-BR" sz="4400" b="1" dirty="0" smtClean="0">
                <a:solidFill>
                  <a:schemeClr val="tx2"/>
                </a:solidFill>
              </a:rPr>
              <a:t>São equipes autônomas, que podem não apenas solucionar os problemas, mas também implementar as soluções e assumir total responsabilidade pelos resultados</a:t>
            </a:r>
            <a:r>
              <a:rPr lang="pt-BR" sz="4400" b="1" dirty="0" smtClean="0">
                <a:solidFill>
                  <a:srgbClr val="FFC000"/>
                </a:solidFill>
              </a:rPr>
              <a:t>.</a:t>
            </a:r>
            <a:r>
              <a:rPr lang="pt-BR" sz="4400" dirty="0" smtClean="0"/>
              <a:t> </a:t>
            </a:r>
          </a:p>
          <a:p>
            <a:pPr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715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752</Words>
  <Application>Microsoft Office PowerPoint</Application>
  <PresentationFormat>Apresentação na tela (4:3)</PresentationFormat>
  <Paragraphs>118</Paragraphs>
  <Slides>11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10 dicas para trabalhar em Equipe</vt:lpstr>
      <vt:lpstr>Diferença entre grupo e equipe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Eneida</dc:creator>
  <cp:lastModifiedBy>Eneida</cp:lastModifiedBy>
  <cp:revision>4</cp:revision>
  <cp:lastPrinted>2013-05-13T19:16:31Z</cp:lastPrinted>
  <dcterms:created xsi:type="dcterms:W3CDTF">2013-05-13T00:40:33Z</dcterms:created>
  <dcterms:modified xsi:type="dcterms:W3CDTF">2013-05-13T19:22:55Z</dcterms:modified>
</cp:coreProperties>
</file>