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6" r:id="rId2"/>
    <p:sldId id="274" r:id="rId3"/>
    <p:sldId id="283" r:id="rId4"/>
    <p:sldId id="258" r:id="rId5"/>
    <p:sldId id="259" r:id="rId6"/>
    <p:sldId id="272" r:id="rId7"/>
    <p:sldId id="263" r:id="rId8"/>
    <p:sldId id="265" r:id="rId9"/>
    <p:sldId id="266" r:id="rId10"/>
    <p:sldId id="281" r:id="rId11"/>
    <p:sldId id="267" r:id="rId12"/>
    <p:sldId id="279" r:id="rId13"/>
    <p:sldId id="280" r:id="rId14"/>
    <p:sldId id="282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098C6-7881-4F40-B5C4-21295C9DC186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D093A-0307-49B5-A445-9A16BA3BE7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637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eaLnBrk="1" hangingPunct="1">
              <a:buFont typeface="Times New Roman" pitchFamily="18" charset="0"/>
              <a:buNone/>
            </a:pPr>
            <a:fld id="{E08026E7-472C-4021-AEBC-5FEB345D05C8}" type="slidenum">
              <a:rPr lang="pt-BR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Font typeface="Times New Roman" pitchFamily="18" charset="0"/>
                <a:buNone/>
              </a:pPr>
              <a:t>10</a:t>
            </a:fld>
            <a:endParaRPr lang="pt-B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734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7348" name="Rectangle 2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42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7616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3847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7071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163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1623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789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124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562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719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818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B4921-AD74-4449-A7E3-C58BE5C53198}" type="datetimeFigureOut">
              <a:rPr lang="pt-BR" smtClean="0"/>
              <a:t>30/05/2013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1D291-8D34-4639-AF88-F8130ADC84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8087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om.br/imgres?imgurl=http://s3.amazonaws.com/rede_prod/assets/0008/3141/images.jpg&amp;imgrefurl=http://redeparede.com.br/teresina/comunidade/cursos/posts/curso-de-diccao-ou-oratoria--curso-de-oratoria-em-audio--36697&amp;h=400&amp;w=317&amp;sz=8&amp;hl=pt-BR&amp;start=2&amp;um=1&amp;tbnid=lDmzmBAlMbsHPM:&amp;tbnh=124&amp;tbnw=98&amp;prev=/images?q=oratoria&amp;um=1&amp;hl=pt-BR&amp;rlz=1T4SKPB_pt-BRBR274BR274&amp;sa=N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br/imgres?imgurl=http://www.fundec.com.br/camara/discurso.gif&amp;imgrefurl=http://www.fundec.com.br/camara/historia.html&amp;h=221&amp;w=209&amp;sz=6&amp;hl=pt-BR&amp;start=5&amp;um=1&amp;tbnid=9W4f4x_hNYLB7M:&amp;tbnh=107&amp;tbnw=101&amp;prev=/images?q=discurso&amp;um=1&amp;hl=pt-BR&amp;rlz=1T4SKPB_pt-BRBR274BR274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4" name="Rectangle 114"/>
          <p:cNvSpPr>
            <a:spLocks noChangeArrowheads="1"/>
          </p:cNvSpPr>
          <p:nvPr/>
        </p:nvSpPr>
        <p:spPr bwMode="auto">
          <a:xfrm>
            <a:off x="853563" y="890729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pt-BR" sz="3600" dirty="0">
                <a:solidFill>
                  <a:srgbClr val="000066"/>
                </a:solidFill>
              </a:rPr>
              <a:t>O PROCESSO DE COMUNICAÇÃO</a:t>
            </a:r>
          </a:p>
        </p:txBody>
      </p:sp>
      <p:sp>
        <p:nvSpPr>
          <p:cNvPr id="20483" name="Text Box 261"/>
          <p:cNvSpPr txBox="1">
            <a:spLocks noChangeArrowheads="1"/>
          </p:cNvSpPr>
          <p:nvPr/>
        </p:nvSpPr>
        <p:spPr bwMode="auto">
          <a:xfrm>
            <a:off x="1096962" y="1470601"/>
            <a:ext cx="70262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sz="2200" dirty="0"/>
              <a:t>OCORRE EM MÚLTIPLOS NÍVEIS SIMULTÂNEOS:</a:t>
            </a:r>
          </a:p>
        </p:txBody>
      </p:sp>
      <p:sp>
        <p:nvSpPr>
          <p:cNvPr id="20484" name="Text Box 262"/>
          <p:cNvSpPr txBox="1">
            <a:spLocks noChangeArrowheads="1"/>
          </p:cNvSpPr>
          <p:nvPr/>
        </p:nvSpPr>
        <p:spPr bwMode="auto">
          <a:xfrm>
            <a:off x="1203325" y="1856364"/>
            <a:ext cx="348685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-"/>
            </a:pPr>
            <a:r>
              <a:rPr lang="pt-BR" dirty="0"/>
              <a:t>Consciente / </a:t>
            </a:r>
            <a:r>
              <a:rPr lang="pt-BR" dirty="0" smtClean="0"/>
              <a:t>voluntária</a:t>
            </a:r>
            <a:endParaRPr lang="pt-BR" dirty="0"/>
          </a:p>
          <a:p>
            <a:pPr>
              <a:buFontTx/>
              <a:buChar char="-"/>
            </a:pPr>
            <a:r>
              <a:rPr lang="pt-BR" dirty="0"/>
              <a:t>Inconsciente /involuntária</a:t>
            </a:r>
          </a:p>
        </p:txBody>
      </p:sp>
      <p:sp>
        <p:nvSpPr>
          <p:cNvPr id="20485" name="Text Box 263"/>
          <p:cNvSpPr txBox="1">
            <a:spLocks noChangeArrowheads="1"/>
          </p:cNvSpPr>
          <p:nvPr/>
        </p:nvSpPr>
        <p:spPr bwMode="auto">
          <a:xfrm>
            <a:off x="1355725" y="2860675"/>
            <a:ext cx="520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u="sng" dirty="0">
                <a:solidFill>
                  <a:srgbClr val="FF0000"/>
                </a:solidFill>
              </a:rPr>
              <a:t>POR MEIO DE MÚLTIPLOS CANAIS:</a:t>
            </a:r>
          </a:p>
        </p:txBody>
      </p:sp>
      <p:sp>
        <p:nvSpPr>
          <p:cNvPr id="20486" name="Text Box 264"/>
          <p:cNvSpPr txBox="1">
            <a:spLocks noChangeArrowheads="1"/>
          </p:cNvSpPr>
          <p:nvPr/>
        </p:nvSpPr>
        <p:spPr bwMode="auto">
          <a:xfrm>
            <a:off x="914400" y="3394075"/>
            <a:ext cx="7391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dirty="0">
                <a:cs typeface="Times New Roman" pitchFamily="18" charset="0"/>
              </a:rPr>
              <a:t>• –    </a:t>
            </a:r>
            <a:r>
              <a:rPr lang="pt-BR" u="sng" dirty="0">
                <a:solidFill>
                  <a:schemeClr val="tx2"/>
                </a:solidFill>
                <a:cs typeface="Times New Roman" pitchFamily="18" charset="0"/>
              </a:rPr>
              <a:t>Verbal</a:t>
            </a:r>
          </a:p>
          <a:p>
            <a:pPr algn="just"/>
            <a:r>
              <a:rPr lang="pt-BR" dirty="0">
                <a:cs typeface="Times New Roman" pitchFamily="18" charset="0"/>
              </a:rPr>
              <a:t>•             Oral</a:t>
            </a:r>
            <a:endParaRPr lang="pt-BR" dirty="0">
              <a:solidFill>
                <a:srgbClr val="444444"/>
              </a:solidFill>
              <a:cs typeface="Times New Roman" pitchFamily="18" charset="0"/>
            </a:endParaRPr>
          </a:p>
          <a:p>
            <a:pPr algn="just"/>
            <a:r>
              <a:rPr lang="pt-BR" dirty="0">
                <a:cs typeface="Times New Roman" pitchFamily="18" charset="0"/>
              </a:rPr>
              <a:t>•             Escrita</a:t>
            </a:r>
            <a:endParaRPr lang="pt-BR" dirty="0">
              <a:solidFill>
                <a:srgbClr val="444444"/>
              </a:solidFill>
              <a:cs typeface="Times New Roman" pitchFamily="18" charset="0"/>
            </a:endParaRPr>
          </a:p>
          <a:p>
            <a:pPr algn="just"/>
            <a:r>
              <a:rPr lang="pt-BR" dirty="0">
                <a:cs typeface="Times New Roman" pitchFamily="18" charset="0"/>
              </a:rPr>
              <a:t>–  -   </a:t>
            </a:r>
            <a:r>
              <a:rPr lang="pt-BR" u="sng" dirty="0">
                <a:solidFill>
                  <a:schemeClr val="tx2"/>
                </a:solidFill>
                <a:cs typeface="Times New Roman" pitchFamily="18" charset="0"/>
              </a:rPr>
              <a:t>Não-verbal</a:t>
            </a:r>
          </a:p>
          <a:p>
            <a:pPr algn="just"/>
            <a:r>
              <a:rPr lang="pt-BR" dirty="0">
                <a:cs typeface="Times New Roman" pitchFamily="18" charset="0"/>
              </a:rPr>
              <a:t>•        Gestual, o olhar, expressão corporal</a:t>
            </a:r>
            <a:endParaRPr lang="pt-BR" dirty="0">
              <a:solidFill>
                <a:srgbClr val="444444"/>
              </a:solidFill>
              <a:cs typeface="Times New Roman" pitchFamily="18" charset="0"/>
            </a:endParaRPr>
          </a:p>
          <a:p>
            <a:pPr algn="just"/>
            <a:r>
              <a:rPr lang="pt-BR" dirty="0">
                <a:cs typeface="Times New Roman" pitchFamily="18" charset="0"/>
              </a:rPr>
              <a:t>•        Desenhos. Sons Entonação da voz.   Modo de vestir</a:t>
            </a:r>
            <a:endParaRPr lang="pt-BR" dirty="0">
              <a:solidFill>
                <a:srgbClr val="444444"/>
              </a:solidFill>
              <a:cs typeface="Times New Roman" pitchFamily="18" charset="0"/>
            </a:endParaRPr>
          </a:p>
          <a:p>
            <a:endParaRPr lang="pt-BR" dirty="0"/>
          </a:p>
        </p:txBody>
      </p:sp>
      <p:sp>
        <p:nvSpPr>
          <p:cNvPr id="7" name="Título 3"/>
          <p:cNvSpPr txBox="1">
            <a:spLocks/>
          </p:cNvSpPr>
          <p:nvPr/>
        </p:nvSpPr>
        <p:spPr>
          <a:xfrm>
            <a:off x="430212" y="26122"/>
            <a:ext cx="8183563" cy="534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COC – 14ª. Aula – Comunicação Organizacional  – Cap. 20 PLT  </a:t>
            </a:r>
            <a:endParaRPr lang="pt-BR" sz="33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979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EIAD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4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457200" y="357188"/>
            <a:ext cx="7956550" cy="576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5436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just" eaLnBrk="1" hangingPunct="1">
              <a:lnSpc>
                <a:spcPct val="104000"/>
              </a:lnSpc>
            </a:pPr>
            <a:r>
              <a:rPr lang="pt-BR" sz="2000" b="1" dirty="0" smtClean="0">
                <a:solidFill>
                  <a:schemeClr val="accent1"/>
                </a:solidFill>
                <a:cs typeface="Arial" pitchFamily="34" charset="0"/>
              </a:rPr>
              <a:t>Cada </a:t>
            </a:r>
            <a:r>
              <a:rPr lang="pt-BR" sz="2000" b="1" dirty="0">
                <a:solidFill>
                  <a:schemeClr val="accent1"/>
                </a:solidFill>
                <a:cs typeface="Arial" pitchFamily="34" charset="0"/>
              </a:rPr>
              <a:t>um de nós tem de saber usar uma boa linguagem para desempenhar o seu papel de indivíduo humano e de membro de uma sociedade humana. </a:t>
            </a:r>
            <a:endParaRPr lang="pt-BR" sz="2800" b="1" dirty="0">
              <a:solidFill>
                <a:schemeClr val="accent1"/>
              </a:solidFill>
              <a:cs typeface="Arial" pitchFamily="34" charset="0"/>
            </a:endParaRPr>
          </a:p>
          <a:p>
            <a:pPr eaLnBrk="1" hangingPunct="1">
              <a:lnSpc>
                <a:spcPct val="104000"/>
              </a:lnSpc>
            </a:pPr>
            <a:endParaRPr lang="pt-BR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" name="Espaço Reservado para Conteúdo 2"/>
          <p:cNvSpPr txBox="1">
            <a:spLocks/>
          </p:cNvSpPr>
          <p:nvPr/>
        </p:nvSpPr>
        <p:spPr bwMode="auto">
          <a:xfrm>
            <a:off x="325345" y="2420888"/>
            <a:ext cx="8064500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1825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Font typeface="Arial" pitchFamily="34" charset="0"/>
              <a:buChar char="•"/>
            </a:pPr>
            <a:r>
              <a:rPr lang="pt-BR" sz="3000" dirty="0">
                <a:latin typeface="Calibri" pitchFamily="34" charset="0"/>
              </a:rPr>
              <a:t>No processo de comunicação verbal o instrutor deve levar em conta os seguintes pontos:</a:t>
            </a:r>
          </a:p>
          <a:p>
            <a:pPr lvl="1" algn="just" eaLnBrk="1" hangingPunct="1"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Font typeface="Wingdings" pitchFamily="2" charset="2"/>
              <a:buChar char="ü"/>
            </a:pPr>
            <a:r>
              <a:rPr lang="pt-BR" sz="3000" dirty="0">
                <a:latin typeface="Calibri" pitchFamily="34" charset="0"/>
              </a:rPr>
              <a:t> Grau de domínio do assunto;</a:t>
            </a:r>
          </a:p>
          <a:p>
            <a:pPr lvl="1" algn="just" eaLnBrk="1" hangingPunct="1"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Font typeface="Wingdings" pitchFamily="2" charset="2"/>
              <a:buChar char="ü"/>
            </a:pPr>
            <a:r>
              <a:rPr lang="pt-BR" sz="3000" dirty="0">
                <a:latin typeface="Calibri" pitchFamily="34" charset="0"/>
              </a:rPr>
              <a:t> Articulação de </a:t>
            </a:r>
            <a:r>
              <a:rPr lang="pt-BR" sz="3000" dirty="0" smtClean="0">
                <a:latin typeface="Calibri" pitchFamily="34" charset="0"/>
              </a:rPr>
              <a:t>ideias</a:t>
            </a:r>
            <a:r>
              <a:rPr lang="pt-BR" sz="3000" dirty="0">
                <a:latin typeface="Calibri" pitchFamily="34" charset="0"/>
              </a:rPr>
              <a:t>;</a:t>
            </a:r>
          </a:p>
          <a:p>
            <a:pPr lvl="1" algn="just" eaLnBrk="1" hangingPunct="1"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Font typeface="Wingdings" pitchFamily="2" charset="2"/>
              <a:buChar char="ü"/>
            </a:pPr>
            <a:r>
              <a:rPr lang="pt-BR" sz="3000" dirty="0">
                <a:latin typeface="Calibri" pitchFamily="34" charset="0"/>
              </a:rPr>
              <a:t> Fluência e ritmo.</a:t>
            </a:r>
          </a:p>
          <a:p>
            <a:pPr lvl="1" algn="just" eaLnBrk="1" hangingPunct="1"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Font typeface="Wingdings" pitchFamily="2" charset="2"/>
              <a:buNone/>
            </a:pPr>
            <a:endParaRPr lang="pt-BR" sz="3000" dirty="0">
              <a:latin typeface="Calibri" pitchFamily="34" charset="0"/>
            </a:endParaRPr>
          </a:p>
          <a:p>
            <a:pPr lvl="1" algn="just" eaLnBrk="1" hangingPunct="1"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  <a:buFont typeface="Wingdings" pitchFamily="2" charset="2"/>
              <a:buChar char="ü"/>
            </a:pPr>
            <a:endParaRPr lang="pt-BR" sz="3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323028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472111" y="260648"/>
            <a:ext cx="8195733" cy="1348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pt-BR" sz="2900" b="1" dirty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PROBLEMAS NA COMUNICAÇÃO DAS EMPRESAS</a:t>
            </a: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541867" y="1772816"/>
            <a:ext cx="81280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90500" indent="-190500" algn="just">
              <a:spcBef>
                <a:spcPct val="50000"/>
              </a:spcBef>
              <a:buSzPct val="130000"/>
              <a:buFontTx/>
              <a:buChar char="•"/>
            </a:pPr>
            <a:r>
              <a:rPr lang="pt-BR" b="1" dirty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Incapacidade verbal, oral ou escrita</a:t>
            </a:r>
          </a:p>
          <a:p>
            <a:pPr marL="190500" indent="-190500" algn="just">
              <a:spcBef>
                <a:spcPct val="50000"/>
              </a:spcBef>
              <a:buSzPct val="130000"/>
              <a:buFontTx/>
              <a:buChar char="•"/>
            </a:pPr>
            <a:r>
              <a:rPr lang="pt-BR" b="1" dirty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Falta de coerência</a:t>
            </a:r>
          </a:p>
          <a:p>
            <a:pPr marL="190500" indent="-190500" algn="just">
              <a:spcBef>
                <a:spcPct val="50000"/>
              </a:spcBef>
              <a:buSzPct val="130000"/>
              <a:buFontTx/>
              <a:buChar char="•"/>
            </a:pPr>
            <a:r>
              <a:rPr lang="pt-BR" b="1" dirty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Imprecisão vocabular</a:t>
            </a:r>
          </a:p>
          <a:p>
            <a:pPr marL="190500" indent="-190500" algn="just">
              <a:spcBef>
                <a:spcPct val="50000"/>
              </a:spcBef>
              <a:buSzPct val="130000"/>
              <a:buFontTx/>
              <a:buChar char="•"/>
            </a:pPr>
            <a:r>
              <a:rPr lang="pt-BR" b="1" dirty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Pormenores irrelevantes</a:t>
            </a:r>
          </a:p>
          <a:p>
            <a:pPr marL="190500" indent="-190500" algn="just">
              <a:spcBef>
                <a:spcPct val="50000"/>
              </a:spcBef>
              <a:buSzPct val="130000"/>
              <a:buFontTx/>
              <a:buChar char="•"/>
            </a:pPr>
            <a:r>
              <a:rPr lang="pt-BR" b="1" dirty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>Excessos de toda ordem</a:t>
            </a:r>
          </a:p>
        </p:txBody>
      </p:sp>
      <p:sp>
        <p:nvSpPr>
          <p:cNvPr id="4" name="Text Box 91"/>
          <p:cNvSpPr txBox="1">
            <a:spLocks noChangeArrowheads="1"/>
          </p:cNvSpPr>
          <p:nvPr/>
        </p:nvSpPr>
        <p:spPr bwMode="auto">
          <a:xfrm>
            <a:off x="611560" y="4869160"/>
            <a:ext cx="7605464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ü"/>
            </a:pPr>
            <a:r>
              <a:rPr lang="pt-BR" sz="2000" b="1" dirty="0"/>
              <a:t>Exatidão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ü"/>
            </a:pPr>
            <a:r>
              <a:rPr lang="pt-BR" sz="2000" b="1" dirty="0"/>
              <a:t>Coerência de </a:t>
            </a:r>
            <a:r>
              <a:rPr lang="pt-BR" sz="2000" b="1" dirty="0" smtClean="0"/>
              <a:t>ideias</a:t>
            </a:r>
            <a:endParaRPr lang="pt-BR" sz="2000" b="1" dirty="0"/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ü"/>
            </a:pPr>
            <a:r>
              <a:rPr lang="pt-BR" sz="2000" b="1" dirty="0"/>
              <a:t>Clareza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ü"/>
            </a:pPr>
            <a:r>
              <a:rPr lang="pt-BR" sz="2000" b="1" dirty="0"/>
              <a:t>Concisão</a:t>
            </a:r>
          </a:p>
        </p:txBody>
      </p:sp>
      <p:sp>
        <p:nvSpPr>
          <p:cNvPr id="2" name="Retângulo 1"/>
          <p:cNvSpPr/>
          <p:nvPr/>
        </p:nvSpPr>
        <p:spPr>
          <a:xfrm>
            <a:off x="574868" y="4178784"/>
            <a:ext cx="43567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u="sng" dirty="0" smtClean="0">
                <a:solidFill>
                  <a:srgbClr val="FF0000"/>
                </a:solidFill>
              </a:rPr>
              <a:t>Técnicas de Elaboração/construção do texto</a:t>
            </a:r>
            <a:endParaRPr lang="pt-BR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55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 autoUpdateAnimBg="0"/>
      <p:bldP spid="64515" grpId="0" autoUpdateAnimBg="0"/>
      <p:bldP spid="4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539750" y="1844675"/>
            <a:ext cx="4895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958850" y="1436688"/>
            <a:ext cx="75628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sz="2600" b="1"/>
              <a:t>Qualidades necessárias para melhorar a capacidade de comunicação:</a:t>
            </a:r>
          </a:p>
        </p:txBody>
      </p:sp>
      <p:sp>
        <p:nvSpPr>
          <p:cNvPr id="29700" name="Text Box 7"/>
          <p:cNvSpPr txBox="1">
            <a:spLocks noChangeArrowheads="1"/>
          </p:cNvSpPr>
          <p:nvPr/>
        </p:nvSpPr>
        <p:spPr bwMode="auto">
          <a:xfrm>
            <a:off x="1327150" y="2654300"/>
            <a:ext cx="6991350" cy="349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540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pt-BR" sz="2600" dirty="0"/>
              <a:t>Organização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pt-BR" sz="2600" dirty="0"/>
              <a:t>Criatividade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pt-BR" sz="2600" dirty="0"/>
              <a:t>Entusiasmo e atitude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pt-BR" sz="2600" dirty="0"/>
              <a:t>Conhecimentos gerais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pt-BR" sz="2600" dirty="0"/>
              <a:t>Aperfeiçoamento constante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pt-BR" sz="2600" dirty="0"/>
              <a:t>Identificar e determinar objetivos e os 	meios</a:t>
            </a:r>
          </a:p>
        </p:txBody>
      </p:sp>
      <p:sp>
        <p:nvSpPr>
          <p:cNvPr id="29701" name="Text Box 3"/>
          <p:cNvSpPr txBox="1">
            <a:spLocks noChangeArrowheads="1"/>
          </p:cNvSpPr>
          <p:nvPr/>
        </p:nvSpPr>
        <p:spPr bwMode="auto">
          <a:xfrm>
            <a:off x="4025900" y="293688"/>
            <a:ext cx="4938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b="1" dirty="0">
                <a:solidFill>
                  <a:srgbClr val="C00000"/>
                </a:solidFill>
              </a:rPr>
              <a:t>TÉCNICAS DE COMUNICAÇÃO</a:t>
            </a:r>
          </a:p>
        </p:txBody>
      </p:sp>
    </p:spTree>
    <p:extLst>
      <p:ext uri="{BB962C8B-B14F-4D97-AF65-F5344CB8AC3E}">
        <p14:creationId xmlns:p14="http://schemas.microsoft.com/office/powerpoint/2010/main" val="191387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3"/>
          <p:cNvSpPr txBox="1">
            <a:spLocks noChangeArrowheads="1"/>
          </p:cNvSpPr>
          <p:nvPr/>
        </p:nvSpPr>
        <p:spPr bwMode="auto">
          <a:xfrm>
            <a:off x="539750" y="1844675"/>
            <a:ext cx="4895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001713" y="1341438"/>
            <a:ext cx="46085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EXPRESSÃO VERBAL</a:t>
            </a:r>
          </a:p>
        </p:txBody>
      </p:sp>
      <p:sp>
        <p:nvSpPr>
          <p:cNvPr id="39940" name="Rectangle 7"/>
          <p:cNvSpPr>
            <a:spLocks noChangeArrowheads="1"/>
          </p:cNvSpPr>
          <p:nvPr/>
        </p:nvSpPr>
        <p:spPr bwMode="auto">
          <a:xfrm>
            <a:off x="828675" y="-1863725"/>
            <a:ext cx="4119563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pt-BR"/>
              <a:t>Estes recursos são os seguintes: </a:t>
            </a:r>
            <a:br>
              <a:rPr lang="pt-BR"/>
            </a:br>
            <a:r>
              <a:rPr lang="pt-BR"/>
              <a:t/>
            </a:r>
            <a:br>
              <a:rPr lang="pt-BR"/>
            </a:br>
            <a:endParaRPr lang="pt-BR"/>
          </a:p>
          <a:p>
            <a:endParaRPr lang="pt-BR"/>
          </a:p>
        </p:txBody>
      </p:sp>
      <p:sp>
        <p:nvSpPr>
          <p:cNvPr id="39941" name="Rectangle 83"/>
          <p:cNvSpPr>
            <a:spLocks noChangeArrowheads="1"/>
          </p:cNvSpPr>
          <p:nvPr/>
        </p:nvSpPr>
        <p:spPr bwMode="auto">
          <a:xfrm>
            <a:off x="5308600" y="7899400"/>
            <a:ext cx="1841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  <a:p>
            <a:endParaRPr lang="pt-BR"/>
          </a:p>
        </p:txBody>
      </p:sp>
      <p:graphicFrame>
        <p:nvGraphicFramePr>
          <p:cNvPr id="54370" name="Group 98"/>
          <p:cNvGraphicFramePr>
            <a:graphicFrameLocks noGrp="1"/>
          </p:cNvGraphicFramePr>
          <p:nvPr/>
        </p:nvGraphicFramePr>
        <p:xfrm>
          <a:off x="1014413" y="2247900"/>
          <a:ext cx="7489825" cy="3590925"/>
        </p:xfrm>
        <a:graphic>
          <a:graphicData uri="http://schemas.openxmlformats.org/drawingml/2006/table">
            <a:tbl>
              <a:tblPr/>
              <a:tblGrid>
                <a:gridCol w="1944687"/>
                <a:gridCol w="5545138"/>
              </a:tblGrid>
              <a:tr h="4572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DICÇÃO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Modo de dizer; arte de dizer, de recitar. </a:t>
                      </a: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TONALIDADE</a:t>
                      </a:r>
                      <a:r>
                        <a:rPr kumimoji="0" lang="pt-BR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Harmonia de sons que seguem os seus encadeamentos. </a:t>
                      </a: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9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TIMBRE</a:t>
                      </a:r>
                      <a:r>
                        <a:rPr kumimoji="0" lang="pt-BR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Qualidade distinta da voz no que diz respeito às alturas (Volume) e intensidade (Energia). </a:t>
                      </a: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60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PRONÚNCIA</a:t>
                      </a:r>
                      <a:r>
                        <a:rPr kumimoji="0" lang="pt-BR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Maneira de articular os sons. </a:t>
                      </a: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4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VOLUME</a:t>
                      </a:r>
                      <a:r>
                        <a:rPr kumimoji="0" lang="pt-BR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Grau de energia; Força da voz; Potência. </a:t>
                      </a: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020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ÊNFASE</a:t>
                      </a:r>
                      <a:r>
                        <a:rPr kumimoji="0" lang="pt-BR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Entonação da voz em certos vocábulos. Relevo ou destaque de pronúncia. Costuma-se dizer também colorido. </a:t>
                      </a:r>
                    </a:p>
                  </a:txBody>
                  <a:tcPr marT="45724" marB="4572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65" name="Text Box 3"/>
          <p:cNvSpPr txBox="1">
            <a:spLocks noChangeArrowheads="1"/>
          </p:cNvSpPr>
          <p:nvPr/>
        </p:nvSpPr>
        <p:spPr bwMode="auto">
          <a:xfrm>
            <a:off x="4025900" y="293688"/>
            <a:ext cx="4938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BR" b="1" dirty="0">
                <a:solidFill>
                  <a:srgbClr val="C00000"/>
                </a:solidFill>
              </a:rPr>
              <a:t>TÉCNICAS DE COMUNICAÇÃO</a:t>
            </a:r>
          </a:p>
        </p:txBody>
      </p:sp>
    </p:spTree>
    <p:extLst>
      <p:ext uri="{BB962C8B-B14F-4D97-AF65-F5344CB8AC3E}">
        <p14:creationId xmlns:p14="http://schemas.microsoft.com/office/powerpoint/2010/main" val="374335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460375" y="608013"/>
            <a:ext cx="8183563" cy="534987"/>
          </a:xfrm>
        </p:spPr>
        <p:txBody>
          <a:bodyPr>
            <a:normAutofit fontScale="90000"/>
          </a:bodyPr>
          <a:lstStyle/>
          <a:p>
            <a:r>
              <a:rPr lang="pt-BR" sz="33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Ferramentas da </a:t>
            </a:r>
            <a:r>
              <a:rPr lang="pt-BR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Comunicação Oral</a:t>
            </a:r>
          </a:p>
        </p:txBody>
      </p:sp>
      <p:sp>
        <p:nvSpPr>
          <p:cNvPr id="16387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323528" y="1670050"/>
            <a:ext cx="8288660" cy="4187825"/>
          </a:xfrm>
        </p:spPr>
        <p:txBody>
          <a:bodyPr>
            <a:normAutofit fontScale="92500" lnSpcReduction="10000"/>
          </a:bodyPr>
          <a:lstStyle/>
          <a:p>
            <a:pPr marL="365125" indent="-282575">
              <a:lnSpc>
                <a:spcPct val="110000"/>
              </a:lnSpc>
            </a:pPr>
            <a:r>
              <a:rPr lang="pt-BR" sz="2600" dirty="0">
                <a:cs typeface="Arial" charset="0"/>
              </a:rPr>
              <a:t>Dicção / articulação</a:t>
            </a:r>
          </a:p>
          <a:p>
            <a:pPr marL="365125" indent="-282575">
              <a:lnSpc>
                <a:spcPct val="110000"/>
              </a:lnSpc>
            </a:pPr>
            <a:r>
              <a:rPr lang="pt-BR" sz="2600" dirty="0">
                <a:cs typeface="Arial" charset="0"/>
              </a:rPr>
              <a:t>Ênfase</a:t>
            </a:r>
          </a:p>
          <a:p>
            <a:pPr marL="365125" indent="-282575">
              <a:lnSpc>
                <a:spcPct val="110000"/>
              </a:lnSpc>
            </a:pPr>
            <a:r>
              <a:rPr lang="pt-BR" sz="2600" dirty="0">
                <a:cs typeface="Arial" charset="0"/>
              </a:rPr>
              <a:t>Entonação</a:t>
            </a:r>
          </a:p>
          <a:p>
            <a:pPr marL="365125" indent="-282575">
              <a:lnSpc>
                <a:spcPct val="110000"/>
              </a:lnSpc>
            </a:pPr>
            <a:r>
              <a:rPr lang="pt-BR" sz="2600" dirty="0">
                <a:cs typeface="Arial" charset="0"/>
              </a:rPr>
              <a:t>Voz</a:t>
            </a:r>
          </a:p>
          <a:p>
            <a:pPr marL="365125" indent="-282575">
              <a:lnSpc>
                <a:spcPct val="110000"/>
              </a:lnSpc>
            </a:pPr>
            <a:r>
              <a:rPr lang="pt-BR" sz="2600" dirty="0">
                <a:cs typeface="Arial" charset="0"/>
              </a:rPr>
              <a:t>Projeção vocal</a:t>
            </a:r>
          </a:p>
          <a:p>
            <a:pPr marL="365125" indent="-282575">
              <a:lnSpc>
                <a:spcPct val="110000"/>
              </a:lnSpc>
            </a:pPr>
            <a:r>
              <a:rPr lang="pt-BR" sz="2600" dirty="0">
                <a:cs typeface="Arial" charset="0"/>
              </a:rPr>
              <a:t>Ressonância</a:t>
            </a:r>
          </a:p>
          <a:p>
            <a:pPr marL="365125" indent="-282575">
              <a:lnSpc>
                <a:spcPct val="110000"/>
              </a:lnSpc>
            </a:pPr>
            <a:r>
              <a:rPr lang="pt-BR" sz="2600" dirty="0">
                <a:cs typeface="Arial" charset="0"/>
              </a:rPr>
              <a:t>Respiração</a:t>
            </a:r>
          </a:p>
          <a:p>
            <a:pPr marL="365125" indent="-282575">
              <a:lnSpc>
                <a:spcPct val="110000"/>
              </a:lnSpc>
            </a:pPr>
            <a:r>
              <a:rPr lang="pt-BR" sz="2600" dirty="0">
                <a:cs typeface="Arial" charset="0"/>
              </a:rPr>
              <a:t>Altura da voz</a:t>
            </a:r>
            <a:br>
              <a:rPr lang="pt-BR" sz="2600" dirty="0">
                <a:cs typeface="Arial" charset="0"/>
              </a:rPr>
            </a:br>
            <a:endParaRPr lang="pt-BR" sz="2600" dirty="0">
              <a:cs typeface="Arial" charset="0"/>
            </a:endParaRPr>
          </a:p>
        </p:txBody>
      </p:sp>
      <p:sp>
        <p:nvSpPr>
          <p:cNvPr id="6" name="Espaço Reservado para Número de Slide 5"/>
          <p:cNvSpPr txBox="1">
            <a:spLocks noGrp="1"/>
          </p:cNvSpPr>
          <p:nvPr/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EAAA9A7-A4B8-498C-9594-183FFF495119}" type="slidenum">
              <a:rPr lang="pt-BR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pt-BR" sz="1200" dirty="0">
              <a:solidFill>
                <a:schemeClr val="bg2">
                  <a:shade val="50000"/>
                  <a:satMod val="200000"/>
                </a:schemeClr>
              </a:solidFill>
              <a:latin typeface="+mn-lt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785813" y="1285875"/>
            <a:ext cx="74152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o explicativo em elipse 8"/>
          <p:cNvSpPr/>
          <p:nvPr/>
        </p:nvSpPr>
        <p:spPr>
          <a:xfrm>
            <a:off x="3714750" y="1428750"/>
            <a:ext cx="5286375" cy="5072063"/>
          </a:xfrm>
          <a:prstGeom prst="wedgeEllipseCallout">
            <a:avLst>
              <a:gd name="adj1" fmla="val -42475"/>
              <a:gd name="adj2" fmla="val -5610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DICAS: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2635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Planeje sua fala.</a:t>
            </a:r>
          </a:p>
          <a:p>
            <a:pPr indent="2635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Evite modismos e palavras estrangeiras.</a:t>
            </a:r>
          </a:p>
          <a:p>
            <a:pPr indent="2635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Não omita letras (R e S). </a:t>
            </a:r>
          </a:p>
          <a:p>
            <a:pPr indent="2635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Olhe para a platéia.</a:t>
            </a:r>
          </a:p>
          <a:p>
            <a:pPr indent="2635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Exercite a voz (gargarejos)</a:t>
            </a:r>
          </a:p>
          <a:p>
            <a:pPr indent="2635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Esteja desprovido de contatos (caneta, papel).</a:t>
            </a:r>
          </a:p>
          <a:p>
            <a:pPr indent="2635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 o diafragma.</a:t>
            </a:r>
          </a:p>
          <a:p>
            <a:pPr indent="2635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Não grite e não leia o slide.</a:t>
            </a:r>
          </a:p>
          <a:p>
            <a:pPr indent="2635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Tome água (hidrate-se).</a:t>
            </a:r>
            <a:endParaRPr lang="pt-B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37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492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rgbClr val="C00000"/>
                </a:solidFill>
              </a:rPr>
              <a:t>Elementos do Processo da Comunicação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484313"/>
            <a:ext cx="8291512" cy="4852987"/>
          </a:xfrm>
        </p:spPr>
        <p:txBody>
          <a:bodyPr>
            <a:normAutofit fontScale="92500" lnSpcReduction="20000"/>
          </a:bodyPr>
          <a:lstStyle/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pt-BR" sz="2200" b="1" dirty="0" smtClean="0"/>
              <a:t>Emissor</a:t>
            </a:r>
            <a:r>
              <a:rPr lang="pt-BR" sz="2200" dirty="0" smtClean="0"/>
              <a:t>: A fonte da informação. É a parte que codifica e envia a mensagem para o receptor.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endParaRPr lang="pt-BR" sz="2200" dirty="0" smtClean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pt-BR" sz="2200" b="1" dirty="0" smtClean="0"/>
              <a:t>Mensagem</a:t>
            </a:r>
            <a:r>
              <a:rPr lang="pt-BR" sz="2200" dirty="0" smtClean="0"/>
              <a:t>: A informação a ser passada. Pode ser verbal ou não verbal.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endParaRPr lang="pt-BR" sz="2200" dirty="0" smtClean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pt-BR" sz="2200" b="1" dirty="0" smtClean="0"/>
              <a:t>Canal</a:t>
            </a:r>
            <a:r>
              <a:rPr lang="pt-BR" sz="2200" dirty="0" smtClean="0"/>
              <a:t>: Meio pelo qual a mensagem é enviada pelo emissor ao receptor.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endParaRPr lang="pt-BR" sz="2200" dirty="0" smtClean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pt-BR" sz="2200" b="1" dirty="0" smtClean="0"/>
              <a:t>Receptor</a:t>
            </a:r>
            <a:r>
              <a:rPr lang="pt-BR" sz="2200" dirty="0" smtClean="0"/>
              <a:t>: A parte que recebe e decodifica a informação</a:t>
            </a:r>
            <a:r>
              <a:rPr lang="pt-BR" sz="22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/>
              <a:t>Codificação</a:t>
            </a:r>
            <a:r>
              <a:rPr lang="en-US" sz="2400" dirty="0" smtClean="0"/>
              <a:t>: é </a:t>
            </a:r>
            <a:r>
              <a:rPr lang="en-US" sz="2400" dirty="0" err="1" smtClean="0"/>
              <a:t>feita</a:t>
            </a:r>
            <a:r>
              <a:rPr lang="en-US" sz="2400" dirty="0" smtClean="0"/>
              <a:t> </a:t>
            </a:r>
            <a:r>
              <a:rPr lang="en-US" sz="2400" dirty="0" err="1" smtClean="0"/>
              <a:t>pelo</a:t>
            </a:r>
            <a:r>
              <a:rPr lang="en-US" sz="2400" dirty="0" smtClean="0"/>
              <a:t> </a:t>
            </a:r>
            <a:r>
              <a:rPr lang="en-US" sz="2400" dirty="0" err="1" smtClean="0"/>
              <a:t>emissor</a:t>
            </a:r>
            <a:r>
              <a:rPr lang="en-US" sz="2400" dirty="0" smtClean="0"/>
              <a:t>. </a:t>
            </a:r>
            <a:r>
              <a:rPr lang="en-US" sz="2400" dirty="0" err="1" smtClean="0"/>
              <a:t>Ou</a:t>
            </a:r>
            <a:r>
              <a:rPr lang="en-US" sz="2400" dirty="0" smtClean="0"/>
              <a:t> </a:t>
            </a:r>
            <a:r>
              <a:rPr lang="en-US" sz="2400" dirty="0" err="1" smtClean="0"/>
              <a:t>seja</a:t>
            </a:r>
            <a:r>
              <a:rPr lang="en-US" sz="2400" dirty="0" smtClean="0"/>
              <a:t>, a parte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envia</a:t>
            </a:r>
            <a:r>
              <a:rPr lang="en-US" sz="2400" dirty="0" smtClean="0"/>
              <a:t> a </a:t>
            </a:r>
            <a:r>
              <a:rPr lang="en-US" sz="2400" dirty="0" err="1" smtClean="0"/>
              <a:t>mensagem</a:t>
            </a:r>
            <a:r>
              <a:rPr lang="en-US" sz="2400" dirty="0" smtClean="0"/>
              <a:t> </a:t>
            </a:r>
            <a:r>
              <a:rPr lang="en-US" sz="2400" dirty="0" err="1" smtClean="0"/>
              <a:t>escolhe</a:t>
            </a:r>
            <a:r>
              <a:rPr lang="en-US" sz="2400" dirty="0" smtClean="0"/>
              <a:t> um </a:t>
            </a:r>
            <a:r>
              <a:rPr lang="en-US" sz="2400" dirty="0" err="1" smtClean="0"/>
              <a:t>determinado</a:t>
            </a:r>
            <a:r>
              <a:rPr lang="en-US" sz="2400" dirty="0" smtClean="0"/>
              <a:t> </a:t>
            </a:r>
            <a:r>
              <a:rPr lang="en-US" sz="2400" dirty="0" err="1" smtClean="0"/>
              <a:t>código</a:t>
            </a:r>
            <a:r>
              <a:rPr lang="en-US" sz="2400" dirty="0" smtClean="0"/>
              <a:t> (verbal </a:t>
            </a:r>
            <a:r>
              <a:rPr lang="en-US" sz="2400" dirty="0" err="1" smtClean="0"/>
              <a:t>ou</a:t>
            </a:r>
            <a:r>
              <a:rPr lang="en-US" sz="2400" dirty="0" smtClean="0"/>
              <a:t> </a:t>
            </a:r>
            <a:r>
              <a:rPr lang="en-US" sz="2400" dirty="0" err="1" smtClean="0"/>
              <a:t>não</a:t>
            </a:r>
            <a:r>
              <a:rPr lang="en-US" sz="2400" dirty="0" smtClean="0"/>
              <a:t> verbal)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dar</a:t>
            </a:r>
            <a:r>
              <a:rPr lang="en-US" sz="2400" dirty="0" smtClean="0"/>
              <a:t> forma à </a:t>
            </a:r>
            <a:r>
              <a:rPr lang="en-US" sz="2400" dirty="0" err="1" smtClean="0"/>
              <a:t>mensagem</a:t>
            </a:r>
            <a:r>
              <a:rPr lang="en-US" sz="2400" dirty="0" smtClean="0"/>
              <a:t> </a:t>
            </a:r>
            <a:r>
              <a:rPr lang="en-US" sz="2400" dirty="0" err="1" smtClean="0"/>
              <a:t>desejada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/>
              <a:t>Decodificação</a:t>
            </a:r>
            <a:r>
              <a:rPr lang="en-US" sz="2400" dirty="0" smtClean="0"/>
              <a:t>: é </a:t>
            </a:r>
            <a:r>
              <a:rPr lang="en-US" sz="2400" dirty="0" err="1" smtClean="0"/>
              <a:t>feita</a:t>
            </a:r>
            <a:r>
              <a:rPr lang="en-US" sz="2400" dirty="0" smtClean="0"/>
              <a:t> </a:t>
            </a:r>
            <a:r>
              <a:rPr lang="en-US" sz="2400" dirty="0" err="1" smtClean="0"/>
              <a:t>pelo</a:t>
            </a:r>
            <a:r>
              <a:rPr lang="en-US" sz="2400" dirty="0" smtClean="0"/>
              <a:t> receptor. É o </a:t>
            </a:r>
            <a:r>
              <a:rPr lang="en-US" sz="2400" dirty="0" err="1" smtClean="0"/>
              <a:t>ato</a:t>
            </a:r>
            <a:r>
              <a:rPr lang="en-US" sz="2400" dirty="0" smtClean="0"/>
              <a:t> de </a:t>
            </a:r>
            <a:r>
              <a:rPr lang="en-US" sz="2400" dirty="0" err="1" smtClean="0"/>
              <a:t>cruzar</a:t>
            </a:r>
            <a:r>
              <a:rPr lang="en-US" sz="2400" dirty="0" smtClean="0"/>
              <a:t> o </a:t>
            </a:r>
            <a:r>
              <a:rPr lang="en-US" sz="2400" dirty="0" err="1" smtClean="0"/>
              <a:t>código</a:t>
            </a:r>
            <a:r>
              <a:rPr lang="en-US" sz="2400" dirty="0" smtClean="0"/>
              <a:t> da </a:t>
            </a:r>
            <a:r>
              <a:rPr lang="en-US" sz="2400" dirty="0" err="1" smtClean="0"/>
              <a:t>mensagem</a:t>
            </a:r>
            <a:r>
              <a:rPr lang="en-US" sz="2400" dirty="0" smtClean="0"/>
              <a:t> </a:t>
            </a:r>
            <a:r>
              <a:rPr lang="en-US" sz="2400" dirty="0" err="1" smtClean="0"/>
              <a:t>enviada</a:t>
            </a:r>
            <a:r>
              <a:rPr lang="en-US" sz="2400" dirty="0" smtClean="0"/>
              <a:t> com o </a:t>
            </a:r>
            <a:r>
              <a:rPr lang="en-US" sz="2400" dirty="0" err="1" smtClean="0"/>
              <a:t>repertório</a:t>
            </a:r>
            <a:r>
              <a:rPr lang="en-US" sz="2400" dirty="0" smtClean="0"/>
              <a:t> do receptor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compreender</a:t>
            </a:r>
            <a:r>
              <a:rPr lang="en-US" sz="2400" dirty="0" smtClean="0"/>
              <a:t> a </a:t>
            </a:r>
            <a:r>
              <a:rPr lang="en-US" sz="2400" dirty="0" err="1" smtClean="0"/>
              <a:t>mensagem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pt-BR" sz="2400" dirty="0" smtClean="0">
                <a:solidFill>
                  <a:srgbClr val="C00000"/>
                </a:solidFill>
              </a:rPr>
              <a:t>Ruído : </a:t>
            </a:r>
            <a:r>
              <a:rPr lang="pt-BR" sz="2400" dirty="0" smtClean="0"/>
              <a:t>Quando a mensagem é distorcida ou mal interpretada</a:t>
            </a:r>
          </a:p>
          <a:p>
            <a:pPr marL="457200" indent="-457200">
              <a:buFont typeface="+mj-lt"/>
              <a:buAutoNum type="arabicPeriod"/>
            </a:pPr>
            <a:endParaRPr lang="pt-BR" sz="2200" dirty="0" smtClean="0"/>
          </a:p>
          <a:p>
            <a:pPr eaLnBrk="1" hangingPunct="1">
              <a:lnSpc>
                <a:spcPct val="90000"/>
              </a:lnSpc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04513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>
                <a:solidFill>
                  <a:srgbClr val="C00000"/>
                </a:solidFill>
              </a:rPr>
              <a:t>Ruídos </a:t>
            </a:r>
            <a:r>
              <a:rPr lang="pt-BR" dirty="0" smtClean="0">
                <a:solidFill>
                  <a:srgbClr val="C00000"/>
                </a:solidFill>
              </a:rPr>
              <a:t>podem ser</a:t>
            </a: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pt-BR" sz="2000" b="1" dirty="0" smtClean="0">
                <a:solidFill>
                  <a:schemeClr val="tx2"/>
                </a:solidFill>
              </a:rPr>
              <a:t>Decorrentes do emissor:</a:t>
            </a:r>
          </a:p>
          <a:p>
            <a:pPr eaLnBrk="1" hangingPunct="1">
              <a:buFont typeface="Wingdings" pitchFamily="2" charset="2"/>
              <a:buNone/>
            </a:pPr>
            <a:endParaRPr lang="pt-BR" sz="2000" b="1" dirty="0" smtClean="0">
              <a:solidFill>
                <a:srgbClr val="A50021"/>
              </a:solidFill>
            </a:endParaRPr>
          </a:p>
          <a:p>
            <a:pPr eaLnBrk="1" hangingPunct="1"/>
            <a:r>
              <a:rPr lang="pt-BR" sz="2000" dirty="0" smtClean="0"/>
              <a:t>Falta de clareza nas </a:t>
            </a:r>
            <a:r>
              <a:rPr lang="pt-BR" sz="2000" dirty="0" smtClean="0"/>
              <a:t>ideias</a:t>
            </a:r>
            <a:endParaRPr lang="pt-BR" sz="2000" dirty="0" smtClean="0"/>
          </a:p>
          <a:p>
            <a:pPr eaLnBrk="1" hangingPunct="1"/>
            <a:r>
              <a:rPr lang="pt-BR" sz="2000" dirty="0" smtClean="0"/>
              <a:t>Comunicação múltipla</a:t>
            </a:r>
          </a:p>
          <a:p>
            <a:pPr eaLnBrk="1" hangingPunct="1"/>
            <a:r>
              <a:rPr lang="pt-BR" sz="2000" dirty="0" smtClean="0"/>
              <a:t>Problemas de codificação</a:t>
            </a:r>
          </a:p>
          <a:p>
            <a:pPr eaLnBrk="1" hangingPunct="1"/>
            <a:r>
              <a:rPr lang="pt-BR" sz="2000" dirty="0" smtClean="0"/>
              <a:t>Bloqueio emocional</a:t>
            </a:r>
          </a:p>
          <a:p>
            <a:pPr eaLnBrk="1" hangingPunct="1"/>
            <a:r>
              <a:rPr lang="pt-BR" sz="2000" dirty="0" smtClean="0"/>
              <a:t>Hábitos de locução</a:t>
            </a:r>
          </a:p>
          <a:p>
            <a:pPr eaLnBrk="1" hangingPunct="1">
              <a:buFont typeface="Wingdings" pitchFamily="2" charset="2"/>
              <a:buNone/>
            </a:pPr>
            <a:endParaRPr lang="pt-BR" sz="2000" dirty="0" smtClean="0"/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pt-BR" sz="2000" b="1" dirty="0" smtClean="0">
                <a:solidFill>
                  <a:schemeClr val="tx2"/>
                </a:solidFill>
              </a:rPr>
              <a:t>Decorrentes do receptor:</a:t>
            </a:r>
          </a:p>
          <a:p>
            <a:pPr eaLnBrk="1" hangingPunct="1">
              <a:buFont typeface="Wingdings" pitchFamily="2" charset="2"/>
              <a:buNone/>
            </a:pPr>
            <a:endParaRPr lang="pt-BR" sz="2000" b="1" dirty="0" smtClean="0">
              <a:solidFill>
                <a:srgbClr val="A50021"/>
              </a:solidFill>
            </a:endParaRPr>
          </a:p>
          <a:p>
            <a:pPr eaLnBrk="1" hangingPunct="1"/>
            <a:r>
              <a:rPr lang="pt-BR" sz="2000" dirty="0" smtClean="0"/>
              <a:t>Audição seletiva</a:t>
            </a:r>
          </a:p>
          <a:p>
            <a:pPr eaLnBrk="1" hangingPunct="1"/>
            <a:r>
              <a:rPr lang="pt-BR" sz="2000" dirty="0" smtClean="0"/>
              <a:t>Desinteresse</a:t>
            </a:r>
          </a:p>
          <a:p>
            <a:pPr eaLnBrk="1" hangingPunct="1"/>
            <a:r>
              <a:rPr lang="pt-BR" sz="2000" dirty="0" smtClean="0"/>
              <a:t>Avaliação prematura</a:t>
            </a:r>
          </a:p>
          <a:p>
            <a:pPr eaLnBrk="1" hangingPunct="1"/>
            <a:r>
              <a:rPr lang="pt-BR" sz="2000" dirty="0" smtClean="0"/>
              <a:t>Preocupação com a resposta</a:t>
            </a:r>
          </a:p>
          <a:p>
            <a:pPr eaLnBrk="1" hangingPunct="1"/>
            <a:r>
              <a:rPr lang="pt-BR" sz="2000" dirty="0" smtClean="0"/>
              <a:t>Crenças e atitudes</a:t>
            </a:r>
          </a:p>
          <a:p>
            <a:pPr eaLnBrk="1" hangingPunct="1"/>
            <a:r>
              <a:rPr lang="pt-BR" sz="2000" dirty="0" smtClean="0"/>
              <a:t>Preconceitos</a:t>
            </a:r>
          </a:p>
          <a:p>
            <a:pPr eaLnBrk="1" hangingPunct="1"/>
            <a:r>
              <a:rPr lang="pt-BR" sz="2000" dirty="0" smtClean="0"/>
              <a:t>Experiências anteriores</a:t>
            </a:r>
          </a:p>
          <a:p>
            <a:pPr eaLnBrk="1" hangingPunct="1"/>
            <a:r>
              <a:rPr lang="pt-BR" sz="2000" dirty="0" smtClean="0"/>
              <a:t>Atribuição de intenções</a:t>
            </a:r>
          </a:p>
          <a:p>
            <a:pPr eaLnBrk="1" hangingPunct="1"/>
            <a:r>
              <a:rPr lang="pt-BR" sz="2000" dirty="0" smtClean="0"/>
              <a:t>Comportamento defensivo</a:t>
            </a:r>
          </a:p>
        </p:txBody>
      </p:sp>
    </p:spTree>
    <p:extLst>
      <p:ext uri="{BB962C8B-B14F-4D97-AF65-F5344CB8AC3E}">
        <p14:creationId xmlns:p14="http://schemas.microsoft.com/office/powerpoint/2010/main" val="203201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460375" y="608013"/>
            <a:ext cx="8183563" cy="534987"/>
          </a:xfrm>
        </p:spPr>
        <p:txBody>
          <a:bodyPr>
            <a:noAutofit/>
          </a:bodyPr>
          <a:lstStyle/>
          <a:p>
            <a:r>
              <a:rPr lang="pt-B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Comunicação Oral na Organizações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1174750" y="1643063"/>
            <a:ext cx="7612063" cy="4786312"/>
          </a:xfrm>
        </p:spPr>
        <p:txBody>
          <a:bodyPr/>
          <a:lstStyle/>
          <a:p>
            <a:pPr marL="365125" indent="-282575" algn="just">
              <a:lnSpc>
                <a:spcPct val="150000"/>
              </a:lnSpc>
              <a:buFontTx/>
              <a:buNone/>
            </a:pPr>
            <a:r>
              <a:rPr lang="pt-BR" sz="2400" b="1">
                <a:cs typeface="Arial" charset="0"/>
              </a:rPr>
              <a:t>Comunicação Não-Verbal</a:t>
            </a:r>
            <a:r>
              <a:rPr lang="pt-BR" sz="2400">
                <a:cs typeface="Arial" charset="0"/>
              </a:rPr>
              <a:t>:</a:t>
            </a:r>
          </a:p>
          <a:p>
            <a:pPr marL="365125" indent="-282575" algn="just">
              <a:lnSpc>
                <a:spcPct val="150000"/>
              </a:lnSpc>
              <a:buFontTx/>
              <a:buNone/>
            </a:pPr>
            <a:endParaRPr lang="pt-BR" sz="2400">
              <a:cs typeface="Arial" charset="0"/>
            </a:endParaRPr>
          </a:p>
          <a:p>
            <a:pPr marL="365125" indent="-282575" algn="just">
              <a:lnSpc>
                <a:spcPct val="150000"/>
              </a:lnSpc>
            </a:pPr>
            <a:r>
              <a:rPr lang="pt-BR" sz="2400">
                <a:cs typeface="Arial" charset="0"/>
              </a:rPr>
              <a:t>As pessoas não se comunicam apenas por palavras. Os movimentos faciais e corporais, os gestos, os olhares, a entoação são também importantes: são os elementos não verbais da comunicação.</a:t>
            </a:r>
          </a:p>
        </p:txBody>
      </p:sp>
      <p:sp>
        <p:nvSpPr>
          <p:cNvPr id="6" name="Espaço Reservado para Número de Slide 5"/>
          <p:cNvSpPr txBox="1">
            <a:spLocks noGrp="1"/>
          </p:cNvSpPr>
          <p:nvPr/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3824F24-C5B4-4187-A0CE-7B2BCCB47B30}" type="slidenum">
              <a:rPr lang="pt-BR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pt-BR" sz="1200" dirty="0">
              <a:solidFill>
                <a:schemeClr val="bg2">
                  <a:shade val="50000"/>
                  <a:satMod val="200000"/>
                </a:schemeClr>
              </a:solidFill>
              <a:latin typeface="+mn-lt"/>
            </a:endParaRPr>
          </a:p>
        </p:txBody>
      </p:sp>
      <p:cxnSp>
        <p:nvCxnSpPr>
          <p:cNvPr id="9" name="Conector reto 8"/>
          <p:cNvCxnSpPr/>
          <p:nvPr/>
        </p:nvCxnSpPr>
        <p:spPr>
          <a:xfrm>
            <a:off x="785813" y="1285875"/>
            <a:ext cx="74152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199" name="Picture 2" descr="http://tbn0.google.com/images?q=tbn:lDmzmBAlMbsHPM:http://s3.amazonaws.com/rede_prod/assets/0008/3141/image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1500188"/>
            <a:ext cx="1128712" cy="1428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940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460375" y="608013"/>
            <a:ext cx="8183563" cy="534987"/>
          </a:xfrm>
        </p:spPr>
        <p:txBody>
          <a:bodyPr>
            <a:noAutofit/>
          </a:bodyPr>
          <a:lstStyle/>
          <a:p>
            <a:r>
              <a:rPr lang="pt-BR" sz="3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Em Discursos</a:t>
            </a:r>
            <a:endParaRPr lang="pt-BR" sz="3600" b="1" u="sng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857250" y="1500188"/>
            <a:ext cx="7929563" cy="4714875"/>
          </a:xfrm>
        </p:spPr>
        <p:txBody>
          <a:bodyPr>
            <a:noAutofit/>
          </a:bodyPr>
          <a:lstStyle/>
          <a:p>
            <a:pPr marL="365125" indent="-282575">
              <a:lnSpc>
                <a:spcPct val="150000"/>
              </a:lnSpc>
            </a:pPr>
            <a:r>
              <a:rPr lang="pt-BR" sz="2100"/>
              <a:t>O </a:t>
            </a:r>
            <a:r>
              <a:rPr lang="pt-BR" sz="2100" b="1">
                <a:effectLst>
                  <a:outerShdw blurRad="38100" dist="38100" dir="2700000" algn="tl">
                    <a:srgbClr val="C0C0C0"/>
                  </a:outerShdw>
                </a:effectLst>
              </a:rPr>
              <a:t>ajuste</a:t>
            </a:r>
            <a:r>
              <a:rPr lang="pt-BR" sz="2100"/>
              <a:t> dos tons emocionais e racionais dão destaque ao discurso de lideranças. “Olho no olho”.</a:t>
            </a:r>
          </a:p>
          <a:p>
            <a:pPr marL="365125" indent="-282575">
              <a:lnSpc>
                <a:spcPct val="150000"/>
              </a:lnSpc>
            </a:pPr>
            <a:r>
              <a:rPr lang="pt-BR" sz="2100"/>
              <a:t>É necessário o </a:t>
            </a:r>
            <a:r>
              <a:rPr lang="pt-BR" sz="2100" b="1">
                <a:effectLst>
                  <a:outerShdw blurRad="38100" dist="38100" dir="2700000" algn="tl">
                    <a:srgbClr val="C0C0C0"/>
                  </a:outerShdw>
                </a:effectLst>
              </a:rPr>
              <a:t>conhecimento</a:t>
            </a:r>
            <a:r>
              <a:rPr lang="pt-BR" sz="2100"/>
              <a:t> do tema do discurso.</a:t>
            </a:r>
          </a:p>
          <a:p>
            <a:pPr marL="365125" indent="-282575">
              <a:lnSpc>
                <a:spcPct val="150000"/>
              </a:lnSpc>
            </a:pPr>
            <a:r>
              <a:rPr lang="pt-BR" sz="2100"/>
              <a:t>Postura e atitude</a:t>
            </a:r>
          </a:p>
          <a:p>
            <a:pPr marL="365125" indent="-282575">
              <a:lnSpc>
                <a:spcPct val="150000"/>
              </a:lnSpc>
            </a:pPr>
            <a:r>
              <a:rPr lang="pt-BR" sz="2100">
                <a:cs typeface="Arial" charset="0"/>
              </a:rPr>
              <a:t>Criatividade e poder de síntese</a:t>
            </a:r>
          </a:p>
          <a:p>
            <a:pPr marL="365125" indent="-282575">
              <a:lnSpc>
                <a:spcPct val="150000"/>
              </a:lnSpc>
            </a:pPr>
            <a:r>
              <a:rPr lang="pt-BR" sz="2100">
                <a:cs typeface="Arial" charset="0"/>
              </a:rPr>
              <a:t>Memória</a:t>
            </a:r>
          </a:p>
          <a:p>
            <a:pPr marL="365125" indent="-282575">
              <a:lnSpc>
                <a:spcPct val="150000"/>
              </a:lnSpc>
            </a:pPr>
            <a:r>
              <a:rPr lang="pt-BR" sz="2100">
                <a:cs typeface="Arial" charset="0"/>
              </a:rPr>
              <a:t>Bom vocabulário</a:t>
            </a:r>
          </a:p>
          <a:p>
            <a:pPr marL="365125" indent="-282575">
              <a:lnSpc>
                <a:spcPct val="150000"/>
              </a:lnSpc>
            </a:pPr>
            <a:r>
              <a:rPr lang="pt-BR" sz="2100">
                <a:cs typeface="Arial" charset="0"/>
              </a:rPr>
              <a:t>Bom jogo de palco (participação)</a:t>
            </a:r>
          </a:p>
          <a:p>
            <a:pPr marL="365125" indent="-282575">
              <a:lnSpc>
                <a:spcPct val="150000"/>
              </a:lnSpc>
            </a:pPr>
            <a:r>
              <a:rPr lang="pt-BR" sz="2100">
                <a:cs typeface="Arial" charset="0"/>
              </a:rPr>
              <a:t>Boa expressão corporal e entusiasmo</a:t>
            </a:r>
          </a:p>
        </p:txBody>
      </p:sp>
      <p:sp>
        <p:nvSpPr>
          <p:cNvPr id="6" name="Espaço Reservado para Número de Slide 5"/>
          <p:cNvSpPr txBox="1">
            <a:spLocks noGrp="1"/>
          </p:cNvSpPr>
          <p:nvPr/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50D96C97-408A-43E8-BD39-7909477C8D4F}" type="slidenum">
              <a:rPr lang="pt-BR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pt-BR" sz="1200" dirty="0">
              <a:solidFill>
                <a:schemeClr val="bg2">
                  <a:shade val="50000"/>
                  <a:satMod val="200000"/>
                </a:schemeClr>
              </a:solidFill>
              <a:latin typeface="+mn-lt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785813" y="1285875"/>
            <a:ext cx="74152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47" name="Picture 8" descr="http://tbn0.google.com/images?q=tbn:9W4f4x_hNYLB7M:http://www.fundec.com.br/camara/discurso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3500438"/>
            <a:ext cx="1349375" cy="1428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287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1663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>
                <a:solidFill>
                  <a:schemeClr val="hlink"/>
                </a:solidFill>
                <a:latin typeface="Arial Black" pitchFamily="34" charset="0"/>
              </a:rPr>
              <a:t/>
            </a:r>
            <a:br>
              <a:rPr lang="pt-BR" sz="4000" dirty="0">
                <a:solidFill>
                  <a:schemeClr val="hlink"/>
                </a:solidFill>
                <a:latin typeface="Arial Black" pitchFamily="34" charset="0"/>
              </a:rPr>
            </a:br>
            <a:r>
              <a:rPr lang="pt-BR" sz="4000" u="sng" dirty="0">
                <a:solidFill>
                  <a:srgbClr val="C00000"/>
                </a:solidFill>
                <a:latin typeface="+mn-lt"/>
              </a:rPr>
              <a:t>BARREIRAS DA COMUNICAÇÃO</a:t>
            </a:r>
            <a:br>
              <a:rPr lang="pt-BR" sz="4000" u="sng" dirty="0">
                <a:solidFill>
                  <a:srgbClr val="C00000"/>
                </a:solidFill>
                <a:latin typeface="+mn-lt"/>
              </a:rPr>
            </a:br>
            <a:endParaRPr lang="pt-BR" sz="4000" u="sng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42792" cy="4525963"/>
          </a:xfrm>
        </p:spPr>
        <p:txBody>
          <a:bodyPr>
            <a:normAutofit fontScale="92500" lnSpcReduction="10000"/>
          </a:bodyPr>
          <a:lstStyle/>
          <a:p>
            <a:endParaRPr lang="pt-BR" sz="2400" b="1" dirty="0"/>
          </a:p>
          <a:p>
            <a:pPr>
              <a:buFont typeface="Wingdings" pitchFamily="2" charset="2"/>
              <a:buNone/>
            </a:pPr>
            <a:r>
              <a:rPr lang="pt-BR" sz="2800" b="1" dirty="0">
                <a:solidFill>
                  <a:schemeClr val="hlink"/>
                </a:solidFill>
                <a:latin typeface="Arial Black" pitchFamily="34" charset="0"/>
              </a:rPr>
              <a:t>EMISSOR</a:t>
            </a:r>
          </a:p>
          <a:p>
            <a:pPr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dirty="0"/>
              <a:t>Dificuldade de expressão</a:t>
            </a:r>
          </a:p>
          <a:p>
            <a:pPr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dirty="0"/>
              <a:t>Timidez, medo de expressar opinião</a:t>
            </a:r>
          </a:p>
          <a:p>
            <a:pPr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dirty="0"/>
              <a:t>Escolha inadequada do receptor</a:t>
            </a:r>
          </a:p>
          <a:p>
            <a:pPr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dirty="0"/>
              <a:t>Escolha inadequada do momento/local</a:t>
            </a:r>
          </a:p>
          <a:p>
            <a:pPr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dirty="0"/>
              <a:t>Escolha inadequada do meio</a:t>
            </a:r>
          </a:p>
          <a:p>
            <a:pPr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dirty="0"/>
              <a:t>Suposições</a:t>
            </a:r>
          </a:p>
          <a:p>
            <a:pPr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dirty="0"/>
              <a:t>Excesso de intermediários</a:t>
            </a:r>
          </a:p>
          <a:p>
            <a:endParaRPr lang="pt-BR" sz="24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44008" y="1700808"/>
            <a:ext cx="3682752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pt-BR" sz="2400" b="1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t-BR" sz="2800" b="1" smtClean="0">
                <a:solidFill>
                  <a:schemeClr val="hlink"/>
                </a:solidFill>
                <a:latin typeface="Arial Black" pitchFamily="34" charset="0"/>
              </a:rPr>
              <a:t>RECEPTOR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smtClean="0"/>
              <a:t>Atitude de pouco interesse pelo outro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smtClean="0"/>
              <a:t>Falta de incentivo para o outro expressar suas ideias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smtClean="0"/>
              <a:t>Preocupação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smtClean="0"/>
              <a:t>Distração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smtClean="0"/>
              <a:t>Comportamento defensivo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smtClean="0"/>
              <a:t>Competição de mensagens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20000"/>
              <a:buFont typeface="Wingdings" pitchFamily="2" charset="2"/>
              <a:buChar char="§"/>
            </a:pPr>
            <a:r>
              <a:rPr lang="pt-BR" sz="2400" b="1" smtClean="0"/>
              <a:t>Atribuições de propósitos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909259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A1B2DCA-BA47-4186-81CB-218564458B98}" type="slidenum">
              <a:rPr lang="pt-BR"/>
              <a:pPr eaLnBrk="1" hangingPunct="1"/>
              <a:t>7</a:t>
            </a:fld>
            <a:endParaRPr lang="pt-BR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u="sng" dirty="0" smtClean="0">
                <a:solidFill>
                  <a:srgbClr val="C00000"/>
                </a:solidFill>
                <a:latin typeface="Tahoma" pitchFamily="34" charset="0"/>
              </a:rPr>
              <a:t>COMO GASTAMOS NOSSO TEMPO</a:t>
            </a:r>
            <a:endParaRPr lang="pt-BR" sz="3600" u="sng" dirty="0" smtClean="0">
              <a:solidFill>
                <a:srgbClr val="C00000"/>
              </a:solidFill>
              <a:latin typeface="Tahoma" pitchFamily="34" charset="0"/>
            </a:endParaRP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4973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500" b="1" dirty="0" smtClean="0">
                <a:solidFill>
                  <a:srgbClr val="006600"/>
                </a:solidFill>
                <a:latin typeface="Tahoma" pitchFamily="34" charset="0"/>
              </a:rPr>
              <a:t>45%</a:t>
            </a:r>
            <a:r>
              <a:rPr lang="en-US" sz="3500" b="1" dirty="0" smtClean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PARA 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ESCUTAR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solidFill>
                <a:srgbClr val="FF0000"/>
              </a:solidFill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6600"/>
                </a:solidFill>
                <a:latin typeface="Tahoma" pitchFamily="34" charset="0"/>
              </a:rPr>
              <a:t>30%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 PARA 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FALAR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solidFill>
                <a:srgbClr val="FF0000"/>
              </a:solidFill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6600"/>
                </a:solidFill>
                <a:latin typeface="Tahoma" pitchFamily="34" charset="0"/>
              </a:rPr>
              <a:t>16%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 PARA 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LER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solidFill>
                <a:srgbClr val="FF0000"/>
              </a:solidFill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6600"/>
                </a:solidFill>
                <a:latin typeface="Tahoma" pitchFamily="34" charset="0"/>
              </a:rPr>
              <a:t>9%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 PARA 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ESCREVER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solidFill>
                <a:srgbClr val="FF0000"/>
              </a:solidFill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APESAR DE DEDICARMOS </a:t>
            </a:r>
            <a:r>
              <a:rPr lang="en-US" dirty="0" smtClean="0">
                <a:solidFill>
                  <a:srgbClr val="006600"/>
                </a:solidFill>
                <a:latin typeface="Tahoma" pitchFamily="34" charset="0"/>
              </a:rPr>
              <a:t>45%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 DO NOSSO TEMPO PARA ESCUTAR, GASTAMOS APENAS </a:t>
            </a:r>
            <a:r>
              <a:rPr lang="en-US" dirty="0" smtClean="0">
                <a:solidFill>
                  <a:srgbClr val="006600"/>
                </a:solidFill>
                <a:latin typeface="Tahoma" pitchFamily="34" charset="0"/>
              </a:rPr>
              <a:t>25%</a:t>
            </a:r>
            <a:r>
              <a:rPr lang="en-US" dirty="0" smtClean="0">
                <a:solidFill>
                  <a:srgbClr val="FF0000"/>
                </a:solidFill>
                <a:latin typeface="Tahoma" pitchFamily="34" charset="0"/>
              </a:rPr>
              <a:t> COM O ATO DE OUVIR</a:t>
            </a:r>
            <a:r>
              <a:rPr lang="en-US" sz="3500" b="1" dirty="0" smtClean="0">
                <a:solidFill>
                  <a:srgbClr val="FF0000"/>
                </a:solidFill>
                <a:latin typeface="Tahoma" pitchFamily="34" charset="0"/>
              </a:rPr>
              <a:t>.</a:t>
            </a:r>
            <a:endParaRPr lang="pt-BR" sz="3500" b="1" dirty="0" smtClean="0">
              <a:solidFill>
                <a:srgbClr val="FF0000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986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755576" y="0"/>
            <a:ext cx="838842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pt-BR" sz="3000" b="1" u="sng" dirty="0">
                <a:solidFill>
                  <a:srgbClr val="C00000"/>
                </a:solidFill>
                <a:latin typeface="Calibri" pitchFamily="34" charset="0"/>
              </a:rPr>
              <a:t>OS PRINCÍPIOS DE UMA APRESENTAÇÃO EFICAZ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04800" y="1524000"/>
            <a:ext cx="85344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rgbClr val="993300"/>
              </a:buClr>
              <a:buFont typeface="Wingdings" pitchFamily="2" charset="2"/>
              <a:buAutoNum type="arabicPeriod"/>
              <a:defRPr/>
            </a:pPr>
            <a:r>
              <a:rPr lang="pt-BR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 ABERTURA DA APRESENTAÇÃO</a:t>
            </a:r>
          </a:p>
          <a:p>
            <a:pPr>
              <a:spcBef>
                <a:spcPct val="50000"/>
              </a:spcBef>
              <a:buClr>
                <a:srgbClr val="993300"/>
              </a:buClr>
              <a:buFont typeface="Wingdings" pitchFamily="2" charset="2"/>
              <a:buAutoNum type="arabicPeriod"/>
              <a:defRPr/>
            </a:pPr>
            <a:r>
              <a:rPr lang="pt-BR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CUIDADO COM O EXAGERO</a:t>
            </a:r>
          </a:p>
          <a:p>
            <a:pPr>
              <a:spcBef>
                <a:spcPct val="50000"/>
              </a:spcBef>
              <a:buClr>
                <a:srgbClr val="993300"/>
              </a:buClr>
              <a:buFont typeface="Wingdings" pitchFamily="2" charset="2"/>
              <a:buAutoNum type="arabicPeriod"/>
              <a:defRPr/>
            </a:pPr>
            <a:r>
              <a:rPr lang="pt-BR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ENTUSIASMO COMEDIDO</a:t>
            </a:r>
          </a:p>
          <a:p>
            <a:pPr>
              <a:spcBef>
                <a:spcPct val="50000"/>
              </a:spcBef>
              <a:buClr>
                <a:srgbClr val="993300"/>
              </a:buClr>
              <a:buFont typeface="Wingdings" pitchFamily="2" charset="2"/>
              <a:buAutoNum type="arabicPeriod"/>
              <a:defRPr/>
            </a:pPr>
            <a:r>
              <a:rPr lang="pt-BR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BREVE DESCRIÇÃO DA IDÉIA</a:t>
            </a:r>
          </a:p>
          <a:p>
            <a:pPr>
              <a:spcBef>
                <a:spcPct val="50000"/>
              </a:spcBef>
              <a:buClr>
                <a:srgbClr val="993300"/>
              </a:buClr>
              <a:buFont typeface="Wingdings" pitchFamily="2" charset="2"/>
              <a:buAutoNum type="arabicPeriod"/>
              <a:defRPr/>
            </a:pPr>
            <a:r>
              <a:rPr lang="pt-BR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DETALHAMENTO DA IDÉIA  </a:t>
            </a:r>
          </a:p>
          <a:p>
            <a:pPr>
              <a:spcBef>
                <a:spcPct val="50000"/>
              </a:spcBef>
              <a:buClr>
                <a:srgbClr val="993300"/>
              </a:buClr>
              <a:buFont typeface="Wingdings" pitchFamily="2" charset="2"/>
              <a:buAutoNum type="arabicPeriod"/>
              <a:defRPr/>
            </a:pPr>
            <a:r>
              <a:rPr lang="pt-BR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NÃO OMITIR DETALHES IMPORTANTES</a:t>
            </a:r>
          </a:p>
          <a:p>
            <a:pPr>
              <a:spcBef>
                <a:spcPct val="50000"/>
              </a:spcBef>
              <a:buClr>
                <a:srgbClr val="993300"/>
              </a:buClr>
              <a:buFont typeface="Wingdings" pitchFamily="2" charset="2"/>
              <a:buAutoNum type="arabicPeriod"/>
              <a:defRPr/>
            </a:pPr>
            <a:r>
              <a:rPr lang="pt-BR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COMUNICAÇÃO CLARA – LINGUAGEM ADEQUADA</a:t>
            </a:r>
          </a:p>
          <a:p>
            <a:pPr>
              <a:spcBef>
                <a:spcPct val="50000"/>
              </a:spcBef>
              <a:buClr>
                <a:srgbClr val="993300"/>
              </a:buClr>
              <a:buFont typeface="Wingdings" pitchFamily="2" charset="2"/>
              <a:buAutoNum type="arabicPeriod"/>
              <a:defRPr/>
            </a:pPr>
            <a:r>
              <a:rPr lang="pt-BR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APOIO DE RECURSOS VISUAIS</a:t>
            </a:r>
          </a:p>
          <a:p>
            <a:pPr>
              <a:spcBef>
                <a:spcPct val="50000"/>
              </a:spcBef>
              <a:buClr>
                <a:srgbClr val="993300"/>
              </a:buClr>
              <a:buFont typeface="Wingdings" pitchFamily="2" charset="2"/>
              <a:buAutoNum type="arabicPeriod"/>
              <a:defRPr/>
            </a:pPr>
            <a:r>
              <a:rPr lang="pt-BR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CUIDADO COM AFIRMAÇÕES VAGAS</a:t>
            </a:r>
          </a:p>
        </p:txBody>
      </p:sp>
      <p:pic>
        <p:nvPicPr>
          <p:cNvPr id="54277" name="Picture 5" descr="E:\Clipart\People\Menprof\MEN022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323975"/>
            <a:ext cx="1390650" cy="355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21609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4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54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54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54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54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54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4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54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4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54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4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54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54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54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54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54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utoUpdateAnimBg="0"/>
      <p:bldP spid="54276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ChangeArrowheads="1"/>
          </p:cNvSpPr>
          <p:nvPr>
            <p:ph type="title"/>
          </p:nvPr>
        </p:nvSpPr>
        <p:spPr bwMode="auto">
          <a:xfrm>
            <a:off x="395536" y="188640"/>
            <a:ext cx="9296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pt-BR" sz="3600" b="1" dirty="0" smtClean="0">
                <a:solidFill>
                  <a:srgbClr val="C00000"/>
                </a:solidFill>
                <a:latin typeface="Calibri" pitchFamily="34" charset="0"/>
              </a:rPr>
              <a:t>Características </a:t>
            </a:r>
            <a:r>
              <a:rPr lang="pt-BR" sz="3600" b="1" dirty="0" smtClean="0">
                <a:solidFill>
                  <a:srgbClr val="C00000"/>
                </a:solidFill>
                <a:latin typeface="Calibri" pitchFamily="34" charset="0"/>
              </a:rPr>
              <a:t>do  Apresentador</a:t>
            </a:r>
            <a:endParaRPr lang="pt-BR" sz="3600" b="1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6042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667000"/>
            <a:ext cx="2490788" cy="324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0422" name="Group 6"/>
          <p:cNvGrpSpPr>
            <a:grpSpLocks/>
          </p:cNvGrpSpPr>
          <p:nvPr/>
        </p:nvGrpSpPr>
        <p:grpSpPr bwMode="auto">
          <a:xfrm>
            <a:off x="1066800" y="2133600"/>
            <a:ext cx="3048000" cy="685800"/>
            <a:chOff x="672" y="1344"/>
            <a:chExt cx="1920" cy="432"/>
          </a:xfrm>
        </p:grpSpPr>
        <p:sp>
          <p:nvSpPr>
            <p:cNvPr id="58391" name="Text Box 7"/>
            <p:cNvSpPr txBox="1">
              <a:spLocks noChangeArrowheads="1"/>
            </p:cNvSpPr>
            <p:nvPr/>
          </p:nvSpPr>
          <p:spPr bwMode="auto">
            <a:xfrm>
              <a:off x="672" y="1440"/>
              <a:ext cx="192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pt-BR" sz="2000" b="1">
                  <a:latin typeface="Arial" charset="0"/>
                </a:rPr>
                <a:t>MOVIMENTAÇÃO</a:t>
              </a:r>
            </a:p>
          </p:txBody>
        </p:sp>
        <p:sp>
          <p:nvSpPr>
            <p:cNvPr id="58392" name="AutoShape 8"/>
            <p:cNvSpPr>
              <a:spLocks noChangeArrowheads="1"/>
            </p:cNvSpPr>
            <p:nvPr/>
          </p:nvSpPr>
          <p:spPr bwMode="auto">
            <a:xfrm>
              <a:off x="672" y="1344"/>
              <a:ext cx="1872" cy="432"/>
            </a:xfrm>
            <a:prstGeom prst="wedgeEllipseCallout">
              <a:avLst>
                <a:gd name="adj1" fmla="val 27139"/>
                <a:gd name="adj2" fmla="val 8263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60425" name="Group 9"/>
          <p:cNvGrpSpPr>
            <a:grpSpLocks/>
          </p:cNvGrpSpPr>
          <p:nvPr/>
        </p:nvGrpSpPr>
        <p:grpSpPr bwMode="auto">
          <a:xfrm>
            <a:off x="1066800" y="3352800"/>
            <a:ext cx="2133600" cy="838200"/>
            <a:chOff x="672" y="2112"/>
            <a:chExt cx="1344" cy="528"/>
          </a:xfrm>
        </p:grpSpPr>
        <p:sp>
          <p:nvSpPr>
            <p:cNvPr id="58389" name="Text Box 10"/>
            <p:cNvSpPr txBox="1">
              <a:spLocks noChangeArrowheads="1"/>
            </p:cNvSpPr>
            <p:nvPr/>
          </p:nvSpPr>
          <p:spPr bwMode="auto">
            <a:xfrm>
              <a:off x="672" y="2256"/>
              <a:ext cx="134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pt-BR" sz="2000" b="1">
                  <a:solidFill>
                    <a:srgbClr val="A50021"/>
                  </a:solidFill>
                  <a:latin typeface="Arial" charset="0"/>
                </a:rPr>
                <a:t>LIDERANÇA</a:t>
              </a:r>
            </a:p>
          </p:txBody>
        </p:sp>
        <p:sp>
          <p:nvSpPr>
            <p:cNvPr id="58390" name="AutoShape 11"/>
            <p:cNvSpPr>
              <a:spLocks noChangeArrowheads="1"/>
            </p:cNvSpPr>
            <p:nvPr/>
          </p:nvSpPr>
          <p:spPr bwMode="auto">
            <a:xfrm>
              <a:off x="672" y="2112"/>
              <a:ext cx="1344" cy="528"/>
            </a:xfrm>
            <a:prstGeom prst="wedgeEllipseCallout">
              <a:avLst>
                <a:gd name="adj1" fmla="val 46356"/>
                <a:gd name="adj2" fmla="val 7159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60428" name="Group 12"/>
          <p:cNvGrpSpPr>
            <a:grpSpLocks/>
          </p:cNvGrpSpPr>
          <p:nvPr/>
        </p:nvGrpSpPr>
        <p:grpSpPr bwMode="auto">
          <a:xfrm>
            <a:off x="838200" y="4800600"/>
            <a:ext cx="2606675" cy="990600"/>
            <a:chOff x="672" y="3024"/>
            <a:chExt cx="1498" cy="624"/>
          </a:xfrm>
        </p:grpSpPr>
        <p:sp>
          <p:nvSpPr>
            <p:cNvPr id="58387" name="Text Box 13"/>
            <p:cNvSpPr txBox="1">
              <a:spLocks noChangeArrowheads="1"/>
            </p:cNvSpPr>
            <p:nvPr/>
          </p:nvSpPr>
          <p:spPr bwMode="auto">
            <a:xfrm>
              <a:off x="672" y="3120"/>
              <a:ext cx="149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pt-BR" sz="2000" b="1">
                  <a:latin typeface="Arial" charset="0"/>
                </a:rPr>
                <a:t>CONHECIMENTO</a:t>
              </a:r>
              <a:br>
                <a:rPr lang="pt-BR" sz="2000" b="1">
                  <a:latin typeface="Arial" charset="0"/>
                </a:rPr>
              </a:br>
              <a:r>
                <a:rPr lang="pt-BR" sz="2000" b="1">
                  <a:latin typeface="Arial" charset="0"/>
                </a:rPr>
                <a:t>DO ASSUNTO</a:t>
              </a:r>
              <a:endParaRPr lang="pt-BR" b="1">
                <a:latin typeface="Arial" charset="0"/>
              </a:endParaRPr>
            </a:p>
          </p:txBody>
        </p:sp>
        <p:sp>
          <p:nvSpPr>
            <p:cNvPr id="58388" name="AutoShape 14"/>
            <p:cNvSpPr>
              <a:spLocks noChangeArrowheads="1"/>
            </p:cNvSpPr>
            <p:nvPr/>
          </p:nvSpPr>
          <p:spPr bwMode="auto">
            <a:xfrm>
              <a:off x="672" y="3024"/>
              <a:ext cx="1488" cy="624"/>
            </a:xfrm>
            <a:prstGeom prst="wedgeEllipseCallout">
              <a:avLst>
                <a:gd name="adj1" fmla="val 54032"/>
                <a:gd name="adj2" fmla="val -5176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60431" name="Group 15"/>
          <p:cNvGrpSpPr>
            <a:grpSpLocks/>
          </p:cNvGrpSpPr>
          <p:nvPr/>
        </p:nvGrpSpPr>
        <p:grpSpPr bwMode="auto">
          <a:xfrm>
            <a:off x="6019800" y="5105400"/>
            <a:ext cx="3048000" cy="838200"/>
            <a:chOff x="3792" y="3216"/>
            <a:chExt cx="1920" cy="528"/>
          </a:xfrm>
        </p:grpSpPr>
        <p:sp>
          <p:nvSpPr>
            <p:cNvPr id="58385" name="Text Box 16"/>
            <p:cNvSpPr txBox="1">
              <a:spLocks noChangeArrowheads="1"/>
            </p:cNvSpPr>
            <p:nvPr/>
          </p:nvSpPr>
          <p:spPr bwMode="auto">
            <a:xfrm>
              <a:off x="3792" y="3360"/>
              <a:ext cx="192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pt-BR" sz="2000" b="1">
                  <a:latin typeface="Arial" charset="0"/>
                </a:rPr>
                <a:t>ENTUSIASMO</a:t>
              </a:r>
              <a:endParaRPr lang="pt-BR" b="1">
                <a:latin typeface="Arial" charset="0"/>
              </a:endParaRPr>
            </a:p>
          </p:txBody>
        </p:sp>
        <p:sp>
          <p:nvSpPr>
            <p:cNvPr id="58386" name="AutoShape 17"/>
            <p:cNvSpPr>
              <a:spLocks noChangeArrowheads="1"/>
            </p:cNvSpPr>
            <p:nvPr/>
          </p:nvSpPr>
          <p:spPr bwMode="auto">
            <a:xfrm>
              <a:off x="4032" y="3216"/>
              <a:ext cx="1440" cy="528"/>
            </a:xfrm>
            <a:prstGeom prst="wedgeEllipseCallout">
              <a:avLst>
                <a:gd name="adj1" fmla="val -57083"/>
                <a:gd name="adj2" fmla="val -6628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60434" name="Group 18"/>
          <p:cNvGrpSpPr>
            <a:grpSpLocks/>
          </p:cNvGrpSpPr>
          <p:nvPr/>
        </p:nvGrpSpPr>
        <p:grpSpPr bwMode="auto">
          <a:xfrm>
            <a:off x="6096000" y="4038600"/>
            <a:ext cx="3048000" cy="914400"/>
            <a:chOff x="3840" y="2544"/>
            <a:chExt cx="1920" cy="576"/>
          </a:xfrm>
        </p:grpSpPr>
        <p:sp>
          <p:nvSpPr>
            <p:cNvPr id="58383" name="Text Box 19"/>
            <p:cNvSpPr txBox="1">
              <a:spLocks noChangeArrowheads="1"/>
            </p:cNvSpPr>
            <p:nvPr/>
          </p:nvSpPr>
          <p:spPr bwMode="auto">
            <a:xfrm>
              <a:off x="3840" y="2736"/>
              <a:ext cx="192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pt-BR" sz="2000" b="1">
                  <a:solidFill>
                    <a:srgbClr val="A50021"/>
                  </a:solidFill>
                  <a:latin typeface="Arial" charset="0"/>
                </a:rPr>
                <a:t>AUTOCONTROLE</a:t>
              </a:r>
              <a:endParaRPr lang="pt-BR" b="1">
                <a:solidFill>
                  <a:srgbClr val="A50021"/>
                </a:solidFill>
                <a:latin typeface="Arial" charset="0"/>
              </a:endParaRPr>
            </a:p>
          </p:txBody>
        </p:sp>
        <p:sp>
          <p:nvSpPr>
            <p:cNvPr id="58384" name="AutoShape 20"/>
            <p:cNvSpPr>
              <a:spLocks noChangeArrowheads="1"/>
            </p:cNvSpPr>
            <p:nvPr/>
          </p:nvSpPr>
          <p:spPr bwMode="auto">
            <a:xfrm>
              <a:off x="3936" y="2544"/>
              <a:ext cx="1680" cy="576"/>
            </a:xfrm>
            <a:prstGeom prst="wedgeEllipseCallout">
              <a:avLst>
                <a:gd name="adj1" fmla="val -69463"/>
                <a:gd name="adj2" fmla="val -5087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60437" name="Group 21"/>
          <p:cNvGrpSpPr>
            <a:grpSpLocks/>
          </p:cNvGrpSpPr>
          <p:nvPr/>
        </p:nvGrpSpPr>
        <p:grpSpPr bwMode="auto">
          <a:xfrm>
            <a:off x="4724400" y="1524000"/>
            <a:ext cx="2895600" cy="838200"/>
            <a:chOff x="2976" y="960"/>
            <a:chExt cx="1632" cy="528"/>
          </a:xfrm>
        </p:grpSpPr>
        <p:sp>
          <p:nvSpPr>
            <p:cNvPr id="58381" name="Text Box 22"/>
            <p:cNvSpPr txBox="1">
              <a:spLocks noChangeArrowheads="1"/>
            </p:cNvSpPr>
            <p:nvPr/>
          </p:nvSpPr>
          <p:spPr bwMode="auto">
            <a:xfrm>
              <a:off x="3024" y="1104"/>
              <a:ext cx="15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pt-BR" sz="2000" b="1">
                  <a:solidFill>
                    <a:srgbClr val="A50021"/>
                  </a:solidFill>
                  <a:latin typeface="Arial" charset="0"/>
                </a:rPr>
                <a:t>ESPONTANIEDADE</a:t>
              </a:r>
              <a:endParaRPr lang="pt-BR" b="1">
                <a:solidFill>
                  <a:srgbClr val="A50021"/>
                </a:solidFill>
                <a:latin typeface="Arial" charset="0"/>
              </a:endParaRPr>
            </a:p>
          </p:txBody>
        </p:sp>
        <p:sp>
          <p:nvSpPr>
            <p:cNvPr id="58382" name="AutoShape 23"/>
            <p:cNvSpPr>
              <a:spLocks noChangeArrowheads="1"/>
            </p:cNvSpPr>
            <p:nvPr/>
          </p:nvSpPr>
          <p:spPr bwMode="auto">
            <a:xfrm>
              <a:off x="2976" y="960"/>
              <a:ext cx="1632" cy="528"/>
            </a:xfrm>
            <a:prstGeom prst="wedgeEllipseCallout">
              <a:avLst>
                <a:gd name="adj1" fmla="val -43750"/>
                <a:gd name="adj2" fmla="val 8825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60440" name="Group 24"/>
          <p:cNvGrpSpPr>
            <a:grpSpLocks/>
          </p:cNvGrpSpPr>
          <p:nvPr/>
        </p:nvGrpSpPr>
        <p:grpSpPr bwMode="auto">
          <a:xfrm>
            <a:off x="5867400" y="2667000"/>
            <a:ext cx="2438400" cy="990600"/>
            <a:chOff x="3696" y="1680"/>
            <a:chExt cx="1498" cy="624"/>
          </a:xfrm>
        </p:grpSpPr>
        <p:sp>
          <p:nvSpPr>
            <p:cNvPr id="58379" name="Text Box 25"/>
            <p:cNvSpPr txBox="1">
              <a:spLocks noChangeArrowheads="1"/>
            </p:cNvSpPr>
            <p:nvPr/>
          </p:nvSpPr>
          <p:spPr bwMode="auto">
            <a:xfrm>
              <a:off x="3696" y="1814"/>
              <a:ext cx="149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pt-BR" sz="2000" b="1">
                  <a:latin typeface="Arial" charset="0"/>
                </a:rPr>
                <a:t>APRESENTAÇÃO</a:t>
              </a:r>
              <a:br>
                <a:rPr lang="pt-BR" sz="2000" b="1">
                  <a:latin typeface="Arial" charset="0"/>
                </a:rPr>
              </a:br>
              <a:r>
                <a:rPr lang="pt-BR" sz="2000" b="1">
                  <a:latin typeface="Arial" charset="0"/>
                </a:rPr>
                <a:t>PESSOAL</a:t>
              </a:r>
              <a:endParaRPr lang="pt-BR" b="1">
                <a:latin typeface="Arial" charset="0"/>
              </a:endParaRPr>
            </a:p>
          </p:txBody>
        </p:sp>
        <p:sp>
          <p:nvSpPr>
            <p:cNvPr id="58380" name="AutoShape 26"/>
            <p:cNvSpPr>
              <a:spLocks noChangeArrowheads="1"/>
            </p:cNvSpPr>
            <p:nvPr/>
          </p:nvSpPr>
          <p:spPr bwMode="auto">
            <a:xfrm>
              <a:off x="3744" y="1680"/>
              <a:ext cx="1440" cy="624"/>
            </a:xfrm>
            <a:prstGeom prst="wedgeEllipseCallout">
              <a:avLst>
                <a:gd name="adj1" fmla="val -60972"/>
                <a:gd name="adj2" fmla="val 6618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431793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autoUpdateAnimBg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741</Words>
  <Application>Microsoft Office PowerPoint</Application>
  <PresentationFormat>Apresentação na tela (4:3)</PresentationFormat>
  <Paragraphs>167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Apresentação do PowerPoint</vt:lpstr>
      <vt:lpstr>Elementos do Processo da Comunicação</vt:lpstr>
      <vt:lpstr>Ruídos podem ser</vt:lpstr>
      <vt:lpstr>Comunicação Oral na Organizações</vt:lpstr>
      <vt:lpstr>Em Discursos</vt:lpstr>
      <vt:lpstr> BARREIRAS DA COMUNICAÇÃO </vt:lpstr>
      <vt:lpstr>COMO GASTAMOS NOSSO TEMPO</vt:lpstr>
      <vt:lpstr>Apresentação do PowerPoint</vt:lpstr>
      <vt:lpstr>Características do  Apresentador</vt:lpstr>
      <vt:lpstr>Apresentação do PowerPoint</vt:lpstr>
      <vt:lpstr>Apresentação do PowerPoint</vt:lpstr>
      <vt:lpstr>Apresentação do PowerPoint</vt:lpstr>
      <vt:lpstr>Apresentação do PowerPoint</vt:lpstr>
      <vt:lpstr>Ferramentas da Comunicação Oral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Eneida</dc:creator>
  <cp:lastModifiedBy>Eneida</cp:lastModifiedBy>
  <cp:revision>12</cp:revision>
  <dcterms:created xsi:type="dcterms:W3CDTF">2013-05-30T18:14:13Z</dcterms:created>
  <dcterms:modified xsi:type="dcterms:W3CDTF">2013-05-30T20:15:03Z</dcterms:modified>
</cp:coreProperties>
</file>