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5" r:id="rId2"/>
    <p:sldId id="300" r:id="rId3"/>
    <p:sldId id="256" r:id="rId4"/>
    <p:sldId id="273" r:id="rId5"/>
    <p:sldId id="259" r:id="rId6"/>
    <p:sldId id="266" r:id="rId7"/>
    <p:sldId id="267" r:id="rId8"/>
    <p:sldId id="268" r:id="rId9"/>
    <p:sldId id="269" r:id="rId10"/>
    <p:sldId id="270" r:id="rId11"/>
    <p:sldId id="271" r:id="rId12"/>
    <p:sldId id="289" r:id="rId13"/>
    <p:sldId id="290" r:id="rId14"/>
    <p:sldId id="291" r:id="rId15"/>
    <p:sldId id="299" r:id="rId16"/>
    <p:sldId id="274" r:id="rId17"/>
    <p:sldId id="276" r:id="rId18"/>
    <p:sldId id="301" r:id="rId19"/>
    <p:sldId id="302" r:id="rId20"/>
    <p:sldId id="303" r:id="rId21"/>
  </p:sldIdLst>
  <p:sldSz cx="9144000" cy="6858000" type="screen4x3"/>
  <p:notesSz cx="6881813" cy="97107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75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A2D2BA81-204A-423E-BE8E-A8F86848E966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94569A42-E9CE-412F-84F5-0E47836270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4238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F8340AD2-63A6-4089-A58D-018D44CF8790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4" tIns="47407" rIns="94814" bIns="4740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182" y="4612601"/>
            <a:ext cx="5505450" cy="4369832"/>
          </a:xfrm>
          <a:prstGeom prst="rect">
            <a:avLst/>
          </a:prstGeom>
        </p:spPr>
        <p:txBody>
          <a:bodyPr vert="horz" lIns="94814" tIns="47407" rIns="94814" bIns="47407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3B992C4E-7253-421B-AAFF-B854491504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50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AAFC0-73D2-4A2E-93E6-4BC096A9E1E2}" type="slidenum">
              <a:rPr lang="pt-BR" smtClean="0"/>
              <a:pPr/>
              <a:t>2</a:t>
            </a:fld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 dirty="0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 dirty="0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 dirty="0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 dirty="0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 dirty="0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 dirty="0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 dirty="0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612601"/>
            <a:ext cx="5046663" cy="4369832"/>
          </a:xfrm>
        </p:spPr>
        <p:txBody>
          <a:bodyPr/>
          <a:lstStyle/>
          <a:p>
            <a:r>
              <a:rPr lang="pt-BR" dirty="0"/>
              <a:t>Outro fator que é importantíssimo e que nos leva a estar em constante mudança e aprendizado é o mercado a concorrência....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241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7399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882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2052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60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73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527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2124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2949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4158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80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49C3E-6CFB-49DD-AE32-BFBCCBAD03A3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E9A9-7BE1-4801-A756-F35D43EB51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71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m.br/imgres?imgurl=http://www.bemsimples.com/download/attachments/6882072/bem-verde-como-construir-mundo-sustentavel-460x345-br.jpg&amp;imgrefurl=http://www.bemsimples.com/pages/viewpage.action?pageId=6882072&amp;h=460&amp;w=345&amp;sz=27&amp;hl=pt-BR&amp;start=365&amp;usg=__auyy8k4a0PSXSU05x0OfFZdLxW0=&amp;tbnid=AF_u5YXQW1AxOM:&amp;tbnh=128&amp;tbnw=96&amp;prev=/images?q=um++mundo+em+mudan%C3%A7as&amp;start=360&amp;gbv=2&amp;ndsp=20&amp;hl=pt-BR&amp;sa=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epassar.com/questoes-de-concursos/17906/estatisticas/" TargetMode="External"/><Relationship Id="rId4" Type="http://schemas.openxmlformats.org/officeDocument/2006/relationships/hyperlink" Target="http://atepassar.com/questoes-de-concursos/17906/comentarios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epassar.com/questoes-de-concursos/17906/estatisticas/" TargetMode="External"/><Relationship Id="rId4" Type="http://schemas.openxmlformats.org/officeDocument/2006/relationships/hyperlink" Target="http://atepassar.com/questoes-de-concursos/17906/comentarios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epassar.com/questoes-de-concursos/17906/estatisticas/" TargetMode="External"/><Relationship Id="rId4" Type="http://schemas.openxmlformats.org/officeDocument/2006/relationships/hyperlink" Target="http://atepassar.com/questoes-de-concursos/17906/comentarios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epassar.com/questoes-de-concursos/17906/estatisticas/" TargetMode="External"/><Relationship Id="rId4" Type="http://schemas.openxmlformats.org/officeDocument/2006/relationships/hyperlink" Target="http://atepassar.com/questoes-de-concursos/17906/comentarios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atepassar.com/questoes-de-concursos/17906/comentario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epassar.com/questoes-de-concursos/17906/estatisticas/" TargetMode="External"/><Relationship Id="rId4" Type="http://schemas.openxmlformats.org/officeDocument/2006/relationships/image" Target="../media/image5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epassar.com/questoes-de-concursos/17906/estatisticas/" TargetMode="External"/><Relationship Id="rId4" Type="http://schemas.openxmlformats.org/officeDocument/2006/relationships/hyperlink" Target="http://atepassar.com/questoes-de-concursos/17906/comentarios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epassar.com/questoes-de-concursos/17906/estatisticas/" TargetMode="External"/><Relationship Id="rId4" Type="http://schemas.openxmlformats.org/officeDocument/2006/relationships/hyperlink" Target="http://atepassar.com/questoes-de-concursos/17906/comentarios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epassar.com/questoes-de-concursos/17906/estatisticas/" TargetMode="External"/><Relationship Id="rId4" Type="http://schemas.openxmlformats.org/officeDocument/2006/relationships/hyperlink" Target="http://atepassar.com/questoes-de-concursos/17906/comentario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epassar.com/questoes-de-concursos/17906/estatisticas/" TargetMode="External"/><Relationship Id="rId4" Type="http://schemas.openxmlformats.org/officeDocument/2006/relationships/hyperlink" Target="http://atepassar.com/questoes-de-concursos/17906/comentario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67544" y="2152650"/>
            <a:ext cx="8424936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 dirty="0" smtClean="0">
                <a:solidFill>
                  <a:srgbClr val="C00000"/>
                </a:solidFill>
                <a:latin typeface="Verdana" pitchFamily="34" charset="0"/>
                <a:cs typeface="Times New Roman" charset="0"/>
              </a:rPr>
              <a:t>3ª. Aula - Visão Sistêmica – Complemento  Cap. 3. PLT </a:t>
            </a:r>
          </a:p>
          <a:p>
            <a:pPr>
              <a:spcBef>
                <a:spcPct val="50000"/>
              </a:spcBef>
            </a:pPr>
            <a:endParaRPr lang="pt-BR" b="1" dirty="0">
              <a:latin typeface="Verdana" pitchFamily="34" charset="0"/>
              <a:cs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pt-BR" dirty="0" smtClean="0">
                <a:effectLst/>
              </a:rPr>
              <a:t>As funções de um gestor passam pelas seguintes etapas: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- </a:t>
            </a:r>
            <a:r>
              <a:rPr lang="pt-BR" b="1" dirty="0" smtClean="0">
                <a:effectLst/>
              </a:rPr>
              <a:t>Planejar</a:t>
            </a:r>
            <a:r>
              <a:rPr lang="pt-BR" dirty="0" smtClean="0">
                <a:effectLst/>
              </a:rPr>
              <a:t>;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- </a:t>
            </a:r>
            <a:r>
              <a:rPr lang="pt-BR" b="1" dirty="0" smtClean="0">
                <a:effectLst/>
              </a:rPr>
              <a:t>Analisar</a:t>
            </a:r>
            <a:r>
              <a:rPr lang="pt-BR" dirty="0" smtClean="0">
                <a:effectLst/>
              </a:rPr>
              <a:t>;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- </a:t>
            </a:r>
            <a:r>
              <a:rPr lang="pt-BR" b="1" dirty="0" smtClean="0">
                <a:effectLst/>
              </a:rPr>
              <a:t>Solucionar </a:t>
            </a:r>
            <a:r>
              <a:rPr lang="pt-BR" dirty="0" smtClean="0">
                <a:effectLst/>
              </a:rPr>
              <a:t>problemas;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- </a:t>
            </a:r>
            <a:r>
              <a:rPr lang="pt-BR" b="1" dirty="0" smtClean="0">
                <a:effectLst/>
              </a:rPr>
              <a:t>Organizar </a:t>
            </a:r>
            <a:r>
              <a:rPr lang="pt-BR" dirty="0" smtClean="0">
                <a:effectLst/>
              </a:rPr>
              <a:t>e direcionar recursos;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- </a:t>
            </a:r>
            <a:r>
              <a:rPr lang="pt-BR" b="1" dirty="0" smtClean="0">
                <a:effectLst/>
              </a:rPr>
              <a:t>Liderar </a:t>
            </a:r>
            <a:r>
              <a:rPr lang="pt-BR" dirty="0" smtClean="0">
                <a:effectLst/>
              </a:rPr>
              <a:t>os colaboradores;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- </a:t>
            </a:r>
            <a:r>
              <a:rPr lang="pt-BR" b="1" dirty="0" smtClean="0">
                <a:effectLst/>
              </a:rPr>
              <a:t>Negociar</a:t>
            </a:r>
            <a:r>
              <a:rPr lang="pt-BR" dirty="0" smtClean="0">
                <a:effectLst/>
              </a:rPr>
              <a:t>;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- Tomar rápidas e acertadas </a:t>
            </a:r>
            <a:r>
              <a:rPr lang="pt-BR" b="1" dirty="0" smtClean="0">
                <a:effectLst/>
              </a:rPr>
              <a:t>decisões</a:t>
            </a:r>
            <a:r>
              <a:rPr lang="pt-BR" dirty="0" smtClean="0">
                <a:effectLst/>
              </a:rPr>
              <a:t>;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- </a:t>
            </a:r>
            <a:r>
              <a:rPr lang="pt-BR" b="1" dirty="0" smtClean="0">
                <a:effectLst/>
              </a:rPr>
              <a:t>Controlar </a:t>
            </a:r>
            <a:r>
              <a:rPr lang="pt-BR" dirty="0" smtClean="0">
                <a:effectLst/>
              </a:rPr>
              <a:t>todo o processo, para que nenhuma das etapas anteriores fique vulnerável.</a:t>
            </a:r>
            <a:br>
              <a:rPr lang="pt-BR" dirty="0" smtClean="0">
                <a:effectLst/>
              </a:rPr>
            </a:br>
            <a:r>
              <a:rPr lang="pt-BR" b="1" dirty="0" smtClean="0">
                <a:latin typeface="Verdana" pitchFamily="34" charset="0"/>
                <a:cs typeface="Times New Roman" charset="0"/>
              </a:rPr>
              <a:t> </a:t>
            </a:r>
            <a:endParaRPr lang="pt-BR" b="1" dirty="0">
              <a:latin typeface="Verdana" pitchFamily="34" charset="0"/>
              <a:cs typeface="Times New Roman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67544" y="404664"/>
            <a:ext cx="842493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3200" b="1" dirty="0" smtClean="0">
                <a:solidFill>
                  <a:srgbClr val="27755D"/>
                </a:solidFill>
                <a:latin typeface="Verdana" pitchFamily="34" charset="0"/>
              </a:rPr>
              <a:t>Comportamento Organizacional</a:t>
            </a:r>
          </a:p>
          <a:p>
            <a:pPr algn="ctr">
              <a:lnSpc>
                <a:spcPct val="85000"/>
              </a:lnSpc>
            </a:pPr>
            <a:r>
              <a:rPr lang="pt-BR" sz="3200" b="1" dirty="0" smtClean="0">
                <a:solidFill>
                  <a:srgbClr val="27755D"/>
                </a:solidFill>
                <a:latin typeface="Verdana" pitchFamily="34" charset="0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pt-BR" sz="3200" b="1" dirty="0" smtClean="0">
                <a:solidFill>
                  <a:schemeClr val="tx2"/>
                </a:solidFill>
                <a:latin typeface="Verdana" pitchFamily="34" charset="0"/>
              </a:rPr>
              <a:t>4ª. Aula  - Um Mundo em Mudança- </a:t>
            </a:r>
            <a:r>
              <a:rPr lang="pt-BR" sz="800" b="1" dirty="0" err="1" smtClean="0">
                <a:solidFill>
                  <a:schemeClr val="tx2"/>
                </a:solidFill>
                <a:latin typeface="Verdana" pitchFamily="34" charset="0"/>
              </a:rPr>
              <a:t>pags</a:t>
            </a:r>
            <a:r>
              <a:rPr lang="pt-BR" sz="800" b="1" dirty="0" smtClean="0">
                <a:solidFill>
                  <a:schemeClr val="tx2"/>
                </a:solidFill>
                <a:latin typeface="Verdana" pitchFamily="34" charset="0"/>
              </a:rPr>
              <a:t>. 48 à 55 PLT – 4ª. Capítulo   </a:t>
            </a:r>
            <a:endParaRPr lang="pt-BR" sz="8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0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3205163" y="1628775"/>
            <a:ext cx="5903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pt-BR" b="1" i="1"/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612775" y="44450"/>
            <a:ext cx="84963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sz="3200">
                <a:solidFill>
                  <a:srgbClr val="0033CC"/>
                </a:solidFill>
              </a:rPr>
              <a:t>Biologia </a:t>
            </a:r>
            <a:endParaRPr lang="pt-BR" sz="3200" b="1">
              <a:solidFill>
                <a:srgbClr val="0033CC"/>
              </a:solidFill>
            </a:endParaRPr>
          </a:p>
        </p:txBody>
      </p:sp>
      <p:sp>
        <p:nvSpPr>
          <p:cNvPr id="163845" name="Freeform 5"/>
          <p:cNvSpPr>
            <a:spLocks/>
          </p:cNvSpPr>
          <p:nvPr/>
        </p:nvSpPr>
        <p:spPr bwMode="auto">
          <a:xfrm rot="-10870609">
            <a:off x="3276600" y="1700213"/>
            <a:ext cx="2247900" cy="1458912"/>
          </a:xfrm>
          <a:custGeom>
            <a:avLst/>
            <a:gdLst>
              <a:gd name="T0" fmla="*/ 16 w 4136"/>
              <a:gd name="T1" fmla="*/ 1421 h 4240"/>
              <a:gd name="T2" fmla="*/ 0 w 4136"/>
              <a:gd name="T3" fmla="*/ 506 h 4240"/>
              <a:gd name="T4" fmla="*/ 891 w 4136"/>
              <a:gd name="T5" fmla="*/ 809 h 4240"/>
              <a:gd name="T6" fmla="*/ 700 w 4136"/>
              <a:gd name="T7" fmla="*/ 971 h 4240"/>
              <a:gd name="T8" fmla="*/ 897 w 4136"/>
              <a:gd name="T9" fmla="*/ 1190 h 4240"/>
              <a:gd name="T10" fmla="*/ 1098 w 4136"/>
              <a:gd name="T11" fmla="*/ 1457 h 4240"/>
              <a:gd name="T12" fmla="*/ 1258 w 4136"/>
              <a:gd name="T13" fmla="*/ 1659 h 4240"/>
              <a:gd name="T14" fmla="*/ 1431 w 4136"/>
              <a:gd name="T15" fmla="*/ 1914 h 4240"/>
              <a:gd name="T16" fmla="*/ 1619 w 4136"/>
              <a:gd name="T17" fmla="*/ 2235 h 4240"/>
              <a:gd name="T18" fmla="*/ 1764 w 4136"/>
              <a:gd name="T19" fmla="*/ 2579 h 4240"/>
              <a:gd name="T20" fmla="*/ 1766 w 4136"/>
              <a:gd name="T21" fmla="*/ 738 h 4240"/>
              <a:gd name="T22" fmla="*/ 1527 w 4136"/>
              <a:gd name="T23" fmla="*/ 740 h 4240"/>
              <a:gd name="T24" fmla="*/ 2059 w 4136"/>
              <a:gd name="T25" fmla="*/ 0 h 4240"/>
              <a:gd name="T26" fmla="*/ 2593 w 4136"/>
              <a:gd name="T27" fmla="*/ 740 h 4240"/>
              <a:gd name="T28" fmla="*/ 2358 w 4136"/>
              <a:gd name="T29" fmla="*/ 736 h 4240"/>
              <a:gd name="T30" fmla="*/ 2358 w 4136"/>
              <a:gd name="T31" fmla="*/ 2601 h 4240"/>
              <a:gd name="T32" fmla="*/ 2514 w 4136"/>
              <a:gd name="T33" fmla="*/ 2247 h 4240"/>
              <a:gd name="T34" fmla="*/ 2661 w 4136"/>
              <a:gd name="T35" fmla="*/ 1968 h 4240"/>
              <a:gd name="T36" fmla="*/ 2836 w 4136"/>
              <a:gd name="T37" fmla="*/ 1710 h 4240"/>
              <a:gd name="T38" fmla="*/ 3042 w 4136"/>
              <a:gd name="T39" fmla="*/ 1445 h 4240"/>
              <a:gd name="T40" fmla="*/ 3193 w 4136"/>
              <a:gd name="T41" fmla="*/ 1236 h 4240"/>
              <a:gd name="T42" fmla="*/ 3422 w 4136"/>
              <a:gd name="T43" fmla="*/ 971 h 4240"/>
              <a:gd name="T44" fmla="*/ 3247 w 4136"/>
              <a:gd name="T45" fmla="*/ 809 h 4240"/>
              <a:gd name="T46" fmla="*/ 4136 w 4136"/>
              <a:gd name="T47" fmla="*/ 500 h 4240"/>
              <a:gd name="T48" fmla="*/ 4114 w 4136"/>
              <a:gd name="T49" fmla="*/ 1421 h 4240"/>
              <a:gd name="T50" fmla="*/ 3893 w 4136"/>
              <a:gd name="T51" fmla="*/ 1286 h 4240"/>
              <a:gd name="T52" fmla="*/ 3721 w 4136"/>
              <a:gd name="T53" fmla="*/ 1545 h 4240"/>
              <a:gd name="T54" fmla="*/ 3518 w 4136"/>
              <a:gd name="T55" fmla="*/ 1822 h 4240"/>
              <a:gd name="T56" fmla="*/ 3351 w 4136"/>
              <a:gd name="T57" fmla="*/ 2077 h 4240"/>
              <a:gd name="T58" fmla="*/ 3203 w 4136"/>
              <a:gd name="T59" fmla="*/ 2312 h 4240"/>
              <a:gd name="T60" fmla="*/ 3080 w 4136"/>
              <a:gd name="T61" fmla="*/ 2534 h 4240"/>
              <a:gd name="T62" fmla="*/ 2958 w 4136"/>
              <a:gd name="T63" fmla="*/ 2767 h 4240"/>
              <a:gd name="T64" fmla="*/ 2826 w 4136"/>
              <a:gd name="T65" fmla="*/ 3056 h 4240"/>
              <a:gd name="T66" fmla="*/ 2767 w 4136"/>
              <a:gd name="T67" fmla="*/ 3349 h 4240"/>
              <a:gd name="T68" fmla="*/ 2765 w 4136"/>
              <a:gd name="T69" fmla="*/ 4240 h 4240"/>
              <a:gd name="T70" fmla="*/ 1381 w 4136"/>
              <a:gd name="T71" fmla="*/ 4240 h 4240"/>
              <a:gd name="T72" fmla="*/ 1381 w 4136"/>
              <a:gd name="T73" fmla="*/ 3351 h 4240"/>
              <a:gd name="T74" fmla="*/ 1320 w 4136"/>
              <a:gd name="T75" fmla="*/ 3056 h 4240"/>
              <a:gd name="T76" fmla="*/ 1154 w 4136"/>
              <a:gd name="T77" fmla="*/ 2697 h 4240"/>
              <a:gd name="T78" fmla="*/ 1019 w 4136"/>
              <a:gd name="T79" fmla="*/ 2462 h 4240"/>
              <a:gd name="T80" fmla="*/ 901 w 4136"/>
              <a:gd name="T81" fmla="*/ 2263 h 4240"/>
              <a:gd name="T82" fmla="*/ 757 w 4136"/>
              <a:gd name="T83" fmla="*/ 2029 h 4240"/>
              <a:gd name="T84" fmla="*/ 610 w 4136"/>
              <a:gd name="T85" fmla="*/ 1808 h 4240"/>
              <a:gd name="T86" fmla="*/ 437 w 4136"/>
              <a:gd name="T87" fmla="*/ 1565 h 4240"/>
              <a:gd name="T88" fmla="*/ 235 w 4136"/>
              <a:gd name="T89" fmla="*/ 1278 h 4240"/>
              <a:gd name="T90" fmla="*/ 16 w 4136"/>
              <a:gd name="T91" fmla="*/ 1421 h 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136" h="4240">
                <a:moveTo>
                  <a:pt x="16" y="1421"/>
                </a:moveTo>
                <a:lnTo>
                  <a:pt x="0" y="506"/>
                </a:lnTo>
                <a:lnTo>
                  <a:pt x="891" y="809"/>
                </a:lnTo>
                <a:lnTo>
                  <a:pt x="700" y="971"/>
                </a:lnTo>
                <a:lnTo>
                  <a:pt x="897" y="1190"/>
                </a:lnTo>
                <a:lnTo>
                  <a:pt x="1098" y="1457"/>
                </a:lnTo>
                <a:lnTo>
                  <a:pt x="1258" y="1659"/>
                </a:lnTo>
                <a:lnTo>
                  <a:pt x="1431" y="1914"/>
                </a:lnTo>
                <a:lnTo>
                  <a:pt x="1619" y="2235"/>
                </a:lnTo>
                <a:lnTo>
                  <a:pt x="1764" y="2579"/>
                </a:lnTo>
                <a:lnTo>
                  <a:pt x="1766" y="738"/>
                </a:lnTo>
                <a:lnTo>
                  <a:pt x="1527" y="740"/>
                </a:lnTo>
                <a:lnTo>
                  <a:pt x="2059" y="0"/>
                </a:lnTo>
                <a:lnTo>
                  <a:pt x="2593" y="740"/>
                </a:lnTo>
                <a:lnTo>
                  <a:pt x="2358" y="736"/>
                </a:lnTo>
                <a:lnTo>
                  <a:pt x="2358" y="2601"/>
                </a:lnTo>
                <a:lnTo>
                  <a:pt x="2514" y="2247"/>
                </a:lnTo>
                <a:lnTo>
                  <a:pt x="2661" y="1968"/>
                </a:lnTo>
                <a:lnTo>
                  <a:pt x="2836" y="1710"/>
                </a:lnTo>
                <a:lnTo>
                  <a:pt x="3042" y="1445"/>
                </a:lnTo>
                <a:lnTo>
                  <a:pt x="3193" y="1236"/>
                </a:lnTo>
                <a:lnTo>
                  <a:pt x="3422" y="971"/>
                </a:lnTo>
                <a:lnTo>
                  <a:pt x="3247" y="809"/>
                </a:lnTo>
                <a:lnTo>
                  <a:pt x="4136" y="500"/>
                </a:lnTo>
                <a:lnTo>
                  <a:pt x="4114" y="1421"/>
                </a:lnTo>
                <a:lnTo>
                  <a:pt x="3893" y="1286"/>
                </a:lnTo>
                <a:lnTo>
                  <a:pt x="3721" y="1545"/>
                </a:lnTo>
                <a:lnTo>
                  <a:pt x="3518" y="1822"/>
                </a:lnTo>
                <a:lnTo>
                  <a:pt x="3351" y="2077"/>
                </a:lnTo>
                <a:lnTo>
                  <a:pt x="3203" y="2312"/>
                </a:lnTo>
                <a:lnTo>
                  <a:pt x="3080" y="2534"/>
                </a:lnTo>
                <a:lnTo>
                  <a:pt x="2958" y="2767"/>
                </a:lnTo>
                <a:lnTo>
                  <a:pt x="2826" y="3056"/>
                </a:lnTo>
                <a:lnTo>
                  <a:pt x="2767" y="3349"/>
                </a:lnTo>
                <a:lnTo>
                  <a:pt x="2765" y="4240"/>
                </a:lnTo>
                <a:lnTo>
                  <a:pt x="1381" y="4240"/>
                </a:lnTo>
                <a:lnTo>
                  <a:pt x="1381" y="3351"/>
                </a:lnTo>
                <a:lnTo>
                  <a:pt x="1320" y="3056"/>
                </a:lnTo>
                <a:lnTo>
                  <a:pt x="1154" y="2697"/>
                </a:lnTo>
                <a:lnTo>
                  <a:pt x="1019" y="2462"/>
                </a:lnTo>
                <a:lnTo>
                  <a:pt x="901" y="2263"/>
                </a:lnTo>
                <a:lnTo>
                  <a:pt x="757" y="2029"/>
                </a:lnTo>
                <a:lnTo>
                  <a:pt x="610" y="1808"/>
                </a:lnTo>
                <a:lnTo>
                  <a:pt x="437" y="1565"/>
                </a:lnTo>
                <a:lnTo>
                  <a:pt x="235" y="1278"/>
                </a:lnTo>
                <a:lnTo>
                  <a:pt x="16" y="142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63846" name="Text Box 6"/>
          <p:cNvSpPr txBox="1">
            <a:spLocks noChangeArrowheads="1"/>
          </p:cNvSpPr>
          <p:nvPr/>
        </p:nvSpPr>
        <p:spPr bwMode="auto">
          <a:xfrm>
            <a:off x="0" y="4581525"/>
            <a:ext cx="3806825" cy="209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>
              <a:buClr>
                <a:srgbClr val="FF3300"/>
              </a:buClr>
              <a:buFont typeface="Monotype Sorts" pitchFamily="2" charset="2"/>
              <a:buChar char="d"/>
            </a:pPr>
            <a:r>
              <a:rPr lang="pt-BR" sz="1300">
                <a:latin typeface="Book Antiqua" pitchFamily="18" charset="0"/>
              </a:rPr>
              <a:t> </a:t>
            </a:r>
            <a:r>
              <a:rPr lang="pt-BR" sz="1400">
                <a:latin typeface="Book Antiqua" pitchFamily="18" charset="0"/>
              </a:rPr>
              <a:t>Que todo indivíduo terá seu genoma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400">
                <a:latin typeface="Book Antiqua" pitchFamily="18" charset="0"/>
              </a:rPr>
              <a:t> sequenciado, o que permitirá a 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400">
                <a:latin typeface="Book Antiqua" pitchFamily="18" charset="0"/>
              </a:rPr>
              <a:t>customização, em massa, tanto das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400">
                <a:latin typeface="Book Antiqua" pitchFamily="18" charset="0"/>
              </a:rPr>
              <a:t> drogas quanto das terapias 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endParaRPr lang="pt-BR" sz="1400">
              <a:latin typeface="Book Antiqua" pitchFamily="18" charset="0"/>
            </a:endParaRP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600" b="1">
                <a:solidFill>
                  <a:srgbClr val="0000FF"/>
                </a:solidFill>
                <a:latin typeface="Book Antiqua" pitchFamily="18" charset="0"/>
              </a:rPr>
              <a:t>Uma pessoa, uma droga específica para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600" b="1">
                <a:solidFill>
                  <a:srgbClr val="0000FF"/>
                </a:solidFill>
                <a:latin typeface="Book Antiqua" pitchFamily="18" charset="0"/>
              </a:rPr>
              <a:t>solucionar, corrigir, uma doença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600" b="1">
                <a:solidFill>
                  <a:srgbClr val="0000FF"/>
                </a:solidFill>
                <a:latin typeface="Book Antiqua" pitchFamily="18" charset="0"/>
              </a:rPr>
              <a:t>Identificada 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400">
                <a:solidFill>
                  <a:srgbClr val="0000FF"/>
                </a:solidFill>
                <a:latin typeface="Book Antiqua" pitchFamily="18" charset="0"/>
              </a:rPr>
              <a:t> </a:t>
            </a:r>
          </a:p>
        </p:txBody>
      </p:sp>
      <p:sp>
        <p:nvSpPr>
          <p:cNvPr id="163847" name="Text Box 7"/>
          <p:cNvSpPr txBox="1">
            <a:spLocks noChangeArrowheads="1"/>
          </p:cNvSpPr>
          <p:nvPr/>
        </p:nvSpPr>
        <p:spPr bwMode="auto">
          <a:xfrm>
            <a:off x="3276600" y="4005263"/>
            <a:ext cx="2568575" cy="91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/>
            <a:r>
              <a:rPr lang="pt-BR" b="1">
                <a:solidFill>
                  <a:srgbClr val="00279F"/>
                </a:solidFill>
                <a:latin typeface="Book Antiqua" pitchFamily="18" charset="0"/>
              </a:rPr>
              <a:t>Cruzamentos e mútuas</a:t>
            </a:r>
          </a:p>
          <a:p>
            <a:pPr eaLnBrk="0" hangingPunct="0"/>
            <a:r>
              <a:rPr lang="pt-BR" b="1">
                <a:solidFill>
                  <a:srgbClr val="00279F"/>
                </a:solidFill>
                <a:latin typeface="Book Antiqua" pitchFamily="18" charset="0"/>
              </a:rPr>
              <a:t>Influenciações dessas </a:t>
            </a:r>
          </a:p>
          <a:p>
            <a:pPr eaLnBrk="0" hangingPunct="0"/>
            <a:r>
              <a:rPr lang="pt-BR" b="1">
                <a:solidFill>
                  <a:srgbClr val="00279F"/>
                </a:solidFill>
                <a:latin typeface="Book Antiqua" pitchFamily="18" charset="0"/>
              </a:rPr>
              <a:t>ondas</a:t>
            </a:r>
          </a:p>
        </p:txBody>
      </p:sp>
      <p:sp>
        <p:nvSpPr>
          <p:cNvPr id="163848" name="Text Box 8"/>
          <p:cNvSpPr txBox="1">
            <a:spLocks noChangeArrowheads="1"/>
          </p:cNvSpPr>
          <p:nvPr/>
        </p:nvSpPr>
        <p:spPr bwMode="auto">
          <a:xfrm>
            <a:off x="3414713" y="4960938"/>
            <a:ext cx="2257425" cy="72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>
              <a:buClr>
                <a:srgbClr val="FF3300"/>
              </a:buClr>
              <a:buFont typeface="Monotype Sorts" pitchFamily="2" charset="2"/>
              <a:buChar char="d"/>
            </a:pPr>
            <a:r>
              <a:rPr lang="pt-BR" sz="1300">
                <a:latin typeface="Book Antiqua" pitchFamily="18" charset="0"/>
              </a:rPr>
              <a:t> </a:t>
            </a:r>
            <a:r>
              <a:rPr lang="pt-BR" sz="1400">
                <a:latin typeface="Book Antiqua" pitchFamily="18" charset="0"/>
              </a:rPr>
              <a:t>A biotecnologia exiigirá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400">
                <a:latin typeface="Book Antiqua" pitchFamily="18" charset="0"/>
              </a:rPr>
              <a:t>Mais e mais capacidade 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400">
                <a:latin typeface="Book Antiqua" pitchFamily="18" charset="0"/>
              </a:rPr>
              <a:t>computacional </a:t>
            </a:r>
          </a:p>
        </p:txBody>
      </p:sp>
      <p:sp>
        <p:nvSpPr>
          <p:cNvPr id="163849" name="Text Box 9"/>
          <p:cNvSpPr txBox="1">
            <a:spLocks noChangeArrowheads="1"/>
          </p:cNvSpPr>
          <p:nvPr/>
        </p:nvSpPr>
        <p:spPr bwMode="auto">
          <a:xfrm>
            <a:off x="6084888" y="3789363"/>
            <a:ext cx="2867025" cy="91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/>
            <a:r>
              <a:rPr lang="pt-BR" b="1">
                <a:solidFill>
                  <a:schemeClr val="accent2"/>
                </a:solidFill>
                <a:latin typeface="Book Antiqua" pitchFamily="18" charset="0"/>
              </a:rPr>
              <a:t>Em andamento um futuro</a:t>
            </a:r>
          </a:p>
          <a:p>
            <a:pPr eaLnBrk="0" hangingPunct="0"/>
            <a:r>
              <a:rPr lang="pt-BR" b="1">
                <a:solidFill>
                  <a:schemeClr val="accent2"/>
                </a:solidFill>
                <a:latin typeface="Book Antiqua" pitchFamily="18" charset="0"/>
              </a:rPr>
              <a:t>Em aberto, imprevisível e</a:t>
            </a:r>
          </a:p>
          <a:p>
            <a:pPr eaLnBrk="0" hangingPunct="0"/>
            <a:r>
              <a:rPr lang="pt-BR" b="1">
                <a:solidFill>
                  <a:schemeClr val="accent2"/>
                </a:solidFill>
                <a:latin typeface="Book Antiqua" pitchFamily="18" charset="0"/>
              </a:rPr>
              <a:t> sem retorno </a:t>
            </a:r>
          </a:p>
        </p:txBody>
      </p:sp>
      <p:sp>
        <p:nvSpPr>
          <p:cNvPr id="163850" name="Text Box 10"/>
          <p:cNvSpPr txBox="1">
            <a:spLocks noChangeArrowheads="1"/>
          </p:cNvSpPr>
          <p:nvPr/>
        </p:nvSpPr>
        <p:spPr bwMode="auto">
          <a:xfrm>
            <a:off x="6011863" y="5300663"/>
            <a:ext cx="3165475" cy="68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>
              <a:buClr>
                <a:srgbClr val="FF3300"/>
              </a:buClr>
              <a:buFont typeface="Monotype Sorts" pitchFamily="2" charset="2"/>
              <a:buChar char="d"/>
            </a:pPr>
            <a:r>
              <a:rPr lang="pt-BR" sz="1300">
                <a:latin typeface="Book Antiqua" pitchFamily="18" charset="0"/>
              </a:rPr>
              <a:t> Devemos nos prepararmos para o que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300">
                <a:latin typeface="Book Antiqua" pitchFamily="18" charset="0"/>
              </a:rPr>
              <a:t> der e vier e aprendermos a lidar com as </a:t>
            </a:r>
          </a:p>
          <a:p>
            <a:pPr eaLnBrk="0" hangingPunct="0">
              <a:buClr>
                <a:srgbClr val="FF3300"/>
              </a:buClr>
              <a:buFont typeface="Monotype Sorts" pitchFamily="2" charset="2"/>
              <a:buNone/>
            </a:pPr>
            <a:r>
              <a:rPr lang="pt-BR" sz="1300">
                <a:latin typeface="Book Antiqua" pitchFamily="18" charset="0"/>
              </a:rPr>
              <a:t>oportunidades já antevisadas </a:t>
            </a:r>
            <a:r>
              <a:rPr lang="pt-BR" sz="1300">
                <a:solidFill>
                  <a:srgbClr val="4974FF"/>
                </a:solidFill>
                <a:latin typeface="Book Antiqua" pitchFamily="18" charset="0"/>
              </a:rPr>
              <a:t> </a:t>
            </a:r>
            <a:endParaRPr lang="pt-BR" sz="1300">
              <a:latin typeface="Book Antiqua" pitchFamily="18" charset="0"/>
            </a:endParaRPr>
          </a:p>
        </p:txBody>
      </p:sp>
      <p:sp>
        <p:nvSpPr>
          <p:cNvPr id="163851" name="Text Box 11"/>
          <p:cNvSpPr txBox="1">
            <a:spLocks noChangeArrowheads="1"/>
          </p:cNvSpPr>
          <p:nvPr/>
        </p:nvSpPr>
        <p:spPr bwMode="auto">
          <a:xfrm>
            <a:off x="0" y="2060575"/>
            <a:ext cx="3095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/>
              <a:t>Algumas constatações </a:t>
            </a:r>
          </a:p>
        </p:txBody>
      </p:sp>
      <p:sp>
        <p:nvSpPr>
          <p:cNvPr id="163852" name="Text Box 12"/>
          <p:cNvSpPr txBox="1">
            <a:spLocks noChangeArrowheads="1"/>
          </p:cNvSpPr>
          <p:nvPr/>
        </p:nvSpPr>
        <p:spPr bwMode="auto">
          <a:xfrm>
            <a:off x="323850" y="3933825"/>
            <a:ext cx="16795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/>
            <a:r>
              <a:rPr lang="pt-BR" b="1">
                <a:solidFill>
                  <a:srgbClr val="00279F"/>
                </a:solidFill>
                <a:latin typeface="Book Antiqua" pitchFamily="18" charset="0"/>
              </a:rPr>
              <a:t>Tudo leva crer</a:t>
            </a:r>
            <a:endParaRPr lang="pt-BR">
              <a:solidFill>
                <a:srgbClr val="00279F"/>
              </a:solidFill>
              <a:latin typeface="Times New Roman" charset="0"/>
            </a:endParaRPr>
          </a:p>
        </p:txBody>
      </p:sp>
      <p:pic>
        <p:nvPicPr>
          <p:cNvPr id="163853" name="Picture 13" descr="bem-verde-como-construir-mundo-sustentavel-460x345-b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188913"/>
            <a:ext cx="9144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02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6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3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3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3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3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8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38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638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638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3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3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63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63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63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63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63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638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638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63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638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63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63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2" grpId="0"/>
      <p:bldP spid="163844" grpId="0"/>
      <p:bldP spid="163845" grpId="0" animBg="1"/>
      <p:bldP spid="163846" grpId="0" build="p" autoUpdateAnimBg="0" advAuto="2000"/>
      <p:bldP spid="163847" grpId="0" build="p" autoUpdateAnimBg="0"/>
      <p:bldP spid="163848" grpId="0" build="p" autoUpdateAnimBg="0" advAuto="2000"/>
      <p:bldP spid="163849" grpId="0" build="p" autoUpdateAnimBg="0"/>
      <p:bldP spid="163850" grpId="0" build="p" autoUpdateAnimBg="0" advAuto="2000"/>
      <p:bldP spid="163852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 dirty="0">
                <a:solidFill>
                  <a:schemeClr val="tx2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EXPECTATIVA DE VIDA </a:t>
            </a:r>
          </a:p>
          <a:p>
            <a:pPr algn="ctr"/>
            <a:r>
              <a:rPr lang="pt-BR" sz="3600" kern="10" dirty="0">
                <a:solidFill>
                  <a:schemeClr val="tx2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VEM CRESCENDO  - ÚLTIMOS 300 ANOS </a:t>
            </a: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5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en-US" sz="2000" b="1"/>
              <a:t> </a:t>
            </a:r>
            <a:r>
              <a:rPr lang="en-US" b="1"/>
              <a:t>Os idosos, ou os integrantes da “ melhor idade “, representarão uma força política significativa .</a:t>
            </a:r>
          </a:p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pt-BR" b="1"/>
              <a:t> As aposentadorias passarão a ser assunto da maior preocupação</a:t>
            </a:r>
          </a:p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pt-BR" b="1"/>
              <a:t> Aposentadoria aos 50ª anos, nem pensar </a:t>
            </a:r>
          </a:p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pt-BR" b="1"/>
              <a:t> 2030  os benefícios sociais referentes à aposentadoria só poderão ser concedidos para pessoas com 75 anos ou mais.</a:t>
            </a:r>
          </a:p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pt-BR" b="1"/>
              <a:t> Estaremos rediscutindo , no Brasil , idade mínima para aposentadoria e qual o percentual de seus ganhos da ativa o indivíduo levará apara aposentadoria . </a:t>
            </a:r>
          </a:p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pt-BR" b="1"/>
              <a:t> A imigração passará a ser um tema quente, especialmente nos países europeus, que necessitam dos imigrantes mas não têm nenhuma tradição em recebê-los e aculturá-los </a:t>
            </a:r>
          </a:p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pt-BR" b="1"/>
              <a:t> Indústrias de maior crescimento será aquela voltada para a educação continuada dos adultos já educados. </a:t>
            </a:r>
          </a:p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b="1"/>
          </a:p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pt-BR" sz="2000" b="1"/>
              <a:t> </a:t>
            </a:r>
          </a:p>
        </p:txBody>
      </p:sp>
      <p:sp>
        <p:nvSpPr>
          <p:cNvPr id="165893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000" dirty="0" smtClean="0"/>
              <a:t>ALGUMAS REFLEXÕES </a:t>
            </a:r>
          </a:p>
          <a:p>
            <a:pPr>
              <a:buFont typeface="Wingdings" pitchFamily="2" charset="2"/>
              <a:buNone/>
            </a:pPr>
            <a:endParaRPr lang="pt-BR" sz="2000" dirty="0" smtClean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33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/>
      <p:bldP spid="165890" grpId="1"/>
      <p:bldP spid="1658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sz="20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5575" y="3249421"/>
            <a:ext cx="866489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0251" name="Picture 11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715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atepassar.s3.amazonaws.com/css/img/none.gif">
            <a:hlinkClick r:id="rId4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https://atepassar.s3.amazonaws.com/css/img/none.gif">
            <a:hlinkClick r:id="rId5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6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23528" y="476672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09058" y="511238"/>
            <a:ext cx="878522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  <a:effectLst/>
              </a:rPr>
              <a:t>1 - Na teoria da Contingência, as características ambientais funcionam como </a:t>
            </a: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a) características organizacionais. </a:t>
            </a:r>
          </a:p>
          <a:p>
            <a:r>
              <a:rPr lang="pt-BR" dirty="0" smtClean="0">
                <a:effectLst/>
              </a:rPr>
              <a:t>b) interação entre si. </a:t>
            </a:r>
          </a:p>
          <a:p>
            <a:r>
              <a:rPr lang="pt-BR" dirty="0" smtClean="0">
                <a:effectLst/>
              </a:rPr>
              <a:t>c) variáveis independentes. </a:t>
            </a:r>
          </a:p>
          <a:p>
            <a:r>
              <a:rPr lang="pt-BR" dirty="0" smtClean="0">
                <a:effectLst/>
              </a:rPr>
              <a:t>d) variáveis dependentes. </a:t>
            </a:r>
          </a:p>
          <a:p>
            <a:r>
              <a:rPr lang="pt-BR" dirty="0" smtClean="0">
                <a:effectLst/>
              </a:rPr>
              <a:t>e) sistema aberto. </a:t>
            </a:r>
          </a:p>
          <a:p>
            <a:endParaRPr lang="pt-BR" b="1" dirty="0" smtClean="0"/>
          </a:p>
          <a:p>
            <a:r>
              <a:rPr lang="pt-BR" b="1" dirty="0" smtClean="0">
                <a:solidFill>
                  <a:schemeClr val="tx2"/>
                </a:solidFill>
                <a:effectLst/>
              </a:rPr>
              <a:t>2 - Para Peter </a:t>
            </a:r>
            <a:r>
              <a:rPr lang="pt-BR" b="1" dirty="0" err="1" smtClean="0">
                <a:solidFill>
                  <a:schemeClr val="tx2"/>
                </a:solidFill>
                <a:effectLst/>
              </a:rPr>
              <a:t>Senge</a:t>
            </a:r>
            <a:r>
              <a:rPr lang="pt-BR" b="1" dirty="0" smtClean="0">
                <a:solidFill>
                  <a:schemeClr val="tx2"/>
                </a:solidFill>
                <a:effectLst/>
              </a:rPr>
              <a:t> há cinco disciplinas para a organização de aprendizagem. A visão compartilhada é uma disciplina </a:t>
            </a:r>
            <a:r>
              <a:rPr lang="pt-BR" dirty="0" smtClean="0">
                <a:solidFill>
                  <a:schemeClr val="tx2"/>
                </a:solidFill>
                <a:effectLst/>
              </a:rPr>
              <a:t/>
            </a:r>
            <a:br>
              <a:rPr lang="pt-BR" dirty="0" smtClean="0">
                <a:solidFill>
                  <a:schemeClr val="tx2"/>
                </a:solidFill>
                <a:effectLst/>
              </a:rPr>
            </a:br>
            <a:endParaRPr lang="pt-BR" dirty="0" smtClean="0">
              <a:solidFill>
                <a:schemeClr val="tx2"/>
              </a:solidFill>
              <a:effectLst/>
            </a:endParaRPr>
          </a:p>
          <a:p>
            <a:r>
              <a:rPr lang="pt-BR" dirty="0" smtClean="0">
                <a:effectLst/>
              </a:rPr>
              <a:t>a) individual. </a:t>
            </a:r>
          </a:p>
          <a:p>
            <a:r>
              <a:rPr lang="pt-BR" dirty="0" smtClean="0">
                <a:effectLst/>
              </a:rPr>
              <a:t>b) coletiva. </a:t>
            </a:r>
          </a:p>
          <a:p>
            <a:r>
              <a:rPr lang="pt-BR" dirty="0" smtClean="0">
                <a:effectLst/>
              </a:rPr>
              <a:t>c) de interação grupal. </a:t>
            </a:r>
          </a:p>
          <a:p>
            <a:r>
              <a:rPr lang="pt-BR" dirty="0" smtClean="0">
                <a:effectLst/>
              </a:rPr>
              <a:t>d) de reflexão. </a:t>
            </a:r>
          </a:p>
          <a:p>
            <a:r>
              <a:rPr lang="pt-BR" dirty="0" smtClean="0">
                <a:effectLst/>
              </a:rPr>
              <a:t>e) de aspiração. </a:t>
            </a:r>
            <a:endParaRPr lang="pt-BR" b="1" dirty="0" smtClean="0">
              <a:solidFill>
                <a:schemeClr val="tx2"/>
              </a:solidFill>
              <a:effectLst/>
            </a:endParaRPr>
          </a:p>
          <a:p>
            <a:r>
              <a:rPr lang="pt-BR" b="1" dirty="0" smtClean="0">
                <a:solidFill>
                  <a:schemeClr val="tx2"/>
                </a:solidFill>
                <a:effectLst/>
              </a:rPr>
              <a:t>3 - Fazer que algo aconteça do modo como foi planejado é a definição de </a:t>
            </a: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a) organizar. </a:t>
            </a:r>
          </a:p>
          <a:p>
            <a:r>
              <a:rPr lang="pt-BR" dirty="0" smtClean="0">
                <a:effectLst/>
              </a:rPr>
              <a:t>b) coordenar. </a:t>
            </a:r>
          </a:p>
          <a:p>
            <a:r>
              <a:rPr lang="pt-BR" dirty="0" smtClean="0">
                <a:effectLst/>
              </a:rPr>
              <a:t>c) prospectar estrategicamente. </a:t>
            </a:r>
          </a:p>
          <a:p>
            <a:r>
              <a:rPr lang="pt-BR" dirty="0" smtClean="0">
                <a:effectLst/>
              </a:rPr>
              <a:t>d) controlar. </a:t>
            </a:r>
          </a:p>
          <a:p>
            <a:r>
              <a:rPr lang="pt-BR" dirty="0" smtClean="0">
                <a:effectLst/>
              </a:rPr>
              <a:t>e) motivar. </a:t>
            </a:r>
          </a:p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745768" y="74307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70C0"/>
                </a:solidFill>
              </a:rPr>
              <a:t>Questões</a:t>
            </a:r>
            <a:r>
              <a:rPr lang="pt-BR" sz="2800" b="1" dirty="0" smtClean="0"/>
              <a:t> </a:t>
            </a:r>
            <a:endParaRPr lang="pt-BR" sz="2800" b="1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21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nimBg="1"/>
      <p:bldP spid="165890" grpId="1" animBg="1"/>
      <p:bldP spid="16589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sz="20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5575" y="3249421"/>
            <a:ext cx="866489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0251" name="Picture 11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715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atepassar.s3.amazonaws.com/css/img/none.gif">
            <a:hlinkClick r:id="rId4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https://atepassar.s3.amazonaws.com/css/img/none.gif">
            <a:hlinkClick r:id="rId5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6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23528" y="476672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55575" y="79322"/>
            <a:ext cx="8664897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  <a:effectLst/>
              </a:rPr>
              <a:t>4 - De acordo com um estudo amplamente referenciado, de Henry </a:t>
            </a:r>
            <a:r>
              <a:rPr lang="pt-BR" b="1" dirty="0" err="1" smtClean="0">
                <a:solidFill>
                  <a:schemeClr val="tx2"/>
                </a:solidFill>
                <a:effectLst/>
              </a:rPr>
              <a:t>Mintzberg</a:t>
            </a:r>
            <a:r>
              <a:rPr lang="pt-BR" b="1" dirty="0" smtClean="0">
                <a:solidFill>
                  <a:schemeClr val="tx2"/>
                </a:solidFill>
                <a:effectLst/>
              </a:rPr>
              <a:t>, os gerentes cumprem três papéis principais: interpessoais, informacionais e decisórios, descrevendo e discutindo sobre os papéis gerenciais. </a:t>
            </a:r>
            <a:br>
              <a:rPr lang="pt-BR" b="1" dirty="0" smtClean="0">
                <a:solidFill>
                  <a:schemeClr val="tx2"/>
                </a:solidFill>
                <a:effectLst/>
              </a:rPr>
            </a:b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Ser responsável pela motivação e atuação dos funcionários, responsável pela assessoria, treinamento e deveres associados é função </a:t>
            </a:r>
            <a:br>
              <a:rPr lang="pt-BR" dirty="0" smtClean="0">
                <a:effectLst/>
              </a:rPr>
            </a:br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a) do chefe. </a:t>
            </a:r>
          </a:p>
          <a:p>
            <a:r>
              <a:rPr lang="pt-BR" dirty="0" smtClean="0">
                <a:effectLst/>
              </a:rPr>
              <a:t>b) de ligação. </a:t>
            </a:r>
          </a:p>
          <a:p>
            <a:r>
              <a:rPr lang="pt-BR" dirty="0" smtClean="0">
                <a:effectLst/>
              </a:rPr>
              <a:t>c) do empreendedor. </a:t>
            </a:r>
          </a:p>
          <a:p>
            <a:r>
              <a:rPr lang="pt-BR" dirty="0" smtClean="0">
                <a:effectLst/>
              </a:rPr>
              <a:t>d) do negociador. </a:t>
            </a:r>
          </a:p>
          <a:p>
            <a:r>
              <a:rPr lang="pt-BR" dirty="0" smtClean="0">
                <a:effectLst/>
              </a:rPr>
              <a:t>e) do líder. </a:t>
            </a:r>
          </a:p>
          <a:p>
            <a:endParaRPr lang="pt-BR" dirty="0" smtClean="0">
              <a:effectLst/>
            </a:endParaRPr>
          </a:p>
          <a:p>
            <a:r>
              <a:rPr lang="pt-BR" b="1" i="1" dirty="0" smtClean="0">
                <a:solidFill>
                  <a:schemeClr val="tx2"/>
                </a:solidFill>
              </a:rPr>
              <a:t>5 - I</a:t>
            </a:r>
            <a:r>
              <a:rPr lang="pt-BR" b="1" i="1" dirty="0" smtClean="0">
                <a:solidFill>
                  <a:schemeClr val="tx2"/>
                </a:solidFill>
                <a:effectLst/>
              </a:rPr>
              <a:t>ntroduz transformações na personalidade dos seus participantes que levam à rigidez, às dificuldades no atendimento aos clientes e à ineficiência, transformações essas responsáveis pelo que chama de disfunções ou consequências imprevistas</a:t>
            </a:r>
            <a:r>
              <a:rPr lang="pt-BR" b="1" i="1" dirty="0" smtClean="0">
                <a:effectLst/>
              </a:rPr>
              <a:t>. </a:t>
            </a: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Na frase acima Merton está se referindo à estrutura </a:t>
            </a:r>
            <a:br>
              <a:rPr lang="pt-BR" dirty="0" smtClean="0">
                <a:effectLst/>
              </a:rPr>
            </a:br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a) burocrática. </a:t>
            </a:r>
          </a:p>
          <a:p>
            <a:r>
              <a:rPr lang="pt-BR" dirty="0" smtClean="0">
                <a:effectLst/>
              </a:rPr>
              <a:t>b) de cooptação. </a:t>
            </a:r>
          </a:p>
          <a:p>
            <a:r>
              <a:rPr lang="pt-BR" dirty="0" smtClean="0">
                <a:effectLst/>
              </a:rPr>
              <a:t>c) coercitiva. </a:t>
            </a:r>
          </a:p>
          <a:p>
            <a:r>
              <a:rPr lang="pt-BR" dirty="0" smtClean="0">
                <a:effectLst/>
              </a:rPr>
              <a:t>d) ideológica. </a:t>
            </a:r>
          </a:p>
          <a:p>
            <a:r>
              <a:rPr lang="pt-BR" dirty="0" smtClean="0">
                <a:effectLst/>
              </a:rPr>
              <a:t>e) moderna. </a:t>
            </a:r>
          </a:p>
          <a:p>
            <a:endParaRPr lang="pt-BR" dirty="0" smtClean="0">
              <a:effectLst/>
            </a:endParaRPr>
          </a:p>
          <a:p>
            <a:endParaRPr lang="pt-BR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92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nimBg="1"/>
      <p:bldP spid="165890" grpId="1" animBg="1"/>
      <p:bldP spid="1658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sz="20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5575" y="3249421"/>
            <a:ext cx="866489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0251" name="Picture 11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715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atepassar.s3.amazonaws.com/css/img/none.gif">
            <a:hlinkClick r:id="rId4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https://atepassar.s3.amazonaws.com/css/img/none.gif">
            <a:hlinkClick r:id="rId5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6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23528" y="476672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55575" y="476672"/>
            <a:ext cx="866489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  <a:effectLst/>
              </a:rPr>
              <a:t>6 - A mudança acontece, sempre aconteceu e acontecerá. Ela está hoje acontecendo mais depressa do que nunca. Para ajudar as organizações a reagir às iniciativas de mudança, processos de mudança e mudanças de cultura, os gerentes de linha e os profissionais de RH precisam dominar tanto a teoria quanto a prática desses processos. Como campeões de mudança, os gerentes de linha devem se responsabilizar pela realização de quatro metas que são: </a:t>
            </a:r>
            <a:br>
              <a:rPr lang="pt-BR" b="1" dirty="0" smtClean="0">
                <a:solidFill>
                  <a:schemeClr val="tx2"/>
                </a:solidFill>
                <a:effectLst/>
              </a:rPr>
            </a:b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1. Ajustar a cultura interna à desejada identidade de mercado. 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2. Compreender o processo para a criação de uma mentalidade comum. 3. Possuir um modelo de mudança que seja utilizado em toda a empresa. 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4. Manter a pressão sobre a empresa para que esta reaja à mudança. 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Em relação à 4</a:t>
            </a:r>
            <a:r>
              <a:rPr lang="pt-BR" baseline="30000" dirty="0" smtClean="0">
                <a:effectLst/>
              </a:rPr>
              <a:t>a</a:t>
            </a:r>
            <a:r>
              <a:rPr lang="pt-BR" dirty="0" smtClean="0">
                <a:effectLst/>
              </a:rPr>
              <a:t> meta, isso deve ocorrer mesmo em meio a </a:t>
            </a:r>
            <a:br>
              <a:rPr lang="pt-BR" dirty="0" smtClean="0">
                <a:effectLst/>
              </a:rPr>
            </a:br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a) transformações acionárias. </a:t>
            </a:r>
          </a:p>
          <a:p>
            <a:r>
              <a:rPr lang="pt-BR" dirty="0" smtClean="0">
                <a:effectLst/>
              </a:rPr>
              <a:t>b) alterações do comando maior. </a:t>
            </a:r>
          </a:p>
          <a:p>
            <a:r>
              <a:rPr lang="pt-BR" dirty="0" smtClean="0">
                <a:effectLst/>
              </a:rPr>
              <a:t>c) criação de novas estratégias. </a:t>
            </a:r>
          </a:p>
          <a:p>
            <a:r>
              <a:rPr lang="pt-BR" dirty="0" smtClean="0">
                <a:effectLst/>
              </a:rPr>
              <a:t>d) revisão das operações no mercado. </a:t>
            </a:r>
          </a:p>
          <a:p>
            <a:r>
              <a:rPr lang="pt-BR" dirty="0" smtClean="0">
                <a:effectLst/>
              </a:rPr>
              <a:t>e) opção de novas tecnologias</a:t>
            </a:r>
            <a:endParaRPr lang="pt-BR" dirty="0">
              <a:effectLst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61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nimBg="1"/>
      <p:bldP spid="165890" grpId="1" animBg="1"/>
      <p:bldP spid="16589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sz="20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5575" y="3249421"/>
            <a:ext cx="866489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0251" name="Picture 11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715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atepassar.s3.amazonaws.com/css/img/none.gif">
            <a:hlinkClick r:id="rId4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https://atepassar.s3.amazonaws.com/css/img/none.gif">
            <a:hlinkClick r:id="rId5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6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55575" y="476672"/>
            <a:ext cx="880903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</a:rPr>
              <a:t>8 - Alguns elementos do comportamento organizacional, como a motivação e a liderança, exercem papel de intensa representatividade e de importância para a busca do melhor desempenho nas organizações. Tendo em vista determinados aspectos relativos à dinâmica das organizações, julgue os itens </a:t>
            </a:r>
            <a:r>
              <a:rPr lang="pt-BR" b="1" dirty="0" err="1" smtClean="0">
                <a:solidFill>
                  <a:schemeClr val="tx2"/>
                </a:solidFill>
              </a:rPr>
              <a:t>subseqüentes</a:t>
            </a:r>
            <a:r>
              <a:rPr lang="pt-BR" dirty="0" smtClean="0"/>
              <a:t>. </a:t>
            </a:r>
          </a:p>
          <a:p>
            <a:endParaRPr lang="pt-BR" dirty="0" smtClean="0">
              <a:solidFill>
                <a:srgbClr val="C00000"/>
              </a:solidFill>
            </a:endParaRPr>
          </a:p>
          <a:p>
            <a:r>
              <a:rPr lang="pt-BR" dirty="0" smtClean="0">
                <a:solidFill>
                  <a:srgbClr val="C00000"/>
                </a:solidFill>
              </a:rPr>
              <a:t>Verdadeiro ( V ) ou Falso ( F ) </a:t>
            </a:r>
          </a:p>
          <a:p>
            <a:endParaRPr lang="pt-BR" dirty="0" smtClean="0">
              <a:solidFill>
                <a:srgbClr val="C00000"/>
              </a:solidFill>
            </a:endParaRPr>
          </a:p>
          <a:p>
            <a:pPr marL="342900" indent="-342900">
              <a:buAutoNum type="alphaLcParenR"/>
            </a:pPr>
            <a:r>
              <a:rPr lang="pt-BR" dirty="0" smtClean="0"/>
              <a:t>Entre as redes formais de comunicação, uma das mais importantes refere-se ao padrão em círculo, que permite maior interação entre os membros. É ideal para trabalhos mais rotineiros e menos útil para tarefas complexas. </a:t>
            </a:r>
          </a:p>
          <a:p>
            <a:pPr marL="342900" indent="-342900">
              <a:buAutoNum type="alphaLcParenR"/>
            </a:pPr>
            <a:endParaRPr lang="pt-BR" dirty="0" smtClean="0"/>
          </a:p>
          <a:p>
            <a:r>
              <a:rPr lang="pt-BR" dirty="0" smtClean="0"/>
              <a:t>b) Tendo em vista a melhoria da comunicação interpessoal, algumas estratégias podem ser sugeridas, tais como: usar a comunicação face a face sempre que possível, fornecer informações claras e precisas e usar linguagem apropriada e direta. </a:t>
            </a:r>
          </a:p>
          <a:p>
            <a:endParaRPr lang="pt-BR" dirty="0" smtClean="0"/>
          </a:p>
          <a:p>
            <a:r>
              <a:rPr lang="pt-BR" dirty="0" smtClean="0"/>
              <a:t>c) Uma das principais etapas do modelo racional de tomada de decisão é a identificação dos critérios de decisão utilizados, não devendo existir, entretanto, pesos diferentes para cada um deles.</a:t>
            </a:r>
          </a:p>
          <a:p>
            <a:endParaRPr lang="pt-BR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92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nimBg="1"/>
      <p:bldP spid="165890" grpId="1" animBg="1"/>
      <p:bldP spid="16589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sz="20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504" y="183054"/>
            <a:ext cx="8888413" cy="698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  <a:cs typeface="Arial" charset="0"/>
              </a:rPr>
              <a:t>9 - Alguns elementos do comportamento organizacional, como a motivação e a liderança, exercem papel de intensa representatividade e de importância para a busca do melhor desempenho nas organizações. Tendo em vista determinados aspectos relativos à dinâmica das organizações, julgue os itens </a:t>
            </a:r>
            <a:r>
              <a:rPr kumimoji="0" lang="pt-BR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  <a:cs typeface="Arial" charset="0"/>
              </a:rPr>
              <a:t>subseqüentes</a:t>
            </a: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  <a:cs typeface="Arial" charset="0"/>
              </a:rPr>
              <a:t>.   </a:t>
            </a:r>
            <a:r>
              <a:rPr lang="pt-BR" sz="1600" dirty="0" smtClean="0">
                <a:solidFill>
                  <a:srgbClr val="C00000"/>
                </a:solidFill>
              </a:rPr>
              <a:t>Verdadeiro </a:t>
            </a:r>
            <a:r>
              <a:rPr lang="pt-BR" sz="1600" dirty="0">
                <a:solidFill>
                  <a:srgbClr val="C00000"/>
                </a:solidFill>
              </a:rPr>
              <a:t>( V ) ou Falso ( F ) </a:t>
            </a:r>
          </a:p>
          <a:p>
            <a:endParaRPr lang="pt-BR" sz="1600" dirty="0">
              <a:solidFill>
                <a:srgbClr val="C0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 fenômeno da motivação pode ser compreendido com base na teoria do reforço. Segundo essa teoria, se o gerente pretende que seus subordinados mantenham um comportamento adequado no trabalho, de acordo com as necessidades organizacionais, deve propiciar a eles as recompensas desejadas, não existindo, entretanto, a consideração do comportamento como sendo causado ambientalmente.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b) Alguns dos principais programas em termos motivacionais referem-se aos programas de pagamento variável, que pode ser relacionado e analisado de acordo com a teoria de expectativa, em que o maior esforço desprendido para determinado trabalho deve ser visto pelo empregado como passível de recompensa que tenha valor para ele.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c) O grau em que se processam as relações líder/membro e o grau do poder de posição do líder são fatores que podem ser fundamentais na eficácia da liderança.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d) A liderança transacional vem sendo cada vez mais valorizada nas organizações em detrimento da liderança transformacional, especialmente em virtude da necessidade de o líder guiar seus seguidores para o alcance dos objetivos organizacionais, por meio de recompensas específicas. Nesse contexto, todo o aspecto inspirador e visionário correspondente ao líder transformacional é colocado em segundo plano, particularmente em culturas organizacionais de grandes empresas.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3"/>
              </a:rPr>
              <a:t>  </a:t>
            </a:r>
            <a:r>
              <a: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10251" name="Picture 11" descr="carregand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715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atepassar.s3.amazonaws.com/css/img/none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https://atepassar.s3.amazonaws.com/css/img/none.gif">
            <a:hlinkClick r:id="rId5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carregand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6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81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nimBg="1"/>
      <p:bldP spid="165890" grpId="1" animBg="1"/>
      <p:bldP spid="16589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sz="2000" b="1" dirty="0"/>
          </a:p>
        </p:txBody>
      </p:sp>
      <p:pic>
        <p:nvPicPr>
          <p:cNvPr id="10251" name="Picture 11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715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atepassar.s3.amazonaws.com/css/img/none.gif">
            <a:hlinkClick r:id="rId4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https://atepassar.s3.amazonaws.com/css/img/none.gif">
            <a:hlinkClick r:id="rId5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6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87461" y="260648"/>
            <a:ext cx="867715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</a:rPr>
              <a:t>10 - Alguns aspectos organizacionais, como a motivação e a liderança, são capazes de influir decisivamente no desempenho organizacional. Tendo em vista a dinâmica organizacional, julgue os itens a seguir. </a:t>
            </a:r>
          </a:p>
          <a:p>
            <a:endParaRPr lang="pt-BR" dirty="0" smtClean="0">
              <a:solidFill>
                <a:schemeClr val="tx2"/>
              </a:solidFill>
            </a:endParaRPr>
          </a:p>
          <a:p>
            <a:r>
              <a:rPr lang="pt-BR" dirty="0">
                <a:solidFill>
                  <a:srgbClr val="C00000"/>
                </a:solidFill>
              </a:rPr>
              <a:t>Verdadeiro ( V ) ou Falso ( F ) </a:t>
            </a:r>
          </a:p>
          <a:p>
            <a:endParaRPr lang="pt-BR" dirty="0">
              <a:solidFill>
                <a:srgbClr val="C00000"/>
              </a:solidFill>
            </a:endParaRPr>
          </a:p>
          <a:p>
            <a:pPr marL="342900" indent="-342900">
              <a:buAutoNum type="alphaLcParenR"/>
            </a:pPr>
            <a:r>
              <a:rPr lang="pt-BR" dirty="0" smtClean="0"/>
              <a:t>O modelo de administração por objetivos e a teoria de determinação de metas estabelecem que as metas definidas de modo participativo são mais eficazmente atingidas, por serem mais motivacionais, que aquelas designadas sem a participação de todos os envolvidos. </a:t>
            </a:r>
          </a:p>
          <a:p>
            <a:pPr marL="342900" indent="-342900">
              <a:buAutoNum type="alphaLcParenR"/>
            </a:pPr>
            <a:endParaRPr lang="pt-BR" dirty="0" smtClean="0"/>
          </a:p>
          <a:p>
            <a:r>
              <a:rPr lang="pt-BR" dirty="0" smtClean="0"/>
              <a:t>b) O comportamento de um líder é motivacional quando proporciona os devidos treinamento, direção, apoio e recompensas para o desempenho eficaz de sua equipe. </a:t>
            </a:r>
          </a:p>
          <a:p>
            <a:endParaRPr lang="pt-BR" dirty="0" smtClean="0"/>
          </a:p>
          <a:p>
            <a:r>
              <a:rPr lang="pt-BR" dirty="0" smtClean="0"/>
              <a:t>c) A filtragem das informações repassadas pelos subordinados a seus superiores, diferentemente da percepção seletiva, não constitui barreira para uma comunicação eficaz, pois permite que os que tomam as decisões utilizem apenas informações relevantes nas suas análises. </a:t>
            </a:r>
          </a:p>
          <a:p>
            <a:endParaRPr lang="pt-BR" dirty="0" smtClean="0"/>
          </a:p>
          <a:p>
            <a:r>
              <a:rPr lang="pt-BR" dirty="0" smtClean="0"/>
              <a:t>d) A tomada de decisão intuitiva é um processo inconsciente que, baseado na experiência refinada, opera independentemente da análise racional, não sendo a ela complementar. </a:t>
            </a:r>
          </a:p>
          <a:p>
            <a:endParaRPr lang="pt-BR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47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nimBg="1"/>
      <p:bldP spid="165890" grpId="1" animBg="1"/>
      <p:bldP spid="16589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sz="2000" b="1" dirty="0"/>
          </a:p>
        </p:txBody>
      </p:sp>
      <p:pic>
        <p:nvPicPr>
          <p:cNvPr id="10251" name="Picture 11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715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atepassar.s3.amazonaws.com/css/img/none.gif">
            <a:hlinkClick r:id="rId4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https://atepassar.s3.amazonaws.com/css/img/none.gif">
            <a:hlinkClick r:id="rId5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6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87461" y="260648"/>
            <a:ext cx="8677152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27755D"/>
                </a:solidFill>
              </a:rPr>
              <a:t>ESTUDO </a:t>
            </a:r>
            <a:r>
              <a:rPr lang="pt-BR" sz="2000" b="1" dirty="0">
                <a:solidFill>
                  <a:srgbClr val="27755D"/>
                </a:solidFill>
              </a:rPr>
              <a:t>DE CASO 01  - </a:t>
            </a:r>
            <a:r>
              <a:rPr lang="pt-BR" sz="2000" b="1" dirty="0" smtClean="0">
                <a:solidFill>
                  <a:srgbClr val="27755D"/>
                </a:solidFill>
              </a:rPr>
              <a:t>COMPETÊNCIAS BÁSICAS  - </a:t>
            </a:r>
            <a:r>
              <a:rPr lang="pt-BR" sz="2000" b="1" dirty="0" smtClean="0">
                <a:solidFill>
                  <a:srgbClr val="C00000"/>
                </a:solidFill>
              </a:rPr>
              <a:t>ATIVIDADE EM SALA DE AULA </a:t>
            </a:r>
          </a:p>
          <a:p>
            <a:endParaRPr lang="pt-BR" sz="1600" dirty="0"/>
          </a:p>
          <a:p>
            <a:r>
              <a:rPr lang="pt-BR" sz="1600" dirty="0"/>
              <a:t>Fala-se muito em competências básicas. E o que significam? As competências básicas – seja na forma de conhecimentos, habilidades, atitudes, interesses, traços, valor ou qualquer outro aspecto pessoal – são as características individuais essenciais para o desempenho da atividade e que diferenciam enormemente o desempenho das pessoas. </a:t>
            </a:r>
            <a:endParaRPr lang="pt-BR" sz="1600" dirty="0" smtClean="0"/>
          </a:p>
          <a:p>
            <a:endParaRPr lang="pt-BR" sz="1600" dirty="0"/>
          </a:p>
          <a:p>
            <a:r>
              <a:rPr lang="pt-BR" sz="1600" dirty="0" smtClean="0"/>
              <a:t>Todo </a:t>
            </a:r>
            <a:r>
              <a:rPr lang="pt-BR" sz="1600" dirty="0"/>
              <a:t>funcionário </a:t>
            </a:r>
            <a:r>
              <a:rPr lang="pt-BR" sz="1600" dirty="0">
                <a:solidFill>
                  <a:srgbClr val="C00000"/>
                </a:solidFill>
              </a:rPr>
              <a:t>precisa possuir um conjunto de competências básicas para desenvolver suas atividades na empresa</a:t>
            </a:r>
            <a:r>
              <a:rPr lang="pt-BR" sz="1600" dirty="0"/>
              <a:t>. Quando o funcionário possui um elevado perfil de competências, ele apresenta as qualidades requeridas para levar adiante determinadas missões. </a:t>
            </a:r>
            <a:endParaRPr lang="pt-BR" sz="1600" dirty="0" smtClean="0"/>
          </a:p>
          <a:p>
            <a:endParaRPr lang="pt-BR" sz="1600" dirty="0"/>
          </a:p>
          <a:p>
            <a:r>
              <a:rPr lang="pt-BR" sz="1600" b="1" dirty="0" smtClean="0"/>
              <a:t>As </a:t>
            </a:r>
            <a:r>
              <a:rPr lang="pt-BR" sz="1600" b="1" dirty="0"/>
              <a:t>competências básicas podem ser observadas no cotidiano de trabalho ou em situações de teste</a:t>
            </a:r>
            <a:r>
              <a:rPr lang="pt-BR" sz="1600" dirty="0"/>
              <a:t>. Contudo, o importante é adquirir e agregar constantemente novas competências que sejam fundamentais para o sucesso do negócio da empresa, sob pena de investir em treinamento sem retorno para as necessidades reais da organização</a:t>
            </a:r>
            <a:r>
              <a:rPr lang="pt-BR" sz="1600" dirty="0" smtClean="0"/>
              <a:t>.</a:t>
            </a:r>
          </a:p>
          <a:p>
            <a:r>
              <a:rPr lang="pt-BR" sz="1600" dirty="0" smtClean="0"/>
              <a:t> </a:t>
            </a:r>
            <a:endParaRPr lang="pt-BR" sz="1600" dirty="0"/>
          </a:p>
          <a:p>
            <a:r>
              <a:rPr lang="pt-BR" sz="1600" b="1" dirty="0"/>
              <a:t>A </a:t>
            </a:r>
            <a:r>
              <a:rPr lang="pt-BR" sz="1600" b="1" i="1" dirty="0"/>
              <a:t>gestão por competências</a:t>
            </a:r>
            <a:r>
              <a:rPr lang="pt-BR" sz="1600" b="1" dirty="0"/>
              <a:t>: </a:t>
            </a:r>
            <a:r>
              <a:rPr lang="pt-BR" sz="1600" dirty="0"/>
              <a:t>um programa sistematizado e desenvolvido no sentido de definir perfis profissionais que proporcionem maior produtividade e adequação ao negócio, identificando os pontos de excelência e os pontos de carência, suprir lacunas e agregar conhecimento, tendo por base certos critérios objetivamente mensuráveis. </a:t>
            </a:r>
            <a:endParaRPr lang="pt-BR" sz="1600" dirty="0" smtClean="0"/>
          </a:p>
          <a:p>
            <a:endParaRPr lang="pt-BR" sz="1600" dirty="0"/>
          </a:p>
          <a:p>
            <a:r>
              <a:rPr lang="pt-BR" sz="1600" b="1" i="1" dirty="0"/>
              <a:t>G</a:t>
            </a:r>
            <a:r>
              <a:rPr lang="pt-BR" sz="1600" b="1" i="1" dirty="0" smtClean="0"/>
              <a:t>estão </a:t>
            </a:r>
            <a:r>
              <a:rPr lang="pt-BR" sz="1600" b="1" i="1" dirty="0"/>
              <a:t>por competência</a:t>
            </a:r>
            <a:r>
              <a:rPr lang="pt-BR" sz="1600" b="1" dirty="0"/>
              <a:t> procura substituir o tradicional levantamento de necessidades de treinamento </a:t>
            </a:r>
            <a:r>
              <a:rPr lang="pt-BR" sz="1600" dirty="0"/>
              <a:t>por uma visão das necessidades do negócio e como as pessoas poderão aportar valor à empresa. Isso representa uma colossal mudança na abordagem: a visão do presente ou do passado pela visão do futuro; a correção das carências atuais pelo destino da organização. 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308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nimBg="1"/>
      <p:bldP spid="165890" grpId="1" animBg="1"/>
      <p:bldP spid="16589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sz="2000" b="1" dirty="0"/>
          </a:p>
        </p:txBody>
      </p:sp>
      <p:pic>
        <p:nvPicPr>
          <p:cNvPr id="10251" name="Picture 11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715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atepassar.s3.amazonaws.com/css/img/none.gif">
            <a:hlinkClick r:id="rId4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https://atepassar.s3.amazonaws.com/css/img/none.gif">
            <a:hlinkClick r:id="rId5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6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87461" y="260648"/>
            <a:ext cx="867715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 </a:t>
            </a:r>
            <a:r>
              <a:rPr lang="pt-BR" sz="1600" b="1" dirty="0"/>
              <a:t>Quais são, porém, essas competências? Elas mudam com o passar do tempo e focalizam as necessidades do negócio. </a:t>
            </a:r>
            <a:endParaRPr lang="pt-BR" sz="1600" b="1" dirty="0" smtClean="0"/>
          </a:p>
          <a:p>
            <a:endParaRPr lang="pt-BR" sz="1600" dirty="0"/>
          </a:p>
          <a:p>
            <a:r>
              <a:rPr lang="pt-BR" sz="1600" b="1" dirty="0">
                <a:solidFill>
                  <a:schemeClr val="tx2"/>
                </a:solidFill>
              </a:rPr>
              <a:t>As novas competências exigidas pelas empresas nos novos ambientes de negócios são as seguintes</a:t>
            </a:r>
            <a:r>
              <a:rPr lang="pt-BR" sz="1600" dirty="0"/>
              <a:t>: </a:t>
            </a:r>
            <a:endParaRPr lang="pt-BR" sz="1600" dirty="0" smtClean="0"/>
          </a:p>
          <a:p>
            <a:endParaRPr lang="pt-BR" sz="1600" dirty="0"/>
          </a:p>
          <a:p>
            <a:pPr marL="342900" indent="-342900">
              <a:buAutoNum type="arabicPeriod"/>
            </a:pPr>
            <a:r>
              <a:rPr lang="pt-BR" sz="1600" i="1" dirty="0" smtClean="0">
                <a:solidFill>
                  <a:srgbClr val="C00000"/>
                </a:solidFill>
              </a:rPr>
              <a:t>Aprender </a:t>
            </a:r>
            <a:r>
              <a:rPr lang="pt-BR" sz="1600" i="1" dirty="0">
                <a:solidFill>
                  <a:srgbClr val="C00000"/>
                </a:solidFill>
              </a:rPr>
              <a:t>a aprender</a:t>
            </a:r>
            <a:r>
              <a:rPr lang="pt-BR" sz="1600" dirty="0">
                <a:solidFill>
                  <a:srgbClr val="C00000"/>
                </a:solidFill>
              </a:rPr>
              <a:t>: </a:t>
            </a:r>
            <a:r>
              <a:rPr lang="pt-BR" sz="1600" dirty="0"/>
              <a:t>as pessoas devem contribuir construtivamente em tudo e, para tanto, devem ter condições de aprender continuamente. O importante é que aprendam a aprender. Isso significa forçosamente desaprender coisas antigas e sem proveito para a organização para aprender coisas novas e necessárias. Em outros termos, </a:t>
            </a:r>
            <a:r>
              <a:rPr lang="pt-BR" sz="1600" b="1" dirty="0"/>
              <a:t>flexibilidade, apreensão e inovação</a:t>
            </a:r>
            <a:r>
              <a:rPr lang="pt-BR" sz="1600" dirty="0"/>
              <a:t>. </a:t>
            </a:r>
            <a:endParaRPr lang="pt-BR" sz="1600" dirty="0" smtClean="0"/>
          </a:p>
          <a:p>
            <a:pPr marL="342900" indent="-342900">
              <a:buAutoNum type="arabicPeriod"/>
            </a:pPr>
            <a:endParaRPr lang="pt-BR" sz="1600" dirty="0"/>
          </a:p>
          <a:p>
            <a:r>
              <a:rPr lang="pt-BR" sz="1600" dirty="0">
                <a:solidFill>
                  <a:srgbClr val="C00000"/>
                </a:solidFill>
              </a:rPr>
              <a:t>2. </a:t>
            </a:r>
            <a:r>
              <a:rPr lang="pt-BR" sz="1600" i="1" dirty="0">
                <a:solidFill>
                  <a:srgbClr val="C00000"/>
                </a:solidFill>
              </a:rPr>
              <a:t>Comunicação e </a:t>
            </a:r>
            <a:r>
              <a:rPr lang="pt-BR" sz="1600" i="1" dirty="0" smtClean="0">
                <a:solidFill>
                  <a:srgbClr val="C00000"/>
                </a:solidFill>
              </a:rPr>
              <a:t>colaboração</a:t>
            </a:r>
            <a:r>
              <a:rPr lang="pt-BR" sz="1600" dirty="0">
                <a:solidFill>
                  <a:srgbClr val="C00000"/>
                </a:solidFill>
              </a:rPr>
              <a:t>: </a:t>
            </a:r>
            <a:r>
              <a:rPr lang="pt-BR" sz="1600" b="1" dirty="0" smtClean="0">
                <a:solidFill>
                  <a:srgbClr val="27755D"/>
                </a:solidFill>
              </a:rPr>
              <a:t>antes, </a:t>
            </a:r>
            <a:r>
              <a:rPr lang="pt-BR" sz="1600" b="1" dirty="0" smtClean="0"/>
              <a:t>o bom desempenho significava executar um conjunto de tarefas </a:t>
            </a:r>
            <a:r>
              <a:rPr lang="pt-BR" sz="1600" dirty="0" smtClean="0"/>
              <a:t>repetitivas </a:t>
            </a:r>
            <a:r>
              <a:rPr lang="pt-BR" sz="1600" dirty="0"/>
              <a:t>e isoladas e a qualificação de cada pessoa era restrita a cada tarefa em particular. </a:t>
            </a:r>
            <a:r>
              <a:rPr lang="pt-BR" sz="1600" b="1" dirty="0">
                <a:solidFill>
                  <a:srgbClr val="27755D"/>
                </a:solidFill>
              </a:rPr>
              <a:t>Hoje,</a:t>
            </a:r>
            <a:r>
              <a:rPr lang="pt-BR" sz="1600" dirty="0"/>
              <a:t> com a adoção de equipes, a eficiência do indivíduo está cada vez mais vinculada a suas habilidades de comunicação e colaboração com os outros. Em outros termos, o trabalho solitário e individual cede lugar ao trabalho solidário e grupal. </a:t>
            </a:r>
            <a:endParaRPr lang="pt-BR" sz="1600" dirty="0" smtClean="0"/>
          </a:p>
          <a:p>
            <a:endParaRPr lang="pt-BR" sz="1600" dirty="0"/>
          </a:p>
          <a:p>
            <a:r>
              <a:rPr lang="pt-BR" sz="1600" dirty="0">
                <a:solidFill>
                  <a:srgbClr val="C00000"/>
                </a:solidFill>
              </a:rPr>
              <a:t>3. </a:t>
            </a:r>
            <a:r>
              <a:rPr lang="pt-BR" sz="1600" i="1" dirty="0">
                <a:solidFill>
                  <a:srgbClr val="C00000"/>
                </a:solidFill>
              </a:rPr>
              <a:t>Raciocínio criativo e resolução de problemas</a:t>
            </a:r>
            <a:r>
              <a:rPr lang="pt-BR" sz="1600" dirty="0">
                <a:solidFill>
                  <a:srgbClr val="C00000"/>
                </a:solidFill>
              </a:rPr>
              <a:t>: </a:t>
            </a:r>
            <a:r>
              <a:rPr lang="pt-BR" sz="1600" b="1" dirty="0">
                <a:solidFill>
                  <a:srgbClr val="27755D"/>
                </a:solidFill>
              </a:rPr>
              <a:t>no passado</a:t>
            </a:r>
            <a:r>
              <a:rPr lang="pt-BR" sz="1600" dirty="0"/>
              <a:t>, a administração paternalista assumia a responsabilidade de solucionar problemas para aumentar a produtividade do trabalhador. </a:t>
            </a:r>
            <a:endParaRPr lang="pt-BR" sz="1600" dirty="0" smtClean="0"/>
          </a:p>
          <a:p>
            <a:endParaRPr lang="pt-BR" sz="1600" dirty="0"/>
          </a:p>
          <a:p>
            <a:r>
              <a:rPr lang="pt-BR" sz="1600" b="1" dirty="0" smtClean="0">
                <a:solidFill>
                  <a:srgbClr val="27755D"/>
                </a:solidFill>
              </a:rPr>
              <a:t>Hoje</a:t>
            </a:r>
            <a:r>
              <a:rPr lang="pt-BR" sz="1600" dirty="0"/>
              <a:t>, espera-se que os funcionários descubram por si mesmos como melhorar e agilizar seu próprio trabalho. Para tanto, eles precisam analisar situações, </a:t>
            </a:r>
            <a:r>
              <a:rPr lang="pt-BR" sz="1600" b="1" dirty="0"/>
              <a:t>pensar criativamente e solucionar problemas, fazer perguntas e esclarecer o que não compreendem para poderem sugerir melhorias de maneira </a:t>
            </a:r>
            <a:r>
              <a:rPr lang="pt-BR" sz="1600" dirty="0"/>
              <a:t>constante e contínua. </a:t>
            </a:r>
          </a:p>
        </p:txBody>
      </p:sp>
    </p:spTree>
    <p:extLst>
      <p:ext uri="{BB962C8B-B14F-4D97-AF65-F5344CB8AC3E}">
        <p14:creationId xmlns:p14="http://schemas.microsoft.com/office/powerpoint/2010/main" val="49671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nimBg="1"/>
      <p:bldP spid="165890" grpId="1" animBg="1"/>
      <p:bldP spid="1658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5700347" y="246064"/>
            <a:ext cx="3504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800">
                <a:solidFill>
                  <a:schemeClr val="bg1"/>
                </a:solidFill>
                <a:latin typeface="Arial" charset="0"/>
              </a:rPr>
              <a:t>Ementa do Módulo 1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394189" y="1052736"/>
            <a:ext cx="862525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 dirty="0">
                <a:solidFill>
                  <a:schemeClr val="tx2"/>
                </a:solidFill>
              </a:rPr>
              <a:t>1.1</a:t>
            </a:r>
            <a:r>
              <a:rPr lang="pt-BR" sz="1400" b="1" dirty="0">
                <a:solidFill>
                  <a:schemeClr val="tx2"/>
                </a:solidFill>
              </a:rPr>
              <a:t> </a:t>
            </a:r>
            <a:r>
              <a:rPr lang="pt-BR" sz="1400" dirty="0">
                <a:solidFill>
                  <a:schemeClr val="tx2"/>
                </a:solidFill>
              </a:rPr>
              <a:t>- </a:t>
            </a:r>
            <a:r>
              <a:rPr lang="pt-BR" b="1" dirty="0">
                <a:solidFill>
                  <a:schemeClr val="tx2"/>
                </a:solidFill>
              </a:rPr>
              <a:t>Pensamento Estratégico </a:t>
            </a:r>
            <a:r>
              <a:rPr lang="pt-BR" b="1" dirty="0"/>
              <a:t>- Aprimorando o entendimento do negócio (Visão Sistêmica)</a:t>
            </a:r>
            <a:br>
              <a:rPr lang="pt-BR" b="1" dirty="0"/>
            </a:br>
            <a:r>
              <a:rPr lang="pt-BR" b="1" dirty="0">
                <a:solidFill>
                  <a:schemeClr val="tx2"/>
                </a:solidFill>
              </a:rPr>
              <a:t>1.2 - Macro Processos </a:t>
            </a:r>
            <a:r>
              <a:rPr lang="pt-BR" b="1" dirty="0"/>
              <a:t>- Estratégias, Táticas e Operações (Processos) </a:t>
            </a:r>
            <a:br>
              <a:rPr lang="pt-BR" b="1" dirty="0"/>
            </a:br>
            <a:r>
              <a:rPr lang="pt-BR" b="1" dirty="0">
                <a:solidFill>
                  <a:schemeClr val="tx2"/>
                </a:solidFill>
              </a:rPr>
              <a:t>1.3 - Gestor Empreendedor - </a:t>
            </a:r>
            <a:r>
              <a:rPr lang="pt-BR" b="1" dirty="0"/>
              <a:t>Empreendedorismo Corporativo (Competências) </a:t>
            </a:r>
            <a:br>
              <a:rPr lang="pt-BR" b="1" dirty="0"/>
            </a:br>
            <a:r>
              <a:rPr lang="pt-BR" b="1" dirty="0">
                <a:solidFill>
                  <a:schemeClr val="tx2"/>
                </a:solidFill>
              </a:rPr>
              <a:t>1.4 - Lidando com pessoas, </a:t>
            </a:r>
            <a:r>
              <a:rPr lang="pt-BR" b="1" dirty="0"/>
              <a:t>mudanças, problemas e decisões (Ferramentas) </a:t>
            </a:r>
            <a:endParaRPr lang="pt-BR" b="1" dirty="0">
              <a:latin typeface="Arial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94189" y="422055"/>
            <a:ext cx="8042031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A </a:t>
            </a:r>
            <a:r>
              <a:rPr lang="pt-BR" sz="2400" b="1" dirty="0">
                <a:solidFill>
                  <a:srgbClr val="C00000"/>
                </a:solidFill>
              </a:rPr>
              <a:t>Estratégia, Os Processos e as Competências</a:t>
            </a:r>
          </a:p>
        </p:txBody>
      </p:sp>
      <p:grpSp>
        <p:nvGrpSpPr>
          <p:cNvPr id="5125" name="Group 10"/>
          <p:cNvGrpSpPr>
            <a:grpSpLocks/>
          </p:cNvGrpSpPr>
          <p:nvPr/>
        </p:nvGrpSpPr>
        <p:grpSpPr bwMode="auto">
          <a:xfrm>
            <a:off x="111369" y="3068639"/>
            <a:ext cx="1729551" cy="2099092"/>
            <a:chOff x="357809" y="1485900"/>
            <a:chExt cx="1874216" cy="2099852"/>
          </a:xfrm>
        </p:grpSpPr>
        <p:sp>
          <p:nvSpPr>
            <p:cNvPr id="5155" name="AutoShape 11"/>
            <p:cNvSpPr>
              <a:spLocks noChangeAspect="1" noChangeArrowheads="1" noTextEdit="1"/>
            </p:cNvSpPr>
            <p:nvPr/>
          </p:nvSpPr>
          <p:spPr bwMode="auto">
            <a:xfrm>
              <a:off x="412750" y="1485900"/>
              <a:ext cx="1819275" cy="1809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56" name="Freeform 13"/>
            <p:cNvSpPr>
              <a:spLocks/>
            </p:cNvSpPr>
            <p:nvPr/>
          </p:nvSpPr>
          <p:spPr bwMode="auto">
            <a:xfrm>
              <a:off x="412750" y="1485900"/>
              <a:ext cx="1819275" cy="1317625"/>
            </a:xfrm>
            <a:custGeom>
              <a:avLst/>
              <a:gdLst>
                <a:gd name="T0" fmla="*/ 2147483647 w 2292"/>
                <a:gd name="T1" fmla="*/ 2147483647 h 1660"/>
                <a:gd name="T2" fmla="*/ 2147483647 w 2292"/>
                <a:gd name="T3" fmla="*/ 2147483647 h 1660"/>
                <a:gd name="T4" fmla="*/ 2147483647 w 2292"/>
                <a:gd name="T5" fmla="*/ 0 h 1660"/>
                <a:gd name="T6" fmla="*/ 0 w 2292"/>
                <a:gd name="T7" fmla="*/ 2147483647 h 1660"/>
                <a:gd name="T8" fmla="*/ 2147483647 w 2292"/>
                <a:gd name="T9" fmla="*/ 2147483647 h 1660"/>
                <a:gd name="T10" fmla="*/ 2147483647 w 2292"/>
                <a:gd name="T11" fmla="*/ 2147483647 h 1660"/>
                <a:gd name="T12" fmla="*/ 2147483647 w 2292"/>
                <a:gd name="T13" fmla="*/ 2147483647 h 1660"/>
                <a:gd name="T14" fmla="*/ 2147483647 w 2292"/>
                <a:gd name="T15" fmla="*/ 2147483647 h 1660"/>
                <a:gd name="T16" fmla="*/ 2147483647 w 2292"/>
                <a:gd name="T17" fmla="*/ 2147483647 h 1660"/>
                <a:gd name="T18" fmla="*/ 2147483647 w 2292"/>
                <a:gd name="T19" fmla="*/ 2147483647 h 1660"/>
                <a:gd name="T20" fmla="*/ 2147483647 w 2292"/>
                <a:gd name="T21" fmla="*/ 2147483647 h 1660"/>
                <a:gd name="T22" fmla="*/ 2147483647 w 2292"/>
                <a:gd name="T23" fmla="*/ 2147483647 h 1660"/>
                <a:gd name="T24" fmla="*/ 2147483647 w 2292"/>
                <a:gd name="T25" fmla="*/ 2147483647 h 1660"/>
                <a:gd name="T26" fmla="*/ 2147483647 w 2292"/>
                <a:gd name="T27" fmla="*/ 2147483647 h 1660"/>
                <a:gd name="T28" fmla="*/ 2147483647 w 2292"/>
                <a:gd name="T29" fmla="*/ 2147483647 h 1660"/>
                <a:gd name="T30" fmla="*/ 2147483647 w 2292"/>
                <a:gd name="T31" fmla="*/ 2147483647 h 1660"/>
                <a:gd name="T32" fmla="*/ 2147483647 w 2292"/>
                <a:gd name="T33" fmla="*/ 2147483647 h 1660"/>
                <a:gd name="T34" fmla="*/ 2147483647 w 2292"/>
                <a:gd name="T35" fmla="*/ 2147483647 h 1660"/>
                <a:gd name="T36" fmla="*/ 2147483647 w 2292"/>
                <a:gd name="T37" fmla="*/ 2147483647 h 1660"/>
                <a:gd name="T38" fmla="*/ 2147483647 w 2292"/>
                <a:gd name="T39" fmla="*/ 2147483647 h 1660"/>
                <a:gd name="T40" fmla="*/ 2147483647 w 2292"/>
                <a:gd name="T41" fmla="*/ 2147483647 h 1660"/>
                <a:gd name="T42" fmla="*/ 2147483647 w 2292"/>
                <a:gd name="T43" fmla="*/ 2147483647 h 1660"/>
                <a:gd name="T44" fmla="*/ 2147483647 w 2292"/>
                <a:gd name="T45" fmla="*/ 2147483647 h 1660"/>
                <a:gd name="T46" fmla="*/ 2147483647 w 2292"/>
                <a:gd name="T47" fmla="*/ 2147483647 h 1660"/>
                <a:gd name="T48" fmla="*/ 2147483647 w 2292"/>
                <a:gd name="T49" fmla="*/ 2147483647 h 1660"/>
                <a:gd name="T50" fmla="*/ 2147483647 w 2292"/>
                <a:gd name="T51" fmla="*/ 2147483647 h 1660"/>
                <a:gd name="T52" fmla="*/ 2147483647 w 2292"/>
                <a:gd name="T53" fmla="*/ 2147483647 h 1660"/>
                <a:gd name="T54" fmla="*/ 2147483647 w 2292"/>
                <a:gd name="T55" fmla="*/ 2147483647 h 1660"/>
                <a:gd name="T56" fmla="*/ 2147483647 w 2292"/>
                <a:gd name="T57" fmla="*/ 2147483647 h 1660"/>
                <a:gd name="T58" fmla="*/ 2147483647 w 2292"/>
                <a:gd name="T59" fmla="*/ 2147483647 h 1660"/>
                <a:gd name="T60" fmla="*/ 2147483647 w 2292"/>
                <a:gd name="T61" fmla="*/ 2147483647 h 1660"/>
                <a:gd name="T62" fmla="*/ 2147483647 w 2292"/>
                <a:gd name="T63" fmla="*/ 2147483647 h 1660"/>
                <a:gd name="T64" fmla="*/ 2147483647 w 2292"/>
                <a:gd name="T65" fmla="*/ 2147483647 h 1660"/>
                <a:gd name="T66" fmla="*/ 2147483647 w 2292"/>
                <a:gd name="T67" fmla="*/ 2147483647 h 1660"/>
                <a:gd name="T68" fmla="*/ 2147483647 w 2292"/>
                <a:gd name="T69" fmla="*/ 2147483647 h 1660"/>
                <a:gd name="T70" fmla="*/ 2147483647 w 2292"/>
                <a:gd name="T71" fmla="*/ 2147483647 h 1660"/>
                <a:gd name="T72" fmla="*/ 2147483647 w 2292"/>
                <a:gd name="T73" fmla="*/ 2147483647 h 166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292"/>
                <a:gd name="T112" fmla="*/ 0 h 1660"/>
                <a:gd name="T113" fmla="*/ 2292 w 2292"/>
                <a:gd name="T114" fmla="*/ 1660 h 166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292" h="1660">
                  <a:moveTo>
                    <a:pt x="1791" y="1660"/>
                  </a:moveTo>
                  <a:lnTo>
                    <a:pt x="2292" y="1175"/>
                  </a:lnTo>
                  <a:lnTo>
                    <a:pt x="1095" y="0"/>
                  </a:lnTo>
                  <a:lnTo>
                    <a:pt x="0" y="1235"/>
                  </a:lnTo>
                  <a:lnTo>
                    <a:pt x="408" y="1651"/>
                  </a:lnTo>
                  <a:lnTo>
                    <a:pt x="452" y="1639"/>
                  </a:lnTo>
                  <a:lnTo>
                    <a:pt x="494" y="1628"/>
                  </a:lnTo>
                  <a:lnTo>
                    <a:pt x="538" y="1618"/>
                  </a:lnTo>
                  <a:lnTo>
                    <a:pt x="582" y="1608"/>
                  </a:lnTo>
                  <a:lnTo>
                    <a:pt x="627" y="1599"/>
                  </a:lnTo>
                  <a:lnTo>
                    <a:pt x="671" y="1591"/>
                  </a:lnTo>
                  <a:lnTo>
                    <a:pt x="714" y="1583"/>
                  </a:lnTo>
                  <a:lnTo>
                    <a:pt x="759" y="1576"/>
                  </a:lnTo>
                  <a:lnTo>
                    <a:pt x="803" y="1570"/>
                  </a:lnTo>
                  <a:lnTo>
                    <a:pt x="848" y="1565"/>
                  </a:lnTo>
                  <a:lnTo>
                    <a:pt x="893" y="1560"/>
                  </a:lnTo>
                  <a:lnTo>
                    <a:pt x="938" y="1556"/>
                  </a:lnTo>
                  <a:lnTo>
                    <a:pt x="983" y="1553"/>
                  </a:lnTo>
                  <a:lnTo>
                    <a:pt x="1027" y="1551"/>
                  </a:lnTo>
                  <a:lnTo>
                    <a:pt x="1072" y="1550"/>
                  </a:lnTo>
                  <a:lnTo>
                    <a:pt x="1117" y="1550"/>
                  </a:lnTo>
                  <a:lnTo>
                    <a:pt x="1164" y="1550"/>
                  </a:lnTo>
                  <a:lnTo>
                    <a:pt x="1210" y="1551"/>
                  </a:lnTo>
                  <a:lnTo>
                    <a:pt x="1256" y="1553"/>
                  </a:lnTo>
                  <a:lnTo>
                    <a:pt x="1301" y="1556"/>
                  </a:lnTo>
                  <a:lnTo>
                    <a:pt x="1346" y="1560"/>
                  </a:lnTo>
                  <a:lnTo>
                    <a:pt x="1390" y="1565"/>
                  </a:lnTo>
                  <a:lnTo>
                    <a:pt x="1434" y="1570"/>
                  </a:lnTo>
                  <a:lnTo>
                    <a:pt x="1476" y="1577"/>
                  </a:lnTo>
                  <a:lnTo>
                    <a:pt x="1518" y="1584"/>
                  </a:lnTo>
                  <a:lnTo>
                    <a:pt x="1559" y="1593"/>
                  </a:lnTo>
                  <a:lnTo>
                    <a:pt x="1599" y="1603"/>
                  </a:lnTo>
                  <a:lnTo>
                    <a:pt x="1640" y="1612"/>
                  </a:lnTo>
                  <a:lnTo>
                    <a:pt x="1678" y="1623"/>
                  </a:lnTo>
                  <a:lnTo>
                    <a:pt x="1717" y="1635"/>
                  </a:lnTo>
                  <a:lnTo>
                    <a:pt x="1754" y="1647"/>
                  </a:lnTo>
                  <a:lnTo>
                    <a:pt x="1791" y="166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57" name="Freeform 15"/>
            <p:cNvSpPr>
              <a:spLocks/>
            </p:cNvSpPr>
            <p:nvPr/>
          </p:nvSpPr>
          <p:spPr bwMode="auto">
            <a:xfrm>
              <a:off x="801688" y="2287588"/>
              <a:ext cx="165100" cy="493713"/>
            </a:xfrm>
            <a:custGeom>
              <a:avLst/>
              <a:gdLst>
                <a:gd name="T0" fmla="*/ 2147483647 w 207"/>
                <a:gd name="T1" fmla="*/ 0 h 622"/>
                <a:gd name="T2" fmla="*/ 2147483647 w 207"/>
                <a:gd name="T3" fmla="*/ 2147483647 h 622"/>
                <a:gd name="T4" fmla="*/ 2147483647 w 207"/>
                <a:gd name="T5" fmla="*/ 2147483647 h 622"/>
                <a:gd name="T6" fmla="*/ 2147483647 w 207"/>
                <a:gd name="T7" fmla="*/ 2147483647 h 622"/>
                <a:gd name="T8" fmla="*/ 2147483647 w 207"/>
                <a:gd name="T9" fmla="*/ 2147483647 h 622"/>
                <a:gd name="T10" fmla="*/ 2147483647 w 207"/>
                <a:gd name="T11" fmla="*/ 2147483647 h 622"/>
                <a:gd name="T12" fmla="*/ 2147483647 w 207"/>
                <a:gd name="T13" fmla="*/ 2147483647 h 622"/>
                <a:gd name="T14" fmla="*/ 2147483647 w 207"/>
                <a:gd name="T15" fmla="*/ 2147483647 h 622"/>
                <a:gd name="T16" fmla="*/ 2147483647 w 207"/>
                <a:gd name="T17" fmla="*/ 2147483647 h 622"/>
                <a:gd name="T18" fmla="*/ 2147483647 w 207"/>
                <a:gd name="T19" fmla="*/ 2147483647 h 622"/>
                <a:gd name="T20" fmla="*/ 2147483647 w 207"/>
                <a:gd name="T21" fmla="*/ 2147483647 h 622"/>
                <a:gd name="T22" fmla="*/ 2147483647 w 207"/>
                <a:gd name="T23" fmla="*/ 2147483647 h 622"/>
                <a:gd name="T24" fmla="*/ 2147483647 w 207"/>
                <a:gd name="T25" fmla="*/ 2147483647 h 622"/>
                <a:gd name="T26" fmla="*/ 2147483647 w 207"/>
                <a:gd name="T27" fmla="*/ 2147483647 h 622"/>
                <a:gd name="T28" fmla="*/ 2147483647 w 207"/>
                <a:gd name="T29" fmla="*/ 2147483647 h 622"/>
                <a:gd name="T30" fmla="*/ 2147483647 w 207"/>
                <a:gd name="T31" fmla="*/ 2147483647 h 622"/>
                <a:gd name="T32" fmla="*/ 2147483647 w 207"/>
                <a:gd name="T33" fmla="*/ 2147483647 h 622"/>
                <a:gd name="T34" fmla="*/ 2147483647 w 207"/>
                <a:gd name="T35" fmla="*/ 2147483647 h 622"/>
                <a:gd name="T36" fmla="*/ 2147483647 w 207"/>
                <a:gd name="T37" fmla="*/ 2147483647 h 622"/>
                <a:gd name="T38" fmla="*/ 2147483647 w 207"/>
                <a:gd name="T39" fmla="*/ 2147483647 h 622"/>
                <a:gd name="T40" fmla="*/ 0 w 207"/>
                <a:gd name="T41" fmla="*/ 2147483647 h 622"/>
                <a:gd name="T42" fmla="*/ 2147483647 w 207"/>
                <a:gd name="T43" fmla="*/ 2147483647 h 622"/>
                <a:gd name="T44" fmla="*/ 2147483647 w 207"/>
                <a:gd name="T45" fmla="*/ 2147483647 h 622"/>
                <a:gd name="T46" fmla="*/ 2147483647 w 207"/>
                <a:gd name="T47" fmla="*/ 2147483647 h 622"/>
                <a:gd name="T48" fmla="*/ 2147483647 w 207"/>
                <a:gd name="T49" fmla="*/ 2147483647 h 622"/>
                <a:gd name="T50" fmla="*/ 2147483647 w 207"/>
                <a:gd name="T51" fmla="*/ 2147483647 h 622"/>
                <a:gd name="T52" fmla="*/ 2147483647 w 207"/>
                <a:gd name="T53" fmla="*/ 2147483647 h 622"/>
                <a:gd name="T54" fmla="*/ 2147483647 w 207"/>
                <a:gd name="T55" fmla="*/ 2147483647 h 622"/>
                <a:gd name="T56" fmla="*/ 2147483647 w 207"/>
                <a:gd name="T57" fmla="*/ 2147483647 h 622"/>
                <a:gd name="T58" fmla="*/ 2147483647 w 207"/>
                <a:gd name="T59" fmla="*/ 2147483647 h 622"/>
                <a:gd name="T60" fmla="*/ 2147483647 w 207"/>
                <a:gd name="T61" fmla="*/ 2147483647 h 622"/>
                <a:gd name="T62" fmla="*/ 2147483647 w 207"/>
                <a:gd name="T63" fmla="*/ 2147483647 h 622"/>
                <a:gd name="T64" fmla="*/ 2147483647 w 207"/>
                <a:gd name="T65" fmla="*/ 2147483647 h 622"/>
                <a:gd name="T66" fmla="*/ 2147483647 w 207"/>
                <a:gd name="T67" fmla="*/ 2147483647 h 622"/>
                <a:gd name="T68" fmla="*/ 2147483647 w 207"/>
                <a:gd name="T69" fmla="*/ 2147483647 h 622"/>
                <a:gd name="T70" fmla="*/ 2147483647 w 207"/>
                <a:gd name="T71" fmla="*/ 2147483647 h 622"/>
                <a:gd name="T72" fmla="*/ 2147483647 w 207"/>
                <a:gd name="T73" fmla="*/ 2147483647 h 622"/>
                <a:gd name="T74" fmla="*/ 2147483647 w 207"/>
                <a:gd name="T75" fmla="*/ 2147483647 h 622"/>
                <a:gd name="T76" fmla="*/ 2147483647 w 207"/>
                <a:gd name="T77" fmla="*/ 2147483647 h 622"/>
                <a:gd name="T78" fmla="*/ 2147483647 w 207"/>
                <a:gd name="T79" fmla="*/ 2147483647 h 622"/>
                <a:gd name="T80" fmla="*/ 2147483647 w 207"/>
                <a:gd name="T81" fmla="*/ 0 h 62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07"/>
                <a:gd name="T124" fmla="*/ 0 h 622"/>
                <a:gd name="T125" fmla="*/ 207 w 207"/>
                <a:gd name="T126" fmla="*/ 622 h 62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07" h="622">
                  <a:moveTo>
                    <a:pt x="197" y="0"/>
                  </a:moveTo>
                  <a:lnTo>
                    <a:pt x="184" y="6"/>
                  </a:lnTo>
                  <a:lnTo>
                    <a:pt x="173" y="12"/>
                  </a:lnTo>
                  <a:lnTo>
                    <a:pt x="160" y="19"/>
                  </a:lnTo>
                  <a:lnTo>
                    <a:pt x="149" y="24"/>
                  </a:lnTo>
                  <a:lnTo>
                    <a:pt x="137" y="30"/>
                  </a:lnTo>
                  <a:lnTo>
                    <a:pt x="124" y="36"/>
                  </a:lnTo>
                  <a:lnTo>
                    <a:pt x="113" y="42"/>
                  </a:lnTo>
                  <a:lnTo>
                    <a:pt x="101" y="49"/>
                  </a:lnTo>
                  <a:lnTo>
                    <a:pt x="90" y="54"/>
                  </a:lnTo>
                  <a:lnTo>
                    <a:pt x="77" y="60"/>
                  </a:lnTo>
                  <a:lnTo>
                    <a:pt x="66" y="66"/>
                  </a:lnTo>
                  <a:lnTo>
                    <a:pt x="54" y="73"/>
                  </a:lnTo>
                  <a:lnTo>
                    <a:pt x="43" y="79"/>
                  </a:lnTo>
                  <a:lnTo>
                    <a:pt x="31" y="84"/>
                  </a:lnTo>
                  <a:lnTo>
                    <a:pt x="18" y="91"/>
                  </a:lnTo>
                  <a:lnTo>
                    <a:pt x="7" y="97"/>
                  </a:lnTo>
                  <a:lnTo>
                    <a:pt x="13" y="232"/>
                  </a:lnTo>
                  <a:lnTo>
                    <a:pt x="13" y="363"/>
                  </a:lnTo>
                  <a:lnTo>
                    <a:pt x="9" y="493"/>
                  </a:lnTo>
                  <a:lnTo>
                    <a:pt x="0" y="622"/>
                  </a:lnTo>
                  <a:lnTo>
                    <a:pt x="13" y="619"/>
                  </a:lnTo>
                  <a:lnTo>
                    <a:pt x="25" y="617"/>
                  </a:lnTo>
                  <a:lnTo>
                    <a:pt x="38" y="613"/>
                  </a:lnTo>
                  <a:lnTo>
                    <a:pt x="51" y="611"/>
                  </a:lnTo>
                  <a:lnTo>
                    <a:pt x="62" y="607"/>
                  </a:lnTo>
                  <a:lnTo>
                    <a:pt x="75" y="605"/>
                  </a:lnTo>
                  <a:lnTo>
                    <a:pt x="87" y="603"/>
                  </a:lnTo>
                  <a:lnTo>
                    <a:pt x="100" y="599"/>
                  </a:lnTo>
                  <a:lnTo>
                    <a:pt x="113" y="597"/>
                  </a:lnTo>
                  <a:lnTo>
                    <a:pt x="126" y="595"/>
                  </a:lnTo>
                  <a:lnTo>
                    <a:pt x="138" y="592"/>
                  </a:lnTo>
                  <a:lnTo>
                    <a:pt x="151" y="590"/>
                  </a:lnTo>
                  <a:lnTo>
                    <a:pt x="164" y="588"/>
                  </a:lnTo>
                  <a:lnTo>
                    <a:pt x="176" y="586"/>
                  </a:lnTo>
                  <a:lnTo>
                    <a:pt x="189" y="583"/>
                  </a:lnTo>
                  <a:lnTo>
                    <a:pt x="202" y="581"/>
                  </a:lnTo>
                  <a:lnTo>
                    <a:pt x="206" y="438"/>
                  </a:lnTo>
                  <a:lnTo>
                    <a:pt x="207" y="294"/>
                  </a:lnTo>
                  <a:lnTo>
                    <a:pt x="204" y="149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rgbClr val="3F9E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58" name="Freeform 16"/>
            <p:cNvSpPr>
              <a:spLocks/>
            </p:cNvSpPr>
            <p:nvPr/>
          </p:nvSpPr>
          <p:spPr bwMode="auto">
            <a:xfrm>
              <a:off x="1341438" y="2211388"/>
              <a:ext cx="269875" cy="531813"/>
            </a:xfrm>
            <a:custGeom>
              <a:avLst/>
              <a:gdLst>
                <a:gd name="T0" fmla="*/ 2147483647 w 341"/>
                <a:gd name="T1" fmla="*/ 2147483647 h 670"/>
                <a:gd name="T2" fmla="*/ 2147483647 w 341"/>
                <a:gd name="T3" fmla="*/ 2147483647 h 670"/>
                <a:gd name="T4" fmla="*/ 2147483647 w 341"/>
                <a:gd name="T5" fmla="*/ 2147483647 h 670"/>
                <a:gd name="T6" fmla="*/ 2147483647 w 341"/>
                <a:gd name="T7" fmla="*/ 2147483647 h 670"/>
                <a:gd name="T8" fmla="*/ 2147483647 w 341"/>
                <a:gd name="T9" fmla="*/ 2147483647 h 670"/>
                <a:gd name="T10" fmla="*/ 2147483647 w 341"/>
                <a:gd name="T11" fmla="*/ 2147483647 h 670"/>
                <a:gd name="T12" fmla="*/ 2147483647 w 341"/>
                <a:gd name="T13" fmla="*/ 2147483647 h 670"/>
                <a:gd name="T14" fmla="*/ 2147483647 w 341"/>
                <a:gd name="T15" fmla="*/ 2147483647 h 670"/>
                <a:gd name="T16" fmla="*/ 2147483647 w 341"/>
                <a:gd name="T17" fmla="*/ 2147483647 h 670"/>
                <a:gd name="T18" fmla="*/ 2147483647 w 341"/>
                <a:gd name="T19" fmla="*/ 2147483647 h 670"/>
                <a:gd name="T20" fmla="*/ 2147483647 w 341"/>
                <a:gd name="T21" fmla="*/ 2147483647 h 670"/>
                <a:gd name="T22" fmla="*/ 2147483647 w 341"/>
                <a:gd name="T23" fmla="*/ 2147483647 h 670"/>
                <a:gd name="T24" fmla="*/ 2147483647 w 341"/>
                <a:gd name="T25" fmla="*/ 2147483647 h 670"/>
                <a:gd name="T26" fmla="*/ 2147483647 w 341"/>
                <a:gd name="T27" fmla="*/ 2147483647 h 670"/>
                <a:gd name="T28" fmla="*/ 2147483647 w 341"/>
                <a:gd name="T29" fmla="*/ 2147483647 h 670"/>
                <a:gd name="T30" fmla="*/ 2147483647 w 341"/>
                <a:gd name="T31" fmla="*/ 2147483647 h 670"/>
                <a:gd name="T32" fmla="*/ 2147483647 w 341"/>
                <a:gd name="T33" fmla="*/ 2147483647 h 670"/>
                <a:gd name="T34" fmla="*/ 2147483647 w 341"/>
                <a:gd name="T35" fmla="*/ 2147483647 h 670"/>
                <a:gd name="T36" fmla="*/ 2147483647 w 341"/>
                <a:gd name="T37" fmla="*/ 2147483647 h 670"/>
                <a:gd name="T38" fmla="*/ 2147483647 w 341"/>
                <a:gd name="T39" fmla="*/ 2147483647 h 670"/>
                <a:gd name="T40" fmla="*/ 2147483647 w 341"/>
                <a:gd name="T41" fmla="*/ 2147483647 h 670"/>
                <a:gd name="T42" fmla="*/ 2147483647 w 341"/>
                <a:gd name="T43" fmla="*/ 2147483647 h 670"/>
                <a:gd name="T44" fmla="*/ 2147483647 w 341"/>
                <a:gd name="T45" fmla="*/ 0 h 670"/>
                <a:gd name="T46" fmla="*/ 2147483647 w 341"/>
                <a:gd name="T47" fmla="*/ 0 h 670"/>
                <a:gd name="T48" fmla="*/ 2147483647 w 341"/>
                <a:gd name="T49" fmla="*/ 0 h 670"/>
                <a:gd name="T50" fmla="*/ 2147483647 w 341"/>
                <a:gd name="T51" fmla="*/ 2147483647 h 670"/>
                <a:gd name="T52" fmla="*/ 2147483647 w 341"/>
                <a:gd name="T53" fmla="*/ 2147483647 h 670"/>
                <a:gd name="T54" fmla="*/ 2147483647 w 341"/>
                <a:gd name="T55" fmla="*/ 2147483647 h 670"/>
                <a:gd name="T56" fmla="*/ 2147483647 w 341"/>
                <a:gd name="T57" fmla="*/ 2147483647 h 670"/>
                <a:gd name="T58" fmla="*/ 2147483647 w 341"/>
                <a:gd name="T59" fmla="*/ 2147483647 h 670"/>
                <a:gd name="T60" fmla="*/ 2147483647 w 341"/>
                <a:gd name="T61" fmla="*/ 2147483647 h 670"/>
                <a:gd name="T62" fmla="*/ 2147483647 w 341"/>
                <a:gd name="T63" fmla="*/ 2147483647 h 670"/>
                <a:gd name="T64" fmla="*/ 2147483647 w 341"/>
                <a:gd name="T65" fmla="*/ 2147483647 h 670"/>
                <a:gd name="T66" fmla="*/ 2147483647 w 341"/>
                <a:gd name="T67" fmla="*/ 2147483647 h 670"/>
                <a:gd name="T68" fmla="*/ 2147483647 w 341"/>
                <a:gd name="T69" fmla="*/ 2147483647 h 670"/>
                <a:gd name="T70" fmla="*/ 2147483647 w 341"/>
                <a:gd name="T71" fmla="*/ 2147483647 h 670"/>
                <a:gd name="T72" fmla="*/ 2147483647 w 341"/>
                <a:gd name="T73" fmla="*/ 2147483647 h 670"/>
                <a:gd name="T74" fmla="*/ 2147483647 w 341"/>
                <a:gd name="T75" fmla="*/ 2147483647 h 670"/>
                <a:gd name="T76" fmla="*/ 2147483647 w 341"/>
                <a:gd name="T77" fmla="*/ 2147483647 h 670"/>
                <a:gd name="T78" fmla="*/ 2147483647 w 341"/>
                <a:gd name="T79" fmla="*/ 2147483647 h 670"/>
                <a:gd name="T80" fmla="*/ 0 w 341"/>
                <a:gd name="T81" fmla="*/ 2147483647 h 670"/>
                <a:gd name="T82" fmla="*/ 2147483647 w 341"/>
                <a:gd name="T83" fmla="*/ 2147483647 h 670"/>
                <a:gd name="T84" fmla="*/ 2147483647 w 341"/>
                <a:gd name="T85" fmla="*/ 2147483647 h 670"/>
                <a:gd name="T86" fmla="*/ 2147483647 w 341"/>
                <a:gd name="T87" fmla="*/ 2147483647 h 670"/>
                <a:gd name="T88" fmla="*/ 2147483647 w 341"/>
                <a:gd name="T89" fmla="*/ 2147483647 h 67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41"/>
                <a:gd name="T136" fmla="*/ 0 h 670"/>
                <a:gd name="T137" fmla="*/ 341 w 341"/>
                <a:gd name="T138" fmla="*/ 670 h 67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41" h="670">
                  <a:moveTo>
                    <a:pt x="10" y="638"/>
                  </a:moveTo>
                  <a:lnTo>
                    <a:pt x="31" y="639"/>
                  </a:lnTo>
                  <a:lnTo>
                    <a:pt x="51" y="639"/>
                  </a:lnTo>
                  <a:lnTo>
                    <a:pt x="72" y="640"/>
                  </a:lnTo>
                  <a:lnTo>
                    <a:pt x="92" y="641"/>
                  </a:lnTo>
                  <a:lnTo>
                    <a:pt x="113" y="644"/>
                  </a:lnTo>
                  <a:lnTo>
                    <a:pt x="132" y="645"/>
                  </a:lnTo>
                  <a:lnTo>
                    <a:pt x="153" y="646"/>
                  </a:lnTo>
                  <a:lnTo>
                    <a:pt x="172" y="648"/>
                  </a:lnTo>
                  <a:lnTo>
                    <a:pt x="192" y="651"/>
                  </a:lnTo>
                  <a:lnTo>
                    <a:pt x="212" y="653"/>
                  </a:lnTo>
                  <a:lnTo>
                    <a:pt x="231" y="655"/>
                  </a:lnTo>
                  <a:lnTo>
                    <a:pt x="251" y="657"/>
                  </a:lnTo>
                  <a:lnTo>
                    <a:pt x="270" y="661"/>
                  </a:lnTo>
                  <a:lnTo>
                    <a:pt x="289" y="663"/>
                  </a:lnTo>
                  <a:lnTo>
                    <a:pt x="308" y="667"/>
                  </a:lnTo>
                  <a:lnTo>
                    <a:pt x="327" y="670"/>
                  </a:lnTo>
                  <a:lnTo>
                    <a:pt x="338" y="505"/>
                  </a:lnTo>
                  <a:lnTo>
                    <a:pt x="341" y="339"/>
                  </a:lnTo>
                  <a:lnTo>
                    <a:pt x="334" y="171"/>
                  </a:lnTo>
                  <a:lnTo>
                    <a:pt x="319" y="1"/>
                  </a:lnTo>
                  <a:lnTo>
                    <a:pt x="318" y="1"/>
                  </a:lnTo>
                  <a:lnTo>
                    <a:pt x="318" y="0"/>
                  </a:lnTo>
                  <a:lnTo>
                    <a:pt x="317" y="0"/>
                  </a:lnTo>
                  <a:lnTo>
                    <a:pt x="296" y="3"/>
                  </a:lnTo>
                  <a:lnTo>
                    <a:pt x="275" y="7"/>
                  </a:lnTo>
                  <a:lnTo>
                    <a:pt x="254" y="10"/>
                  </a:lnTo>
                  <a:lnTo>
                    <a:pt x="234" y="15"/>
                  </a:lnTo>
                  <a:lnTo>
                    <a:pt x="214" y="18"/>
                  </a:lnTo>
                  <a:lnTo>
                    <a:pt x="193" y="23"/>
                  </a:lnTo>
                  <a:lnTo>
                    <a:pt x="174" y="27"/>
                  </a:lnTo>
                  <a:lnTo>
                    <a:pt x="153" y="32"/>
                  </a:lnTo>
                  <a:lnTo>
                    <a:pt x="133" y="36"/>
                  </a:lnTo>
                  <a:lnTo>
                    <a:pt x="114" y="41"/>
                  </a:lnTo>
                  <a:lnTo>
                    <a:pt x="95" y="46"/>
                  </a:lnTo>
                  <a:lnTo>
                    <a:pt x="76" y="50"/>
                  </a:lnTo>
                  <a:lnTo>
                    <a:pt x="57" y="55"/>
                  </a:lnTo>
                  <a:lnTo>
                    <a:pt x="38" y="60"/>
                  </a:lnTo>
                  <a:lnTo>
                    <a:pt x="19" y="65"/>
                  </a:lnTo>
                  <a:lnTo>
                    <a:pt x="0" y="70"/>
                  </a:lnTo>
                  <a:lnTo>
                    <a:pt x="8" y="215"/>
                  </a:lnTo>
                  <a:lnTo>
                    <a:pt x="12" y="358"/>
                  </a:lnTo>
                  <a:lnTo>
                    <a:pt x="12" y="498"/>
                  </a:lnTo>
                  <a:lnTo>
                    <a:pt x="10" y="638"/>
                  </a:lnTo>
                  <a:close/>
                </a:path>
              </a:pathLst>
            </a:custGeom>
            <a:solidFill>
              <a:srgbClr val="3F9E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59" name="Freeform 17"/>
            <p:cNvSpPr>
              <a:spLocks/>
            </p:cNvSpPr>
            <p:nvPr/>
          </p:nvSpPr>
          <p:spPr bwMode="auto">
            <a:xfrm>
              <a:off x="973138" y="1854200"/>
              <a:ext cx="344488" cy="887413"/>
            </a:xfrm>
            <a:custGeom>
              <a:avLst/>
              <a:gdLst>
                <a:gd name="T0" fmla="*/ 2147483647 w 436"/>
                <a:gd name="T1" fmla="*/ 2147483647 h 1119"/>
                <a:gd name="T2" fmla="*/ 2147483647 w 436"/>
                <a:gd name="T3" fmla="*/ 2147483647 h 1119"/>
                <a:gd name="T4" fmla="*/ 2147483647 w 436"/>
                <a:gd name="T5" fmla="*/ 2147483647 h 1119"/>
                <a:gd name="T6" fmla="*/ 2147483647 w 436"/>
                <a:gd name="T7" fmla="*/ 2147483647 h 1119"/>
                <a:gd name="T8" fmla="*/ 2147483647 w 436"/>
                <a:gd name="T9" fmla="*/ 2147483647 h 1119"/>
                <a:gd name="T10" fmla="*/ 2147483647 w 436"/>
                <a:gd name="T11" fmla="*/ 2147483647 h 1119"/>
                <a:gd name="T12" fmla="*/ 2147483647 w 436"/>
                <a:gd name="T13" fmla="*/ 2147483647 h 1119"/>
                <a:gd name="T14" fmla="*/ 2147483647 w 436"/>
                <a:gd name="T15" fmla="*/ 2147483647 h 1119"/>
                <a:gd name="T16" fmla="*/ 2147483647 w 436"/>
                <a:gd name="T17" fmla="*/ 2147483647 h 1119"/>
                <a:gd name="T18" fmla="*/ 2147483647 w 436"/>
                <a:gd name="T19" fmla="*/ 2147483647 h 1119"/>
                <a:gd name="T20" fmla="*/ 2147483647 w 436"/>
                <a:gd name="T21" fmla="*/ 2147483647 h 1119"/>
                <a:gd name="T22" fmla="*/ 2147483647 w 436"/>
                <a:gd name="T23" fmla="*/ 2147483647 h 1119"/>
                <a:gd name="T24" fmla="*/ 2147483647 w 436"/>
                <a:gd name="T25" fmla="*/ 2147483647 h 1119"/>
                <a:gd name="T26" fmla="*/ 2147483647 w 436"/>
                <a:gd name="T27" fmla="*/ 2147483647 h 1119"/>
                <a:gd name="T28" fmla="*/ 2147483647 w 436"/>
                <a:gd name="T29" fmla="*/ 2147483647 h 1119"/>
                <a:gd name="T30" fmla="*/ 2147483647 w 436"/>
                <a:gd name="T31" fmla="*/ 2147483647 h 1119"/>
                <a:gd name="T32" fmla="*/ 2147483647 w 436"/>
                <a:gd name="T33" fmla="*/ 2147483647 h 1119"/>
                <a:gd name="T34" fmla="*/ 2147483647 w 436"/>
                <a:gd name="T35" fmla="*/ 2147483647 h 1119"/>
                <a:gd name="T36" fmla="*/ 2147483647 w 436"/>
                <a:gd name="T37" fmla="*/ 2147483647 h 1119"/>
                <a:gd name="T38" fmla="*/ 2147483647 w 436"/>
                <a:gd name="T39" fmla="*/ 2147483647 h 1119"/>
                <a:gd name="T40" fmla="*/ 2147483647 w 436"/>
                <a:gd name="T41" fmla="*/ 2147483647 h 1119"/>
                <a:gd name="T42" fmla="*/ 2147483647 w 436"/>
                <a:gd name="T43" fmla="*/ 2147483647 h 1119"/>
                <a:gd name="T44" fmla="*/ 2147483647 w 436"/>
                <a:gd name="T45" fmla="*/ 2147483647 h 1119"/>
                <a:gd name="T46" fmla="*/ 2147483647 w 436"/>
                <a:gd name="T47" fmla="*/ 2147483647 h 1119"/>
                <a:gd name="T48" fmla="*/ 2147483647 w 436"/>
                <a:gd name="T49" fmla="*/ 2147483647 h 1119"/>
                <a:gd name="T50" fmla="*/ 2147483647 w 436"/>
                <a:gd name="T51" fmla="*/ 2147483647 h 1119"/>
                <a:gd name="T52" fmla="*/ 2147483647 w 436"/>
                <a:gd name="T53" fmla="*/ 2147483647 h 1119"/>
                <a:gd name="T54" fmla="*/ 2147483647 w 436"/>
                <a:gd name="T55" fmla="*/ 2147483647 h 1119"/>
                <a:gd name="T56" fmla="*/ 2147483647 w 436"/>
                <a:gd name="T57" fmla="*/ 2147483647 h 1119"/>
                <a:gd name="T58" fmla="*/ 2147483647 w 436"/>
                <a:gd name="T59" fmla="*/ 2147483647 h 1119"/>
                <a:gd name="T60" fmla="*/ 2147483647 w 436"/>
                <a:gd name="T61" fmla="*/ 2147483647 h 1119"/>
                <a:gd name="T62" fmla="*/ 2147483647 w 436"/>
                <a:gd name="T63" fmla="*/ 2147483647 h 11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36"/>
                <a:gd name="T97" fmla="*/ 0 h 1119"/>
                <a:gd name="T98" fmla="*/ 436 w 436"/>
                <a:gd name="T99" fmla="*/ 1119 h 11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36" h="1119">
                  <a:moveTo>
                    <a:pt x="37" y="1119"/>
                  </a:moveTo>
                  <a:lnTo>
                    <a:pt x="60" y="1115"/>
                  </a:lnTo>
                  <a:lnTo>
                    <a:pt x="82" y="1112"/>
                  </a:lnTo>
                  <a:lnTo>
                    <a:pt x="105" y="1110"/>
                  </a:lnTo>
                  <a:lnTo>
                    <a:pt x="128" y="1106"/>
                  </a:lnTo>
                  <a:lnTo>
                    <a:pt x="150" y="1104"/>
                  </a:lnTo>
                  <a:lnTo>
                    <a:pt x="173" y="1102"/>
                  </a:lnTo>
                  <a:lnTo>
                    <a:pt x="196" y="1099"/>
                  </a:lnTo>
                  <a:lnTo>
                    <a:pt x="219" y="1097"/>
                  </a:lnTo>
                  <a:lnTo>
                    <a:pt x="241" y="1096"/>
                  </a:lnTo>
                  <a:lnTo>
                    <a:pt x="264" y="1095"/>
                  </a:lnTo>
                  <a:lnTo>
                    <a:pt x="287" y="1093"/>
                  </a:lnTo>
                  <a:lnTo>
                    <a:pt x="310" y="1092"/>
                  </a:lnTo>
                  <a:lnTo>
                    <a:pt x="332" y="1091"/>
                  </a:lnTo>
                  <a:lnTo>
                    <a:pt x="355" y="1090"/>
                  </a:lnTo>
                  <a:lnTo>
                    <a:pt x="378" y="1090"/>
                  </a:lnTo>
                  <a:lnTo>
                    <a:pt x="401" y="1090"/>
                  </a:lnTo>
                  <a:lnTo>
                    <a:pt x="409" y="1090"/>
                  </a:lnTo>
                  <a:lnTo>
                    <a:pt x="417" y="1090"/>
                  </a:lnTo>
                  <a:lnTo>
                    <a:pt x="425" y="1090"/>
                  </a:lnTo>
                  <a:lnTo>
                    <a:pt x="434" y="1090"/>
                  </a:lnTo>
                  <a:lnTo>
                    <a:pt x="436" y="958"/>
                  </a:lnTo>
                  <a:lnTo>
                    <a:pt x="436" y="824"/>
                  </a:lnTo>
                  <a:lnTo>
                    <a:pt x="432" y="690"/>
                  </a:lnTo>
                  <a:lnTo>
                    <a:pt x="425" y="555"/>
                  </a:lnTo>
                  <a:lnTo>
                    <a:pt x="415" y="420"/>
                  </a:lnTo>
                  <a:lnTo>
                    <a:pt x="402" y="282"/>
                  </a:lnTo>
                  <a:lnTo>
                    <a:pt x="386" y="144"/>
                  </a:lnTo>
                  <a:lnTo>
                    <a:pt x="367" y="5"/>
                  </a:lnTo>
                  <a:lnTo>
                    <a:pt x="366" y="4"/>
                  </a:lnTo>
                  <a:lnTo>
                    <a:pt x="364" y="2"/>
                  </a:lnTo>
                  <a:lnTo>
                    <a:pt x="363" y="1"/>
                  </a:lnTo>
                  <a:lnTo>
                    <a:pt x="362" y="0"/>
                  </a:lnTo>
                  <a:lnTo>
                    <a:pt x="340" y="15"/>
                  </a:lnTo>
                  <a:lnTo>
                    <a:pt x="317" y="29"/>
                  </a:lnTo>
                  <a:lnTo>
                    <a:pt x="295" y="44"/>
                  </a:lnTo>
                  <a:lnTo>
                    <a:pt x="272" y="59"/>
                  </a:lnTo>
                  <a:lnTo>
                    <a:pt x="250" y="74"/>
                  </a:lnTo>
                  <a:lnTo>
                    <a:pt x="228" y="89"/>
                  </a:lnTo>
                  <a:lnTo>
                    <a:pt x="205" y="105"/>
                  </a:lnTo>
                  <a:lnTo>
                    <a:pt x="183" y="120"/>
                  </a:lnTo>
                  <a:lnTo>
                    <a:pt x="162" y="136"/>
                  </a:lnTo>
                  <a:lnTo>
                    <a:pt x="139" y="151"/>
                  </a:lnTo>
                  <a:lnTo>
                    <a:pt x="117" y="167"/>
                  </a:lnTo>
                  <a:lnTo>
                    <a:pt x="94" y="183"/>
                  </a:lnTo>
                  <a:lnTo>
                    <a:pt x="72" y="199"/>
                  </a:lnTo>
                  <a:lnTo>
                    <a:pt x="49" y="216"/>
                  </a:lnTo>
                  <a:lnTo>
                    <a:pt x="27" y="233"/>
                  </a:lnTo>
                  <a:lnTo>
                    <a:pt x="4" y="249"/>
                  </a:lnTo>
                  <a:lnTo>
                    <a:pt x="13" y="327"/>
                  </a:lnTo>
                  <a:lnTo>
                    <a:pt x="20" y="406"/>
                  </a:lnTo>
                  <a:lnTo>
                    <a:pt x="26" y="483"/>
                  </a:lnTo>
                  <a:lnTo>
                    <a:pt x="31" y="561"/>
                  </a:lnTo>
                  <a:lnTo>
                    <a:pt x="23" y="559"/>
                  </a:lnTo>
                  <a:lnTo>
                    <a:pt x="16" y="557"/>
                  </a:lnTo>
                  <a:lnTo>
                    <a:pt x="8" y="554"/>
                  </a:lnTo>
                  <a:lnTo>
                    <a:pt x="0" y="552"/>
                  </a:lnTo>
                  <a:lnTo>
                    <a:pt x="8" y="554"/>
                  </a:lnTo>
                  <a:lnTo>
                    <a:pt x="15" y="557"/>
                  </a:lnTo>
                  <a:lnTo>
                    <a:pt x="22" y="560"/>
                  </a:lnTo>
                  <a:lnTo>
                    <a:pt x="30" y="562"/>
                  </a:lnTo>
                  <a:lnTo>
                    <a:pt x="37" y="704"/>
                  </a:lnTo>
                  <a:lnTo>
                    <a:pt x="41" y="843"/>
                  </a:lnTo>
                  <a:lnTo>
                    <a:pt x="41" y="982"/>
                  </a:lnTo>
                  <a:lnTo>
                    <a:pt x="37" y="1119"/>
                  </a:lnTo>
                  <a:close/>
                </a:path>
              </a:pathLst>
            </a:custGeom>
            <a:solidFill>
              <a:srgbClr val="3F9E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0" name="Freeform 18"/>
            <p:cNvSpPr>
              <a:spLocks/>
            </p:cNvSpPr>
            <p:nvPr/>
          </p:nvSpPr>
          <p:spPr bwMode="auto">
            <a:xfrm>
              <a:off x="1595438" y="2211388"/>
              <a:ext cx="204788" cy="573088"/>
            </a:xfrm>
            <a:custGeom>
              <a:avLst/>
              <a:gdLst>
                <a:gd name="T0" fmla="*/ 2147483647 w 258"/>
                <a:gd name="T1" fmla="*/ 2147483647 h 722"/>
                <a:gd name="T2" fmla="*/ 2147483647 w 258"/>
                <a:gd name="T3" fmla="*/ 2147483647 h 722"/>
                <a:gd name="T4" fmla="*/ 2147483647 w 258"/>
                <a:gd name="T5" fmla="*/ 2147483647 h 722"/>
                <a:gd name="T6" fmla="*/ 2147483647 w 258"/>
                <a:gd name="T7" fmla="*/ 2147483647 h 722"/>
                <a:gd name="T8" fmla="*/ 2147483647 w 258"/>
                <a:gd name="T9" fmla="*/ 2147483647 h 722"/>
                <a:gd name="T10" fmla="*/ 2147483647 w 258"/>
                <a:gd name="T11" fmla="*/ 2147483647 h 722"/>
                <a:gd name="T12" fmla="*/ 2147483647 w 258"/>
                <a:gd name="T13" fmla="*/ 2147483647 h 722"/>
                <a:gd name="T14" fmla="*/ 2147483647 w 258"/>
                <a:gd name="T15" fmla="*/ 2147483647 h 722"/>
                <a:gd name="T16" fmla="*/ 2147483647 w 258"/>
                <a:gd name="T17" fmla="*/ 2147483647 h 722"/>
                <a:gd name="T18" fmla="*/ 2147483647 w 258"/>
                <a:gd name="T19" fmla="*/ 2147483647 h 722"/>
                <a:gd name="T20" fmla="*/ 2147483647 w 258"/>
                <a:gd name="T21" fmla="*/ 2147483647 h 722"/>
                <a:gd name="T22" fmla="*/ 2147483647 w 258"/>
                <a:gd name="T23" fmla="*/ 2147483647 h 722"/>
                <a:gd name="T24" fmla="*/ 2147483647 w 258"/>
                <a:gd name="T25" fmla="*/ 2147483647 h 722"/>
                <a:gd name="T26" fmla="*/ 2147483647 w 258"/>
                <a:gd name="T27" fmla="*/ 2147483647 h 722"/>
                <a:gd name="T28" fmla="*/ 2147483647 w 258"/>
                <a:gd name="T29" fmla="*/ 2147483647 h 722"/>
                <a:gd name="T30" fmla="*/ 2147483647 w 258"/>
                <a:gd name="T31" fmla="*/ 2147483647 h 722"/>
                <a:gd name="T32" fmla="*/ 0 w 258"/>
                <a:gd name="T33" fmla="*/ 0 h 722"/>
                <a:gd name="T34" fmla="*/ 2147483647 w 258"/>
                <a:gd name="T35" fmla="*/ 2147483647 h 722"/>
                <a:gd name="T36" fmla="*/ 2147483647 w 258"/>
                <a:gd name="T37" fmla="*/ 2147483647 h 722"/>
                <a:gd name="T38" fmla="*/ 2147483647 w 258"/>
                <a:gd name="T39" fmla="*/ 2147483647 h 722"/>
                <a:gd name="T40" fmla="*/ 2147483647 w 258"/>
                <a:gd name="T41" fmla="*/ 2147483647 h 722"/>
                <a:gd name="T42" fmla="*/ 2147483647 w 258"/>
                <a:gd name="T43" fmla="*/ 2147483647 h 722"/>
                <a:gd name="T44" fmla="*/ 2147483647 w 258"/>
                <a:gd name="T45" fmla="*/ 2147483647 h 722"/>
                <a:gd name="T46" fmla="*/ 2147483647 w 258"/>
                <a:gd name="T47" fmla="*/ 2147483647 h 722"/>
                <a:gd name="T48" fmla="*/ 2147483647 w 258"/>
                <a:gd name="T49" fmla="*/ 2147483647 h 722"/>
                <a:gd name="T50" fmla="*/ 2147483647 w 258"/>
                <a:gd name="T51" fmla="*/ 2147483647 h 722"/>
                <a:gd name="T52" fmla="*/ 2147483647 w 258"/>
                <a:gd name="T53" fmla="*/ 2147483647 h 722"/>
                <a:gd name="T54" fmla="*/ 2147483647 w 258"/>
                <a:gd name="T55" fmla="*/ 2147483647 h 722"/>
                <a:gd name="T56" fmla="*/ 2147483647 w 258"/>
                <a:gd name="T57" fmla="*/ 2147483647 h 722"/>
                <a:gd name="T58" fmla="*/ 2147483647 w 258"/>
                <a:gd name="T59" fmla="*/ 2147483647 h 722"/>
                <a:gd name="T60" fmla="*/ 2147483647 w 258"/>
                <a:gd name="T61" fmla="*/ 2147483647 h 722"/>
                <a:gd name="T62" fmla="*/ 2147483647 w 258"/>
                <a:gd name="T63" fmla="*/ 2147483647 h 722"/>
                <a:gd name="T64" fmla="*/ 2147483647 w 258"/>
                <a:gd name="T65" fmla="*/ 2147483647 h 722"/>
                <a:gd name="T66" fmla="*/ 2147483647 w 258"/>
                <a:gd name="T67" fmla="*/ 2147483647 h 722"/>
                <a:gd name="T68" fmla="*/ 2147483647 w 258"/>
                <a:gd name="T69" fmla="*/ 2147483647 h 722"/>
                <a:gd name="T70" fmla="*/ 2147483647 w 258"/>
                <a:gd name="T71" fmla="*/ 2147483647 h 722"/>
                <a:gd name="T72" fmla="*/ 2147483647 w 258"/>
                <a:gd name="T73" fmla="*/ 2147483647 h 722"/>
                <a:gd name="T74" fmla="*/ 2147483647 w 258"/>
                <a:gd name="T75" fmla="*/ 2147483647 h 722"/>
                <a:gd name="T76" fmla="*/ 2147483647 w 258"/>
                <a:gd name="T77" fmla="*/ 2147483647 h 722"/>
                <a:gd name="T78" fmla="*/ 2147483647 w 258"/>
                <a:gd name="T79" fmla="*/ 2147483647 h 722"/>
                <a:gd name="T80" fmla="*/ 2147483647 w 258"/>
                <a:gd name="T81" fmla="*/ 2147483647 h 722"/>
                <a:gd name="T82" fmla="*/ 2147483647 w 258"/>
                <a:gd name="T83" fmla="*/ 2147483647 h 722"/>
                <a:gd name="T84" fmla="*/ 2147483647 w 258"/>
                <a:gd name="T85" fmla="*/ 2147483647 h 722"/>
                <a:gd name="T86" fmla="*/ 2147483647 w 258"/>
                <a:gd name="T87" fmla="*/ 2147483647 h 722"/>
                <a:gd name="T88" fmla="*/ 2147483647 w 258"/>
                <a:gd name="T89" fmla="*/ 2147483647 h 72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8"/>
                <a:gd name="T136" fmla="*/ 0 h 722"/>
                <a:gd name="T137" fmla="*/ 258 w 258"/>
                <a:gd name="T138" fmla="*/ 722 h 72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8" h="722">
                  <a:moveTo>
                    <a:pt x="251" y="167"/>
                  </a:moveTo>
                  <a:lnTo>
                    <a:pt x="235" y="156"/>
                  </a:lnTo>
                  <a:lnTo>
                    <a:pt x="219" y="146"/>
                  </a:lnTo>
                  <a:lnTo>
                    <a:pt x="204" y="136"/>
                  </a:lnTo>
                  <a:lnTo>
                    <a:pt x="188" y="125"/>
                  </a:lnTo>
                  <a:lnTo>
                    <a:pt x="172" y="115"/>
                  </a:lnTo>
                  <a:lnTo>
                    <a:pt x="157" y="104"/>
                  </a:lnTo>
                  <a:lnTo>
                    <a:pt x="141" y="94"/>
                  </a:lnTo>
                  <a:lnTo>
                    <a:pt x="126" y="83"/>
                  </a:lnTo>
                  <a:lnTo>
                    <a:pt x="109" y="72"/>
                  </a:lnTo>
                  <a:lnTo>
                    <a:pt x="94" y="62"/>
                  </a:lnTo>
                  <a:lnTo>
                    <a:pt x="78" y="51"/>
                  </a:lnTo>
                  <a:lnTo>
                    <a:pt x="62" y="41"/>
                  </a:lnTo>
                  <a:lnTo>
                    <a:pt x="47" y="31"/>
                  </a:lnTo>
                  <a:lnTo>
                    <a:pt x="31" y="20"/>
                  </a:lnTo>
                  <a:lnTo>
                    <a:pt x="16" y="10"/>
                  </a:lnTo>
                  <a:lnTo>
                    <a:pt x="0" y="0"/>
                  </a:lnTo>
                  <a:lnTo>
                    <a:pt x="15" y="170"/>
                  </a:lnTo>
                  <a:lnTo>
                    <a:pt x="22" y="338"/>
                  </a:lnTo>
                  <a:lnTo>
                    <a:pt x="20" y="504"/>
                  </a:lnTo>
                  <a:lnTo>
                    <a:pt x="8" y="669"/>
                  </a:lnTo>
                  <a:lnTo>
                    <a:pt x="22" y="671"/>
                  </a:lnTo>
                  <a:lnTo>
                    <a:pt x="36" y="675"/>
                  </a:lnTo>
                  <a:lnTo>
                    <a:pt x="50" y="677"/>
                  </a:lnTo>
                  <a:lnTo>
                    <a:pt x="63" y="681"/>
                  </a:lnTo>
                  <a:lnTo>
                    <a:pt x="77" y="683"/>
                  </a:lnTo>
                  <a:lnTo>
                    <a:pt x="91" y="686"/>
                  </a:lnTo>
                  <a:lnTo>
                    <a:pt x="105" y="690"/>
                  </a:lnTo>
                  <a:lnTo>
                    <a:pt x="118" y="692"/>
                  </a:lnTo>
                  <a:lnTo>
                    <a:pt x="131" y="695"/>
                  </a:lnTo>
                  <a:lnTo>
                    <a:pt x="144" y="699"/>
                  </a:lnTo>
                  <a:lnTo>
                    <a:pt x="157" y="702"/>
                  </a:lnTo>
                  <a:lnTo>
                    <a:pt x="171" y="706"/>
                  </a:lnTo>
                  <a:lnTo>
                    <a:pt x="183" y="710"/>
                  </a:lnTo>
                  <a:lnTo>
                    <a:pt x="196" y="714"/>
                  </a:lnTo>
                  <a:lnTo>
                    <a:pt x="209" y="717"/>
                  </a:lnTo>
                  <a:lnTo>
                    <a:pt x="221" y="722"/>
                  </a:lnTo>
                  <a:lnTo>
                    <a:pt x="234" y="654"/>
                  </a:lnTo>
                  <a:lnTo>
                    <a:pt x="243" y="586"/>
                  </a:lnTo>
                  <a:lnTo>
                    <a:pt x="250" y="518"/>
                  </a:lnTo>
                  <a:lnTo>
                    <a:pt x="256" y="449"/>
                  </a:lnTo>
                  <a:lnTo>
                    <a:pt x="258" y="379"/>
                  </a:lnTo>
                  <a:lnTo>
                    <a:pt x="258" y="308"/>
                  </a:lnTo>
                  <a:lnTo>
                    <a:pt x="256" y="238"/>
                  </a:lnTo>
                  <a:lnTo>
                    <a:pt x="251" y="167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1" name="Freeform 19"/>
            <p:cNvSpPr>
              <a:spLocks/>
            </p:cNvSpPr>
            <p:nvPr/>
          </p:nvSpPr>
          <p:spPr bwMode="auto">
            <a:xfrm>
              <a:off x="958850" y="2286000"/>
              <a:ext cx="14288" cy="4763"/>
            </a:xfrm>
            <a:custGeom>
              <a:avLst/>
              <a:gdLst>
                <a:gd name="T0" fmla="*/ 2147483647 w 17"/>
                <a:gd name="T1" fmla="*/ 2147483647 h 6"/>
                <a:gd name="T2" fmla="*/ 2147483647 w 17"/>
                <a:gd name="T3" fmla="*/ 2147483647 h 6"/>
                <a:gd name="T4" fmla="*/ 2147483647 w 17"/>
                <a:gd name="T5" fmla="*/ 2147483647 h 6"/>
                <a:gd name="T6" fmla="*/ 2147483647 w 17"/>
                <a:gd name="T7" fmla="*/ 2147483647 h 6"/>
                <a:gd name="T8" fmla="*/ 0 w 17"/>
                <a:gd name="T9" fmla="*/ 0 h 6"/>
                <a:gd name="T10" fmla="*/ 0 w 17"/>
                <a:gd name="T11" fmla="*/ 0 h 6"/>
                <a:gd name="T12" fmla="*/ 0 w 17"/>
                <a:gd name="T13" fmla="*/ 0 h 6"/>
                <a:gd name="T14" fmla="*/ 0 w 17"/>
                <a:gd name="T15" fmla="*/ 0 h 6"/>
                <a:gd name="T16" fmla="*/ 0 w 17"/>
                <a:gd name="T17" fmla="*/ 0 h 6"/>
                <a:gd name="T18" fmla="*/ 0 w 17"/>
                <a:gd name="T19" fmla="*/ 0 h 6"/>
                <a:gd name="T20" fmla="*/ 0 w 17"/>
                <a:gd name="T21" fmla="*/ 0 h 6"/>
                <a:gd name="T22" fmla="*/ 0 w 17"/>
                <a:gd name="T23" fmla="*/ 0 h 6"/>
                <a:gd name="T24" fmla="*/ 0 w 17"/>
                <a:gd name="T25" fmla="*/ 0 h 6"/>
                <a:gd name="T26" fmla="*/ 2147483647 w 17"/>
                <a:gd name="T27" fmla="*/ 2147483647 h 6"/>
                <a:gd name="T28" fmla="*/ 2147483647 w 17"/>
                <a:gd name="T29" fmla="*/ 2147483647 h 6"/>
                <a:gd name="T30" fmla="*/ 2147483647 w 17"/>
                <a:gd name="T31" fmla="*/ 2147483647 h 6"/>
                <a:gd name="T32" fmla="*/ 2147483647 w 17"/>
                <a:gd name="T33" fmla="*/ 2147483647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"/>
                <a:gd name="T52" fmla="*/ 0 h 6"/>
                <a:gd name="T53" fmla="*/ 17 w 17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" h="6">
                  <a:moveTo>
                    <a:pt x="17" y="6"/>
                  </a:moveTo>
                  <a:lnTo>
                    <a:pt x="13" y="5"/>
                  </a:lnTo>
                  <a:lnTo>
                    <a:pt x="9" y="2"/>
                  </a:lnTo>
                  <a:lnTo>
                    <a:pt x="5" y="1"/>
                  </a:lnTo>
                  <a:lnTo>
                    <a:pt x="0" y="0"/>
                  </a:lnTo>
                  <a:lnTo>
                    <a:pt x="5" y="1"/>
                  </a:lnTo>
                  <a:lnTo>
                    <a:pt x="9" y="2"/>
                  </a:lnTo>
                  <a:lnTo>
                    <a:pt x="13" y="5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2" name="Freeform 20"/>
            <p:cNvSpPr>
              <a:spLocks/>
            </p:cNvSpPr>
            <p:nvPr/>
          </p:nvSpPr>
          <p:spPr bwMode="auto">
            <a:xfrm>
              <a:off x="958850" y="2286000"/>
              <a:ext cx="46038" cy="460375"/>
            </a:xfrm>
            <a:custGeom>
              <a:avLst/>
              <a:gdLst>
                <a:gd name="T0" fmla="*/ 2147483647 w 58"/>
                <a:gd name="T1" fmla="*/ 2147483647 h 581"/>
                <a:gd name="T2" fmla="*/ 2147483647 w 58"/>
                <a:gd name="T3" fmla="*/ 2147483647 h 581"/>
                <a:gd name="T4" fmla="*/ 2147483647 w 58"/>
                <a:gd name="T5" fmla="*/ 2147483647 h 581"/>
                <a:gd name="T6" fmla="*/ 2147483647 w 58"/>
                <a:gd name="T7" fmla="*/ 2147483647 h 581"/>
                <a:gd name="T8" fmla="*/ 2147483647 w 58"/>
                <a:gd name="T9" fmla="*/ 2147483647 h 581"/>
                <a:gd name="T10" fmla="*/ 2147483647 w 58"/>
                <a:gd name="T11" fmla="*/ 2147483647 h 581"/>
                <a:gd name="T12" fmla="*/ 2147483647 w 58"/>
                <a:gd name="T13" fmla="*/ 2147483647 h 581"/>
                <a:gd name="T14" fmla="*/ 2147483647 w 58"/>
                <a:gd name="T15" fmla="*/ 2147483647 h 581"/>
                <a:gd name="T16" fmla="*/ 2147483647 w 58"/>
                <a:gd name="T17" fmla="*/ 2147483647 h 581"/>
                <a:gd name="T18" fmla="*/ 2147483647 w 58"/>
                <a:gd name="T19" fmla="*/ 2147483647 h 581"/>
                <a:gd name="T20" fmla="*/ 2147483647 w 58"/>
                <a:gd name="T21" fmla="*/ 2147483647 h 581"/>
                <a:gd name="T22" fmla="*/ 2147483647 w 58"/>
                <a:gd name="T23" fmla="*/ 2147483647 h 581"/>
                <a:gd name="T24" fmla="*/ 2147483647 w 58"/>
                <a:gd name="T25" fmla="*/ 2147483647 h 581"/>
                <a:gd name="T26" fmla="*/ 2147483647 w 58"/>
                <a:gd name="T27" fmla="*/ 2147483647 h 581"/>
                <a:gd name="T28" fmla="*/ 2147483647 w 58"/>
                <a:gd name="T29" fmla="*/ 2147483647 h 581"/>
                <a:gd name="T30" fmla="*/ 2147483647 w 58"/>
                <a:gd name="T31" fmla="*/ 2147483647 h 581"/>
                <a:gd name="T32" fmla="*/ 2147483647 w 58"/>
                <a:gd name="T33" fmla="*/ 2147483647 h 581"/>
                <a:gd name="T34" fmla="*/ 2147483647 w 58"/>
                <a:gd name="T35" fmla="*/ 2147483647 h 581"/>
                <a:gd name="T36" fmla="*/ 2147483647 w 58"/>
                <a:gd name="T37" fmla="*/ 2147483647 h 581"/>
                <a:gd name="T38" fmla="*/ 2147483647 w 58"/>
                <a:gd name="T39" fmla="*/ 2147483647 h 581"/>
                <a:gd name="T40" fmla="*/ 0 w 58"/>
                <a:gd name="T41" fmla="*/ 0 h 581"/>
                <a:gd name="T42" fmla="*/ 0 w 58"/>
                <a:gd name="T43" fmla="*/ 0 h 581"/>
                <a:gd name="T44" fmla="*/ 0 w 58"/>
                <a:gd name="T45" fmla="*/ 0 h 581"/>
                <a:gd name="T46" fmla="*/ 0 w 58"/>
                <a:gd name="T47" fmla="*/ 0 h 581"/>
                <a:gd name="T48" fmla="*/ 0 w 58"/>
                <a:gd name="T49" fmla="*/ 0 h 581"/>
                <a:gd name="T50" fmla="*/ 2147483647 w 58"/>
                <a:gd name="T51" fmla="*/ 2147483647 h 581"/>
                <a:gd name="T52" fmla="*/ 2147483647 w 58"/>
                <a:gd name="T53" fmla="*/ 2147483647 h 581"/>
                <a:gd name="T54" fmla="*/ 2147483647 w 58"/>
                <a:gd name="T55" fmla="*/ 2147483647 h 581"/>
                <a:gd name="T56" fmla="*/ 2147483647 w 58"/>
                <a:gd name="T57" fmla="*/ 2147483647 h 58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1"/>
                <a:gd name="T89" fmla="*/ 58 w 58"/>
                <a:gd name="T90" fmla="*/ 581 h 58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1">
                  <a:moveTo>
                    <a:pt x="5" y="581"/>
                  </a:moveTo>
                  <a:lnTo>
                    <a:pt x="10" y="580"/>
                  </a:lnTo>
                  <a:lnTo>
                    <a:pt x="17" y="578"/>
                  </a:lnTo>
                  <a:lnTo>
                    <a:pt x="23" y="577"/>
                  </a:lnTo>
                  <a:lnTo>
                    <a:pt x="29" y="576"/>
                  </a:lnTo>
                  <a:lnTo>
                    <a:pt x="35" y="575"/>
                  </a:lnTo>
                  <a:lnTo>
                    <a:pt x="41" y="575"/>
                  </a:lnTo>
                  <a:lnTo>
                    <a:pt x="47" y="574"/>
                  </a:lnTo>
                  <a:lnTo>
                    <a:pt x="54" y="573"/>
                  </a:lnTo>
                  <a:lnTo>
                    <a:pt x="58" y="436"/>
                  </a:lnTo>
                  <a:lnTo>
                    <a:pt x="58" y="297"/>
                  </a:lnTo>
                  <a:lnTo>
                    <a:pt x="54" y="158"/>
                  </a:lnTo>
                  <a:lnTo>
                    <a:pt x="47" y="16"/>
                  </a:lnTo>
                  <a:lnTo>
                    <a:pt x="41" y="14"/>
                  </a:lnTo>
                  <a:lnTo>
                    <a:pt x="36" y="12"/>
                  </a:lnTo>
                  <a:lnTo>
                    <a:pt x="30" y="9"/>
                  </a:lnTo>
                  <a:lnTo>
                    <a:pt x="24" y="8"/>
                  </a:lnTo>
                  <a:lnTo>
                    <a:pt x="17" y="6"/>
                  </a:lnTo>
                  <a:lnTo>
                    <a:pt x="11" y="4"/>
                  </a:lnTo>
                  <a:lnTo>
                    <a:pt x="6" y="2"/>
                  </a:lnTo>
                  <a:lnTo>
                    <a:pt x="0" y="0"/>
                  </a:lnTo>
                  <a:lnTo>
                    <a:pt x="7" y="149"/>
                  </a:lnTo>
                  <a:lnTo>
                    <a:pt x="10" y="294"/>
                  </a:lnTo>
                  <a:lnTo>
                    <a:pt x="9" y="438"/>
                  </a:lnTo>
                  <a:lnTo>
                    <a:pt x="5" y="581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3" name="Freeform 21"/>
            <p:cNvSpPr>
              <a:spLocks/>
            </p:cNvSpPr>
            <p:nvPr/>
          </p:nvSpPr>
          <p:spPr bwMode="auto">
            <a:xfrm>
              <a:off x="1263650" y="1855788"/>
              <a:ext cx="3175" cy="3175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0 h 3"/>
                <a:gd name="T4" fmla="*/ 0 w 3"/>
                <a:gd name="T5" fmla="*/ 0 h 3"/>
                <a:gd name="T6" fmla="*/ 0 w 3"/>
                <a:gd name="T7" fmla="*/ 0 h 3"/>
                <a:gd name="T8" fmla="*/ 0 w 3"/>
                <a:gd name="T9" fmla="*/ 0 h 3"/>
                <a:gd name="T10" fmla="*/ 2147483647 w 3"/>
                <a:gd name="T11" fmla="*/ 2147483647 h 3"/>
                <a:gd name="T12" fmla="*/ 2147483647 w 3"/>
                <a:gd name="T13" fmla="*/ 2147483647 h 3"/>
                <a:gd name="T14" fmla="*/ 2147483647 w 3"/>
                <a:gd name="T15" fmla="*/ 2147483647 h 3"/>
                <a:gd name="T16" fmla="*/ 2147483647 w 3"/>
                <a:gd name="T17" fmla="*/ 2147483647 h 3"/>
                <a:gd name="T18" fmla="*/ 2147483647 w 3"/>
                <a:gd name="T19" fmla="*/ 2147483647 h 3"/>
                <a:gd name="T20" fmla="*/ 2147483647 w 3"/>
                <a:gd name="T21" fmla="*/ 2147483647 h 3"/>
                <a:gd name="T22" fmla="*/ 2147483647 w 3"/>
                <a:gd name="T23" fmla="*/ 2147483647 h 3"/>
                <a:gd name="T24" fmla="*/ 0 w 3"/>
                <a:gd name="T25" fmla="*/ 0 h 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"/>
                <a:gd name="T40" fmla="*/ 0 h 3"/>
                <a:gd name="T41" fmla="*/ 3 w 3"/>
                <a:gd name="T42" fmla="*/ 3 h 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" h="3">
                  <a:moveTo>
                    <a:pt x="0" y="0"/>
                  </a:moveTo>
                  <a:lnTo>
                    <a:pt x="0" y="0"/>
                  </a:lnTo>
                  <a:lnTo>
                    <a:pt x="1" y="1"/>
                  </a:lnTo>
                  <a:lnTo>
                    <a:pt x="2" y="1"/>
                  </a:lnTo>
                  <a:lnTo>
                    <a:pt x="2" y="2"/>
                  </a:lnTo>
                  <a:lnTo>
                    <a:pt x="3" y="3"/>
                  </a:lnTo>
                  <a:lnTo>
                    <a:pt x="2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4" name="Freeform 22"/>
            <p:cNvSpPr>
              <a:spLocks/>
            </p:cNvSpPr>
            <p:nvPr/>
          </p:nvSpPr>
          <p:spPr bwMode="auto">
            <a:xfrm>
              <a:off x="1263650" y="1855788"/>
              <a:ext cx="198438" cy="862013"/>
            </a:xfrm>
            <a:custGeom>
              <a:avLst/>
              <a:gdLst>
                <a:gd name="T0" fmla="*/ 2147483647 w 251"/>
                <a:gd name="T1" fmla="*/ 2147483647 h 1085"/>
                <a:gd name="T2" fmla="*/ 2147483647 w 251"/>
                <a:gd name="T3" fmla="*/ 2147483647 h 1085"/>
                <a:gd name="T4" fmla="*/ 2147483647 w 251"/>
                <a:gd name="T5" fmla="*/ 2147483647 h 1085"/>
                <a:gd name="T6" fmla="*/ 2147483647 w 251"/>
                <a:gd name="T7" fmla="*/ 2147483647 h 1085"/>
                <a:gd name="T8" fmla="*/ 2147483647 w 251"/>
                <a:gd name="T9" fmla="*/ 2147483647 h 1085"/>
                <a:gd name="T10" fmla="*/ 2147483647 w 251"/>
                <a:gd name="T11" fmla="*/ 2147483647 h 1085"/>
                <a:gd name="T12" fmla="*/ 2147483647 w 251"/>
                <a:gd name="T13" fmla="*/ 2147483647 h 1085"/>
                <a:gd name="T14" fmla="*/ 2147483647 w 251"/>
                <a:gd name="T15" fmla="*/ 2147483647 h 1085"/>
                <a:gd name="T16" fmla="*/ 2147483647 w 251"/>
                <a:gd name="T17" fmla="*/ 2147483647 h 1085"/>
                <a:gd name="T18" fmla="*/ 2147483647 w 251"/>
                <a:gd name="T19" fmla="*/ 2147483647 h 1085"/>
                <a:gd name="T20" fmla="*/ 2147483647 w 251"/>
                <a:gd name="T21" fmla="*/ 2147483647 h 1085"/>
                <a:gd name="T22" fmla="*/ 2147483647 w 251"/>
                <a:gd name="T23" fmla="*/ 2147483647 h 1085"/>
                <a:gd name="T24" fmla="*/ 2147483647 w 251"/>
                <a:gd name="T25" fmla="*/ 2147483647 h 1085"/>
                <a:gd name="T26" fmla="*/ 2147483647 w 251"/>
                <a:gd name="T27" fmla="*/ 2147483647 h 1085"/>
                <a:gd name="T28" fmla="*/ 2147483647 w 251"/>
                <a:gd name="T29" fmla="*/ 2147483647 h 1085"/>
                <a:gd name="T30" fmla="*/ 2147483647 w 251"/>
                <a:gd name="T31" fmla="*/ 2147483647 h 1085"/>
                <a:gd name="T32" fmla="*/ 2147483647 w 251"/>
                <a:gd name="T33" fmla="*/ 2147483647 h 1085"/>
                <a:gd name="T34" fmla="*/ 2147483647 w 251"/>
                <a:gd name="T35" fmla="*/ 2147483647 h 1085"/>
                <a:gd name="T36" fmla="*/ 2147483647 w 251"/>
                <a:gd name="T37" fmla="*/ 2147483647 h 1085"/>
                <a:gd name="T38" fmla="*/ 2147483647 w 251"/>
                <a:gd name="T39" fmla="*/ 2147483647 h 1085"/>
                <a:gd name="T40" fmla="*/ 2147483647 w 251"/>
                <a:gd name="T41" fmla="*/ 2147483647 h 1085"/>
                <a:gd name="T42" fmla="*/ 2147483647 w 251"/>
                <a:gd name="T43" fmla="*/ 2147483647 h 1085"/>
                <a:gd name="T44" fmla="*/ 2147483647 w 251"/>
                <a:gd name="T45" fmla="*/ 2147483647 h 1085"/>
                <a:gd name="T46" fmla="*/ 2147483647 w 251"/>
                <a:gd name="T47" fmla="*/ 2147483647 h 1085"/>
                <a:gd name="T48" fmla="*/ 2147483647 w 251"/>
                <a:gd name="T49" fmla="*/ 2147483647 h 1085"/>
                <a:gd name="T50" fmla="*/ 2147483647 w 251"/>
                <a:gd name="T51" fmla="*/ 2147483647 h 1085"/>
                <a:gd name="T52" fmla="*/ 2147483647 w 251"/>
                <a:gd name="T53" fmla="*/ 2147483647 h 1085"/>
                <a:gd name="T54" fmla="*/ 2147483647 w 251"/>
                <a:gd name="T55" fmla="*/ 2147483647 h 1085"/>
                <a:gd name="T56" fmla="*/ 2147483647 w 251"/>
                <a:gd name="T57" fmla="*/ 2147483647 h 1085"/>
                <a:gd name="T58" fmla="*/ 2147483647 w 251"/>
                <a:gd name="T59" fmla="*/ 2147483647 h 1085"/>
                <a:gd name="T60" fmla="*/ 2147483647 w 251"/>
                <a:gd name="T61" fmla="*/ 2147483647 h 1085"/>
                <a:gd name="T62" fmla="*/ 2147483647 w 251"/>
                <a:gd name="T63" fmla="*/ 2147483647 h 1085"/>
                <a:gd name="T64" fmla="*/ 2147483647 w 251"/>
                <a:gd name="T65" fmla="*/ 2147483647 h 1085"/>
                <a:gd name="T66" fmla="*/ 2147483647 w 251"/>
                <a:gd name="T67" fmla="*/ 2147483647 h 1085"/>
                <a:gd name="T68" fmla="*/ 2147483647 w 251"/>
                <a:gd name="T69" fmla="*/ 2147483647 h 1085"/>
                <a:gd name="T70" fmla="*/ 2147483647 w 251"/>
                <a:gd name="T71" fmla="*/ 2147483647 h 1085"/>
                <a:gd name="T72" fmla="*/ 2147483647 w 251"/>
                <a:gd name="T73" fmla="*/ 2147483647 h 1085"/>
                <a:gd name="T74" fmla="*/ 2147483647 w 251"/>
                <a:gd name="T75" fmla="*/ 2147483647 h 1085"/>
                <a:gd name="T76" fmla="*/ 2147483647 w 251"/>
                <a:gd name="T77" fmla="*/ 2147483647 h 1085"/>
                <a:gd name="T78" fmla="*/ 2147483647 w 251"/>
                <a:gd name="T79" fmla="*/ 2147483647 h 1085"/>
                <a:gd name="T80" fmla="*/ 0 w 251"/>
                <a:gd name="T81" fmla="*/ 0 h 1085"/>
                <a:gd name="T82" fmla="*/ 2147483647 w 251"/>
                <a:gd name="T83" fmla="*/ 2147483647 h 1085"/>
                <a:gd name="T84" fmla="*/ 2147483647 w 251"/>
                <a:gd name="T85" fmla="*/ 2147483647 h 1085"/>
                <a:gd name="T86" fmla="*/ 2147483647 w 251"/>
                <a:gd name="T87" fmla="*/ 2147483647 h 1085"/>
                <a:gd name="T88" fmla="*/ 2147483647 w 251"/>
                <a:gd name="T89" fmla="*/ 2147483647 h 1085"/>
                <a:gd name="T90" fmla="*/ 2147483647 w 251"/>
                <a:gd name="T91" fmla="*/ 2147483647 h 1085"/>
                <a:gd name="T92" fmla="*/ 2147483647 w 251"/>
                <a:gd name="T93" fmla="*/ 2147483647 h 1085"/>
                <a:gd name="T94" fmla="*/ 2147483647 w 251"/>
                <a:gd name="T95" fmla="*/ 2147483647 h 1085"/>
                <a:gd name="T96" fmla="*/ 2147483647 w 251"/>
                <a:gd name="T97" fmla="*/ 2147483647 h 108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51"/>
                <a:gd name="T148" fmla="*/ 0 h 1085"/>
                <a:gd name="T149" fmla="*/ 251 w 251"/>
                <a:gd name="T150" fmla="*/ 1085 h 108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51" h="1085">
                  <a:moveTo>
                    <a:pt x="67" y="1085"/>
                  </a:moveTo>
                  <a:lnTo>
                    <a:pt x="72" y="1085"/>
                  </a:lnTo>
                  <a:lnTo>
                    <a:pt x="77" y="1085"/>
                  </a:lnTo>
                  <a:lnTo>
                    <a:pt x="83" y="1085"/>
                  </a:lnTo>
                  <a:lnTo>
                    <a:pt x="87" y="1085"/>
                  </a:lnTo>
                  <a:lnTo>
                    <a:pt x="93" y="1085"/>
                  </a:lnTo>
                  <a:lnTo>
                    <a:pt x="98" y="1085"/>
                  </a:lnTo>
                  <a:lnTo>
                    <a:pt x="103" y="1085"/>
                  </a:lnTo>
                  <a:lnTo>
                    <a:pt x="108" y="1085"/>
                  </a:lnTo>
                  <a:lnTo>
                    <a:pt x="110" y="945"/>
                  </a:lnTo>
                  <a:lnTo>
                    <a:pt x="110" y="805"/>
                  </a:lnTo>
                  <a:lnTo>
                    <a:pt x="106" y="662"/>
                  </a:lnTo>
                  <a:lnTo>
                    <a:pt x="98" y="517"/>
                  </a:lnTo>
                  <a:lnTo>
                    <a:pt x="117" y="512"/>
                  </a:lnTo>
                  <a:lnTo>
                    <a:pt x="136" y="507"/>
                  </a:lnTo>
                  <a:lnTo>
                    <a:pt x="155" y="502"/>
                  </a:lnTo>
                  <a:lnTo>
                    <a:pt x="174" y="497"/>
                  </a:lnTo>
                  <a:lnTo>
                    <a:pt x="193" y="493"/>
                  </a:lnTo>
                  <a:lnTo>
                    <a:pt x="212" y="488"/>
                  </a:lnTo>
                  <a:lnTo>
                    <a:pt x="231" y="483"/>
                  </a:lnTo>
                  <a:lnTo>
                    <a:pt x="251" y="479"/>
                  </a:lnTo>
                  <a:lnTo>
                    <a:pt x="244" y="409"/>
                  </a:lnTo>
                  <a:lnTo>
                    <a:pt x="237" y="339"/>
                  </a:lnTo>
                  <a:lnTo>
                    <a:pt x="228" y="271"/>
                  </a:lnTo>
                  <a:lnTo>
                    <a:pt x="219" y="201"/>
                  </a:lnTo>
                  <a:lnTo>
                    <a:pt x="205" y="189"/>
                  </a:lnTo>
                  <a:lnTo>
                    <a:pt x="191" y="176"/>
                  </a:lnTo>
                  <a:lnTo>
                    <a:pt x="177" y="163"/>
                  </a:lnTo>
                  <a:lnTo>
                    <a:pt x="163" y="149"/>
                  </a:lnTo>
                  <a:lnTo>
                    <a:pt x="149" y="138"/>
                  </a:lnTo>
                  <a:lnTo>
                    <a:pt x="137" y="125"/>
                  </a:lnTo>
                  <a:lnTo>
                    <a:pt x="123" y="113"/>
                  </a:lnTo>
                  <a:lnTo>
                    <a:pt x="109" y="100"/>
                  </a:lnTo>
                  <a:lnTo>
                    <a:pt x="95" y="87"/>
                  </a:lnTo>
                  <a:lnTo>
                    <a:pt x="81" y="74"/>
                  </a:lnTo>
                  <a:lnTo>
                    <a:pt x="69" y="62"/>
                  </a:lnTo>
                  <a:lnTo>
                    <a:pt x="55" y="49"/>
                  </a:lnTo>
                  <a:lnTo>
                    <a:pt x="41" y="38"/>
                  </a:lnTo>
                  <a:lnTo>
                    <a:pt x="27" y="25"/>
                  </a:lnTo>
                  <a:lnTo>
                    <a:pt x="14" y="12"/>
                  </a:lnTo>
                  <a:lnTo>
                    <a:pt x="0" y="0"/>
                  </a:lnTo>
                  <a:lnTo>
                    <a:pt x="19" y="139"/>
                  </a:lnTo>
                  <a:lnTo>
                    <a:pt x="35" y="277"/>
                  </a:lnTo>
                  <a:lnTo>
                    <a:pt x="48" y="414"/>
                  </a:lnTo>
                  <a:lnTo>
                    <a:pt x="58" y="550"/>
                  </a:lnTo>
                  <a:lnTo>
                    <a:pt x="65" y="685"/>
                  </a:lnTo>
                  <a:lnTo>
                    <a:pt x="69" y="819"/>
                  </a:lnTo>
                  <a:lnTo>
                    <a:pt x="69" y="952"/>
                  </a:lnTo>
                  <a:lnTo>
                    <a:pt x="67" y="1085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5" name="Freeform 23"/>
            <p:cNvSpPr>
              <a:spLocks/>
            </p:cNvSpPr>
            <p:nvPr/>
          </p:nvSpPr>
          <p:spPr bwMode="auto">
            <a:xfrm>
              <a:off x="1036638" y="2349500"/>
              <a:ext cx="47625" cy="79375"/>
            </a:xfrm>
            <a:custGeom>
              <a:avLst/>
              <a:gdLst>
                <a:gd name="T0" fmla="*/ 2147483647 w 60"/>
                <a:gd name="T1" fmla="*/ 0 h 100"/>
                <a:gd name="T2" fmla="*/ 2147483647 w 60"/>
                <a:gd name="T3" fmla="*/ 2147483647 h 100"/>
                <a:gd name="T4" fmla="*/ 2147483647 w 60"/>
                <a:gd name="T5" fmla="*/ 2147483647 h 100"/>
                <a:gd name="T6" fmla="*/ 2147483647 w 60"/>
                <a:gd name="T7" fmla="*/ 2147483647 h 100"/>
                <a:gd name="T8" fmla="*/ 2147483647 w 60"/>
                <a:gd name="T9" fmla="*/ 2147483647 h 100"/>
                <a:gd name="T10" fmla="*/ 2147483647 w 60"/>
                <a:gd name="T11" fmla="*/ 2147483647 h 100"/>
                <a:gd name="T12" fmla="*/ 2147483647 w 60"/>
                <a:gd name="T13" fmla="*/ 2147483647 h 100"/>
                <a:gd name="T14" fmla="*/ 2147483647 w 60"/>
                <a:gd name="T15" fmla="*/ 2147483647 h 100"/>
                <a:gd name="T16" fmla="*/ 0 w 60"/>
                <a:gd name="T17" fmla="*/ 2147483647 h 100"/>
                <a:gd name="T18" fmla="*/ 2147483647 w 60"/>
                <a:gd name="T19" fmla="*/ 2147483647 h 100"/>
                <a:gd name="T20" fmla="*/ 2147483647 w 60"/>
                <a:gd name="T21" fmla="*/ 2147483647 h 100"/>
                <a:gd name="T22" fmla="*/ 2147483647 w 60"/>
                <a:gd name="T23" fmla="*/ 2147483647 h 100"/>
                <a:gd name="T24" fmla="*/ 2147483647 w 60"/>
                <a:gd name="T25" fmla="*/ 2147483647 h 100"/>
                <a:gd name="T26" fmla="*/ 2147483647 w 60"/>
                <a:gd name="T27" fmla="*/ 2147483647 h 100"/>
                <a:gd name="T28" fmla="*/ 2147483647 w 60"/>
                <a:gd name="T29" fmla="*/ 2147483647 h 100"/>
                <a:gd name="T30" fmla="*/ 2147483647 w 60"/>
                <a:gd name="T31" fmla="*/ 2147483647 h 100"/>
                <a:gd name="T32" fmla="*/ 2147483647 w 60"/>
                <a:gd name="T33" fmla="*/ 2147483647 h 100"/>
                <a:gd name="T34" fmla="*/ 2147483647 w 60"/>
                <a:gd name="T35" fmla="*/ 2147483647 h 100"/>
                <a:gd name="T36" fmla="*/ 2147483647 w 60"/>
                <a:gd name="T37" fmla="*/ 2147483647 h 100"/>
                <a:gd name="T38" fmla="*/ 2147483647 w 60"/>
                <a:gd name="T39" fmla="*/ 2147483647 h 100"/>
                <a:gd name="T40" fmla="*/ 2147483647 w 60"/>
                <a:gd name="T41" fmla="*/ 2147483647 h 100"/>
                <a:gd name="T42" fmla="*/ 2147483647 w 60"/>
                <a:gd name="T43" fmla="*/ 2147483647 h 100"/>
                <a:gd name="T44" fmla="*/ 2147483647 w 60"/>
                <a:gd name="T45" fmla="*/ 2147483647 h 100"/>
                <a:gd name="T46" fmla="*/ 2147483647 w 60"/>
                <a:gd name="T47" fmla="*/ 2147483647 h 100"/>
                <a:gd name="T48" fmla="*/ 2147483647 w 60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100"/>
                <a:gd name="T77" fmla="*/ 60 w 60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100">
                  <a:moveTo>
                    <a:pt x="56" y="0"/>
                  </a:moveTo>
                  <a:lnTo>
                    <a:pt x="49" y="2"/>
                  </a:lnTo>
                  <a:lnTo>
                    <a:pt x="41" y="4"/>
                  </a:lnTo>
                  <a:lnTo>
                    <a:pt x="34" y="7"/>
                  </a:lnTo>
                  <a:lnTo>
                    <a:pt x="28" y="9"/>
                  </a:lnTo>
                  <a:lnTo>
                    <a:pt x="21" y="12"/>
                  </a:lnTo>
                  <a:lnTo>
                    <a:pt x="14" y="15"/>
                  </a:lnTo>
                  <a:lnTo>
                    <a:pt x="7" y="17"/>
                  </a:lnTo>
                  <a:lnTo>
                    <a:pt x="0" y="19"/>
                  </a:lnTo>
                  <a:lnTo>
                    <a:pt x="1" y="40"/>
                  </a:lnTo>
                  <a:lnTo>
                    <a:pt x="1" y="60"/>
                  </a:lnTo>
                  <a:lnTo>
                    <a:pt x="2" y="80"/>
                  </a:lnTo>
                  <a:lnTo>
                    <a:pt x="2" y="100"/>
                  </a:lnTo>
                  <a:lnTo>
                    <a:pt x="9" y="98"/>
                  </a:lnTo>
                  <a:lnTo>
                    <a:pt x="17" y="95"/>
                  </a:lnTo>
                  <a:lnTo>
                    <a:pt x="24" y="94"/>
                  </a:lnTo>
                  <a:lnTo>
                    <a:pt x="31" y="92"/>
                  </a:lnTo>
                  <a:lnTo>
                    <a:pt x="38" y="90"/>
                  </a:lnTo>
                  <a:lnTo>
                    <a:pt x="45" y="88"/>
                  </a:lnTo>
                  <a:lnTo>
                    <a:pt x="53" y="86"/>
                  </a:lnTo>
                  <a:lnTo>
                    <a:pt x="60" y="84"/>
                  </a:lnTo>
                  <a:lnTo>
                    <a:pt x="59" y="63"/>
                  </a:lnTo>
                  <a:lnTo>
                    <a:pt x="59" y="41"/>
                  </a:lnTo>
                  <a:lnTo>
                    <a:pt x="58" y="2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6" name="Freeform 24"/>
            <p:cNvSpPr>
              <a:spLocks/>
            </p:cNvSpPr>
            <p:nvPr/>
          </p:nvSpPr>
          <p:spPr bwMode="auto">
            <a:xfrm>
              <a:off x="1039813" y="2608263"/>
              <a:ext cx="47625" cy="63500"/>
            </a:xfrm>
            <a:custGeom>
              <a:avLst/>
              <a:gdLst>
                <a:gd name="T0" fmla="*/ 2147483647 w 58"/>
                <a:gd name="T1" fmla="*/ 2147483647 h 80"/>
                <a:gd name="T2" fmla="*/ 2147483647 w 58"/>
                <a:gd name="T3" fmla="*/ 2147483647 h 80"/>
                <a:gd name="T4" fmla="*/ 2147483647 w 58"/>
                <a:gd name="T5" fmla="*/ 2147483647 h 80"/>
                <a:gd name="T6" fmla="*/ 0 w 58"/>
                <a:gd name="T7" fmla="*/ 2147483647 h 80"/>
                <a:gd name="T8" fmla="*/ 0 w 58"/>
                <a:gd name="T9" fmla="*/ 2147483647 h 80"/>
                <a:gd name="T10" fmla="*/ 2147483647 w 58"/>
                <a:gd name="T11" fmla="*/ 2147483647 h 80"/>
                <a:gd name="T12" fmla="*/ 2147483647 w 58"/>
                <a:gd name="T13" fmla="*/ 2147483647 h 80"/>
                <a:gd name="T14" fmla="*/ 2147483647 w 58"/>
                <a:gd name="T15" fmla="*/ 2147483647 h 80"/>
                <a:gd name="T16" fmla="*/ 2147483647 w 58"/>
                <a:gd name="T17" fmla="*/ 2147483647 h 80"/>
                <a:gd name="T18" fmla="*/ 2147483647 w 58"/>
                <a:gd name="T19" fmla="*/ 2147483647 h 80"/>
                <a:gd name="T20" fmla="*/ 2147483647 w 58"/>
                <a:gd name="T21" fmla="*/ 2147483647 h 80"/>
                <a:gd name="T22" fmla="*/ 2147483647 w 58"/>
                <a:gd name="T23" fmla="*/ 2147483647 h 80"/>
                <a:gd name="T24" fmla="*/ 2147483647 w 58"/>
                <a:gd name="T25" fmla="*/ 2147483647 h 80"/>
                <a:gd name="T26" fmla="*/ 2147483647 w 58"/>
                <a:gd name="T27" fmla="*/ 2147483647 h 80"/>
                <a:gd name="T28" fmla="*/ 2147483647 w 58"/>
                <a:gd name="T29" fmla="*/ 2147483647 h 80"/>
                <a:gd name="T30" fmla="*/ 2147483647 w 58"/>
                <a:gd name="T31" fmla="*/ 2147483647 h 80"/>
                <a:gd name="T32" fmla="*/ 2147483647 w 58"/>
                <a:gd name="T33" fmla="*/ 0 h 80"/>
                <a:gd name="T34" fmla="*/ 2147483647 w 58"/>
                <a:gd name="T35" fmla="*/ 2147483647 h 80"/>
                <a:gd name="T36" fmla="*/ 2147483647 w 58"/>
                <a:gd name="T37" fmla="*/ 2147483647 h 80"/>
                <a:gd name="T38" fmla="*/ 2147483647 w 58"/>
                <a:gd name="T39" fmla="*/ 2147483647 h 80"/>
                <a:gd name="T40" fmla="*/ 2147483647 w 58"/>
                <a:gd name="T41" fmla="*/ 2147483647 h 80"/>
                <a:gd name="T42" fmla="*/ 2147483647 w 58"/>
                <a:gd name="T43" fmla="*/ 2147483647 h 80"/>
                <a:gd name="T44" fmla="*/ 2147483647 w 58"/>
                <a:gd name="T45" fmla="*/ 2147483647 h 80"/>
                <a:gd name="T46" fmla="*/ 2147483647 w 58"/>
                <a:gd name="T47" fmla="*/ 2147483647 h 80"/>
                <a:gd name="T48" fmla="*/ 2147483647 w 58"/>
                <a:gd name="T49" fmla="*/ 2147483647 h 8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8"/>
                <a:gd name="T76" fmla="*/ 0 h 80"/>
                <a:gd name="T77" fmla="*/ 58 w 58"/>
                <a:gd name="T78" fmla="*/ 80 h 8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8" h="80">
                  <a:moveTo>
                    <a:pt x="1" y="8"/>
                  </a:moveTo>
                  <a:lnTo>
                    <a:pt x="1" y="26"/>
                  </a:lnTo>
                  <a:lnTo>
                    <a:pt x="1" y="43"/>
                  </a:lnTo>
                  <a:lnTo>
                    <a:pt x="0" y="62"/>
                  </a:lnTo>
                  <a:lnTo>
                    <a:pt x="0" y="80"/>
                  </a:lnTo>
                  <a:lnTo>
                    <a:pt x="6" y="80"/>
                  </a:lnTo>
                  <a:lnTo>
                    <a:pt x="14" y="79"/>
                  </a:lnTo>
                  <a:lnTo>
                    <a:pt x="21" y="79"/>
                  </a:lnTo>
                  <a:lnTo>
                    <a:pt x="28" y="78"/>
                  </a:lnTo>
                  <a:lnTo>
                    <a:pt x="35" y="78"/>
                  </a:lnTo>
                  <a:lnTo>
                    <a:pt x="42" y="78"/>
                  </a:lnTo>
                  <a:lnTo>
                    <a:pt x="50" y="77"/>
                  </a:lnTo>
                  <a:lnTo>
                    <a:pt x="57" y="77"/>
                  </a:lnTo>
                  <a:lnTo>
                    <a:pt x="58" y="57"/>
                  </a:lnTo>
                  <a:lnTo>
                    <a:pt x="58" y="38"/>
                  </a:lnTo>
                  <a:lnTo>
                    <a:pt x="58" y="19"/>
                  </a:lnTo>
                  <a:lnTo>
                    <a:pt x="58" y="0"/>
                  </a:lnTo>
                  <a:lnTo>
                    <a:pt x="51" y="1"/>
                  </a:lnTo>
                  <a:lnTo>
                    <a:pt x="43" y="2"/>
                  </a:lnTo>
                  <a:lnTo>
                    <a:pt x="36" y="2"/>
                  </a:lnTo>
                  <a:lnTo>
                    <a:pt x="29" y="3"/>
                  </a:lnTo>
                  <a:lnTo>
                    <a:pt x="23" y="4"/>
                  </a:lnTo>
                  <a:lnTo>
                    <a:pt x="16" y="5"/>
                  </a:lnTo>
                  <a:lnTo>
                    <a:pt x="8" y="7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7" name="Freeform 25"/>
            <p:cNvSpPr>
              <a:spLocks/>
            </p:cNvSpPr>
            <p:nvPr/>
          </p:nvSpPr>
          <p:spPr bwMode="auto">
            <a:xfrm>
              <a:off x="1028700" y="2211388"/>
              <a:ext cx="49213" cy="88900"/>
            </a:xfrm>
            <a:custGeom>
              <a:avLst/>
              <a:gdLst>
                <a:gd name="T0" fmla="*/ 2147483647 w 62"/>
                <a:gd name="T1" fmla="*/ 0 h 112"/>
                <a:gd name="T2" fmla="*/ 2147483647 w 62"/>
                <a:gd name="T3" fmla="*/ 2147483647 h 112"/>
                <a:gd name="T4" fmla="*/ 2147483647 w 62"/>
                <a:gd name="T5" fmla="*/ 2147483647 h 112"/>
                <a:gd name="T6" fmla="*/ 2147483647 w 62"/>
                <a:gd name="T7" fmla="*/ 2147483647 h 112"/>
                <a:gd name="T8" fmla="*/ 2147483647 w 62"/>
                <a:gd name="T9" fmla="*/ 2147483647 h 112"/>
                <a:gd name="T10" fmla="*/ 2147483647 w 62"/>
                <a:gd name="T11" fmla="*/ 2147483647 h 112"/>
                <a:gd name="T12" fmla="*/ 2147483647 w 62"/>
                <a:gd name="T13" fmla="*/ 2147483647 h 112"/>
                <a:gd name="T14" fmla="*/ 2147483647 w 62"/>
                <a:gd name="T15" fmla="*/ 2147483647 h 112"/>
                <a:gd name="T16" fmla="*/ 0 w 62"/>
                <a:gd name="T17" fmla="*/ 2147483647 h 112"/>
                <a:gd name="T18" fmla="*/ 2147483647 w 62"/>
                <a:gd name="T19" fmla="*/ 2147483647 h 112"/>
                <a:gd name="T20" fmla="*/ 2147483647 w 62"/>
                <a:gd name="T21" fmla="*/ 2147483647 h 112"/>
                <a:gd name="T22" fmla="*/ 2147483647 w 62"/>
                <a:gd name="T23" fmla="*/ 2147483647 h 112"/>
                <a:gd name="T24" fmla="*/ 2147483647 w 62"/>
                <a:gd name="T25" fmla="*/ 2147483647 h 112"/>
                <a:gd name="T26" fmla="*/ 2147483647 w 62"/>
                <a:gd name="T27" fmla="*/ 2147483647 h 112"/>
                <a:gd name="T28" fmla="*/ 2147483647 w 62"/>
                <a:gd name="T29" fmla="*/ 2147483647 h 112"/>
                <a:gd name="T30" fmla="*/ 2147483647 w 62"/>
                <a:gd name="T31" fmla="*/ 2147483647 h 112"/>
                <a:gd name="T32" fmla="*/ 2147483647 w 62"/>
                <a:gd name="T33" fmla="*/ 2147483647 h 112"/>
                <a:gd name="T34" fmla="*/ 2147483647 w 62"/>
                <a:gd name="T35" fmla="*/ 2147483647 h 112"/>
                <a:gd name="T36" fmla="*/ 2147483647 w 62"/>
                <a:gd name="T37" fmla="*/ 2147483647 h 112"/>
                <a:gd name="T38" fmla="*/ 2147483647 w 62"/>
                <a:gd name="T39" fmla="*/ 2147483647 h 112"/>
                <a:gd name="T40" fmla="*/ 2147483647 w 62"/>
                <a:gd name="T41" fmla="*/ 2147483647 h 112"/>
                <a:gd name="T42" fmla="*/ 2147483647 w 62"/>
                <a:gd name="T43" fmla="*/ 2147483647 h 112"/>
                <a:gd name="T44" fmla="*/ 2147483647 w 62"/>
                <a:gd name="T45" fmla="*/ 2147483647 h 112"/>
                <a:gd name="T46" fmla="*/ 2147483647 w 62"/>
                <a:gd name="T47" fmla="*/ 2147483647 h 112"/>
                <a:gd name="T48" fmla="*/ 2147483647 w 62"/>
                <a:gd name="T49" fmla="*/ 0 h 11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2"/>
                <a:gd name="T76" fmla="*/ 0 h 112"/>
                <a:gd name="T77" fmla="*/ 62 w 62"/>
                <a:gd name="T78" fmla="*/ 112 h 11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2" h="112">
                  <a:moveTo>
                    <a:pt x="56" y="0"/>
                  </a:moveTo>
                  <a:lnTo>
                    <a:pt x="49" y="3"/>
                  </a:lnTo>
                  <a:lnTo>
                    <a:pt x="42" y="7"/>
                  </a:lnTo>
                  <a:lnTo>
                    <a:pt x="35" y="10"/>
                  </a:lnTo>
                  <a:lnTo>
                    <a:pt x="28" y="12"/>
                  </a:lnTo>
                  <a:lnTo>
                    <a:pt x="20" y="16"/>
                  </a:lnTo>
                  <a:lnTo>
                    <a:pt x="13" y="19"/>
                  </a:lnTo>
                  <a:lnTo>
                    <a:pt x="6" y="23"/>
                  </a:lnTo>
                  <a:lnTo>
                    <a:pt x="0" y="26"/>
                  </a:lnTo>
                  <a:lnTo>
                    <a:pt x="1" y="48"/>
                  </a:lnTo>
                  <a:lnTo>
                    <a:pt x="3" y="69"/>
                  </a:lnTo>
                  <a:lnTo>
                    <a:pt x="4" y="90"/>
                  </a:lnTo>
                  <a:lnTo>
                    <a:pt x="5" y="112"/>
                  </a:lnTo>
                  <a:lnTo>
                    <a:pt x="12" y="108"/>
                  </a:lnTo>
                  <a:lnTo>
                    <a:pt x="19" y="106"/>
                  </a:lnTo>
                  <a:lnTo>
                    <a:pt x="26" y="102"/>
                  </a:lnTo>
                  <a:lnTo>
                    <a:pt x="33" y="99"/>
                  </a:lnTo>
                  <a:lnTo>
                    <a:pt x="40" y="97"/>
                  </a:lnTo>
                  <a:lnTo>
                    <a:pt x="47" y="93"/>
                  </a:lnTo>
                  <a:lnTo>
                    <a:pt x="55" y="91"/>
                  </a:lnTo>
                  <a:lnTo>
                    <a:pt x="62" y="87"/>
                  </a:lnTo>
                  <a:lnTo>
                    <a:pt x="61" y="65"/>
                  </a:lnTo>
                  <a:lnTo>
                    <a:pt x="59" y="44"/>
                  </a:lnTo>
                  <a:lnTo>
                    <a:pt x="57" y="22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8" name="Freeform 26"/>
            <p:cNvSpPr>
              <a:spLocks/>
            </p:cNvSpPr>
            <p:nvPr/>
          </p:nvSpPr>
          <p:spPr bwMode="auto">
            <a:xfrm>
              <a:off x="1039813" y="2481263"/>
              <a:ext cx="47625" cy="73025"/>
            </a:xfrm>
            <a:custGeom>
              <a:avLst/>
              <a:gdLst>
                <a:gd name="T0" fmla="*/ 2147483647 w 58"/>
                <a:gd name="T1" fmla="*/ 0 h 91"/>
                <a:gd name="T2" fmla="*/ 2147483647 w 58"/>
                <a:gd name="T3" fmla="*/ 2147483647 h 91"/>
                <a:gd name="T4" fmla="*/ 2147483647 w 58"/>
                <a:gd name="T5" fmla="*/ 2147483647 h 91"/>
                <a:gd name="T6" fmla="*/ 2147483647 w 58"/>
                <a:gd name="T7" fmla="*/ 2147483647 h 91"/>
                <a:gd name="T8" fmla="*/ 2147483647 w 58"/>
                <a:gd name="T9" fmla="*/ 2147483647 h 91"/>
                <a:gd name="T10" fmla="*/ 2147483647 w 58"/>
                <a:gd name="T11" fmla="*/ 2147483647 h 91"/>
                <a:gd name="T12" fmla="*/ 2147483647 w 58"/>
                <a:gd name="T13" fmla="*/ 2147483647 h 91"/>
                <a:gd name="T14" fmla="*/ 2147483647 w 58"/>
                <a:gd name="T15" fmla="*/ 2147483647 h 91"/>
                <a:gd name="T16" fmla="*/ 0 w 58"/>
                <a:gd name="T17" fmla="*/ 2147483647 h 91"/>
                <a:gd name="T18" fmla="*/ 2147483647 w 58"/>
                <a:gd name="T19" fmla="*/ 2147483647 h 91"/>
                <a:gd name="T20" fmla="*/ 2147483647 w 58"/>
                <a:gd name="T21" fmla="*/ 2147483647 h 91"/>
                <a:gd name="T22" fmla="*/ 2147483647 w 58"/>
                <a:gd name="T23" fmla="*/ 2147483647 h 91"/>
                <a:gd name="T24" fmla="*/ 2147483647 w 58"/>
                <a:gd name="T25" fmla="*/ 2147483647 h 91"/>
                <a:gd name="T26" fmla="*/ 2147483647 w 58"/>
                <a:gd name="T27" fmla="*/ 2147483647 h 91"/>
                <a:gd name="T28" fmla="*/ 2147483647 w 58"/>
                <a:gd name="T29" fmla="*/ 2147483647 h 91"/>
                <a:gd name="T30" fmla="*/ 2147483647 w 58"/>
                <a:gd name="T31" fmla="*/ 2147483647 h 91"/>
                <a:gd name="T32" fmla="*/ 2147483647 w 58"/>
                <a:gd name="T33" fmla="*/ 2147483647 h 91"/>
                <a:gd name="T34" fmla="*/ 2147483647 w 58"/>
                <a:gd name="T35" fmla="*/ 2147483647 h 91"/>
                <a:gd name="T36" fmla="*/ 2147483647 w 58"/>
                <a:gd name="T37" fmla="*/ 2147483647 h 91"/>
                <a:gd name="T38" fmla="*/ 2147483647 w 58"/>
                <a:gd name="T39" fmla="*/ 2147483647 h 91"/>
                <a:gd name="T40" fmla="*/ 2147483647 w 58"/>
                <a:gd name="T41" fmla="*/ 2147483647 h 91"/>
                <a:gd name="T42" fmla="*/ 2147483647 w 58"/>
                <a:gd name="T43" fmla="*/ 2147483647 h 91"/>
                <a:gd name="T44" fmla="*/ 2147483647 w 58"/>
                <a:gd name="T45" fmla="*/ 2147483647 h 91"/>
                <a:gd name="T46" fmla="*/ 2147483647 w 58"/>
                <a:gd name="T47" fmla="*/ 2147483647 h 91"/>
                <a:gd name="T48" fmla="*/ 2147483647 w 58"/>
                <a:gd name="T49" fmla="*/ 0 h 9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8"/>
                <a:gd name="T76" fmla="*/ 0 h 91"/>
                <a:gd name="T77" fmla="*/ 58 w 58"/>
                <a:gd name="T78" fmla="*/ 91 h 9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8" h="91">
                  <a:moveTo>
                    <a:pt x="57" y="0"/>
                  </a:moveTo>
                  <a:lnTo>
                    <a:pt x="50" y="1"/>
                  </a:lnTo>
                  <a:lnTo>
                    <a:pt x="42" y="3"/>
                  </a:lnTo>
                  <a:lnTo>
                    <a:pt x="35" y="4"/>
                  </a:lnTo>
                  <a:lnTo>
                    <a:pt x="28" y="7"/>
                  </a:lnTo>
                  <a:lnTo>
                    <a:pt x="21" y="8"/>
                  </a:lnTo>
                  <a:lnTo>
                    <a:pt x="14" y="10"/>
                  </a:lnTo>
                  <a:lnTo>
                    <a:pt x="6" y="11"/>
                  </a:lnTo>
                  <a:lnTo>
                    <a:pt x="0" y="13"/>
                  </a:lnTo>
                  <a:lnTo>
                    <a:pt x="1" y="33"/>
                  </a:lnTo>
                  <a:lnTo>
                    <a:pt x="1" y="51"/>
                  </a:lnTo>
                  <a:lnTo>
                    <a:pt x="1" y="71"/>
                  </a:lnTo>
                  <a:lnTo>
                    <a:pt x="1" y="91"/>
                  </a:lnTo>
                  <a:lnTo>
                    <a:pt x="8" y="89"/>
                  </a:lnTo>
                  <a:lnTo>
                    <a:pt x="16" y="88"/>
                  </a:lnTo>
                  <a:lnTo>
                    <a:pt x="23" y="87"/>
                  </a:lnTo>
                  <a:lnTo>
                    <a:pt x="29" y="85"/>
                  </a:lnTo>
                  <a:lnTo>
                    <a:pt x="36" y="84"/>
                  </a:lnTo>
                  <a:lnTo>
                    <a:pt x="43" y="83"/>
                  </a:lnTo>
                  <a:lnTo>
                    <a:pt x="51" y="81"/>
                  </a:lnTo>
                  <a:lnTo>
                    <a:pt x="58" y="80"/>
                  </a:lnTo>
                  <a:lnTo>
                    <a:pt x="58" y="60"/>
                  </a:lnTo>
                  <a:lnTo>
                    <a:pt x="58" y="40"/>
                  </a:lnTo>
                  <a:lnTo>
                    <a:pt x="57" y="2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69" name="Freeform 27"/>
            <p:cNvSpPr>
              <a:spLocks/>
            </p:cNvSpPr>
            <p:nvPr/>
          </p:nvSpPr>
          <p:spPr bwMode="auto">
            <a:xfrm>
              <a:off x="1016000" y="2066925"/>
              <a:ext cx="50800" cy="96838"/>
            </a:xfrm>
            <a:custGeom>
              <a:avLst/>
              <a:gdLst>
                <a:gd name="T0" fmla="*/ 2147483647 w 63"/>
                <a:gd name="T1" fmla="*/ 0 h 122"/>
                <a:gd name="T2" fmla="*/ 2147483647 w 63"/>
                <a:gd name="T3" fmla="*/ 2147483647 h 122"/>
                <a:gd name="T4" fmla="*/ 2147483647 w 63"/>
                <a:gd name="T5" fmla="*/ 2147483647 h 122"/>
                <a:gd name="T6" fmla="*/ 2147483647 w 63"/>
                <a:gd name="T7" fmla="*/ 2147483647 h 122"/>
                <a:gd name="T8" fmla="*/ 2147483647 w 63"/>
                <a:gd name="T9" fmla="*/ 2147483647 h 122"/>
                <a:gd name="T10" fmla="*/ 2147483647 w 63"/>
                <a:gd name="T11" fmla="*/ 2147483647 h 122"/>
                <a:gd name="T12" fmla="*/ 2147483647 w 63"/>
                <a:gd name="T13" fmla="*/ 2147483647 h 122"/>
                <a:gd name="T14" fmla="*/ 2147483647 w 63"/>
                <a:gd name="T15" fmla="*/ 2147483647 h 122"/>
                <a:gd name="T16" fmla="*/ 0 w 63"/>
                <a:gd name="T17" fmla="*/ 2147483647 h 122"/>
                <a:gd name="T18" fmla="*/ 2147483647 w 63"/>
                <a:gd name="T19" fmla="*/ 2147483647 h 122"/>
                <a:gd name="T20" fmla="*/ 2147483647 w 63"/>
                <a:gd name="T21" fmla="*/ 2147483647 h 122"/>
                <a:gd name="T22" fmla="*/ 2147483647 w 63"/>
                <a:gd name="T23" fmla="*/ 2147483647 h 122"/>
                <a:gd name="T24" fmla="*/ 2147483647 w 63"/>
                <a:gd name="T25" fmla="*/ 2147483647 h 122"/>
                <a:gd name="T26" fmla="*/ 2147483647 w 63"/>
                <a:gd name="T27" fmla="*/ 2147483647 h 122"/>
                <a:gd name="T28" fmla="*/ 2147483647 w 63"/>
                <a:gd name="T29" fmla="*/ 2147483647 h 122"/>
                <a:gd name="T30" fmla="*/ 2147483647 w 63"/>
                <a:gd name="T31" fmla="*/ 2147483647 h 122"/>
                <a:gd name="T32" fmla="*/ 2147483647 w 63"/>
                <a:gd name="T33" fmla="*/ 2147483647 h 122"/>
                <a:gd name="T34" fmla="*/ 2147483647 w 63"/>
                <a:gd name="T35" fmla="*/ 2147483647 h 122"/>
                <a:gd name="T36" fmla="*/ 2147483647 w 63"/>
                <a:gd name="T37" fmla="*/ 2147483647 h 122"/>
                <a:gd name="T38" fmla="*/ 2147483647 w 63"/>
                <a:gd name="T39" fmla="*/ 2147483647 h 122"/>
                <a:gd name="T40" fmla="*/ 2147483647 w 63"/>
                <a:gd name="T41" fmla="*/ 2147483647 h 122"/>
                <a:gd name="T42" fmla="*/ 2147483647 w 63"/>
                <a:gd name="T43" fmla="*/ 2147483647 h 122"/>
                <a:gd name="T44" fmla="*/ 2147483647 w 63"/>
                <a:gd name="T45" fmla="*/ 2147483647 h 122"/>
                <a:gd name="T46" fmla="*/ 2147483647 w 63"/>
                <a:gd name="T47" fmla="*/ 2147483647 h 122"/>
                <a:gd name="T48" fmla="*/ 2147483647 w 63"/>
                <a:gd name="T49" fmla="*/ 0 h 12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3"/>
                <a:gd name="T76" fmla="*/ 0 h 122"/>
                <a:gd name="T77" fmla="*/ 63 w 63"/>
                <a:gd name="T78" fmla="*/ 122 h 12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3" h="122">
                  <a:moveTo>
                    <a:pt x="55" y="0"/>
                  </a:moveTo>
                  <a:lnTo>
                    <a:pt x="48" y="4"/>
                  </a:lnTo>
                  <a:lnTo>
                    <a:pt x="41" y="8"/>
                  </a:lnTo>
                  <a:lnTo>
                    <a:pt x="34" y="12"/>
                  </a:lnTo>
                  <a:lnTo>
                    <a:pt x="27" y="16"/>
                  </a:lnTo>
                  <a:lnTo>
                    <a:pt x="20" y="20"/>
                  </a:lnTo>
                  <a:lnTo>
                    <a:pt x="13" y="25"/>
                  </a:lnTo>
                  <a:lnTo>
                    <a:pt x="6" y="29"/>
                  </a:lnTo>
                  <a:lnTo>
                    <a:pt x="0" y="33"/>
                  </a:lnTo>
                  <a:lnTo>
                    <a:pt x="2" y="55"/>
                  </a:lnTo>
                  <a:lnTo>
                    <a:pt x="4" y="77"/>
                  </a:lnTo>
                  <a:lnTo>
                    <a:pt x="6" y="100"/>
                  </a:lnTo>
                  <a:lnTo>
                    <a:pt x="9" y="122"/>
                  </a:lnTo>
                  <a:lnTo>
                    <a:pt x="16" y="118"/>
                  </a:lnTo>
                  <a:lnTo>
                    <a:pt x="23" y="114"/>
                  </a:lnTo>
                  <a:lnTo>
                    <a:pt x="30" y="110"/>
                  </a:lnTo>
                  <a:lnTo>
                    <a:pt x="36" y="107"/>
                  </a:lnTo>
                  <a:lnTo>
                    <a:pt x="42" y="103"/>
                  </a:lnTo>
                  <a:lnTo>
                    <a:pt x="49" y="100"/>
                  </a:lnTo>
                  <a:lnTo>
                    <a:pt x="56" y="95"/>
                  </a:lnTo>
                  <a:lnTo>
                    <a:pt x="63" y="92"/>
                  </a:lnTo>
                  <a:lnTo>
                    <a:pt x="61" y="69"/>
                  </a:lnTo>
                  <a:lnTo>
                    <a:pt x="59" y="46"/>
                  </a:lnTo>
                  <a:lnTo>
                    <a:pt x="57" y="23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0" name="Freeform 28"/>
            <p:cNvSpPr>
              <a:spLocks/>
            </p:cNvSpPr>
            <p:nvPr/>
          </p:nvSpPr>
          <p:spPr bwMode="auto">
            <a:xfrm>
              <a:off x="1114425" y="2171700"/>
              <a:ext cx="50800" cy="93663"/>
            </a:xfrm>
            <a:custGeom>
              <a:avLst/>
              <a:gdLst>
                <a:gd name="T0" fmla="*/ 2147483647 w 63"/>
                <a:gd name="T1" fmla="*/ 0 h 118"/>
                <a:gd name="T2" fmla="*/ 2147483647 w 63"/>
                <a:gd name="T3" fmla="*/ 2147483647 h 118"/>
                <a:gd name="T4" fmla="*/ 2147483647 w 63"/>
                <a:gd name="T5" fmla="*/ 2147483647 h 118"/>
                <a:gd name="T6" fmla="*/ 2147483647 w 63"/>
                <a:gd name="T7" fmla="*/ 2147483647 h 118"/>
                <a:gd name="T8" fmla="*/ 2147483647 w 63"/>
                <a:gd name="T9" fmla="*/ 2147483647 h 118"/>
                <a:gd name="T10" fmla="*/ 2147483647 w 63"/>
                <a:gd name="T11" fmla="*/ 2147483647 h 118"/>
                <a:gd name="T12" fmla="*/ 2147483647 w 63"/>
                <a:gd name="T13" fmla="*/ 2147483647 h 118"/>
                <a:gd name="T14" fmla="*/ 2147483647 w 63"/>
                <a:gd name="T15" fmla="*/ 2147483647 h 118"/>
                <a:gd name="T16" fmla="*/ 0 w 63"/>
                <a:gd name="T17" fmla="*/ 2147483647 h 118"/>
                <a:gd name="T18" fmla="*/ 2147483647 w 63"/>
                <a:gd name="T19" fmla="*/ 2147483647 h 118"/>
                <a:gd name="T20" fmla="*/ 2147483647 w 63"/>
                <a:gd name="T21" fmla="*/ 2147483647 h 118"/>
                <a:gd name="T22" fmla="*/ 2147483647 w 63"/>
                <a:gd name="T23" fmla="*/ 2147483647 h 118"/>
                <a:gd name="T24" fmla="*/ 2147483647 w 63"/>
                <a:gd name="T25" fmla="*/ 2147483647 h 118"/>
                <a:gd name="T26" fmla="*/ 2147483647 w 63"/>
                <a:gd name="T27" fmla="*/ 2147483647 h 118"/>
                <a:gd name="T28" fmla="*/ 2147483647 w 63"/>
                <a:gd name="T29" fmla="*/ 2147483647 h 118"/>
                <a:gd name="T30" fmla="*/ 2147483647 w 63"/>
                <a:gd name="T31" fmla="*/ 2147483647 h 118"/>
                <a:gd name="T32" fmla="*/ 2147483647 w 63"/>
                <a:gd name="T33" fmla="*/ 2147483647 h 118"/>
                <a:gd name="T34" fmla="*/ 2147483647 w 63"/>
                <a:gd name="T35" fmla="*/ 2147483647 h 118"/>
                <a:gd name="T36" fmla="*/ 2147483647 w 63"/>
                <a:gd name="T37" fmla="*/ 2147483647 h 118"/>
                <a:gd name="T38" fmla="*/ 2147483647 w 63"/>
                <a:gd name="T39" fmla="*/ 2147483647 h 118"/>
                <a:gd name="T40" fmla="*/ 2147483647 w 63"/>
                <a:gd name="T41" fmla="*/ 2147483647 h 118"/>
                <a:gd name="T42" fmla="*/ 2147483647 w 63"/>
                <a:gd name="T43" fmla="*/ 2147483647 h 118"/>
                <a:gd name="T44" fmla="*/ 2147483647 w 63"/>
                <a:gd name="T45" fmla="*/ 2147483647 h 118"/>
                <a:gd name="T46" fmla="*/ 2147483647 w 63"/>
                <a:gd name="T47" fmla="*/ 2147483647 h 118"/>
                <a:gd name="T48" fmla="*/ 2147483647 w 63"/>
                <a:gd name="T49" fmla="*/ 0 h 11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3"/>
                <a:gd name="T76" fmla="*/ 0 h 118"/>
                <a:gd name="T77" fmla="*/ 63 w 63"/>
                <a:gd name="T78" fmla="*/ 118 h 11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3" h="118">
                  <a:moveTo>
                    <a:pt x="56" y="0"/>
                  </a:moveTo>
                  <a:lnTo>
                    <a:pt x="49" y="4"/>
                  </a:lnTo>
                  <a:lnTo>
                    <a:pt x="42" y="6"/>
                  </a:lnTo>
                  <a:lnTo>
                    <a:pt x="36" y="9"/>
                  </a:lnTo>
                  <a:lnTo>
                    <a:pt x="29" y="13"/>
                  </a:lnTo>
                  <a:lnTo>
                    <a:pt x="22" y="16"/>
                  </a:lnTo>
                  <a:lnTo>
                    <a:pt x="15" y="20"/>
                  </a:lnTo>
                  <a:lnTo>
                    <a:pt x="7" y="22"/>
                  </a:lnTo>
                  <a:lnTo>
                    <a:pt x="0" y="25"/>
                  </a:lnTo>
                  <a:lnTo>
                    <a:pt x="2" y="48"/>
                  </a:lnTo>
                  <a:lnTo>
                    <a:pt x="3" y="72"/>
                  </a:lnTo>
                  <a:lnTo>
                    <a:pt x="6" y="95"/>
                  </a:lnTo>
                  <a:lnTo>
                    <a:pt x="7" y="118"/>
                  </a:lnTo>
                  <a:lnTo>
                    <a:pt x="14" y="114"/>
                  </a:lnTo>
                  <a:lnTo>
                    <a:pt x="21" y="112"/>
                  </a:lnTo>
                  <a:lnTo>
                    <a:pt x="27" y="108"/>
                  </a:lnTo>
                  <a:lnTo>
                    <a:pt x="34" y="106"/>
                  </a:lnTo>
                  <a:lnTo>
                    <a:pt x="41" y="104"/>
                  </a:lnTo>
                  <a:lnTo>
                    <a:pt x="48" y="100"/>
                  </a:lnTo>
                  <a:lnTo>
                    <a:pt x="56" y="98"/>
                  </a:lnTo>
                  <a:lnTo>
                    <a:pt x="63" y="95"/>
                  </a:lnTo>
                  <a:lnTo>
                    <a:pt x="62" y="70"/>
                  </a:lnTo>
                  <a:lnTo>
                    <a:pt x="61" y="47"/>
                  </a:lnTo>
                  <a:lnTo>
                    <a:pt x="59" y="24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1" name="Freeform 29"/>
            <p:cNvSpPr>
              <a:spLocks/>
            </p:cNvSpPr>
            <p:nvPr/>
          </p:nvSpPr>
          <p:spPr bwMode="auto">
            <a:xfrm>
              <a:off x="1128713" y="2462213"/>
              <a:ext cx="47625" cy="76200"/>
            </a:xfrm>
            <a:custGeom>
              <a:avLst/>
              <a:gdLst>
                <a:gd name="T0" fmla="*/ 0 w 60"/>
                <a:gd name="T1" fmla="*/ 2147483647 h 96"/>
                <a:gd name="T2" fmla="*/ 0 w 60"/>
                <a:gd name="T3" fmla="*/ 2147483647 h 96"/>
                <a:gd name="T4" fmla="*/ 2147483647 w 60"/>
                <a:gd name="T5" fmla="*/ 2147483647 h 96"/>
                <a:gd name="T6" fmla="*/ 2147483647 w 60"/>
                <a:gd name="T7" fmla="*/ 2147483647 h 96"/>
                <a:gd name="T8" fmla="*/ 2147483647 w 60"/>
                <a:gd name="T9" fmla="*/ 2147483647 h 96"/>
                <a:gd name="T10" fmla="*/ 2147483647 w 60"/>
                <a:gd name="T11" fmla="*/ 2147483647 h 96"/>
                <a:gd name="T12" fmla="*/ 2147483647 w 60"/>
                <a:gd name="T13" fmla="*/ 2147483647 h 96"/>
                <a:gd name="T14" fmla="*/ 2147483647 w 60"/>
                <a:gd name="T15" fmla="*/ 2147483647 h 96"/>
                <a:gd name="T16" fmla="*/ 2147483647 w 60"/>
                <a:gd name="T17" fmla="*/ 2147483647 h 96"/>
                <a:gd name="T18" fmla="*/ 2147483647 w 60"/>
                <a:gd name="T19" fmla="*/ 2147483647 h 96"/>
                <a:gd name="T20" fmla="*/ 2147483647 w 60"/>
                <a:gd name="T21" fmla="*/ 2147483647 h 96"/>
                <a:gd name="T22" fmla="*/ 2147483647 w 60"/>
                <a:gd name="T23" fmla="*/ 2147483647 h 96"/>
                <a:gd name="T24" fmla="*/ 2147483647 w 60"/>
                <a:gd name="T25" fmla="*/ 2147483647 h 96"/>
                <a:gd name="T26" fmla="*/ 2147483647 w 60"/>
                <a:gd name="T27" fmla="*/ 2147483647 h 96"/>
                <a:gd name="T28" fmla="*/ 2147483647 w 60"/>
                <a:gd name="T29" fmla="*/ 2147483647 h 96"/>
                <a:gd name="T30" fmla="*/ 2147483647 w 60"/>
                <a:gd name="T31" fmla="*/ 2147483647 h 96"/>
                <a:gd name="T32" fmla="*/ 2147483647 w 60"/>
                <a:gd name="T33" fmla="*/ 0 h 96"/>
                <a:gd name="T34" fmla="*/ 2147483647 w 60"/>
                <a:gd name="T35" fmla="*/ 2147483647 h 96"/>
                <a:gd name="T36" fmla="*/ 2147483647 w 60"/>
                <a:gd name="T37" fmla="*/ 2147483647 h 96"/>
                <a:gd name="T38" fmla="*/ 2147483647 w 60"/>
                <a:gd name="T39" fmla="*/ 2147483647 h 96"/>
                <a:gd name="T40" fmla="*/ 2147483647 w 60"/>
                <a:gd name="T41" fmla="*/ 2147483647 h 96"/>
                <a:gd name="T42" fmla="*/ 2147483647 w 60"/>
                <a:gd name="T43" fmla="*/ 2147483647 h 96"/>
                <a:gd name="T44" fmla="*/ 2147483647 w 60"/>
                <a:gd name="T45" fmla="*/ 2147483647 h 96"/>
                <a:gd name="T46" fmla="*/ 2147483647 w 60"/>
                <a:gd name="T47" fmla="*/ 2147483647 h 96"/>
                <a:gd name="T48" fmla="*/ 0 w 60"/>
                <a:gd name="T49" fmla="*/ 2147483647 h 9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96"/>
                <a:gd name="T77" fmla="*/ 60 w 60"/>
                <a:gd name="T78" fmla="*/ 96 h 9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96">
                  <a:moveTo>
                    <a:pt x="0" y="13"/>
                  </a:moveTo>
                  <a:lnTo>
                    <a:pt x="0" y="34"/>
                  </a:lnTo>
                  <a:lnTo>
                    <a:pt x="1" y="55"/>
                  </a:lnTo>
                  <a:lnTo>
                    <a:pt x="1" y="75"/>
                  </a:lnTo>
                  <a:lnTo>
                    <a:pt x="1" y="96"/>
                  </a:lnTo>
                  <a:lnTo>
                    <a:pt x="8" y="95"/>
                  </a:lnTo>
                  <a:lnTo>
                    <a:pt x="16" y="94"/>
                  </a:lnTo>
                  <a:lnTo>
                    <a:pt x="23" y="93"/>
                  </a:lnTo>
                  <a:lnTo>
                    <a:pt x="30" y="91"/>
                  </a:lnTo>
                  <a:lnTo>
                    <a:pt x="37" y="90"/>
                  </a:lnTo>
                  <a:lnTo>
                    <a:pt x="45" y="89"/>
                  </a:lnTo>
                  <a:lnTo>
                    <a:pt x="52" y="88"/>
                  </a:lnTo>
                  <a:lnTo>
                    <a:pt x="60" y="87"/>
                  </a:lnTo>
                  <a:lnTo>
                    <a:pt x="60" y="65"/>
                  </a:lnTo>
                  <a:lnTo>
                    <a:pt x="59" y="43"/>
                  </a:lnTo>
                  <a:lnTo>
                    <a:pt x="59" y="22"/>
                  </a:lnTo>
                  <a:lnTo>
                    <a:pt x="58" y="0"/>
                  </a:lnTo>
                  <a:lnTo>
                    <a:pt x="51" y="2"/>
                  </a:lnTo>
                  <a:lnTo>
                    <a:pt x="43" y="3"/>
                  </a:lnTo>
                  <a:lnTo>
                    <a:pt x="36" y="5"/>
                  </a:lnTo>
                  <a:lnTo>
                    <a:pt x="29" y="6"/>
                  </a:lnTo>
                  <a:lnTo>
                    <a:pt x="22" y="9"/>
                  </a:lnTo>
                  <a:lnTo>
                    <a:pt x="15" y="10"/>
                  </a:lnTo>
                  <a:lnTo>
                    <a:pt x="7" y="12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2" name="Freeform 30"/>
            <p:cNvSpPr>
              <a:spLocks/>
            </p:cNvSpPr>
            <p:nvPr/>
          </p:nvSpPr>
          <p:spPr bwMode="auto">
            <a:xfrm>
              <a:off x="1123950" y="2319338"/>
              <a:ext cx="49213" cy="85725"/>
            </a:xfrm>
            <a:custGeom>
              <a:avLst/>
              <a:gdLst>
                <a:gd name="T0" fmla="*/ 2147483647 w 63"/>
                <a:gd name="T1" fmla="*/ 0 h 107"/>
                <a:gd name="T2" fmla="*/ 2147483647 w 63"/>
                <a:gd name="T3" fmla="*/ 2147483647 h 107"/>
                <a:gd name="T4" fmla="*/ 2147483647 w 63"/>
                <a:gd name="T5" fmla="*/ 2147483647 h 107"/>
                <a:gd name="T6" fmla="*/ 2147483647 w 63"/>
                <a:gd name="T7" fmla="*/ 2147483647 h 107"/>
                <a:gd name="T8" fmla="*/ 2147483647 w 63"/>
                <a:gd name="T9" fmla="*/ 2147483647 h 107"/>
                <a:gd name="T10" fmla="*/ 2147483647 w 63"/>
                <a:gd name="T11" fmla="*/ 2147483647 h 107"/>
                <a:gd name="T12" fmla="*/ 2147483647 w 63"/>
                <a:gd name="T13" fmla="*/ 2147483647 h 107"/>
                <a:gd name="T14" fmla="*/ 2147483647 w 63"/>
                <a:gd name="T15" fmla="*/ 2147483647 h 107"/>
                <a:gd name="T16" fmla="*/ 0 w 63"/>
                <a:gd name="T17" fmla="*/ 2147483647 h 107"/>
                <a:gd name="T18" fmla="*/ 2147483647 w 63"/>
                <a:gd name="T19" fmla="*/ 2147483647 h 107"/>
                <a:gd name="T20" fmla="*/ 2147483647 w 63"/>
                <a:gd name="T21" fmla="*/ 2147483647 h 107"/>
                <a:gd name="T22" fmla="*/ 2147483647 w 63"/>
                <a:gd name="T23" fmla="*/ 2147483647 h 107"/>
                <a:gd name="T24" fmla="*/ 2147483647 w 63"/>
                <a:gd name="T25" fmla="*/ 2147483647 h 107"/>
                <a:gd name="T26" fmla="*/ 2147483647 w 63"/>
                <a:gd name="T27" fmla="*/ 2147483647 h 107"/>
                <a:gd name="T28" fmla="*/ 2147483647 w 63"/>
                <a:gd name="T29" fmla="*/ 2147483647 h 107"/>
                <a:gd name="T30" fmla="*/ 2147483647 w 63"/>
                <a:gd name="T31" fmla="*/ 2147483647 h 107"/>
                <a:gd name="T32" fmla="*/ 2147483647 w 63"/>
                <a:gd name="T33" fmla="*/ 2147483647 h 107"/>
                <a:gd name="T34" fmla="*/ 2147483647 w 63"/>
                <a:gd name="T35" fmla="*/ 2147483647 h 107"/>
                <a:gd name="T36" fmla="*/ 2147483647 w 63"/>
                <a:gd name="T37" fmla="*/ 2147483647 h 107"/>
                <a:gd name="T38" fmla="*/ 2147483647 w 63"/>
                <a:gd name="T39" fmla="*/ 2147483647 h 107"/>
                <a:gd name="T40" fmla="*/ 2147483647 w 63"/>
                <a:gd name="T41" fmla="*/ 2147483647 h 107"/>
                <a:gd name="T42" fmla="*/ 2147483647 w 63"/>
                <a:gd name="T43" fmla="*/ 2147483647 h 107"/>
                <a:gd name="T44" fmla="*/ 2147483647 w 63"/>
                <a:gd name="T45" fmla="*/ 2147483647 h 107"/>
                <a:gd name="T46" fmla="*/ 2147483647 w 63"/>
                <a:gd name="T47" fmla="*/ 2147483647 h 107"/>
                <a:gd name="T48" fmla="*/ 2147483647 w 63"/>
                <a:gd name="T49" fmla="*/ 0 h 10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3"/>
                <a:gd name="T76" fmla="*/ 0 h 107"/>
                <a:gd name="T77" fmla="*/ 63 w 63"/>
                <a:gd name="T78" fmla="*/ 107 h 10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3" h="107">
                  <a:moveTo>
                    <a:pt x="58" y="0"/>
                  </a:moveTo>
                  <a:lnTo>
                    <a:pt x="51" y="2"/>
                  </a:lnTo>
                  <a:lnTo>
                    <a:pt x="43" y="4"/>
                  </a:lnTo>
                  <a:lnTo>
                    <a:pt x="36" y="7"/>
                  </a:lnTo>
                  <a:lnTo>
                    <a:pt x="29" y="9"/>
                  </a:lnTo>
                  <a:lnTo>
                    <a:pt x="22" y="12"/>
                  </a:lnTo>
                  <a:lnTo>
                    <a:pt x="15" y="15"/>
                  </a:lnTo>
                  <a:lnTo>
                    <a:pt x="7" y="17"/>
                  </a:lnTo>
                  <a:lnTo>
                    <a:pt x="0" y="19"/>
                  </a:lnTo>
                  <a:lnTo>
                    <a:pt x="2" y="41"/>
                  </a:lnTo>
                  <a:lnTo>
                    <a:pt x="3" y="63"/>
                  </a:lnTo>
                  <a:lnTo>
                    <a:pt x="3" y="85"/>
                  </a:lnTo>
                  <a:lnTo>
                    <a:pt x="4" y="107"/>
                  </a:lnTo>
                  <a:lnTo>
                    <a:pt x="11" y="105"/>
                  </a:lnTo>
                  <a:lnTo>
                    <a:pt x="19" y="102"/>
                  </a:lnTo>
                  <a:lnTo>
                    <a:pt x="26" y="101"/>
                  </a:lnTo>
                  <a:lnTo>
                    <a:pt x="34" y="99"/>
                  </a:lnTo>
                  <a:lnTo>
                    <a:pt x="41" y="96"/>
                  </a:lnTo>
                  <a:lnTo>
                    <a:pt x="48" y="95"/>
                  </a:lnTo>
                  <a:lnTo>
                    <a:pt x="56" y="93"/>
                  </a:lnTo>
                  <a:lnTo>
                    <a:pt x="63" y="91"/>
                  </a:lnTo>
                  <a:lnTo>
                    <a:pt x="61" y="68"/>
                  </a:lnTo>
                  <a:lnTo>
                    <a:pt x="60" y="45"/>
                  </a:lnTo>
                  <a:lnTo>
                    <a:pt x="59" y="23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3" name="Freeform 31"/>
            <p:cNvSpPr>
              <a:spLocks/>
            </p:cNvSpPr>
            <p:nvPr/>
          </p:nvSpPr>
          <p:spPr bwMode="auto">
            <a:xfrm>
              <a:off x="1130300" y="2597150"/>
              <a:ext cx="46038" cy="69850"/>
            </a:xfrm>
            <a:custGeom>
              <a:avLst/>
              <a:gdLst>
                <a:gd name="T0" fmla="*/ 0 w 59"/>
                <a:gd name="T1" fmla="*/ 2147483647 h 86"/>
                <a:gd name="T2" fmla="*/ 0 w 59"/>
                <a:gd name="T3" fmla="*/ 2147483647 h 86"/>
                <a:gd name="T4" fmla="*/ 0 w 59"/>
                <a:gd name="T5" fmla="*/ 2147483647 h 86"/>
                <a:gd name="T6" fmla="*/ 0 w 59"/>
                <a:gd name="T7" fmla="*/ 2147483647 h 86"/>
                <a:gd name="T8" fmla="*/ 0 w 59"/>
                <a:gd name="T9" fmla="*/ 2147483647 h 86"/>
                <a:gd name="T10" fmla="*/ 2147483647 w 59"/>
                <a:gd name="T11" fmla="*/ 2147483647 h 86"/>
                <a:gd name="T12" fmla="*/ 2147483647 w 59"/>
                <a:gd name="T13" fmla="*/ 2147483647 h 86"/>
                <a:gd name="T14" fmla="*/ 2147483647 w 59"/>
                <a:gd name="T15" fmla="*/ 2147483647 h 86"/>
                <a:gd name="T16" fmla="*/ 2147483647 w 59"/>
                <a:gd name="T17" fmla="*/ 2147483647 h 86"/>
                <a:gd name="T18" fmla="*/ 2147483647 w 59"/>
                <a:gd name="T19" fmla="*/ 2147483647 h 86"/>
                <a:gd name="T20" fmla="*/ 2147483647 w 59"/>
                <a:gd name="T21" fmla="*/ 2147483647 h 86"/>
                <a:gd name="T22" fmla="*/ 2147483647 w 59"/>
                <a:gd name="T23" fmla="*/ 2147483647 h 86"/>
                <a:gd name="T24" fmla="*/ 2147483647 w 59"/>
                <a:gd name="T25" fmla="*/ 2147483647 h 86"/>
                <a:gd name="T26" fmla="*/ 2147483647 w 59"/>
                <a:gd name="T27" fmla="*/ 2147483647 h 86"/>
                <a:gd name="T28" fmla="*/ 2147483647 w 59"/>
                <a:gd name="T29" fmla="*/ 2147483647 h 86"/>
                <a:gd name="T30" fmla="*/ 2147483647 w 59"/>
                <a:gd name="T31" fmla="*/ 2147483647 h 86"/>
                <a:gd name="T32" fmla="*/ 2147483647 w 59"/>
                <a:gd name="T33" fmla="*/ 0 h 86"/>
                <a:gd name="T34" fmla="*/ 2147483647 w 59"/>
                <a:gd name="T35" fmla="*/ 2147483647 h 86"/>
                <a:gd name="T36" fmla="*/ 2147483647 w 59"/>
                <a:gd name="T37" fmla="*/ 2147483647 h 86"/>
                <a:gd name="T38" fmla="*/ 2147483647 w 59"/>
                <a:gd name="T39" fmla="*/ 2147483647 h 86"/>
                <a:gd name="T40" fmla="*/ 2147483647 w 59"/>
                <a:gd name="T41" fmla="*/ 2147483647 h 86"/>
                <a:gd name="T42" fmla="*/ 2147483647 w 59"/>
                <a:gd name="T43" fmla="*/ 2147483647 h 86"/>
                <a:gd name="T44" fmla="*/ 2147483647 w 59"/>
                <a:gd name="T45" fmla="*/ 2147483647 h 86"/>
                <a:gd name="T46" fmla="*/ 2147483647 w 59"/>
                <a:gd name="T47" fmla="*/ 2147483647 h 86"/>
                <a:gd name="T48" fmla="*/ 0 w 59"/>
                <a:gd name="T49" fmla="*/ 2147483647 h 8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9"/>
                <a:gd name="T76" fmla="*/ 0 h 86"/>
                <a:gd name="T77" fmla="*/ 59 w 59"/>
                <a:gd name="T78" fmla="*/ 86 h 8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9" h="86">
                  <a:moveTo>
                    <a:pt x="0" y="7"/>
                  </a:moveTo>
                  <a:lnTo>
                    <a:pt x="0" y="26"/>
                  </a:lnTo>
                  <a:lnTo>
                    <a:pt x="0" y="46"/>
                  </a:lnTo>
                  <a:lnTo>
                    <a:pt x="0" y="66"/>
                  </a:lnTo>
                  <a:lnTo>
                    <a:pt x="0" y="86"/>
                  </a:lnTo>
                  <a:lnTo>
                    <a:pt x="7" y="85"/>
                  </a:lnTo>
                  <a:lnTo>
                    <a:pt x="15" y="85"/>
                  </a:lnTo>
                  <a:lnTo>
                    <a:pt x="22" y="84"/>
                  </a:lnTo>
                  <a:lnTo>
                    <a:pt x="29" y="84"/>
                  </a:lnTo>
                  <a:lnTo>
                    <a:pt x="36" y="83"/>
                  </a:lnTo>
                  <a:lnTo>
                    <a:pt x="44" y="83"/>
                  </a:lnTo>
                  <a:lnTo>
                    <a:pt x="51" y="82"/>
                  </a:lnTo>
                  <a:lnTo>
                    <a:pt x="59" y="82"/>
                  </a:lnTo>
                  <a:lnTo>
                    <a:pt x="59" y="61"/>
                  </a:lnTo>
                  <a:lnTo>
                    <a:pt x="59" y="40"/>
                  </a:lnTo>
                  <a:lnTo>
                    <a:pt x="59" y="21"/>
                  </a:lnTo>
                  <a:lnTo>
                    <a:pt x="59" y="0"/>
                  </a:lnTo>
                  <a:lnTo>
                    <a:pt x="52" y="1"/>
                  </a:lnTo>
                  <a:lnTo>
                    <a:pt x="44" y="1"/>
                  </a:lnTo>
                  <a:lnTo>
                    <a:pt x="37" y="2"/>
                  </a:lnTo>
                  <a:lnTo>
                    <a:pt x="30" y="3"/>
                  </a:lnTo>
                  <a:lnTo>
                    <a:pt x="22" y="5"/>
                  </a:lnTo>
                  <a:lnTo>
                    <a:pt x="15" y="5"/>
                  </a:lnTo>
                  <a:lnTo>
                    <a:pt x="7" y="6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4" name="Freeform 32"/>
            <p:cNvSpPr>
              <a:spLocks/>
            </p:cNvSpPr>
            <p:nvPr/>
          </p:nvSpPr>
          <p:spPr bwMode="auto">
            <a:xfrm>
              <a:off x="1100138" y="2016125"/>
              <a:ext cx="52388" cy="101600"/>
            </a:xfrm>
            <a:custGeom>
              <a:avLst/>
              <a:gdLst>
                <a:gd name="T0" fmla="*/ 2147483647 w 65"/>
                <a:gd name="T1" fmla="*/ 2147483647 h 128"/>
                <a:gd name="T2" fmla="*/ 2147483647 w 65"/>
                <a:gd name="T3" fmla="*/ 2147483647 h 128"/>
                <a:gd name="T4" fmla="*/ 2147483647 w 65"/>
                <a:gd name="T5" fmla="*/ 2147483647 h 128"/>
                <a:gd name="T6" fmla="*/ 2147483647 w 65"/>
                <a:gd name="T7" fmla="*/ 2147483647 h 128"/>
                <a:gd name="T8" fmla="*/ 2147483647 w 65"/>
                <a:gd name="T9" fmla="*/ 0 h 128"/>
                <a:gd name="T10" fmla="*/ 2147483647 w 65"/>
                <a:gd name="T11" fmla="*/ 2147483647 h 128"/>
                <a:gd name="T12" fmla="*/ 2147483647 w 65"/>
                <a:gd name="T13" fmla="*/ 2147483647 h 128"/>
                <a:gd name="T14" fmla="*/ 2147483647 w 65"/>
                <a:gd name="T15" fmla="*/ 2147483647 h 128"/>
                <a:gd name="T16" fmla="*/ 2147483647 w 65"/>
                <a:gd name="T17" fmla="*/ 2147483647 h 128"/>
                <a:gd name="T18" fmla="*/ 2147483647 w 65"/>
                <a:gd name="T19" fmla="*/ 2147483647 h 128"/>
                <a:gd name="T20" fmla="*/ 2147483647 w 65"/>
                <a:gd name="T21" fmla="*/ 2147483647 h 128"/>
                <a:gd name="T22" fmla="*/ 2147483647 w 65"/>
                <a:gd name="T23" fmla="*/ 2147483647 h 128"/>
                <a:gd name="T24" fmla="*/ 0 w 65"/>
                <a:gd name="T25" fmla="*/ 2147483647 h 128"/>
                <a:gd name="T26" fmla="*/ 2147483647 w 65"/>
                <a:gd name="T27" fmla="*/ 2147483647 h 128"/>
                <a:gd name="T28" fmla="*/ 2147483647 w 65"/>
                <a:gd name="T29" fmla="*/ 2147483647 h 128"/>
                <a:gd name="T30" fmla="*/ 2147483647 w 65"/>
                <a:gd name="T31" fmla="*/ 2147483647 h 128"/>
                <a:gd name="T32" fmla="*/ 2147483647 w 65"/>
                <a:gd name="T33" fmla="*/ 2147483647 h 128"/>
                <a:gd name="T34" fmla="*/ 2147483647 w 65"/>
                <a:gd name="T35" fmla="*/ 2147483647 h 128"/>
                <a:gd name="T36" fmla="*/ 2147483647 w 65"/>
                <a:gd name="T37" fmla="*/ 2147483647 h 128"/>
                <a:gd name="T38" fmla="*/ 2147483647 w 65"/>
                <a:gd name="T39" fmla="*/ 2147483647 h 128"/>
                <a:gd name="T40" fmla="*/ 2147483647 w 65"/>
                <a:gd name="T41" fmla="*/ 2147483647 h 128"/>
                <a:gd name="T42" fmla="*/ 2147483647 w 65"/>
                <a:gd name="T43" fmla="*/ 2147483647 h 128"/>
                <a:gd name="T44" fmla="*/ 2147483647 w 65"/>
                <a:gd name="T45" fmla="*/ 2147483647 h 128"/>
                <a:gd name="T46" fmla="*/ 2147483647 w 65"/>
                <a:gd name="T47" fmla="*/ 2147483647 h 128"/>
                <a:gd name="T48" fmla="*/ 2147483647 w 65"/>
                <a:gd name="T49" fmla="*/ 2147483647 h 12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5"/>
                <a:gd name="T76" fmla="*/ 0 h 128"/>
                <a:gd name="T77" fmla="*/ 65 w 65"/>
                <a:gd name="T78" fmla="*/ 128 h 12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5" h="128">
                  <a:moveTo>
                    <a:pt x="65" y="99"/>
                  </a:moveTo>
                  <a:lnTo>
                    <a:pt x="63" y="74"/>
                  </a:lnTo>
                  <a:lnTo>
                    <a:pt x="61" y="50"/>
                  </a:lnTo>
                  <a:lnTo>
                    <a:pt x="57" y="26"/>
                  </a:lnTo>
                  <a:lnTo>
                    <a:pt x="55" y="0"/>
                  </a:lnTo>
                  <a:lnTo>
                    <a:pt x="48" y="4"/>
                  </a:lnTo>
                  <a:lnTo>
                    <a:pt x="41" y="8"/>
                  </a:lnTo>
                  <a:lnTo>
                    <a:pt x="34" y="12"/>
                  </a:lnTo>
                  <a:lnTo>
                    <a:pt x="27" y="16"/>
                  </a:lnTo>
                  <a:lnTo>
                    <a:pt x="20" y="21"/>
                  </a:lnTo>
                  <a:lnTo>
                    <a:pt x="13" y="24"/>
                  </a:lnTo>
                  <a:lnTo>
                    <a:pt x="6" y="29"/>
                  </a:lnTo>
                  <a:lnTo>
                    <a:pt x="0" y="32"/>
                  </a:lnTo>
                  <a:lnTo>
                    <a:pt x="2" y="57"/>
                  </a:lnTo>
                  <a:lnTo>
                    <a:pt x="4" y="81"/>
                  </a:lnTo>
                  <a:lnTo>
                    <a:pt x="6" y="104"/>
                  </a:lnTo>
                  <a:lnTo>
                    <a:pt x="9" y="128"/>
                  </a:lnTo>
                  <a:lnTo>
                    <a:pt x="16" y="125"/>
                  </a:lnTo>
                  <a:lnTo>
                    <a:pt x="24" y="121"/>
                  </a:lnTo>
                  <a:lnTo>
                    <a:pt x="31" y="118"/>
                  </a:lnTo>
                  <a:lnTo>
                    <a:pt x="38" y="113"/>
                  </a:lnTo>
                  <a:lnTo>
                    <a:pt x="44" y="110"/>
                  </a:lnTo>
                  <a:lnTo>
                    <a:pt x="51" y="106"/>
                  </a:lnTo>
                  <a:lnTo>
                    <a:pt x="58" y="103"/>
                  </a:lnTo>
                  <a:lnTo>
                    <a:pt x="65" y="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5" name="Freeform 33"/>
            <p:cNvSpPr>
              <a:spLocks/>
            </p:cNvSpPr>
            <p:nvPr/>
          </p:nvSpPr>
          <p:spPr bwMode="auto">
            <a:xfrm>
              <a:off x="1201738" y="2133600"/>
              <a:ext cx="52388" cy="96838"/>
            </a:xfrm>
            <a:custGeom>
              <a:avLst/>
              <a:gdLst>
                <a:gd name="T0" fmla="*/ 2147483647 w 67"/>
                <a:gd name="T1" fmla="*/ 2147483647 h 122"/>
                <a:gd name="T2" fmla="*/ 2147483647 w 67"/>
                <a:gd name="T3" fmla="*/ 2147483647 h 122"/>
                <a:gd name="T4" fmla="*/ 2147483647 w 67"/>
                <a:gd name="T5" fmla="*/ 2147483647 h 122"/>
                <a:gd name="T6" fmla="*/ 2147483647 w 67"/>
                <a:gd name="T7" fmla="*/ 2147483647 h 122"/>
                <a:gd name="T8" fmla="*/ 2147483647 w 67"/>
                <a:gd name="T9" fmla="*/ 2147483647 h 122"/>
                <a:gd name="T10" fmla="*/ 2147483647 w 67"/>
                <a:gd name="T11" fmla="*/ 2147483647 h 122"/>
                <a:gd name="T12" fmla="*/ 2147483647 w 67"/>
                <a:gd name="T13" fmla="*/ 2147483647 h 122"/>
                <a:gd name="T14" fmla="*/ 2147483647 w 67"/>
                <a:gd name="T15" fmla="*/ 2147483647 h 122"/>
                <a:gd name="T16" fmla="*/ 2147483647 w 67"/>
                <a:gd name="T17" fmla="*/ 2147483647 h 122"/>
                <a:gd name="T18" fmla="*/ 2147483647 w 67"/>
                <a:gd name="T19" fmla="*/ 2147483647 h 122"/>
                <a:gd name="T20" fmla="*/ 2147483647 w 67"/>
                <a:gd name="T21" fmla="*/ 2147483647 h 122"/>
                <a:gd name="T22" fmla="*/ 2147483647 w 67"/>
                <a:gd name="T23" fmla="*/ 2147483647 h 122"/>
                <a:gd name="T24" fmla="*/ 2147483647 w 67"/>
                <a:gd name="T25" fmla="*/ 0 h 122"/>
                <a:gd name="T26" fmla="*/ 2147483647 w 67"/>
                <a:gd name="T27" fmla="*/ 2147483647 h 122"/>
                <a:gd name="T28" fmla="*/ 2147483647 w 67"/>
                <a:gd name="T29" fmla="*/ 2147483647 h 122"/>
                <a:gd name="T30" fmla="*/ 2147483647 w 67"/>
                <a:gd name="T31" fmla="*/ 2147483647 h 122"/>
                <a:gd name="T32" fmla="*/ 2147483647 w 67"/>
                <a:gd name="T33" fmla="*/ 2147483647 h 122"/>
                <a:gd name="T34" fmla="*/ 2147483647 w 67"/>
                <a:gd name="T35" fmla="*/ 2147483647 h 122"/>
                <a:gd name="T36" fmla="*/ 2147483647 w 67"/>
                <a:gd name="T37" fmla="*/ 2147483647 h 122"/>
                <a:gd name="T38" fmla="*/ 2147483647 w 67"/>
                <a:gd name="T39" fmla="*/ 2147483647 h 122"/>
                <a:gd name="T40" fmla="*/ 0 w 67"/>
                <a:gd name="T41" fmla="*/ 2147483647 h 122"/>
                <a:gd name="T42" fmla="*/ 2147483647 w 67"/>
                <a:gd name="T43" fmla="*/ 2147483647 h 122"/>
                <a:gd name="T44" fmla="*/ 2147483647 w 67"/>
                <a:gd name="T45" fmla="*/ 2147483647 h 122"/>
                <a:gd name="T46" fmla="*/ 2147483647 w 67"/>
                <a:gd name="T47" fmla="*/ 2147483647 h 122"/>
                <a:gd name="T48" fmla="*/ 2147483647 w 67"/>
                <a:gd name="T49" fmla="*/ 2147483647 h 12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7"/>
                <a:gd name="T76" fmla="*/ 0 h 122"/>
                <a:gd name="T77" fmla="*/ 67 w 67"/>
                <a:gd name="T78" fmla="*/ 122 h 12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7" h="122">
                  <a:moveTo>
                    <a:pt x="8" y="122"/>
                  </a:moveTo>
                  <a:lnTo>
                    <a:pt x="15" y="120"/>
                  </a:lnTo>
                  <a:lnTo>
                    <a:pt x="23" y="116"/>
                  </a:lnTo>
                  <a:lnTo>
                    <a:pt x="30" y="114"/>
                  </a:lnTo>
                  <a:lnTo>
                    <a:pt x="37" y="111"/>
                  </a:lnTo>
                  <a:lnTo>
                    <a:pt x="44" y="109"/>
                  </a:lnTo>
                  <a:lnTo>
                    <a:pt x="52" y="106"/>
                  </a:lnTo>
                  <a:lnTo>
                    <a:pt x="59" y="103"/>
                  </a:lnTo>
                  <a:lnTo>
                    <a:pt x="67" y="101"/>
                  </a:lnTo>
                  <a:lnTo>
                    <a:pt x="65" y="76"/>
                  </a:lnTo>
                  <a:lnTo>
                    <a:pt x="63" y="50"/>
                  </a:lnTo>
                  <a:lnTo>
                    <a:pt x="60" y="25"/>
                  </a:lnTo>
                  <a:lnTo>
                    <a:pt x="58" y="0"/>
                  </a:lnTo>
                  <a:lnTo>
                    <a:pt x="51" y="3"/>
                  </a:lnTo>
                  <a:lnTo>
                    <a:pt x="43" y="5"/>
                  </a:lnTo>
                  <a:lnTo>
                    <a:pt x="36" y="9"/>
                  </a:lnTo>
                  <a:lnTo>
                    <a:pt x="29" y="11"/>
                  </a:lnTo>
                  <a:lnTo>
                    <a:pt x="22" y="15"/>
                  </a:lnTo>
                  <a:lnTo>
                    <a:pt x="15" y="18"/>
                  </a:lnTo>
                  <a:lnTo>
                    <a:pt x="7" y="20"/>
                  </a:lnTo>
                  <a:lnTo>
                    <a:pt x="0" y="24"/>
                  </a:lnTo>
                  <a:lnTo>
                    <a:pt x="3" y="49"/>
                  </a:lnTo>
                  <a:lnTo>
                    <a:pt x="5" y="73"/>
                  </a:lnTo>
                  <a:lnTo>
                    <a:pt x="6" y="98"/>
                  </a:lnTo>
                  <a:lnTo>
                    <a:pt x="8" y="1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6" name="Freeform 34"/>
            <p:cNvSpPr>
              <a:spLocks/>
            </p:cNvSpPr>
            <p:nvPr/>
          </p:nvSpPr>
          <p:spPr bwMode="auto">
            <a:xfrm>
              <a:off x="1185863" y="1968500"/>
              <a:ext cx="53975" cy="104775"/>
            </a:xfrm>
            <a:custGeom>
              <a:avLst/>
              <a:gdLst>
                <a:gd name="T0" fmla="*/ 2147483647 w 68"/>
                <a:gd name="T1" fmla="*/ 2147483647 h 134"/>
                <a:gd name="T2" fmla="*/ 2147483647 w 68"/>
                <a:gd name="T3" fmla="*/ 2147483647 h 134"/>
                <a:gd name="T4" fmla="*/ 2147483647 w 68"/>
                <a:gd name="T5" fmla="*/ 2147483647 h 134"/>
                <a:gd name="T6" fmla="*/ 2147483647 w 68"/>
                <a:gd name="T7" fmla="*/ 2147483647 h 134"/>
                <a:gd name="T8" fmla="*/ 2147483647 w 68"/>
                <a:gd name="T9" fmla="*/ 0 h 134"/>
                <a:gd name="T10" fmla="*/ 2147483647 w 68"/>
                <a:gd name="T11" fmla="*/ 2147483647 h 134"/>
                <a:gd name="T12" fmla="*/ 2147483647 w 68"/>
                <a:gd name="T13" fmla="*/ 2147483647 h 134"/>
                <a:gd name="T14" fmla="*/ 2147483647 w 68"/>
                <a:gd name="T15" fmla="*/ 2147483647 h 134"/>
                <a:gd name="T16" fmla="*/ 2147483647 w 68"/>
                <a:gd name="T17" fmla="*/ 2147483647 h 134"/>
                <a:gd name="T18" fmla="*/ 2147483647 w 68"/>
                <a:gd name="T19" fmla="*/ 2147483647 h 134"/>
                <a:gd name="T20" fmla="*/ 2147483647 w 68"/>
                <a:gd name="T21" fmla="*/ 2147483647 h 134"/>
                <a:gd name="T22" fmla="*/ 2147483647 w 68"/>
                <a:gd name="T23" fmla="*/ 2147483647 h 134"/>
                <a:gd name="T24" fmla="*/ 0 w 68"/>
                <a:gd name="T25" fmla="*/ 2147483647 h 134"/>
                <a:gd name="T26" fmla="*/ 2147483647 w 68"/>
                <a:gd name="T27" fmla="*/ 2147483647 h 134"/>
                <a:gd name="T28" fmla="*/ 2147483647 w 68"/>
                <a:gd name="T29" fmla="*/ 2147483647 h 134"/>
                <a:gd name="T30" fmla="*/ 2147483647 w 68"/>
                <a:gd name="T31" fmla="*/ 2147483647 h 134"/>
                <a:gd name="T32" fmla="*/ 2147483647 w 68"/>
                <a:gd name="T33" fmla="*/ 2147483647 h 134"/>
                <a:gd name="T34" fmla="*/ 2147483647 w 68"/>
                <a:gd name="T35" fmla="*/ 2147483647 h 134"/>
                <a:gd name="T36" fmla="*/ 2147483647 w 68"/>
                <a:gd name="T37" fmla="*/ 2147483647 h 134"/>
                <a:gd name="T38" fmla="*/ 2147483647 w 68"/>
                <a:gd name="T39" fmla="*/ 2147483647 h 134"/>
                <a:gd name="T40" fmla="*/ 2147483647 w 68"/>
                <a:gd name="T41" fmla="*/ 2147483647 h 134"/>
                <a:gd name="T42" fmla="*/ 2147483647 w 68"/>
                <a:gd name="T43" fmla="*/ 2147483647 h 134"/>
                <a:gd name="T44" fmla="*/ 2147483647 w 68"/>
                <a:gd name="T45" fmla="*/ 2147483647 h 134"/>
                <a:gd name="T46" fmla="*/ 2147483647 w 68"/>
                <a:gd name="T47" fmla="*/ 2147483647 h 134"/>
                <a:gd name="T48" fmla="*/ 2147483647 w 68"/>
                <a:gd name="T49" fmla="*/ 2147483647 h 13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8"/>
                <a:gd name="T76" fmla="*/ 0 h 134"/>
                <a:gd name="T77" fmla="*/ 68 w 68"/>
                <a:gd name="T78" fmla="*/ 134 h 13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8" h="134">
                  <a:moveTo>
                    <a:pt x="68" y="105"/>
                  </a:moveTo>
                  <a:lnTo>
                    <a:pt x="64" y="78"/>
                  </a:lnTo>
                  <a:lnTo>
                    <a:pt x="62" y="52"/>
                  </a:lnTo>
                  <a:lnTo>
                    <a:pt x="58" y="27"/>
                  </a:lnTo>
                  <a:lnTo>
                    <a:pt x="55" y="0"/>
                  </a:lnTo>
                  <a:lnTo>
                    <a:pt x="48" y="4"/>
                  </a:lnTo>
                  <a:lnTo>
                    <a:pt x="41" y="8"/>
                  </a:lnTo>
                  <a:lnTo>
                    <a:pt x="34" y="12"/>
                  </a:lnTo>
                  <a:lnTo>
                    <a:pt x="27" y="15"/>
                  </a:lnTo>
                  <a:lnTo>
                    <a:pt x="20" y="19"/>
                  </a:lnTo>
                  <a:lnTo>
                    <a:pt x="14" y="23"/>
                  </a:lnTo>
                  <a:lnTo>
                    <a:pt x="7" y="27"/>
                  </a:lnTo>
                  <a:lnTo>
                    <a:pt x="0" y="31"/>
                  </a:lnTo>
                  <a:lnTo>
                    <a:pt x="2" y="57"/>
                  </a:lnTo>
                  <a:lnTo>
                    <a:pt x="5" y="82"/>
                  </a:lnTo>
                  <a:lnTo>
                    <a:pt x="8" y="108"/>
                  </a:lnTo>
                  <a:lnTo>
                    <a:pt x="10" y="134"/>
                  </a:lnTo>
                  <a:lnTo>
                    <a:pt x="17" y="130"/>
                  </a:lnTo>
                  <a:lnTo>
                    <a:pt x="25" y="126"/>
                  </a:lnTo>
                  <a:lnTo>
                    <a:pt x="32" y="122"/>
                  </a:lnTo>
                  <a:lnTo>
                    <a:pt x="39" y="119"/>
                  </a:lnTo>
                  <a:lnTo>
                    <a:pt x="46" y="115"/>
                  </a:lnTo>
                  <a:lnTo>
                    <a:pt x="53" y="112"/>
                  </a:lnTo>
                  <a:lnTo>
                    <a:pt x="61" y="108"/>
                  </a:lnTo>
                  <a:lnTo>
                    <a:pt x="68" y="1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7" name="Freeform 35"/>
            <p:cNvSpPr>
              <a:spLocks/>
            </p:cNvSpPr>
            <p:nvPr/>
          </p:nvSpPr>
          <p:spPr bwMode="auto">
            <a:xfrm>
              <a:off x="1219200" y="2444750"/>
              <a:ext cx="49213" cy="79375"/>
            </a:xfrm>
            <a:custGeom>
              <a:avLst/>
              <a:gdLst>
                <a:gd name="T0" fmla="*/ 2147483647 w 62"/>
                <a:gd name="T1" fmla="*/ 2147483647 h 101"/>
                <a:gd name="T2" fmla="*/ 2147483647 w 62"/>
                <a:gd name="T3" fmla="*/ 2147483647 h 101"/>
                <a:gd name="T4" fmla="*/ 2147483647 w 62"/>
                <a:gd name="T5" fmla="*/ 2147483647 h 101"/>
                <a:gd name="T6" fmla="*/ 2147483647 w 62"/>
                <a:gd name="T7" fmla="*/ 2147483647 h 101"/>
                <a:gd name="T8" fmla="*/ 2147483647 w 62"/>
                <a:gd name="T9" fmla="*/ 2147483647 h 101"/>
                <a:gd name="T10" fmla="*/ 2147483647 w 62"/>
                <a:gd name="T11" fmla="*/ 2147483647 h 101"/>
                <a:gd name="T12" fmla="*/ 2147483647 w 62"/>
                <a:gd name="T13" fmla="*/ 2147483647 h 101"/>
                <a:gd name="T14" fmla="*/ 2147483647 w 62"/>
                <a:gd name="T15" fmla="*/ 2147483647 h 101"/>
                <a:gd name="T16" fmla="*/ 2147483647 w 62"/>
                <a:gd name="T17" fmla="*/ 2147483647 h 101"/>
                <a:gd name="T18" fmla="*/ 2147483647 w 62"/>
                <a:gd name="T19" fmla="*/ 2147483647 h 101"/>
                <a:gd name="T20" fmla="*/ 2147483647 w 62"/>
                <a:gd name="T21" fmla="*/ 2147483647 h 101"/>
                <a:gd name="T22" fmla="*/ 2147483647 w 62"/>
                <a:gd name="T23" fmla="*/ 2147483647 h 101"/>
                <a:gd name="T24" fmla="*/ 2147483647 w 62"/>
                <a:gd name="T25" fmla="*/ 0 h 101"/>
                <a:gd name="T26" fmla="*/ 2147483647 w 62"/>
                <a:gd name="T27" fmla="*/ 2147483647 h 101"/>
                <a:gd name="T28" fmla="*/ 2147483647 w 62"/>
                <a:gd name="T29" fmla="*/ 2147483647 h 101"/>
                <a:gd name="T30" fmla="*/ 2147483647 w 62"/>
                <a:gd name="T31" fmla="*/ 2147483647 h 101"/>
                <a:gd name="T32" fmla="*/ 2147483647 w 62"/>
                <a:gd name="T33" fmla="*/ 2147483647 h 101"/>
                <a:gd name="T34" fmla="*/ 2147483647 w 62"/>
                <a:gd name="T35" fmla="*/ 2147483647 h 101"/>
                <a:gd name="T36" fmla="*/ 2147483647 w 62"/>
                <a:gd name="T37" fmla="*/ 2147483647 h 101"/>
                <a:gd name="T38" fmla="*/ 2147483647 w 62"/>
                <a:gd name="T39" fmla="*/ 2147483647 h 101"/>
                <a:gd name="T40" fmla="*/ 0 w 62"/>
                <a:gd name="T41" fmla="*/ 2147483647 h 101"/>
                <a:gd name="T42" fmla="*/ 2147483647 w 62"/>
                <a:gd name="T43" fmla="*/ 2147483647 h 101"/>
                <a:gd name="T44" fmla="*/ 2147483647 w 62"/>
                <a:gd name="T45" fmla="*/ 2147483647 h 101"/>
                <a:gd name="T46" fmla="*/ 2147483647 w 62"/>
                <a:gd name="T47" fmla="*/ 2147483647 h 101"/>
                <a:gd name="T48" fmla="*/ 2147483647 w 62"/>
                <a:gd name="T49" fmla="*/ 2147483647 h 1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2"/>
                <a:gd name="T76" fmla="*/ 0 h 101"/>
                <a:gd name="T77" fmla="*/ 62 w 62"/>
                <a:gd name="T78" fmla="*/ 101 h 10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2" h="101">
                  <a:moveTo>
                    <a:pt x="3" y="101"/>
                  </a:moveTo>
                  <a:lnTo>
                    <a:pt x="9" y="99"/>
                  </a:lnTo>
                  <a:lnTo>
                    <a:pt x="17" y="98"/>
                  </a:lnTo>
                  <a:lnTo>
                    <a:pt x="24" y="97"/>
                  </a:lnTo>
                  <a:lnTo>
                    <a:pt x="32" y="96"/>
                  </a:lnTo>
                  <a:lnTo>
                    <a:pt x="39" y="96"/>
                  </a:lnTo>
                  <a:lnTo>
                    <a:pt x="47" y="95"/>
                  </a:lnTo>
                  <a:lnTo>
                    <a:pt x="54" y="94"/>
                  </a:lnTo>
                  <a:lnTo>
                    <a:pt x="62" y="93"/>
                  </a:lnTo>
                  <a:lnTo>
                    <a:pt x="61" y="70"/>
                  </a:lnTo>
                  <a:lnTo>
                    <a:pt x="61" y="46"/>
                  </a:lnTo>
                  <a:lnTo>
                    <a:pt x="61" y="23"/>
                  </a:lnTo>
                  <a:lnTo>
                    <a:pt x="60" y="0"/>
                  </a:lnTo>
                  <a:lnTo>
                    <a:pt x="52" y="2"/>
                  </a:lnTo>
                  <a:lnTo>
                    <a:pt x="45" y="3"/>
                  </a:lnTo>
                  <a:lnTo>
                    <a:pt x="37" y="4"/>
                  </a:lnTo>
                  <a:lnTo>
                    <a:pt x="30" y="6"/>
                  </a:lnTo>
                  <a:lnTo>
                    <a:pt x="23" y="7"/>
                  </a:lnTo>
                  <a:lnTo>
                    <a:pt x="15" y="8"/>
                  </a:lnTo>
                  <a:lnTo>
                    <a:pt x="8" y="11"/>
                  </a:lnTo>
                  <a:lnTo>
                    <a:pt x="0" y="12"/>
                  </a:lnTo>
                  <a:lnTo>
                    <a:pt x="1" y="34"/>
                  </a:lnTo>
                  <a:lnTo>
                    <a:pt x="1" y="56"/>
                  </a:lnTo>
                  <a:lnTo>
                    <a:pt x="1" y="79"/>
                  </a:lnTo>
                  <a:lnTo>
                    <a:pt x="3" y="101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8" name="Freeform 36"/>
            <p:cNvSpPr>
              <a:spLocks/>
            </p:cNvSpPr>
            <p:nvPr/>
          </p:nvSpPr>
          <p:spPr bwMode="auto">
            <a:xfrm>
              <a:off x="1212850" y="2292350"/>
              <a:ext cx="50800" cy="88900"/>
            </a:xfrm>
            <a:custGeom>
              <a:avLst/>
              <a:gdLst>
                <a:gd name="T0" fmla="*/ 2147483647 w 65"/>
                <a:gd name="T1" fmla="*/ 2147483647 h 112"/>
                <a:gd name="T2" fmla="*/ 2147483647 w 65"/>
                <a:gd name="T3" fmla="*/ 2147483647 h 112"/>
                <a:gd name="T4" fmla="*/ 2147483647 w 65"/>
                <a:gd name="T5" fmla="*/ 2147483647 h 112"/>
                <a:gd name="T6" fmla="*/ 2147483647 w 65"/>
                <a:gd name="T7" fmla="*/ 2147483647 h 112"/>
                <a:gd name="T8" fmla="*/ 2147483647 w 65"/>
                <a:gd name="T9" fmla="*/ 2147483647 h 112"/>
                <a:gd name="T10" fmla="*/ 2147483647 w 65"/>
                <a:gd name="T11" fmla="*/ 2147483647 h 112"/>
                <a:gd name="T12" fmla="*/ 2147483647 w 65"/>
                <a:gd name="T13" fmla="*/ 2147483647 h 112"/>
                <a:gd name="T14" fmla="*/ 2147483647 w 65"/>
                <a:gd name="T15" fmla="*/ 2147483647 h 112"/>
                <a:gd name="T16" fmla="*/ 2147483647 w 65"/>
                <a:gd name="T17" fmla="*/ 2147483647 h 112"/>
                <a:gd name="T18" fmla="*/ 2147483647 w 65"/>
                <a:gd name="T19" fmla="*/ 2147483647 h 112"/>
                <a:gd name="T20" fmla="*/ 2147483647 w 65"/>
                <a:gd name="T21" fmla="*/ 2147483647 h 112"/>
                <a:gd name="T22" fmla="*/ 2147483647 w 65"/>
                <a:gd name="T23" fmla="*/ 2147483647 h 112"/>
                <a:gd name="T24" fmla="*/ 2147483647 w 65"/>
                <a:gd name="T25" fmla="*/ 0 h 112"/>
                <a:gd name="T26" fmla="*/ 2147483647 w 65"/>
                <a:gd name="T27" fmla="*/ 2147483647 h 112"/>
                <a:gd name="T28" fmla="*/ 2147483647 w 65"/>
                <a:gd name="T29" fmla="*/ 2147483647 h 112"/>
                <a:gd name="T30" fmla="*/ 2147483647 w 65"/>
                <a:gd name="T31" fmla="*/ 2147483647 h 112"/>
                <a:gd name="T32" fmla="*/ 2147483647 w 65"/>
                <a:gd name="T33" fmla="*/ 2147483647 h 112"/>
                <a:gd name="T34" fmla="*/ 2147483647 w 65"/>
                <a:gd name="T35" fmla="*/ 2147483647 h 112"/>
                <a:gd name="T36" fmla="*/ 2147483647 w 65"/>
                <a:gd name="T37" fmla="*/ 2147483647 h 112"/>
                <a:gd name="T38" fmla="*/ 2147483647 w 65"/>
                <a:gd name="T39" fmla="*/ 2147483647 h 112"/>
                <a:gd name="T40" fmla="*/ 0 w 65"/>
                <a:gd name="T41" fmla="*/ 2147483647 h 112"/>
                <a:gd name="T42" fmla="*/ 2147483647 w 65"/>
                <a:gd name="T43" fmla="*/ 2147483647 h 112"/>
                <a:gd name="T44" fmla="*/ 2147483647 w 65"/>
                <a:gd name="T45" fmla="*/ 2147483647 h 112"/>
                <a:gd name="T46" fmla="*/ 2147483647 w 65"/>
                <a:gd name="T47" fmla="*/ 2147483647 h 112"/>
                <a:gd name="T48" fmla="*/ 2147483647 w 65"/>
                <a:gd name="T49" fmla="*/ 2147483647 h 11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5"/>
                <a:gd name="T76" fmla="*/ 0 h 112"/>
                <a:gd name="T77" fmla="*/ 65 w 65"/>
                <a:gd name="T78" fmla="*/ 112 h 11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5" h="112">
                  <a:moveTo>
                    <a:pt x="5" y="112"/>
                  </a:moveTo>
                  <a:lnTo>
                    <a:pt x="13" y="110"/>
                  </a:lnTo>
                  <a:lnTo>
                    <a:pt x="20" y="107"/>
                  </a:lnTo>
                  <a:lnTo>
                    <a:pt x="28" y="106"/>
                  </a:lnTo>
                  <a:lnTo>
                    <a:pt x="35" y="104"/>
                  </a:lnTo>
                  <a:lnTo>
                    <a:pt x="42" y="103"/>
                  </a:lnTo>
                  <a:lnTo>
                    <a:pt x="50" y="100"/>
                  </a:lnTo>
                  <a:lnTo>
                    <a:pt x="57" y="99"/>
                  </a:lnTo>
                  <a:lnTo>
                    <a:pt x="65" y="97"/>
                  </a:lnTo>
                  <a:lnTo>
                    <a:pt x="64" y="73"/>
                  </a:lnTo>
                  <a:lnTo>
                    <a:pt x="62" y="49"/>
                  </a:lnTo>
                  <a:lnTo>
                    <a:pt x="60" y="24"/>
                  </a:lnTo>
                  <a:lnTo>
                    <a:pt x="59" y="0"/>
                  </a:lnTo>
                  <a:lnTo>
                    <a:pt x="52" y="2"/>
                  </a:lnTo>
                  <a:lnTo>
                    <a:pt x="44" y="5"/>
                  </a:lnTo>
                  <a:lnTo>
                    <a:pt x="37" y="7"/>
                  </a:lnTo>
                  <a:lnTo>
                    <a:pt x="30" y="8"/>
                  </a:lnTo>
                  <a:lnTo>
                    <a:pt x="23" y="11"/>
                  </a:lnTo>
                  <a:lnTo>
                    <a:pt x="15" y="13"/>
                  </a:lnTo>
                  <a:lnTo>
                    <a:pt x="8" y="15"/>
                  </a:lnTo>
                  <a:lnTo>
                    <a:pt x="0" y="17"/>
                  </a:lnTo>
                  <a:lnTo>
                    <a:pt x="1" y="42"/>
                  </a:lnTo>
                  <a:lnTo>
                    <a:pt x="2" y="65"/>
                  </a:lnTo>
                  <a:lnTo>
                    <a:pt x="4" y="88"/>
                  </a:lnTo>
                  <a:lnTo>
                    <a:pt x="5" y="1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79" name="Freeform 37"/>
            <p:cNvSpPr>
              <a:spLocks/>
            </p:cNvSpPr>
            <p:nvPr/>
          </p:nvSpPr>
          <p:spPr bwMode="auto">
            <a:xfrm>
              <a:off x="1220788" y="2589213"/>
              <a:ext cx="47625" cy="71438"/>
            </a:xfrm>
            <a:custGeom>
              <a:avLst/>
              <a:gdLst>
                <a:gd name="T0" fmla="*/ 2147483647 w 61"/>
                <a:gd name="T1" fmla="*/ 0 h 91"/>
                <a:gd name="T2" fmla="*/ 2147483647 w 61"/>
                <a:gd name="T3" fmla="*/ 0 h 91"/>
                <a:gd name="T4" fmla="*/ 2147483647 w 61"/>
                <a:gd name="T5" fmla="*/ 2147483647 h 91"/>
                <a:gd name="T6" fmla="*/ 2147483647 w 61"/>
                <a:gd name="T7" fmla="*/ 2147483647 h 91"/>
                <a:gd name="T8" fmla="*/ 2147483647 w 61"/>
                <a:gd name="T9" fmla="*/ 2147483647 h 91"/>
                <a:gd name="T10" fmla="*/ 2147483647 w 61"/>
                <a:gd name="T11" fmla="*/ 2147483647 h 91"/>
                <a:gd name="T12" fmla="*/ 2147483647 w 61"/>
                <a:gd name="T13" fmla="*/ 2147483647 h 91"/>
                <a:gd name="T14" fmla="*/ 2147483647 w 61"/>
                <a:gd name="T15" fmla="*/ 2147483647 h 91"/>
                <a:gd name="T16" fmla="*/ 0 w 61"/>
                <a:gd name="T17" fmla="*/ 2147483647 h 91"/>
                <a:gd name="T18" fmla="*/ 0 w 61"/>
                <a:gd name="T19" fmla="*/ 2147483647 h 91"/>
                <a:gd name="T20" fmla="*/ 0 w 61"/>
                <a:gd name="T21" fmla="*/ 2147483647 h 91"/>
                <a:gd name="T22" fmla="*/ 0 w 61"/>
                <a:gd name="T23" fmla="*/ 2147483647 h 91"/>
                <a:gd name="T24" fmla="*/ 0 w 61"/>
                <a:gd name="T25" fmla="*/ 2147483647 h 91"/>
                <a:gd name="T26" fmla="*/ 2147483647 w 61"/>
                <a:gd name="T27" fmla="*/ 2147483647 h 91"/>
                <a:gd name="T28" fmla="*/ 2147483647 w 61"/>
                <a:gd name="T29" fmla="*/ 2147483647 h 91"/>
                <a:gd name="T30" fmla="*/ 2147483647 w 61"/>
                <a:gd name="T31" fmla="*/ 2147483647 h 91"/>
                <a:gd name="T32" fmla="*/ 2147483647 w 61"/>
                <a:gd name="T33" fmla="*/ 2147483647 h 91"/>
                <a:gd name="T34" fmla="*/ 2147483647 w 61"/>
                <a:gd name="T35" fmla="*/ 2147483647 h 91"/>
                <a:gd name="T36" fmla="*/ 2147483647 w 61"/>
                <a:gd name="T37" fmla="*/ 2147483647 h 91"/>
                <a:gd name="T38" fmla="*/ 2147483647 w 61"/>
                <a:gd name="T39" fmla="*/ 2147483647 h 91"/>
                <a:gd name="T40" fmla="*/ 2147483647 w 61"/>
                <a:gd name="T41" fmla="*/ 2147483647 h 91"/>
                <a:gd name="T42" fmla="*/ 2147483647 w 61"/>
                <a:gd name="T43" fmla="*/ 2147483647 h 91"/>
                <a:gd name="T44" fmla="*/ 2147483647 w 61"/>
                <a:gd name="T45" fmla="*/ 2147483647 h 91"/>
                <a:gd name="T46" fmla="*/ 2147483647 w 61"/>
                <a:gd name="T47" fmla="*/ 2147483647 h 91"/>
                <a:gd name="T48" fmla="*/ 2147483647 w 61"/>
                <a:gd name="T49" fmla="*/ 0 h 9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1"/>
                <a:gd name="T76" fmla="*/ 0 h 91"/>
                <a:gd name="T77" fmla="*/ 61 w 61"/>
                <a:gd name="T78" fmla="*/ 91 h 9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1" h="91">
                  <a:moveTo>
                    <a:pt x="61" y="0"/>
                  </a:moveTo>
                  <a:lnTo>
                    <a:pt x="53" y="0"/>
                  </a:lnTo>
                  <a:lnTo>
                    <a:pt x="46" y="2"/>
                  </a:lnTo>
                  <a:lnTo>
                    <a:pt x="38" y="2"/>
                  </a:lnTo>
                  <a:lnTo>
                    <a:pt x="31" y="3"/>
                  </a:lnTo>
                  <a:lnTo>
                    <a:pt x="23" y="4"/>
                  </a:lnTo>
                  <a:lnTo>
                    <a:pt x="14" y="5"/>
                  </a:lnTo>
                  <a:lnTo>
                    <a:pt x="8" y="5"/>
                  </a:lnTo>
                  <a:lnTo>
                    <a:pt x="0" y="6"/>
                  </a:lnTo>
                  <a:lnTo>
                    <a:pt x="0" y="28"/>
                  </a:lnTo>
                  <a:lnTo>
                    <a:pt x="0" y="49"/>
                  </a:lnTo>
                  <a:lnTo>
                    <a:pt x="0" y="70"/>
                  </a:lnTo>
                  <a:lnTo>
                    <a:pt x="0" y="91"/>
                  </a:lnTo>
                  <a:lnTo>
                    <a:pt x="6" y="91"/>
                  </a:lnTo>
                  <a:lnTo>
                    <a:pt x="14" y="90"/>
                  </a:lnTo>
                  <a:lnTo>
                    <a:pt x="21" y="90"/>
                  </a:lnTo>
                  <a:lnTo>
                    <a:pt x="29" y="89"/>
                  </a:lnTo>
                  <a:lnTo>
                    <a:pt x="36" y="89"/>
                  </a:lnTo>
                  <a:lnTo>
                    <a:pt x="44" y="89"/>
                  </a:lnTo>
                  <a:lnTo>
                    <a:pt x="51" y="88"/>
                  </a:lnTo>
                  <a:lnTo>
                    <a:pt x="59" y="88"/>
                  </a:lnTo>
                  <a:lnTo>
                    <a:pt x="59" y="66"/>
                  </a:lnTo>
                  <a:lnTo>
                    <a:pt x="61" y="44"/>
                  </a:lnTo>
                  <a:lnTo>
                    <a:pt x="61" y="22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0" name="Freeform 38"/>
            <p:cNvSpPr>
              <a:spLocks/>
            </p:cNvSpPr>
            <p:nvPr/>
          </p:nvSpPr>
          <p:spPr bwMode="auto">
            <a:xfrm>
              <a:off x="1392238" y="2322513"/>
              <a:ext cx="50800" cy="82550"/>
            </a:xfrm>
            <a:custGeom>
              <a:avLst/>
              <a:gdLst>
                <a:gd name="T0" fmla="*/ 2147483647 w 65"/>
                <a:gd name="T1" fmla="*/ 0 h 104"/>
                <a:gd name="T2" fmla="*/ 2147483647 w 65"/>
                <a:gd name="T3" fmla="*/ 2147483647 h 104"/>
                <a:gd name="T4" fmla="*/ 2147483647 w 65"/>
                <a:gd name="T5" fmla="*/ 2147483647 h 104"/>
                <a:gd name="T6" fmla="*/ 2147483647 w 65"/>
                <a:gd name="T7" fmla="*/ 2147483647 h 104"/>
                <a:gd name="T8" fmla="*/ 2147483647 w 65"/>
                <a:gd name="T9" fmla="*/ 2147483647 h 104"/>
                <a:gd name="T10" fmla="*/ 2147483647 w 65"/>
                <a:gd name="T11" fmla="*/ 2147483647 h 104"/>
                <a:gd name="T12" fmla="*/ 2147483647 w 65"/>
                <a:gd name="T13" fmla="*/ 2147483647 h 104"/>
                <a:gd name="T14" fmla="*/ 2147483647 w 65"/>
                <a:gd name="T15" fmla="*/ 2147483647 h 104"/>
                <a:gd name="T16" fmla="*/ 0 w 65"/>
                <a:gd name="T17" fmla="*/ 2147483647 h 104"/>
                <a:gd name="T18" fmla="*/ 2147483647 w 65"/>
                <a:gd name="T19" fmla="*/ 2147483647 h 104"/>
                <a:gd name="T20" fmla="*/ 2147483647 w 65"/>
                <a:gd name="T21" fmla="*/ 2147483647 h 104"/>
                <a:gd name="T22" fmla="*/ 2147483647 w 65"/>
                <a:gd name="T23" fmla="*/ 2147483647 h 104"/>
                <a:gd name="T24" fmla="*/ 2147483647 w 65"/>
                <a:gd name="T25" fmla="*/ 2147483647 h 104"/>
                <a:gd name="T26" fmla="*/ 2147483647 w 65"/>
                <a:gd name="T27" fmla="*/ 2147483647 h 104"/>
                <a:gd name="T28" fmla="*/ 2147483647 w 65"/>
                <a:gd name="T29" fmla="*/ 2147483647 h 104"/>
                <a:gd name="T30" fmla="*/ 2147483647 w 65"/>
                <a:gd name="T31" fmla="*/ 2147483647 h 104"/>
                <a:gd name="T32" fmla="*/ 2147483647 w 65"/>
                <a:gd name="T33" fmla="*/ 2147483647 h 104"/>
                <a:gd name="T34" fmla="*/ 2147483647 w 65"/>
                <a:gd name="T35" fmla="*/ 2147483647 h 104"/>
                <a:gd name="T36" fmla="*/ 2147483647 w 65"/>
                <a:gd name="T37" fmla="*/ 2147483647 h 104"/>
                <a:gd name="T38" fmla="*/ 2147483647 w 65"/>
                <a:gd name="T39" fmla="*/ 2147483647 h 104"/>
                <a:gd name="T40" fmla="*/ 2147483647 w 65"/>
                <a:gd name="T41" fmla="*/ 2147483647 h 104"/>
                <a:gd name="T42" fmla="*/ 2147483647 w 65"/>
                <a:gd name="T43" fmla="*/ 2147483647 h 104"/>
                <a:gd name="T44" fmla="*/ 2147483647 w 65"/>
                <a:gd name="T45" fmla="*/ 2147483647 h 104"/>
                <a:gd name="T46" fmla="*/ 2147483647 w 65"/>
                <a:gd name="T47" fmla="*/ 2147483647 h 104"/>
                <a:gd name="T48" fmla="*/ 2147483647 w 65"/>
                <a:gd name="T49" fmla="*/ 0 h 10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5"/>
                <a:gd name="T76" fmla="*/ 0 h 104"/>
                <a:gd name="T77" fmla="*/ 65 w 65"/>
                <a:gd name="T78" fmla="*/ 104 h 10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5" h="104">
                  <a:moveTo>
                    <a:pt x="60" y="0"/>
                  </a:moveTo>
                  <a:lnTo>
                    <a:pt x="52" y="1"/>
                  </a:lnTo>
                  <a:lnTo>
                    <a:pt x="45" y="4"/>
                  </a:lnTo>
                  <a:lnTo>
                    <a:pt x="37" y="5"/>
                  </a:lnTo>
                  <a:lnTo>
                    <a:pt x="30" y="6"/>
                  </a:lnTo>
                  <a:lnTo>
                    <a:pt x="22" y="8"/>
                  </a:lnTo>
                  <a:lnTo>
                    <a:pt x="15" y="9"/>
                  </a:lnTo>
                  <a:lnTo>
                    <a:pt x="7" y="12"/>
                  </a:lnTo>
                  <a:lnTo>
                    <a:pt x="0" y="13"/>
                  </a:lnTo>
                  <a:lnTo>
                    <a:pt x="1" y="36"/>
                  </a:lnTo>
                  <a:lnTo>
                    <a:pt x="2" y="58"/>
                  </a:lnTo>
                  <a:lnTo>
                    <a:pt x="3" y="81"/>
                  </a:lnTo>
                  <a:lnTo>
                    <a:pt x="5" y="104"/>
                  </a:lnTo>
                  <a:lnTo>
                    <a:pt x="12" y="103"/>
                  </a:lnTo>
                  <a:lnTo>
                    <a:pt x="20" y="102"/>
                  </a:lnTo>
                  <a:lnTo>
                    <a:pt x="27" y="100"/>
                  </a:lnTo>
                  <a:lnTo>
                    <a:pt x="35" y="99"/>
                  </a:lnTo>
                  <a:lnTo>
                    <a:pt x="41" y="98"/>
                  </a:lnTo>
                  <a:lnTo>
                    <a:pt x="50" y="97"/>
                  </a:lnTo>
                  <a:lnTo>
                    <a:pt x="56" y="96"/>
                  </a:lnTo>
                  <a:lnTo>
                    <a:pt x="65" y="95"/>
                  </a:lnTo>
                  <a:lnTo>
                    <a:pt x="63" y="70"/>
                  </a:lnTo>
                  <a:lnTo>
                    <a:pt x="62" y="47"/>
                  </a:lnTo>
                  <a:lnTo>
                    <a:pt x="61" y="24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1" name="Freeform 39"/>
            <p:cNvSpPr>
              <a:spLocks/>
            </p:cNvSpPr>
            <p:nvPr/>
          </p:nvSpPr>
          <p:spPr bwMode="auto">
            <a:xfrm>
              <a:off x="1397000" y="2471738"/>
              <a:ext cx="49213" cy="77788"/>
            </a:xfrm>
            <a:custGeom>
              <a:avLst/>
              <a:gdLst>
                <a:gd name="T0" fmla="*/ 2147483647 w 62"/>
                <a:gd name="T1" fmla="*/ 0 h 98"/>
                <a:gd name="T2" fmla="*/ 2147483647 w 62"/>
                <a:gd name="T3" fmla="*/ 2147483647 h 98"/>
                <a:gd name="T4" fmla="*/ 2147483647 w 62"/>
                <a:gd name="T5" fmla="*/ 2147483647 h 98"/>
                <a:gd name="T6" fmla="*/ 2147483647 w 62"/>
                <a:gd name="T7" fmla="*/ 2147483647 h 98"/>
                <a:gd name="T8" fmla="*/ 2147483647 w 62"/>
                <a:gd name="T9" fmla="*/ 2147483647 h 98"/>
                <a:gd name="T10" fmla="*/ 2147483647 w 62"/>
                <a:gd name="T11" fmla="*/ 2147483647 h 98"/>
                <a:gd name="T12" fmla="*/ 2147483647 w 62"/>
                <a:gd name="T13" fmla="*/ 2147483647 h 98"/>
                <a:gd name="T14" fmla="*/ 2147483647 w 62"/>
                <a:gd name="T15" fmla="*/ 2147483647 h 98"/>
                <a:gd name="T16" fmla="*/ 0 w 62"/>
                <a:gd name="T17" fmla="*/ 2147483647 h 98"/>
                <a:gd name="T18" fmla="*/ 2147483647 w 62"/>
                <a:gd name="T19" fmla="*/ 2147483647 h 98"/>
                <a:gd name="T20" fmla="*/ 2147483647 w 62"/>
                <a:gd name="T21" fmla="*/ 2147483647 h 98"/>
                <a:gd name="T22" fmla="*/ 2147483647 w 62"/>
                <a:gd name="T23" fmla="*/ 2147483647 h 98"/>
                <a:gd name="T24" fmla="*/ 2147483647 w 62"/>
                <a:gd name="T25" fmla="*/ 2147483647 h 98"/>
                <a:gd name="T26" fmla="*/ 2147483647 w 62"/>
                <a:gd name="T27" fmla="*/ 2147483647 h 98"/>
                <a:gd name="T28" fmla="*/ 2147483647 w 62"/>
                <a:gd name="T29" fmla="*/ 2147483647 h 98"/>
                <a:gd name="T30" fmla="*/ 2147483647 w 62"/>
                <a:gd name="T31" fmla="*/ 2147483647 h 98"/>
                <a:gd name="T32" fmla="*/ 2147483647 w 62"/>
                <a:gd name="T33" fmla="*/ 2147483647 h 98"/>
                <a:gd name="T34" fmla="*/ 2147483647 w 62"/>
                <a:gd name="T35" fmla="*/ 2147483647 h 98"/>
                <a:gd name="T36" fmla="*/ 2147483647 w 62"/>
                <a:gd name="T37" fmla="*/ 2147483647 h 98"/>
                <a:gd name="T38" fmla="*/ 2147483647 w 62"/>
                <a:gd name="T39" fmla="*/ 2147483647 h 98"/>
                <a:gd name="T40" fmla="*/ 2147483647 w 62"/>
                <a:gd name="T41" fmla="*/ 2147483647 h 98"/>
                <a:gd name="T42" fmla="*/ 2147483647 w 62"/>
                <a:gd name="T43" fmla="*/ 2147483647 h 98"/>
                <a:gd name="T44" fmla="*/ 2147483647 w 62"/>
                <a:gd name="T45" fmla="*/ 2147483647 h 98"/>
                <a:gd name="T46" fmla="*/ 2147483647 w 62"/>
                <a:gd name="T47" fmla="*/ 2147483647 h 98"/>
                <a:gd name="T48" fmla="*/ 2147483647 w 62"/>
                <a:gd name="T49" fmla="*/ 0 h 9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2"/>
                <a:gd name="T76" fmla="*/ 0 h 98"/>
                <a:gd name="T77" fmla="*/ 62 w 62"/>
                <a:gd name="T78" fmla="*/ 98 h 9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2" h="98">
                  <a:moveTo>
                    <a:pt x="61" y="0"/>
                  </a:moveTo>
                  <a:lnTo>
                    <a:pt x="53" y="1"/>
                  </a:lnTo>
                  <a:lnTo>
                    <a:pt x="45" y="1"/>
                  </a:lnTo>
                  <a:lnTo>
                    <a:pt x="37" y="2"/>
                  </a:lnTo>
                  <a:lnTo>
                    <a:pt x="30" y="3"/>
                  </a:lnTo>
                  <a:lnTo>
                    <a:pt x="22" y="5"/>
                  </a:lnTo>
                  <a:lnTo>
                    <a:pt x="15" y="5"/>
                  </a:lnTo>
                  <a:lnTo>
                    <a:pt x="7" y="6"/>
                  </a:lnTo>
                  <a:lnTo>
                    <a:pt x="0" y="7"/>
                  </a:lnTo>
                  <a:lnTo>
                    <a:pt x="1" y="30"/>
                  </a:lnTo>
                  <a:lnTo>
                    <a:pt x="1" y="52"/>
                  </a:lnTo>
                  <a:lnTo>
                    <a:pt x="1" y="75"/>
                  </a:lnTo>
                  <a:lnTo>
                    <a:pt x="1" y="98"/>
                  </a:lnTo>
                  <a:lnTo>
                    <a:pt x="8" y="97"/>
                  </a:lnTo>
                  <a:lnTo>
                    <a:pt x="16" y="97"/>
                  </a:lnTo>
                  <a:lnTo>
                    <a:pt x="23" y="96"/>
                  </a:lnTo>
                  <a:lnTo>
                    <a:pt x="31" y="94"/>
                  </a:lnTo>
                  <a:lnTo>
                    <a:pt x="38" y="94"/>
                  </a:lnTo>
                  <a:lnTo>
                    <a:pt x="46" y="93"/>
                  </a:lnTo>
                  <a:lnTo>
                    <a:pt x="54" y="93"/>
                  </a:lnTo>
                  <a:lnTo>
                    <a:pt x="62" y="92"/>
                  </a:lnTo>
                  <a:lnTo>
                    <a:pt x="62" y="69"/>
                  </a:lnTo>
                  <a:lnTo>
                    <a:pt x="62" y="46"/>
                  </a:lnTo>
                  <a:lnTo>
                    <a:pt x="61" y="2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2" name="Freeform 40"/>
            <p:cNvSpPr>
              <a:spLocks/>
            </p:cNvSpPr>
            <p:nvPr/>
          </p:nvSpPr>
          <p:spPr bwMode="auto">
            <a:xfrm>
              <a:off x="1395413" y="2619375"/>
              <a:ext cx="49213" cy="71438"/>
            </a:xfrm>
            <a:custGeom>
              <a:avLst/>
              <a:gdLst>
                <a:gd name="T0" fmla="*/ 2147483647 w 62"/>
                <a:gd name="T1" fmla="*/ 2147483647 h 91"/>
                <a:gd name="T2" fmla="*/ 2147483647 w 62"/>
                <a:gd name="T3" fmla="*/ 2147483647 h 91"/>
                <a:gd name="T4" fmla="*/ 2147483647 w 62"/>
                <a:gd name="T5" fmla="*/ 2147483647 h 91"/>
                <a:gd name="T6" fmla="*/ 2147483647 w 62"/>
                <a:gd name="T7" fmla="*/ 2147483647 h 91"/>
                <a:gd name="T8" fmla="*/ 0 w 62"/>
                <a:gd name="T9" fmla="*/ 2147483647 h 91"/>
                <a:gd name="T10" fmla="*/ 2147483647 w 62"/>
                <a:gd name="T11" fmla="*/ 2147483647 h 91"/>
                <a:gd name="T12" fmla="*/ 2147483647 w 62"/>
                <a:gd name="T13" fmla="*/ 2147483647 h 91"/>
                <a:gd name="T14" fmla="*/ 2147483647 w 62"/>
                <a:gd name="T15" fmla="*/ 2147483647 h 91"/>
                <a:gd name="T16" fmla="*/ 2147483647 w 62"/>
                <a:gd name="T17" fmla="*/ 2147483647 h 91"/>
                <a:gd name="T18" fmla="*/ 2147483647 w 62"/>
                <a:gd name="T19" fmla="*/ 2147483647 h 91"/>
                <a:gd name="T20" fmla="*/ 2147483647 w 62"/>
                <a:gd name="T21" fmla="*/ 2147483647 h 91"/>
                <a:gd name="T22" fmla="*/ 2147483647 w 62"/>
                <a:gd name="T23" fmla="*/ 2147483647 h 91"/>
                <a:gd name="T24" fmla="*/ 2147483647 w 62"/>
                <a:gd name="T25" fmla="*/ 2147483647 h 91"/>
                <a:gd name="T26" fmla="*/ 2147483647 w 62"/>
                <a:gd name="T27" fmla="*/ 2147483647 h 91"/>
                <a:gd name="T28" fmla="*/ 2147483647 w 62"/>
                <a:gd name="T29" fmla="*/ 2147483647 h 91"/>
                <a:gd name="T30" fmla="*/ 2147483647 w 62"/>
                <a:gd name="T31" fmla="*/ 2147483647 h 91"/>
                <a:gd name="T32" fmla="*/ 2147483647 w 62"/>
                <a:gd name="T33" fmla="*/ 0 h 91"/>
                <a:gd name="T34" fmla="*/ 2147483647 w 62"/>
                <a:gd name="T35" fmla="*/ 0 h 91"/>
                <a:gd name="T36" fmla="*/ 2147483647 w 62"/>
                <a:gd name="T37" fmla="*/ 0 h 91"/>
                <a:gd name="T38" fmla="*/ 2147483647 w 62"/>
                <a:gd name="T39" fmla="*/ 0 h 91"/>
                <a:gd name="T40" fmla="*/ 2147483647 w 62"/>
                <a:gd name="T41" fmla="*/ 2147483647 h 91"/>
                <a:gd name="T42" fmla="*/ 2147483647 w 62"/>
                <a:gd name="T43" fmla="*/ 2147483647 h 91"/>
                <a:gd name="T44" fmla="*/ 2147483647 w 62"/>
                <a:gd name="T45" fmla="*/ 2147483647 h 91"/>
                <a:gd name="T46" fmla="*/ 2147483647 w 62"/>
                <a:gd name="T47" fmla="*/ 2147483647 h 91"/>
                <a:gd name="T48" fmla="*/ 2147483647 w 62"/>
                <a:gd name="T49" fmla="*/ 2147483647 h 9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2"/>
                <a:gd name="T76" fmla="*/ 0 h 91"/>
                <a:gd name="T77" fmla="*/ 62 w 62"/>
                <a:gd name="T78" fmla="*/ 91 h 9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2" h="91">
                  <a:moveTo>
                    <a:pt x="2" y="3"/>
                  </a:moveTo>
                  <a:lnTo>
                    <a:pt x="2" y="25"/>
                  </a:lnTo>
                  <a:lnTo>
                    <a:pt x="1" y="47"/>
                  </a:lnTo>
                  <a:lnTo>
                    <a:pt x="1" y="70"/>
                  </a:lnTo>
                  <a:lnTo>
                    <a:pt x="0" y="91"/>
                  </a:lnTo>
                  <a:lnTo>
                    <a:pt x="7" y="91"/>
                  </a:lnTo>
                  <a:lnTo>
                    <a:pt x="15" y="91"/>
                  </a:lnTo>
                  <a:lnTo>
                    <a:pt x="22" y="91"/>
                  </a:lnTo>
                  <a:lnTo>
                    <a:pt x="30" y="91"/>
                  </a:lnTo>
                  <a:lnTo>
                    <a:pt x="37" y="91"/>
                  </a:lnTo>
                  <a:lnTo>
                    <a:pt x="45" y="91"/>
                  </a:lnTo>
                  <a:lnTo>
                    <a:pt x="52" y="91"/>
                  </a:lnTo>
                  <a:lnTo>
                    <a:pt x="60" y="91"/>
                  </a:lnTo>
                  <a:lnTo>
                    <a:pt x="61" y="68"/>
                  </a:lnTo>
                  <a:lnTo>
                    <a:pt x="61" y="45"/>
                  </a:lnTo>
                  <a:lnTo>
                    <a:pt x="62" y="23"/>
                  </a:lnTo>
                  <a:lnTo>
                    <a:pt x="62" y="0"/>
                  </a:lnTo>
                  <a:lnTo>
                    <a:pt x="54" y="0"/>
                  </a:lnTo>
                  <a:lnTo>
                    <a:pt x="47" y="0"/>
                  </a:lnTo>
                  <a:lnTo>
                    <a:pt x="39" y="0"/>
                  </a:lnTo>
                  <a:lnTo>
                    <a:pt x="32" y="2"/>
                  </a:lnTo>
                  <a:lnTo>
                    <a:pt x="24" y="2"/>
                  </a:lnTo>
                  <a:lnTo>
                    <a:pt x="17" y="2"/>
                  </a:lnTo>
                  <a:lnTo>
                    <a:pt x="9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3" name="Freeform 41"/>
            <p:cNvSpPr>
              <a:spLocks/>
            </p:cNvSpPr>
            <p:nvPr/>
          </p:nvSpPr>
          <p:spPr bwMode="auto">
            <a:xfrm>
              <a:off x="1495425" y="2614613"/>
              <a:ext cx="50800" cy="77788"/>
            </a:xfrm>
            <a:custGeom>
              <a:avLst/>
              <a:gdLst>
                <a:gd name="T0" fmla="*/ 2147483647 w 65"/>
                <a:gd name="T1" fmla="*/ 0 h 97"/>
                <a:gd name="T2" fmla="*/ 2147483647 w 65"/>
                <a:gd name="T3" fmla="*/ 0 h 97"/>
                <a:gd name="T4" fmla="*/ 2147483647 w 65"/>
                <a:gd name="T5" fmla="*/ 2147483647 h 97"/>
                <a:gd name="T6" fmla="*/ 2147483647 w 65"/>
                <a:gd name="T7" fmla="*/ 2147483647 h 97"/>
                <a:gd name="T8" fmla="*/ 2147483647 w 65"/>
                <a:gd name="T9" fmla="*/ 2147483647 h 97"/>
                <a:gd name="T10" fmla="*/ 2147483647 w 65"/>
                <a:gd name="T11" fmla="*/ 2147483647 h 97"/>
                <a:gd name="T12" fmla="*/ 2147483647 w 65"/>
                <a:gd name="T13" fmla="*/ 2147483647 h 97"/>
                <a:gd name="T14" fmla="*/ 2147483647 w 65"/>
                <a:gd name="T15" fmla="*/ 2147483647 h 97"/>
                <a:gd name="T16" fmla="*/ 2147483647 w 65"/>
                <a:gd name="T17" fmla="*/ 2147483647 h 97"/>
                <a:gd name="T18" fmla="*/ 2147483647 w 65"/>
                <a:gd name="T19" fmla="*/ 2147483647 h 97"/>
                <a:gd name="T20" fmla="*/ 2147483647 w 65"/>
                <a:gd name="T21" fmla="*/ 2147483647 h 97"/>
                <a:gd name="T22" fmla="*/ 2147483647 w 65"/>
                <a:gd name="T23" fmla="*/ 2147483647 h 97"/>
                <a:gd name="T24" fmla="*/ 0 w 65"/>
                <a:gd name="T25" fmla="*/ 2147483647 h 97"/>
                <a:gd name="T26" fmla="*/ 2147483647 w 65"/>
                <a:gd name="T27" fmla="*/ 2147483647 h 97"/>
                <a:gd name="T28" fmla="*/ 2147483647 w 65"/>
                <a:gd name="T29" fmla="*/ 2147483647 h 97"/>
                <a:gd name="T30" fmla="*/ 2147483647 w 65"/>
                <a:gd name="T31" fmla="*/ 2147483647 h 97"/>
                <a:gd name="T32" fmla="*/ 2147483647 w 65"/>
                <a:gd name="T33" fmla="*/ 2147483647 h 97"/>
                <a:gd name="T34" fmla="*/ 2147483647 w 65"/>
                <a:gd name="T35" fmla="*/ 2147483647 h 97"/>
                <a:gd name="T36" fmla="*/ 2147483647 w 65"/>
                <a:gd name="T37" fmla="*/ 2147483647 h 97"/>
                <a:gd name="T38" fmla="*/ 2147483647 w 65"/>
                <a:gd name="T39" fmla="*/ 2147483647 h 97"/>
                <a:gd name="T40" fmla="*/ 2147483647 w 65"/>
                <a:gd name="T41" fmla="*/ 2147483647 h 97"/>
                <a:gd name="T42" fmla="*/ 2147483647 w 65"/>
                <a:gd name="T43" fmla="*/ 2147483647 h 97"/>
                <a:gd name="T44" fmla="*/ 2147483647 w 65"/>
                <a:gd name="T45" fmla="*/ 2147483647 h 97"/>
                <a:gd name="T46" fmla="*/ 2147483647 w 65"/>
                <a:gd name="T47" fmla="*/ 2147483647 h 97"/>
                <a:gd name="T48" fmla="*/ 2147483647 w 65"/>
                <a:gd name="T49" fmla="*/ 0 h 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5"/>
                <a:gd name="T76" fmla="*/ 0 h 97"/>
                <a:gd name="T77" fmla="*/ 65 w 65"/>
                <a:gd name="T78" fmla="*/ 97 h 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5" h="97">
                  <a:moveTo>
                    <a:pt x="65" y="0"/>
                  </a:moveTo>
                  <a:lnTo>
                    <a:pt x="57" y="0"/>
                  </a:lnTo>
                  <a:lnTo>
                    <a:pt x="50" y="1"/>
                  </a:lnTo>
                  <a:lnTo>
                    <a:pt x="42" y="1"/>
                  </a:lnTo>
                  <a:lnTo>
                    <a:pt x="34" y="1"/>
                  </a:lnTo>
                  <a:lnTo>
                    <a:pt x="27" y="1"/>
                  </a:lnTo>
                  <a:lnTo>
                    <a:pt x="19" y="1"/>
                  </a:lnTo>
                  <a:lnTo>
                    <a:pt x="11" y="2"/>
                  </a:lnTo>
                  <a:lnTo>
                    <a:pt x="3" y="2"/>
                  </a:lnTo>
                  <a:lnTo>
                    <a:pt x="3" y="25"/>
                  </a:lnTo>
                  <a:lnTo>
                    <a:pt x="1" y="49"/>
                  </a:lnTo>
                  <a:lnTo>
                    <a:pt x="1" y="72"/>
                  </a:lnTo>
                  <a:lnTo>
                    <a:pt x="0" y="97"/>
                  </a:lnTo>
                  <a:lnTo>
                    <a:pt x="8" y="97"/>
                  </a:lnTo>
                  <a:lnTo>
                    <a:pt x="15" y="97"/>
                  </a:lnTo>
                  <a:lnTo>
                    <a:pt x="23" y="97"/>
                  </a:lnTo>
                  <a:lnTo>
                    <a:pt x="31" y="97"/>
                  </a:lnTo>
                  <a:lnTo>
                    <a:pt x="38" y="97"/>
                  </a:lnTo>
                  <a:lnTo>
                    <a:pt x="46" y="97"/>
                  </a:lnTo>
                  <a:lnTo>
                    <a:pt x="53" y="97"/>
                  </a:lnTo>
                  <a:lnTo>
                    <a:pt x="61" y="97"/>
                  </a:lnTo>
                  <a:lnTo>
                    <a:pt x="62" y="72"/>
                  </a:lnTo>
                  <a:lnTo>
                    <a:pt x="64" y="48"/>
                  </a:lnTo>
                  <a:lnTo>
                    <a:pt x="65" y="24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4" name="Freeform 42"/>
            <p:cNvSpPr>
              <a:spLocks/>
            </p:cNvSpPr>
            <p:nvPr/>
          </p:nvSpPr>
          <p:spPr bwMode="auto">
            <a:xfrm>
              <a:off x="1497013" y="2460625"/>
              <a:ext cx="50800" cy="80963"/>
            </a:xfrm>
            <a:custGeom>
              <a:avLst/>
              <a:gdLst>
                <a:gd name="T0" fmla="*/ 0 w 63"/>
                <a:gd name="T1" fmla="*/ 2147483647 h 102"/>
                <a:gd name="T2" fmla="*/ 2147483647 w 63"/>
                <a:gd name="T3" fmla="*/ 2147483647 h 102"/>
                <a:gd name="T4" fmla="*/ 2147483647 w 63"/>
                <a:gd name="T5" fmla="*/ 2147483647 h 102"/>
                <a:gd name="T6" fmla="*/ 2147483647 w 63"/>
                <a:gd name="T7" fmla="*/ 2147483647 h 102"/>
                <a:gd name="T8" fmla="*/ 2147483647 w 63"/>
                <a:gd name="T9" fmla="*/ 2147483647 h 102"/>
                <a:gd name="T10" fmla="*/ 2147483647 w 63"/>
                <a:gd name="T11" fmla="*/ 2147483647 h 102"/>
                <a:gd name="T12" fmla="*/ 2147483647 w 63"/>
                <a:gd name="T13" fmla="*/ 2147483647 h 102"/>
                <a:gd name="T14" fmla="*/ 2147483647 w 63"/>
                <a:gd name="T15" fmla="*/ 2147483647 h 102"/>
                <a:gd name="T16" fmla="*/ 2147483647 w 63"/>
                <a:gd name="T17" fmla="*/ 2147483647 h 102"/>
                <a:gd name="T18" fmla="*/ 2147483647 w 63"/>
                <a:gd name="T19" fmla="*/ 2147483647 h 102"/>
                <a:gd name="T20" fmla="*/ 2147483647 w 63"/>
                <a:gd name="T21" fmla="*/ 2147483647 h 102"/>
                <a:gd name="T22" fmla="*/ 2147483647 w 63"/>
                <a:gd name="T23" fmla="*/ 2147483647 h 102"/>
                <a:gd name="T24" fmla="*/ 2147483647 w 63"/>
                <a:gd name="T25" fmla="*/ 0 h 102"/>
                <a:gd name="T26" fmla="*/ 2147483647 w 63"/>
                <a:gd name="T27" fmla="*/ 0 h 102"/>
                <a:gd name="T28" fmla="*/ 2147483647 w 63"/>
                <a:gd name="T29" fmla="*/ 2147483647 h 102"/>
                <a:gd name="T30" fmla="*/ 2147483647 w 63"/>
                <a:gd name="T31" fmla="*/ 2147483647 h 102"/>
                <a:gd name="T32" fmla="*/ 2147483647 w 63"/>
                <a:gd name="T33" fmla="*/ 2147483647 h 102"/>
                <a:gd name="T34" fmla="*/ 2147483647 w 63"/>
                <a:gd name="T35" fmla="*/ 2147483647 h 102"/>
                <a:gd name="T36" fmla="*/ 2147483647 w 63"/>
                <a:gd name="T37" fmla="*/ 2147483647 h 102"/>
                <a:gd name="T38" fmla="*/ 2147483647 w 63"/>
                <a:gd name="T39" fmla="*/ 2147483647 h 102"/>
                <a:gd name="T40" fmla="*/ 0 w 63"/>
                <a:gd name="T41" fmla="*/ 2147483647 h 102"/>
                <a:gd name="T42" fmla="*/ 0 w 63"/>
                <a:gd name="T43" fmla="*/ 2147483647 h 102"/>
                <a:gd name="T44" fmla="*/ 0 w 63"/>
                <a:gd name="T45" fmla="*/ 2147483647 h 102"/>
                <a:gd name="T46" fmla="*/ 0 w 63"/>
                <a:gd name="T47" fmla="*/ 2147483647 h 102"/>
                <a:gd name="T48" fmla="*/ 0 w 63"/>
                <a:gd name="T49" fmla="*/ 2147483647 h 10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3"/>
                <a:gd name="T76" fmla="*/ 0 h 102"/>
                <a:gd name="T77" fmla="*/ 63 w 63"/>
                <a:gd name="T78" fmla="*/ 102 h 10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3" h="102">
                  <a:moveTo>
                    <a:pt x="0" y="102"/>
                  </a:moveTo>
                  <a:lnTo>
                    <a:pt x="8" y="102"/>
                  </a:lnTo>
                  <a:lnTo>
                    <a:pt x="16" y="100"/>
                  </a:lnTo>
                  <a:lnTo>
                    <a:pt x="24" y="100"/>
                  </a:lnTo>
                  <a:lnTo>
                    <a:pt x="32" y="99"/>
                  </a:lnTo>
                  <a:lnTo>
                    <a:pt x="39" y="99"/>
                  </a:lnTo>
                  <a:lnTo>
                    <a:pt x="47" y="99"/>
                  </a:lnTo>
                  <a:lnTo>
                    <a:pt x="55" y="98"/>
                  </a:lnTo>
                  <a:lnTo>
                    <a:pt x="63" y="98"/>
                  </a:lnTo>
                  <a:lnTo>
                    <a:pt x="63" y="73"/>
                  </a:lnTo>
                  <a:lnTo>
                    <a:pt x="63" y="49"/>
                  </a:lnTo>
                  <a:lnTo>
                    <a:pt x="63" y="24"/>
                  </a:lnTo>
                  <a:lnTo>
                    <a:pt x="62" y="0"/>
                  </a:lnTo>
                  <a:lnTo>
                    <a:pt x="54" y="0"/>
                  </a:lnTo>
                  <a:lnTo>
                    <a:pt x="47" y="1"/>
                  </a:lnTo>
                  <a:lnTo>
                    <a:pt x="39" y="1"/>
                  </a:lnTo>
                  <a:lnTo>
                    <a:pt x="31" y="2"/>
                  </a:lnTo>
                  <a:lnTo>
                    <a:pt x="23" y="4"/>
                  </a:lnTo>
                  <a:lnTo>
                    <a:pt x="16" y="5"/>
                  </a:lnTo>
                  <a:lnTo>
                    <a:pt x="8" y="5"/>
                  </a:lnTo>
                  <a:lnTo>
                    <a:pt x="0" y="6"/>
                  </a:lnTo>
                  <a:lnTo>
                    <a:pt x="0" y="30"/>
                  </a:lnTo>
                  <a:lnTo>
                    <a:pt x="0" y="53"/>
                  </a:lnTo>
                  <a:lnTo>
                    <a:pt x="0" y="77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5" name="Freeform 43"/>
            <p:cNvSpPr>
              <a:spLocks/>
            </p:cNvSpPr>
            <p:nvPr/>
          </p:nvSpPr>
          <p:spPr bwMode="auto">
            <a:xfrm>
              <a:off x="1490663" y="2305050"/>
              <a:ext cx="53975" cy="84138"/>
            </a:xfrm>
            <a:custGeom>
              <a:avLst/>
              <a:gdLst>
                <a:gd name="T0" fmla="*/ 2147483647 w 68"/>
                <a:gd name="T1" fmla="*/ 2147483647 h 107"/>
                <a:gd name="T2" fmla="*/ 2147483647 w 68"/>
                <a:gd name="T3" fmla="*/ 2147483647 h 107"/>
                <a:gd name="T4" fmla="*/ 2147483647 w 68"/>
                <a:gd name="T5" fmla="*/ 2147483647 h 107"/>
                <a:gd name="T6" fmla="*/ 2147483647 w 68"/>
                <a:gd name="T7" fmla="*/ 2147483647 h 107"/>
                <a:gd name="T8" fmla="*/ 2147483647 w 68"/>
                <a:gd name="T9" fmla="*/ 0 h 107"/>
                <a:gd name="T10" fmla="*/ 2147483647 w 68"/>
                <a:gd name="T11" fmla="*/ 2147483647 h 107"/>
                <a:gd name="T12" fmla="*/ 2147483647 w 68"/>
                <a:gd name="T13" fmla="*/ 2147483647 h 107"/>
                <a:gd name="T14" fmla="*/ 2147483647 w 68"/>
                <a:gd name="T15" fmla="*/ 2147483647 h 107"/>
                <a:gd name="T16" fmla="*/ 2147483647 w 68"/>
                <a:gd name="T17" fmla="*/ 2147483647 h 107"/>
                <a:gd name="T18" fmla="*/ 2147483647 w 68"/>
                <a:gd name="T19" fmla="*/ 2147483647 h 107"/>
                <a:gd name="T20" fmla="*/ 2147483647 w 68"/>
                <a:gd name="T21" fmla="*/ 2147483647 h 107"/>
                <a:gd name="T22" fmla="*/ 2147483647 w 68"/>
                <a:gd name="T23" fmla="*/ 2147483647 h 107"/>
                <a:gd name="T24" fmla="*/ 0 w 68"/>
                <a:gd name="T25" fmla="*/ 2147483647 h 107"/>
                <a:gd name="T26" fmla="*/ 2147483647 w 68"/>
                <a:gd name="T27" fmla="*/ 2147483647 h 107"/>
                <a:gd name="T28" fmla="*/ 2147483647 w 68"/>
                <a:gd name="T29" fmla="*/ 2147483647 h 107"/>
                <a:gd name="T30" fmla="*/ 2147483647 w 68"/>
                <a:gd name="T31" fmla="*/ 2147483647 h 107"/>
                <a:gd name="T32" fmla="*/ 2147483647 w 68"/>
                <a:gd name="T33" fmla="*/ 2147483647 h 107"/>
                <a:gd name="T34" fmla="*/ 2147483647 w 68"/>
                <a:gd name="T35" fmla="*/ 2147483647 h 107"/>
                <a:gd name="T36" fmla="*/ 2147483647 w 68"/>
                <a:gd name="T37" fmla="*/ 2147483647 h 107"/>
                <a:gd name="T38" fmla="*/ 2147483647 w 68"/>
                <a:gd name="T39" fmla="*/ 2147483647 h 107"/>
                <a:gd name="T40" fmla="*/ 2147483647 w 68"/>
                <a:gd name="T41" fmla="*/ 2147483647 h 107"/>
                <a:gd name="T42" fmla="*/ 2147483647 w 68"/>
                <a:gd name="T43" fmla="*/ 2147483647 h 107"/>
                <a:gd name="T44" fmla="*/ 2147483647 w 68"/>
                <a:gd name="T45" fmla="*/ 2147483647 h 107"/>
                <a:gd name="T46" fmla="*/ 2147483647 w 68"/>
                <a:gd name="T47" fmla="*/ 2147483647 h 107"/>
                <a:gd name="T48" fmla="*/ 2147483647 w 68"/>
                <a:gd name="T49" fmla="*/ 2147483647 h 10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8"/>
                <a:gd name="T76" fmla="*/ 0 h 107"/>
                <a:gd name="T77" fmla="*/ 68 w 68"/>
                <a:gd name="T78" fmla="*/ 107 h 10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8" h="107">
                  <a:moveTo>
                    <a:pt x="68" y="98"/>
                  </a:moveTo>
                  <a:lnTo>
                    <a:pt x="67" y="74"/>
                  </a:lnTo>
                  <a:lnTo>
                    <a:pt x="66" y="49"/>
                  </a:lnTo>
                  <a:lnTo>
                    <a:pt x="64" y="24"/>
                  </a:lnTo>
                  <a:lnTo>
                    <a:pt x="63" y="0"/>
                  </a:lnTo>
                  <a:lnTo>
                    <a:pt x="55" y="1"/>
                  </a:lnTo>
                  <a:lnTo>
                    <a:pt x="48" y="2"/>
                  </a:lnTo>
                  <a:lnTo>
                    <a:pt x="40" y="4"/>
                  </a:lnTo>
                  <a:lnTo>
                    <a:pt x="32" y="5"/>
                  </a:lnTo>
                  <a:lnTo>
                    <a:pt x="24" y="7"/>
                  </a:lnTo>
                  <a:lnTo>
                    <a:pt x="17" y="8"/>
                  </a:lnTo>
                  <a:lnTo>
                    <a:pt x="9" y="9"/>
                  </a:lnTo>
                  <a:lnTo>
                    <a:pt x="0" y="10"/>
                  </a:lnTo>
                  <a:lnTo>
                    <a:pt x="2" y="35"/>
                  </a:lnTo>
                  <a:lnTo>
                    <a:pt x="4" y="59"/>
                  </a:lnTo>
                  <a:lnTo>
                    <a:pt x="5" y="83"/>
                  </a:lnTo>
                  <a:lnTo>
                    <a:pt x="6" y="107"/>
                  </a:lnTo>
                  <a:lnTo>
                    <a:pt x="14" y="106"/>
                  </a:lnTo>
                  <a:lnTo>
                    <a:pt x="22" y="105"/>
                  </a:lnTo>
                  <a:lnTo>
                    <a:pt x="29" y="104"/>
                  </a:lnTo>
                  <a:lnTo>
                    <a:pt x="37" y="103"/>
                  </a:lnTo>
                  <a:lnTo>
                    <a:pt x="45" y="102"/>
                  </a:lnTo>
                  <a:lnTo>
                    <a:pt x="53" y="100"/>
                  </a:lnTo>
                  <a:lnTo>
                    <a:pt x="60" y="99"/>
                  </a:lnTo>
                  <a:lnTo>
                    <a:pt x="68" y="9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6" name="Freeform 44"/>
            <p:cNvSpPr>
              <a:spLocks/>
            </p:cNvSpPr>
            <p:nvPr/>
          </p:nvSpPr>
          <p:spPr bwMode="auto">
            <a:xfrm>
              <a:off x="836613" y="2582863"/>
              <a:ext cx="36513" cy="52388"/>
            </a:xfrm>
            <a:custGeom>
              <a:avLst/>
              <a:gdLst>
                <a:gd name="T0" fmla="*/ 2147483647 w 45"/>
                <a:gd name="T1" fmla="*/ 0 h 66"/>
                <a:gd name="T2" fmla="*/ 2147483647 w 45"/>
                <a:gd name="T3" fmla="*/ 2147483647 h 66"/>
                <a:gd name="T4" fmla="*/ 2147483647 w 45"/>
                <a:gd name="T5" fmla="*/ 2147483647 h 66"/>
                <a:gd name="T6" fmla="*/ 2147483647 w 45"/>
                <a:gd name="T7" fmla="*/ 2147483647 h 66"/>
                <a:gd name="T8" fmla="*/ 2147483647 w 45"/>
                <a:gd name="T9" fmla="*/ 2147483647 h 66"/>
                <a:gd name="T10" fmla="*/ 2147483647 w 45"/>
                <a:gd name="T11" fmla="*/ 2147483647 h 66"/>
                <a:gd name="T12" fmla="*/ 2147483647 w 45"/>
                <a:gd name="T13" fmla="*/ 2147483647 h 66"/>
                <a:gd name="T14" fmla="*/ 2147483647 w 45"/>
                <a:gd name="T15" fmla="*/ 2147483647 h 66"/>
                <a:gd name="T16" fmla="*/ 2147483647 w 45"/>
                <a:gd name="T17" fmla="*/ 2147483647 h 66"/>
                <a:gd name="T18" fmla="*/ 2147483647 w 45"/>
                <a:gd name="T19" fmla="*/ 2147483647 h 66"/>
                <a:gd name="T20" fmla="*/ 2147483647 w 45"/>
                <a:gd name="T21" fmla="*/ 2147483647 h 66"/>
                <a:gd name="T22" fmla="*/ 0 w 45"/>
                <a:gd name="T23" fmla="*/ 2147483647 h 66"/>
                <a:gd name="T24" fmla="*/ 0 w 45"/>
                <a:gd name="T25" fmla="*/ 2147483647 h 66"/>
                <a:gd name="T26" fmla="*/ 2147483647 w 45"/>
                <a:gd name="T27" fmla="*/ 2147483647 h 66"/>
                <a:gd name="T28" fmla="*/ 2147483647 w 45"/>
                <a:gd name="T29" fmla="*/ 2147483647 h 66"/>
                <a:gd name="T30" fmla="*/ 2147483647 w 45"/>
                <a:gd name="T31" fmla="*/ 2147483647 h 66"/>
                <a:gd name="T32" fmla="*/ 2147483647 w 45"/>
                <a:gd name="T33" fmla="*/ 2147483647 h 66"/>
                <a:gd name="T34" fmla="*/ 2147483647 w 45"/>
                <a:gd name="T35" fmla="*/ 2147483647 h 66"/>
                <a:gd name="T36" fmla="*/ 2147483647 w 45"/>
                <a:gd name="T37" fmla="*/ 2147483647 h 66"/>
                <a:gd name="T38" fmla="*/ 2147483647 w 45"/>
                <a:gd name="T39" fmla="*/ 2147483647 h 66"/>
                <a:gd name="T40" fmla="*/ 2147483647 w 45"/>
                <a:gd name="T41" fmla="*/ 2147483647 h 66"/>
                <a:gd name="T42" fmla="*/ 2147483647 w 45"/>
                <a:gd name="T43" fmla="*/ 2147483647 h 66"/>
                <a:gd name="T44" fmla="*/ 2147483647 w 45"/>
                <a:gd name="T45" fmla="*/ 2147483647 h 66"/>
                <a:gd name="T46" fmla="*/ 2147483647 w 45"/>
                <a:gd name="T47" fmla="*/ 2147483647 h 66"/>
                <a:gd name="T48" fmla="*/ 2147483647 w 45"/>
                <a:gd name="T49" fmla="*/ 0 h 6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5"/>
                <a:gd name="T76" fmla="*/ 0 h 66"/>
                <a:gd name="T77" fmla="*/ 45 w 45"/>
                <a:gd name="T78" fmla="*/ 66 h 6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5" h="66">
                  <a:moveTo>
                    <a:pt x="45" y="0"/>
                  </a:moveTo>
                  <a:lnTo>
                    <a:pt x="39" y="2"/>
                  </a:lnTo>
                  <a:lnTo>
                    <a:pt x="33" y="3"/>
                  </a:lnTo>
                  <a:lnTo>
                    <a:pt x="28" y="4"/>
                  </a:lnTo>
                  <a:lnTo>
                    <a:pt x="23" y="5"/>
                  </a:lnTo>
                  <a:lnTo>
                    <a:pt x="17" y="7"/>
                  </a:lnTo>
                  <a:lnTo>
                    <a:pt x="12" y="8"/>
                  </a:lnTo>
                  <a:lnTo>
                    <a:pt x="7" y="10"/>
                  </a:lnTo>
                  <a:lnTo>
                    <a:pt x="1" y="11"/>
                  </a:lnTo>
                  <a:lnTo>
                    <a:pt x="1" y="25"/>
                  </a:lnTo>
                  <a:lnTo>
                    <a:pt x="1" y="38"/>
                  </a:lnTo>
                  <a:lnTo>
                    <a:pt x="0" y="52"/>
                  </a:lnTo>
                  <a:lnTo>
                    <a:pt x="0" y="66"/>
                  </a:lnTo>
                  <a:lnTo>
                    <a:pt x="5" y="65"/>
                  </a:lnTo>
                  <a:lnTo>
                    <a:pt x="11" y="64"/>
                  </a:lnTo>
                  <a:lnTo>
                    <a:pt x="16" y="64"/>
                  </a:lnTo>
                  <a:lnTo>
                    <a:pt x="22" y="63"/>
                  </a:lnTo>
                  <a:lnTo>
                    <a:pt x="27" y="61"/>
                  </a:lnTo>
                  <a:lnTo>
                    <a:pt x="32" y="60"/>
                  </a:lnTo>
                  <a:lnTo>
                    <a:pt x="38" y="60"/>
                  </a:lnTo>
                  <a:lnTo>
                    <a:pt x="43" y="59"/>
                  </a:lnTo>
                  <a:lnTo>
                    <a:pt x="45" y="44"/>
                  </a:lnTo>
                  <a:lnTo>
                    <a:pt x="45" y="29"/>
                  </a:lnTo>
                  <a:lnTo>
                    <a:pt x="45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7" name="Freeform 45"/>
            <p:cNvSpPr>
              <a:spLocks/>
            </p:cNvSpPr>
            <p:nvPr/>
          </p:nvSpPr>
          <p:spPr bwMode="auto">
            <a:xfrm>
              <a:off x="833438" y="2673350"/>
              <a:ext cx="38100" cy="46038"/>
            </a:xfrm>
            <a:custGeom>
              <a:avLst/>
              <a:gdLst>
                <a:gd name="T0" fmla="*/ 2147483647 w 47"/>
                <a:gd name="T1" fmla="*/ 2147483647 h 57"/>
                <a:gd name="T2" fmla="*/ 2147483647 w 47"/>
                <a:gd name="T3" fmla="*/ 2147483647 h 57"/>
                <a:gd name="T4" fmla="*/ 2147483647 w 47"/>
                <a:gd name="T5" fmla="*/ 2147483647 h 57"/>
                <a:gd name="T6" fmla="*/ 2147483647 w 47"/>
                <a:gd name="T7" fmla="*/ 2147483647 h 57"/>
                <a:gd name="T8" fmla="*/ 0 w 47"/>
                <a:gd name="T9" fmla="*/ 2147483647 h 57"/>
                <a:gd name="T10" fmla="*/ 2147483647 w 47"/>
                <a:gd name="T11" fmla="*/ 2147483647 h 57"/>
                <a:gd name="T12" fmla="*/ 2147483647 w 47"/>
                <a:gd name="T13" fmla="*/ 2147483647 h 57"/>
                <a:gd name="T14" fmla="*/ 2147483647 w 47"/>
                <a:gd name="T15" fmla="*/ 2147483647 h 57"/>
                <a:gd name="T16" fmla="*/ 2147483647 w 47"/>
                <a:gd name="T17" fmla="*/ 2147483647 h 57"/>
                <a:gd name="T18" fmla="*/ 2147483647 w 47"/>
                <a:gd name="T19" fmla="*/ 2147483647 h 57"/>
                <a:gd name="T20" fmla="*/ 2147483647 w 47"/>
                <a:gd name="T21" fmla="*/ 2147483647 h 57"/>
                <a:gd name="T22" fmla="*/ 2147483647 w 47"/>
                <a:gd name="T23" fmla="*/ 2147483647 h 57"/>
                <a:gd name="T24" fmla="*/ 2147483647 w 47"/>
                <a:gd name="T25" fmla="*/ 2147483647 h 57"/>
                <a:gd name="T26" fmla="*/ 2147483647 w 47"/>
                <a:gd name="T27" fmla="*/ 2147483647 h 57"/>
                <a:gd name="T28" fmla="*/ 2147483647 w 47"/>
                <a:gd name="T29" fmla="*/ 2147483647 h 57"/>
                <a:gd name="T30" fmla="*/ 2147483647 w 47"/>
                <a:gd name="T31" fmla="*/ 2147483647 h 57"/>
                <a:gd name="T32" fmla="*/ 2147483647 w 47"/>
                <a:gd name="T33" fmla="*/ 0 h 57"/>
                <a:gd name="T34" fmla="*/ 2147483647 w 47"/>
                <a:gd name="T35" fmla="*/ 2147483647 h 57"/>
                <a:gd name="T36" fmla="*/ 2147483647 w 47"/>
                <a:gd name="T37" fmla="*/ 2147483647 h 57"/>
                <a:gd name="T38" fmla="*/ 2147483647 w 47"/>
                <a:gd name="T39" fmla="*/ 2147483647 h 57"/>
                <a:gd name="T40" fmla="*/ 2147483647 w 47"/>
                <a:gd name="T41" fmla="*/ 2147483647 h 57"/>
                <a:gd name="T42" fmla="*/ 2147483647 w 47"/>
                <a:gd name="T43" fmla="*/ 2147483647 h 57"/>
                <a:gd name="T44" fmla="*/ 2147483647 w 47"/>
                <a:gd name="T45" fmla="*/ 2147483647 h 57"/>
                <a:gd name="T46" fmla="*/ 2147483647 w 47"/>
                <a:gd name="T47" fmla="*/ 2147483647 h 57"/>
                <a:gd name="T48" fmla="*/ 2147483647 w 47"/>
                <a:gd name="T49" fmla="*/ 2147483647 h 5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7"/>
                <a:gd name="T76" fmla="*/ 0 h 57"/>
                <a:gd name="T77" fmla="*/ 47 w 47"/>
                <a:gd name="T78" fmla="*/ 57 h 5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7" h="57">
                  <a:moveTo>
                    <a:pt x="2" y="5"/>
                  </a:moveTo>
                  <a:lnTo>
                    <a:pt x="2" y="18"/>
                  </a:lnTo>
                  <a:lnTo>
                    <a:pt x="1" y="31"/>
                  </a:lnTo>
                  <a:lnTo>
                    <a:pt x="1" y="43"/>
                  </a:lnTo>
                  <a:lnTo>
                    <a:pt x="0" y="57"/>
                  </a:lnTo>
                  <a:lnTo>
                    <a:pt x="6" y="57"/>
                  </a:lnTo>
                  <a:lnTo>
                    <a:pt x="12" y="56"/>
                  </a:lnTo>
                  <a:lnTo>
                    <a:pt x="16" y="56"/>
                  </a:lnTo>
                  <a:lnTo>
                    <a:pt x="22" y="55"/>
                  </a:lnTo>
                  <a:lnTo>
                    <a:pt x="28" y="55"/>
                  </a:lnTo>
                  <a:lnTo>
                    <a:pt x="33" y="55"/>
                  </a:lnTo>
                  <a:lnTo>
                    <a:pt x="39" y="54"/>
                  </a:lnTo>
                  <a:lnTo>
                    <a:pt x="45" y="54"/>
                  </a:lnTo>
                  <a:lnTo>
                    <a:pt x="45" y="40"/>
                  </a:lnTo>
                  <a:lnTo>
                    <a:pt x="46" y="26"/>
                  </a:lnTo>
                  <a:lnTo>
                    <a:pt x="46" y="13"/>
                  </a:lnTo>
                  <a:lnTo>
                    <a:pt x="47" y="0"/>
                  </a:lnTo>
                  <a:lnTo>
                    <a:pt x="42" y="1"/>
                  </a:lnTo>
                  <a:lnTo>
                    <a:pt x="36" y="1"/>
                  </a:lnTo>
                  <a:lnTo>
                    <a:pt x="30" y="2"/>
                  </a:lnTo>
                  <a:lnTo>
                    <a:pt x="25" y="2"/>
                  </a:lnTo>
                  <a:lnTo>
                    <a:pt x="20" y="3"/>
                  </a:lnTo>
                  <a:lnTo>
                    <a:pt x="14" y="4"/>
                  </a:lnTo>
                  <a:lnTo>
                    <a:pt x="8" y="4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8" name="Freeform 46"/>
            <p:cNvSpPr>
              <a:spLocks/>
            </p:cNvSpPr>
            <p:nvPr/>
          </p:nvSpPr>
          <p:spPr bwMode="auto">
            <a:xfrm>
              <a:off x="838200" y="2487613"/>
              <a:ext cx="34925" cy="57150"/>
            </a:xfrm>
            <a:custGeom>
              <a:avLst/>
              <a:gdLst>
                <a:gd name="T0" fmla="*/ 2147483647 w 44"/>
                <a:gd name="T1" fmla="*/ 0 h 72"/>
                <a:gd name="T2" fmla="*/ 2147483647 w 44"/>
                <a:gd name="T3" fmla="*/ 2147483647 h 72"/>
                <a:gd name="T4" fmla="*/ 2147483647 w 44"/>
                <a:gd name="T5" fmla="*/ 2147483647 h 72"/>
                <a:gd name="T6" fmla="*/ 2147483647 w 44"/>
                <a:gd name="T7" fmla="*/ 2147483647 h 72"/>
                <a:gd name="T8" fmla="*/ 2147483647 w 44"/>
                <a:gd name="T9" fmla="*/ 2147483647 h 72"/>
                <a:gd name="T10" fmla="*/ 2147483647 w 44"/>
                <a:gd name="T11" fmla="*/ 2147483647 h 72"/>
                <a:gd name="T12" fmla="*/ 2147483647 w 44"/>
                <a:gd name="T13" fmla="*/ 2147483647 h 72"/>
                <a:gd name="T14" fmla="*/ 2147483647 w 44"/>
                <a:gd name="T15" fmla="*/ 2147483647 h 72"/>
                <a:gd name="T16" fmla="*/ 0 w 44"/>
                <a:gd name="T17" fmla="*/ 2147483647 h 72"/>
                <a:gd name="T18" fmla="*/ 0 w 44"/>
                <a:gd name="T19" fmla="*/ 2147483647 h 72"/>
                <a:gd name="T20" fmla="*/ 0 w 44"/>
                <a:gd name="T21" fmla="*/ 2147483647 h 72"/>
                <a:gd name="T22" fmla="*/ 0 w 44"/>
                <a:gd name="T23" fmla="*/ 2147483647 h 72"/>
                <a:gd name="T24" fmla="*/ 0 w 44"/>
                <a:gd name="T25" fmla="*/ 2147483647 h 72"/>
                <a:gd name="T26" fmla="*/ 2147483647 w 44"/>
                <a:gd name="T27" fmla="*/ 2147483647 h 72"/>
                <a:gd name="T28" fmla="*/ 2147483647 w 44"/>
                <a:gd name="T29" fmla="*/ 2147483647 h 72"/>
                <a:gd name="T30" fmla="*/ 2147483647 w 44"/>
                <a:gd name="T31" fmla="*/ 2147483647 h 72"/>
                <a:gd name="T32" fmla="*/ 2147483647 w 44"/>
                <a:gd name="T33" fmla="*/ 2147483647 h 72"/>
                <a:gd name="T34" fmla="*/ 2147483647 w 44"/>
                <a:gd name="T35" fmla="*/ 2147483647 h 72"/>
                <a:gd name="T36" fmla="*/ 2147483647 w 44"/>
                <a:gd name="T37" fmla="*/ 2147483647 h 72"/>
                <a:gd name="T38" fmla="*/ 2147483647 w 44"/>
                <a:gd name="T39" fmla="*/ 2147483647 h 72"/>
                <a:gd name="T40" fmla="*/ 2147483647 w 44"/>
                <a:gd name="T41" fmla="*/ 2147483647 h 72"/>
                <a:gd name="T42" fmla="*/ 2147483647 w 44"/>
                <a:gd name="T43" fmla="*/ 2147483647 h 72"/>
                <a:gd name="T44" fmla="*/ 2147483647 w 44"/>
                <a:gd name="T45" fmla="*/ 2147483647 h 72"/>
                <a:gd name="T46" fmla="*/ 2147483647 w 44"/>
                <a:gd name="T47" fmla="*/ 2147483647 h 72"/>
                <a:gd name="T48" fmla="*/ 2147483647 w 44"/>
                <a:gd name="T49" fmla="*/ 0 h 7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4"/>
                <a:gd name="T76" fmla="*/ 0 h 72"/>
                <a:gd name="T77" fmla="*/ 44 w 44"/>
                <a:gd name="T78" fmla="*/ 72 h 7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4" h="72">
                  <a:moveTo>
                    <a:pt x="44" y="0"/>
                  </a:moveTo>
                  <a:lnTo>
                    <a:pt x="38" y="2"/>
                  </a:lnTo>
                  <a:lnTo>
                    <a:pt x="32" y="3"/>
                  </a:lnTo>
                  <a:lnTo>
                    <a:pt x="27" y="5"/>
                  </a:lnTo>
                  <a:lnTo>
                    <a:pt x="22" y="6"/>
                  </a:lnTo>
                  <a:lnTo>
                    <a:pt x="16" y="9"/>
                  </a:lnTo>
                  <a:lnTo>
                    <a:pt x="11" y="10"/>
                  </a:lnTo>
                  <a:lnTo>
                    <a:pt x="6" y="12"/>
                  </a:lnTo>
                  <a:lnTo>
                    <a:pt x="0" y="15"/>
                  </a:lnTo>
                  <a:lnTo>
                    <a:pt x="0" y="30"/>
                  </a:lnTo>
                  <a:lnTo>
                    <a:pt x="0" y="43"/>
                  </a:lnTo>
                  <a:lnTo>
                    <a:pt x="0" y="57"/>
                  </a:lnTo>
                  <a:lnTo>
                    <a:pt x="0" y="72"/>
                  </a:lnTo>
                  <a:lnTo>
                    <a:pt x="6" y="71"/>
                  </a:lnTo>
                  <a:lnTo>
                    <a:pt x="11" y="70"/>
                  </a:lnTo>
                  <a:lnTo>
                    <a:pt x="16" y="68"/>
                  </a:lnTo>
                  <a:lnTo>
                    <a:pt x="22" y="66"/>
                  </a:lnTo>
                  <a:lnTo>
                    <a:pt x="27" y="65"/>
                  </a:lnTo>
                  <a:lnTo>
                    <a:pt x="32" y="63"/>
                  </a:lnTo>
                  <a:lnTo>
                    <a:pt x="38" y="62"/>
                  </a:lnTo>
                  <a:lnTo>
                    <a:pt x="44" y="61"/>
                  </a:lnTo>
                  <a:lnTo>
                    <a:pt x="44" y="46"/>
                  </a:lnTo>
                  <a:lnTo>
                    <a:pt x="44" y="30"/>
                  </a:lnTo>
                  <a:lnTo>
                    <a:pt x="44" y="15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89" name="Freeform 47"/>
            <p:cNvSpPr>
              <a:spLocks/>
            </p:cNvSpPr>
            <p:nvPr/>
          </p:nvSpPr>
          <p:spPr bwMode="auto">
            <a:xfrm>
              <a:off x="835025" y="2387600"/>
              <a:ext cx="36513" cy="63500"/>
            </a:xfrm>
            <a:custGeom>
              <a:avLst/>
              <a:gdLst>
                <a:gd name="T0" fmla="*/ 2147483647 w 46"/>
                <a:gd name="T1" fmla="*/ 0 h 81"/>
                <a:gd name="T2" fmla="*/ 2147483647 w 46"/>
                <a:gd name="T3" fmla="*/ 2147483647 h 81"/>
                <a:gd name="T4" fmla="*/ 2147483647 w 46"/>
                <a:gd name="T5" fmla="*/ 2147483647 h 81"/>
                <a:gd name="T6" fmla="*/ 2147483647 w 46"/>
                <a:gd name="T7" fmla="*/ 2147483647 h 81"/>
                <a:gd name="T8" fmla="*/ 2147483647 w 46"/>
                <a:gd name="T9" fmla="*/ 2147483647 h 81"/>
                <a:gd name="T10" fmla="*/ 2147483647 w 46"/>
                <a:gd name="T11" fmla="*/ 2147483647 h 81"/>
                <a:gd name="T12" fmla="*/ 2147483647 w 46"/>
                <a:gd name="T13" fmla="*/ 2147483647 h 81"/>
                <a:gd name="T14" fmla="*/ 2147483647 w 46"/>
                <a:gd name="T15" fmla="*/ 2147483647 h 81"/>
                <a:gd name="T16" fmla="*/ 0 w 46"/>
                <a:gd name="T17" fmla="*/ 2147483647 h 81"/>
                <a:gd name="T18" fmla="*/ 2147483647 w 46"/>
                <a:gd name="T19" fmla="*/ 2147483647 h 81"/>
                <a:gd name="T20" fmla="*/ 2147483647 w 46"/>
                <a:gd name="T21" fmla="*/ 2147483647 h 81"/>
                <a:gd name="T22" fmla="*/ 2147483647 w 46"/>
                <a:gd name="T23" fmla="*/ 2147483647 h 81"/>
                <a:gd name="T24" fmla="*/ 2147483647 w 46"/>
                <a:gd name="T25" fmla="*/ 2147483647 h 81"/>
                <a:gd name="T26" fmla="*/ 2147483647 w 46"/>
                <a:gd name="T27" fmla="*/ 2147483647 h 81"/>
                <a:gd name="T28" fmla="*/ 2147483647 w 46"/>
                <a:gd name="T29" fmla="*/ 2147483647 h 81"/>
                <a:gd name="T30" fmla="*/ 2147483647 w 46"/>
                <a:gd name="T31" fmla="*/ 2147483647 h 81"/>
                <a:gd name="T32" fmla="*/ 2147483647 w 46"/>
                <a:gd name="T33" fmla="*/ 2147483647 h 81"/>
                <a:gd name="T34" fmla="*/ 2147483647 w 46"/>
                <a:gd name="T35" fmla="*/ 2147483647 h 81"/>
                <a:gd name="T36" fmla="*/ 2147483647 w 46"/>
                <a:gd name="T37" fmla="*/ 2147483647 h 81"/>
                <a:gd name="T38" fmla="*/ 2147483647 w 46"/>
                <a:gd name="T39" fmla="*/ 2147483647 h 81"/>
                <a:gd name="T40" fmla="*/ 2147483647 w 46"/>
                <a:gd name="T41" fmla="*/ 2147483647 h 81"/>
                <a:gd name="T42" fmla="*/ 2147483647 w 46"/>
                <a:gd name="T43" fmla="*/ 2147483647 h 81"/>
                <a:gd name="T44" fmla="*/ 2147483647 w 46"/>
                <a:gd name="T45" fmla="*/ 2147483647 h 81"/>
                <a:gd name="T46" fmla="*/ 2147483647 w 46"/>
                <a:gd name="T47" fmla="*/ 2147483647 h 81"/>
                <a:gd name="T48" fmla="*/ 2147483647 w 46"/>
                <a:gd name="T49" fmla="*/ 0 h 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6"/>
                <a:gd name="T76" fmla="*/ 0 h 81"/>
                <a:gd name="T77" fmla="*/ 46 w 46"/>
                <a:gd name="T78" fmla="*/ 81 h 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6" h="81">
                  <a:moveTo>
                    <a:pt x="43" y="0"/>
                  </a:moveTo>
                  <a:lnTo>
                    <a:pt x="37" y="2"/>
                  </a:lnTo>
                  <a:lnTo>
                    <a:pt x="33" y="5"/>
                  </a:lnTo>
                  <a:lnTo>
                    <a:pt x="27" y="7"/>
                  </a:lnTo>
                  <a:lnTo>
                    <a:pt x="22" y="9"/>
                  </a:lnTo>
                  <a:lnTo>
                    <a:pt x="17" y="13"/>
                  </a:lnTo>
                  <a:lnTo>
                    <a:pt x="12" y="15"/>
                  </a:lnTo>
                  <a:lnTo>
                    <a:pt x="6" y="17"/>
                  </a:lnTo>
                  <a:lnTo>
                    <a:pt x="0" y="20"/>
                  </a:lnTo>
                  <a:lnTo>
                    <a:pt x="2" y="35"/>
                  </a:lnTo>
                  <a:lnTo>
                    <a:pt x="2" y="50"/>
                  </a:lnTo>
                  <a:lnTo>
                    <a:pt x="3" y="66"/>
                  </a:lnTo>
                  <a:lnTo>
                    <a:pt x="3" y="81"/>
                  </a:lnTo>
                  <a:lnTo>
                    <a:pt x="8" y="78"/>
                  </a:lnTo>
                  <a:lnTo>
                    <a:pt x="14" y="76"/>
                  </a:lnTo>
                  <a:lnTo>
                    <a:pt x="19" y="74"/>
                  </a:lnTo>
                  <a:lnTo>
                    <a:pt x="25" y="71"/>
                  </a:lnTo>
                  <a:lnTo>
                    <a:pt x="30" y="70"/>
                  </a:lnTo>
                  <a:lnTo>
                    <a:pt x="35" y="68"/>
                  </a:lnTo>
                  <a:lnTo>
                    <a:pt x="41" y="66"/>
                  </a:lnTo>
                  <a:lnTo>
                    <a:pt x="46" y="63"/>
                  </a:lnTo>
                  <a:lnTo>
                    <a:pt x="45" y="47"/>
                  </a:lnTo>
                  <a:lnTo>
                    <a:pt x="45" y="32"/>
                  </a:lnTo>
                  <a:lnTo>
                    <a:pt x="44" y="16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90" name="Freeform 48"/>
            <p:cNvSpPr>
              <a:spLocks/>
            </p:cNvSpPr>
            <p:nvPr/>
          </p:nvSpPr>
          <p:spPr bwMode="auto">
            <a:xfrm>
              <a:off x="893763" y="2362200"/>
              <a:ext cx="36513" cy="66675"/>
            </a:xfrm>
            <a:custGeom>
              <a:avLst/>
              <a:gdLst>
                <a:gd name="T0" fmla="*/ 2147483647 w 46"/>
                <a:gd name="T1" fmla="*/ 2147483647 h 84"/>
                <a:gd name="T2" fmla="*/ 2147483647 w 46"/>
                <a:gd name="T3" fmla="*/ 2147483647 h 84"/>
                <a:gd name="T4" fmla="*/ 2147483647 w 46"/>
                <a:gd name="T5" fmla="*/ 2147483647 h 84"/>
                <a:gd name="T6" fmla="*/ 2147483647 w 46"/>
                <a:gd name="T7" fmla="*/ 2147483647 h 84"/>
                <a:gd name="T8" fmla="*/ 2147483647 w 46"/>
                <a:gd name="T9" fmla="*/ 0 h 84"/>
                <a:gd name="T10" fmla="*/ 2147483647 w 46"/>
                <a:gd name="T11" fmla="*/ 2147483647 h 84"/>
                <a:gd name="T12" fmla="*/ 2147483647 w 46"/>
                <a:gd name="T13" fmla="*/ 2147483647 h 84"/>
                <a:gd name="T14" fmla="*/ 2147483647 w 46"/>
                <a:gd name="T15" fmla="*/ 2147483647 h 84"/>
                <a:gd name="T16" fmla="*/ 2147483647 w 46"/>
                <a:gd name="T17" fmla="*/ 2147483647 h 84"/>
                <a:gd name="T18" fmla="*/ 2147483647 w 46"/>
                <a:gd name="T19" fmla="*/ 2147483647 h 84"/>
                <a:gd name="T20" fmla="*/ 2147483647 w 46"/>
                <a:gd name="T21" fmla="*/ 2147483647 h 84"/>
                <a:gd name="T22" fmla="*/ 2147483647 w 46"/>
                <a:gd name="T23" fmla="*/ 2147483647 h 84"/>
                <a:gd name="T24" fmla="*/ 0 w 46"/>
                <a:gd name="T25" fmla="*/ 2147483647 h 84"/>
                <a:gd name="T26" fmla="*/ 2147483647 w 46"/>
                <a:gd name="T27" fmla="*/ 2147483647 h 84"/>
                <a:gd name="T28" fmla="*/ 2147483647 w 46"/>
                <a:gd name="T29" fmla="*/ 2147483647 h 84"/>
                <a:gd name="T30" fmla="*/ 2147483647 w 46"/>
                <a:gd name="T31" fmla="*/ 2147483647 h 84"/>
                <a:gd name="T32" fmla="*/ 2147483647 w 46"/>
                <a:gd name="T33" fmla="*/ 2147483647 h 84"/>
                <a:gd name="T34" fmla="*/ 2147483647 w 46"/>
                <a:gd name="T35" fmla="*/ 2147483647 h 84"/>
                <a:gd name="T36" fmla="*/ 2147483647 w 46"/>
                <a:gd name="T37" fmla="*/ 2147483647 h 84"/>
                <a:gd name="T38" fmla="*/ 2147483647 w 46"/>
                <a:gd name="T39" fmla="*/ 2147483647 h 84"/>
                <a:gd name="T40" fmla="*/ 2147483647 w 46"/>
                <a:gd name="T41" fmla="*/ 2147483647 h 84"/>
                <a:gd name="T42" fmla="*/ 2147483647 w 46"/>
                <a:gd name="T43" fmla="*/ 2147483647 h 84"/>
                <a:gd name="T44" fmla="*/ 2147483647 w 46"/>
                <a:gd name="T45" fmla="*/ 2147483647 h 84"/>
                <a:gd name="T46" fmla="*/ 2147483647 w 46"/>
                <a:gd name="T47" fmla="*/ 2147483647 h 84"/>
                <a:gd name="T48" fmla="*/ 2147483647 w 46"/>
                <a:gd name="T49" fmla="*/ 2147483647 h 8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6"/>
                <a:gd name="T76" fmla="*/ 0 h 84"/>
                <a:gd name="T77" fmla="*/ 46 w 46"/>
                <a:gd name="T78" fmla="*/ 84 h 8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6" h="84">
                  <a:moveTo>
                    <a:pt x="46" y="67"/>
                  </a:moveTo>
                  <a:lnTo>
                    <a:pt x="46" y="49"/>
                  </a:lnTo>
                  <a:lnTo>
                    <a:pt x="45" y="33"/>
                  </a:lnTo>
                  <a:lnTo>
                    <a:pt x="45" y="16"/>
                  </a:lnTo>
                  <a:lnTo>
                    <a:pt x="44" y="0"/>
                  </a:lnTo>
                  <a:lnTo>
                    <a:pt x="38" y="2"/>
                  </a:lnTo>
                  <a:lnTo>
                    <a:pt x="32" y="4"/>
                  </a:lnTo>
                  <a:lnTo>
                    <a:pt x="28" y="7"/>
                  </a:lnTo>
                  <a:lnTo>
                    <a:pt x="22" y="9"/>
                  </a:lnTo>
                  <a:lnTo>
                    <a:pt x="16" y="11"/>
                  </a:lnTo>
                  <a:lnTo>
                    <a:pt x="12" y="14"/>
                  </a:lnTo>
                  <a:lnTo>
                    <a:pt x="6" y="16"/>
                  </a:lnTo>
                  <a:lnTo>
                    <a:pt x="0" y="18"/>
                  </a:lnTo>
                  <a:lnTo>
                    <a:pt x="1" y="34"/>
                  </a:lnTo>
                  <a:lnTo>
                    <a:pt x="1" y="50"/>
                  </a:lnTo>
                  <a:lnTo>
                    <a:pt x="2" y="68"/>
                  </a:lnTo>
                  <a:lnTo>
                    <a:pt x="2" y="84"/>
                  </a:lnTo>
                  <a:lnTo>
                    <a:pt x="8" y="82"/>
                  </a:lnTo>
                  <a:lnTo>
                    <a:pt x="14" y="79"/>
                  </a:lnTo>
                  <a:lnTo>
                    <a:pt x="20" y="77"/>
                  </a:lnTo>
                  <a:lnTo>
                    <a:pt x="24" y="75"/>
                  </a:lnTo>
                  <a:lnTo>
                    <a:pt x="30" y="73"/>
                  </a:lnTo>
                  <a:lnTo>
                    <a:pt x="36" y="71"/>
                  </a:lnTo>
                  <a:lnTo>
                    <a:pt x="40" y="69"/>
                  </a:lnTo>
                  <a:lnTo>
                    <a:pt x="46" y="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91" name="Freeform 49"/>
            <p:cNvSpPr>
              <a:spLocks/>
            </p:cNvSpPr>
            <p:nvPr/>
          </p:nvSpPr>
          <p:spPr bwMode="auto">
            <a:xfrm>
              <a:off x="896938" y="2468563"/>
              <a:ext cx="36513" cy="60325"/>
            </a:xfrm>
            <a:custGeom>
              <a:avLst/>
              <a:gdLst>
                <a:gd name="T0" fmla="*/ 2147483647 w 45"/>
                <a:gd name="T1" fmla="*/ 2147483647 h 76"/>
                <a:gd name="T2" fmla="*/ 2147483647 w 45"/>
                <a:gd name="T3" fmla="*/ 2147483647 h 76"/>
                <a:gd name="T4" fmla="*/ 2147483647 w 45"/>
                <a:gd name="T5" fmla="*/ 2147483647 h 76"/>
                <a:gd name="T6" fmla="*/ 2147483647 w 45"/>
                <a:gd name="T7" fmla="*/ 2147483647 h 76"/>
                <a:gd name="T8" fmla="*/ 2147483647 w 45"/>
                <a:gd name="T9" fmla="*/ 2147483647 h 76"/>
                <a:gd name="T10" fmla="*/ 2147483647 w 45"/>
                <a:gd name="T11" fmla="*/ 2147483647 h 76"/>
                <a:gd name="T12" fmla="*/ 2147483647 w 45"/>
                <a:gd name="T13" fmla="*/ 2147483647 h 76"/>
                <a:gd name="T14" fmla="*/ 2147483647 w 45"/>
                <a:gd name="T15" fmla="*/ 2147483647 h 76"/>
                <a:gd name="T16" fmla="*/ 2147483647 w 45"/>
                <a:gd name="T17" fmla="*/ 2147483647 h 76"/>
                <a:gd name="T18" fmla="*/ 2147483647 w 45"/>
                <a:gd name="T19" fmla="*/ 2147483647 h 76"/>
                <a:gd name="T20" fmla="*/ 2147483647 w 45"/>
                <a:gd name="T21" fmla="*/ 2147483647 h 76"/>
                <a:gd name="T22" fmla="*/ 2147483647 w 45"/>
                <a:gd name="T23" fmla="*/ 2147483647 h 76"/>
                <a:gd name="T24" fmla="*/ 2147483647 w 45"/>
                <a:gd name="T25" fmla="*/ 0 h 76"/>
                <a:gd name="T26" fmla="*/ 2147483647 w 45"/>
                <a:gd name="T27" fmla="*/ 2147483647 h 76"/>
                <a:gd name="T28" fmla="*/ 2147483647 w 45"/>
                <a:gd name="T29" fmla="*/ 2147483647 h 76"/>
                <a:gd name="T30" fmla="*/ 2147483647 w 45"/>
                <a:gd name="T31" fmla="*/ 2147483647 h 76"/>
                <a:gd name="T32" fmla="*/ 2147483647 w 45"/>
                <a:gd name="T33" fmla="*/ 2147483647 h 76"/>
                <a:gd name="T34" fmla="*/ 2147483647 w 45"/>
                <a:gd name="T35" fmla="*/ 2147483647 h 76"/>
                <a:gd name="T36" fmla="*/ 2147483647 w 45"/>
                <a:gd name="T37" fmla="*/ 2147483647 h 76"/>
                <a:gd name="T38" fmla="*/ 2147483647 w 45"/>
                <a:gd name="T39" fmla="*/ 2147483647 h 76"/>
                <a:gd name="T40" fmla="*/ 0 w 45"/>
                <a:gd name="T41" fmla="*/ 2147483647 h 76"/>
                <a:gd name="T42" fmla="*/ 0 w 45"/>
                <a:gd name="T43" fmla="*/ 2147483647 h 76"/>
                <a:gd name="T44" fmla="*/ 0 w 45"/>
                <a:gd name="T45" fmla="*/ 2147483647 h 76"/>
                <a:gd name="T46" fmla="*/ 0 w 45"/>
                <a:gd name="T47" fmla="*/ 2147483647 h 76"/>
                <a:gd name="T48" fmla="*/ 2147483647 w 45"/>
                <a:gd name="T49" fmla="*/ 2147483647 h 7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5"/>
                <a:gd name="T76" fmla="*/ 0 h 76"/>
                <a:gd name="T77" fmla="*/ 45 w 45"/>
                <a:gd name="T78" fmla="*/ 76 h 7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5" h="76">
                  <a:moveTo>
                    <a:pt x="1" y="76"/>
                  </a:moveTo>
                  <a:lnTo>
                    <a:pt x="7" y="75"/>
                  </a:lnTo>
                  <a:lnTo>
                    <a:pt x="11" y="74"/>
                  </a:lnTo>
                  <a:lnTo>
                    <a:pt x="17" y="73"/>
                  </a:lnTo>
                  <a:lnTo>
                    <a:pt x="23" y="71"/>
                  </a:lnTo>
                  <a:lnTo>
                    <a:pt x="27" y="69"/>
                  </a:lnTo>
                  <a:lnTo>
                    <a:pt x="33" y="68"/>
                  </a:lnTo>
                  <a:lnTo>
                    <a:pt x="39" y="66"/>
                  </a:lnTo>
                  <a:lnTo>
                    <a:pt x="45" y="65"/>
                  </a:lnTo>
                  <a:lnTo>
                    <a:pt x="45" y="49"/>
                  </a:lnTo>
                  <a:lnTo>
                    <a:pt x="45" y="33"/>
                  </a:lnTo>
                  <a:lnTo>
                    <a:pt x="45" y="16"/>
                  </a:lnTo>
                  <a:lnTo>
                    <a:pt x="44" y="0"/>
                  </a:lnTo>
                  <a:lnTo>
                    <a:pt x="38" y="2"/>
                  </a:lnTo>
                  <a:lnTo>
                    <a:pt x="32" y="4"/>
                  </a:lnTo>
                  <a:lnTo>
                    <a:pt x="27" y="5"/>
                  </a:lnTo>
                  <a:lnTo>
                    <a:pt x="22" y="7"/>
                  </a:lnTo>
                  <a:lnTo>
                    <a:pt x="16" y="8"/>
                  </a:lnTo>
                  <a:lnTo>
                    <a:pt x="11" y="11"/>
                  </a:lnTo>
                  <a:lnTo>
                    <a:pt x="6" y="12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0" y="45"/>
                  </a:lnTo>
                  <a:lnTo>
                    <a:pt x="0" y="60"/>
                  </a:lnTo>
                  <a:lnTo>
                    <a:pt x="1" y="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92" name="Freeform 50"/>
            <p:cNvSpPr>
              <a:spLocks/>
            </p:cNvSpPr>
            <p:nvPr/>
          </p:nvSpPr>
          <p:spPr bwMode="auto">
            <a:xfrm>
              <a:off x="893763" y="2667000"/>
              <a:ext cx="38100" cy="49213"/>
            </a:xfrm>
            <a:custGeom>
              <a:avLst/>
              <a:gdLst>
                <a:gd name="T0" fmla="*/ 2147483647 w 49"/>
                <a:gd name="T1" fmla="*/ 0 h 61"/>
                <a:gd name="T2" fmla="*/ 2147483647 w 49"/>
                <a:gd name="T3" fmla="*/ 0 h 61"/>
                <a:gd name="T4" fmla="*/ 2147483647 w 49"/>
                <a:gd name="T5" fmla="*/ 2147483647 h 61"/>
                <a:gd name="T6" fmla="*/ 2147483647 w 49"/>
                <a:gd name="T7" fmla="*/ 2147483647 h 61"/>
                <a:gd name="T8" fmla="*/ 2147483647 w 49"/>
                <a:gd name="T9" fmla="*/ 2147483647 h 61"/>
                <a:gd name="T10" fmla="*/ 2147483647 w 49"/>
                <a:gd name="T11" fmla="*/ 2147483647 h 61"/>
                <a:gd name="T12" fmla="*/ 2147483647 w 49"/>
                <a:gd name="T13" fmla="*/ 2147483647 h 61"/>
                <a:gd name="T14" fmla="*/ 2147483647 w 49"/>
                <a:gd name="T15" fmla="*/ 2147483647 h 61"/>
                <a:gd name="T16" fmla="*/ 2147483647 w 49"/>
                <a:gd name="T17" fmla="*/ 2147483647 h 61"/>
                <a:gd name="T18" fmla="*/ 2147483647 w 49"/>
                <a:gd name="T19" fmla="*/ 2147483647 h 61"/>
                <a:gd name="T20" fmla="*/ 2147483647 w 49"/>
                <a:gd name="T21" fmla="*/ 2147483647 h 61"/>
                <a:gd name="T22" fmla="*/ 2147483647 w 49"/>
                <a:gd name="T23" fmla="*/ 2147483647 h 61"/>
                <a:gd name="T24" fmla="*/ 0 w 49"/>
                <a:gd name="T25" fmla="*/ 2147483647 h 61"/>
                <a:gd name="T26" fmla="*/ 2147483647 w 49"/>
                <a:gd name="T27" fmla="*/ 2147483647 h 61"/>
                <a:gd name="T28" fmla="*/ 2147483647 w 49"/>
                <a:gd name="T29" fmla="*/ 2147483647 h 61"/>
                <a:gd name="T30" fmla="*/ 2147483647 w 49"/>
                <a:gd name="T31" fmla="*/ 2147483647 h 61"/>
                <a:gd name="T32" fmla="*/ 2147483647 w 49"/>
                <a:gd name="T33" fmla="*/ 2147483647 h 61"/>
                <a:gd name="T34" fmla="*/ 2147483647 w 49"/>
                <a:gd name="T35" fmla="*/ 2147483647 h 61"/>
                <a:gd name="T36" fmla="*/ 2147483647 w 49"/>
                <a:gd name="T37" fmla="*/ 2147483647 h 61"/>
                <a:gd name="T38" fmla="*/ 2147483647 w 49"/>
                <a:gd name="T39" fmla="*/ 2147483647 h 61"/>
                <a:gd name="T40" fmla="*/ 2147483647 w 49"/>
                <a:gd name="T41" fmla="*/ 2147483647 h 61"/>
                <a:gd name="T42" fmla="*/ 2147483647 w 49"/>
                <a:gd name="T43" fmla="*/ 2147483647 h 61"/>
                <a:gd name="T44" fmla="*/ 2147483647 w 49"/>
                <a:gd name="T45" fmla="*/ 2147483647 h 61"/>
                <a:gd name="T46" fmla="*/ 2147483647 w 49"/>
                <a:gd name="T47" fmla="*/ 2147483647 h 61"/>
                <a:gd name="T48" fmla="*/ 2147483647 w 49"/>
                <a:gd name="T49" fmla="*/ 0 h 6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9"/>
                <a:gd name="T76" fmla="*/ 0 h 61"/>
                <a:gd name="T77" fmla="*/ 49 w 49"/>
                <a:gd name="T78" fmla="*/ 61 h 6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9" h="61">
                  <a:moveTo>
                    <a:pt x="49" y="0"/>
                  </a:moveTo>
                  <a:lnTo>
                    <a:pt x="43" y="0"/>
                  </a:lnTo>
                  <a:lnTo>
                    <a:pt x="37" y="1"/>
                  </a:lnTo>
                  <a:lnTo>
                    <a:pt x="31" y="1"/>
                  </a:lnTo>
                  <a:lnTo>
                    <a:pt x="25" y="2"/>
                  </a:lnTo>
                  <a:lnTo>
                    <a:pt x="20" y="2"/>
                  </a:lnTo>
                  <a:lnTo>
                    <a:pt x="14" y="3"/>
                  </a:lnTo>
                  <a:lnTo>
                    <a:pt x="8" y="3"/>
                  </a:lnTo>
                  <a:lnTo>
                    <a:pt x="2" y="4"/>
                  </a:lnTo>
                  <a:lnTo>
                    <a:pt x="2" y="18"/>
                  </a:lnTo>
                  <a:lnTo>
                    <a:pt x="1" y="32"/>
                  </a:lnTo>
                  <a:lnTo>
                    <a:pt x="1" y="47"/>
                  </a:lnTo>
                  <a:lnTo>
                    <a:pt x="0" y="61"/>
                  </a:lnTo>
                  <a:lnTo>
                    <a:pt x="6" y="61"/>
                  </a:lnTo>
                  <a:lnTo>
                    <a:pt x="12" y="59"/>
                  </a:lnTo>
                  <a:lnTo>
                    <a:pt x="17" y="59"/>
                  </a:lnTo>
                  <a:lnTo>
                    <a:pt x="23" y="58"/>
                  </a:lnTo>
                  <a:lnTo>
                    <a:pt x="29" y="58"/>
                  </a:lnTo>
                  <a:lnTo>
                    <a:pt x="35" y="58"/>
                  </a:lnTo>
                  <a:lnTo>
                    <a:pt x="40" y="57"/>
                  </a:lnTo>
                  <a:lnTo>
                    <a:pt x="46" y="57"/>
                  </a:lnTo>
                  <a:lnTo>
                    <a:pt x="46" y="42"/>
                  </a:lnTo>
                  <a:lnTo>
                    <a:pt x="47" y="28"/>
                  </a:lnTo>
                  <a:lnTo>
                    <a:pt x="47" y="14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93" name="Freeform 51"/>
            <p:cNvSpPr>
              <a:spLocks/>
            </p:cNvSpPr>
            <p:nvPr/>
          </p:nvSpPr>
          <p:spPr bwMode="auto">
            <a:xfrm>
              <a:off x="896938" y="2570163"/>
              <a:ext cx="36513" cy="53975"/>
            </a:xfrm>
            <a:custGeom>
              <a:avLst/>
              <a:gdLst>
                <a:gd name="T0" fmla="*/ 0 w 45"/>
                <a:gd name="T1" fmla="*/ 2147483647 h 69"/>
                <a:gd name="T2" fmla="*/ 2147483647 w 45"/>
                <a:gd name="T3" fmla="*/ 2147483647 h 69"/>
                <a:gd name="T4" fmla="*/ 2147483647 w 45"/>
                <a:gd name="T5" fmla="*/ 2147483647 h 69"/>
                <a:gd name="T6" fmla="*/ 2147483647 w 45"/>
                <a:gd name="T7" fmla="*/ 2147483647 h 69"/>
                <a:gd name="T8" fmla="*/ 2147483647 w 45"/>
                <a:gd name="T9" fmla="*/ 2147483647 h 69"/>
                <a:gd name="T10" fmla="*/ 2147483647 w 45"/>
                <a:gd name="T11" fmla="*/ 2147483647 h 69"/>
                <a:gd name="T12" fmla="*/ 2147483647 w 45"/>
                <a:gd name="T13" fmla="*/ 2147483647 h 69"/>
                <a:gd name="T14" fmla="*/ 2147483647 w 45"/>
                <a:gd name="T15" fmla="*/ 2147483647 h 69"/>
                <a:gd name="T16" fmla="*/ 2147483647 w 45"/>
                <a:gd name="T17" fmla="*/ 2147483647 h 69"/>
                <a:gd name="T18" fmla="*/ 2147483647 w 45"/>
                <a:gd name="T19" fmla="*/ 2147483647 h 69"/>
                <a:gd name="T20" fmla="*/ 2147483647 w 45"/>
                <a:gd name="T21" fmla="*/ 2147483647 h 69"/>
                <a:gd name="T22" fmla="*/ 2147483647 w 45"/>
                <a:gd name="T23" fmla="*/ 2147483647 h 69"/>
                <a:gd name="T24" fmla="*/ 2147483647 w 45"/>
                <a:gd name="T25" fmla="*/ 0 h 69"/>
                <a:gd name="T26" fmla="*/ 2147483647 w 45"/>
                <a:gd name="T27" fmla="*/ 2147483647 h 69"/>
                <a:gd name="T28" fmla="*/ 2147483647 w 45"/>
                <a:gd name="T29" fmla="*/ 2147483647 h 69"/>
                <a:gd name="T30" fmla="*/ 2147483647 w 45"/>
                <a:gd name="T31" fmla="*/ 2147483647 h 69"/>
                <a:gd name="T32" fmla="*/ 2147483647 w 45"/>
                <a:gd name="T33" fmla="*/ 2147483647 h 69"/>
                <a:gd name="T34" fmla="*/ 2147483647 w 45"/>
                <a:gd name="T35" fmla="*/ 2147483647 h 69"/>
                <a:gd name="T36" fmla="*/ 2147483647 w 45"/>
                <a:gd name="T37" fmla="*/ 2147483647 h 69"/>
                <a:gd name="T38" fmla="*/ 2147483647 w 45"/>
                <a:gd name="T39" fmla="*/ 2147483647 h 69"/>
                <a:gd name="T40" fmla="*/ 2147483647 w 45"/>
                <a:gd name="T41" fmla="*/ 2147483647 h 69"/>
                <a:gd name="T42" fmla="*/ 0 w 45"/>
                <a:gd name="T43" fmla="*/ 2147483647 h 69"/>
                <a:gd name="T44" fmla="*/ 0 w 45"/>
                <a:gd name="T45" fmla="*/ 2147483647 h 69"/>
                <a:gd name="T46" fmla="*/ 0 w 45"/>
                <a:gd name="T47" fmla="*/ 2147483647 h 69"/>
                <a:gd name="T48" fmla="*/ 0 w 45"/>
                <a:gd name="T49" fmla="*/ 2147483647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5"/>
                <a:gd name="T76" fmla="*/ 0 h 69"/>
                <a:gd name="T77" fmla="*/ 45 w 45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5" h="69">
                  <a:moveTo>
                    <a:pt x="0" y="69"/>
                  </a:moveTo>
                  <a:lnTo>
                    <a:pt x="6" y="68"/>
                  </a:lnTo>
                  <a:lnTo>
                    <a:pt x="11" y="67"/>
                  </a:lnTo>
                  <a:lnTo>
                    <a:pt x="16" y="67"/>
                  </a:lnTo>
                  <a:lnTo>
                    <a:pt x="22" y="66"/>
                  </a:lnTo>
                  <a:lnTo>
                    <a:pt x="27" y="65"/>
                  </a:lnTo>
                  <a:lnTo>
                    <a:pt x="33" y="64"/>
                  </a:lnTo>
                  <a:lnTo>
                    <a:pt x="39" y="64"/>
                  </a:lnTo>
                  <a:lnTo>
                    <a:pt x="45" y="62"/>
                  </a:lnTo>
                  <a:lnTo>
                    <a:pt x="45" y="46"/>
                  </a:lnTo>
                  <a:lnTo>
                    <a:pt x="45" y="31"/>
                  </a:lnTo>
                  <a:lnTo>
                    <a:pt x="45" y="15"/>
                  </a:lnTo>
                  <a:lnTo>
                    <a:pt x="45" y="0"/>
                  </a:lnTo>
                  <a:lnTo>
                    <a:pt x="39" y="1"/>
                  </a:lnTo>
                  <a:lnTo>
                    <a:pt x="33" y="3"/>
                  </a:lnTo>
                  <a:lnTo>
                    <a:pt x="29" y="4"/>
                  </a:lnTo>
                  <a:lnTo>
                    <a:pt x="23" y="5"/>
                  </a:lnTo>
                  <a:lnTo>
                    <a:pt x="17" y="6"/>
                  </a:lnTo>
                  <a:lnTo>
                    <a:pt x="12" y="7"/>
                  </a:lnTo>
                  <a:lnTo>
                    <a:pt x="7" y="8"/>
                  </a:lnTo>
                  <a:lnTo>
                    <a:pt x="1" y="9"/>
                  </a:lnTo>
                  <a:lnTo>
                    <a:pt x="0" y="24"/>
                  </a:lnTo>
                  <a:lnTo>
                    <a:pt x="0" y="39"/>
                  </a:lnTo>
                  <a:lnTo>
                    <a:pt x="0" y="54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26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94" name="Freeform 52"/>
            <p:cNvSpPr>
              <a:spLocks/>
            </p:cNvSpPr>
            <p:nvPr/>
          </p:nvSpPr>
          <p:spPr bwMode="auto">
            <a:xfrm>
              <a:off x="438150" y="2774950"/>
              <a:ext cx="1662113" cy="520700"/>
            </a:xfrm>
            <a:custGeom>
              <a:avLst/>
              <a:gdLst>
                <a:gd name="T0" fmla="*/ 2147483647 w 2095"/>
                <a:gd name="T1" fmla="*/ 2147483647 h 656"/>
                <a:gd name="T2" fmla="*/ 2147483647 w 2095"/>
                <a:gd name="T3" fmla="*/ 2147483647 h 656"/>
                <a:gd name="T4" fmla="*/ 2147483647 w 2095"/>
                <a:gd name="T5" fmla="*/ 2147483647 h 656"/>
                <a:gd name="T6" fmla="*/ 2147483647 w 2095"/>
                <a:gd name="T7" fmla="*/ 2147483647 h 656"/>
                <a:gd name="T8" fmla="*/ 2147483647 w 2095"/>
                <a:gd name="T9" fmla="*/ 2147483647 h 656"/>
                <a:gd name="T10" fmla="*/ 2147483647 w 2095"/>
                <a:gd name="T11" fmla="*/ 2147483647 h 656"/>
                <a:gd name="T12" fmla="*/ 2147483647 w 2095"/>
                <a:gd name="T13" fmla="*/ 2147483647 h 656"/>
                <a:gd name="T14" fmla="*/ 2147483647 w 2095"/>
                <a:gd name="T15" fmla="*/ 2147483647 h 656"/>
                <a:gd name="T16" fmla="*/ 2147483647 w 2095"/>
                <a:gd name="T17" fmla="*/ 2147483647 h 656"/>
                <a:gd name="T18" fmla="*/ 2147483647 w 2095"/>
                <a:gd name="T19" fmla="*/ 2147483647 h 656"/>
                <a:gd name="T20" fmla="*/ 2147483647 w 2095"/>
                <a:gd name="T21" fmla="*/ 2147483647 h 656"/>
                <a:gd name="T22" fmla="*/ 2147483647 w 2095"/>
                <a:gd name="T23" fmla="*/ 2147483647 h 656"/>
                <a:gd name="T24" fmla="*/ 2147483647 w 2095"/>
                <a:gd name="T25" fmla="*/ 2147483647 h 656"/>
                <a:gd name="T26" fmla="*/ 2147483647 w 2095"/>
                <a:gd name="T27" fmla="*/ 2147483647 h 656"/>
                <a:gd name="T28" fmla="*/ 2147483647 w 2095"/>
                <a:gd name="T29" fmla="*/ 2147483647 h 656"/>
                <a:gd name="T30" fmla="*/ 2147483647 w 2095"/>
                <a:gd name="T31" fmla="*/ 2147483647 h 656"/>
                <a:gd name="T32" fmla="*/ 2147483647 w 2095"/>
                <a:gd name="T33" fmla="*/ 2147483647 h 656"/>
                <a:gd name="T34" fmla="*/ 2147483647 w 2095"/>
                <a:gd name="T35" fmla="*/ 2147483647 h 656"/>
                <a:gd name="T36" fmla="*/ 2147483647 w 2095"/>
                <a:gd name="T37" fmla="*/ 2147483647 h 656"/>
                <a:gd name="T38" fmla="*/ 2147483647 w 2095"/>
                <a:gd name="T39" fmla="*/ 2147483647 h 656"/>
                <a:gd name="T40" fmla="*/ 2147483647 w 2095"/>
                <a:gd name="T41" fmla="*/ 2147483647 h 656"/>
                <a:gd name="T42" fmla="*/ 2147483647 w 2095"/>
                <a:gd name="T43" fmla="*/ 2147483647 h 656"/>
                <a:gd name="T44" fmla="*/ 2147483647 w 2095"/>
                <a:gd name="T45" fmla="*/ 2147483647 h 656"/>
                <a:gd name="T46" fmla="*/ 2147483647 w 2095"/>
                <a:gd name="T47" fmla="*/ 2147483647 h 656"/>
                <a:gd name="T48" fmla="*/ 2147483647 w 2095"/>
                <a:gd name="T49" fmla="*/ 2147483647 h 656"/>
                <a:gd name="T50" fmla="*/ 2147483647 w 2095"/>
                <a:gd name="T51" fmla="*/ 2147483647 h 656"/>
                <a:gd name="T52" fmla="*/ 2147483647 w 2095"/>
                <a:gd name="T53" fmla="*/ 2147483647 h 656"/>
                <a:gd name="T54" fmla="*/ 2147483647 w 2095"/>
                <a:gd name="T55" fmla="*/ 2147483647 h 656"/>
                <a:gd name="T56" fmla="*/ 2147483647 w 2095"/>
                <a:gd name="T57" fmla="*/ 2147483647 h 656"/>
                <a:gd name="T58" fmla="*/ 2147483647 w 2095"/>
                <a:gd name="T59" fmla="*/ 2147483647 h 656"/>
                <a:gd name="T60" fmla="*/ 2147483647 w 2095"/>
                <a:gd name="T61" fmla="*/ 2147483647 h 656"/>
                <a:gd name="T62" fmla="*/ 2147483647 w 2095"/>
                <a:gd name="T63" fmla="*/ 2147483647 h 656"/>
                <a:gd name="T64" fmla="*/ 2147483647 w 2095"/>
                <a:gd name="T65" fmla="*/ 2147483647 h 656"/>
                <a:gd name="T66" fmla="*/ 2147483647 w 2095"/>
                <a:gd name="T67" fmla="*/ 2147483647 h 656"/>
                <a:gd name="T68" fmla="*/ 2147483647 w 2095"/>
                <a:gd name="T69" fmla="*/ 2147483647 h 656"/>
                <a:gd name="T70" fmla="*/ 2147483647 w 2095"/>
                <a:gd name="T71" fmla="*/ 2147483647 h 656"/>
                <a:gd name="T72" fmla="*/ 2147483647 w 2095"/>
                <a:gd name="T73" fmla="*/ 2147483647 h 656"/>
                <a:gd name="T74" fmla="*/ 2147483647 w 2095"/>
                <a:gd name="T75" fmla="*/ 2147483647 h 656"/>
                <a:gd name="T76" fmla="*/ 2147483647 w 2095"/>
                <a:gd name="T77" fmla="*/ 2147483647 h 656"/>
                <a:gd name="T78" fmla="*/ 2147483647 w 2095"/>
                <a:gd name="T79" fmla="*/ 2147483647 h 656"/>
                <a:gd name="T80" fmla="*/ 2147483647 w 2095"/>
                <a:gd name="T81" fmla="*/ 2147483647 h 656"/>
                <a:gd name="T82" fmla="*/ 2147483647 w 2095"/>
                <a:gd name="T83" fmla="*/ 2147483647 h 656"/>
                <a:gd name="T84" fmla="*/ 2147483647 w 2095"/>
                <a:gd name="T85" fmla="*/ 2147483647 h 656"/>
                <a:gd name="T86" fmla="*/ 2147483647 w 2095"/>
                <a:gd name="T87" fmla="*/ 2147483647 h 656"/>
                <a:gd name="T88" fmla="*/ 2147483647 w 2095"/>
                <a:gd name="T89" fmla="*/ 2147483647 h 656"/>
                <a:gd name="T90" fmla="*/ 2147483647 w 2095"/>
                <a:gd name="T91" fmla="*/ 2147483647 h 656"/>
                <a:gd name="T92" fmla="*/ 2147483647 w 2095"/>
                <a:gd name="T93" fmla="*/ 2147483647 h 656"/>
                <a:gd name="T94" fmla="*/ 2147483647 w 2095"/>
                <a:gd name="T95" fmla="*/ 2147483647 h 656"/>
                <a:gd name="T96" fmla="*/ 2147483647 w 2095"/>
                <a:gd name="T97" fmla="*/ 2147483647 h 656"/>
                <a:gd name="T98" fmla="*/ 2147483647 w 2095"/>
                <a:gd name="T99" fmla="*/ 2147483647 h 656"/>
                <a:gd name="T100" fmla="*/ 2147483647 w 2095"/>
                <a:gd name="T101" fmla="*/ 2147483647 h 656"/>
                <a:gd name="T102" fmla="*/ 2147483647 w 2095"/>
                <a:gd name="T103" fmla="*/ 2147483647 h 656"/>
                <a:gd name="T104" fmla="*/ 2147483647 w 2095"/>
                <a:gd name="T105" fmla="*/ 2147483647 h 656"/>
                <a:gd name="T106" fmla="*/ 2147483647 w 2095"/>
                <a:gd name="T107" fmla="*/ 2147483647 h 656"/>
                <a:gd name="T108" fmla="*/ 2147483647 w 2095"/>
                <a:gd name="T109" fmla="*/ 2147483647 h 656"/>
                <a:gd name="T110" fmla="*/ 2147483647 w 2095"/>
                <a:gd name="T111" fmla="*/ 2147483647 h 656"/>
                <a:gd name="T112" fmla="*/ 2147483647 w 2095"/>
                <a:gd name="T113" fmla="*/ 2147483647 h 656"/>
                <a:gd name="T114" fmla="*/ 2147483647 w 2095"/>
                <a:gd name="T115" fmla="*/ 2147483647 h 656"/>
                <a:gd name="T116" fmla="*/ 2147483647 w 2095"/>
                <a:gd name="T117" fmla="*/ 2147483647 h 65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095"/>
                <a:gd name="T178" fmla="*/ 0 h 656"/>
                <a:gd name="T179" fmla="*/ 2095 w 2095"/>
                <a:gd name="T180" fmla="*/ 656 h 65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095" h="656">
                  <a:moveTo>
                    <a:pt x="1135" y="3"/>
                  </a:moveTo>
                  <a:lnTo>
                    <a:pt x="1097" y="5"/>
                  </a:lnTo>
                  <a:lnTo>
                    <a:pt x="1060" y="7"/>
                  </a:lnTo>
                  <a:lnTo>
                    <a:pt x="1022" y="11"/>
                  </a:lnTo>
                  <a:lnTo>
                    <a:pt x="985" y="15"/>
                  </a:lnTo>
                  <a:lnTo>
                    <a:pt x="948" y="20"/>
                  </a:lnTo>
                  <a:lnTo>
                    <a:pt x="910" y="26"/>
                  </a:lnTo>
                  <a:lnTo>
                    <a:pt x="874" y="33"/>
                  </a:lnTo>
                  <a:lnTo>
                    <a:pt x="837" y="38"/>
                  </a:lnTo>
                  <a:lnTo>
                    <a:pt x="799" y="47"/>
                  </a:lnTo>
                  <a:lnTo>
                    <a:pt x="762" y="55"/>
                  </a:lnTo>
                  <a:lnTo>
                    <a:pt x="725" y="63"/>
                  </a:lnTo>
                  <a:lnTo>
                    <a:pt x="689" y="72"/>
                  </a:lnTo>
                  <a:lnTo>
                    <a:pt x="652" y="82"/>
                  </a:lnTo>
                  <a:lnTo>
                    <a:pt x="615" y="93"/>
                  </a:lnTo>
                  <a:lnTo>
                    <a:pt x="580" y="104"/>
                  </a:lnTo>
                  <a:lnTo>
                    <a:pt x="544" y="116"/>
                  </a:lnTo>
                  <a:lnTo>
                    <a:pt x="507" y="127"/>
                  </a:lnTo>
                  <a:lnTo>
                    <a:pt x="471" y="140"/>
                  </a:lnTo>
                  <a:lnTo>
                    <a:pt x="437" y="154"/>
                  </a:lnTo>
                  <a:lnTo>
                    <a:pt x="401" y="168"/>
                  </a:lnTo>
                  <a:lnTo>
                    <a:pt x="367" y="181"/>
                  </a:lnTo>
                  <a:lnTo>
                    <a:pt x="332" y="196"/>
                  </a:lnTo>
                  <a:lnTo>
                    <a:pt x="297" y="211"/>
                  </a:lnTo>
                  <a:lnTo>
                    <a:pt x="263" y="227"/>
                  </a:lnTo>
                  <a:lnTo>
                    <a:pt x="228" y="244"/>
                  </a:lnTo>
                  <a:lnTo>
                    <a:pt x="195" y="261"/>
                  </a:lnTo>
                  <a:lnTo>
                    <a:pt x="161" y="278"/>
                  </a:lnTo>
                  <a:lnTo>
                    <a:pt x="129" y="295"/>
                  </a:lnTo>
                  <a:lnTo>
                    <a:pt x="96" y="314"/>
                  </a:lnTo>
                  <a:lnTo>
                    <a:pt x="63" y="332"/>
                  </a:lnTo>
                  <a:lnTo>
                    <a:pt x="31" y="352"/>
                  </a:lnTo>
                  <a:lnTo>
                    <a:pt x="0" y="371"/>
                  </a:lnTo>
                  <a:lnTo>
                    <a:pt x="29" y="355"/>
                  </a:lnTo>
                  <a:lnTo>
                    <a:pt x="59" y="340"/>
                  </a:lnTo>
                  <a:lnTo>
                    <a:pt x="88" y="325"/>
                  </a:lnTo>
                  <a:lnTo>
                    <a:pt x="118" y="310"/>
                  </a:lnTo>
                  <a:lnTo>
                    <a:pt x="148" y="295"/>
                  </a:lnTo>
                  <a:lnTo>
                    <a:pt x="179" y="282"/>
                  </a:lnTo>
                  <a:lnTo>
                    <a:pt x="209" y="268"/>
                  </a:lnTo>
                  <a:lnTo>
                    <a:pt x="240" y="255"/>
                  </a:lnTo>
                  <a:lnTo>
                    <a:pt x="271" y="241"/>
                  </a:lnTo>
                  <a:lnTo>
                    <a:pt x="302" y="230"/>
                  </a:lnTo>
                  <a:lnTo>
                    <a:pt x="333" y="217"/>
                  </a:lnTo>
                  <a:lnTo>
                    <a:pt x="364" y="206"/>
                  </a:lnTo>
                  <a:lnTo>
                    <a:pt x="397" y="194"/>
                  </a:lnTo>
                  <a:lnTo>
                    <a:pt x="429" y="184"/>
                  </a:lnTo>
                  <a:lnTo>
                    <a:pt x="460" y="173"/>
                  </a:lnTo>
                  <a:lnTo>
                    <a:pt x="492" y="164"/>
                  </a:lnTo>
                  <a:lnTo>
                    <a:pt x="524" y="154"/>
                  </a:lnTo>
                  <a:lnTo>
                    <a:pt x="557" y="146"/>
                  </a:lnTo>
                  <a:lnTo>
                    <a:pt x="590" y="136"/>
                  </a:lnTo>
                  <a:lnTo>
                    <a:pt x="622" y="128"/>
                  </a:lnTo>
                  <a:lnTo>
                    <a:pt x="655" y="121"/>
                  </a:lnTo>
                  <a:lnTo>
                    <a:pt x="688" y="115"/>
                  </a:lnTo>
                  <a:lnTo>
                    <a:pt x="720" y="108"/>
                  </a:lnTo>
                  <a:lnTo>
                    <a:pt x="754" y="102"/>
                  </a:lnTo>
                  <a:lnTo>
                    <a:pt x="786" y="96"/>
                  </a:lnTo>
                  <a:lnTo>
                    <a:pt x="819" y="90"/>
                  </a:lnTo>
                  <a:lnTo>
                    <a:pt x="853" y="86"/>
                  </a:lnTo>
                  <a:lnTo>
                    <a:pt x="885" y="82"/>
                  </a:lnTo>
                  <a:lnTo>
                    <a:pt x="919" y="79"/>
                  </a:lnTo>
                  <a:lnTo>
                    <a:pt x="952" y="75"/>
                  </a:lnTo>
                  <a:lnTo>
                    <a:pt x="984" y="73"/>
                  </a:lnTo>
                  <a:lnTo>
                    <a:pt x="1018" y="71"/>
                  </a:lnTo>
                  <a:lnTo>
                    <a:pt x="1050" y="70"/>
                  </a:lnTo>
                  <a:lnTo>
                    <a:pt x="1081" y="68"/>
                  </a:lnTo>
                  <a:lnTo>
                    <a:pt x="1113" y="68"/>
                  </a:lnTo>
                  <a:lnTo>
                    <a:pt x="1144" y="68"/>
                  </a:lnTo>
                  <a:lnTo>
                    <a:pt x="1174" y="70"/>
                  </a:lnTo>
                  <a:lnTo>
                    <a:pt x="1205" y="71"/>
                  </a:lnTo>
                  <a:lnTo>
                    <a:pt x="1235" y="72"/>
                  </a:lnTo>
                  <a:lnTo>
                    <a:pt x="1264" y="74"/>
                  </a:lnTo>
                  <a:lnTo>
                    <a:pt x="1294" y="76"/>
                  </a:lnTo>
                  <a:lnTo>
                    <a:pt x="1323" y="80"/>
                  </a:lnTo>
                  <a:lnTo>
                    <a:pt x="1352" y="83"/>
                  </a:lnTo>
                  <a:lnTo>
                    <a:pt x="1379" y="88"/>
                  </a:lnTo>
                  <a:lnTo>
                    <a:pt x="1407" y="93"/>
                  </a:lnTo>
                  <a:lnTo>
                    <a:pt x="1435" y="97"/>
                  </a:lnTo>
                  <a:lnTo>
                    <a:pt x="1462" y="103"/>
                  </a:lnTo>
                  <a:lnTo>
                    <a:pt x="1489" y="109"/>
                  </a:lnTo>
                  <a:lnTo>
                    <a:pt x="1515" y="116"/>
                  </a:lnTo>
                  <a:lnTo>
                    <a:pt x="1541" y="123"/>
                  </a:lnTo>
                  <a:lnTo>
                    <a:pt x="1566" y="129"/>
                  </a:lnTo>
                  <a:lnTo>
                    <a:pt x="1591" y="138"/>
                  </a:lnTo>
                  <a:lnTo>
                    <a:pt x="1617" y="146"/>
                  </a:lnTo>
                  <a:lnTo>
                    <a:pt x="1641" y="155"/>
                  </a:lnTo>
                  <a:lnTo>
                    <a:pt x="1665" y="163"/>
                  </a:lnTo>
                  <a:lnTo>
                    <a:pt x="1688" y="173"/>
                  </a:lnTo>
                  <a:lnTo>
                    <a:pt x="1711" y="182"/>
                  </a:lnTo>
                  <a:lnTo>
                    <a:pt x="1733" y="193"/>
                  </a:lnTo>
                  <a:lnTo>
                    <a:pt x="1756" y="203"/>
                  </a:lnTo>
                  <a:lnTo>
                    <a:pt x="1778" y="215"/>
                  </a:lnTo>
                  <a:lnTo>
                    <a:pt x="1799" y="226"/>
                  </a:lnTo>
                  <a:lnTo>
                    <a:pt x="1820" y="238"/>
                  </a:lnTo>
                  <a:lnTo>
                    <a:pt x="1840" y="250"/>
                  </a:lnTo>
                  <a:lnTo>
                    <a:pt x="1860" y="263"/>
                  </a:lnTo>
                  <a:lnTo>
                    <a:pt x="1824" y="244"/>
                  </a:lnTo>
                  <a:lnTo>
                    <a:pt x="1787" y="225"/>
                  </a:lnTo>
                  <a:lnTo>
                    <a:pt x="1749" y="208"/>
                  </a:lnTo>
                  <a:lnTo>
                    <a:pt x="1711" y="192"/>
                  </a:lnTo>
                  <a:lnTo>
                    <a:pt x="1672" y="178"/>
                  </a:lnTo>
                  <a:lnTo>
                    <a:pt x="1632" y="165"/>
                  </a:lnTo>
                  <a:lnTo>
                    <a:pt x="1589" y="154"/>
                  </a:lnTo>
                  <a:lnTo>
                    <a:pt x="1547" y="144"/>
                  </a:lnTo>
                  <a:lnTo>
                    <a:pt x="1503" y="135"/>
                  </a:lnTo>
                  <a:lnTo>
                    <a:pt x="1458" y="129"/>
                  </a:lnTo>
                  <a:lnTo>
                    <a:pt x="1411" y="124"/>
                  </a:lnTo>
                  <a:lnTo>
                    <a:pt x="1363" y="120"/>
                  </a:lnTo>
                  <a:lnTo>
                    <a:pt x="1314" y="117"/>
                  </a:lnTo>
                  <a:lnTo>
                    <a:pt x="1262" y="117"/>
                  </a:lnTo>
                  <a:lnTo>
                    <a:pt x="1210" y="117"/>
                  </a:lnTo>
                  <a:lnTo>
                    <a:pt x="1156" y="119"/>
                  </a:lnTo>
                  <a:lnTo>
                    <a:pt x="1121" y="121"/>
                  </a:lnTo>
                  <a:lnTo>
                    <a:pt x="1087" y="124"/>
                  </a:lnTo>
                  <a:lnTo>
                    <a:pt x="1052" y="127"/>
                  </a:lnTo>
                  <a:lnTo>
                    <a:pt x="1018" y="131"/>
                  </a:lnTo>
                  <a:lnTo>
                    <a:pt x="983" y="135"/>
                  </a:lnTo>
                  <a:lnTo>
                    <a:pt x="948" y="141"/>
                  </a:lnTo>
                  <a:lnTo>
                    <a:pt x="915" y="147"/>
                  </a:lnTo>
                  <a:lnTo>
                    <a:pt x="880" y="153"/>
                  </a:lnTo>
                  <a:lnTo>
                    <a:pt x="846" y="159"/>
                  </a:lnTo>
                  <a:lnTo>
                    <a:pt x="813" y="168"/>
                  </a:lnTo>
                  <a:lnTo>
                    <a:pt x="778" y="176"/>
                  </a:lnTo>
                  <a:lnTo>
                    <a:pt x="745" y="184"/>
                  </a:lnTo>
                  <a:lnTo>
                    <a:pt x="710" y="193"/>
                  </a:lnTo>
                  <a:lnTo>
                    <a:pt x="677" y="202"/>
                  </a:lnTo>
                  <a:lnTo>
                    <a:pt x="643" y="212"/>
                  </a:lnTo>
                  <a:lnTo>
                    <a:pt x="611" y="224"/>
                  </a:lnTo>
                  <a:lnTo>
                    <a:pt x="577" y="234"/>
                  </a:lnTo>
                  <a:lnTo>
                    <a:pt x="544" y="247"/>
                  </a:lnTo>
                  <a:lnTo>
                    <a:pt x="512" y="259"/>
                  </a:lnTo>
                  <a:lnTo>
                    <a:pt x="479" y="271"/>
                  </a:lnTo>
                  <a:lnTo>
                    <a:pt x="447" y="285"/>
                  </a:lnTo>
                  <a:lnTo>
                    <a:pt x="415" y="299"/>
                  </a:lnTo>
                  <a:lnTo>
                    <a:pt x="383" y="313"/>
                  </a:lnTo>
                  <a:lnTo>
                    <a:pt x="352" y="328"/>
                  </a:lnTo>
                  <a:lnTo>
                    <a:pt x="320" y="343"/>
                  </a:lnTo>
                  <a:lnTo>
                    <a:pt x="289" y="358"/>
                  </a:lnTo>
                  <a:lnTo>
                    <a:pt x="258" y="374"/>
                  </a:lnTo>
                  <a:lnTo>
                    <a:pt x="228" y="390"/>
                  </a:lnTo>
                  <a:lnTo>
                    <a:pt x="198" y="407"/>
                  </a:lnTo>
                  <a:lnTo>
                    <a:pt x="168" y="424"/>
                  </a:lnTo>
                  <a:lnTo>
                    <a:pt x="138" y="442"/>
                  </a:lnTo>
                  <a:lnTo>
                    <a:pt x="110" y="460"/>
                  </a:lnTo>
                  <a:lnTo>
                    <a:pt x="136" y="445"/>
                  </a:lnTo>
                  <a:lnTo>
                    <a:pt x="164" y="431"/>
                  </a:lnTo>
                  <a:lnTo>
                    <a:pt x="190" y="418"/>
                  </a:lnTo>
                  <a:lnTo>
                    <a:pt x="218" y="405"/>
                  </a:lnTo>
                  <a:lnTo>
                    <a:pt x="246" y="391"/>
                  </a:lnTo>
                  <a:lnTo>
                    <a:pt x="273" y="378"/>
                  </a:lnTo>
                  <a:lnTo>
                    <a:pt x="301" y="367"/>
                  </a:lnTo>
                  <a:lnTo>
                    <a:pt x="329" y="354"/>
                  </a:lnTo>
                  <a:lnTo>
                    <a:pt x="357" y="343"/>
                  </a:lnTo>
                  <a:lnTo>
                    <a:pt x="386" y="331"/>
                  </a:lnTo>
                  <a:lnTo>
                    <a:pt x="415" y="321"/>
                  </a:lnTo>
                  <a:lnTo>
                    <a:pt x="444" y="310"/>
                  </a:lnTo>
                  <a:lnTo>
                    <a:pt x="473" y="300"/>
                  </a:lnTo>
                  <a:lnTo>
                    <a:pt x="501" y="290"/>
                  </a:lnTo>
                  <a:lnTo>
                    <a:pt x="530" y="280"/>
                  </a:lnTo>
                  <a:lnTo>
                    <a:pt x="560" y="271"/>
                  </a:lnTo>
                  <a:lnTo>
                    <a:pt x="589" y="263"/>
                  </a:lnTo>
                  <a:lnTo>
                    <a:pt x="619" y="255"/>
                  </a:lnTo>
                  <a:lnTo>
                    <a:pt x="648" y="247"/>
                  </a:lnTo>
                  <a:lnTo>
                    <a:pt x="678" y="240"/>
                  </a:lnTo>
                  <a:lnTo>
                    <a:pt x="708" y="233"/>
                  </a:lnTo>
                  <a:lnTo>
                    <a:pt x="738" y="226"/>
                  </a:lnTo>
                  <a:lnTo>
                    <a:pt x="768" y="221"/>
                  </a:lnTo>
                  <a:lnTo>
                    <a:pt x="798" y="215"/>
                  </a:lnTo>
                  <a:lnTo>
                    <a:pt x="827" y="210"/>
                  </a:lnTo>
                  <a:lnTo>
                    <a:pt x="857" y="206"/>
                  </a:lnTo>
                  <a:lnTo>
                    <a:pt x="887" y="201"/>
                  </a:lnTo>
                  <a:lnTo>
                    <a:pt x="917" y="197"/>
                  </a:lnTo>
                  <a:lnTo>
                    <a:pt x="948" y="194"/>
                  </a:lnTo>
                  <a:lnTo>
                    <a:pt x="978" y="192"/>
                  </a:lnTo>
                  <a:lnTo>
                    <a:pt x="1008" y="189"/>
                  </a:lnTo>
                  <a:lnTo>
                    <a:pt x="1038" y="187"/>
                  </a:lnTo>
                  <a:lnTo>
                    <a:pt x="1069" y="186"/>
                  </a:lnTo>
                  <a:lnTo>
                    <a:pt x="1101" y="185"/>
                  </a:lnTo>
                  <a:lnTo>
                    <a:pt x="1131" y="185"/>
                  </a:lnTo>
                  <a:lnTo>
                    <a:pt x="1161" y="185"/>
                  </a:lnTo>
                  <a:lnTo>
                    <a:pt x="1190" y="185"/>
                  </a:lnTo>
                  <a:lnTo>
                    <a:pt x="1219" y="186"/>
                  </a:lnTo>
                  <a:lnTo>
                    <a:pt x="1248" y="188"/>
                  </a:lnTo>
                  <a:lnTo>
                    <a:pt x="1276" y="191"/>
                  </a:lnTo>
                  <a:lnTo>
                    <a:pt x="1303" y="193"/>
                  </a:lnTo>
                  <a:lnTo>
                    <a:pt x="1331" y="196"/>
                  </a:lnTo>
                  <a:lnTo>
                    <a:pt x="1358" y="200"/>
                  </a:lnTo>
                  <a:lnTo>
                    <a:pt x="1384" y="204"/>
                  </a:lnTo>
                  <a:lnTo>
                    <a:pt x="1409" y="209"/>
                  </a:lnTo>
                  <a:lnTo>
                    <a:pt x="1435" y="214"/>
                  </a:lnTo>
                  <a:lnTo>
                    <a:pt x="1460" y="219"/>
                  </a:lnTo>
                  <a:lnTo>
                    <a:pt x="1484" y="225"/>
                  </a:lnTo>
                  <a:lnTo>
                    <a:pt x="1509" y="232"/>
                  </a:lnTo>
                  <a:lnTo>
                    <a:pt x="1532" y="239"/>
                  </a:lnTo>
                  <a:lnTo>
                    <a:pt x="1556" y="246"/>
                  </a:lnTo>
                  <a:lnTo>
                    <a:pt x="1579" y="254"/>
                  </a:lnTo>
                  <a:lnTo>
                    <a:pt x="1601" y="262"/>
                  </a:lnTo>
                  <a:lnTo>
                    <a:pt x="1623" y="271"/>
                  </a:lnTo>
                  <a:lnTo>
                    <a:pt x="1644" y="280"/>
                  </a:lnTo>
                  <a:lnTo>
                    <a:pt x="1666" y="290"/>
                  </a:lnTo>
                  <a:lnTo>
                    <a:pt x="1687" y="300"/>
                  </a:lnTo>
                  <a:lnTo>
                    <a:pt x="1708" y="312"/>
                  </a:lnTo>
                  <a:lnTo>
                    <a:pt x="1727" y="322"/>
                  </a:lnTo>
                  <a:lnTo>
                    <a:pt x="1747" y="333"/>
                  </a:lnTo>
                  <a:lnTo>
                    <a:pt x="1767" y="346"/>
                  </a:lnTo>
                  <a:lnTo>
                    <a:pt x="1786" y="358"/>
                  </a:lnTo>
                  <a:lnTo>
                    <a:pt x="1805" y="370"/>
                  </a:lnTo>
                  <a:lnTo>
                    <a:pt x="1823" y="384"/>
                  </a:lnTo>
                  <a:lnTo>
                    <a:pt x="1791" y="363"/>
                  </a:lnTo>
                  <a:lnTo>
                    <a:pt x="1756" y="345"/>
                  </a:lnTo>
                  <a:lnTo>
                    <a:pt x="1721" y="328"/>
                  </a:lnTo>
                  <a:lnTo>
                    <a:pt x="1683" y="312"/>
                  </a:lnTo>
                  <a:lnTo>
                    <a:pt x="1644" y="297"/>
                  </a:lnTo>
                  <a:lnTo>
                    <a:pt x="1604" y="283"/>
                  </a:lnTo>
                  <a:lnTo>
                    <a:pt x="1562" y="271"/>
                  </a:lnTo>
                  <a:lnTo>
                    <a:pt x="1519" y="261"/>
                  </a:lnTo>
                  <a:lnTo>
                    <a:pt x="1475" y="252"/>
                  </a:lnTo>
                  <a:lnTo>
                    <a:pt x="1429" y="245"/>
                  </a:lnTo>
                  <a:lnTo>
                    <a:pt x="1382" y="239"/>
                  </a:lnTo>
                  <a:lnTo>
                    <a:pt x="1333" y="235"/>
                  </a:lnTo>
                  <a:lnTo>
                    <a:pt x="1285" y="233"/>
                  </a:lnTo>
                  <a:lnTo>
                    <a:pt x="1234" y="233"/>
                  </a:lnTo>
                  <a:lnTo>
                    <a:pt x="1182" y="234"/>
                  </a:lnTo>
                  <a:lnTo>
                    <a:pt x="1129" y="238"/>
                  </a:lnTo>
                  <a:lnTo>
                    <a:pt x="1099" y="240"/>
                  </a:lnTo>
                  <a:lnTo>
                    <a:pt x="1068" y="244"/>
                  </a:lnTo>
                  <a:lnTo>
                    <a:pt x="1038" y="247"/>
                  </a:lnTo>
                  <a:lnTo>
                    <a:pt x="1008" y="250"/>
                  </a:lnTo>
                  <a:lnTo>
                    <a:pt x="977" y="255"/>
                  </a:lnTo>
                  <a:lnTo>
                    <a:pt x="947" y="261"/>
                  </a:lnTo>
                  <a:lnTo>
                    <a:pt x="917" y="267"/>
                  </a:lnTo>
                  <a:lnTo>
                    <a:pt x="887" y="272"/>
                  </a:lnTo>
                  <a:lnTo>
                    <a:pt x="857" y="279"/>
                  </a:lnTo>
                  <a:lnTo>
                    <a:pt x="826" y="286"/>
                  </a:lnTo>
                  <a:lnTo>
                    <a:pt x="798" y="294"/>
                  </a:lnTo>
                  <a:lnTo>
                    <a:pt x="768" y="302"/>
                  </a:lnTo>
                  <a:lnTo>
                    <a:pt x="738" y="312"/>
                  </a:lnTo>
                  <a:lnTo>
                    <a:pt x="708" y="321"/>
                  </a:lnTo>
                  <a:lnTo>
                    <a:pt x="679" y="330"/>
                  </a:lnTo>
                  <a:lnTo>
                    <a:pt x="649" y="340"/>
                  </a:lnTo>
                  <a:lnTo>
                    <a:pt x="620" y="351"/>
                  </a:lnTo>
                  <a:lnTo>
                    <a:pt x="591" y="361"/>
                  </a:lnTo>
                  <a:lnTo>
                    <a:pt x="562" y="373"/>
                  </a:lnTo>
                  <a:lnTo>
                    <a:pt x="534" y="384"/>
                  </a:lnTo>
                  <a:lnTo>
                    <a:pt x="505" y="397"/>
                  </a:lnTo>
                  <a:lnTo>
                    <a:pt x="477" y="409"/>
                  </a:lnTo>
                  <a:lnTo>
                    <a:pt x="448" y="422"/>
                  </a:lnTo>
                  <a:lnTo>
                    <a:pt x="421" y="436"/>
                  </a:lnTo>
                  <a:lnTo>
                    <a:pt x="393" y="450"/>
                  </a:lnTo>
                  <a:lnTo>
                    <a:pt x="365" y="464"/>
                  </a:lnTo>
                  <a:lnTo>
                    <a:pt x="339" y="479"/>
                  </a:lnTo>
                  <a:lnTo>
                    <a:pt x="312" y="494"/>
                  </a:lnTo>
                  <a:lnTo>
                    <a:pt x="286" y="509"/>
                  </a:lnTo>
                  <a:lnTo>
                    <a:pt x="259" y="525"/>
                  </a:lnTo>
                  <a:lnTo>
                    <a:pt x="233" y="541"/>
                  </a:lnTo>
                  <a:lnTo>
                    <a:pt x="208" y="557"/>
                  </a:lnTo>
                  <a:lnTo>
                    <a:pt x="231" y="544"/>
                  </a:lnTo>
                  <a:lnTo>
                    <a:pt x="254" y="532"/>
                  </a:lnTo>
                  <a:lnTo>
                    <a:pt x="278" y="520"/>
                  </a:lnTo>
                  <a:lnTo>
                    <a:pt x="301" y="507"/>
                  </a:lnTo>
                  <a:lnTo>
                    <a:pt x="325" y="496"/>
                  </a:lnTo>
                  <a:lnTo>
                    <a:pt x="349" y="484"/>
                  </a:lnTo>
                  <a:lnTo>
                    <a:pt x="373" y="474"/>
                  </a:lnTo>
                  <a:lnTo>
                    <a:pt x="398" y="464"/>
                  </a:lnTo>
                  <a:lnTo>
                    <a:pt x="422" y="453"/>
                  </a:lnTo>
                  <a:lnTo>
                    <a:pt x="447" y="443"/>
                  </a:lnTo>
                  <a:lnTo>
                    <a:pt x="471" y="432"/>
                  </a:lnTo>
                  <a:lnTo>
                    <a:pt x="497" y="423"/>
                  </a:lnTo>
                  <a:lnTo>
                    <a:pt x="521" y="414"/>
                  </a:lnTo>
                  <a:lnTo>
                    <a:pt x="546" y="406"/>
                  </a:lnTo>
                  <a:lnTo>
                    <a:pt x="572" y="397"/>
                  </a:lnTo>
                  <a:lnTo>
                    <a:pt x="597" y="389"/>
                  </a:lnTo>
                  <a:lnTo>
                    <a:pt x="622" y="381"/>
                  </a:lnTo>
                  <a:lnTo>
                    <a:pt x="649" y="374"/>
                  </a:lnTo>
                  <a:lnTo>
                    <a:pt x="674" y="367"/>
                  </a:lnTo>
                  <a:lnTo>
                    <a:pt x="700" y="360"/>
                  </a:lnTo>
                  <a:lnTo>
                    <a:pt x="726" y="353"/>
                  </a:lnTo>
                  <a:lnTo>
                    <a:pt x="751" y="347"/>
                  </a:lnTo>
                  <a:lnTo>
                    <a:pt x="778" y="341"/>
                  </a:lnTo>
                  <a:lnTo>
                    <a:pt x="803" y="337"/>
                  </a:lnTo>
                  <a:lnTo>
                    <a:pt x="830" y="331"/>
                  </a:lnTo>
                  <a:lnTo>
                    <a:pt x="856" y="327"/>
                  </a:lnTo>
                  <a:lnTo>
                    <a:pt x="882" y="323"/>
                  </a:lnTo>
                  <a:lnTo>
                    <a:pt x="908" y="320"/>
                  </a:lnTo>
                  <a:lnTo>
                    <a:pt x="935" y="316"/>
                  </a:lnTo>
                  <a:lnTo>
                    <a:pt x="960" y="313"/>
                  </a:lnTo>
                  <a:lnTo>
                    <a:pt x="987" y="310"/>
                  </a:lnTo>
                  <a:lnTo>
                    <a:pt x="1013" y="308"/>
                  </a:lnTo>
                  <a:lnTo>
                    <a:pt x="1066" y="305"/>
                  </a:lnTo>
                  <a:lnTo>
                    <a:pt x="1119" y="303"/>
                  </a:lnTo>
                  <a:lnTo>
                    <a:pt x="1170" y="305"/>
                  </a:lnTo>
                  <a:lnTo>
                    <a:pt x="1220" y="307"/>
                  </a:lnTo>
                  <a:lnTo>
                    <a:pt x="1269" y="312"/>
                  </a:lnTo>
                  <a:lnTo>
                    <a:pt x="1317" y="317"/>
                  </a:lnTo>
                  <a:lnTo>
                    <a:pt x="1363" y="324"/>
                  </a:lnTo>
                  <a:lnTo>
                    <a:pt x="1408" y="333"/>
                  </a:lnTo>
                  <a:lnTo>
                    <a:pt x="1452" y="345"/>
                  </a:lnTo>
                  <a:lnTo>
                    <a:pt x="1494" y="356"/>
                  </a:lnTo>
                  <a:lnTo>
                    <a:pt x="1535" y="370"/>
                  </a:lnTo>
                  <a:lnTo>
                    <a:pt x="1574" y="385"/>
                  </a:lnTo>
                  <a:lnTo>
                    <a:pt x="1611" y="403"/>
                  </a:lnTo>
                  <a:lnTo>
                    <a:pt x="1648" y="421"/>
                  </a:lnTo>
                  <a:lnTo>
                    <a:pt x="1683" y="441"/>
                  </a:lnTo>
                  <a:lnTo>
                    <a:pt x="1715" y="461"/>
                  </a:lnTo>
                  <a:lnTo>
                    <a:pt x="1686" y="445"/>
                  </a:lnTo>
                  <a:lnTo>
                    <a:pt x="1657" y="430"/>
                  </a:lnTo>
                  <a:lnTo>
                    <a:pt x="1626" y="416"/>
                  </a:lnTo>
                  <a:lnTo>
                    <a:pt x="1594" y="404"/>
                  </a:lnTo>
                  <a:lnTo>
                    <a:pt x="1560" y="393"/>
                  </a:lnTo>
                  <a:lnTo>
                    <a:pt x="1526" y="383"/>
                  </a:lnTo>
                  <a:lnTo>
                    <a:pt x="1490" y="374"/>
                  </a:lnTo>
                  <a:lnTo>
                    <a:pt x="1453" y="367"/>
                  </a:lnTo>
                  <a:lnTo>
                    <a:pt x="1415" y="360"/>
                  </a:lnTo>
                  <a:lnTo>
                    <a:pt x="1376" y="355"/>
                  </a:lnTo>
                  <a:lnTo>
                    <a:pt x="1336" y="352"/>
                  </a:lnTo>
                  <a:lnTo>
                    <a:pt x="1294" y="351"/>
                  </a:lnTo>
                  <a:lnTo>
                    <a:pt x="1253" y="350"/>
                  </a:lnTo>
                  <a:lnTo>
                    <a:pt x="1209" y="351"/>
                  </a:lnTo>
                  <a:lnTo>
                    <a:pt x="1165" y="353"/>
                  </a:lnTo>
                  <a:lnTo>
                    <a:pt x="1120" y="356"/>
                  </a:lnTo>
                  <a:lnTo>
                    <a:pt x="1094" y="359"/>
                  </a:lnTo>
                  <a:lnTo>
                    <a:pt x="1066" y="362"/>
                  </a:lnTo>
                  <a:lnTo>
                    <a:pt x="1040" y="367"/>
                  </a:lnTo>
                  <a:lnTo>
                    <a:pt x="1013" y="370"/>
                  </a:lnTo>
                  <a:lnTo>
                    <a:pt x="987" y="375"/>
                  </a:lnTo>
                  <a:lnTo>
                    <a:pt x="960" y="381"/>
                  </a:lnTo>
                  <a:lnTo>
                    <a:pt x="934" y="386"/>
                  </a:lnTo>
                  <a:lnTo>
                    <a:pt x="907" y="392"/>
                  </a:lnTo>
                  <a:lnTo>
                    <a:pt x="879" y="399"/>
                  </a:lnTo>
                  <a:lnTo>
                    <a:pt x="854" y="406"/>
                  </a:lnTo>
                  <a:lnTo>
                    <a:pt x="827" y="413"/>
                  </a:lnTo>
                  <a:lnTo>
                    <a:pt x="801" y="421"/>
                  </a:lnTo>
                  <a:lnTo>
                    <a:pt x="774" y="429"/>
                  </a:lnTo>
                  <a:lnTo>
                    <a:pt x="749" y="438"/>
                  </a:lnTo>
                  <a:lnTo>
                    <a:pt x="723" y="447"/>
                  </a:lnTo>
                  <a:lnTo>
                    <a:pt x="697" y="457"/>
                  </a:lnTo>
                  <a:lnTo>
                    <a:pt x="672" y="466"/>
                  </a:lnTo>
                  <a:lnTo>
                    <a:pt x="645" y="476"/>
                  </a:lnTo>
                  <a:lnTo>
                    <a:pt x="620" y="487"/>
                  </a:lnTo>
                  <a:lnTo>
                    <a:pt x="596" y="498"/>
                  </a:lnTo>
                  <a:lnTo>
                    <a:pt x="571" y="510"/>
                  </a:lnTo>
                  <a:lnTo>
                    <a:pt x="545" y="521"/>
                  </a:lnTo>
                  <a:lnTo>
                    <a:pt x="521" y="533"/>
                  </a:lnTo>
                  <a:lnTo>
                    <a:pt x="497" y="545"/>
                  </a:lnTo>
                  <a:lnTo>
                    <a:pt x="473" y="558"/>
                  </a:lnTo>
                  <a:lnTo>
                    <a:pt x="448" y="571"/>
                  </a:lnTo>
                  <a:lnTo>
                    <a:pt x="425" y="585"/>
                  </a:lnTo>
                  <a:lnTo>
                    <a:pt x="401" y="598"/>
                  </a:lnTo>
                  <a:lnTo>
                    <a:pt x="378" y="612"/>
                  </a:lnTo>
                  <a:lnTo>
                    <a:pt x="355" y="626"/>
                  </a:lnTo>
                  <a:lnTo>
                    <a:pt x="332" y="641"/>
                  </a:lnTo>
                  <a:lnTo>
                    <a:pt x="310" y="656"/>
                  </a:lnTo>
                  <a:lnTo>
                    <a:pt x="350" y="634"/>
                  </a:lnTo>
                  <a:lnTo>
                    <a:pt x="391" y="613"/>
                  </a:lnTo>
                  <a:lnTo>
                    <a:pt x="432" y="593"/>
                  </a:lnTo>
                  <a:lnTo>
                    <a:pt x="474" y="573"/>
                  </a:lnTo>
                  <a:lnTo>
                    <a:pt x="516" y="555"/>
                  </a:lnTo>
                  <a:lnTo>
                    <a:pt x="559" y="538"/>
                  </a:lnTo>
                  <a:lnTo>
                    <a:pt x="603" y="522"/>
                  </a:lnTo>
                  <a:lnTo>
                    <a:pt x="647" y="506"/>
                  </a:lnTo>
                  <a:lnTo>
                    <a:pt x="690" y="492"/>
                  </a:lnTo>
                  <a:lnTo>
                    <a:pt x="734" y="480"/>
                  </a:lnTo>
                  <a:lnTo>
                    <a:pt x="779" y="468"/>
                  </a:lnTo>
                  <a:lnTo>
                    <a:pt x="823" y="458"/>
                  </a:lnTo>
                  <a:lnTo>
                    <a:pt x="868" y="450"/>
                  </a:lnTo>
                  <a:lnTo>
                    <a:pt x="913" y="442"/>
                  </a:lnTo>
                  <a:lnTo>
                    <a:pt x="958" y="435"/>
                  </a:lnTo>
                  <a:lnTo>
                    <a:pt x="1003" y="430"/>
                  </a:lnTo>
                  <a:lnTo>
                    <a:pt x="1064" y="426"/>
                  </a:lnTo>
                  <a:lnTo>
                    <a:pt x="1124" y="423"/>
                  </a:lnTo>
                  <a:lnTo>
                    <a:pt x="1181" y="424"/>
                  </a:lnTo>
                  <a:lnTo>
                    <a:pt x="1237" y="428"/>
                  </a:lnTo>
                  <a:lnTo>
                    <a:pt x="1291" y="434"/>
                  </a:lnTo>
                  <a:lnTo>
                    <a:pt x="1341" y="442"/>
                  </a:lnTo>
                  <a:lnTo>
                    <a:pt x="1390" y="453"/>
                  </a:lnTo>
                  <a:lnTo>
                    <a:pt x="1436" y="466"/>
                  </a:lnTo>
                  <a:lnTo>
                    <a:pt x="1480" y="482"/>
                  </a:lnTo>
                  <a:lnTo>
                    <a:pt x="1521" y="499"/>
                  </a:lnTo>
                  <a:lnTo>
                    <a:pt x="1559" y="520"/>
                  </a:lnTo>
                  <a:lnTo>
                    <a:pt x="1594" y="542"/>
                  </a:lnTo>
                  <a:lnTo>
                    <a:pt x="1626" y="566"/>
                  </a:lnTo>
                  <a:lnTo>
                    <a:pt x="1655" y="593"/>
                  </a:lnTo>
                  <a:lnTo>
                    <a:pt x="1681" y="621"/>
                  </a:lnTo>
                  <a:lnTo>
                    <a:pt x="1703" y="651"/>
                  </a:lnTo>
                  <a:lnTo>
                    <a:pt x="2095" y="286"/>
                  </a:lnTo>
                  <a:lnTo>
                    <a:pt x="2074" y="268"/>
                  </a:lnTo>
                  <a:lnTo>
                    <a:pt x="2054" y="250"/>
                  </a:lnTo>
                  <a:lnTo>
                    <a:pt x="2032" y="233"/>
                  </a:lnTo>
                  <a:lnTo>
                    <a:pt x="2010" y="217"/>
                  </a:lnTo>
                  <a:lnTo>
                    <a:pt x="1987" y="201"/>
                  </a:lnTo>
                  <a:lnTo>
                    <a:pt x="1963" y="186"/>
                  </a:lnTo>
                  <a:lnTo>
                    <a:pt x="1938" y="171"/>
                  </a:lnTo>
                  <a:lnTo>
                    <a:pt x="1913" y="156"/>
                  </a:lnTo>
                  <a:lnTo>
                    <a:pt x="1888" y="142"/>
                  </a:lnTo>
                  <a:lnTo>
                    <a:pt x="1861" y="129"/>
                  </a:lnTo>
                  <a:lnTo>
                    <a:pt x="1835" y="117"/>
                  </a:lnTo>
                  <a:lnTo>
                    <a:pt x="1807" y="104"/>
                  </a:lnTo>
                  <a:lnTo>
                    <a:pt x="1778" y="94"/>
                  </a:lnTo>
                  <a:lnTo>
                    <a:pt x="1749" y="82"/>
                  </a:lnTo>
                  <a:lnTo>
                    <a:pt x="1719" y="72"/>
                  </a:lnTo>
                  <a:lnTo>
                    <a:pt x="1689" y="63"/>
                  </a:lnTo>
                  <a:lnTo>
                    <a:pt x="1659" y="53"/>
                  </a:lnTo>
                  <a:lnTo>
                    <a:pt x="1628" y="45"/>
                  </a:lnTo>
                  <a:lnTo>
                    <a:pt x="1596" y="38"/>
                  </a:lnTo>
                  <a:lnTo>
                    <a:pt x="1564" y="32"/>
                  </a:lnTo>
                  <a:lnTo>
                    <a:pt x="1530" y="25"/>
                  </a:lnTo>
                  <a:lnTo>
                    <a:pt x="1497" y="19"/>
                  </a:lnTo>
                  <a:lnTo>
                    <a:pt x="1464" y="14"/>
                  </a:lnTo>
                  <a:lnTo>
                    <a:pt x="1429" y="11"/>
                  </a:lnTo>
                  <a:lnTo>
                    <a:pt x="1394" y="6"/>
                  </a:lnTo>
                  <a:lnTo>
                    <a:pt x="1359" y="4"/>
                  </a:lnTo>
                  <a:lnTo>
                    <a:pt x="1322" y="2"/>
                  </a:lnTo>
                  <a:lnTo>
                    <a:pt x="1286" y="0"/>
                  </a:lnTo>
                  <a:lnTo>
                    <a:pt x="1249" y="0"/>
                  </a:lnTo>
                  <a:lnTo>
                    <a:pt x="1211" y="0"/>
                  </a:lnTo>
                  <a:lnTo>
                    <a:pt x="1173" y="2"/>
                  </a:lnTo>
                  <a:lnTo>
                    <a:pt x="1135" y="3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57809" y="3247075"/>
              <a:ext cx="1584776" cy="3386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1600" dirty="0">
                  <a:solidFill>
                    <a:schemeClr val="accent1">
                      <a:lumMod val="50000"/>
                    </a:schemeClr>
                  </a:solidFill>
                </a:rPr>
                <a:t>Visão Sistêmica</a:t>
              </a:r>
            </a:p>
          </p:txBody>
        </p:sp>
      </p:grpSp>
      <p:grpSp>
        <p:nvGrpSpPr>
          <p:cNvPr id="5126" name="Group 120"/>
          <p:cNvGrpSpPr>
            <a:grpSpLocks/>
          </p:cNvGrpSpPr>
          <p:nvPr/>
        </p:nvGrpSpPr>
        <p:grpSpPr bwMode="auto">
          <a:xfrm>
            <a:off x="4967654" y="3030539"/>
            <a:ext cx="1717431" cy="2099092"/>
            <a:chOff x="119268" y="4341742"/>
            <a:chExt cx="1860966" cy="2099852"/>
          </a:xfrm>
        </p:grpSpPr>
        <p:grpSp>
          <p:nvGrpSpPr>
            <p:cNvPr id="5149" name="Group 116"/>
            <p:cNvGrpSpPr>
              <a:grpSpLocks/>
            </p:cNvGrpSpPr>
            <p:nvPr/>
          </p:nvGrpSpPr>
          <p:grpSpPr bwMode="auto">
            <a:xfrm>
              <a:off x="160959" y="4341742"/>
              <a:ext cx="1819275" cy="1809750"/>
              <a:chOff x="412750" y="1485900"/>
              <a:chExt cx="1819275" cy="1809750"/>
            </a:xfrm>
          </p:grpSpPr>
          <p:sp>
            <p:nvSpPr>
              <p:cNvPr id="5152" name="AutoShape 11"/>
              <p:cNvSpPr>
                <a:spLocks noChangeAspect="1" noChangeArrowheads="1" noTextEdit="1"/>
              </p:cNvSpPr>
              <p:nvPr/>
            </p:nvSpPr>
            <p:spPr bwMode="auto">
              <a:xfrm>
                <a:off x="412750" y="1485900"/>
                <a:ext cx="1819275" cy="1809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53" name="Freeform 13"/>
              <p:cNvSpPr>
                <a:spLocks/>
              </p:cNvSpPr>
              <p:nvPr/>
            </p:nvSpPr>
            <p:spPr bwMode="auto">
              <a:xfrm>
                <a:off x="412750" y="1485900"/>
                <a:ext cx="1819275" cy="1317625"/>
              </a:xfrm>
              <a:custGeom>
                <a:avLst/>
                <a:gdLst>
                  <a:gd name="T0" fmla="*/ 2147483647 w 2292"/>
                  <a:gd name="T1" fmla="*/ 2147483647 h 1660"/>
                  <a:gd name="T2" fmla="*/ 2147483647 w 2292"/>
                  <a:gd name="T3" fmla="*/ 2147483647 h 1660"/>
                  <a:gd name="T4" fmla="*/ 2147483647 w 2292"/>
                  <a:gd name="T5" fmla="*/ 0 h 1660"/>
                  <a:gd name="T6" fmla="*/ 0 w 2292"/>
                  <a:gd name="T7" fmla="*/ 2147483647 h 1660"/>
                  <a:gd name="T8" fmla="*/ 2147483647 w 2292"/>
                  <a:gd name="T9" fmla="*/ 2147483647 h 1660"/>
                  <a:gd name="T10" fmla="*/ 2147483647 w 2292"/>
                  <a:gd name="T11" fmla="*/ 2147483647 h 1660"/>
                  <a:gd name="T12" fmla="*/ 2147483647 w 2292"/>
                  <a:gd name="T13" fmla="*/ 2147483647 h 1660"/>
                  <a:gd name="T14" fmla="*/ 2147483647 w 2292"/>
                  <a:gd name="T15" fmla="*/ 2147483647 h 1660"/>
                  <a:gd name="T16" fmla="*/ 2147483647 w 2292"/>
                  <a:gd name="T17" fmla="*/ 2147483647 h 1660"/>
                  <a:gd name="T18" fmla="*/ 2147483647 w 2292"/>
                  <a:gd name="T19" fmla="*/ 2147483647 h 1660"/>
                  <a:gd name="T20" fmla="*/ 2147483647 w 2292"/>
                  <a:gd name="T21" fmla="*/ 2147483647 h 1660"/>
                  <a:gd name="T22" fmla="*/ 2147483647 w 2292"/>
                  <a:gd name="T23" fmla="*/ 2147483647 h 1660"/>
                  <a:gd name="T24" fmla="*/ 2147483647 w 2292"/>
                  <a:gd name="T25" fmla="*/ 2147483647 h 1660"/>
                  <a:gd name="T26" fmla="*/ 2147483647 w 2292"/>
                  <a:gd name="T27" fmla="*/ 2147483647 h 1660"/>
                  <a:gd name="T28" fmla="*/ 2147483647 w 2292"/>
                  <a:gd name="T29" fmla="*/ 2147483647 h 1660"/>
                  <a:gd name="T30" fmla="*/ 2147483647 w 2292"/>
                  <a:gd name="T31" fmla="*/ 2147483647 h 1660"/>
                  <a:gd name="T32" fmla="*/ 2147483647 w 2292"/>
                  <a:gd name="T33" fmla="*/ 2147483647 h 1660"/>
                  <a:gd name="T34" fmla="*/ 2147483647 w 2292"/>
                  <a:gd name="T35" fmla="*/ 2147483647 h 1660"/>
                  <a:gd name="T36" fmla="*/ 2147483647 w 2292"/>
                  <a:gd name="T37" fmla="*/ 2147483647 h 1660"/>
                  <a:gd name="T38" fmla="*/ 2147483647 w 2292"/>
                  <a:gd name="T39" fmla="*/ 2147483647 h 1660"/>
                  <a:gd name="T40" fmla="*/ 2147483647 w 2292"/>
                  <a:gd name="T41" fmla="*/ 2147483647 h 1660"/>
                  <a:gd name="T42" fmla="*/ 2147483647 w 2292"/>
                  <a:gd name="T43" fmla="*/ 2147483647 h 1660"/>
                  <a:gd name="T44" fmla="*/ 2147483647 w 2292"/>
                  <a:gd name="T45" fmla="*/ 2147483647 h 1660"/>
                  <a:gd name="T46" fmla="*/ 2147483647 w 2292"/>
                  <a:gd name="T47" fmla="*/ 2147483647 h 1660"/>
                  <a:gd name="T48" fmla="*/ 2147483647 w 2292"/>
                  <a:gd name="T49" fmla="*/ 2147483647 h 1660"/>
                  <a:gd name="T50" fmla="*/ 2147483647 w 2292"/>
                  <a:gd name="T51" fmla="*/ 2147483647 h 1660"/>
                  <a:gd name="T52" fmla="*/ 2147483647 w 2292"/>
                  <a:gd name="T53" fmla="*/ 2147483647 h 1660"/>
                  <a:gd name="T54" fmla="*/ 2147483647 w 2292"/>
                  <a:gd name="T55" fmla="*/ 2147483647 h 1660"/>
                  <a:gd name="T56" fmla="*/ 2147483647 w 2292"/>
                  <a:gd name="T57" fmla="*/ 2147483647 h 1660"/>
                  <a:gd name="T58" fmla="*/ 2147483647 w 2292"/>
                  <a:gd name="T59" fmla="*/ 2147483647 h 1660"/>
                  <a:gd name="T60" fmla="*/ 2147483647 w 2292"/>
                  <a:gd name="T61" fmla="*/ 2147483647 h 1660"/>
                  <a:gd name="T62" fmla="*/ 2147483647 w 2292"/>
                  <a:gd name="T63" fmla="*/ 2147483647 h 1660"/>
                  <a:gd name="T64" fmla="*/ 2147483647 w 2292"/>
                  <a:gd name="T65" fmla="*/ 2147483647 h 1660"/>
                  <a:gd name="T66" fmla="*/ 2147483647 w 2292"/>
                  <a:gd name="T67" fmla="*/ 2147483647 h 1660"/>
                  <a:gd name="T68" fmla="*/ 2147483647 w 2292"/>
                  <a:gd name="T69" fmla="*/ 2147483647 h 1660"/>
                  <a:gd name="T70" fmla="*/ 2147483647 w 2292"/>
                  <a:gd name="T71" fmla="*/ 2147483647 h 1660"/>
                  <a:gd name="T72" fmla="*/ 2147483647 w 2292"/>
                  <a:gd name="T73" fmla="*/ 2147483647 h 166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292"/>
                  <a:gd name="T112" fmla="*/ 0 h 1660"/>
                  <a:gd name="T113" fmla="*/ 2292 w 2292"/>
                  <a:gd name="T114" fmla="*/ 1660 h 166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292" h="1660">
                    <a:moveTo>
                      <a:pt x="1791" y="1660"/>
                    </a:moveTo>
                    <a:lnTo>
                      <a:pt x="2292" y="1175"/>
                    </a:lnTo>
                    <a:lnTo>
                      <a:pt x="1095" y="0"/>
                    </a:lnTo>
                    <a:lnTo>
                      <a:pt x="0" y="1235"/>
                    </a:lnTo>
                    <a:lnTo>
                      <a:pt x="408" y="1651"/>
                    </a:lnTo>
                    <a:lnTo>
                      <a:pt x="452" y="1639"/>
                    </a:lnTo>
                    <a:lnTo>
                      <a:pt x="494" y="1628"/>
                    </a:lnTo>
                    <a:lnTo>
                      <a:pt x="538" y="1618"/>
                    </a:lnTo>
                    <a:lnTo>
                      <a:pt x="582" y="1608"/>
                    </a:lnTo>
                    <a:lnTo>
                      <a:pt x="627" y="1599"/>
                    </a:lnTo>
                    <a:lnTo>
                      <a:pt x="671" y="1591"/>
                    </a:lnTo>
                    <a:lnTo>
                      <a:pt x="714" y="1583"/>
                    </a:lnTo>
                    <a:lnTo>
                      <a:pt x="759" y="1576"/>
                    </a:lnTo>
                    <a:lnTo>
                      <a:pt x="803" y="1570"/>
                    </a:lnTo>
                    <a:lnTo>
                      <a:pt x="848" y="1565"/>
                    </a:lnTo>
                    <a:lnTo>
                      <a:pt x="893" y="1560"/>
                    </a:lnTo>
                    <a:lnTo>
                      <a:pt x="938" y="1556"/>
                    </a:lnTo>
                    <a:lnTo>
                      <a:pt x="983" y="1553"/>
                    </a:lnTo>
                    <a:lnTo>
                      <a:pt x="1027" y="1551"/>
                    </a:lnTo>
                    <a:lnTo>
                      <a:pt x="1072" y="1550"/>
                    </a:lnTo>
                    <a:lnTo>
                      <a:pt x="1117" y="1550"/>
                    </a:lnTo>
                    <a:lnTo>
                      <a:pt x="1164" y="1550"/>
                    </a:lnTo>
                    <a:lnTo>
                      <a:pt x="1210" y="1551"/>
                    </a:lnTo>
                    <a:lnTo>
                      <a:pt x="1256" y="1553"/>
                    </a:lnTo>
                    <a:lnTo>
                      <a:pt x="1301" y="1556"/>
                    </a:lnTo>
                    <a:lnTo>
                      <a:pt x="1346" y="1560"/>
                    </a:lnTo>
                    <a:lnTo>
                      <a:pt x="1390" y="1565"/>
                    </a:lnTo>
                    <a:lnTo>
                      <a:pt x="1434" y="1570"/>
                    </a:lnTo>
                    <a:lnTo>
                      <a:pt x="1476" y="1577"/>
                    </a:lnTo>
                    <a:lnTo>
                      <a:pt x="1518" y="1584"/>
                    </a:lnTo>
                    <a:lnTo>
                      <a:pt x="1559" y="1593"/>
                    </a:lnTo>
                    <a:lnTo>
                      <a:pt x="1599" y="1603"/>
                    </a:lnTo>
                    <a:lnTo>
                      <a:pt x="1640" y="1612"/>
                    </a:lnTo>
                    <a:lnTo>
                      <a:pt x="1678" y="1623"/>
                    </a:lnTo>
                    <a:lnTo>
                      <a:pt x="1717" y="1635"/>
                    </a:lnTo>
                    <a:lnTo>
                      <a:pt x="1754" y="1647"/>
                    </a:lnTo>
                    <a:lnTo>
                      <a:pt x="1791" y="166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54" name="Freeform 52"/>
              <p:cNvSpPr>
                <a:spLocks/>
              </p:cNvSpPr>
              <p:nvPr/>
            </p:nvSpPr>
            <p:spPr bwMode="auto">
              <a:xfrm>
                <a:off x="438150" y="2774950"/>
                <a:ext cx="1662113" cy="520700"/>
              </a:xfrm>
              <a:custGeom>
                <a:avLst/>
                <a:gdLst>
                  <a:gd name="T0" fmla="*/ 2147483647 w 2095"/>
                  <a:gd name="T1" fmla="*/ 2147483647 h 656"/>
                  <a:gd name="T2" fmla="*/ 2147483647 w 2095"/>
                  <a:gd name="T3" fmla="*/ 2147483647 h 656"/>
                  <a:gd name="T4" fmla="*/ 2147483647 w 2095"/>
                  <a:gd name="T5" fmla="*/ 2147483647 h 656"/>
                  <a:gd name="T6" fmla="*/ 2147483647 w 2095"/>
                  <a:gd name="T7" fmla="*/ 2147483647 h 656"/>
                  <a:gd name="T8" fmla="*/ 2147483647 w 2095"/>
                  <a:gd name="T9" fmla="*/ 2147483647 h 656"/>
                  <a:gd name="T10" fmla="*/ 2147483647 w 2095"/>
                  <a:gd name="T11" fmla="*/ 2147483647 h 656"/>
                  <a:gd name="T12" fmla="*/ 2147483647 w 2095"/>
                  <a:gd name="T13" fmla="*/ 2147483647 h 656"/>
                  <a:gd name="T14" fmla="*/ 2147483647 w 2095"/>
                  <a:gd name="T15" fmla="*/ 2147483647 h 656"/>
                  <a:gd name="T16" fmla="*/ 2147483647 w 2095"/>
                  <a:gd name="T17" fmla="*/ 2147483647 h 656"/>
                  <a:gd name="T18" fmla="*/ 2147483647 w 2095"/>
                  <a:gd name="T19" fmla="*/ 2147483647 h 656"/>
                  <a:gd name="T20" fmla="*/ 2147483647 w 2095"/>
                  <a:gd name="T21" fmla="*/ 2147483647 h 656"/>
                  <a:gd name="T22" fmla="*/ 2147483647 w 2095"/>
                  <a:gd name="T23" fmla="*/ 2147483647 h 656"/>
                  <a:gd name="T24" fmla="*/ 2147483647 w 2095"/>
                  <a:gd name="T25" fmla="*/ 2147483647 h 656"/>
                  <a:gd name="T26" fmla="*/ 2147483647 w 2095"/>
                  <a:gd name="T27" fmla="*/ 2147483647 h 656"/>
                  <a:gd name="T28" fmla="*/ 2147483647 w 2095"/>
                  <a:gd name="T29" fmla="*/ 2147483647 h 656"/>
                  <a:gd name="T30" fmla="*/ 2147483647 w 2095"/>
                  <a:gd name="T31" fmla="*/ 2147483647 h 656"/>
                  <a:gd name="T32" fmla="*/ 2147483647 w 2095"/>
                  <a:gd name="T33" fmla="*/ 2147483647 h 656"/>
                  <a:gd name="T34" fmla="*/ 2147483647 w 2095"/>
                  <a:gd name="T35" fmla="*/ 2147483647 h 656"/>
                  <a:gd name="T36" fmla="*/ 2147483647 w 2095"/>
                  <a:gd name="T37" fmla="*/ 2147483647 h 656"/>
                  <a:gd name="T38" fmla="*/ 2147483647 w 2095"/>
                  <a:gd name="T39" fmla="*/ 2147483647 h 656"/>
                  <a:gd name="T40" fmla="*/ 2147483647 w 2095"/>
                  <a:gd name="T41" fmla="*/ 2147483647 h 656"/>
                  <a:gd name="T42" fmla="*/ 2147483647 w 2095"/>
                  <a:gd name="T43" fmla="*/ 2147483647 h 656"/>
                  <a:gd name="T44" fmla="*/ 2147483647 w 2095"/>
                  <a:gd name="T45" fmla="*/ 2147483647 h 656"/>
                  <a:gd name="T46" fmla="*/ 2147483647 w 2095"/>
                  <a:gd name="T47" fmla="*/ 2147483647 h 656"/>
                  <a:gd name="T48" fmla="*/ 2147483647 w 2095"/>
                  <a:gd name="T49" fmla="*/ 2147483647 h 656"/>
                  <a:gd name="T50" fmla="*/ 2147483647 w 2095"/>
                  <a:gd name="T51" fmla="*/ 2147483647 h 656"/>
                  <a:gd name="T52" fmla="*/ 2147483647 w 2095"/>
                  <a:gd name="T53" fmla="*/ 2147483647 h 656"/>
                  <a:gd name="T54" fmla="*/ 2147483647 w 2095"/>
                  <a:gd name="T55" fmla="*/ 2147483647 h 656"/>
                  <a:gd name="T56" fmla="*/ 2147483647 w 2095"/>
                  <a:gd name="T57" fmla="*/ 2147483647 h 656"/>
                  <a:gd name="T58" fmla="*/ 2147483647 w 2095"/>
                  <a:gd name="T59" fmla="*/ 2147483647 h 656"/>
                  <a:gd name="T60" fmla="*/ 2147483647 w 2095"/>
                  <a:gd name="T61" fmla="*/ 2147483647 h 656"/>
                  <a:gd name="T62" fmla="*/ 2147483647 w 2095"/>
                  <a:gd name="T63" fmla="*/ 2147483647 h 656"/>
                  <a:gd name="T64" fmla="*/ 2147483647 w 2095"/>
                  <a:gd name="T65" fmla="*/ 2147483647 h 656"/>
                  <a:gd name="T66" fmla="*/ 2147483647 w 2095"/>
                  <a:gd name="T67" fmla="*/ 2147483647 h 656"/>
                  <a:gd name="T68" fmla="*/ 2147483647 w 2095"/>
                  <a:gd name="T69" fmla="*/ 2147483647 h 656"/>
                  <a:gd name="T70" fmla="*/ 2147483647 w 2095"/>
                  <a:gd name="T71" fmla="*/ 2147483647 h 656"/>
                  <a:gd name="T72" fmla="*/ 2147483647 w 2095"/>
                  <a:gd name="T73" fmla="*/ 2147483647 h 656"/>
                  <a:gd name="T74" fmla="*/ 2147483647 w 2095"/>
                  <a:gd name="T75" fmla="*/ 2147483647 h 656"/>
                  <a:gd name="T76" fmla="*/ 2147483647 w 2095"/>
                  <a:gd name="T77" fmla="*/ 2147483647 h 656"/>
                  <a:gd name="T78" fmla="*/ 2147483647 w 2095"/>
                  <a:gd name="T79" fmla="*/ 2147483647 h 656"/>
                  <a:gd name="T80" fmla="*/ 2147483647 w 2095"/>
                  <a:gd name="T81" fmla="*/ 2147483647 h 656"/>
                  <a:gd name="T82" fmla="*/ 2147483647 w 2095"/>
                  <a:gd name="T83" fmla="*/ 2147483647 h 656"/>
                  <a:gd name="T84" fmla="*/ 2147483647 w 2095"/>
                  <a:gd name="T85" fmla="*/ 2147483647 h 656"/>
                  <a:gd name="T86" fmla="*/ 2147483647 w 2095"/>
                  <a:gd name="T87" fmla="*/ 2147483647 h 656"/>
                  <a:gd name="T88" fmla="*/ 2147483647 w 2095"/>
                  <a:gd name="T89" fmla="*/ 2147483647 h 656"/>
                  <a:gd name="T90" fmla="*/ 2147483647 w 2095"/>
                  <a:gd name="T91" fmla="*/ 2147483647 h 656"/>
                  <a:gd name="T92" fmla="*/ 2147483647 w 2095"/>
                  <a:gd name="T93" fmla="*/ 2147483647 h 656"/>
                  <a:gd name="T94" fmla="*/ 2147483647 w 2095"/>
                  <a:gd name="T95" fmla="*/ 2147483647 h 656"/>
                  <a:gd name="T96" fmla="*/ 2147483647 w 2095"/>
                  <a:gd name="T97" fmla="*/ 2147483647 h 656"/>
                  <a:gd name="T98" fmla="*/ 2147483647 w 2095"/>
                  <a:gd name="T99" fmla="*/ 2147483647 h 656"/>
                  <a:gd name="T100" fmla="*/ 2147483647 w 2095"/>
                  <a:gd name="T101" fmla="*/ 2147483647 h 656"/>
                  <a:gd name="T102" fmla="*/ 2147483647 w 2095"/>
                  <a:gd name="T103" fmla="*/ 2147483647 h 656"/>
                  <a:gd name="T104" fmla="*/ 2147483647 w 2095"/>
                  <a:gd name="T105" fmla="*/ 2147483647 h 656"/>
                  <a:gd name="T106" fmla="*/ 2147483647 w 2095"/>
                  <a:gd name="T107" fmla="*/ 2147483647 h 656"/>
                  <a:gd name="T108" fmla="*/ 2147483647 w 2095"/>
                  <a:gd name="T109" fmla="*/ 2147483647 h 656"/>
                  <a:gd name="T110" fmla="*/ 2147483647 w 2095"/>
                  <a:gd name="T111" fmla="*/ 2147483647 h 656"/>
                  <a:gd name="T112" fmla="*/ 2147483647 w 2095"/>
                  <a:gd name="T113" fmla="*/ 2147483647 h 656"/>
                  <a:gd name="T114" fmla="*/ 2147483647 w 2095"/>
                  <a:gd name="T115" fmla="*/ 2147483647 h 656"/>
                  <a:gd name="T116" fmla="*/ 2147483647 w 2095"/>
                  <a:gd name="T117" fmla="*/ 2147483647 h 65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095"/>
                  <a:gd name="T178" fmla="*/ 0 h 656"/>
                  <a:gd name="T179" fmla="*/ 2095 w 2095"/>
                  <a:gd name="T180" fmla="*/ 656 h 65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095" h="656">
                    <a:moveTo>
                      <a:pt x="1135" y="3"/>
                    </a:moveTo>
                    <a:lnTo>
                      <a:pt x="1097" y="5"/>
                    </a:lnTo>
                    <a:lnTo>
                      <a:pt x="1060" y="7"/>
                    </a:lnTo>
                    <a:lnTo>
                      <a:pt x="1022" y="11"/>
                    </a:lnTo>
                    <a:lnTo>
                      <a:pt x="985" y="15"/>
                    </a:lnTo>
                    <a:lnTo>
                      <a:pt x="948" y="20"/>
                    </a:lnTo>
                    <a:lnTo>
                      <a:pt x="910" y="26"/>
                    </a:lnTo>
                    <a:lnTo>
                      <a:pt x="874" y="33"/>
                    </a:lnTo>
                    <a:lnTo>
                      <a:pt x="837" y="38"/>
                    </a:lnTo>
                    <a:lnTo>
                      <a:pt x="799" y="47"/>
                    </a:lnTo>
                    <a:lnTo>
                      <a:pt x="762" y="55"/>
                    </a:lnTo>
                    <a:lnTo>
                      <a:pt x="725" y="63"/>
                    </a:lnTo>
                    <a:lnTo>
                      <a:pt x="689" y="72"/>
                    </a:lnTo>
                    <a:lnTo>
                      <a:pt x="652" y="82"/>
                    </a:lnTo>
                    <a:lnTo>
                      <a:pt x="615" y="93"/>
                    </a:lnTo>
                    <a:lnTo>
                      <a:pt x="580" y="104"/>
                    </a:lnTo>
                    <a:lnTo>
                      <a:pt x="544" y="116"/>
                    </a:lnTo>
                    <a:lnTo>
                      <a:pt x="507" y="127"/>
                    </a:lnTo>
                    <a:lnTo>
                      <a:pt x="471" y="140"/>
                    </a:lnTo>
                    <a:lnTo>
                      <a:pt x="437" y="154"/>
                    </a:lnTo>
                    <a:lnTo>
                      <a:pt x="401" y="168"/>
                    </a:lnTo>
                    <a:lnTo>
                      <a:pt x="367" y="181"/>
                    </a:lnTo>
                    <a:lnTo>
                      <a:pt x="332" y="196"/>
                    </a:lnTo>
                    <a:lnTo>
                      <a:pt x="297" y="211"/>
                    </a:lnTo>
                    <a:lnTo>
                      <a:pt x="263" y="227"/>
                    </a:lnTo>
                    <a:lnTo>
                      <a:pt x="228" y="244"/>
                    </a:lnTo>
                    <a:lnTo>
                      <a:pt x="195" y="261"/>
                    </a:lnTo>
                    <a:lnTo>
                      <a:pt x="161" y="278"/>
                    </a:lnTo>
                    <a:lnTo>
                      <a:pt x="129" y="295"/>
                    </a:lnTo>
                    <a:lnTo>
                      <a:pt x="96" y="314"/>
                    </a:lnTo>
                    <a:lnTo>
                      <a:pt x="63" y="332"/>
                    </a:lnTo>
                    <a:lnTo>
                      <a:pt x="31" y="352"/>
                    </a:lnTo>
                    <a:lnTo>
                      <a:pt x="0" y="371"/>
                    </a:lnTo>
                    <a:lnTo>
                      <a:pt x="29" y="355"/>
                    </a:lnTo>
                    <a:lnTo>
                      <a:pt x="59" y="340"/>
                    </a:lnTo>
                    <a:lnTo>
                      <a:pt x="88" y="325"/>
                    </a:lnTo>
                    <a:lnTo>
                      <a:pt x="118" y="310"/>
                    </a:lnTo>
                    <a:lnTo>
                      <a:pt x="148" y="295"/>
                    </a:lnTo>
                    <a:lnTo>
                      <a:pt x="179" y="282"/>
                    </a:lnTo>
                    <a:lnTo>
                      <a:pt x="209" y="268"/>
                    </a:lnTo>
                    <a:lnTo>
                      <a:pt x="240" y="255"/>
                    </a:lnTo>
                    <a:lnTo>
                      <a:pt x="271" y="241"/>
                    </a:lnTo>
                    <a:lnTo>
                      <a:pt x="302" y="230"/>
                    </a:lnTo>
                    <a:lnTo>
                      <a:pt x="333" y="217"/>
                    </a:lnTo>
                    <a:lnTo>
                      <a:pt x="364" y="206"/>
                    </a:lnTo>
                    <a:lnTo>
                      <a:pt x="397" y="194"/>
                    </a:lnTo>
                    <a:lnTo>
                      <a:pt x="429" y="184"/>
                    </a:lnTo>
                    <a:lnTo>
                      <a:pt x="460" y="173"/>
                    </a:lnTo>
                    <a:lnTo>
                      <a:pt x="492" y="164"/>
                    </a:lnTo>
                    <a:lnTo>
                      <a:pt x="524" y="154"/>
                    </a:lnTo>
                    <a:lnTo>
                      <a:pt x="557" y="146"/>
                    </a:lnTo>
                    <a:lnTo>
                      <a:pt x="590" y="136"/>
                    </a:lnTo>
                    <a:lnTo>
                      <a:pt x="622" y="128"/>
                    </a:lnTo>
                    <a:lnTo>
                      <a:pt x="655" y="121"/>
                    </a:lnTo>
                    <a:lnTo>
                      <a:pt x="688" y="115"/>
                    </a:lnTo>
                    <a:lnTo>
                      <a:pt x="720" y="108"/>
                    </a:lnTo>
                    <a:lnTo>
                      <a:pt x="754" y="102"/>
                    </a:lnTo>
                    <a:lnTo>
                      <a:pt x="786" y="96"/>
                    </a:lnTo>
                    <a:lnTo>
                      <a:pt x="819" y="90"/>
                    </a:lnTo>
                    <a:lnTo>
                      <a:pt x="853" y="86"/>
                    </a:lnTo>
                    <a:lnTo>
                      <a:pt x="885" y="82"/>
                    </a:lnTo>
                    <a:lnTo>
                      <a:pt x="919" y="79"/>
                    </a:lnTo>
                    <a:lnTo>
                      <a:pt x="952" y="75"/>
                    </a:lnTo>
                    <a:lnTo>
                      <a:pt x="984" y="73"/>
                    </a:lnTo>
                    <a:lnTo>
                      <a:pt x="1018" y="71"/>
                    </a:lnTo>
                    <a:lnTo>
                      <a:pt x="1050" y="70"/>
                    </a:lnTo>
                    <a:lnTo>
                      <a:pt x="1081" y="68"/>
                    </a:lnTo>
                    <a:lnTo>
                      <a:pt x="1113" y="68"/>
                    </a:lnTo>
                    <a:lnTo>
                      <a:pt x="1144" y="68"/>
                    </a:lnTo>
                    <a:lnTo>
                      <a:pt x="1174" y="70"/>
                    </a:lnTo>
                    <a:lnTo>
                      <a:pt x="1205" y="71"/>
                    </a:lnTo>
                    <a:lnTo>
                      <a:pt x="1235" y="72"/>
                    </a:lnTo>
                    <a:lnTo>
                      <a:pt x="1264" y="74"/>
                    </a:lnTo>
                    <a:lnTo>
                      <a:pt x="1294" y="76"/>
                    </a:lnTo>
                    <a:lnTo>
                      <a:pt x="1323" y="80"/>
                    </a:lnTo>
                    <a:lnTo>
                      <a:pt x="1352" y="83"/>
                    </a:lnTo>
                    <a:lnTo>
                      <a:pt x="1379" y="88"/>
                    </a:lnTo>
                    <a:lnTo>
                      <a:pt x="1407" y="93"/>
                    </a:lnTo>
                    <a:lnTo>
                      <a:pt x="1435" y="97"/>
                    </a:lnTo>
                    <a:lnTo>
                      <a:pt x="1462" y="103"/>
                    </a:lnTo>
                    <a:lnTo>
                      <a:pt x="1489" y="109"/>
                    </a:lnTo>
                    <a:lnTo>
                      <a:pt x="1515" y="116"/>
                    </a:lnTo>
                    <a:lnTo>
                      <a:pt x="1541" y="123"/>
                    </a:lnTo>
                    <a:lnTo>
                      <a:pt x="1566" y="129"/>
                    </a:lnTo>
                    <a:lnTo>
                      <a:pt x="1591" y="138"/>
                    </a:lnTo>
                    <a:lnTo>
                      <a:pt x="1617" y="146"/>
                    </a:lnTo>
                    <a:lnTo>
                      <a:pt x="1641" y="155"/>
                    </a:lnTo>
                    <a:lnTo>
                      <a:pt x="1665" y="163"/>
                    </a:lnTo>
                    <a:lnTo>
                      <a:pt x="1688" y="173"/>
                    </a:lnTo>
                    <a:lnTo>
                      <a:pt x="1711" y="182"/>
                    </a:lnTo>
                    <a:lnTo>
                      <a:pt x="1733" y="193"/>
                    </a:lnTo>
                    <a:lnTo>
                      <a:pt x="1756" y="203"/>
                    </a:lnTo>
                    <a:lnTo>
                      <a:pt x="1778" y="215"/>
                    </a:lnTo>
                    <a:lnTo>
                      <a:pt x="1799" y="226"/>
                    </a:lnTo>
                    <a:lnTo>
                      <a:pt x="1820" y="238"/>
                    </a:lnTo>
                    <a:lnTo>
                      <a:pt x="1840" y="250"/>
                    </a:lnTo>
                    <a:lnTo>
                      <a:pt x="1860" y="263"/>
                    </a:lnTo>
                    <a:lnTo>
                      <a:pt x="1824" y="244"/>
                    </a:lnTo>
                    <a:lnTo>
                      <a:pt x="1787" y="225"/>
                    </a:lnTo>
                    <a:lnTo>
                      <a:pt x="1749" y="208"/>
                    </a:lnTo>
                    <a:lnTo>
                      <a:pt x="1711" y="192"/>
                    </a:lnTo>
                    <a:lnTo>
                      <a:pt x="1672" y="178"/>
                    </a:lnTo>
                    <a:lnTo>
                      <a:pt x="1632" y="165"/>
                    </a:lnTo>
                    <a:lnTo>
                      <a:pt x="1589" y="154"/>
                    </a:lnTo>
                    <a:lnTo>
                      <a:pt x="1547" y="144"/>
                    </a:lnTo>
                    <a:lnTo>
                      <a:pt x="1503" y="135"/>
                    </a:lnTo>
                    <a:lnTo>
                      <a:pt x="1458" y="129"/>
                    </a:lnTo>
                    <a:lnTo>
                      <a:pt x="1411" y="124"/>
                    </a:lnTo>
                    <a:lnTo>
                      <a:pt x="1363" y="120"/>
                    </a:lnTo>
                    <a:lnTo>
                      <a:pt x="1314" y="117"/>
                    </a:lnTo>
                    <a:lnTo>
                      <a:pt x="1262" y="117"/>
                    </a:lnTo>
                    <a:lnTo>
                      <a:pt x="1210" y="117"/>
                    </a:lnTo>
                    <a:lnTo>
                      <a:pt x="1156" y="119"/>
                    </a:lnTo>
                    <a:lnTo>
                      <a:pt x="1121" y="121"/>
                    </a:lnTo>
                    <a:lnTo>
                      <a:pt x="1087" y="124"/>
                    </a:lnTo>
                    <a:lnTo>
                      <a:pt x="1052" y="127"/>
                    </a:lnTo>
                    <a:lnTo>
                      <a:pt x="1018" y="131"/>
                    </a:lnTo>
                    <a:lnTo>
                      <a:pt x="983" y="135"/>
                    </a:lnTo>
                    <a:lnTo>
                      <a:pt x="948" y="141"/>
                    </a:lnTo>
                    <a:lnTo>
                      <a:pt x="915" y="147"/>
                    </a:lnTo>
                    <a:lnTo>
                      <a:pt x="880" y="153"/>
                    </a:lnTo>
                    <a:lnTo>
                      <a:pt x="846" y="159"/>
                    </a:lnTo>
                    <a:lnTo>
                      <a:pt x="813" y="168"/>
                    </a:lnTo>
                    <a:lnTo>
                      <a:pt x="778" y="176"/>
                    </a:lnTo>
                    <a:lnTo>
                      <a:pt x="745" y="184"/>
                    </a:lnTo>
                    <a:lnTo>
                      <a:pt x="710" y="193"/>
                    </a:lnTo>
                    <a:lnTo>
                      <a:pt x="677" y="202"/>
                    </a:lnTo>
                    <a:lnTo>
                      <a:pt x="643" y="212"/>
                    </a:lnTo>
                    <a:lnTo>
                      <a:pt x="611" y="224"/>
                    </a:lnTo>
                    <a:lnTo>
                      <a:pt x="577" y="234"/>
                    </a:lnTo>
                    <a:lnTo>
                      <a:pt x="544" y="247"/>
                    </a:lnTo>
                    <a:lnTo>
                      <a:pt x="512" y="259"/>
                    </a:lnTo>
                    <a:lnTo>
                      <a:pt x="479" y="271"/>
                    </a:lnTo>
                    <a:lnTo>
                      <a:pt x="447" y="285"/>
                    </a:lnTo>
                    <a:lnTo>
                      <a:pt x="415" y="299"/>
                    </a:lnTo>
                    <a:lnTo>
                      <a:pt x="383" y="313"/>
                    </a:lnTo>
                    <a:lnTo>
                      <a:pt x="352" y="328"/>
                    </a:lnTo>
                    <a:lnTo>
                      <a:pt x="320" y="343"/>
                    </a:lnTo>
                    <a:lnTo>
                      <a:pt x="289" y="358"/>
                    </a:lnTo>
                    <a:lnTo>
                      <a:pt x="258" y="374"/>
                    </a:lnTo>
                    <a:lnTo>
                      <a:pt x="228" y="390"/>
                    </a:lnTo>
                    <a:lnTo>
                      <a:pt x="198" y="407"/>
                    </a:lnTo>
                    <a:lnTo>
                      <a:pt x="168" y="424"/>
                    </a:lnTo>
                    <a:lnTo>
                      <a:pt x="138" y="442"/>
                    </a:lnTo>
                    <a:lnTo>
                      <a:pt x="110" y="460"/>
                    </a:lnTo>
                    <a:lnTo>
                      <a:pt x="136" y="445"/>
                    </a:lnTo>
                    <a:lnTo>
                      <a:pt x="164" y="431"/>
                    </a:lnTo>
                    <a:lnTo>
                      <a:pt x="190" y="418"/>
                    </a:lnTo>
                    <a:lnTo>
                      <a:pt x="218" y="405"/>
                    </a:lnTo>
                    <a:lnTo>
                      <a:pt x="246" y="391"/>
                    </a:lnTo>
                    <a:lnTo>
                      <a:pt x="273" y="378"/>
                    </a:lnTo>
                    <a:lnTo>
                      <a:pt x="301" y="367"/>
                    </a:lnTo>
                    <a:lnTo>
                      <a:pt x="329" y="354"/>
                    </a:lnTo>
                    <a:lnTo>
                      <a:pt x="357" y="343"/>
                    </a:lnTo>
                    <a:lnTo>
                      <a:pt x="386" y="331"/>
                    </a:lnTo>
                    <a:lnTo>
                      <a:pt x="415" y="321"/>
                    </a:lnTo>
                    <a:lnTo>
                      <a:pt x="444" y="310"/>
                    </a:lnTo>
                    <a:lnTo>
                      <a:pt x="473" y="300"/>
                    </a:lnTo>
                    <a:lnTo>
                      <a:pt x="501" y="290"/>
                    </a:lnTo>
                    <a:lnTo>
                      <a:pt x="530" y="280"/>
                    </a:lnTo>
                    <a:lnTo>
                      <a:pt x="560" y="271"/>
                    </a:lnTo>
                    <a:lnTo>
                      <a:pt x="589" y="263"/>
                    </a:lnTo>
                    <a:lnTo>
                      <a:pt x="619" y="255"/>
                    </a:lnTo>
                    <a:lnTo>
                      <a:pt x="648" y="247"/>
                    </a:lnTo>
                    <a:lnTo>
                      <a:pt x="678" y="240"/>
                    </a:lnTo>
                    <a:lnTo>
                      <a:pt x="708" y="233"/>
                    </a:lnTo>
                    <a:lnTo>
                      <a:pt x="738" y="226"/>
                    </a:lnTo>
                    <a:lnTo>
                      <a:pt x="768" y="221"/>
                    </a:lnTo>
                    <a:lnTo>
                      <a:pt x="798" y="215"/>
                    </a:lnTo>
                    <a:lnTo>
                      <a:pt x="827" y="210"/>
                    </a:lnTo>
                    <a:lnTo>
                      <a:pt x="857" y="206"/>
                    </a:lnTo>
                    <a:lnTo>
                      <a:pt x="887" y="201"/>
                    </a:lnTo>
                    <a:lnTo>
                      <a:pt x="917" y="197"/>
                    </a:lnTo>
                    <a:lnTo>
                      <a:pt x="948" y="194"/>
                    </a:lnTo>
                    <a:lnTo>
                      <a:pt x="978" y="192"/>
                    </a:lnTo>
                    <a:lnTo>
                      <a:pt x="1008" y="189"/>
                    </a:lnTo>
                    <a:lnTo>
                      <a:pt x="1038" y="187"/>
                    </a:lnTo>
                    <a:lnTo>
                      <a:pt x="1069" y="186"/>
                    </a:lnTo>
                    <a:lnTo>
                      <a:pt x="1101" y="185"/>
                    </a:lnTo>
                    <a:lnTo>
                      <a:pt x="1131" y="185"/>
                    </a:lnTo>
                    <a:lnTo>
                      <a:pt x="1161" y="185"/>
                    </a:lnTo>
                    <a:lnTo>
                      <a:pt x="1190" y="185"/>
                    </a:lnTo>
                    <a:lnTo>
                      <a:pt x="1219" y="186"/>
                    </a:lnTo>
                    <a:lnTo>
                      <a:pt x="1248" y="188"/>
                    </a:lnTo>
                    <a:lnTo>
                      <a:pt x="1276" y="191"/>
                    </a:lnTo>
                    <a:lnTo>
                      <a:pt x="1303" y="193"/>
                    </a:lnTo>
                    <a:lnTo>
                      <a:pt x="1331" y="196"/>
                    </a:lnTo>
                    <a:lnTo>
                      <a:pt x="1358" y="200"/>
                    </a:lnTo>
                    <a:lnTo>
                      <a:pt x="1384" y="204"/>
                    </a:lnTo>
                    <a:lnTo>
                      <a:pt x="1409" y="209"/>
                    </a:lnTo>
                    <a:lnTo>
                      <a:pt x="1435" y="214"/>
                    </a:lnTo>
                    <a:lnTo>
                      <a:pt x="1460" y="219"/>
                    </a:lnTo>
                    <a:lnTo>
                      <a:pt x="1484" y="225"/>
                    </a:lnTo>
                    <a:lnTo>
                      <a:pt x="1509" y="232"/>
                    </a:lnTo>
                    <a:lnTo>
                      <a:pt x="1532" y="239"/>
                    </a:lnTo>
                    <a:lnTo>
                      <a:pt x="1556" y="246"/>
                    </a:lnTo>
                    <a:lnTo>
                      <a:pt x="1579" y="254"/>
                    </a:lnTo>
                    <a:lnTo>
                      <a:pt x="1601" y="262"/>
                    </a:lnTo>
                    <a:lnTo>
                      <a:pt x="1623" y="271"/>
                    </a:lnTo>
                    <a:lnTo>
                      <a:pt x="1644" y="280"/>
                    </a:lnTo>
                    <a:lnTo>
                      <a:pt x="1666" y="290"/>
                    </a:lnTo>
                    <a:lnTo>
                      <a:pt x="1687" y="300"/>
                    </a:lnTo>
                    <a:lnTo>
                      <a:pt x="1708" y="312"/>
                    </a:lnTo>
                    <a:lnTo>
                      <a:pt x="1727" y="322"/>
                    </a:lnTo>
                    <a:lnTo>
                      <a:pt x="1747" y="333"/>
                    </a:lnTo>
                    <a:lnTo>
                      <a:pt x="1767" y="346"/>
                    </a:lnTo>
                    <a:lnTo>
                      <a:pt x="1786" y="358"/>
                    </a:lnTo>
                    <a:lnTo>
                      <a:pt x="1805" y="370"/>
                    </a:lnTo>
                    <a:lnTo>
                      <a:pt x="1823" y="384"/>
                    </a:lnTo>
                    <a:lnTo>
                      <a:pt x="1791" y="363"/>
                    </a:lnTo>
                    <a:lnTo>
                      <a:pt x="1756" y="345"/>
                    </a:lnTo>
                    <a:lnTo>
                      <a:pt x="1721" y="328"/>
                    </a:lnTo>
                    <a:lnTo>
                      <a:pt x="1683" y="312"/>
                    </a:lnTo>
                    <a:lnTo>
                      <a:pt x="1644" y="297"/>
                    </a:lnTo>
                    <a:lnTo>
                      <a:pt x="1604" y="283"/>
                    </a:lnTo>
                    <a:lnTo>
                      <a:pt x="1562" y="271"/>
                    </a:lnTo>
                    <a:lnTo>
                      <a:pt x="1519" y="261"/>
                    </a:lnTo>
                    <a:lnTo>
                      <a:pt x="1475" y="252"/>
                    </a:lnTo>
                    <a:lnTo>
                      <a:pt x="1429" y="245"/>
                    </a:lnTo>
                    <a:lnTo>
                      <a:pt x="1382" y="239"/>
                    </a:lnTo>
                    <a:lnTo>
                      <a:pt x="1333" y="235"/>
                    </a:lnTo>
                    <a:lnTo>
                      <a:pt x="1285" y="233"/>
                    </a:lnTo>
                    <a:lnTo>
                      <a:pt x="1234" y="233"/>
                    </a:lnTo>
                    <a:lnTo>
                      <a:pt x="1182" y="234"/>
                    </a:lnTo>
                    <a:lnTo>
                      <a:pt x="1129" y="238"/>
                    </a:lnTo>
                    <a:lnTo>
                      <a:pt x="1099" y="240"/>
                    </a:lnTo>
                    <a:lnTo>
                      <a:pt x="1068" y="244"/>
                    </a:lnTo>
                    <a:lnTo>
                      <a:pt x="1038" y="247"/>
                    </a:lnTo>
                    <a:lnTo>
                      <a:pt x="1008" y="250"/>
                    </a:lnTo>
                    <a:lnTo>
                      <a:pt x="977" y="255"/>
                    </a:lnTo>
                    <a:lnTo>
                      <a:pt x="947" y="261"/>
                    </a:lnTo>
                    <a:lnTo>
                      <a:pt x="917" y="267"/>
                    </a:lnTo>
                    <a:lnTo>
                      <a:pt x="887" y="272"/>
                    </a:lnTo>
                    <a:lnTo>
                      <a:pt x="857" y="279"/>
                    </a:lnTo>
                    <a:lnTo>
                      <a:pt x="826" y="286"/>
                    </a:lnTo>
                    <a:lnTo>
                      <a:pt x="798" y="294"/>
                    </a:lnTo>
                    <a:lnTo>
                      <a:pt x="768" y="302"/>
                    </a:lnTo>
                    <a:lnTo>
                      <a:pt x="738" y="312"/>
                    </a:lnTo>
                    <a:lnTo>
                      <a:pt x="708" y="321"/>
                    </a:lnTo>
                    <a:lnTo>
                      <a:pt x="679" y="330"/>
                    </a:lnTo>
                    <a:lnTo>
                      <a:pt x="649" y="340"/>
                    </a:lnTo>
                    <a:lnTo>
                      <a:pt x="620" y="351"/>
                    </a:lnTo>
                    <a:lnTo>
                      <a:pt x="591" y="361"/>
                    </a:lnTo>
                    <a:lnTo>
                      <a:pt x="562" y="373"/>
                    </a:lnTo>
                    <a:lnTo>
                      <a:pt x="534" y="384"/>
                    </a:lnTo>
                    <a:lnTo>
                      <a:pt x="505" y="397"/>
                    </a:lnTo>
                    <a:lnTo>
                      <a:pt x="477" y="409"/>
                    </a:lnTo>
                    <a:lnTo>
                      <a:pt x="448" y="422"/>
                    </a:lnTo>
                    <a:lnTo>
                      <a:pt x="421" y="436"/>
                    </a:lnTo>
                    <a:lnTo>
                      <a:pt x="393" y="450"/>
                    </a:lnTo>
                    <a:lnTo>
                      <a:pt x="365" y="464"/>
                    </a:lnTo>
                    <a:lnTo>
                      <a:pt x="339" y="479"/>
                    </a:lnTo>
                    <a:lnTo>
                      <a:pt x="312" y="494"/>
                    </a:lnTo>
                    <a:lnTo>
                      <a:pt x="286" y="509"/>
                    </a:lnTo>
                    <a:lnTo>
                      <a:pt x="259" y="525"/>
                    </a:lnTo>
                    <a:lnTo>
                      <a:pt x="233" y="541"/>
                    </a:lnTo>
                    <a:lnTo>
                      <a:pt x="208" y="557"/>
                    </a:lnTo>
                    <a:lnTo>
                      <a:pt x="231" y="544"/>
                    </a:lnTo>
                    <a:lnTo>
                      <a:pt x="254" y="532"/>
                    </a:lnTo>
                    <a:lnTo>
                      <a:pt x="278" y="520"/>
                    </a:lnTo>
                    <a:lnTo>
                      <a:pt x="301" y="507"/>
                    </a:lnTo>
                    <a:lnTo>
                      <a:pt x="325" y="496"/>
                    </a:lnTo>
                    <a:lnTo>
                      <a:pt x="349" y="484"/>
                    </a:lnTo>
                    <a:lnTo>
                      <a:pt x="373" y="474"/>
                    </a:lnTo>
                    <a:lnTo>
                      <a:pt x="398" y="464"/>
                    </a:lnTo>
                    <a:lnTo>
                      <a:pt x="422" y="453"/>
                    </a:lnTo>
                    <a:lnTo>
                      <a:pt x="447" y="443"/>
                    </a:lnTo>
                    <a:lnTo>
                      <a:pt x="471" y="432"/>
                    </a:lnTo>
                    <a:lnTo>
                      <a:pt x="497" y="423"/>
                    </a:lnTo>
                    <a:lnTo>
                      <a:pt x="521" y="414"/>
                    </a:lnTo>
                    <a:lnTo>
                      <a:pt x="546" y="406"/>
                    </a:lnTo>
                    <a:lnTo>
                      <a:pt x="572" y="397"/>
                    </a:lnTo>
                    <a:lnTo>
                      <a:pt x="597" y="389"/>
                    </a:lnTo>
                    <a:lnTo>
                      <a:pt x="622" y="381"/>
                    </a:lnTo>
                    <a:lnTo>
                      <a:pt x="649" y="374"/>
                    </a:lnTo>
                    <a:lnTo>
                      <a:pt x="674" y="367"/>
                    </a:lnTo>
                    <a:lnTo>
                      <a:pt x="700" y="360"/>
                    </a:lnTo>
                    <a:lnTo>
                      <a:pt x="726" y="353"/>
                    </a:lnTo>
                    <a:lnTo>
                      <a:pt x="751" y="347"/>
                    </a:lnTo>
                    <a:lnTo>
                      <a:pt x="778" y="341"/>
                    </a:lnTo>
                    <a:lnTo>
                      <a:pt x="803" y="337"/>
                    </a:lnTo>
                    <a:lnTo>
                      <a:pt x="830" y="331"/>
                    </a:lnTo>
                    <a:lnTo>
                      <a:pt x="856" y="327"/>
                    </a:lnTo>
                    <a:lnTo>
                      <a:pt x="882" y="323"/>
                    </a:lnTo>
                    <a:lnTo>
                      <a:pt x="908" y="320"/>
                    </a:lnTo>
                    <a:lnTo>
                      <a:pt x="935" y="316"/>
                    </a:lnTo>
                    <a:lnTo>
                      <a:pt x="960" y="313"/>
                    </a:lnTo>
                    <a:lnTo>
                      <a:pt x="987" y="310"/>
                    </a:lnTo>
                    <a:lnTo>
                      <a:pt x="1013" y="308"/>
                    </a:lnTo>
                    <a:lnTo>
                      <a:pt x="1066" y="305"/>
                    </a:lnTo>
                    <a:lnTo>
                      <a:pt x="1119" y="303"/>
                    </a:lnTo>
                    <a:lnTo>
                      <a:pt x="1170" y="305"/>
                    </a:lnTo>
                    <a:lnTo>
                      <a:pt x="1220" y="307"/>
                    </a:lnTo>
                    <a:lnTo>
                      <a:pt x="1269" y="312"/>
                    </a:lnTo>
                    <a:lnTo>
                      <a:pt x="1317" y="317"/>
                    </a:lnTo>
                    <a:lnTo>
                      <a:pt x="1363" y="324"/>
                    </a:lnTo>
                    <a:lnTo>
                      <a:pt x="1408" y="333"/>
                    </a:lnTo>
                    <a:lnTo>
                      <a:pt x="1452" y="345"/>
                    </a:lnTo>
                    <a:lnTo>
                      <a:pt x="1494" y="356"/>
                    </a:lnTo>
                    <a:lnTo>
                      <a:pt x="1535" y="370"/>
                    </a:lnTo>
                    <a:lnTo>
                      <a:pt x="1574" y="385"/>
                    </a:lnTo>
                    <a:lnTo>
                      <a:pt x="1611" y="403"/>
                    </a:lnTo>
                    <a:lnTo>
                      <a:pt x="1648" y="421"/>
                    </a:lnTo>
                    <a:lnTo>
                      <a:pt x="1683" y="441"/>
                    </a:lnTo>
                    <a:lnTo>
                      <a:pt x="1715" y="461"/>
                    </a:lnTo>
                    <a:lnTo>
                      <a:pt x="1686" y="445"/>
                    </a:lnTo>
                    <a:lnTo>
                      <a:pt x="1657" y="430"/>
                    </a:lnTo>
                    <a:lnTo>
                      <a:pt x="1626" y="416"/>
                    </a:lnTo>
                    <a:lnTo>
                      <a:pt x="1594" y="404"/>
                    </a:lnTo>
                    <a:lnTo>
                      <a:pt x="1560" y="393"/>
                    </a:lnTo>
                    <a:lnTo>
                      <a:pt x="1526" y="383"/>
                    </a:lnTo>
                    <a:lnTo>
                      <a:pt x="1490" y="374"/>
                    </a:lnTo>
                    <a:lnTo>
                      <a:pt x="1453" y="367"/>
                    </a:lnTo>
                    <a:lnTo>
                      <a:pt x="1415" y="360"/>
                    </a:lnTo>
                    <a:lnTo>
                      <a:pt x="1376" y="355"/>
                    </a:lnTo>
                    <a:lnTo>
                      <a:pt x="1336" y="352"/>
                    </a:lnTo>
                    <a:lnTo>
                      <a:pt x="1294" y="351"/>
                    </a:lnTo>
                    <a:lnTo>
                      <a:pt x="1253" y="350"/>
                    </a:lnTo>
                    <a:lnTo>
                      <a:pt x="1209" y="351"/>
                    </a:lnTo>
                    <a:lnTo>
                      <a:pt x="1165" y="353"/>
                    </a:lnTo>
                    <a:lnTo>
                      <a:pt x="1120" y="356"/>
                    </a:lnTo>
                    <a:lnTo>
                      <a:pt x="1094" y="359"/>
                    </a:lnTo>
                    <a:lnTo>
                      <a:pt x="1066" y="362"/>
                    </a:lnTo>
                    <a:lnTo>
                      <a:pt x="1040" y="367"/>
                    </a:lnTo>
                    <a:lnTo>
                      <a:pt x="1013" y="370"/>
                    </a:lnTo>
                    <a:lnTo>
                      <a:pt x="987" y="375"/>
                    </a:lnTo>
                    <a:lnTo>
                      <a:pt x="960" y="381"/>
                    </a:lnTo>
                    <a:lnTo>
                      <a:pt x="934" y="386"/>
                    </a:lnTo>
                    <a:lnTo>
                      <a:pt x="907" y="392"/>
                    </a:lnTo>
                    <a:lnTo>
                      <a:pt x="879" y="399"/>
                    </a:lnTo>
                    <a:lnTo>
                      <a:pt x="854" y="406"/>
                    </a:lnTo>
                    <a:lnTo>
                      <a:pt x="827" y="413"/>
                    </a:lnTo>
                    <a:lnTo>
                      <a:pt x="801" y="421"/>
                    </a:lnTo>
                    <a:lnTo>
                      <a:pt x="774" y="429"/>
                    </a:lnTo>
                    <a:lnTo>
                      <a:pt x="749" y="438"/>
                    </a:lnTo>
                    <a:lnTo>
                      <a:pt x="723" y="447"/>
                    </a:lnTo>
                    <a:lnTo>
                      <a:pt x="697" y="457"/>
                    </a:lnTo>
                    <a:lnTo>
                      <a:pt x="672" y="466"/>
                    </a:lnTo>
                    <a:lnTo>
                      <a:pt x="645" y="476"/>
                    </a:lnTo>
                    <a:lnTo>
                      <a:pt x="620" y="487"/>
                    </a:lnTo>
                    <a:lnTo>
                      <a:pt x="596" y="498"/>
                    </a:lnTo>
                    <a:lnTo>
                      <a:pt x="571" y="510"/>
                    </a:lnTo>
                    <a:lnTo>
                      <a:pt x="545" y="521"/>
                    </a:lnTo>
                    <a:lnTo>
                      <a:pt x="521" y="533"/>
                    </a:lnTo>
                    <a:lnTo>
                      <a:pt x="497" y="545"/>
                    </a:lnTo>
                    <a:lnTo>
                      <a:pt x="473" y="558"/>
                    </a:lnTo>
                    <a:lnTo>
                      <a:pt x="448" y="571"/>
                    </a:lnTo>
                    <a:lnTo>
                      <a:pt x="425" y="585"/>
                    </a:lnTo>
                    <a:lnTo>
                      <a:pt x="401" y="598"/>
                    </a:lnTo>
                    <a:lnTo>
                      <a:pt x="378" y="612"/>
                    </a:lnTo>
                    <a:lnTo>
                      <a:pt x="355" y="626"/>
                    </a:lnTo>
                    <a:lnTo>
                      <a:pt x="332" y="641"/>
                    </a:lnTo>
                    <a:lnTo>
                      <a:pt x="310" y="656"/>
                    </a:lnTo>
                    <a:lnTo>
                      <a:pt x="350" y="634"/>
                    </a:lnTo>
                    <a:lnTo>
                      <a:pt x="391" y="613"/>
                    </a:lnTo>
                    <a:lnTo>
                      <a:pt x="432" y="593"/>
                    </a:lnTo>
                    <a:lnTo>
                      <a:pt x="474" y="573"/>
                    </a:lnTo>
                    <a:lnTo>
                      <a:pt x="516" y="555"/>
                    </a:lnTo>
                    <a:lnTo>
                      <a:pt x="559" y="538"/>
                    </a:lnTo>
                    <a:lnTo>
                      <a:pt x="603" y="522"/>
                    </a:lnTo>
                    <a:lnTo>
                      <a:pt x="647" y="506"/>
                    </a:lnTo>
                    <a:lnTo>
                      <a:pt x="690" y="492"/>
                    </a:lnTo>
                    <a:lnTo>
                      <a:pt x="734" y="480"/>
                    </a:lnTo>
                    <a:lnTo>
                      <a:pt x="779" y="468"/>
                    </a:lnTo>
                    <a:lnTo>
                      <a:pt x="823" y="458"/>
                    </a:lnTo>
                    <a:lnTo>
                      <a:pt x="868" y="450"/>
                    </a:lnTo>
                    <a:lnTo>
                      <a:pt x="913" y="442"/>
                    </a:lnTo>
                    <a:lnTo>
                      <a:pt x="958" y="435"/>
                    </a:lnTo>
                    <a:lnTo>
                      <a:pt x="1003" y="430"/>
                    </a:lnTo>
                    <a:lnTo>
                      <a:pt x="1064" y="426"/>
                    </a:lnTo>
                    <a:lnTo>
                      <a:pt x="1124" y="423"/>
                    </a:lnTo>
                    <a:lnTo>
                      <a:pt x="1181" y="424"/>
                    </a:lnTo>
                    <a:lnTo>
                      <a:pt x="1237" y="428"/>
                    </a:lnTo>
                    <a:lnTo>
                      <a:pt x="1291" y="434"/>
                    </a:lnTo>
                    <a:lnTo>
                      <a:pt x="1341" y="442"/>
                    </a:lnTo>
                    <a:lnTo>
                      <a:pt x="1390" y="453"/>
                    </a:lnTo>
                    <a:lnTo>
                      <a:pt x="1436" y="466"/>
                    </a:lnTo>
                    <a:lnTo>
                      <a:pt x="1480" y="482"/>
                    </a:lnTo>
                    <a:lnTo>
                      <a:pt x="1521" y="499"/>
                    </a:lnTo>
                    <a:lnTo>
                      <a:pt x="1559" y="520"/>
                    </a:lnTo>
                    <a:lnTo>
                      <a:pt x="1594" y="542"/>
                    </a:lnTo>
                    <a:lnTo>
                      <a:pt x="1626" y="566"/>
                    </a:lnTo>
                    <a:lnTo>
                      <a:pt x="1655" y="593"/>
                    </a:lnTo>
                    <a:lnTo>
                      <a:pt x="1681" y="621"/>
                    </a:lnTo>
                    <a:lnTo>
                      <a:pt x="1703" y="651"/>
                    </a:lnTo>
                    <a:lnTo>
                      <a:pt x="2095" y="286"/>
                    </a:lnTo>
                    <a:lnTo>
                      <a:pt x="2074" y="268"/>
                    </a:lnTo>
                    <a:lnTo>
                      <a:pt x="2054" y="250"/>
                    </a:lnTo>
                    <a:lnTo>
                      <a:pt x="2032" y="233"/>
                    </a:lnTo>
                    <a:lnTo>
                      <a:pt x="2010" y="217"/>
                    </a:lnTo>
                    <a:lnTo>
                      <a:pt x="1987" y="201"/>
                    </a:lnTo>
                    <a:lnTo>
                      <a:pt x="1963" y="186"/>
                    </a:lnTo>
                    <a:lnTo>
                      <a:pt x="1938" y="171"/>
                    </a:lnTo>
                    <a:lnTo>
                      <a:pt x="1913" y="156"/>
                    </a:lnTo>
                    <a:lnTo>
                      <a:pt x="1888" y="142"/>
                    </a:lnTo>
                    <a:lnTo>
                      <a:pt x="1861" y="129"/>
                    </a:lnTo>
                    <a:lnTo>
                      <a:pt x="1835" y="117"/>
                    </a:lnTo>
                    <a:lnTo>
                      <a:pt x="1807" y="104"/>
                    </a:lnTo>
                    <a:lnTo>
                      <a:pt x="1778" y="94"/>
                    </a:lnTo>
                    <a:lnTo>
                      <a:pt x="1749" y="82"/>
                    </a:lnTo>
                    <a:lnTo>
                      <a:pt x="1719" y="72"/>
                    </a:lnTo>
                    <a:lnTo>
                      <a:pt x="1689" y="63"/>
                    </a:lnTo>
                    <a:lnTo>
                      <a:pt x="1659" y="53"/>
                    </a:lnTo>
                    <a:lnTo>
                      <a:pt x="1628" y="45"/>
                    </a:lnTo>
                    <a:lnTo>
                      <a:pt x="1596" y="38"/>
                    </a:lnTo>
                    <a:lnTo>
                      <a:pt x="1564" y="32"/>
                    </a:lnTo>
                    <a:lnTo>
                      <a:pt x="1530" y="25"/>
                    </a:lnTo>
                    <a:lnTo>
                      <a:pt x="1497" y="19"/>
                    </a:lnTo>
                    <a:lnTo>
                      <a:pt x="1464" y="14"/>
                    </a:lnTo>
                    <a:lnTo>
                      <a:pt x="1429" y="11"/>
                    </a:lnTo>
                    <a:lnTo>
                      <a:pt x="1394" y="6"/>
                    </a:lnTo>
                    <a:lnTo>
                      <a:pt x="1359" y="4"/>
                    </a:lnTo>
                    <a:lnTo>
                      <a:pt x="1322" y="2"/>
                    </a:lnTo>
                    <a:lnTo>
                      <a:pt x="1286" y="0"/>
                    </a:lnTo>
                    <a:lnTo>
                      <a:pt x="1249" y="0"/>
                    </a:lnTo>
                    <a:lnTo>
                      <a:pt x="1211" y="0"/>
                    </a:lnTo>
                    <a:lnTo>
                      <a:pt x="1173" y="2"/>
                    </a:lnTo>
                    <a:lnTo>
                      <a:pt x="1135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pic>
          <p:nvPicPr>
            <p:cNvPr id="5150" name="Picture 70" descr="C:\Arquivos de programas\Microsoft Office\MEDIA\CAGCAT10\j0234687.gif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0196" y="4935816"/>
              <a:ext cx="957041" cy="56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" name="TextBox 50"/>
            <p:cNvSpPr txBox="1"/>
            <p:nvPr/>
          </p:nvSpPr>
          <p:spPr>
            <a:xfrm>
              <a:off x="119268" y="6102917"/>
              <a:ext cx="1476706" cy="3386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1600" dirty="0">
                  <a:solidFill>
                    <a:schemeClr val="accent1">
                      <a:lumMod val="50000"/>
                    </a:schemeClr>
                  </a:solidFill>
                </a:rPr>
                <a:t>Competências</a:t>
              </a:r>
            </a:p>
          </p:txBody>
        </p:sp>
      </p:grpSp>
      <p:grpSp>
        <p:nvGrpSpPr>
          <p:cNvPr id="5127" name="Group 60"/>
          <p:cNvGrpSpPr>
            <a:grpSpLocks/>
          </p:cNvGrpSpPr>
          <p:nvPr/>
        </p:nvGrpSpPr>
        <p:grpSpPr bwMode="auto">
          <a:xfrm>
            <a:off x="2589335" y="3125788"/>
            <a:ext cx="1679331" cy="2026066"/>
            <a:chOff x="7780960" y="1446140"/>
            <a:chExt cx="1819275" cy="2026969"/>
          </a:xfrm>
        </p:grpSpPr>
        <p:grpSp>
          <p:nvGrpSpPr>
            <p:cNvPr id="5139" name="Group 129"/>
            <p:cNvGrpSpPr>
              <a:grpSpLocks/>
            </p:cNvGrpSpPr>
            <p:nvPr/>
          </p:nvGrpSpPr>
          <p:grpSpPr bwMode="auto">
            <a:xfrm>
              <a:off x="7780960" y="1446140"/>
              <a:ext cx="1819275" cy="1809750"/>
              <a:chOff x="7780960" y="1446140"/>
              <a:chExt cx="1819275" cy="1809750"/>
            </a:xfrm>
          </p:grpSpPr>
          <p:grpSp>
            <p:nvGrpSpPr>
              <p:cNvPr id="5141" name="Group 124"/>
              <p:cNvGrpSpPr>
                <a:grpSpLocks/>
              </p:cNvGrpSpPr>
              <p:nvPr/>
            </p:nvGrpSpPr>
            <p:grpSpPr bwMode="auto">
              <a:xfrm>
                <a:off x="7780960" y="1446140"/>
                <a:ext cx="1819275" cy="1809750"/>
                <a:chOff x="412750" y="1485900"/>
                <a:chExt cx="1819275" cy="1809750"/>
              </a:xfrm>
            </p:grpSpPr>
            <p:sp>
              <p:nvSpPr>
                <p:cNvPr id="5146" name="AutoShape 11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412750" y="1485900"/>
                  <a:ext cx="1819275" cy="18097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147" name="Freeform 13"/>
                <p:cNvSpPr>
                  <a:spLocks/>
                </p:cNvSpPr>
                <p:nvPr/>
              </p:nvSpPr>
              <p:spPr bwMode="auto">
                <a:xfrm>
                  <a:off x="412750" y="1485900"/>
                  <a:ext cx="1819275" cy="1317625"/>
                </a:xfrm>
                <a:custGeom>
                  <a:avLst/>
                  <a:gdLst>
                    <a:gd name="T0" fmla="*/ 2147483647 w 2292"/>
                    <a:gd name="T1" fmla="*/ 2147483647 h 1660"/>
                    <a:gd name="T2" fmla="*/ 2147483647 w 2292"/>
                    <a:gd name="T3" fmla="*/ 2147483647 h 1660"/>
                    <a:gd name="T4" fmla="*/ 2147483647 w 2292"/>
                    <a:gd name="T5" fmla="*/ 0 h 1660"/>
                    <a:gd name="T6" fmla="*/ 0 w 2292"/>
                    <a:gd name="T7" fmla="*/ 2147483647 h 1660"/>
                    <a:gd name="T8" fmla="*/ 2147483647 w 2292"/>
                    <a:gd name="T9" fmla="*/ 2147483647 h 1660"/>
                    <a:gd name="T10" fmla="*/ 2147483647 w 2292"/>
                    <a:gd name="T11" fmla="*/ 2147483647 h 1660"/>
                    <a:gd name="T12" fmla="*/ 2147483647 w 2292"/>
                    <a:gd name="T13" fmla="*/ 2147483647 h 1660"/>
                    <a:gd name="T14" fmla="*/ 2147483647 w 2292"/>
                    <a:gd name="T15" fmla="*/ 2147483647 h 1660"/>
                    <a:gd name="T16" fmla="*/ 2147483647 w 2292"/>
                    <a:gd name="T17" fmla="*/ 2147483647 h 1660"/>
                    <a:gd name="T18" fmla="*/ 2147483647 w 2292"/>
                    <a:gd name="T19" fmla="*/ 2147483647 h 1660"/>
                    <a:gd name="T20" fmla="*/ 2147483647 w 2292"/>
                    <a:gd name="T21" fmla="*/ 2147483647 h 1660"/>
                    <a:gd name="T22" fmla="*/ 2147483647 w 2292"/>
                    <a:gd name="T23" fmla="*/ 2147483647 h 1660"/>
                    <a:gd name="T24" fmla="*/ 2147483647 w 2292"/>
                    <a:gd name="T25" fmla="*/ 2147483647 h 1660"/>
                    <a:gd name="T26" fmla="*/ 2147483647 w 2292"/>
                    <a:gd name="T27" fmla="*/ 2147483647 h 1660"/>
                    <a:gd name="T28" fmla="*/ 2147483647 w 2292"/>
                    <a:gd name="T29" fmla="*/ 2147483647 h 1660"/>
                    <a:gd name="T30" fmla="*/ 2147483647 w 2292"/>
                    <a:gd name="T31" fmla="*/ 2147483647 h 1660"/>
                    <a:gd name="T32" fmla="*/ 2147483647 w 2292"/>
                    <a:gd name="T33" fmla="*/ 2147483647 h 1660"/>
                    <a:gd name="T34" fmla="*/ 2147483647 w 2292"/>
                    <a:gd name="T35" fmla="*/ 2147483647 h 1660"/>
                    <a:gd name="T36" fmla="*/ 2147483647 w 2292"/>
                    <a:gd name="T37" fmla="*/ 2147483647 h 1660"/>
                    <a:gd name="T38" fmla="*/ 2147483647 w 2292"/>
                    <a:gd name="T39" fmla="*/ 2147483647 h 1660"/>
                    <a:gd name="T40" fmla="*/ 2147483647 w 2292"/>
                    <a:gd name="T41" fmla="*/ 2147483647 h 1660"/>
                    <a:gd name="T42" fmla="*/ 2147483647 w 2292"/>
                    <a:gd name="T43" fmla="*/ 2147483647 h 1660"/>
                    <a:gd name="T44" fmla="*/ 2147483647 w 2292"/>
                    <a:gd name="T45" fmla="*/ 2147483647 h 1660"/>
                    <a:gd name="T46" fmla="*/ 2147483647 w 2292"/>
                    <a:gd name="T47" fmla="*/ 2147483647 h 1660"/>
                    <a:gd name="T48" fmla="*/ 2147483647 w 2292"/>
                    <a:gd name="T49" fmla="*/ 2147483647 h 1660"/>
                    <a:gd name="T50" fmla="*/ 2147483647 w 2292"/>
                    <a:gd name="T51" fmla="*/ 2147483647 h 1660"/>
                    <a:gd name="T52" fmla="*/ 2147483647 w 2292"/>
                    <a:gd name="T53" fmla="*/ 2147483647 h 1660"/>
                    <a:gd name="T54" fmla="*/ 2147483647 w 2292"/>
                    <a:gd name="T55" fmla="*/ 2147483647 h 1660"/>
                    <a:gd name="T56" fmla="*/ 2147483647 w 2292"/>
                    <a:gd name="T57" fmla="*/ 2147483647 h 1660"/>
                    <a:gd name="T58" fmla="*/ 2147483647 w 2292"/>
                    <a:gd name="T59" fmla="*/ 2147483647 h 1660"/>
                    <a:gd name="T60" fmla="*/ 2147483647 w 2292"/>
                    <a:gd name="T61" fmla="*/ 2147483647 h 1660"/>
                    <a:gd name="T62" fmla="*/ 2147483647 w 2292"/>
                    <a:gd name="T63" fmla="*/ 2147483647 h 1660"/>
                    <a:gd name="T64" fmla="*/ 2147483647 w 2292"/>
                    <a:gd name="T65" fmla="*/ 2147483647 h 1660"/>
                    <a:gd name="T66" fmla="*/ 2147483647 w 2292"/>
                    <a:gd name="T67" fmla="*/ 2147483647 h 1660"/>
                    <a:gd name="T68" fmla="*/ 2147483647 w 2292"/>
                    <a:gd name="T69" fmla="*/ 2147483647 h 1660"/>
                    <a:gd name="T70" fmla="*/ 2147483647 w 2292"/>
                    <a:gd name="T71" fmla="*/ 2147483647 h 1660"/>
                    <a:gd name="T72" fmla="*/ 2147483647 w 2292"/>
                    <a:gd name="T73" fmla="*/ 2147483647 h 166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292"/>
                    <a:gd name="T112" fmla="*/ 0 h 1660"/>
                    <a:gd name="T113" fmla="*/ 2292 w 2292"/>
                    <a:gd name="T114" fmla="*/ 1660 h 1660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292" h="1660">
                      <a:moveTo>
                        <a:pt x="1791" y="1660"/>
                      </a:moveTo>
                      <a:lnTo>
                        <a:pt x="2292" y="1175"/>
                      </a:lnTo>
                      <a:lnTo>
                        <a:pt x="1095" y="0"/>
                      </a:lnTo>
                      <a:lnTo>
                        <a:pt x="0" y="1235"/>
                      </a:lnTo>
                      <a:lnTo>
                        <a:pt x="408" y="1651"/>
                      </a:lnTo>
                      <a:lnTo>
                        <a:pt x="452" y="1639"/>
                      </a:lnTo>
                      <a:lnTo>
                        <a:pt x="494" y="1628"/>
                      </a:lnTo>
                      <a:lnTo>
                        <a:pt x="538" y="1618"/>
                      </a:lnTo>
                      <a:lnTo>
                        <a:pt x="582" y="1608"/>
                      </a:lnTo>
                      <a:lnTo>
                        <a:pt x="627" y="1599"/>
                      </a:lnTo>
                      <a:lnTo>
                        <a:pt x="671" y="1591"/>
                      </a:lnTo>
                      <a:lnTo>
                        <a:pt x="714" y="1583"/>
                      </a:lnTo>
                      <a:lnTo>
                        <a:pt x="759" y="1576"/>
                      </a:lnTo>
                      <a:lnTo>
                        <a:pt x="803" y="1570"/>
                      </a:lnTo>
                      <a:lnTo>
                        <a:pt x="848" y="1565"/>
                      </a:lnTo>
                      <a:lnTo>
                        <a:pt x="893" y="1560"/>
                      </a:lnTo>
                      <a:lnTo>
                        <a:pt x="938" y="1556"/>
                      </a:lnTo>
                      <a:lnTo>
                        <a:pt x="983" y="1553"/>
                      </a:lnTo>
                      <a:lnTo>
                        <a:pt x="1027" y="1551"/>
                      </a:lnTo>
                      <a:lnTo>
                        <a:pt x="1072" y="1550"/>
                      </a:lnTo>
                      <a:lnTo>
                        <a:pt x="1117" y="1550"/>
                      </a:lnTo>
                      <a:lnTo>
                        <a:pt x="1164" y="1550"/>
                      </a:lnTo>
                      <a:lnTo>
                        <a:pt x="1210" y="1551"/>
                      </a:lnTo>
                      <a:lnTo>
                        <a:pt x="1256" y="1553"/>
                      </a:lnTo>
                      <a:lnTo>
                        <a:pt x="1301" y="1556"/>
                      </a:lnTo>
                      <a:lnTo>
                        <a:pt x="1346" y="1560"/>
                      </a:lnTo>
                      <a:lnTo>
                        <a:pt x="1390" y="1565"/>
                      </a:lnTo>
                      <a:lnTo>
                        <a:pt x="1434" y="1570"/>
                      </a:lnTo>
                      <a:lnTo>
                        <a:pt x="1476" y="1577"/>
                      </a:lnTo>
                      <a:lnTo>
                        <a:pt x="1518" y="1584"/>
                      </a:lnTo>
                      <a:lnTo>
                        <a:pt x="1559" y="1593"/>
                      </a:lnTo>
                      <a:lnTo>
                        <a:pt x="1599" y="1603"/>
                      </a:lnTo>
                      <a:lnTo>
                        <a:pt x="1640" y="1612"/>
                      </a:lnTo>
                      <a:lnTo>
                        <a:pt x="1678" y="1623"/>
                      </a:lnTo>
                      <a:lnTo>
                        <a:pt x="1717" y="1635"/>
                      </a:lnTo>
                      <a:lnTo>
                        <a:pt x="1754" y="1647"/>
                      </a:lnTo>
                      <a:lnTo>
                        <a:pt x="1791" y="166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148" name="Freeform 52"/>
                <p:cNvSpPr>
                  <a:spLocks/>
                </p:cNvSpPr>
                <p:nvPr/>
              </p:nvSpPr>
              <p:spPr bwMode="auto">
                <a:xfrm>
                  <a:off x="438150" y="2774950"/>
                  <a:ext cx="1662113" cy="520700"/>
                </a:xfrm>
                <a:custGeom>
                  <a:avLst/>
                  <a:gdLst>
                    <a:gd name="T0" fmla="*/ 2147483647 w 2095"/>
                    <a:gd name="T1" fmla="*/ 2147483647 h 656"/>
                    <a:gd name="T2" fmla="*/ 2147483647 w 2095"/>
                    <a:gd name="T3" fmla="*/ 2147483647 h 656"/>
                    <a:gd name="T4" fmla="*/ 2147483647 w 2095"/>
                    <a:gd name="T5" fmla="*/ 2147483647 h 656"/>
                    <a:gd name="T6" fmla="*/ 2147483647 w 2095"/>
                    <a:gd name="T7" fmla="*/ 2147483647 h 656"/>
                    <a:gd name="T8" fmla="*/ 2147483647 w 2095"/>
                    <a:gd name="T9" fmla="*/ 2147483647 h 656"/>
                    <a:gd name="T10" fmla="*/ 2147483647 w 2095"/>
                    <a:gd name="T11" fmla="*/ 2147483647 h 656"/>
                    <a:gd name="T12" fmla="*/ 2147483647 w 2095"/>
                    <a:gd name="T13" fmla="*/ 2147483647 h 656"/>
                    <a:gd name="T14" fmla="*/ 2147483647 w 2095"/>
                    <a:gd name="T15" fmla="*/ 2147483647 h 656"/>
                    <a:gd name="T16" fmla="*/ 2147483647 w 2095"/>
                    <a:gd name="T17" fmla="*/ 2147483647 h 656"/>
                    <a:gd name="T18" fmla="*/ 2147483647 w 2095"/>
                    <a:gd name="T19" fmla="*/ 2147483647 h 656"/>
                    <a:gd name="T20" fmla="*/ 2147483647 w 2095"/>
                    <a:gd name="T21" fmla="*/ 2147483647 h 656"/>
                    <a:gd name="T22" fmla="*/ 2147483647 w 2095"/>
                    <a:gd name="T23" fmla="*/ 2147483647 h 656"/>
                    <a:gd name="T24" fmla="*/ 2147483647 w 2095"/>
                    <a:gd name="T25" fmla="*/ 2147483647 h 656"/>
                    <a:gd name="T26" fmla="*/ 2147483647 w 2095"/>
                    <a:gd name="T27" fmla="*/ 2147483647 h 656"/>
                    <a:gd name="T28" fmla="*/ 2147483647 w 2095"/>
                    <a:gd name="T29" fmla="*/ 2147483647 h 656"/>
                    <a:gd name="T30" fmla="*/ 2147483647 w 2095"/>
                    <a:gd name="T31" fmla="*/ 2147483647 h 656"/>
                    <a:gd name="T32" fmla="*/ 2147483647 w 2095"/>
                    <a:gd name="T33" fmla="*/ 2147483647 h 656"/>
                    <a:gd name="T34" fmla="*/ 2147483647 w 2095"/>
                    <a:gd name="T35" fmla="*/ 2147483647 h 656"/>
                    <a:gd name="T36" fmla="*/ 2147483647 w 2095"/>
                    <a:gd name="T37" fmla="*/ 2147483647 h 656"/>
                    <a:gd name="T38" fmla="*/ 2147483647 w 2095"/>
                    <a:gd name="T39" fmla="*/ 2147483647 h 656"/>
                    <a:gd name="T40" fmla="*/ 2147483647 w 2095"/>
                    <a:gd name="T41" fmla="*/ 2147483647 h 656"/>
                    <a:gd name="T42" fmla="*/ 2147483647 w 2095"/>
                    <a:gd name="T43" fmla="*/ 2147483647 h 656"/>
                    <a:gd name="T44" fmla="*/ 2147483647 w 2095"/>
                    <a:gd name="T45" fmla="*/ 2147483647 h 656"/>
                    <a:gd name="T46" fmla="*/ 2147483647 w 2095"/>
                    <a:gd name="T47" fmla="*/ 2147483647 h 656"/>
                    <a:gd name="T48" fmla="*/ 2147483647 w 2095"/>
                    <a:gd name="T49" fmla="*/ 2147483647 h 656"/>
                    <a:gd name="T50" fmla="*/ 2147483647 w 2095"/>
                    <a:gd name="T51" fmla="*/ 2147483647 h 656"/>
                    <a:gd name="T52" fmla="*/ 2147483647 w 2095"/>
                    <a:gd name="T53" fmla="*/ 2147483647 h 656"/>
                    <a:gd name="T54" fmla="*/ 2147483647 w 2095"/>
                    <a:gd name="T55" fmla="*/ 2147483647 h 656"/>
                    <a:gd name="T56" fmla="*/ 2147483647 w 2095"/>
                    <a:gd name="T57" fmla="*/ 2147483647 h 656"/>
                    <a:gd name="T58" fmla="*/ 2147483647 w 2095"/>
                    <a:gd name="T59" fmla="*/ 2147483647 h 656"/>
                    <a:gd name="T60" fmla="*/ 2147483647 w 2095"/>
                    <a:gd name="T61" fmla="*/ 2147483647 h 656"/>
                    <a:gd name="T62" fmla="*/ 2147483647 w 2095"/>
                    <a:gd name="T63" fmla="*/ 2147483647 h 656"/>
                    <a:gd name="T64" fmla="*/ 2147483647 w 2095"/>
                    <a:gd name="T65" fmla="*/ 2147483647 h 656"/>
                    <a:gd name="T66" fmla="*/ 2147483647 w 2095"/>
                    <a:gd name="T67" fmla="*/ 2147483647 h 656"/>
                    <a:gd name="T68" fmla="*/ 2147483647 w 2095"/>
                    <a:gd name="T69" fmla="*/ 2147483647 h 656"/>
                    <a:gd name="T70" fmla="*/ 2147483647 w 2095"/>
                    <a:gd name="T71" fmla="*/ 2147483647 h 656"/>
                    <a:gd name="T72" fmla="*/ 2147483647 w 2095"/>
                    <a:gd name="T73" fmla="*/ 2147483647 h 656"/>
                    <a:gd name="T74" fmla="*/ 2147483647 w 2095"/>
                    <a:gd name="T75" fmla="*/ 2147483647 h 656"/>
                    <a:gd name="T76" fmla="*/ 2147483647 w 2095"/>
                    <a:gd name="T77" fmla="*/ 2147483647 h 656"/>
                    <a:gd name="T78" fmla="*/ 2147483647 w 2095"/>
                    <a:gd name="T79" fmla="*/ 2147483647 h 656"/>
                    <a:gd name="T80" fmla="*/ 2147483647 w 2095"/>
                    <a:gd name="T81" fmla="*/ 2147483647 h 656"/>
                    <a:gd name="T82" fmla="*/ 2147483647 w 2095"/>
                    <a:gd name="T83" fmla="*/ 2147483647 h 656"/>
                    <a:gd name="T84" fmla="*/ 2147483647 w 2095"/>
                    <a:gd name="T85" fmla="*/ 2147483647 h 656"/>
                    <a:gd name="T86" fmla="*/ 2147483647 w 2095"/>
                    <a:gd name="T87" fmla="*/ 2147483647 h 656"/>
                    <a:gd name="T88" fmla="*/ 2147483647 w 2095"/>
                    <a:gd name="T89" fmla="*/ 2147483647 h 656"/>
                    <a:gd name="T90" fmla="*/ 2147483647 w 2095"/>
                    <a:gd name="T91" fmla="*/ 2147483647 h 656"/>
                    <a:gd name="T92" fmla="*/ 2147483647 w 2095"/>
                    <a:gd name="T93" fmla="*/ 2147483647 h 656"/>
                    <a:gd name="T94" fmla="*/ 2147483647 w 2095"/>
                    <a:gd name="T95" fmla="*/ 2147483647 h 656"/>
                    <a:gd name="T96" fmla="*/ 2147483647 w 2095"/>
                    <a:gd name="T97" fmla="*/ 2147483647 h 656"/>
                    <a:gd name="T98" fmla="*/ 2147483647 w 2095"/>
                    <a:gd name="T99" fmla="*/ 2147483647 h 656"/>
                    <a:gd name="T100" fmla="*/ 2147483647 w 2095"/>
                    <a:gd name="T101" fmla="*/ 2147483647 h 656"/>
                    <a:gd name="T102" fmla="*/ 2147483647 w 2095"/>
                    <a:gd name="T103" fmla="*/ 2147483647 h 656"/>
                    <a:gd name="T104" fmla="*/ 2147483647 w 2095"/>
                    <a:gd name="T105" fmla="*/ 2147483647 h 656"/>
                    <a:gd name="T106" fmla="*/ 2147483647 w 2095"/>
                    <a:gd name="T107" fmla="*/ 2147483647 h 656"/>
                    <a:gd name="T108" fmla="*/ 2147483647 w 2095"/>
                    <a:gd name="T109" fmla="*/ 2147483647 h 656"/>
                    <a:gd name="T110" fmla="*/ 2147483647 w 2095"/>
                    <a:gd name="T111" fmla="*/ 2147483647 h 656"/>
                    <a:gd name="T112" fmla="*/ 2147483647 w 2095"/>
                    <a:gd name="T113" fmla="*/ 2147483647 h 656"/>
                    <a:gd name="T114" fmla="*/ 2147483647 w 2095"/>
                    <a:gd name="T115" fmla="*/ 2147483647 h 656"/>
                    <a:gd name="T116" fmla="*/ 2147483647 w 2095"/>
                    <a:gd name="T117" fmla="*/ 2147483647 h 65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2095"/>
                    <a:gd name="T178" fmla="*/ 0 h 656"/>
                    <a:gd name="T179" fmla="*/ 2095 w 2095"/>
                    <a:gd name="T180" fmla="*/ 656 h 65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2095" h="656">
                      <a:moveTo>
                        <a:pt x="1135" y="3"/>
                      </a:moveTo>
                      <a:lnTo>
                        <a:pt x="1097" y="5"/>
                      </a:lnTo>
                      <a:lnTo>
                        <a:pt x="1060" y="7"/>
                      </a:lnTo>
                      <a:lnTo>
                        <a:pt x="1022" y="11"/>
                      </a:lnTo>
                      <a:lnTo>
                        <a:pt x="985" y="15"/>
                      </a:lnTo>
                      <a:lnTo>
                        <a:pt x="948" y="20"/>
                      </a:lnTo>
                      <a:lnTo>
                        <a:pt x="910" y="26"/>
                      </a:lnTo>
                      <a:lnTo>
                        <a:pt x="874" y="33"/>
                      </a:lnTo>
                      <a:lnTo>
                        <a:pt x="837" y="38"/>
                      </a:lnTo>
                      <a:lnTo>
                        <a:pt x="799" y="47"/>
                      </a:lnTo>
                      <a:lnTo>
                        <a:pt x="762" y="55"/>
                      </a:lnTo>
                      <a:lnTo>
                        <a:pt x="725" y="63"/>
                      </a:lnTo>
                      <a:lnTo>
                        <a:pt x="689" y="72"/>
                      </a:lnTo>
                      <a:lnTo>
                        <a:pt x="652" y="82"/>
                      </a:lnTo>
                      <a:lnTo>
                        <a:pt x="615" y="93"/>
                      </a:lnTo>
                      <a:lnTo>
                        <a:pt x="580" y="104"/>
                      </a:lnTo>
                      <a:lnTo>
                        <a:pt x="544" y="116"/>
                      </a:lnTo>
                      <a:lnTo>
                        <a:pt x="507" y="127"/>
                      </a:lnTo>
                      <a:lnTo>
                        <a:pt x="471" y="140"/>
                      </a:lnTo>
                      <a:lnTo>
                        <a:pt x="437" y="154"/>
                      </a:lnTo>
                      <a:lnTo>
                        <a:pt x="401" y="168"/>
                      </a:lnTo>
                      <a:lnTo>
                        <a:pt x="367" y="181"/>
                      </a:lnTo>
                      <a:lnTo>
                        <a:pt x="332" y="196"/>
                      </a:lnTo>
                      <a:lnTo>
                        <a:pt x="297" y="211"/>
                      </a:lnTo>
                      <a:lnTo>
                        <a:pt x="263" y="227"/>
                      </a:lnTo>
                      <a:lnTo>
                        <a:pt x="228" y="244"/>
                      </a:lnTo>
                      <a:lnTo>
                        <a:pt x="195" y="261"/>
                      </a:lnTo>
                      <a:lnTo>
                        <a:pt x="161" y="278"/>
                      </a:lnTo>
                      <a:lnTo>
                        <a:pt x="129" y="295"/>
                      </a:lnTo>
                      <a:lnTo>
                        <a:pt x="96" y="314"/>
                      </a:lnTo>
                      <a:lnTo>
                        <a:pt x="63" y="332"/>
                      </a:lnTo>
                      <a:lnTo>
                        <a:pt x="31" y="352"/>
                      </a:lnTo>
                      <a:lnTo>
                        <a:pt x="0" y="371"/>
                      </a:lnTo>
                      <a:lnTo>
                        <a:pt x="29" y="355"/>
                      </a:lnTo>
                      <a:lnTo>
                        <a:pt x="59" y="340"/>
                      </a:lnTo>
                      <a:lnTo>
                        <a:pt x="88" y="325"/>
                      </a:lnTo>
                      <a:lnTo>
                        <a:pt x="118" y="310"/>
                      </a:lnTo>
                      <a:lnTo>
                        <a:pt x="148" y="295"/>
                      </a:lnTo>
                      <a:lnTo>
                        <a:pt x="179" y="282"/>
                      </a:lnTo>
                      <a:lnTo>
                        <a:pt x="209" y="268"/>
                      </a:lnTo>
                      <a:lnTo>
                        <a:pt x="240" y="255"/>
                      </a:lnTo>
                      <a:lnTo>
                        <a:pt x="271" y="241"/>
                      </a:lnTo>
                      <a:lnTo>
                        <a:pt x="302" y="230"/>
                      </a:lnTo>
                      <a:lnTo>
                        <a:pt x="333" y="217"/>
                      </a:lnTo>
                      <a:lnTo>
                        <a:pt x="364" y="206"/>
                      </a:lnTo>
                      <a:lnTo>
                        <a:pt x="397" y="194"/>
                      </a:lnTo>
                      <a:lnTo>
                        <a:pt x="429" y="184"/>
                      </a:lnTo>
                      <a:lnTo>
                        <a:pt x="460" y="173"/>
                      </a:lnTo>
                      <a:lnTo>
                        <a:pt x="492" y="164"/>
                      </a:lnTo>
                      <a:lnTo>
                        <a:pt x="524" y="154"/>
                      </a:lnTo>
                      <a:lnTo>
                        <a:pt x="557" y="146"/>
                      </a:lnTo>
                      <a:lnTo>
                        <a:pt x="590" y="136"/>
                      </a:lnTo>
                      <a:lnTo>
                        <a:pt x="622" y="128"/>
                      </a:lnTo>
                      <a:lnTo>
                        <a:pt x="655" y="121"/>
                      </a:lnTo>
                      <a:lnTo>
                        <a:pt x="688" y="115"/>
                      </a:lnTo>
                      <a:lnTo>
                        <a:pt x="720" y="108"/>
                      </a:lnTo>
                      <a:lnTo>
                        <a:pt x="754" y="102"/>
                      </a:lnTo>
                      <a:lnTo>
                        <a:pt x="786" y="96"/>
                      </a:lnTo>
                      <a:lnTo>
                        <a:pt x="819" y="90"/>
                      </a:lnTo>
                      <a:lnTo>
                        <a:pt x="853" y="86"/>
                      </a:lnTo>
                      <a:lnTo>
                        <a:pt x="885" y="82"/>
                      </a:lnTo>
                      <a:lnTo>
                        <a:pt x="919" y="79"/>
                      </a:lnTo>
                      <a:lnTo>
                        <a:pt x="952" y="75"/>
                      </a:lnTo>
                      <a:lnTo>
                        <a:pt x="984" y="73"/>
                      </a:lnTo>
                      <a:lnTo>
                        <a:pt x="1018" y="71"/>
                      </a:lnTo>
                      <a:lnTo>
                        <a:pt x="1050" y="70"/>
                      </a:lnTo>
                      <a:lnTo>
                        <a:pt x="1081" y="68"/>
                      </a:lnTo>
                      <a:lnTo>
                        <a:pt x="1113" y="68"/>
                      </a:lnTo>
                      <a:lnTo>
                        <a:pt x="1144" y="68"/>
                      </a:lnTo>
                      <a:lnTo>
                        <a:pt x="1174" y="70"/>
                      </a:lnTo>
                      <a:lnTo>
                        <a:pt x="1205" y="71"/>
                      </a:lnTo>
                      <a:lnTo>
                        <a:pt x="1235" y="72"/>
                      </a:lnTo>
                      <a:lnTo>
                        <a:pt x="1264" y="74"/>
                      </a:lnTo>
                      <a:lnTo>
                        <a:pt x="1294" y="76"/>
                      </a:lnTo>
                      <a:lnTo>
                        <a:pt x="1323" y="80"/>
                      </a:lnTo>
                      <a:lnTo>
                        <a:pt x="1352" y="83"/>
                      </a:lnTo>
                      <a:lnTo>
                        <a:pt x="1379" y="88"/>
                      </a:lnTo>
                      <a:lnTo>
                        <a:pt x="1407" y="93"/>
                      </a:lnTo>
                      <a:lnTo>
                        <a:pt x="1435" y="97"/>
                      </a:lnTo>
                      <a:lnTo>
                        <a:pt x="1462" y="103"/>
                      </a:lnTo>
                      <a:lnTo>
                        <a:pt x="1489" y="109"/>
                      </a:lnTo>
                      <a:lnTo>
                        <a:pt x="1515" y="116"/>
                      </a:lnTo>
                      <a:lnTo>
                        <a:pt x="1541" y="123"/>
                      </a:lnTo>
                      <a:lnTo>
                        <a:pt x="1566" y="129"/>
                      </a:lnTo>
                      <a:lnTo>
                        <a:pt x="1591" y="138"/>
                      </a:lnTo>
                      <a:lnTo>
                        <a:pt x="1617" y="146"/>
                      </a:lnTo>
                      <a:lnTo>
                        <a:pt x="1641" y="155"/>
                      </a:lnTo>
                      <a:lnTo>
                        <a:pt x="1665" y="163"/>
                      </a:lnTo>
                      <a:lnTo>
                        <a:pt x="1688" y="173"/>
                      </a:lnTo>
                      <a:lnTo>
                        <a:pt x="1711" y="182"/>
                      </a:lnTo>
                      <a:lnTo>
                        <a:pt x="1733" y="193"/>
                      </a:lnTo>
                      <a:lnTo>
                        <a:pt x="1756" y="203"/>
                      </a:lnTo>
                      <a:lnTo>
                        <a:pt x="1778" y="215"/>
                      </a:lnTo>
                      <a:lnTo>
                        <a:pt x="1799" y="226"/>
                      </a:lnTo>
                      <a:lnTo>
                        <a:pt x="1820" y="238"/>
                      </a:lnTo>
                      <a:lnTo>
                        <a:pt x="1840" y="250"/>
                      </a:lnTo>
                      <a:lnTo>
                        <a:pt x="1860" y="263"/>
                      </a:lnTo>
                      <a:lnTo>
                        <a:pt x="1824" y="244"/>
                      </a:lnTo>
                      <a:lnTo>
                        <a:pt x="1787" y="225"/>
                      </a:lnTo>
                      <a:lnTo>
                        <a:pt x="1749" y="208"/>
                      </a:lnTo>
                      <a:lnTo>
                        <a:pt x="1711" y="192"/>
                      </a:lnTo>
                      <a:lnTo>
                        <a:pt x="1672" y="178"/>
                      </a:lnTo>
                      <a:lnTo>
                        <a:pt x="1632" y="165"/>
                      </a:lnTo>
                      <a:lnTo>
                        <a:pt x="1589" y="154"/>
                      </a:lnTo>
                      <a:lnTo>
                        <a:pt x="1547" y="144"/>
                      </a:lnTo>
                      <a:lnTo>
                        <a:pt x="1503" y="135"/>
                      </a:lnTo>
                      <a:lnTo>
                        <a:pt x="1458" y="129"/>
                      </a:lnTo>
                      <a:lnTo>
                        <a:pt x="1411" y="124"/>
                      </a:lnTo>
                      <a:lnTo>
                        <a:pt x="1363" y="120"/>
                      </a:lnTo>
                      <a:lnTo>
                        <a:pt x="1314" y="117"/>
                      </a:lnTo>
                      <a:lnTo>
                        <a:pt x="1262" y="117"/>
                      </a:lnTo>
                      <a:lnTo>
                        <a:pt x="1210" y="117"/>
                      </a:lnTo>
                      <a:lnTo>
                        <a:pt x="1156" y="119"/>
                      </a:lnTo>
                      <a:lnTo>
                        <a:pt x="1121" y="121"/>
                      </a:lnTo>
                      <a:lnTo>
                        <a:pt x="1087" y="124"/>
                      </a:lnTo>
                      <a:lnTo>
                        <a:pt x="1052" y="127"/>
                      </a:lnTo>
                      <a:lnTo>
                        <a:pt x="1018" y="131"/>
                      </a:lnTo>
                      <a:lnTo>
                        <a:pt x="983" y="135"/>
                      </a:lnTo>
                      <a:lnTo>
                        <a:pt x="948" y="141"/>
                      </a:lnTo>
                      <a:lnTo>
                        <a:pt x="915" y="147"/>
                      </a:lnTo>
                      <a:lnTo>
                        <a:pt x="880" y="153"/>
                      </a:lnTo>
                      <a:lnTo>
                        <a:pt x="846" y="159"/>
                      </a:lnTo>
                      <a:lnTo>
                        <a:pt x="813" y="168"/>
                      </a:lnTo>
                      <a:lnTo>
                        <a:pt x="778" y="176"/>
                      </a:lnTo>
                      <a:lnTo>
                        <a:pt x="745" y="184"/>
                      </a:lnTo>
                      <a:lnTo>
                        <a:pt x="710" y="193"/>
                      </a:lnTo>
                      <a:lnTo>
                        <a:pt x="677" y="202"/>
                      </a:lnTo>
                      <a:lnTo>
                        <a:pt x="643" y="212"/>
                      </a:lnTo>
                      <a:lnTo>
                        <a:pt x="611" y="224"/>
                      </a:lnTo>
                      <a:lnTo>
                        <a:pt x="577" y="234"/>
                      </a:lnTo>
                      <a:lnTo>
                        <a:pt x="544" y="247"/>
                      </a:lnTo>
                      <a:lnTo>
                        <a:pt x="512" y="259"/>
                      </a:lnTo>
                      <a:lnTo>
                        <a:pt x="479" y="271"/>
                      </a:lnTo>
                      <a:lnTo>
                        <a:pt x="447" y="285"/>
                      </a:lnTo>
                      <a:lnTo>
                        <a:pt x="415" y="299"/>
                      </a:lnTo>
                      <a:lnTo>
                        <a:pt x="383" y="313"/>
                      </a:lnTo>
                      <a:lnTo>
                        <a:pt x="352" y="328"/>
                      </a:lnTo>
                      <a:lnTo>
                        <a:pt x="320" y="343"/>
                      </a:lnTo>
                      <a:lnTo>
                        <a:pt x="289" y="358"/>
                      </a:lnTo>
                      <a:lnTo>
                        <a:pt x="258" y="374"/>
                      </a:lnTo>
                      <a:lnTo>
                        <a:pt x="228" y="390"/>
                      </a:lnTo>
                      <a:lnTo>
                        <a:pt x="198" y="407"/>
                      </a:lnTo>
                      <a:lnTo>
                        <a:pt x="168" y="424"/>
                      </a:lnTo>
                      <a:lnTo>
                        <a:pt x="138" y="442"/>
                      </a:lnTo>
                      <a:lnTo>
                        <a:pt x="110" y="460"/>
                      </a:lnTo>
                      <a:lnTo>
                        <a:pt x="136" y="445"/>
                      </a:lnTo>
                      <a:lnTo>
                        <a:pt x="164" y="431"/>
                      </a:lnTo>
                      <a:lnTo>
                        <a:pt x="190" y="418"/>
                      </a:lnTo>
                      <a:lnTo>
                        <a:pt x="218" y="405"/>
                      </a:lnTo>
                      <a:lnTo>
                        <a:pt x="246" y="391"/>
                      </a:lnTo>
                      <a:lnTo>
                        <a:pt x="273" y="378"/>
                      </a:lnTo>
                      <a:lnTo>
                        <a:pt x="301" y="367"/>
                      </a:lnTo>
                      <a:lnTo>
                        <a:pt x="329" y="354"/>
                      </a:lnTo>
                      <a:lnTo>
                        <a:pt x="357" y="343"/>
                      </a:lnTo>
                      <a:lnTo>
                        <a:pt x="386" y="331"/>
                      </a:lnTo>
                      <a:lnTo>
                        <a:pt x="415" y="321"/>
                      </a:lnTo>
                      <a:lnTo>
                        <a:pt x="444" y="310"/>
                      </a:lnTo>
                      <a:lnTo>
                        <a:pt x="473" y="300"/>
                      </a:lnTo>
                      <a:lnTo>
                        <a:pt x="501" y="290"/>
                      </a:lnTo>
                      <a:lnTo>
                        <a:pt x="530" y="280"/>
                      </a:lnTo>
                      <a:lnTo>
                        <a:pt x="560" y="271"/>
                      </a:lnTo>
                      <a:lnTo>
                        <a:pt x="589" y="263"/>
                      </a:lnTo>
                      <a:lnTo>
                        <a:pt x="619" y="255"/>
                      </a:lnTo>
                      <a:lnTo>
                        <a:pt x="648" y="247"/>
                      </a:lnTo>
                      <a:lnTo>
                        <a:pt x="678" y="240"/>
                      </a:lnTo>
                      <a:lnTo>
                        <a:pt x="708" y="233"/>
                      </a:lnTo>
                      <a:lnTo>
                        <a:pt x="738" y="226"/>
                      </a:lnTo>
                      <a:lnTo>
                        <a:pt x="768" y="221"/>
                      </a:lnTo>
                      <a:lnTo>
                        <a:pt x="798" y="215"/>
                      </a:lnTo>
                      <a:lnTo>
                        <a:pt x="827" y="210"/>
                      </a:lnTo>
                      <a:lnTo>
                        <a:pt x="857" y="206"/>
                      </a:lnTo>
                      <a:lnTo>
                        <a:pt x="887" y="201"/>
                      </a:lnTo>
                      <a:lnTo>
                        <a:pt x="917" y="197"/>
                      </a:lnTo>
                      <a:lnTo>
                        <a:pt x="948" y="194"/>
                      </a:lnTo>
                      <a:lnTo>
                        <a:pt x="978" y="192"/>
                      </a:lnTo>
                      <a:lnTo>
                        <a:pt x="1008" y="189"/>
                      </a:lnTo>
                      <a:lnTo>
                        <a:pt x="1038" y="187"/>
                      </a:lnTo>
                      <a:lnTo>
                        <a:pt x="1069" y="186"/>
                      </a:lnTo>
                      <a:lnTo>
                        <a:pt x="1101" y="185"/>
                      </a:lnTo>
                      <a:lnTo>
                        <a:pt x="1131" y="185"/>
                      </a:lnTo>
                      <a:lnTo>
                        <a:pt x="1161" y="185"/>
                      </a:lnTo>
                      <a:lnTo>
                        <a:pt x="1190" y="185"/>
                      </a:lnTo>
                      <a:lnTo>
                        <a:pt x="1219" y="186"/>
                      </a:lnTo>
                      <a:lnTo>
                        <a:pt x="1248" y="188"/>
                      </a:lnTo>
                      <a:lnTo>
                        <a:pt x="1276" y="191"/>
                      </a:lnTo>
                      <a:lnTo>
                        <a:pt x="1303" y="193"/>
                      </a:lnTo>
                      <a:lnTo>
                        <a:pt x="1331" y="196"/>
                      </a:lnTo>
                      <a:lnTo>
                        <a:pt x="1358" y="200"/>
                      </a:lnTo>
                      <a:lnTo>
                        <a:pt x="1384" y="204"/>
                      </a:lnTo>
                      <a:lnTo>
                        <a:pt x="1409" y="209"/>
                      </a:lnTo>
                      <a:lnTo>
                        <a:pt x="1435" y="214"/>
                      </a:lnTo>
                      <a:lnTo>
                        <a:pt x="1460" y="219"/>
                      </a:lnTo>
                      <a:lnTo>
                        <a:pt x="1484" y="225"/>
                      </a:lnTo>
                      <a:lnTo>
                        <a:pt x="1509" y="232"/>
                      </a:lnTo>
                      <a:lnTo>
                        <a:pt x="1532" y="239"/>
                      </a:lnTo>
                      <a:lnTo>
                        <a:pt x="1556" y="246"/>
                      </a:lnTo>
                      <a:lnTo>
                        <a:pt x="1579" y="254"/>
                      </a:lnTo>
                      <a:lnTo>
                        <a:pt x="1601" y="262"/>
                      </a:lnTo>
                      <a:lnTo>
                        <a:pt x="1623" y="271"/>
                      </a:lnTo>
                      <a:lnTo>
                        <a:pt x="1644" y="280"/>
                      </a:lnTo>
                      <a:lnTo>
                        <a:pt x="1666" y="290"/>
                      </a:lnTo>
                      <a:lnTo>
                        <a:pt x="1687" y="300"/>
                      </a:lnTo>
                      <a:lnTo>
                        <a:pt x="1708" y="312"/>
                      </a:lnTo>
                      <a:lnTo>
                        <a:pt x="1727" y="322"/>
                      </a:lnTo>
                      <a:lnTo>
                        <a:pt x="1747" y="333"/>
                      </a:lnTo>
                      <a:lnTo>
                        <a:pt x="1767" y="346"/>
                      </a:lnTo>
                      <a:lnTo>
                        <a:pt x="1786" y="358"/>
                      </a:lnTo>
                      <a:lnTo>
                        <a:pt x="1805" y="370"/>
                      </a:lnTo>
                      <a:lnTo>
                        <a:pt x="1823" y="384"/>
                      </a:lnTo>
                      <a:lnTo>
                        <a:pt x="1791" y="363"/>
                      </a:lnTo>
                      <a:lnTo>
                        <a:pt x="1756" y="345"/>
                      </a:lnTo>
                      <a:lnTo>
                        <a:pt x="1721" y="328"/>
                      </a:lnTo>
                      <a:lnTo>
                        <a:pt x="1683" y="312"/>
                      </a:lnTo>
                      <a:lnTo>
                        <a:pt x="1644" y="297"/>
                      </a:lnTo>
                      <a:lnTo>
                        <a:pt x="1604" y="283"/>
                      </a:lnTo>
                      <a:lnTo>
                        <a:pt x="1562" y="271"/>
                      </a:lnTo>
                      <a:lnTo>
                        <a:pt x="1519" y="261"/>
                      </a:lnTo>
                      <a:lnTo>
                        <a:pt x="1475" y="252"/>
                      </a:lnTo>
                      <a:lnTo>
                        <a:pt x="1429" y="245"/>
                      </a:lnTo>
                      <a:lnTo>
                        <a:pt x="1382" y="239"/>
                      </a:lnTo>
                      <a:lnTo>
                        <a:pt x="1333" y="235"/>
                      </a:lnTo>
                      <a:lnTo>
                        <a:pt x="1285" y="233"/>
                      </a:lnTo>
                      <a:lnTo>
                        <a:pt x="1234" y="233"/>
                      </a:lnTo>
                      <a:lnTo>
                        <a:pt x="1182" y="234"/>
                      </a:lnTo>
                      <a:lnTo>
                        <a:pt x="1129" y="238"/>
                      </a:lnTo>
                      <a:lnTo>
                        <a:pt x="1099" y="240"/>
                      </a:lnTo>
                      <a:lnTo>
                        <a:pt x="1068" y="244"/>
                      </a:lnTo>
                      <a:lnTo>
                        <a:pt x="1038" y="247"/>
                      </a:lnTo>
                      <a:lnTo>
                        <a:pt x="1008" y="250"/>
                      </a:lnTo>
                      <a:lnTo>
                        <a:pt x="977" y="255"/>
                      </a:lnTo>
                      <a:lnTo>
                        <a:pt x="947" y="261"/>
                      </a:lnTo>
                      <a:lnTo>
                        <a:pt x="917" y="267"/>
                      </a:lnTo>
                      <a:lnTo>
                        <a:pt x="887" y="272"/>
                      </a:lnTo>
                      <a:lnTo>
                        <a:pt x="857" y="279"/>
                      </a:lnTo>
                      <a:lnTo>
                        <a:pt x="826" y="286"/>
                      </a:lnTo>
                      <a:lnTo>
                        <a:pt x="798" y="294"/>
                      </a:lnTo>
                      <a:lnTo>
                        <a:pt x="768" y="302"/>
                      </a:lnTo>
                      <a:lnTo>
                        <a:pt x="738" y="312"/>
                      </a:lnTo>
                      <a:lnTo>
                        <a:pt x="708" y="321"/>
                      </a:lnTo>
                      <a:lnTo>
                        <a:pt x="679" y="330"/>
                      </a:lnTo>
                      <a:lnTo>
                        <a:pt x="649" y="340"/>
                      </a:lnTo>
                      <a:lnTo>
                        <a:pt x="620" y="351"/>
                      </a:lnTo>
                      <a:lnTo>
                        <a:pt x="591" y="361"/>
                      </a:lnTo>
                      <a:lnTo>
                        <a:pt x="562" y="373"/>
                      </a:lnTo>
                      <a:lnTo>
                        <a:pt x="534" y="384"/>
                      </a:lnTo>
                      <a:lnTo>
                        <a:pt x="505" y="397"/>
                      </a:lnTo>
                      <a:lnTo>
                        <a:pt x="477" y="409"/>
                      </a:lnTo>
                      <a:lnTo>
                        <a:pt x="448" y="422"/>
                      </a:lnTo>
                      <a:lnTo>
                        <a:pt x="421" y="436"/>
                      </a:lnTo>
                      <a:lnTo>
                        <a:pt x="393" y="450"/>
                      </a:lnTo>
                      <a:lnTo>
                        <a:pt x="365" y="464"/>
                      </a:lnTo>
                      <a:lnTo>
                        <a:pt x="339" y="479"/>
                      </a:lnTo>
                      <a:lnTo>
                        <a:pt x="312" y="494"/>
                      </a:lnTo>
                      <a:lnTo>
                        <a:pt x="286" y="509"/>
                      </a:lnTo>
                      <a:lnTo>
                        <a:pt x="259" y="525"/>
                      </a:lnTo>
                      <a:lnTo>
                        <a:pt x="233" y="541"/>
                      </a:lnTo>
                      <a:lnTo>
                        <a:pt x="208" y="557"/>
                      </a:lnTo>
                      <a:lnTo>
                        <a:pt x="231" y="544"/>
                      </a:lnTo>
                      <a:lnTo>
                        <a:pt x="254" y="532"/>
                      </a:lnTo>
                      <a:lnTo>
                        <a:pt x="278" y="520"/>
                      </a:lnTo>
                      <a:lnTo>
                        <a:pt x="301" y="507"/>
                      </a:lnTo>
                      <a:lnTo>
                        <a:pt x="325" y="496"/>
                      </a:lnTo>
                      <a:lnTo>
                        <a:pt x="349" y="484"/>
                      </a:lnTo>
                      <a:lnTo>
                        <a:pt x="373" y="474"/>
                      </a:lnTo>
                      <a:lnTo>
                        <a:pt x="398" y="464"/>
                      </a:lnTo>
                      <a:lnTo>
                        <a:pt x="422" y="453"/>
                      </a:lnTo>
                      <a:lnTo>
                        <a:pt x="447" y="443"/>
                      </a:lnTo>
                      <a:lnTo>
                        <a:pt x="471" y="432"/>
                      </a:lnTo>
                      <a:lnTo>
                        <a:pt x="497" y="423"/>
                      </a:lnTo>
                      <a:lnTo>
                        <a:pt x="521" y="414"/>
                      </a:lnTo>
                      <a:lnTo>
                        <a:pt x="546" y="406"/>
                      </a:lnTo>
                      <a:lnTo>
                        <a:pt x="572" y="397"/>
                      </a:lnTo>
                      <a:lnTo>
                        <a:pt x="597" y="389"/>
                      </a:lnTo>
                      <a:lnTo>
                        <a:pt x="622" y="381"/>
                      </a:lnTo>
                      <a:lnTo>
                        <a:pt x="649" y="374"/>
                      </a:lnTo>
                      <a:lnTo>
                        <a:pt x="674" y="367"/>
                      </a:lnTo>
                      <a:lnTo>
                        <a:pt x="700" y="360"/>
                      </a:lnTo>
                      <a:lnTo>
                        <a:pt x="726" y="353"/>
                      </a:lnTo>
                      <a:lnTo>
                        <a:pt x="751" y="347"/>
                      </a:lnTo>
                      <a:lnTo>
                        <a:pt x="778" y="341"/>
                      </a:lnTo>
                      <a:lnTo>
                        <a:pt x="803" y="337"/>
                      </a:lnTo>
                      <a:lnTo>
                        <a:pt x="830" y="331"/>
                      </a:lnTo>
                      <a:lnTo>
                        <a:pt x="856" y="327"/>
                      </a:lnTo>
                      <a:lnTo>
                        <a:pt x="882" y="323"/>
                      </a:lnTo>
                      <a:lnTo>
                        <a:pt x="908" y="320"/>
                      </a:lnTo>
                      <a:lnTo>
                        <a:pt x="935" y="316"/>
                      </a:lnTo>
                      <a:lnTo>
                        <a:pt x="960" y="313"/>
                      </a:lnTo>
                      <a:lnTo>
                        <a:pt x="987" y="310"/>
                      </a:lnTo>
                      <a:lnTo>
                        <a:pt x="1013" y="308"/>
                      </a:lnTo>
                      <a:lnTo>
                        <a:pt x="1066" y="305"/>
                      </a:lnTo>
                      <a:lnTo>
                        <a:pt x="1119" y="303"/>
                      </a:lnTo>
                      <a:lnTo>
                        <a:pt x="1170" y="305"/>
                      </a:lnTo>
                      <a:lnTo>
                        <a:pt x="1220" y="307"/>
                      </a:lnTo>
                      <a:lnTo>
                        <a:pt x="1269" y="312"/>
                      </a:lnTo>
                      <a:lnTo>
                        <a:pt x="1317" y="317"/>
                      </a:lnTo>
                      <a:lnTo>
                        <a:pt x="1363" y="324"/>
                      </a:lnTo>
                      <a:lnTo>
                        <a:pt x="1408" y="333"/>
                      </a:lnTo>
                      <a:lnTo>
                        <a:pt x="1452" y="345"/>
                      </a:lnTo>
                      <a:lnTo>
                        <a:pt x="1494" y="356"/>
                      </a:lnTo>
                      <a:lnTo>
                        <a:pt x="1535" y="370"/>
                      </a:lnTo>
                      <a:lnTo>
                        <a:pt x="1574" y="385"/>
                      </a:lnTo>
                      <a:lnTo>
                        <a:pt x="1611" y="403"/>
                      </a:lnTo>
                      <a:lnTo>
                        <a:pt x="1648" y="421"/>
                      </a:lnTo>
                      <a:lnTo>
                        <a:pt x="1683" y="441"/>
                      </a:lnTo>
                      <a:lnTo>
                        <a:pt x="1715" y="461"/>
                      </a:lnTo>
                      <a:lnTo>
                        <a:pt x="1686" y="445"/>
                      </a:lnTo>
                      <a:lnTo>
                        <a:pt x="1657" y="430"/>
                      </a:lnTo>
                      <a:lnTo>
                        <a:pt x="1626" y="416"/>
                      </a:lnTo>
                      <a:lnTo>
                        <a:pt x="1594" y="404"/>
                      </a:lnTo>
                      <a:lnTo>
                        <a:pt x="1560" y="393"/>
                      </a:lnTo>
                      <a:lnTo>
                        <a:pt x="1526" y="383"/>
                      </a:lnTo>
                      <a:lnTo>
                        <a:pt x="1490" y="374"/>
                      </a:lnTo>
                      <a:lnTo>
                        <a:pt x="1453" y="367"/>
                      </a:lnTo>
                      <a:lnTo>
                        <a:pt x="1415" y="360"/>
                      </a:lnTo>
                      <a:lnTo>
                        <a:pt x="1376" y="355"/>
                      </a:lnTo>
                      <a:lnTo>
                        <a:pt x="1336" y="352"/>
                      </a:lnTo>
                      <a:lnTo>
                        <a:pt x="1294" y="351"/>
                      </a:lnTo>
                      <a:lnTo>
                        <a:pt x="1253" y="350"/>
                      </a:lnTo>
                      <a:lnTo>
                        <a:pt x="1209" y="351"/>
                      </a:lnTo>
                      <a:lnTo>
                        <a:pt x="1165" y="353"/>
                      </a:lnTo>
                      <a:lnTo>
                        <a:pt x="1120" y="356"/>
                      </a:lnTo>
                      <a:lnTo>
                        <a:pt x="1094" y="359"/>
                      </a:lnTo>
                      <a:lnTo>
                        <a:pt x="1066" y="362"/>
                      </a:lnTo>
                      <a:lnTo>
                        <a:pt x="1040" y="367"/>
                      </a:lnTo>
                      <a:lnTo>
                        <a:pt x="1013" y="370"/>
                      </a:lnTo>
                      <a:lnTo>
                        <a:pt x="987" y="375"/>
                      </a:lnTo>
                      <a:lnTo>
                        <a:pt x="960" y="381"/>
                      </a:lnTo>
                      <a:lnTo>
                        <a:pt x="934" y="386"/>
                      </a:lnTo>
                      <a:lnTo>
                        <a:pt x="907" y="392"/>
                      </a:lnTo>
                      <a:lnTo>
                        <a:pt x="879" y="399"/>
                      </a:lnTo>
                      <a:lnTo>
                        <a:pt x="854" y="406"/>
                      </a:lnTo>
                      <a:lnTo>
                        <a:pt x="827" y="413"/>
                      </a:lnTo>
                      <a:lnTo>
                        <a:pt x="801" y="421"/>
                      </a:lnTo>
                      <a:lnTo>
                        <a:pt x="774" y="429"/>
                      </a:lnTo>
                      <a:lnTo>
                        <a:pt x="749" y="438"/>
                      </a:lnTo>
                      <a:lnTo>
                        <a:pt x="723" y="447"/>
                      </a:lnTo>
                      <a:lnTo>
                        <a:pt x="697" y="457"/>
                      </a:lnTo>
                      <a:lnTo>
                        <a:pt x="672" y="466"/>
                      </a:lnTo>
                      <a:lnTo>
                        <a:pt x="645" y="476"/>
                      </a:lnTo>
                      <a:lnTo>
                        <a:pt x="620" y="487"/>
                      </a:lnTo>
                      <a:lnTo>
                        <a:pt x="596" y="498"/>
                      </a:lnTo>
                      <a:lnTo>
                        <a:pt x="571" y="510"/>
                      </a:lnTo>
                      <a:lnTo>
                        <a:pt x="545" y="521"/>
                      </a:lnTo>
                      <a:lnTo>
                        <a:pt x="521" y="533"/>
                      </a:lnTo>
                      <a:lnTo>
                        <a:pt x="497" y="545"/>
                      </a:lnTo>
                      <a:lnTo>
                        <a:pt x="473" y="558"/>
                      </a:lnTo>
                      <a:lnTo>
                        <a:pt x="448" y="571"/>
                      </a:lnTo>
                      <a:lnTo>
                        <a:pt x="425" y="585"/>
                      </a:lnTo>
                      <a:lnTo>
                        <a:pt x="401" y="598"/>
                      </a:lnTo>
                      <a:lnTo>
                        <a:pt x="378" y="612"/>
                      </a:lnTo>
                      <a:lnTo>
                        <a:pt x="355" y="626"/>
                      </a:lnTo>
                      <a:lnTo>
                        <a:pt x="332" y="641"/>
                      </a:lnTo>
                      <a:lnTo>
                        <a:pt x="310" y="656"/>
                      </a:lnTo>
                      <a:lnTo>
                        <a:pt x="350" y="634"/>
                      </a:lnTo>
                      <a:lnTo>
                        <a:pt x="391" y="613"/>
                      </a:lnTo>
                      <a:lnTo>
                        <a:pt x="432" y="593"/>
                      </a:lnTo>
                      <a:lnTo>
                        <a:pt x="474" y="573"/>
                      </a:lnTo>
                      <a:lnTo>
                        <a:pt x="516" y="555"/>
                      </a:lnTo>
                      <a:lnTo>
                        <a:pt x="559" y="538"/>
                      </a:lnTo>
                      <a:lnTo>
                        <a:pt x="603" y="522"/>
                      </a:lnTo>
                      <a:lnTo>
                        <a:pt x="647" y="506"/>
                      </a:lnTo>
                      <a:lnTo>
                        <a:pt x="690" y="492"/>
                      </a:lnTo>
                      <a:lnTo>
                        <a:pt x="734" y="480"/>
                      </a:lnTo>
                      <a:lnTo>
                        <a:pt x="779" y="468"/>
                      </a:lnTo>
                      <a:lnTo>
                        <a:pt x="823" y="458"/>
                      </a:lnTo>
                      <a:lnTo>
                        <a:pt x="868" y="450"/>
                      </a:lnTo>
                      <a:lnTo>
                        <a:pt x="913" y="442"/>
                      </a:lnTo>
                      <a:lnTo>
                        <a:pt x="958" y="435"/>
                      </a:lnTo>
                      <a:lnTo>
                        <a:pt x="1003" y="430"/>
                      </a:lnTo>
                      <a:lnTo>
                        <a:pt x="1064" y="426"/>
                      </a:lnTo>
                      <a:lnTo>
                        <a:pt x="1124" y="423"/>
                      </a:lnTo>
                      <a:lnTo>
                        <a:pt x="1181" y="424"/>
                      </a:lnTo>
                      <a:lnTo>
                        <a:pt x="1237" y="428"/>
                      </a:lnTo>
                      <a:lnTo>
                        <a:pt x="1291" y="434"/>
                      </a:lnTo>
                      <a:lnTo>
                        <a:pt x="1341" y="442"/>
                      </a:lnTo>
                      <a:lnTo>
                        <a:pt x="1390" y="453"/>
                      </a:lnTo>
                      <a:lnTo>
                        <a:pt x="1436" y="466"/>
                      </a:lnTo>
                      <a:lnTo>
                        <a:pt x="1480" y="482"/>
                      </a:lnTo>
                      <a:lnTo>
                        <a:pt x="1521" y="499"/>
                      </a:lnTo>
                      <a:lnTo>
                        <a:pt x="1559" y="520"/>
                      </a:lnTo>
                      <a:lnTo>
                        <a:pt x="1594" y="542"/>
                      </a:lnTo>
                      <a:lnTo>
                        <a:pt x="1626" y="566"/>
                      </a:lnTo>
                      <a:lnTo>
                        <a:pt x="1655" y="593"/>
                      </a:lnTo>
                      <a:lnTo>
                        <a:pt x="1681" y="621"/>
                      </a:lnTo>
                      <a:lnTo>
                        <a:pt x="1703" y="651"/>
                      </a:lnTo>
                      <a:lnTo>
                        <a:pt x="2095" y="286"/>
                      </a:lnTo>
                      <a:lnTo>
                        <a:pt x="2074" y="268"/>
                      </a:lnTo>
                      <a:lnTo>
                        <a:pt x="2054" y="250"/>
                      </a:lnTo>
                      <a:lnTo>
                        <a:pt x="2032" y="233"/>
                      </a:lnTo>
                      <a:lnTo>
                        <a:pt x="2010" y="217"/>
                      </a:lnTo>
                      <a:lnTo>
                        <a:pt x="1987" y="201"/>
                      </a:lnTo>
                      <a:lnTo>
                        <a:pt x="1963" y="186"/>
                      </a:lnTo>
                      <a:lnTo>
                        <a:pt x="1938" y="171"/>
                      </a:lnTo>
                      <a:lnTo>
                        <a:pt x="1913" y="156"/>
                      </a:lnTo>
                      <a:lnTo>
                        <a:pt x="1888" y="142"/>
                      </a:lnTo>
                      <a:lnTo>
                        <a:pt x="1861" y="129"/>
                      </a:lnTo>
                      <a:lnTo>
                        <a:pt x="1835" y="117"/>
                      </a:lnTo>
                      <a:lnTo>
                        <a:pt x="1807" y="104"/>
                      </a:lnTo>
                      <a:lnTo>
                        <a:pt x="1778" y="94"/>
                      </a:lnTo>
                      <a:lnTo>
                        <a:pt x="1749" y="82"/>
                      </a:lnTo>
                      <a:lnTo>
                        <a:pt x="1719" y="72"/>
                      </a:lnTo>
                      <a:lnTo>
                        <a:pt x="1689" y="63"/>
                      </a:lnTo>
                      <a:lnTo>
                        <a:pt x="1659" y="53"/>
                      </a:lnTo>
                      <a:lnTo>
                        <a:pt x="1628" y="45"/>
                      </a:lnTo>
                      <a:lnTo>
                        <a:pt x="1596" y="38"/>
                      </a:lnTo>
                      <a:lnTo>
                        <a:pt x="1564" y="32"/>
                      </a:lnTo>
                      <a:lnTo>
                        <a:pt x="1530" y="25"/>
                      </a:lnTo>
                      <a:lnTo>
                        <a:pt x="1497" y="19"/>
                      </a:lnTo>
                      <a:lnTo>
                        <a:pt x="1464" y="14"/>
                      </a:lnTo>
                      <a:lnTo>
                        <a:pt x="1429" y="11"/>
                      </a:lnTo>
                      <a:lnTo>
                        <a:pt x="1394" y="6"/>
                      </a:lnTo>
                      <a:lnTo>
                        <a:pt x="1359" y="4"/>
                      </a:lnTo>
                      <a:lnTo>
                        <a:pt x="1322" y="2"/>
                      </a:lnTo>
                      <a:lnTo>
                        <a:pt x="1286" y="0"/>
                      </a:lnTo>
                      <a:lnTo>
                        <a:pt x="1249" y="0"/>
                      </a:lnTo>
                      <a:lnTo>
                        <a:pt x="1211" y="0"/>
                      </a:lnTo>
                      <a:lnTo>
                        <a:pt x="1173" y="2"/>
                      </a:lnTo>
                      <a:lnTo>
                        <a:pt x="1135" y="3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5142" name="Group 66"/>
              <p:cNvGrpSpPr>
                <a:grpSpLocks/>
              </p:cNvGrpSpPr>
              <p:nvPr/>
            </p:nvGrpSpPr>
            <p:grpSpPr bwMode="auto">
              <a:xfrm>
                <a:off x="8043369" y="1775793"/>
                <a:ext cx="963962" cy="821633"/>
                <a:chOff x="1632" y="1248"/>
                <a:chExt cx="2682" cy="2286"/>
              </a:xfrm>
            </p:grpSpPr>
            <p:sp>
              <p:nvSpPr>
                <p:cNvPr id="5143" name="Gear"/>
                <p:cNvSpPr>
                  <a:spLocks noEditPoints="1" noChangeArrowheads="1"/>
                </p:cNvSpPr>
                <p:nvPr/>
              </p:nvSpPr>
              <p:spPr bwMode="auto">
                <a:xfrm>
                  <a:off x="3119" y="1248"/>
                  <a:ext cx="1195" cy="104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374 w 21600"/>
                    <a:gd name="T13" fmla="*/ 3957 h 21600"/>
                    <a:gd name="T14" fmla="*/ 17840 w 21600"/>
                    <a:gd name="T15" fmla="*/ 1764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9689" y="1725"/>
                      </a:moveTo>
                      <a:lnTo>
                        <a:pt x="10304" y="85"/>
                      </a:lnTo>
                      <a:lnTo>
                        <a:pt x="11637" y="85"/>
                      </a:lnTo>
                      <a:lnTo>
                        <a:pt x="12303" y="1777"/>
                      </a:lnTo>
                      <a:lnTo>
                        <a:pt x="13072" y="1931"/>
                      </a:lnTo>
                      <a:lnTo>
                        <a:pt x="14303" y="598"/>
                      </a:lnTo>
                      <a:lnTo>
                        <a:pt x="15533" y="1110"/>
                      </a:lnTo>
                      <a:lnTo>
                        <a:pt x="15584" y="2905"/>
                      </a:lnTo>
                      <a:lnTo>
                        <a:pt x="16405" y="3520"/>
                      </a:lnTo>
                      <a:lnTo>
                        <a:pt x="17891" y="2751"/>
                      </a:lnTo>
                      <a:lnTo>
                        <a:pt x="18917" y="3674"/>
                      </a:lnTo>
                      <a:lnTo>
                        <a:pt x="18199" y="5314"/>
                      </a:lnTo>
                      <a:lnTo>
                        <a:pt x="18763" y="6083"/>
                      </a:lnTo>
                      <a:lnTo>
                        <a:pt x="20403" y="6032"/>
                      </a:lnTo>
                      <a:lnTo>
                        <a:pt x="20865" y="7211"/>
                      </a:lnTo>
                      <a:lnTo>
                        <a:pt x="19737" y="8185"/>
                      </a:lnTo>
                      <a:lnTo>
                        <a:pt x="20096" y="9723"/>
                      </a:lnTo>
                      <a:lnTo>
                        <a:pt x="21634" y="10287"/>
                      </a:lnTo>
                      <a:lnTo>
                        <a:pt x="21582" y="11620"/>
                      </a:lnTo>
                      <a:lnTo>
                        <a:pt x="20147" y="12184"/>
                      </a:lnTo>
                      <a:lnTo>
                        <a:pt x="19942" y="13158"/>
                      </a:lnTo>
                      <a:lnTo>
                        <a:pt x="21070" y="14234"/>
                      </a:lnTo>
                      <a:lnTo>
                        <a:pt x="20608" y="15362"/>
                      </a:lnTo>
                      <a:lnTo>
                        <a:pt x="19019" y="15465"/>
                      </a:lnTo>
                      <a:lnTo>
                        <a:pt x="18404" y="16439"/>
                      </a:lnTo>
                      <a:lnTo>
                        <a:pt x="19122" y="17925"/>
                      </a:lnTo>
                      <a:lnTo>
                        <a:pt x="18096" y="18797"/>
                      </a:lnTo>
                      <a:lnTo>
                        <a:pt x="16763" y="18284"/>
                      </a:lnTo>
                      <a:lnTo>
                        <a:pt x="15431" y="19002"/>
                      </a:lnTo>
                      <a:lnTo>
                        <a:pt x="15277" y="20848"/>
                      </a:lnTo>
                      <a:lnTo>
                        <a:pt x="14149" y="21155"/>
                      </a:lnTo>
                      <a:lnTo>
                        <a:pt x="13021" y="19925"/>
                      </a:lnTo>
                      <a:lnTo>
                        <a:pt x="12252" y="20181"/>
                      </a:lnTo>
                      <a:lnTo>
                        <a:pt x="11739" y="21668"/>
                      </a:lnTo>
                      <a:lnTo>
                        <a:pt x="10201" y="21668"/>
                      </a:lnTo>
                      <a:lnTo>
                        <a:pt x="9740" y="20130"/>
                      </a:lnTo>
                      <a:lnTo>
                        <a:pt x="8253" y="19771"/>
                      </a:lnTo>
                      <a:lnTo>
                        <a:pt x="7125" y="21001"/>
                      </a:lnTo>
                      <a:lnTo>
                        <a:pt x="5895" y="20489"/>
                      </a:lnTo>
                      <a:lnTo>
                        <a:pt x="5946" y="18592"/>
                      </a:lnTo>
                      <a:lnTo>
                        <a:pt x="5177" y="18131"/>
                      </a:lnTo>
                      <a:lnTo>
                        <a:pt x="3383" y="18848"/>
                      </a:lnTo>
                      <a:lnTo>
                        <a:pt x="2614" y="17874"/>
                      </a:lnTo>
                      <a:lnTo>
                        <a:pt x="3383" y="16182"/>
                      </a:lnTo>
                      <a:lnTo>
                        <a:pt x="2922" y="15465"/>
                      </a:lnTo>
                      <a:lnTo>
                        <a:pt x="922" y="15516"/>
                      </a:lnTo>
                      <a:lnTo>
                        <a:pt x="512" y="14234"/>
                      </a:lnTo>
                      <a:lnTo>
                        <a:pt x="1948" y="12901"/>
                      </a:lnTo>
                      <a:lnTo>
                        <a:pt x="1896" y="12184"/>
                      </a:lnTo>
                      <a:lnTo>
                        <a:pt x="0" y="11415"/>
                      </a:lnTo>
                      <a:lnTo>
                        <a:pt x="51" y="10031"/>
                      </a:lnTo>
                      <a:lnTo>
                        <a:pt x="1948" y="9313"/>
                      </a:lnTo>
                      <a:lnTo>
                        <a:pt x="2101" y="8595"/>
                      </a:lnTo>
                      <a:lnTo>
                        <a:pt x="615" y="7160"/>
                      </a:lnTo>
                      <a:lnTo>
                        <a:pt x="1127" y="5878"/>
                      </a:lnTo>
                      <a:lnTo>
                        <a:pt x="3178" y="5981"/>
                      </a:lnTo>
                      <a:lnTo>
                        <a:pt x="3588" y="5417"/>
                      </a:lnTo>
                      <a:lnTo>
                        <a:pt x="2819" y="3520"/>
                      </a:lnTo>
                      <a:lnTo>
                        <a:pt x="3742" y="2597"/>
                      </a:lnTo>
                      <a:lnTo>
                        <a:pt x="5536" y="3417"/>
                      </a:lnTo>
                      <a:lnTo>
                        <a:pt x="6049" y="3058"/>
                      </a:lnTo>
                      <a:lnTo>
                        <a:pt x="6100" y="1264"/>
                      </a:lnTo>
                      <a:lnTo>
                        <a:pt x="7228" y="700"/>
                      </a:lnTo>
                      <a:lnTo>
                        <a:pt x="8510" y="2033"/>
                      </a:lnTo>
                      <a:lnTo>
                        <a:pt x="9689" y="1725"/>
                      </a:lnTo>
                      <a:close/>
                      <a:moveTo>
                        <a:pt x="10817" y="14422"/>
                      </a:moveTo>
                      <a:lnTo>
                        <a:pt x="11175" y="14388"/>
                      </a:lnTo>
                      <a:lnTo>
                        <a:pt x="11534" y="14354"/>
                      </a:lnTo>
                      <a:lnTo>
                        <a:pt x="11893" y="14268"/>
                      </a:lnTo>
                      <a:lnTo>
                        <a:pt x="12218" y="14166"/>
                      </a:lnTo>
                      <a:lnTo>
                        <a:pt x="12508" y="13995"/>
                      </a:lnTo>
                      <a:lnTo>
                        <a:pt x="12816" y="13807"/>
                      </a:lnTo>
                      <a:lnTo>
                        <a:pt x="13106" y="13602"/>
                      </a:lnTo>
                      <a:lnTo>
                        <a:pt x="13329" y="13380"/>
                      </a:lnTo>
                      <a:lnTo>
                        <a:pt x="13568" y="13106"/>
                      </a:lnTo>
                      <a:lnTo>
                        <a:pt x="13790" y="12850"/>
                      </a:lnTo>
                      <a:lnTo>
                        <a:pt x="13961" y="12560"/>
                      </a:lnTo>
                      <a:lnTo>
                        <a:pt x="14115" y="12269"/>
                      </a:lnTo>
                      <a:lnTo>
                        <a:pt x="14217" y="11927"/>
                      </a:lnTo>
                      <a:lnTo>
                        <a:pt x="14320" y="11568"/>
                      </a:lnTo>
                      <a:lnTo>
                        <a:pt x="14388" y="11210"/>
                      </a:lnTo>
                      <a:lnTo>
                        <a:pt x="14388" y="10851"/>
                      </a:lnTo>
                      <a:lnTo>
                        <a:pt x="14388" y="10492"/>
                      </a:lnTo>
                      <a:lnTo>
                        <a:pt x="14320" y="10133"/>
                      </a:lnTo>
                      <a:lnTo>
                        <a:pt x="14217" y="9808"/>
                      </a:lnTo>
                      <a:lnTo>
                        <a:pt x="14115" y="9467"/>
                      </a:lnTo>
                      <a:lnTo>
                        <a:pt x="13961" y="9142"/>
                      </a:lnTo>
                      <a:lnTo>
                        <a:pt x="13790" y="8851"/>
                      </a:lnTo>
                      <a:lnTo>
                        <a:pt x="13568" y="8595"/>
                      </a:lnTo>
                      <a:lnTo>
                        <a:pt x="13329" y="8322"/>
                      </a:lnTo>
                      <a:lnTo>
                        <a:pt x="13106" y="8100"/>
                      </a:lnTo>
                      <a:lnTo>
                        <a:pt x="12816" y="7894"/>
                      </a:lnTo>
                      <a:lnTo>
                        <a:pt x="12508" y="7741"/>
                      </a:lnTo>
                      <a:lnTo>
                        <a:pt x="12218" y="7570"/>
                      </a:lnTo>
                      <a:lnTo>
                        <a:pt x="11893" y="7433"/>
                      </a:lnTo>
                      <a:lnTo>
                        <a:pt x="11534" y="7382"/>
                      </a:lnTo>
                      <a:lnTo>
                        <a:pt x="11175" y="7313"/>
                      </a:lnTo>
                      <a:lnTo>
                        <a:pt x="10817" y="7313"/>
                      </a:lnTo>
                      <a:lnTo>
                        <a:pt x="10441" y="7313"/>
                      </a:lnTo>
                      <a:lnTo>
                        <a:pt x="10082" y="7382"/>
                      </a:lnTo>
                      <a:lnTo>
                        <a:pt x="9757" y="7433"/>
                      </a:lnTo>
                      <a:lnTo>
                        <a:pt x="9432" y="7570"/>
                      </a:lnTo>
                      <a:lnTo>
                        <a:pt x="9142" y="7741"/>
                      </a:lnTo>
                      <a:lnTo>
                        <a:pt x="8834" y="7894"/>
                      </a:lnTo>
                      <a:lnTo>
                        <a:pt x="8544" y="8100"/>
                      </a:lnTo>
                      <a:lnTo>
                        <a:pt x="8287" y="8322"/>
                      </a:lnTo>
                      <a:lnTo>
                        <a:pt x="8048" y="8595"/>
                      </a:lnTo>
                      <a:lnTo>
                        <a:pt x="7860" y="8851"/>
                      </a:lnTo>
                      <a:lnTo>
                        <a:pt x="7689" y="9142"/>
                      </a:lnTo>
                      <a:lnTo>
                        <a:pt x="7536" y="9467"/>
                      </a:lnTo>
                      <a:lnTo>
                        <a:pt x="7399" y="9808"/>
                      </a:lnTo>
                      <a:lnTo>
                        <a:pt x="7331" y="10133"/>
                      </a:lnTo>
                      <a:lnTo>
                        <a:pt x="7262" y="10492"/>
                      </a:lnTo>
                      <a:lnTo>
                        <a:pt x="7262" y="10851"/>
                      </a:lnTo>
                      <a:lnTo>
                        <a:pt x="7262" y="11210"/>
                      </a:lnTo>
                      <a:lnTo>
                        <a:pt x="7331" y="11568"/>
                      </a:lnTo>
                      <a:lnTo>
                        <a:pt x="7399" y="11927"/>
                      </a:lnTo>
                      <a:lnTo>
                        <a:pt x="7536" y="12269"/>
                      </a:lnTo>
                      <a:lnTo>
                        <a:pt x="7689" y="12560"/>
                      </a:lnTo>
                      <a:lnTo>
                        <a:pt x="7860" y="12850"/>
                      </a:lnTo>
                      <a:lnTo>
                        <a:pt x="8048" y="13106"/>
                      </a:lnTo>
                      <a:lnTo>
                        <a:pt x="8287" y="13380"/>
                      </a:lnTo>
                      <a:lnTo>
                        <a:pt x="8544" y="13602"/>
                      </a:lnTo>
                      <a:lnTo>
                        <a:pt x="8834" y="13807"/>
                      </a:lnTo>
                      <a:lnTo>
                        <a:pt x="9142" y="13995"/>
                      </a:lnTo>
                      <a:lnTo>
                        <a:pt x="9432" y="14166"/>
                      </a:lnTo>
                      <a:lnTo>
                        <a:pt x="9757" y="14268"/>
                      </a:lnTo>
                      <a:lnTo>
                        <a:pt x="10082" y="14354"/>
                      </a:lnTo>
                      <a:lnTo>
                        <a:pt x="10441" y="14388"/>
                      </a:lnTo>
                      <a:lnTo>
                        <a:pt x="10817" y="1442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round/>
                  <a:headEnd/>
                  <a:tailEnd/>
                </a:ln>
                <a:scene3d>
                  <a:camera prst="legacyPerspectiveFront">
                    <a:rot lat="20099991" lon="1500000" rev="0"/>
                  </a:camera>
                  <a:lightRig rig="legacyFlat4" dir="b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rgbClr val="C0C0C0"/>
                  </a:extrusionClr>
                </a:sp3d>
              </p:spPr>
              <p:txBody>
                <a:bodyPr>
                  <a:flatTx/>
                </a:bodyPr>
                <a:lstStyle/>
                <a:p>
                  <a:endParaRPr lang="pt-BR"/>
                </a:p>
              </p:txBody>
            </p:sp>
            <p:sp>
              <p:nvSpPr>
                <p:cNvPr id="5144" name="AutoShape 68"/>
                <p:cNvSpPr>
                  <a:spLocks noEditPoints="1" noChangeArrowheads="1"/>
                </p:cNvSpPr>
                <p:nvPr/>
              </p:nvSpPr>
              <p:spPr bwMode="auto">
                <a:xfrm>
                  <a:off x="1632" y="1680"/>
                  <a:ext cx="1429" cy="125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368 w 21600"/>
                    <a:gd name="T13" fmla="*/ 3965 h 21600"/>
                    <a:gd name="T14" fmla="*/ 17836 w 21600"/>
                    <a:gd name="T15" fmla="*/ 17635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9689" y="1725"/>
                      </a:moveTo>
                      <a:lnTo>
                        <a:pt x="10304" y="85"/>
                      </a:lnTo>
                      <a:lnTo>
                        <a:pt x="11637" y="85"/>
                      </a:lnTo>
                      <a:lnTo>
                        <a:pt x="12303" y="1777"/>
                      </a:lnTo>
                      <a:lnTo>
                        <a:pt x="13072" y="1931"/>
                      </a:lnTo>
                      <a:lnTo>
                        <a:pt x="14303" y="598"/>
                      </a:lnTo>
                      <a:lnTo>
                        <a:pt x="15533" y="1110"/>
                      </a:lnTo>
                      <a:lnTo>
                        <a:pt x="15584" y="2905"/>
                      </a:lnTo>
                      <a:lnTo>
                        <a:pt x="16405" y="3520"/>
                      </a:lnTo>
                      <a:lnTo>
                        <a:pt x="17891" y="2751"/>
                      </a:lnTo>
                      <a:lnTo>
                        <a:pt x="18917" y="3674"/>
                      </a:lnTo>
                      <a:lnTo>
                        <a:pt x="18199" y="5314"/>
                      </a:lnTo>
                      <a:lnTo>
                        <a:pt x="18763" y="6083"/>
                      </a:lnTo>
                      <a:lnTo>
                        <a:pt x="20403" y="6032"/>
                      </a:lnTo>
                      <a:lnTo>
                        <a:pt x="20865" y="7211"/>
                      </a:lnTo>
                      <a:lnTo>
                        <a:pt x="19737" y="8185"/>
                      </a:lnTo>
                      <a:lnTo>
                        <a:pt x="20096" y="9723"/>
                      </a:lnTo>
                      <a:lnTo>
                        <a:pt x="21634" y="10287"/>
                      </a:lnTo>
                      <a:lnTo>
                        <a:pt x="21582" y="11620"/>
                      </a:lnTo>
                      <a:lnTo>
                        <a:pt x="20147" y="12184"/>
                      </a:lnTo>
                      <a:lnTo>
                        <a:pt x="19942" y="13158"/>
                      </a:lnTo>
                      <a:lnTo>
                        <a:pt x="21070" y="14234"/>
                      </a:lnTo>
                      <a:lnTo>
                        <a:pt x="20608" y="15362"/>
                      </a:lnTo>
                      <a:lnTo>
                        <a:pt x="19019" y="15465"/>
                      </a:lnTo>
                      <a:lnTo>
                        <a:pt x="18404" y="16439"/>
                      </a:lnTo>
                      <a:lnTo>
                        <a:pt x="19122" y="17925"/>
                      </a:lnTo>
                      <a:lnTo>
                        <a:pt x="18096" y="18797"/>
                      </a:lnTo>
                      <a:lnTo>
                        <a:pt x="16763" y="18284"/>
                      </a:lnTo>
                      <a:lnTo>
                        <a:pt x="15431" y="19002"/>
                      </a:lnTo>
                      <a:lnTo>
                        <a:pt x="15277" y="20848"/>
                      </a:lnTo>
                      <a:lnTo>
                        <a:pt x="14149" y="21155"/>
                      </a:lnTo>
                      <a:lnTo>
                        <a:pt x="13021" y="19925"/>
                      </a:lnTo>
                      <a:lnTo>
                        <a:pt x="12252" y="20181"/>
                      </a:lnTo>
                      <a:lnTo>
                        <a:pt x="11739" y="21668"/>
                      </a:lnTo>
                      <a:lnTo>
                        <a:pt x="10201" y="21668"/>
                      </a:lnTo>
                      <a:lnTo>
                        <a:pt x="9740" y="20130"/>
                      </a:lnTo>
                      <a:lnTo>
                        <a:pt x="8253" y="19771"/>
                      </a:lnTo>
                      <a:lnTo>
                        <a:pt x="7125" y="21001"/>
                      </a:lnTo>
                      <a:lnTo>
                        <a:pt x="5895" y="20489"/>
                      </a:lnTo>
                      <a:lnTo>
                        <a:pt x="5946" y="18592"/>
                      </a:lnTo>
                      <a:lnTo>
                        <a:pt x="5177" y="18131"/>
                      </a:lnTo>
                      <a:lnTo>
                        <a:pt x="3383" y="18848"/>
                      </a:lnTo>
                      <a:lnTo>
                        <a:pt x="2614" y="17874"/>
                      </a:lnTo>
                      <a:lnTo>
                        <a:pt x="3383" y="16182"/>
                      </a:lnTo>
                      <a:lnTo>
                        <a:pt x="2922" y="15465"/>
                      </a:lnTo>
                      <a:lnTo>
                        <a:pt x="922" y="15516"/>
                      </a:lnTo>
                      <a:lnTo>
                        <a:pt x="512" y="14234"/>
                      </a:lnTo>
                      <a:lnTo>
                        <a:pt x="1948" y="12901"/>
                      </a:lnTo>
                      <a:lnTo>
                        <a:pt x="1896" y="12184"/>
                      </a:lnTo>
                      <a:lnTo>
                        <a:pt x="0" y="11415"/>
                      </a:lnTo>
                      <a:lnTo>
                        <a:pt x="51" y="10031"/>
                      </a:lnTo>
                      <a:lnTo>
                        <a:pt x="1948" y="9313"/>
                      </a:lnTo>
                      <a:lnTo>
                        <a:pt x="2101" y="8595"/>
                      </a:lnTo>
                      <a:lnTo>
                        <a:pt x="615" y="7160"/>
                      </a:lnTo>
                      <a:lnTo>
                        <a:pt x="1127" y="5878"/>
                      </a:lnTo>
                      <a:lnTo>
                        <a:pt x="3178" y="5981"/>
                      </a:lnTo>
                      <a:lnTo>
                        <a:pt x="3588" y="5417"/>
                      </a:lnTo>
                      <a:lnTo>
                        <a:pt x="2819" y="3520"/>
                      </a:lnTo>
                      <a:lnTo>
                        <a:pt x="3742" y="2597"/>
                      </a:lnTo>
                      <a:lnTo>
                        <a:pt x="5536" y="3417"/>
                      </a:lnTo>
                      <a:lnTo>
                        <a:pt x="6049" y="3058"/>
                      </a:lnTo>
                      <a:lnTo>
                        <a:pt x="6100" y="1264"/>
                      </a:lnTo>
                      <a:lnTo>
                        <a:pt x="7228" y="700"/>
                      </a:lnTo>
                      <a:lnTo>
                        <a:pt x="8510" y="2033"/>
                      </a:lnTo>
                      <a:lnTo>
                        <a:pt x="9689" y="1725"/>
                      </a:lnTo>
                      <a:close/>
                      <a:moveTo>
                        <a:pt x="10817" y="14422"/>
                      </a:moveTo>
                      <a:lnTo>
                        <a:pt x="11175" y="14388"/>
                      </a:lnTo>
                      <a:lnTo>
                        <a:pt x="11534" y="14354"/>
                      </a:lnTo>
                      <a:lnTo>
                        <a:pt x="11893" y="14268"/>
                      </a:lnTo>
                      <a:lnTo>
                        <a:pt x="12218" y="14166"/>
                      </a:lnTo>
                      <a:lnTo>
                        <a:pt x="12508" y="13995"/>
                      </a:lnTo>
                      <a:lnTo>
                        <a:pt x="12816" y="13807"/>
                      </a:lnTo>
                      <a:lnTo>
                        <a:pt x="13106" y="13602"/>
                      </a:lnTo>
                      <a:lnTo>
                        <a:pt x="13329" y="13380"/>
                      </a:lnTo>
                      <a:lnTo>
                        <a:pt x="13568" y="13106"/>
                      </a:lnTo>
                      <a:lnTo>
                        <a:pt x="13790" y="12850"/>
                      </a:lnTo>
                      <a:lnTo>
                        <a:pt x="13961" y="12560"/>
                      </a:lnTo>
                      <a:lnTo>
                        <a:pt x="14115" y="12269"/>
                      </a:lnTo>
                      <a:lnTo>
                        <a:pt x="14217" y="11927"/>
                      </a:lnTo>
                      <a:lnTo>
                        <a:pt x="14320" y="11568"/>
                      </a:lnTo>
                      <a:lnTo>
                        <a:pt x="14388" y="11210"/>
                      </a:lnTo>
                      <a:lnTo>
                        <a:pt x="14388" y="10851"/>
                      </a:lnTo>
                      <a:lnTo>
                        <a:pt x="14388" y="10492"/>
                      </a:lnTo>
                      <a:lnTo>
                        <a:pt x="14320" y="10133"/>
                      </a:lnTo>
                      <a:lnTo>
                        <a:pt x="14217" y="9808"/>
                      </a:lnTo>
                      <a:lnTo>
                        <a:pt x="14115" y="9467"/>
                      </a:lnTo>
                      <a:lnTo>
                        <a:pt x="13961" y="9142"/>
                      </a:lnTo>
                      <a:lnTo>
                        <a:pt x="13790" y="8851"/>
                      </a:lnTo>
                      <a:lnTo>
                        <a:pt x="13568" y="8595"/>
                      </a:lnTo>
                      <a:lnTo>
                        <a:pt x="13329" y="8322"/>
                      </a:lnTo>
                      <a:lnTo>
                        <a:pt x="13106" y="8100"/>
                      </a:lnTo>
                      <a:lnTo>
                        <a:pt x="12816" y="7894"/>
                      </a:lnTo>
                      <a:lnTo>
                        <a:pt x="12508" y="7741"/>
                      </a:lnTo>
                      <a:lnTo>
                        <a:pt x="12218" y="7570"/>
                      </a:lnTo>
                      <a:lnTo>
                        <a:pt x="11893" y="7433"/>
                      </a:lnTo>
                      <a:lnTo>
                        <a:pt x="11534" y="7382"/>
                      </a:lnTo>
                      <a:lnTo>
                        <a:pt x="11175" y="7313"/>
                      </a:lnTo>
                      <a:lnTo>
                        <a:pt x="10817" y="7313"/>
                      </a:lnTo>
                      <a:lnTo>
                        <a:pt x="10441" y="7313"/>
                      </a:lnTo>
                      <a:lnTo>
                        <a:pt x="10082" y="7382"/>
                      </a:lnTo>
                      <a:lnTo>
                        <a:pt x="9757" y="7433"/>
                      </a:lnTo>
                      <a:lnTo>
                        <a:pt x="9432" y="7570"/>
                      </a:lnTo>
                      <a:lnTo>
                        <a:pt x="9142" y="7741"/>
                      </a:lnTo>
                      <a:lnTo>
                        <a:pt x="8834" y="7894"/>
                      </a:lnTo>
                      <a:lnTo>
                        <a:pt x="8544" y="8100"/>
                      </a:lnTo>
                      <a:lnTo>
                        <a:pt x="8287" y="8322"/>
                      </a:lnTo>
                      <a:lnTo>
                        <a:pt x="8048" y="8595"/>
                      </a:lnTo>
                      <a:lnTo>
                        <a:pt x="7860" y="8851"/>
                      </a:lnTo>
                      <a:lnTo>
                        <a:pt x="7689" y="9142"/>
                      </a:lnTo>
                      <a:lnTo>
                        <a:pt x="7536" y="9467"/>
                      </a:lnTo>
                      <a:lnTo>
                        <a:pt x="7399" y="9808"/>
                      </a:lnTo>
                      <a:lnTo>
                        <a:pt x="7331" y="10133"/>
                      </a:lnTo>
                      <a:lnTo>
                        <a:pt x="7262" y="10492"/>
                      </a:lnTo>
                      <a:lnTo>
                        <a:pt x="7262" y="10851"/>
                      </a:lnTo>
                      <a:lnTo>
                        <a:pt x="7262" y="11210"/>
                      </a:lnTo>
                      <a:lnTo>
                        <a:pt x="7331" y="11568"/>
                      </a:lnTo>
                      <a:lnTo>
                        <a:pt x="7399" y="11927"/>
                      </a:lnTo>
                      <a:lnTo>
                        <a:pt x="7536" y="12269"/>
                      </a:lnTo>
                      <a:lnTo>
                        <a:pt x="7689" y="12560"/>
                      </a:lnTo>
                      <a:lnTo>
                        <a:pt x="7860" y="12850"/>
                      </a:lnTo>
                      <a:lnTo>
                        <a:pt x="8048" y="13106"/>
                      </a:lnTo>
                      <a:lnTo>
                        <a:pt x="8287" y="13380"/>
                      </a:lnTo>
                      <a:lnTo>
                        <a:pt x="8544" y="13602"/>
                      </a:lnTo>
                      <a:lnTo>
                        <a:pt x="8834" y="13807"/>
                      </a:lnTo>
                      <a:lnTo>
                        <a:pt x="9142" y="13995"/>
                      </a:lnTo>
                      <a:lnTo>
                        <a:pt x="9432" y="14166"/>
                      </a:lnTo>
                      <a:lnTo>
                        <a:pt x="9757" y="14268"/>
                      </a:lnTo>
                      <a:lnTo>
                        <a:pt x="10082" y="14354"/>
                      </a:lnTo>
                      <a:lnTo>
                        <a:pt x="10441" y="14388"/>
                      </a:lnTo>
                      <a:lnTo>
                        <a:pt x="10817" y="1442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round/>
                  <a:headEnd/>
                  <a:tailEnd/>
                </a:ln>
                <a:scene3d>
                  <a:camera prst="legacyPerspectiveFront">
                    <a:rot lat="20099991" lon="1500000" rev="0"/>
                  </a:camera>
                  <a:lightRig rig="legacyFlat4" dir="b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rgbClr val="C0C0C0"/>
                  </a:extrusionClr>
                </a:sp3d>
              </p:spPr>
              <p:txBody>
                <a:bodyPr>
                  <a:flatTx/>
                </a:bodyPr>
                <a:lstStyle/>
                <a:p>
                  <a:endParaRPr lang="pt-BR"/>
                </a:p>
              </p:txBody>
            </p:sp>
            <p:sp>
              <p:nvSpPr>
                <p:cNvPr id="5145" name="AutoShape 69"/>
                <p:cNvSpPr>
                  <a:spLocks noEditPoints="1" noChangeArrowheads="1"/>
                </p:cNvSpPr>
                <p:nvPr/>
              </p:nvSpPr>
              <p:spPr bwMode="auto">
                <a:xfrm>
                  <a:off x="2559" y="2142"/>
                  <a:ext cx="1588" cy="139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380 w 21600"/>
                    <a:gd name="T13" fmla="*/ 3957 h 21600"/>
                    <a:gd name="T14" fmla="*/ 17846 w 21600"/>
                    <a:gd name="T15" fmla="*/ 1762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9689" y="1725"/>
                      </a:moveTo>
                      <a:lnTo>
                        <a:pt x="10304" y="85"/>
                      </a:lnTo>
                      <a:lnTo>
                        <a:pt x="11637" y="85"/>
                      </a:lnTo>
                      <a:lnTo>
                        <a:pt x="12303" y="1777"/>
                      </a:lnTo>
                      <a:lnTo>
                        <a:pt x="13072" y="1931"/>
                      </a:lnTo>
                      <a:lnTo>
                        <a:pt x="14303" y="598"/>
                      </a:lnTo>
                      <a:lnTo>
                        <a:pt x="15533" y="1110"/>
                      </a:lnTo>
                      <a:lnTo>
                        <a:pt x="15584" y="2905"/>
                      </a:lnTo>
                      <a:lnTo>
                        <a:pt x="16405" y="3520"/>
                      </a:lnTo>
                      <a:lnTo>
                        <a:pt x="17891" y="2751"/>
                      </a:lnTo>
                      <a:lnTo>
                        <a:pt x="18917" y="3674"/>
                      </a:lnTo>
                      <a:lnTo>
                        <a:pt x="18199" y="5314"/>
                      </a:lnTo>
                      <a:lnTo>
                        <a:pt x="18763" y="6083"/>
                      </a:lnTo>
                      <a:lnTo>
                        <a:pt x="20403" y="6032"/>
                      </a:lnTo>
                      <a:lnTo>
                        <a:pt x="20865" y="7211"/>
                      </a:lnTo>
                      <a:lnTo>
                        <a:pt x="19737" y="8185"/>
                      </a:lnTo>
                      <a:lnTo>
                        <a:pt x="20096" y="9723"/>
                      </a:lnTo>
                      <a:lnTo>
                        <a:pt x="21634" y="10287"/>
                      </a:lnTo>
                      <a:lnTo>
                        <a:pt x="21582" y="11620"/>
                      </a:lnTo>
                      <a:lnTo>
                        <a:pt x="20147" y="12184"/>
                      </a:lnTo>
                      <a:lnTo>
                        <a:pt x="19942" y="13158"/>
                      </a:lnTo>
                      <a:lnTo>
                        <a:pt x="21070" y="14234"/>
                      </a:lnTo>
                      <a:lnTo>
                        <a:pt x="20608" y="15362"/>
                      </a:lnTo>
                      <a:lnTo>
                        <a:pt x="19019" y="15465"/>
                      </a:lnTo>
                      <a:lnTo>
                        <a:pt x="18404" y="16439"/>
                      </a:lnTo>
                      <a:lnTo>
                        <a:pt x="19122" y="17925"/>
                      </a:lnTo>
                      <a:lnTo>
                        <a:pt x="18096" y="18797"/>
                      </a:lnTo>
                      <a:lnTo>
                        <a:pt x="16763" y="18284"/>
                      </a:lnTo>
                      <a:lnTo>
                        <a:pt x="15431" y="19002"/>
                      </a:lnTo>
                      <a:lnTo>
                        <a:pt x="15277" y="20848"/>
                      </a:lnTo>
                      <a:lnTo>
                        <a:pt x="14149" y="21155"/>
                      </a:lnTo>
                      <a:lnTo>
                        <a:pt x="13021" y="19925"/>
                      </a:lnTo>
                      <a:lnTo>
                        <a:pt x="12252" y="20181"/>
                      </a:lnTo>
                      <a:lnTo>
                        <a:pt x="11739" y="21668"/>
                      </a:lnTo>
                      <a:lnTo>
                        <a:pt x="10201" y="21668"/>
                      </a:lnTo>
                      <a:lnTo>
                        <a:pt x="9740" y="20130"/>
                      </a:lnTo>
                      <a:lnTo>
                        <a:pt x="8253" y="19771"/>
                      </a:lnTo>
                      <a:lnTo>
                        <a:pt x="7125" y="21001"/>
                      </a:lnTo>
                      <a:lnTo>
                        <a:pt x="5895" y="20489"/>
                      </a:lnTo>
                      <a:lnTo>
                        <a:pt x="5946" y="18592"/>
                      </a:lnTo>
                      <a:lnTo>
                        <a:pt x="5177" y="18131"/>
                      </a:lnTo>
                      <a:lnTo>
                        <a:pt x="3383" y="18848"/>
                      </a:lnTo>
                      <a:lnTo>
                        <a:pt x="2614" y="17874"/>
                      </a:lnTo>
                      <a:lnTo>
                        <a:pt x="3383" y="16182"/>
                      </a:lnTo>
                      <a:lnTo>
                        <a:pt x="2922" y="15465"/>
                      </a:lnTo>
                      <a:lnTo>
                        <a:pt x="922" y="15516"/>
                      </a:lnTo>
                      <a:lnTo>
                        <a:pt x="512" y="14234"/>
                      </a:lnTo>
                      <a:lnTo>
                        <a:pt x="1948" y="12901"/>
                      </a:lnTo>
                      <a:lnTo>
                        <a:pt x="1896" y="12184"/>
                      </a:lnTo>
                      <a:lnTo>
                        <a:pt x="0" y="11415"/>
                      </a:lnTo>
                      <a:lnTo>
                        <a:pt x="51" y="10031"/>
                      </a:lnTo>
                      <a:lnTo>
                        <a:pt x="1948" y="9313"/>
                      </a:lnTo>
                      <a:lnTo>
                        <a:pt x="2101" y="8595"/>
                      </a:lnTo>
                      <a:lnTo>
                        <a:pt x="615" y="7160"/>
                      </a:lnTo>
                      <a:lnTo>
                        <a:pt x="1127" y="5878"/>
                      </a:lnTo>
                      <a:lnTo>
                        <a:pt x="3178" y="5981"/>
                      </a:lnTo>
                      <a:lnTo>
                        <a:pt x="3588" y="5417"/>
                      </a:lnTo>
                      <a:lnTo>
                        <a:pt x="2819" y="3520"/>
                      </a:lnTo>
                      <a:lnTo>
                        <a:pt x="3742" y="2597"/>
                      </a:lnTo>
                      <a:lnTo>
                        <a:pt x="5536" y="3417"/>
                      </a:lnTo>
                      <a:lnTo>
                        <a:pt x="6049" y="3058"/>
                      </a:lnTo>
                      <a:lnTo>
                        <a:pt x="6100" y="1264"/>
                      </a:lnTo>
                      <a:lnTo>
                        <a:pt x="7228" y="700"/>
                      </a:lnTo>
                      <a:lnTo>
                        <a:pt x="8510" y="2033"/>
                      </a:lnTo>
                      <a:lnTo>
                        <a:pt x="9689" y="1725"/>
                      </a:lnTo>
                      <a:close/>
                      <a:moveTo>
                        <a:pt x="10817" y="14422"/>
                      </a:moveTo>
                      <a:lnTo>
                        <a:pt x="11175" y="14388"/>
                      </a:lnTo>
                      <a:lnTo>
                        <a:pt x="11534" y="14354"/>
                      </a:lnTo>
                      <a:lnTo>
                        <a:pt x="11893" y="14268"/>
                      </a:lnTo>
                      <a:lnTo>
                        <a:pt x="12218" y="14166"/>
                      </a:lnTo>
                      <a:lnTo>
                        <a:pt x="12508" y="13995"/>
                      </a:lnTo>
                      <a:lnTo>
                        <a:pt x="12816" y="13807"/>
                      </a:lnTo>
                      <a:lnTo>
                        <a:pt x="13106" y="13602"/>
                      </a:lnTo>
                      <a:lnTo>
                        <a:pt x="13329" y="13380"/>
                      </a:lnTo>
                      <a:lnTo>
                        <a:pt x="13568" y="13106"/>
                      </a:lnTo>
                      <a:lnTo>
                        <a:pt x="13790" y="12850"/>
                      </a:lnTo>
                      <a:lnTo>
                        <a:pt x="13961" y="12560"/>
                      </a:lnTo>
                      <a:lnTo>
                        <a:pt x="14115" y="12269"/>
                      </a:lnTo>
                      <a:lnTo>
                        <a:pt x="14217" y="11927"/>
                      </a:lnTo>
                      <a:lnTo>
                        <a:pt x="14320" y="11568"/>
                      </a:lnTo>
                      <a:lnTo>
                        <a:pt x="14388" y="11210"/>
                      </a:lnTo>
                      <a:lnTo>
                        <a:pt x="14388" y="10851"/>
                      </a:lnTo>
                      <a:lnTo>
                        <a:pt x="14388" y="10492"/>
                      </a:lnTo>
                      <a:lnTo>
                        <a:pt x="14320" y="10133"/>
                      </a:lnTo>
                      <a:lnTo>
                        <a:pt x="14217" y="9808"/>
                      </a:lnTo>
                      <a:lnTo>
                        <a:pt x="14115" y="9467"/>
                      </a:lnTo>
                      <a:lnTo>
                        <a:pt x="13961" y="9142"/>
                      </a:lnTo>
                      <a:lnTo>
                        <a:pt x="13790" y="8851"/>
                      </a:lnTo>
                      <a:lnTo>
                        <a:pt x="13568" y="8595"/>
                      </a:lnTo>
                      <a:lnTo>
                        <a:pt x="13329" y="8322"/>
                      </a:lnTo>
                      <a:lnTo>
                        <a:pt x="13106" y="8100"/>
                      </a:lnTo>
                      <a:lnTo>
                        <a:pt x="12816" y="7894"/>
                      </a:lnTo>
                      <a:lnTo>
                        <a:pt x="12508" y="7741"/>
                      </a:lnTo>
                      <a:lnTo>
                        <a:pt x="12218" y="7570"/>
                      </a:lnTo>
                      <a:lnTo>
                        <a:pt x="11893" y="7433"/>
                      </a:lnTo>
                      <a:lnTo>
                        <a:pt x="11534" y="7382"/>
                      </a:lnTo>
                      <a:lnTo>
                        <a:pt x="11175" y="7313"/>
                      </a:lnTo>
                      <a:lnTo>
                        <a:pt x="10817" y="7313"/>
                      </a:lnTo>
                      <a:lnTo>
                        <a:pt x="10441" y="7313"/>
                      </a:lnTo>
                      <a:lnTo>
                        <a:pt x="10082" y="7382"/>
                      </a:lnTo>
                      <a:lnTo>
                        <a:pt x="9757" y="7433"/>
                      </a:lnTo>
                      <a:lnTo>
                        <a:pt x="9432" y="7570"/>
                      </a:lnTo>
                      <a:lnTo>
                        <a:pt x="9142" y="7741"/>
                      </a:lnTo>
                      <a:lnTo>
                        <a:pt x="8834" y="7894"/>
                      </a:lnTo>
                      <a:lnTo>
                        <a:pt x="8544" y="8100"/>
                      </a:lnTo>
                      <a:lnTo>
                        <a:pt x="8287" y="8322"/>
                      </a:lnTo>
                      <a:lnTo>
                        <a:pt x="8048" y="8595"/>
                      </a:lnTo>
                      <a:lnTo>
                        <a:pt x="7860" y="8851"/>
                      </a:lnTo>
                      <a:lnTo>
                        <a:pt x="7689" y="9142"/>
                      </a:lnTo>
                      <a:lnTo>
                        <a:pt x="7536" y="9467"/>
                      </a:lnTo>
                      <a:lnTo>
                        <a:pt x="7399" y="9808"/>
                      </a:lnTo>
                      <a:lnTo>
                        <a:pt x="7331" y="10133"/>
                      </a:lnTo>
                      <a:lnTo>
                        <a:pt x="7262" y="10492"/>
                      </a:lnTo>
                      <a:lnTo>
                        <a:pt x="7262" y="10851"/>
                      </a:lnTo>
                      <a:lnTo>
                        <a:pt x="7262" y="11210"/>
                      </a:lnTo>
                      <a:lnTo>
                        <a:pt x="7331" y="11568"/>
                      </a:lnTo>
                      <a:lnTo>
                        <a:pt x="7399" y="11927"/>
                      </a:lnTo>
                      <a:lnTo>
                        <a:pt x="7536" y="12269"/>
                      </a:lnTo>
                      <a:lnTo>
                        <a:pt x="7689" y="12560"/>
                      </a:lnTo>
                      <a:lnTo>
                        <a:pt x="7860" y="12850"/>
                      </a:lnTo>
                      <a:lnTo>
                        <a:pt x="8048" y="13106"/>
                      </a:lnTo>
                      <a:lnTo>
                        <a:pt x="8287" y="13380"/>
                      </a:lnTo>
                      <a:lnTo>
                        <a:pt x="8544" y="13602"/>
                      </a:lnTo>
                      <a:lnTo>
                        <a:pt x="8834" y="13807"/>
                      </a:lnTo>
                      <a:lnTo>
                        <a:pt x="9142" y="13995"/>
                      </a:lnTo>
                      <a:lnTo>
                        <a:pt x="9432" y="14166"/>
                      </a:lnTo>
                      <a:lnTo>
                        <a:pt x="9757" y="14268"/>
                      </a:lnTo>
                      <a:lnTo>
                        <a:pt x="10082" y="14354"/>
                      </a:lnTo>
                      <a:lnTo>
                        <a:pt x="10441" y="14388"/>
                      </a:lnTo>
                      <a:lnTo>
                        <a:pt x="10817" y="1442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round/>
                  <a:headEnd/>
                  <a:tailEnd/>
                </a:ln>
                <a:scene3d>
                  <a:camera prst="legacyPerspectiveFront">
                    <a:rot lat="20099991" lon="1500000" rev="0"/>
                  </a:camera>
                  <a:lightRig rig="legacyFlat4" dir="b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rgbClr val="C0C0C0"/>
                  </a:extrusionClr>
                </a:sp3d>
              </p:spPr>
              <p:txBody>
                <a:bodyPr>
                  <a:flatTx/>
                </a:bodyPr>
                <a:lstStyle/>
                <a:p>
                  <a:endParaRPr lang="pt-BR"/>
                </a:p>
              </p:txBody>
            </p:sp>
          </p:grpSp>
        </p:grpSp>
        <p:sp>
          <p:nvSpPr>
            <p:cNvPr id="57" name="TextBox 56"/>
            <p:cNvSpPr txBox="1"/>
            <p:nvPr/>
          </p:nvSpPr>
          <p:spPr>
            <a:xfrm>
              <a:off x="8050835" y="3134404"/>
              <a:ext cx="1090785" cy="33870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1600" dirty="0">
                  <a:solidFill>
                    <a:schemeClr val="accent1">
                      <a:lumMod val="50000"/>
                    </a:schemeClr>
                  </a:solidFill>
                </a:rPr>
                <a:t>Processos</a:t>
              </a:r>
            </a:p>
          </p:txBody>
        </p:sp>
      </p:grpSp>
      <p:grpSp>
        <p:nvGrpSpPr>
          <p:cNvPr id="5128" name="Group 71"/>
          <p:cNvGrpSpPr>
            <a:grpSpLocks/>
          </p:cNvGrpSpPr>
          <p:nvPr/>
        </p:nvGrpSpPr>
        <p:grpSpPr bwMode="auto">
          <a:xfrm>
            <a:off x="7366489" y="3087689"/>
            <a:ext cx="1679331" cy="2040354"/>
            <a:chOff x="7767708" y="4242348"/>
            <a:chExt cx="1819275" cy="2040223"/>
          </a:xfrm>
        </p:grpSpPr>
        <p:grpSp>
          <p:nvGrpSpPr>
            <p:cNvPr id="5132" name="Group 128"/>
            <p:cNvGrpSpPr>
              <a:grpSpLocks/>
            </p:cNvGrpSpPr>
            <p:nvPr/>
          </p:nvGrpSpPr>
          <p:grpSpPr bwMode="auto">
            <a:xfrm>
              <a:off x="7767708" y="4242348"/>
              <a:ext cx="1819275" cy="1809750"/>
              <a:chOff x="7648438" y="4586905"/>
              <a:chExt cx="1819275" cy="1809750"/>
            </a:xfrm>
          </p:grpSpPr>
          <p:grpSp>
            <p:nvGrpSpPr>
              <p:cNvPr id="5134" name="Group 120"/>
              <p:cNvGrpSpPr>
                <a:grpSpLocks/>
              </p:cNvGrpSpPr>
              <p:nvPr/>
            </p:nvGrpSpPr>
            <p:grpSpPr bwMode="auto">
              <a:xfrm>
                <a:off x="7648438" y="4586905"/>
                <a:ext cx="1819275" cy="1809750"/>
                <a:chOff x="412750" y="1485900"/>
                <a:chExt cx="1819275" cy="1809750"/>
              </a:xfrm>
            </p:grpSpPr>
            <p:sp>
              <p:nvSpPr>
                <p:cNvPr id="5136" name="AutoShape 11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412750" y="1485900"/>
                  <a:ext cx="1819275" cy="18097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137" name="Freeform 13"/>
                <p:cNvSpPr>
                  <a:spLocks/>
                </p:cNvSpPr>
                <p:nvPr/>
              </p:nvSpPr>
              <p:spPr bwMode="auto">
                <a:xfrm>
                  <a:off x="412750" y="1485900"/>
                  <a:ext cx="1819275" cy="1317625"/>
                </a:xfrm>
                <a:custGeom>
                  <a:avLst/>
                  <a:gdLst>
                    <a:gd name="T0" fmla="*/ 2147483647 w 2292"/>
                    <a:gd name="T1" fmla="*/ 2147483647 h 1660"/>
                    <a:gd name="T2" fmla="*/ 2147483647 w 2292"/>
                    <a:gd name="T3" fmla="*/ 2147483647 h 1660"/>
                    <a:gd name="T4" fmla="*/ 2147483647 w 2292"/>
                    <a:gd name="T5" fmla="*/ 0 h 1660"/>
                    <a:gd name="T6" fmla="*/ 0 w 2292"/>
                    <a:gd name="T7" fmla="*/ 2147483647 h 1660"/>
                    <a:gd name="T8" fmla="*/ 2147483647 w 2292"/>
                    <a:gd name="T9" fmla="*/ 2147483647 h 1660"/>
                    <a:gd name="T10" fmla="*/ 2147483647 w 2292"/>
                    <a:gd name="T11" fmla="*/ 2147483647 h 1660"/>
                    <a:gd name="T12" fmla="*/ 2147483647 w 2292"/>
                    <a:gd name="T13" fmla="*/ 2147483647 h 1660"/>
                    <a:gd name="T14" fmla="*/ 2147483647 w 2292"/>
                    <a:gd name="T15" fmla="*/ 2147483647 h 1660"/>
                    <a:gd name="T16" fmla="*/ 2147483647 w 2292"/>
                    <a:gd name="T17" fmla="*/ 2147483647 h 1660"/>
                    <a:gd name="T18" fmla="*/ 2147483647 w 2292"/>
                    <a:gd name="T19" fmla="*/ 2147483647 h 1660"/>
                    <a:gd name="T20" fmla="*/ 2147483647 w 2292"/>
                    <a:gd name="T21" fmla="*/ 2147483647 h 1660"/>
                    <a:gd name="T22" fmla="*/ 2147483647 w 2292"/>
                    <a:gd name="T23" fmla="*/ 2147483647 h 1660"/>
                    <a:gd name="T24" fmla="*/ 2147483647 w 2292"/>
                    <a:gd name="T25" fmla="*/ 2147483647 h 1660"/>
                    <a:gd name="T26" fmla="*/ 2147483647 w 2292"/>
                    <a:gd name="T27" fmla="*/ 2147483647 h 1660"/>
                    <a:gd name="T28" fmla="*/ 2147483647 w 2292"/>
                    <a:gd name="T29" fmla="*/ 2147483647 h 1660"/>
                    <a:gd name="T30" fmla="*/ 2147483647 w 2292"/>
                    <a:gd name="T31" fmla="*/ 2147483647 h 1660"/>
                    <a:gd name="T32" fmla="*/ 2147483647 w 2292"/>
                    <a:gd name="T33" fmla="*/ 2147483647 h 1660"/>
                    <a:gd name="T34" fmla="*/ 2147483647 w 2292"/>
                    <a:gd name="T35" fmla="*/ 2147483647 h 1660"/>
                    <a:gd name="T36" fmla="*/ 2147483647 w 2292"/>
                    <a:gd name="T37" fmla="*/ 2147483647 h 1660"/>
                    <a:gd name="T38" fmla="*/ 2147483647 w 2292"/>
                    <a:gd name="T39" fmla="*/ 2147483647 h 1660"/>
                    <a:gd name="T40" fmla="*/ 2147483647 w 2292"/>
                    <a:gd name="T41" fmla="*/ 2147483647 h 1660"/>
                    <a:gd name="T42" fmla="*/ 2147483647 w 2292"/>
                    <a:gd name="T43" fmla="*/ 2147483647 h 1660"/>
                    <a:gd name="T44" fmla="*/ 2147483647 w 2292"/>
                    <a:gd name="T45" fmla="*/ 2147483647 h 1660"/>
                    <a:gd name="T46" fmla="*/ 2147483647 w 2292"/>
                    <a:gd name="T47" fmla="*/ 2147483647 h 1660"/>
                    <a:gd name="T48" fmla="*/ 2147483647 w 2292"/>
                    <a:gd name="T49" fmla="*/ 2147483647 h 1660"/>
                    <a:gd name="T50" fmla="*/ 2147483647 w 2292"/>
                    <a:gd name="T51" fmla="*/ 2147483647 h 1660"/>
                    <a:gd name="T52" fmla="*/ 2147483647 w 2292"/>
                    <a:gd name="T53" fmla="*/ 2147483647 h 1660"/>
                    <a:gd name="T54" fmla="*/ 2147483647 w 2292"/>
                    <a:gd name="T55" fmla="*/ 2147483647 h 1660"/>
                    <a:gd name="T56" fmla="*/ 2147483647 w 2292"/>
                    <a:gd name="T57" fmla="*/ 2147483647 h 1660"/>
                    <a:gd name="T58" fmla="*/ 2147483647 w 2292"/>
                    <a:gd name="T59" fmla="*/ 2147483647 h 1660"/>
                    <a:gd name="T60" fmla="*/ 2147483647 w 2292"/>
                    <a:gd name="T61" fmla="*/ 2147483647 h 1660"/>
                    <a:gd name="T62" fmla="*/ 2147483647 w 2292"/>
                    <a:gd name="T63" fmla="*/ 2147483647 h 1660"/>
                    <a:gd name="T64" fmla="*/ 2147483647 w 2292"/>
                    <a:gd name="T65" fmla="*/ 2147483647 h 1660"/>
                    <a:gd name="T66" fmla="*/ 2147483647 w 2292"/>
                    <a:gd name="T67" fmla="*/ 2147483647 h 1660"/>
                    <a:gd name="T68" fmla="*/ 2147483647 w 2292"/>
                    <a:gd name="T69" fmla="*/ 2147483647 h 1660"/>
                    <a:gd name="T70" fmla="*/ 2147483647 w 2292"/>
                    <a:gd name="T71" fmla="*/ 2147483647 h 1660"/>
                    <a:gd name="T72" fmla="*/ 2147483647 w 2292"/>
                    <a:gd name="T73" fmla="*/ 2147483647 h 166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292"/>
                    <a:gd name="T112" fmla="*/ 0 h 1660"/>
                    <a:gd name="T113" fmla="*/ 2292 w 2292"/>
                    <a:gd name="T114" fmla="*/ 1660 h 1660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292" h="1660">
                      <a:moveTo>
                        <a:pt x="1791" y="1660"/>
                      </a:moveTo>
                      <a:lnTo>
                        <a:pt x="2292" y="1175"/>
                      </a:lnTo>
                      <a:lnTo>
                        <a:pt x="1095" y="0"/>
                      </a:lnTo>
                      <a:lnTo>
                        <a:pt x="0" y="1235"/>
                      </a:lnTo>
                      <a:lnTo>
                        <a:pt x="408" y="1651"/>
                      </a:lnTo>
                      <a:lnTo>
                        <a:pt x="452" y="1639"/>
                      </a:lnTo>
                      <a:lnTo>
                        <a:pt x="494" y="1628"/>
                      </a:lnTo>
                      <a:lnTo>
                        <a:pt x="538" y="1618"/>
                      </a:lnTo>
                      <a:lnTo>
                        <a:pt x="582" y="1608"/>
                      </a:lnTo>
                      <a:lnTo>
                        <a:pt x="627" y="1599"/>
                      </a:lnTo>
                      <a:lnTo>
                        <a:pt x="671" y="1591"/>
                      </a:lnTo>
                      <a:lnTo>
                        <a:pt x="714" y="1583"/>
                      </a:lnTo>
                      <a:lnTo>
                        <a:pt x="759" y="1576"/>
                      </a:lnTo>
                      <a:lnTo>
                        <a:pt x="803" y="1570"/>
                      </a:lnTo>
                      <a:lnTo>
                        <a:pt x="848" y="1565"/>
                      </a:lnTo>
                      <a:lnTo>
                        <a:pt x="893" y="1560"/>
                      </a:lnTo>
                      <a:lnTo>
                        <a:pt x="938" y="1556"/>
                      </a:lnTo>
                      <a:lnTo>
                        <a:pt x="983" y="1553"/>
                      </a:lnTo>
                      <a:lnTo>
                        <a:pt x="1027" y="1551"/>
                      </a:lnTo>
                      <a:lnTo>
                        <a:pt x="1072" y="1550"/>
                      </a:lnTo>
                      <a:lnTo>
                        <a:pt x="1117" y="1550"/>
                      </a:lnTo>
                      <a:lnTo>
                        <a:pt x="1164" y="1550"/>
                      </a:lnTo>
                      <a:lnTo>
                        <a:pt x="1210" y="1551"/>
                      </a:lnTo>
                      <a:lnTo>
                        <a:pt x="1256" y="1553"/>
                      </a:lnTo>
                      <a:lnTo>
                        <a:pt x="1301" y="1556"/>
                      </a:lnTo>
                      <a:lnTo>
                        <a:pt x="1346" y="1560"/>
                      </a:lnTo>
                      <a:lnTo>
                        <a:pt x="1390" y="1565"/>
                      </a:lnTo>
                      <a:lnTo>
                        <a:pt x="1434" y="1570"/>
                      </a:lnTo>
                      <a:lnTo>
                        <a:pt x="1476" y="1577"/>
                      </a:lnTo>
                      <a:lnTo>
                        <a:pt x="1518" y="1584"/>
                      </a:lnTo>
                      <a:lnTo>
                        <a:pt x="1559" y="1593"/>
                      </a:lnTo>
                      <a:lnTo>
                        <a:pt x="1599" y="1603"/>
                      </a:lnTo>
                      <a:lnTo>
                        <a:pt x="1640" y="1612"/>
                      </a:lnTo>
                      <a:lnTo>
                        <a:pt x="1678" y="1623"/>
                      </a:lnTo>
                      <a:lnTo>
                        <a:pt x="1717" y="1635"/>
                      </a:lnTo>
                      <a:lnTo>
                        <a:pt x="1754" y="1647"/>
                      </a:lnTo>
                      <a:lnTo>
                        <a:pt x="1791" y="166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138" name="Freeform 52"/>
                <p:cNvSpPr>
                  <a:spLocks/>
                </p:cNvSpPr>
                <p:nvPr/>
              </p:nvSpPr>
              <p:spPr bwMode="auto">
                <a:xfrm>
                  <a:off x="438150" y="2774950"/>
                  <a:ext cx="1662113" cy="520700"/>
                </a:xfrm>
                <a:custGeom>
                  <a:avLst/>
                  <a:gdLst>
                    <a:gd name="T0" fmla="*/ 2147483647 w 2095"/>
                    <a:gd name="T1" fmla="*/ 2147483647 h 656"/>
                    <a:gd name="T2" fmla="*/ 2147483647 w 2095"/>
                    <a:gd name="T3" fmla="*/ 2147483647 h 656"/>
                    <a:gd name="T4" fmla="*/ 2147483647 w 2095"/>
                    <a:gd name="T5" fmla="*/ 2147483647 h 656"/>
                    <a:gd name="T6" fmla="*/ 2147483647 w 2095"/>
                    <a:gd name="T7" fmla="*/ 2147483647 h 656"/>
                    <a:gd name="T8" fmla="*/ 2147483647 w 2095"/>
                    <a:gd name="T9" fmla="*/ 2147483647 h 656"/>
                    <a:gd name="T10" fmla="*/ 2147483647 w 2095"/>
                    <a:gd name="T11" fmla="*/ 2147483647 h 656"/>
                    <a:gd name="T12" fmla="*/ 2147483647 w 2095"/>
                    <a:gd name="T13" fmla="*/ 2147483647 h 656"/>
                    <a:gd name="T14" fmla="*/ 2147483647 w 2095"/>
                    <a:gd name="T15" fmla="*/ 2147483647 h 656"/>
                    <a:gd name="T16" fmla="*/ 2147483647 w 2095"/>
                    <a:gd name="T17" fmla="*/ 2147483647 h 656"/>
                    <a:gd name="T18" fmla="*/ 2147483647 w 2095"/>
                    <a:gd name="T19" fmla="*/ 2147483647 h 656"/>
                    <a:gd name="T20" fmla="*/ 2147483647 w 2095"/>
                    <a:gd name="T21" fmla="*/ 2147483647 h 656"/>
                    <a:gd name="T22" fmla="*/ 2147483647 w 2095"/>
                    <a:gd name="T23" fmla="*/ 2147483647 h 656"/>
                    <a:gd name="T24" fmla="*/ 2147483647 w 2095"/>
                    <a:gd name="T25" fmla="*/ 2147483647 h 656"/>
                    <a:gd name="T26" fmla="*/ 2147483647 w 2095"/>
                    <a:gd name="T27" fmla="*/ 2147483647 h 656"/>
                    <a:gd name="T28" fmla="*/ 2147483647 w 2095"/>
                    <a:gd name="T29" fmla="*/ 2147483647 h 656"/>
                    <a:gd name="T30" fmla="*/ 2147483647 w 2095"/>
                    <a:gd name="T31" fmla="*/ 2147483647 h 656"/>
                    <a:gd name="T32" fmla="*/ 2147483647 w 2095"/>
                    <a:gd name="T33" fmla="*/ 2147483647 h 656"/>
                    <a:gd name="T34" fmla="*/ 2147483647 w 2095"/>
                    <a:gd name="T35" fmla="*/ 2147483647 h 656"/>
                    <a:gd name="T36" fmla="*/ 2147483647 w 2095"/>
                    <a:gd name="T37" fmla="*/ 2147483647 h 656"/>
                    <a:gd name="T38" fmla="*/ 2147483647 w 2095"/>
                    <a:gd name="T39" fmla="*/ 2147483647 h 656"/>
                    <a:gd name="T40" fmla="*/ 2147483647 w 2095"/>
                    <a:gd name="T41" fmla="*/ 2147483647 h 656"/>
                    <a:gd name="T42" fmla="*/ 2147483647 w 2095"/>
                    <a:gd name="T43" fmla="*/ 2147483647 h 656"/>
                    <a:gd name="T44" fmla="*/ 2147483647 w 2095"/>
                    <a:gd name="T45" fmla="*/ 2147483647 h 656"/>
                    <a:gd name="T46" fmla="*/ 2147483647 w 2095"/>
                    <a:gd name="T47" fmla="*/ 2147483647 h 656"/>
                    <a:gd name="T48" fmla="*/ 2147483647 w 2095"/>
                    <a:gd name="T49" fmla="*/ 2147483647 h 656"/>
                    <a:gd name="T50" fmla="*/ 2147483647 w 2095"/>
                    <a:gd name="T51" fmla="*/ 2147483647 h 656"/>
                    <a:gd name="T52" fmla="*/ 2147483647 w 2095"/>
                    <a:gd name="T53" fmla="*/ 2147483647 h 656"/>
                    <a:gd name="T54" fmla="*/ 2147483647 w 2095"/>
                    <a:gd name="T55" fmla="*/ 2147483647 h 656"/>
                    <a:gd name="T56" fmla="*/ 2147483647 w 2095"/>
                    <a:gd name="T57" fmla="*/ 2147483647 h 656"/>
                    <a:gd name="T58" fmla="*/ 2147483647 w 2095"/>
                    <a:gd name="T59" fmla="*/ 2147483647 h 656"/>
                    <a:gd name="T60" fmla="*/ 2147483647 w 2095"/>
                    <a:gd name="T61" fmla="*/ 2147483647 h 656"/>
                    <a:gd name="T62" fmla="*/ 2147483647 w 2095"/>
                    <a:gd name="T63" fmla="*/ 2147483647 h 656"/>
                    <a:gd name="T64" fmla="*/ 2147483647 w 2095"/>
                    <a:gd name="T65" fmla="*/ 2147483647 h 656"/>
                    <a:gd name="T66" fmla="*/ 2147483647 w 2095"/>
                    <a:gd name="T67" fmla="*/ 2147483647 h 656"/>
                    <a:gd name="T68" fmla="*/ 2147483647 w 2095"/>
                    <a:gd name="T69" fmla="*/ 2147483647 h 656"/>
                    <a:gd name="T70" fmla="*/ 2147483647 w 2095"/>
                    <a:gd name="T71" fmla="*/ 2147483647 h 656"/>
                    <a:gd name="T72" fmla="*/ 2147483647 w 2095"/>
                    <a:gd name="T73" fmla="*/ 2147483647 h 656"/>
                    <a:gd name="T74" fmla="*/ 2147483647 w 2095"/>
                    <a:gd name="T75" fmla="*/ 2147483647 h 656"/>
                    <a:gd name="T76" fmla="*/ 2147483647 w 2095"/>
                    <a:gd name="T77" fmla="*/ 2147483647 h 656"/>
                    <a:gd name="T78" fmla="*/ 2147483647 w 2095"/>
                    <a:gd name="T79" fmla="*/ 2147483647 h 656"/>
                    <a:gd name="T80" fmla="*/ 2147483647 w 2095"/>
                    <a:gd name="T81" fmla="*/ 2147483647 h 656"/>
                    <a:gd name="T82" fmla="*/ 2147483647 w 2095"/>
                    <a:gd name="T83" fmla="*/ 2147483647 h 656"/>
                    <a:gd name="T84" fmla="*/ 2147483647 w 2095"/>
                    <a:gd name="T85" fmla="*/ 2147483647 h 656"/>
                    <a:gd name="T86" fmla="*/ 2147483647 w 2095"/>
                    <a:gd name="T87" fmla="*/ 2147483647 h 656"/>
                    <a:gd name="T88" fmla="*/ 2147483647 w 2095"/>
                    <a:gd name="T89" fmla="*/ 2147483647 h 656"/>
                    <a:gd name="T90" fmla="*/ 2147483647 w 2095"/>
                    <a:gd name="T91" fmla="*/ 2147483647 h 656"/>
                    <a:gd name="T92" fmla="*/ 2147483647 w 2095"/>
                    <a:gd name="T93" fmla="*/ 2147483647 h 656"/>
                    <a:gd name="T94" fmla="*/ 2147483647 w 2095"/>
                    <a:gd name="T95" fmla="*/ 2147483647 h 656"/>
                    <a:gd name="T96" fmla="*/ 2147483647 w 2095"/>
                    <a:gd name="T97" fmla="*/ 2147483647 h 656"/>
                    <a:gd name="T98" fmla="*/ 2147483647 w 2095"/>
                    <a:gd name="T99" fmla="*/ 2147483647 h 656"/>
                    <a:gd name="T100" fmla="*/ 2147483647 w 2095"/>
                    <a:gd name="T101" fmla="*/ 2147483647 h 656"/>
                    <a:gd name="T102" fmla="*/ 2147483647 w 2095"/>
                    <a:gd name="T103" fmla="*/ 2147483647 h 656"/>
                    <a:gd name="T104" fmla="*/ 2147483647 w 2095"/>
                    <a:gd name="T105" fmla="*/ 2147483647 h 656"/>
                    <a:gd name="T106" fmla="*/ 2147483647 w 2095"/>
                    <a:gd name="T107" fmla="*/ 2147483647 h 656"/>
                    <a:gd name="T108" fmla="*/ 2147483647 w 2095"/>
                    <a:gd name="T109" fmla="*/ 2147483647 h 656"/>
                    <a:gd name="T110" fmla="*/ 2147483647 w 2095"/>
                    <a:gd name="T111" fmla="*/ 2147483647 h 656"/>
                    <a:gd name="T112" fmla="*/ 2147483647 w 2095"/>
                    <a:gd name="T113" fmla="*/ 2147483647 h 656"/>
                    <a:gd name="T114" fmla="*/ 2147483647 w 2095"/>
                    <a:gd name="T115" fmla="*/ 2147483647 h 656"/>
                    <a:gd name="T116" fmla="*/ 2147483647 w 2095"/>
                    <a:gd name="T117" fmla="*/ 2147483647 h 65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2095"/>
                    <a:gd name="T178" fmla="*/ 0 h 656"/>
                    <a:gd name="T179" fmla="*/ 2095 w 2095"/>
                    <a:gd name="T180" fmla="*/ 656 h 65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2095" h="656">
                      <a:moveTo>
                        <a:pt x="1135" y="3"/>
                      </a:moveTo>
                      <a:lnTo>
                        <a:pt x="1097" y="5"/>
                      </a:lnTo>
                      <a:lnTo>
                        <a:pt x="1060" y="7"/>
                      </a:lnTo>
                      <a:lnTo>
                        <a:pt x="1022" y="11"/>
                      </a:lnTo>
                      <a:lnTo>
                        <a:pt x="985" y="15"/>
                      </a:lnTo>
                      <a:lnTo>
                        <a:pt x="948" y="20"/>
                      </a:lnTo>
                      <a:lnTo>
                        <a:pt x="910" y="26"/>
                      </a:lnTo>
                      <a:lnTo>
                        <a:pt x="874" y="33"/>
                      </a:lnTo>
                      <a:lnTo>
                        <a:pt x="837" y="38"/>
                      </a:lnTo>
                      <a:lnTo>
                        <a:pt x="799" y="47"/>
                      </a:lnTo>
                      <a:lnTo>
                        <a:pt x="762" y="55"/>
                      </a:lnTo>
                      <a:lnTo>
                        <a:pt x="725" y="63"/>
                      </a:lnTo>
                      <a:lnTo>
                        <a:pt x="689" y="72"/>
                      </a:lnTo>
                      <a:lnTo>
                        <a:pt x="652" y="82"/>
                      </a:lnTo>
                      <a:lnTo>
                        <a:pt x="615" y="93"/>
                      </a:lnTo>
                      <a:lnTo>
                        <a:pt x="580" y="104"/>
                      </a:lnTo>
                      <a:lnTo>
                        <a:pt x="544" y="116"/>
                      </a:lnTo>
                      <a:lnTo>
                        <a:pt x="507" y="127"/>
                      </a:lnTo>
                      <a:lnTo>
                        <a:pt x="471" y="140"/>
                      </a:lnTo>
                      <a:lnTo>
                        <a:pt x="437" y="154"/>
                      </a:lnTo>
                      <a:lnTo>
                        <a:pt x="401" y="168"/>
                      </a:lnTo>
                      <a:lnTo>
                        <a:pt x="367" y="181"/>
                      </a:lnTo>
                      <a:lnTo>
                        <a:pt x="332" y="196"/>
                      </a:lnTo>
                      <a:lnTo>
                        <a:pt x="297" y="211"/>
                      </a:lnTo>
                      <a:lnTo>
                        <a:pt x="263" y="227"/>
                      </a:lnTo>
                      <a:lnTo>
                        <a:pt x="228" y="244"/>
                      </a:lnTo>
                      <a:lnTo>
                        <a:pt x="195" y="261"/>
                      </a:lnTo>
                      <a:lnTo>
                        <a:pt x="161" y="278"/>
                      </a:lnTo>
                      <a:lnTo>
                        <a:pt x="129" y="295"/>
                      </a:lnTo>
                      <a:lnTo>
                        <a:pt x="96" y="314"/>
                      </a:lnTo>
                      <a:lnTo>
                        <a:pt x="63" y="332"/>
                      </a:lnTo>
                      <a:lnTo>
                        <a:pt x="31" y="352"/>
                      </a:lnTo>
                      <a:lnTo>
                        <a:pt x="0" y="371"/>
                      </a:lnTo>
                      <a:lnTo>
                        <a:pt x="29" y="355"/>
                      </a:lnTo>
                      <a:lnTo>
                        <a:pt x="59" y="340"/>
                      </a:lnTo>
                      <a:lnTo>
                        <a:pt x="88" y="325"/>
                      </a:lnTo>
                      <a:lnTo>
                        <a:pt x="118" y="310"/>
                      </a:lnTo>
                      <a:lnTo>
                        <a:pt x="148" y="295"/>
                      </a:lnTo>
                      <a:lnTo>
                        <a:pt x="179" y="282"/>
                      </a:lnTo>
                      <a:lnTo>
                        <a:pt x="209" y="268"/>
                      </a:lnTo>
                      <a:lnTo>
                        <a:pt x="240" y="255"/>
                      </a:lnTo>
                      <a:lnTo>
                        <a:pt x="271" y="241"/>
                      </a:lnTo>
                      <a:lnTo>
                        <a:pt x="302" y="230"/>
                      </a:lnTo>
                      <a:lnTo>
                        <a:pt x="333" y="217"/>
                      </a:lnTo>
                      <a:lnTo>
                        <a:pt x="364" y="206"/>
                      </a:lnTo>
                      <a:lnTo>
                        <a:pt x="397" y="194"/>
                      </a:lnTo>
                      <a:lnTo>
                        <a:pt x="429" y="184"/>
                      </a:lnTo>
                      <a:lnTo>
                        <a:pt x="460" y="173"/>
                      </a:lnTo>
                      <a:lnTo>
                        <a:pt x="492" y="164"/>
                      </a:lnTo>
                      <a:lnTo>
                        <a:pt x="524" y="154"/>
                      </a:lnTo>
                      <a:lnTo>
                        <a:pt x="557" y="146"/>
                      </a:lnTo>
                      <a:lnTo>
                        <a:pt x="590" y="136"/>
                      </a:lnTo>
                      <a:lnTo>
                        <a:pt x="622" y="128"/>
                      </a:lnTo>
                      <a:lnTo>
                        <a:pt x="655" y="121"/>
                      </a:lnTo>
                      <a:lnTo>
                        <a:pt x="688" y="115"/>
                      </a:lnTo>
                      <a:lnTo>
                        <a:pt x="720" y="108"/>
                      </a:lnTo>
                      <a:lnTo>
                        <a:pt x="754" y="102"/>
                      </a:lnTo>
                      <a:lnTo>
                        <a:pt x="786" y="96"/>
                      </a:lnTo>
                      <a:lnTo>
                        <a:pt x="819" y="90"/>
                      </a:lnTo>
                      <a:lnTo>
                        <a:pt x="853" y="86"/>
                      </a:lnTo>
                      <a:lnTo>
                        <a:pt x="885" y="82"/>
                      </a:lnTo>
                      <a:lnTo>
                        <a:pt x="919" y="79"/>
                      </a:lnTo>
                      <a:lnTo>
                        <a:pt x="952" y="75"/>
                      </a:lnTo>
                      <a:lnTo>
                        <a:pt x="984" y="73"/>
                      </a:lnTo>
                      <a:lnTo>
                        <a:pt x="1018" y="71"/>
                      </a:lnTo>
                      <a:lnTo>
                        <a:pt x="1050" y="70"/>
                      </a:lnTo>
                      <a:lnTo>
                        <a:pt x="1081" y="68"/>
                      </a:lnTo>
                      <a:lnTo>
                        <a:pt x="1113" y="68"/>
                      </a:lnTo>
                      <a:lnTo>
                        <a:pt x="1144" y="68"/>
                      </a:lnTo>
                      <a:lnTo>
                        <a:pt x="1174" y="70"/>
                      </a:lnTo>
                      <a:lnTo>
                        <a:pt x="1205" y="71"/>
                      </a:lnTo>
                      <a:lnTo>
                        <a:pt x="1235" y="72"/>
                      </a:lnTo>
                      <a:lnTo>
                        <a:pt x="1264" y="74"/>
                      </a:lnTo>
                      <a:lnTo>
                        <a:pt x="1294" y="76"/>
                      </a:lnTo>
                      <a:lnTo>
                        <a:pt x="1323" y="80"/>
                      </a:lnTo>
                      <a:lnTo>
                        <a:pt x="1352" y="83"/>
                      </a:lnTo>
                      <a:lnTo>
                        <a:pt x="1379" y="88"/>
                      </a:lnTo>
                      <a:lnTo>
                        <a:pt x="1407" y="93"/>
                      </a:lnTo>
                      <a:lnTo>
                        <a:pt x="1435" y="97"/>
                      </a:lnTo>
                      <a:lnTo>
                        <a:pt x="1462" y="103"/>
                      </a:lnTo>
                      <a:lnTo>
                        <a:pt x="1489" y="109"/>
                      </a:lnTo>
                      <a:lnTo>
                        <a:pt x="1515" y="116"/>
                      </a:lnTo>
                      <a:lnTo>
                        <a:pt x="1541" y="123"/>
                      </a:lnTo>
                      <a:lnTo>
                        <a:pt x="1566" y="129"/>
                      </a:lnTo>
                      <a:lnTo>
                        <a:pt x="1591" y="138"/>
                      </a:lnTo>
                      <a:lnTo>
                        <a:pt x="1617" y="146"/>
                      </a:lnTo>
                      <a:lnTo>
                        <a:pt x="1641" y="155"/>
                      </a:lnTo>
                      <a:lnTo>
                        <a:pt x="1665" y="163"/>
                      </a:lnTo>
                      <a:lnTo>
                        <a:pt x="1688" y="173"/>
                      </a:lnTo>
                      <a:lnTo>
                        <a:pt x="1711" y="182"/>
                      </a:lnTo>
                      <a:lnTo>
                        <a:pt x="1733" y="193"/>
                      </a:lnTo>
                      <a:lnTo>
                        <a:pt x="1756" y="203"/>
                      </a:lnTo>
                      <a:lnTo>
                        <a:pt x="1778" y="215"/>
                      </a:lnTo>
                      <a:lnTo>
                        <a:pt x="1799" y="226"/>
                      </a:lnTo>
                      <a:lnTo>
                        <a:pt x="1820" y="238"/>
                      </a:lnTo>
                      <a:lnTo>
                        <a:pt x="1840" y="250"/>
                      </a:lnTo>
                      <a:lnTo>
                        <a:pt x="1860" y="263"/>
                      </a:lnTo>
                      <a:lnTo>
                        <a:pt x="1824" y="244"/>
                      </a:lnTo>
                      <a:lnTo>
                        <a:pt x="1787" y="225"/>
                      </a:lnTo>
                      <a:lnTo>
                        <a:pt x="1749" y="208"/>
                      </a:lnTo>
                      <a:lnTo>
                        <a:pt x="1711" y="192"/>
                      </a:lnTo>
                      <a:lnTo>
                        <a:pt x="1672" y="178"/>
                      </a:lnTo>
                      <a:lnTo>
                        <a:pt x="1632" y="165"/>
                      </a:lnTo>
                      <a:lnTo>
                        <a:pt x="1589" y="154"/>
                      </a:lnTo>
                      <a:lnTo>
                        <a:pt x="1547" y="144"/>
                      </a:lnTo>
                      <a:lnTo>
                        <a:pt x="1503" y="135"/>
                      </a:lnTo>
                      <a:lnTo>
                        <a:pt x="1458" y="129"/>
                      </a:lnTo>
                      <a:lnTo>
                        <a:pt x="1411" y="124"/>
                      </a:lnTo>
                      <a:lnTo>
                        <a:pt x="1363" y="120"/>
                      </a:lnTo>
                      <a:lnTo>
                        <a:pt x="1314" y="117"/>
                      </a:lnTo>
                      <a:lnTo>
                        <a:pt x="1262" y="117"/>
                      </a:lnTo>
                      <a:lnTo>
                        <a:pt x="1210" y="117"/>
                      </a:lnTo>
                      <a:lnTo>
                        <a:pt x="1156" y="119"/>
                      </a:lnTo>
                      <a:lnTo>
                        <a:pt x="1121" y="121"/>
                      </a:lnTo>
                      <a:lnTo>
                        <a:pt x="1087" y="124"/>
                      </a:lnTo>
                      <a:lnTo>
                        <a:pt x="1052" y="127"/>
                      </a:lnTo>
                      <a:lnTo>
                        <a:pt x="1018" y="131"/>
                      </a:lnTo>
                      <a:lnTo>
                        <a:pt x="983" y="135"/>
                      </a:lnTo>
                      <a:lnTo>
                        <a:pt x="948" y="141"/>
                      </a:lnTo>
                      <a:lnTo>
                        <a:pt x="915" y="147"/>
                      </a:lnTo>
                      <a:lnTo>
                        <a:pt x="880" y="153"/>
                      </a:lnTo>
                      <a:lnTo>
                        <a:pt x="846" y="159"/>
                      </a:lnTo>
                      <a:lnTo>
                        <a:pt x="813" y="168"/>
                      </a:lnTo>
                      <a:lnTo>
                        <a:pt x="778" y="176"/>
                      </a:lnTo>
                      <a:lnTo>
                        <a:pt x="745" y="184"/>
                      </a:lnTo>
                      <a:lnTo>
                        <a:pt x="710" y="193"/>
                      </a:lnTo>
                      <a:lnTo>
                        <a:pt x="677" y="202"/>
                      </a:lnTo>
                      <a:lnTo>
                        <a:pt x="643" y="212"/>
                      </a:lnTo>
                      <a:lnTo>
                        <a:pt x="611" y="224"/>
                      </a:lnTo>
                      <a:lnTo>
                        <a:pt x="577" y="234"/>
                      </a:lnTo>
                      <a:lnTo>
                        <a:pt x="544" y="247"/>
                      </a:lnTo>
                      <a:lnTo>
                        <a:pt x="512" y="259"/>
                      </a:lnTo>
                      <a:lnTo>
                        <a:pt x="479" y="271"/>
                      </a:lnTo>
                      <a:lnTo>
                        <a:pt x="447" y="285"/>
                      </a:lnTo>
                      <a:lnTo>
                        <a:pt x="415" y="299"/>
                      </a:lnTo>
                      <a:lnTo>
                        <a:pt x="383" y="313"/>
                      </a:lnTo>
                      <a:lnTo>
                        <a:pt x="352" y="328"/>
                      </a:lnTo>
                      <a:lnTo>
                        <a:pt x="320" y="343"/>
                      </a:lnTo>
                      <a:lnTo>
                        <a:pt x="289" y="358"/>
                      </a:lnTo>
                      <a:lnTo>
                        <a:pt x="258" y="374"/>
                      </a:lnTo>
                      <a:lnTo>
                        <a:pt x="228" y="390"/>
                      </a:lnTo>
                      <a:lnTo>
                        <a:pt x="198" y="407"/>
                      </a:lnTo>
                      <a:lnTo>
                        <a:pt x="168" y="424"/>
                      </a:lnTo>
                      <a:lnTo>
                        <a:pt x="138" y="442"/>
                      </a:lnTo>
                      <a:lnTo>
                        <a:pt x="110" y="460"/>
                      </a:lnTo>
                      <a:lnTo>
                        <a:pt x="136" y="445"/>
                      </a:lnTo>
                      <a:lnTo>
                        <a:pt x="164" y="431"/>
                      </a:lnTo>
                      <a:lnTo>
                        <a:pt x="190" y="418"/>
                      </a:lnTo>
                      <a:lnTo>
                        <a:pt x="218" y="405"/>
                      </a:lnTo>
                      <a:lnTo>
                        <a:pt x="246" y="391"/>
                      </a:lnTo>
                      <a:lnTo>
                        <a:pt x="273" y="378"/>
                      </a:lnTo>
                      <a:lnTo>
                        <a:pt x="301" y="367"/>
                      </a:lnTo>
                      <a:lnTo>
                        <a:pt x="329" y="354"/>
                      </a:lnTo>
                      <a:lnTo>
                        <a:pt x="357" y="343"/>
                      </a:lnTo>
                      <a:lnTo>
                        <a:pt x="386" y="331"/>
                      </a:lnTo>
                      <a:lnTo>
                        <a:pt x="415" y="321"/>
                      </a:lnTo>
                      <a:lnTo>
                        <a:pt x="444" y="310"/>
                      </a:lnTo>
                      <a:lnTo>
                        <a:pt x="473" y="300"/>
                      </a:lnTo>
                      <a:lnTo>
                        <a:pt x="501" y="290"/>
                      </a:lnTo>
                      <a:lnTo>
                        <a:pt x="530" y="280"/>
                      </a:lnTo>
                      <a:lnTo>
                        <a:pt x="560" y="271"/>
                      </a:lnTo>
                      <a:lnTo>
                        <a:pt x="589" y="263"/>
                      </a:lnTo>
                      <a:lnTo>
                        <a:pt x="619" y="255"/>
                      </a:lnTo>
                      <a:lnTo>
                        <a:pt x="648" y="247"/>
                      </a:lnTo>
                      <a:lnTo>
                        <a:pt x="678" y="240"/>
                      </a:lnTo>
                      <a:lnTo>
                        <a:pt x="708" y="233"/>
                      </a:lnTo>
                      <a:lnTo>
                        <a:pt x="738" y="226"/>
                      </a:lnTo>
                      <a:lnTo>
                        <a:pt x="768" y="221"/>
                      </a:lnTo>
                      <a:lnTo>
                        <a:pt x="798" y="215"/>
                      </a:lnTo>
                      <a:lnTo>
                        <a:pt x="827" y="210"/>
                      </a:lnTo>
                      <a:lnTo>
                        <a:pt x="857" y="206"/>
                      </a:lnTo>
                      <a:lnTo>
                        <a:pt x="887" y="201"/>
                      </a:lnTo>
                      <a:lnTo>
                        <a:pt x="917" y="197"/>
                      </a:lnTo>
                      <a:lnTo>
                        <a:pt x="948" y="194"/>
                      </a:lnTo>
                      <a:lnTo>
                        <a:pt x="978" y="192"/>
                      </a:lnTo>
                      <a:lnTo>
                        <a:pt x="1008" y="189"/>
                      </a:lnTo>
                      <a:lnTo>
                        <a:pt x="1038" y="187"/>
                      </a:lnTo>
                      <a:lnTo>
                        <a:pt x="1069" y="186"/>
                      </a:lnTo>
                      <a:lnTo>
                        <a:pt x="1101" y="185"/>
                      </a:lnTo>
                      <a:lnTo>
                        <a:pt x="1131" y="185"/>
                      </a:lnTo>
                      <a:lnTo>
                        <a:pt x="1161" y="185"/>
                      </a:lnTo>
                      <a:lnTo>
                        <a:pt x="1190" y="185"/>
                      </a:lnTo>
                      <a:lnTo>
                        <a:pt x="1219" y="186"/>
                      </a:lnTo>
                      <a:lnTo>
                        <a:pt x="1248" y="188"/>
                      </a:lnTo>
                      <a:lnTo>
                        <a:pt x="1276" y="191"/>
                      </a:lnTo>
                      <a:lnTo>
                        <a:pt x="1303" y="193"/>
                      </a:lnTo>
                      <a:lnTo>
                        <a:pt x="1331" y="196"/>
                      </a:lnTo>
                      <a:lnTo>
                        <a:pt x="1358" y="200"/>
                      </a:lnTo>
                      <a:lnTo>
                        <a:pt x="1384" y="204"/>
                      </a:lnTo>
                      <a:lnTo>
                        <a:pt x="1409" y="209"/>
                      </a:lnTo>
                      <a:lnTo>
                        <a:pt x="1435" y="214"/>
                      </a:lnTo>
                      <a:lnTo>
                        <a:pt x="1460" y="219"/>
                      </a:lnTo>
                      <a:lnTo>
                        <a:pt x="1484" y="225"/>
                      </a:lnTo>
                      <a:lnTo>
                        <a:pt x="1509" y="232"/>
                      </a:lnTo>
                      <a:lnTo>
                        <a:pt x="1532" y="239"/>
                      </a:lnTo>
                      <a:lnTo>
                        <a:pt x="1556" y="246"/>
                      </a:lnTo>
                      <a:lnTo>
                        <a:pt x="1579" y="254"/>
                      </a:lnTo>
                      <a:lnTo>
                        <a:pt x="1601" y="262"/>
                      </a:lnTo>
                      <a:lnTo>
                        <a:pt x="1623" y="271"/>
                      </a:lnTo>
                      <a:lnTo>
                        <a:pt x="1644" y="280"/>
                      </a:lnTo>
                      <a:lnTo>
                        <a:pt x="1666" y="290"/>
                      </a:lnTo>
                      <a:lnTo>
                        <a:pt x="1687" y="300"/>
                      </a:lnTo>
                      <a:lnTo>
                        <a:pt x="1708" y="312"/>
                      </a:lnTo>
                      <a:lnTo>
                        <a:pt x="1727" y="322"/>
                      </a:lnTo>
                      <a:lnTo>
                        <a:pt x="1747" y="333"/>
                      </a:lnTo>
                      <a:lnTo>
                        <a:pt x="1767" y="346"/>
                      </a:lnTo>
                      <a:lnTo>
                        <a:pt x="1786" y="358"/>
                      </a:lnTo>
                      <a:lnTo>
                        <a:pt x="1805" y="370"/>
                      </a:lnTo>
                      <a:lnTo>
                        <a:pt x="1823" y="384"/>
                      </a:lnTo>
                      <a:lnTo>
                        <a:pt x="1791" y="363"/>
                      </a:lnTo>
                      <a:lnTo>
                        <a:pt x="1756" y="345"/>
                      </a:lnTo>
                      <a:lnTo>
                        <a:pt x="1721" y="328"/>
                      </a:lnTo>
                      <a:lnTo>
                        <a:pt x="1683" y="312"/>
                      </a:lnTo>
                      <a:lnTo>
                        <a:pt x="1644" y="297"/>
                      </a:lnTo>
                      <a:lnTo>
                        <a:pt x="1604" y="283"/>
                      </a:lnTo>
                      <a:lnTo>
                        <a:pt x="1562" y="271"/>
                      </a:lnTo>
                      <a:lnTo>
                        <a:pt x="1519" y="261"/>
                      </a:lnTo>
                      <a:lnTo>
                        <a:pt x="1475" y="252"/>
                      </a:lnTo>
                      <a:lnTo>
                        <a:pt x="1429" y="245"/>
                      </a:lnTo>
                      <a:lnTo>
                        <a:pt x="1382" y="239"/>
                      </a:lnTo>
                      <a:lnTo>
                        <a:pt x="1333" y="235"/>
                      </a:lnTo>
                      <a:lnTo>
                        <a:pt x="1285" y="233"/>
                      </a:lnTo>
                      <a:lnTo>
                        <a:pt x="1234" y="233"/>
                      </a:lnTo>
                      <a:lnTo>
                        <a:pt x="1182" y="234"/>
                      </a:lnTo>
                      <a:lnTo>
                        <a:pt x="1129" y="238"/>
                      </a:lnTo>
                      <a:lnTo>
                        <a:pt x="1099" y="240"/>
                      </a:lnTo>
                      <a:lnTo>
                        <a:pt x="1068" y="244"/>
                      </a:lnTo>
                      <a:lnTo>
                        <a:pt x="1038" y="247"/>
                      </a:lnTo>
                      <a:lnTo>
                        <a:pt x="1008" y="250"/>
                      </a:lnTo>
                      <a:lnTo>
                        <a:pt x="977" y="255"/>
                      </a:lnTo>
                      <a:lnTo>
                        <a:pt x="947" y="261"/>
                      </a:lnTo>
                      <a:lnTo>
                        <a:pt x="917" y="267"/>
                      </a:lnTo>
                      <a:lnTo>
                        <a:pt x="887" y="272"/>
                      </a:lnTo>
                      <a:lnTo>
                        <a:pt x="857" y="279"/>
                      </a:lnTo>
                      <a:lnTo>
                        <a:pt x="826" y="286"/>
                      </a:lnTo>
                      <a:lnTo>
                        <a:pt x="798" y="294"/>
                      </a:lnTo>
                      <a:lnTo>
                        <a:pt x="768" y="302"/>
                      </a:lnTo>
                      <a:lnTo>
                        <a:pt x="738" y="312"/>
                      </a:lnTo>
                      <a:lnTo>
                        <a:pt x="708" y="321"/>
                      </a:lnTo>
                      <a:lnTo>
                        <a:pt x="679" y="330"/>
                      </a:lnTo>
                      <a:lnTo>
                        <a:pt x="649" y="340"/>
                      </a:lnTo>
                      <a:lnTo>
                        <a:pt x="620" y="351"/>
                      </a:lnTo>
                      <a:lnTo>
                        <a:pt x="591" y="361"/>
                      </a:lnTo>
                      <a:lnTo>
                        <a:pt x="562" y="373"/>
                      </a:lnTo>
                      <a:lnTo>
                        <a:pt x="534" y="384"/>
                      </a:lnTo>
                      <a:lnTo>
                        <a:pt x="505" y="397"/>
                      </a:lnTo>
                      <a:lnTo>
                        <a:pt x="477" y="409"/>
                      </a:lnTo>
                      <a:lnTo>
                        <a:pt x="448" y="422"/>
                      </a:lnTo>
                      <a:lnTo>
                        <a:pt x="421" y="436"/>
                      </a:lnTo>
                      <a:lnTo>
                        <a:pt x="393" y="450"/>
                      </a:lnTo>
                      <a:lnTo>
                        <a:pt x="365" y="464"/>
                      </a:lnTo>
                      <a:lnTo>
                        <a:pt x="339" y="479"/>
                      </a:lnTo>
                      <a:lnTo>
                        <a:pt x="312" y="494"/>
                      </a:lnTo>
                      <a:lnTo>
                        <a:pt x="286" y="509"/>
                      </a:lnTo>
                      <a:lnTo>
                        <a:pt x="259" y="525"/>
                      </a:lnTo>
                      <a:lnTo>
                        <a:pt x="233" y="541"/>
                      </a:lnTo>
                      <a:lnTo>
                        <a:pt x="208" y="557"/>
                      </a:lnTo>
                      <a:lnTo>
                        <a:pt x="231" y="544"/>
                      </a:lnTo>
                      <a:lnTo>
                        <a:pt x="254" y="532"/>
                      </a:lnTo>
                      <a:lnTo>
                        <a:pt x="278" y="520"/>
                      </a:lnTo>
                      <a:lnTo>
                        <a:pt x="301" y="507"/>
                      </a:lnTo>
                      <a:lnTo>
                        <a:pt x="325" y="496"/>
                      </a:lnTo>
                      <a:lnTo>
                        <a:pt x="349" y="484"/>
                      </a:lnTo>
                      <a:lnTo>
                        <a:pt x="373" y="474"/>
                      </a:lnTo>
                      <a:lnTo>
                        <a:pt x="398" y="464"/>
                      </a:lnTo>
                      <a:lnTo>
                        <a:pt x="422" y="453"/>
                      </a:lnTo>
                      <a:lnTo>
                        <a:pt x="447" y="443"/>
                      </a:lnTo>
                      <a:lnTo>
                        <a:pt x="471" y="432"/>
                      </a:lnTo>
                      <a:lnTo>
                        <a:pt x="497" y="423"/>
                      </a:lnTo>
                      <a:lnTo>
                        <a:pt x="521" y="414"/>
                      </a:lnTo>
                      <a:lnTo>
                        <a:pt x="546" y="406"/>
                      </a:lnTo>
                      <a:lnTo>
                        <a:pt x="572" y="397"/>
                      </a:lnTo>
                      <a:lnTo>
                        <a:pt x="597" y="389"/>
                      </a:lnTo>
                      <a:lnTo>
                        <a:pt x="622" y="381"/>
                      </a:lnTo>
                      <a:lnTo>
                        <a:pt x="649" y="374"/>
                      </a:lnTo>
                      <a:lnTo>
                        <a:pt x="674" y="367"/>
                      </a:lnTo>
                      <a:lnTo>
                        <a:pt x="700" y="360"/>
                      </a:lnTo>
                      <a:lnTo>
                        <a:pt x="726" y="353"/>
                      </a:lnTo>
                      <a:lnTo>
                        <a:pt x="751" y="347"/>
                      </a:lnTo>
                      <a:lnTo>
                        <a:pt x="778" y="341"/>
                      </a:lnTo>
                      <a:lnTo>
                        <a:pt x="803" y="337"/>
                      </a:lnTo>
                      <a:lnTo>
                        <a:pt x="830" y="331"/>
                      </a:lnTo>
                      <a:lnTo>
                        <a:pt x="856" y="327"/>
                      </a:lnTo>
                      <a:lnTo>
                        <a:pt x="882" y="323"/>
                      </a:lnTo>
                      <a:lnTo>
                        <a:pt x="908" y="320"/>
                      </a:lnTo>
                      <a:lnTo>
                        <a:pt x="935" y="316"/>
                      </a:lnTo>
                      <a:lnTo>
                        <a:pt x="960" y="313"/>
                      </a:lnTo>
                      <a:lnTo>
                        <a:pt x="987" y="310"/>
                      </a:lnTo>
                      <a:lnTo>
                        <a:pt x="1013" y="308"/>
                      </a:lnTo>
                      <a:lnTo>
                        <a:pt x="1066" y="305"/>
                      </a:lnTo>
                      <a:lnTo>
                        <a:pt x="1119" y="303"/>
                      </a:lnTo>
                      <a:lnTo>
                        <a:pt x="1170" y="305"/>
                      </a:lnTo>
                      <a:lnTo>
                        <a:pt x="1220" y="307"/>
                      </a:lnTo>
                      <a:lnTo>
                        <a:pt x="1269" y="312"/>
                      </a:lnTo>
                      <a:lnTo>
                        <a:pt x="1317" y="317"/>
                      </a:lnTo>
                      <a:lnTo>
                        <a:pt x="1363" y="324"/>
                      </a:lnTo>
                      <a:lnTo>
                        <a:pt x="1408" y="333"/>
                      </a:lnTo>
                      <a:lnTo>
                        <a:pt x="1452" y="345"/>
                      </a:lnTo>
                      <a:lnTo>
                        <a:pt x="1494" y="356"/>
                      </a:lnTo>
                      <a:lnTo>
                        <a:pt x="1535" y="370"/>
                      </a:lnTo>
                      <a:lnTo>
                        <a:pt x="1574" y="385"/>
                      </a:lnTo>
                      <a:lnTo>
                        <a:pt x="1611" y="403"/>
                      </a:lnTo>
                      <a:lnTo>
                        <a:pt x="1648" y="421"/>
                      </a:lnTo>
                      <a:lnTo>
                        <a:pt x="1683" y="441"/>
                      </a:lnTo>
                      <a:lnTo>
                        <a:pt x="1715" y="461"/>
                      </a:lnTo>
                      <a:lnTo>
                        <a:pt x="1686" y="445"/>
                      </a:lnTo>
                      <a:lnTo>
                        <a:pt x="1657" y="430"/>
                      </a:lnTo>
                      <a:lnTo>
                        <a:pt x="1626" y="416"/>
                      </a:lnTo>
                      <a:lnTo>
                        <a:pt x="1594" y="404"/>
                      </a:lnTo>
                      <a:lnTo>
                        <a:pt x="1560" y="393"/>
                      </a:lnTo>
                      <a:lnTo>
                        <a:pt x="1526" y="383"/>
                      </a:lnTo>
                      <a:lnTo>
                        <a:pt x="1490" y="374"/>
                      </a:lnTo>
                      <a:lnTo>
                        <a:pt x="1453" y="367"/>
                      </a:lnTo>
                      <a:lnTo>
                        <a:pt x="1415" y="360"/>
                      </a:lnTo>
                      <a:lnTo>
                        <a:pt x="1376" y="355"/>
                      </a:lnTo>
                      <a:lnTo>
                        <a:pt x="1336" y="352"/>
                      </a:lnTo>
                      <a:lnTo>
                        <a:pt x="1294" y="351"/>
                      </a:lnTo>
                      <a:lnTo>
                        <a:pt x="1253" y="350"/>
                      </a:lnTo>
                      <a:lnTo>
                        <a:pt x="1209" y="351"/>
                      </a:lnTo>
                      <a:lnTo>
                        <a:pt x="1165" y="353"/>
                      </a:lnTo>
                      <a:lnTo>
                        <a:pt x="1120" y="356"/>
                      </a:lnTo>
                      <a:lnTo>
                        <a:pt x="1094" y="359"/>
                      </a:lnTo>
                      <a:lnTo>
                        <a:pt x="1066" y="362"/>
                      </a:lnTo>
                      <a:lnTo>
                        <a:pt x="1040" y="367"/>
                      </a:lnTo>
                      <a:lnTo>
                        <a:pt x="1013" y="370"/>
                      </a:lnTo>
                      <a:lnTo>
                        <a:pt x="987" y="375"/>
                      </a:lnTo>
                      <a:lnTo>
                        <a:pt x="960" y="381"/>
                      </a:lnTo>
                      <a:lnTo>
                        <a:pt x="934" y="386"/>
                      </a:lnTo>
                      <a:lnTo>
                        <a:pt x="907" y="392"/>
                      </a:lnTo>
                      <a:lnTo>
                        <a:pt x="879" y="399"/>
                      </a:lnTo>
                      <a:lnTo>
                        <a:pt x="854" y="406"/>
                      </a:lnTo>
                      <a:lnTo>
                        <a:pt x="827" y="413"/>
                      </a:lnTo>
                      <a:lnTo>
                        <a:pt x="801" y="421"/>
                      </a:lnTo>
                      <a:lnTo>
                        <a:pt x="774" y="429"/>
                      </a:lnTo>
                      <a:lnTo>
                        <a:pt x="749" y="438"/>
                      </a:lnTo>
                      <a:lnTo>
                        <a:pt x="723" y="447"/>
                      </a:lnTo>
                      <a:lnTo>
                        <a:pt x="697" y="457"/>
                      </a:lnTo>
                      <a:lnTo>
                        <a:pt x="672" y="466"/>
                      </a:lnTo>
                      <a:lnTo>
                        <a:pt x="645" y="476"/>
                      </a:lnTo>
                      <a:lnTo>
                        <a:pt x="620" y="487"/>
                      </a:lnTo>
                      <a:lnTo>
                        <a:pt x="596" y="498"/>
                      </a:lnTo>
                      <a:lnTo>
                        <a:pt x="571" y="510"/>
                      </a:lnTo>
                      <a:lnTo>
                        <a:pt x="545" y="521"/>
                      </a:lnTo>
                      <a:lnTo>
                        <a:pt x="521" y="533"/>
                      </a:lnTo>
                      <a:lnTo>
                        <a:pt x="497" y="545"/>
                      </a:lnTo>
                      <a:lnTo>
                        <a:pt x="473" y="558"/>
                      </a:lnTo>
                      <a:lnTo>
                        <a:pt x="448" y="571"/>
                      </a:lnTo>
                      <a:lnTo>
                        <a:pt x="425" y="585"/>
                      </a:lnTo>
                      <a:lnTo>
                        <a:pt x="401" y="598"/>
                      </a:lnTo>
                      <a:lnTo>
                        <a:pt x="378" y="612"/>
                      </a:lnTo>
                      <a:lnTo>
                        <a:pt x="355" y="626"/>
                      </a:lnTo>
                      <a:lnTo>
                        <a:pt x="332" y="641"/>
                      </a:lnTo>
                      <a:lnTo>
                        <a:pt x="310" y="656"/>
                      </a:lnTo>
                      <a:lnTo>
                        <a:pt x="350" y="634"/>
                      </a:lnTo>
                      <a:lnTo>
                        <a:pt x="391" y="613"/>
                      </a:lnTo>
                      <a:lnTo>
                        <a:pt x="432" y="593"/>
                      </a:lnTo>
                      <a:lnTo>
                        <a:pt x="474" y="573"/>
                      </a:lnTo>
                      <a:lnTo>
                        <a:pt x="516" y="555"/>
                      </a:lnTo>
                      <a:lnTo>
                        <a:pt x="559" y="538"/>
                      </a:lnTo>
                      <a:lnTo>
                        <a:pt x="603" y="522"/>
                      </a:lnTo>
                      <a:lnTo>
                        <a:pt x="647" y="506"/>
                      </a:lnTo>
                      <a:lnTo>
                        <a:pt x="690" y="492"/>
                      </a:lnTo>
                      <a:lnTo>
                        <a:pt x="734" y="480"/>
                      </a:lnTo>
                      <a:lnTo>
                        <a:pt x="779" y="468"/>
                      </a:lnTo>
                      <a:lnTo>
                        <a:pt x="823" y="458"/>
                      </a:lnTo>
                      <a:lnTo>
                        <a:pt x="868" y="450"/>
                      </a:lnTo>
                      <a:lnTo>
                        <a:pt x="913" y="442"/>
                      </a:lnTo>
                      <a:lnTo>
                        <a:pt x="958" y="435"/>
                      </a:lnTo>
                      <a:lnTo>
                        <a:pt x="1003" y="430"/>
                      </a:lnTo>
                      <a:lnTo>
                        <a:pt x="1064" y="426"/>
                      </a:lnTo>
                      <a:lnTo>
                        <a:pt x="1124" y="423"/>
                      </a:lnTo>
                      <a:lnTo>
                        <a:pt x="1181" y="424"/>
                      </a:lnTo>
                      <a:lnTo>
                        <a:pt x="1237" y="428"/>
                      </a:lnTo>
                      <a:lnTo>
                        <a:pt x="1291" y="434"/>
                      </a:lnTo>
                      <a:lnTo>
                        <a:pt x="1341" y="442"/>
                      </a:lnTo>
                      <a:lnTo>
                        <a:pt x="1390" y="453"/>
                      </a:lnTo>
                      <a:lnTo>
                        <a:pt x="1436" y="466"/>
                      </a:lnTo>
                      <a:lnTo>
                        <a:pt x="1480" y="482"/>
                      </a:lnTo>
                      <a:lnTo>
                        <a:pt x="1521" y="499"/>
                      </a:lnTo>
                      <a:lnTo>
                        <a:pt x="1559" y="520"/>
                      </a:lnTo>
                      <a:lnTo>
                        <a:pt x="1594" y="542"/>
                      </a:lnTo>
                      <a:lnTo>
                        <a:pt x="1626" y="566"/>
                      </a:lnTo>
                      <a:lnTo>
                        <a:pt x="1655" y="593"/>
                      </a:lnTo>
                      <a:lnTo>
                        <a:pt x="1681" y="621"/>
                      </a:lnTo>
                      <a:lnTo>
                        <a:pt x="1703" y="651"/>
                      </a:lnTo>
                      <a:lnTo>
                        <a:pt x="2095" y="286"/>
                      </a:lnTo>
                      <a:lnTo>
                        <a:pt x="2074" y="268"/>
                      </a:lnTo>
                      <a:lnTo>
                        <a:pt x="2054" y="250"/>
                      </a:lnTo>
                      <a:lnTo>
                        <a:pt x="2032" y="233"/>
                      </a:lnTo>
                      <a:lnTo>
                        <a:pt x="2010" y="217"/>
                      </a:lnTo>
                      <a:lnTo>
                        <a:pt x="1987" y="201"/>
                      </a:lnTo>
                      <a:lnTo>
                        <a:pt x="1963" y="186"/>
                      </a:lnTo>
                      <a:lnTo>
                        <a:pt x="1938" y="171"/>
                      </a:lnTo>
                      <a:lnTo>
                        <a:pt x="1913" y="156"/>
                      </a:lnTo>
                      <a:lnTo>
                        <a:pt x="1888" y="142"/>
                      </a:lnTo>
                      <a:lnTo>
                        <a:pt x="1861" y="129"/>
                      </a:lnTo>
                      <a:lnTo>
                        <a:pt x="1835" y="117"/>
                      </a:lnTo>
                      <a:lnTo>
                        <a:pt x="1807" y="104"/>
                      </a:lnTo>
                      <a:lnTo>
                        <a:pt x="1778" y="94"/>
                      </a:lnTo>
                      <a:lnTo>
                        <a:pt x="1749" y="82"/>
                      </a:lnTo>
                      <a:lnTo>
                        <a:pt x="1719" y="72"/>
                      </a:lnTo>
                      <a:lnTo>
                        <a:pt x="1689" y="63"/>
                      </a:lnTo>
                      <a:lnTo>
                        <a:pt x="1659" y="53"/>
                      </a:lnTo>
                      <a:lnTo>
                        <a:pt x="1628" y="45"/>
                      </a:lnTo>
                      <a:lnTo>
                        <a:pt x="1596" y="38"/>
                      </a:lnTo>
                      <a:lnTo>
                        <a:pt x="1564" y="32"/>
                      </a:lnTo>
                      <a:lnTo>
                        <a:pt x="1530" y="25"/>
                      </a:lnTo>
                      <a:lnTo>
                        <a:pt x="1497" y="19"/>
                      </a:lnTo>
                      <a:lnTo>
                        <a:pt x="1464" y="14"/>
                      </a:lnTo>
                      <a:lnTo>
                        <a:pt x="1429" y="11"/>
                      </a:lnTo>
                      <a:lnTo>
                        <a:pt x="1394" y="6"/>
                      </a:lnTo>
                      <a:lnTo>
                        <a:pt x="1359" y="4"/>
                      </a:lnTo>
                      <a:lnTo>
                        <a:pt x="1322" y="2"/>
                      </a:lnTo>
                      <a:lnTo>
                        <a:pt x="1286" y="0"/>
                      </a:lnTo>
                      <a:lnTo>
                        <a:pt x="1249" y="0"/>
                      </a:lnTo>
                      <a:lnTo>
                        <a:pt x="1211" y="0"/>
                      </a:lnTo>
                      <a:lnTo>
                        <a:pt x="1173" y="2"/>
                      </a:lnTo>
                      <a:lnTo>
                        <a:pt x="1135" y="3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pic>
            <p:nvPicPr>
              <p:cNvPr id="5135" name="Picture 71" descr="C:\Arquivos de programas\Microsoft Office\MEDIA\CAGCAT10\j0252349.wmf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7892769" y="5074617"/>
                <a:ext cx="1243639" cy="7563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68" name="TextBox 67"/>
            <p:cNvSpPr txBox="1"/>
            <p:nvPr/>
          </p:nvSpPr>
          <p:spPr>
            <a:xfrm>
              <a:off x="7864545" y="5944039"/>
              <a:ext cx="1335297" cy="3385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1600" dirty="0">
                  <a:solidFill>
                    <a:schemeClr val="accent1">
                      <a:lumMod val="50000"/>
                    </a:schemeClr>
                  </a:solidFill>
                </a:rPr>
                <a:t>Ferramentas</a:t>
              </a:r>
            </a:p>
          </p:txBody>
        </p:sp>
      </p:grpSp>
      <p:sp>
        <p:nvSpPr>
          <p:cNvPr id="74" name="Right Arrow 73"/>
          <p:cNvSpPr/>
          <p:nvPr/>
        </p:nvSpPr>
        <p:spPr>
          <a:xfrm>
            <a:off x="1968012" y="3751263"/>
            <a:ext cx="490903" cy="476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5" name="Right Arrow 74"/>
          <p:cNvSpPr/>
          <p:nvPr/>
        </p:nvSpPr>
        <p:spPr>
          <a:xfrm>
            <a:off x="4415205" y="3767138"/>
            <a:ext cx="490903" cy="476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6" name="Right Arrow 75"/>
          <p:cNvSpPr/>
          <p:nvPr/>
        </p:nvSpPr>
        <p:spPr>
          <a:xfrm>
            <a:off x="6830158" y="3779839"/>
            <a:ext cx="490903" cy="4778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7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22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WordArt 2"/>
          <p:cNvSpPr>
            <a:spLocks noChangeArrowheads="1" noChangeShapeType="1" noTextEdit="1"/>
          </p:cNvSpPr>
          <p:nvPr/>
        </p:nvSpPr>
        <p:spPr bwMode="auto">
          <a:xfrm>
            <a:off x="1258888" y="692150"/>
            <a:ext cx="693420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179388" y="2060575"/>
            <a:ext cx="8785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endParaRPr lang="pt-BR" sz="2000" b="1" dirty="0"/>
          </a:p>
        </p:txBody>
      </p:sp>
      <p:pic>
        <p:nvPicPr>
          <p:cNvPr id="10251" name="Picture 11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715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atepassar.s3.amazonaws.com/css/img/none.gif">
            <a:hlinkClick r:id="rId4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https://atepassar.s3.amazonaws.com/css/img/none.gif">
            <a:hlinkClick r:id="rId5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60178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carregan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76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87460" y="260648"/>
            <a:ext cx="8856539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</a:rPr>
              <a:t>4</a:t>
            </a:r>
            <a:r>
              <a:rPr lang="pt-BR" sz="1600" dirty="0">
                <a:solidFill>
                  <a:srgbClr val="C00000"/>
                </a:solidFill>
              </a:rPr>
              <a:t>. </a:t>
            </a:r>
            <a:r>
              <a:rPr lang="pt-BR" sz="1600" i="1" dirty="0">
                <a:solidFill>
                  <a:srgbClr val="C00000"/>
                </a:solidFill>
              </a:rPr>
              <a:t>Conhecimento tecnológico</a:t>
            </a:r>
            <a:r>
              <a:rPr lang="pt-BR" sz="1600" dirty="0">
                <a:solidFill>
                  <a:srgbClr val="C00000"/>
                </a:solidFill>
              </a:rPr>
              <a:t>: </a:t>
            </a:r>
            <a:r>
              <a:rPr lang="pt-BR" sz="1600" b="1" dirty="0">
                <a:solidFill>
                  <a:srgbClr val="27755D"/>
                </a:solidFill>
              </a:rPr>
              <a:t>no passado</a:t>
            </a:r>
            <a:r>
              <a:rPr lang="pt-BR" sz="1600" dirty="0"/>
              <a:t>, conhecer tecnologia significava saber como operar máquinas para fazer o trabalho ou lidar com computadores para processar textos ou análises financeiras. </a:t>
            </a:r>
            <a:r>
              <a:rPr lang="pt-BR" sz="1600" b="1" dirty="0">
                <a:solidFill>
                  <a:srgbClr val="27755D"/>
                </a:solidFill>
              </a:rPr>
              <a:t>Hoje</a:t>
            </a:r>
            <a:r>
              <a:rPr lang="pt-BR" sz="1600" dirty="0"/>
              <a:t>, a ênfase está em usar o equipamento de informação para conectar-se com os membros da equipe ao redor do mundo, além de realizar tarefas, comunicar-se com pessoas em todo o mundo, compartilhando </a:t>
            </a:r>
            <a:r>
              <a:rPr lang="pt-BR" sz="1600" dirty="0" smtClean="0"/>
              <a:t>ideias </a:t>
            </a:r>
            <a:r>
              <a:rPr lang="pt-BR" sz="1600" dirty="0"/>
              <a:t>e melhorias nos processos de trabalho. O conhecimento tecnológico está a serviço da equipe e não do indivíduo isolado. </a:t>
            </a:r>
            <a:endParaRPr lang="pt-BR" sz="1600" dirty="0" smtClean="0"/>
          </a:p>
          <a:p>
            <a:endParaRPr lang="pt-BR" sz="1600" dirty="0"/>
          </a:p>
          <a:p>
            <a:r>
              <a:rPr lang="pt-BR" sz="1600" dirty="0">
                <a:solidFill>
                  <a:srgbClr val="C00000"/>
                </a:solidFill>
              </a:rPr>
              <a:t>5. </a:t>
            </a:r>
            <a:r>
              <a:rPr lang="pt-BR" sz="1600" i="1" dirty="0">
                <a:solidFill>
                  <a:srgbClr val="C00000"/>
                </a:solidFill>
              </a:rPr>
              <a:t>Conhecimento de negócios globais</a:t>
            </a:r>
            <a:r>
              <a:rPr lang="pt-BR" sz="1600" dirty="0">
                <a:solidFill>
                  <a:srgbClr val="27755D"/>
                </a:solidFill>
              </a:rPr>
              <a:t>: antigamente, </a:t>
            </a:r>
            <a:r>
              <a:rPr lang="pt-BR" sz="1600" dirty="0"/>
              <a:t>a visão das pessoas era restrita ao local de trabalho. </a:t>
            </a:r>
            <a:r>
              <a:rPr lang="pt-BR" sz="1600" b="1" dirty="0">
                <a:solidFill>
                  <a:srgbClr val="27755D"/>
                </a:solidFill>
              </a:rPr>
              <a:t>Hoje</a:t>
            </a:r>
            <a:r>
              <a:rPr lang="pt-BR" sz="1600" dirty="0"/>
              <a:t>, predomina a necessidade de pessoas treinadas em um conjunto de habilidades que levem em conta o ambiente competitivo global, mutável e volátil dos negócios da organização. A globalização está ampliando as fronteiras do conhecimento das pessoas. </a:t>
            </a:r>
          </a:p>
          <a:p>
            <a:r>
              <a:rPr lang="pt-BR" sz="1600" dirty="0">
                <a:solidFill>
                  <a:srgbClr val="C00000"/>
                </a:solidFill>
              </a:rPr>
              <a:t>6. </a:t>
            </a:r>
            <a:r>
              <a:rPr lang="pt-BR" sz="1600" i="1" dirty="0">
                <a:solidFill>
                  <a:srgbClr val="C00000"/>
                </a:solidFill>
              </a:rPr>
              <a:t>Desenvolvimento da liderança</a:t>
            </a:r>
            <a:r>
              <a:rPr lang="pt-BR" sz="1600" dirty="0">
                <a:solidFill>
                  <a:srgbClr val="C00000"/>
                </a:solidFill>
              </a:rPr>
              <a:t>: </a:t>
            </a:r>
            <a:r>
              <a:rPr lang="pt-BR" sz="1600" dirty="0"/>
              <a:t>o novo imperativo é a identificação e o desenvolvimento de pessoas capazes de conduzir a empresa para o século </a:t>
            </a:r>
            <a:r>
              <a:rPr lang="pt-BR" sz="1600" dirty="0">
                <a:sym typeface="Symbol"/>
              </a:rPr>
              <a:t></a:t>
            </a:r>
            <a:r>
              <a:rPr lang="pt-BR" sz="1600" dirty="0"/>
              <a:t>. Em vez de programas externos de educação para executivos, as empresas estão </a:t>
            </a:r>
            <a:r>
              <a:rPr lang="pt-BR" sz="1600" dirty="0">
                <a:solidFill>
                  <a:srgbClr val="27755D"/>
                </a:solidFill>
              </a:rPr>
              <a:t>elaborando programas personalizados de aprendizagem que assegurem a capacitação das pessoas em termos de espírito empreendedor e de liderança.</a:t>
            </a:r>
            <a:r>
              <a:rPr lang="pt-BR" sz="1600" dirty="0"/>
              <a:t> Na verdade, as organizações bem-sucedidas são constituídas de lideranças de lideranças. </a:t>
            </a:r>
          </a:p>
          <a:p>
            <a:r>
              <a:rPr lang="pt-BR" sz="1600" dirty="0">
                <a:solidFill>
                  <a:srgbClr val="C00000"/>
                </a:solidFill>
              </a:rPr>
              <a:t>7. </a:t>
            </a:r>
            <a:r>
              <a:rPr lang="pt-BR" sz="1600" i="1" dirty="0">
                <a:solidFill>
                  <a:srgbClr val="C00000"/>
                </a:solidFill>
              </a:rPr>
              <a:t>Autogerenciamento da carreira</a:t>
            </a:r>
            <a:r>
              <a:rPr lang="pt-BR" sz="1600" dirty="0">
                <a:solidFill>
                  <a:srgbClr val="C00000"/>
                </a:solidFill>
              </a:rPr>
              <a:t>: </a:t>
            </a:r>
            <a:r>
              <a:rPr lang="pt-BR" sz="1600" dirty="0"/>
              <a:t>como as qualificações necessárias evoluem e mudam incessantemente, as pessoas precisam assumir o compromisso de assegurar que possuem as qualificações, o conhecimento e as competências exigidas tanto na atividade atual, como nas futuras. Muitas universidades corporativas dispõem de centros virtuais de desenvolvimento de carreira para ajudar as pessoas a identificar as técnicas que precisam aprender. </a:t>
            </a:r>
          </a:p>
          <a:p>
            <a:r>
              <a:rPr lang="pt-BR" sz="1600" b="1" dirty="0">
                <a:solidFill>
                  <a:srgbClr val="7030A0"/>
                </a:solidFill>
              </a:rPr>
              <a:t>PERGUNTA:</a:t>
            </a:r>
            <a:endParaRPr lang="pt-BR" sz="1600" dirty="0">
              <a:solidFill>
                <a:srgbClr val="7030A0"/>
              </a:solidFill>
            </a:endParaRPr>
          </a:p>
          <a:p>
            <a:r>
              <a:rPr lang="pt-BR" sz="1600" b="1" dirty="0">
                <a:solidFill>
                  <a:srgbClr val="7030A0"/>
                </a:solidFill>
              </a:rPr>
              <a:t>Para um gestor, as competências básicas são de suma importância e o que fazer para que um profissional não fique desatualizado nos dias de hoje? </a:t>
            </a:r>
            <a:endParaRPr lang="pt-BR" sz="1600" dirty="0">
              <a:solidFill>
                <a:srgbClr val="7030A0"/>
              </a:solidFill>
            </a:endParaRPr>
          </a:p>
          <a:p>
            <a:r>
              <a:rPr lang="pt-BR" sz="1600" b="1" dirty="0">
                <a:solidFill>
                  <a:srgbClr val="7030A0"/>
                </a:solidFill>
              </a:rPr>
              <a:t>Através de uma representação do grupo, dê sugestões do seu dia-a-dia ou de alguém que você conhece</a:t>
            </a:r>
            <a:r>
              <a:rPr lang="pt-BR" sz="1600" dirty="0">
                <a:solidFill>
                  <a:srgbClr val="7030A0"/>
                </a:solidFill>
              </a:rPr>
              <a:t>.</a:t>
            </a:r>
          </a:p>
          <a:p>
            <a:r>
              <a:rPr lang="pt-BR" dirty="0">
                <a:solidFill>
                  <a:srgbClr val="7030A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439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nimBg="1"/>
      <p:bldP spid="165890" grpId="1" animBg="1"/>
      <p:bldP spid="1658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3942" y="3140968"/>
            <a:ext cx="7886082" cy="1470025"/>
          </a:xfrm>
        </p:spPr>
        <p:txBody>
          <a:bodyPr>
            <a:noAutofit/>
          </a:bodyPr>
          <a:lstStyle/>
          <a:p>
            <a:pPr algn="l"/>
            <a:r>
              <a:rPr lang="pt-BR" sz="2000" b="1" dirty="0" smtClean="0">
                <a:solidFill>
                  <a:srgbClr val="C00000"/>
                </a:solidFill>
                <a:effectLst/>
              </a:rPr>
              <a:t>Livro:</a:t>
            </a:r>
            <a:r>
              <a:rPr lang="pt-BR" sz="2000" dirty="0" smtClean="0">
                <a:solidFill>
                  <a:srgbClr val="C00000"/>
                </a:solidFill>
                <a:effectLst/>
              </a:rPr>
              <a:t> A Quinta Disciplina – Arte e Prática da Organização que Aprende</a:t>
            </a:r>
            <a:r>
              <a:rPr lang="pt-BR" sz="2000" dirty="0" smtClean="0">
                <a:effectLst/>
              </a:rPr>
              <a:t/>
            </a:r>
            <a:br>
              <a:rPr lang="pt-BR" sz="2000" dirty="0" smtClean="0">
                <a:effectLst/>
              </a:rPr>
            </a:br>
            <a:r>
              <a:rPr lang="pt-BR" sz="2000" dirty="0" smtClean="0">
                <a:effectLst/>
              </a:rPr>
              <a:t/>
            </a:r>
            <a:br>
              <a:rPr lang="pt-BR" sz="2000" dirty="0" smtClean="0">
                <a:effectLst/>
              </a:rPr>
            </a:br>
            <a:r>
              <a:rPr lang="pt-BR" sz="2000" b="1" dirty="0" smtClean="0">
                <a:solidFill>
                  <a:srgbClr val="7030A0"/>
                </a:solidFill>
                <a:effectLst/>
              </a:rPr>
              <a:t>A única vantagem competitiva sustentável é a capacidade de aprender mais rápido e melhor do que os concorrentes.</a:t>
            </a:r>
            <a:br>
              <a:rPr lang="pt-BR" sz="2000" b="1" dirty="0" smtClean="0">
                <a:solidFill>
                  <a:srgbClr val="7030A0"/>
                </a:solidFill>
                <a:effectLst/>
              </a:rPr>
            </a:br>
            <a:r>
              <a:rPr lang="pt-BR" sz="2000" b="1" dirty="0" smtClean="0">
                <a:solidFill>
                  <a:srgbClr val="7030A0"/>
                </a:solidFill>
                <a:effectLst/>
              </a:rPr>
              <a:t/>
            </a:r>
            <a:br>
              <a:rPr lang="pt-BR" sz="2000" b="1" dirty="0" smtClean="0">
                <a:solidFill>
                  <a:srgbClr val="7030A0"/>
                </a:solidFill>
                <a:effectLst/>
              </a:rPr>
            </a:br>
            <a:r>
              <a:rPr lang="pt-BR" sz="2000" dirty="0" smtClean="0">
                <a:effectLst/>
              </a:rPr>
              <a:t>Com base em um conceito inovador, o da “organização que aprende”, na qual as pessoas são o principal meio de alavancagem para os processos de mudança, </a:t>
            </a:r>
            <a:r>
              <a:rPr lang="pt-BR" sz="2000" dirty="0" smtClean="0">
                <a:solidFill>
                  <a:srgbClr val="FF0000"/>
                </a:solidFill>
                <a:effectLst/>
              </a:rPr>
              <a:t>Peter </a:t>
            </a:r>
            <a:r>
              <a:rPr lang="pt-BR" sz="2000" dirty="0" err="1" smtClean="0">
                <a:solidFill>
                  <a:srgbClr val="FF0000"/>
                </a:solidFill>
                <a:effectLst/>
              </a:rPr>
              <a:t>Senge</a:t>
            </a:r>
            <a:r>
              <a:rPr lang="pt-BR" sz="2000" dirty="0" smtClean="0">
                <a:solidFill>
                  <a:srgbClr val="FF0000"/>
                </a:solidFill>
                <a:effectLst/>
              </a:rPr>
              <a:t> desenvolve um vigoroso corpo de ideias e ferramentas que estimulam o trabalho em equipe e ajudam a organização a se preparar para os desafios do futuro. </a:t>
            </a:r>
            <a:br>
              <a:rPr lang="pt-BR" sz="2000" dirty="0" smtClean="0">
                <a:solidFill>
                  <a:srgbClr val="FF0000"/>
                </a:solidFill>
                <a:effectLst/>
              </a:rPr>
            </a:br>
            <a:r>
              <a:rPr lang="pt-BR" sz="2000" dirty="0"/>
              <a:t/>
            </a:r>
            <a:br>
              <a:rPr lang="pt-BR" sz="2000" dirty="0"/>
            </a:br>
            <a:r>
              <a:rPr lang="pt-BR" sz="2000" b="1" i="1" dirty="0" smtClean="0">
                <a:solidFill>
                  <a:srgbClr val="002060"/>
                </a:solidFill>
                <a:effectLst/>
              </a:rPr>
              <a:t>A Quinta Disciplina</a:t>
            </a:r>
            <a:r>
              <a:rPr lang="pt-BR" sz="2000" b="1" dirty="0" smtClean="0">
                <a:solidFill>
                  <a:srgbClr val="002060"/>
                </a:solidFill>
                <a:effectLst/>
              </a:rPr>
              <a:t> revoluciona a atual maneira de pensar e trabalhar.</a:t>
            </a:r>
            <a:br>
              <a:rPr lang="pt-BR" sz="2000" b="1" dirty="0" smtClean="0">
                <a:solidFill>
                  <a:srgbClr val="002060"/>
                </a:solidFill>
                <a:effectLst/>
              </a:rPr>
            </a:br>
            <a:r>
              <a:rPr lang="pt-BR" sz="2000" b="1" dirty="0">
                <a:solidFill>
                  <a:srgbClr val="002060"/>
                </a:solidFill>
              </a:rPr>
              <a:t/>
            </a:r>
            <a:br>
              <a:rPr lang="pt-BR" sz="2000" b="1" dirty="0">
                <a:solidFill>
                  <a:srgbClr val="002060"/>
                </a:solidFill>
              </a:rPr>
            </a:br>
            <a:r>
              <a:rPr lang="pt-BR" sz="2000" dirty="0" smtClean="0">
                <a:effectLst/>
              </a:rPr>
              <a:t/>
            </a:r>
            <a:br>
              <a:rPr lang="pt-BR" sz="2000" dirty="0" smtClean="0">
                <a:effectLst/>
              </a:rPr>
            </a:br>
            <a:r>
              <a:rPr lang="pt-BR" sz="2000" dirty="0" smtClean="0">
                <a:effectLst/>
              </a:rPr>
              <a:t>O livro A Quinta Disciplina, escrito por Peter </a:t>
            </a:r>
            <a:r>
              <a:rPr lang="pt-BR" sz="2000" dirty="0" err="1" smtClean="0">
                <a:effectLst/>
              </a:rPr>
              <a:t>Senge</a:t>
            </a:r>
            <a:r>
              <a:rPr lang="pt-BR" sz="2000" dirty="0" smtClean="0">
                <a:effectLst/>
              </a:rPr>
              <a:t> na década de 1990, tornou-se um dos maiores clássicos da administração moderna. O propósito do autor era definir os contornos da "organização que aprende", na qual </a:t>
            </a:r>
            <a:r>
              <a:rPr lang="pt-BR" sz="2000" b="1" dirty="0" smtClean="0">
                <a:solidFill>
                  <a:srgbClr val="7030A0"/>
                </a:solidFill>
                <a:effectLst/>
              </a:rPr>
              <a:t>as pessoas poderiam expandir continuamente sua capacidade de criar os resultados que realmente desejam.</a:t>
            </a:r>
            <a:br>
              <a:rPr lang="pt-BR" sz="2000" b="1" dirty="0" smtClean="0">
                <a:solidFill>
                  <a:srgbClr val="7030A0"/>
                </a:solidFill>
                <a:effectLst/>
              </a:rPr>
            </a:br>
            <a:r>
              <a:rPr lang="pt-BR" sz="2000" dirty="0" smtClean="0">
                <a:effectLst/>
              </a:rPr>
              <a:t/>
            </a:r>
            <a:br>
              <a:rPr lang="pt-BR" sz="2000" dirty="0" smtClean="0">
                <a:effectLst/>
              </a:rPr>
            </a:br>
            <a:endParaRPr lang="pt-BR" sz="2000" dirty="0">
              <a:effectLst/>
            </a:endParaRPr>
          </a:p>
        </p:txBody>
      </p:sp>
      <p:pic>
        <p:nvPicPr>
          <p:cNvPr id="1028" name="Picture 4" descr="http://www.construirnoticias.com.br/../figuras/30/livro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2" y="116632"/>
            <a:ext cx="952500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92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116632"/>
            <a:ext cx="8856984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rgbClr val="C00000"/>
                </a:solidFill>
                <a:effectLst/>
              </a:rPr>
              <a:t>AS CINCO DISCIPLINAS DE PETER SENGE </a:t>
            </a:r>
          </a:p>
          <a:p>
            <a:r>
              <a:rPr lang="pt-PT" b="1" dirty="0" smtClean="0">
                <a:effectLst/>
              </a:rPr>
              <a:t>1 . Domínio pessoal:</a:t>
            </a:r>
            <a:endParaRPr lang="pt-PT" dirty="0" smtClean="0">
              <a:effectLst/>
            </a:endParaRPr>
          </a:p>
          <a:p>
            <a:pPr lvl="1"/>
            <a:r>
              <a:rPr lang="pt-PT" dirty="0" smtClean="0">
                <a:effectLst/>
              </a:rPr>
              <a:t>Aprender a expandir as capacidades pessoais</a:t>
            </a:r>
          </a:p>
          <a:p>
            <a:pPr lvl="1"/>
            <a:r>
              <a:rPr lang="pt-PT" dirty="0" smtClean="0">
                <a:effectLst/>
              </a:rPr>
              <a:t>Criar um ambiente empresarial que estimule todos os participantes alcançando assim as metas escolhidas.</a:t>
            </a:r>
          </a:p>
          <a:p>
            <a:pPr lvl="1"/>
            <a:r>
              <a:rPr lang="pt-PT" dirty="0" smtClean="0">
                <a:effectLst/>
              </a:rPr>
              <a:t>estimular os trabalhadores a buscarem e alcançarem seus objetivos sem medo de errar.</a:t>
            </a:r>
          </a:p>
          <a:p>
            <a:r>
              <a:rPr lang="pt-PT" b="1" dirty="0" smtClean="0"/>
              <a:t>2. </a:t>
            </a:r>
            <a:r>
              <a:rPr lang="pt-PT" b="1" dirty="0" smtClean="0">
                <a:effectLst/>
              </a:rPr>
              <a:t> Modelos mentais:</a:t>
            </a:r>
            <a:endParaRPr lang="pt-PT" dirty="0" smtClean="0">
              <a:effectLst/>
            </a:endParaRPr>
          </a:p>
          <a:p>
            <a:pPr lvl="1"/>
            <a:r>
              <a:rPr lang="pt-PT" dirty="0" smtClean="0">
                <a:effectLst/>
              </a:rPr>
              <a:t>Consiste em refletir, esclarecer continuamente</a:t>
            </a:r>
          </a:p>
          <a:p>
            <a:pPr lvl="1"/>
            <a:r>
              <a:rPr lang="pt-PT" dirty="0" smtClean="0">
                <a:effectLst/>
              </a:rPr>
              <a:t>Melhorar a imagem que cada um tem do mundo</a:t>
            </a:r>
          </a:p>
          <a:p>
            <a:pPr lvl="1"/>
            <a:r>
              <a:rPr lang="pt-PT" dirty="0" smtClean="0">
                <a:effectLst/>
              </a:rPr>
              <a:t>Verificar como moldar atos e decisões</a:t>
            </a:r>
          </a:p>
          <a:p>
            <a:pPr lvl="1"/>
            <a:r>
              <a:rPr lang="pt-PT" dirty="0" smtClean="0">
                <a:effectLst/>
              </a:rPr>
              <a:t>rever nossos modelos mentais e ajustá-los a realidade.</a:t>
            </a:r>
          </a:p>
          <a:p>
            <a:r>
              <a:rPr lang="pt-PT" b="1" dirty="0" smtClean="0">
                <a:effectLst/>
              </a:rPr>
              <a:t>3.  Visão compartilhada:</a:t>
            </a:r>
            <a:endParaRPr lang="pt-PT" dirty="0" smtClean="0">
              <a:effectLst/>
            </a:endParaRPr>
          </a:p>
          <a:p>
            <a:pPr lvl="1"/>
            <a:r>
              <a:rPr lang="pt-PT" dirty="0" smtClean="0">
                <a:effectLst/>
              </a:rPr>
              <a:t>Estimular o engajamento do grupo em relação ao futuro.</a:t>
            </a:r>
          </a:p>
          <a:p>
            <a:pPr lvl="1"/>
            <a:r>
              <a:rPr lang="pt-PT" dirty="0" smtClean="0">
                <a:effectLst/>
              </a:rPr>
              <a:t>Elaborar princípios e diretrizes que permitirão alcançar esse futuro.</a:t>
            </a:r>
          </a:p>
          <a:p>
            <a:r>
              <a:rPr lang="pt-PT" b="1" dirty="0" smtClean="0">
                <a:effectLst/>
              </a:rPr>
              <a:t>4.  Aprendizado em equipe:</a:t>
            </a:r>
            <a:endParaRPr lang="pt-PT" dirty="0" smtClean="0">
              <a:effectLst/>
            </a:endParaRPr>
          </a:p>
          <a:p>
            <a:pPr lvl="1"/>
            <a:r>
              <a:rPr lang="pt-PT" sz="1600" dirty="0" smtClean="0">
                <a:effectLst/>
              </a:rPr>
              <a:t>Desenvolver o pensamento e a comunicação coletiva a fim de superar a soma dos talentos individuais, </a:t>
            </a:r>
            <a:r>
              <a:rPr lang="pt-BR" sz="1600" dirty="0" smtClean="0"/>
              <a:t>realizado por um grupo de pessoas que necessitam umas das outras para chegar a um resultado, visando ao aprimoramento da capacidade de cada membro de pensar e agir de forma coordenada e com senso de unidade. </a:t>
            </a:r>
            <a:r>
              <a:rPr lang="pt-BR" sz="1600" b="1" dirty="0" smtClean="0">
                <a:solidFill>
                  <a:srgbClr val="C00000"/>
                </a:solidFill>
              </a:rPr>
              <a:t>É praticado através do diálogo (processo de pensamento coletivo que inclui nuances de tempo, tonalidades, sentidos) e da discussão hábil, para a defesa de escolhas</a:t>
            </a:r>
            <a:r>
              <a:rPr lang="pt-BR" b="1" dirty="0" smtClean="0">
                <a:solidFill>
                  <a:srgbClr val="C00000"/>
                </a:solidFill>
              </a:rPr>
              <a:t>.</a:t>
            </a:r>
            <a:endParaRPr lang="pt-PT" b="1" dirty="0" smtClean="0">
              <a:solidFill>
                <a:srgbClr val="C00000"/>
              </a:solidFill>
              <a:effectLst/>
            </a:endParaRPr>
          </a:p>
          <a:p>
            <a:r>
              <a:rPr lang="pt-PT" b="1" dirty="0" smtClean="0">
                <a:effectLst/>
              </a:rPr>
              <a:t>5. Pensamento sistêmico:</a:t>
            </a:r>
            <a:endParaRPr lang="pt-PT" dirty="0" smtClean="0">
              <a:effectLst/>
            </a:endParaRPr>
          </a:p>
          <a:p>
            <a:pPr lvl="1"/>
            <a:r>
              <a:rPr lang="pt-PT" dirty="0" smtClean="0">
                <a:effectLst/>
              </a:rPr>
              <a:t>Analisar e compreender a organização como um sitema integrado.</a:t>
            </a:r>
          </a:p>
          <a:p>
            <a:pPr lvl="1"/>
            <a:r>
              <a:rPr lang="pt-PT" dirty="0" smtClean="0">
                <a:effectLst/>
              </a:rPr>
              <a:t>Criar uma forma de analisar e uma linguagem para descrever e compreender as forças e inter-relações que modelam o comportamento dos sistemas.</a:t>
            </a:r>
          </a:p>
          <a:p>
            <a:endParaRPr lang="pt-BR" dirty="0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6660232" y="6652859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03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ChangeArrowheads="1"/>
          </p:cNvSpPr>
          <p:nvPr/>
        </p:nvSpPr>
        <p:spPr bwMode="auto">
          <a:xfrm>
            <a:off x="0" y="0"/>
            <a:ext cx="5146452" cy="404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600" dirty="0">
                <a:solidFill>
                  <a:srgbClr val="C00000"/>
                </a:solidFill>
                <a:latin typeface="Verdana" pitchFamily="34" charset="0"/>
              </a:rPr>
              <a:t>A Noção de Competências</a:t>
            </a:r>
          </a:p>
        </p:txBody>
      </p:sp>
      <p:sp>
        <p:nvSpPr>
          <p:cNvPr id="11267" name="Rectangle 1027"/>
          <p:cNvSpPr>
            <a:spLocks noChangeArrowheads="1"/>
          </p:cNvSpPr>
          <p:nvPr/>
        </p:nvSpPr>
        <p:spPr bwMode="auto">
          <a:xfrm>
            <a:off x="208017" y="404664"/>
            <a:ext cx="8712968" cy="388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dirty="0">
                <a:latin typeface="Verdana" pitchFamily="34" charset="0"/>
                <a:cs typeface="Times New Roman" charset="0"/>
              </a:rPr>
              <a:t>	</a:t>
            </a:r>
            <a:r>
              <a:rPr lang="pt-BR" sz="1400" dirty="0">
                <a:latin typeface="Verdana" pitchFamily="34" charset="0"/>
                <a:cs typeface="Times New Roman" charset="0"/>
              </a:rPr>
              <a:t>“A </a:t>
            </a:r>
            <a:r>
              <a:rPr lang="pt-BR" sz="1400" b="1" dirty="0">
                <a:latin typeface="Verdana" pitchFamily="34" charset="0"/>
                <a:cs typeface="Times New Roman" charset="0"/>
              </a:rPr>
              <a:t>competência</a:t>
            </a:r>
            <a:r>
              <a:rPr lang="pt-BR" sz="1400" dirty="0">
                <a:latin typeface="Verdana" pitchFamily="34" charset="0"/>
                <a:cs typeface="Times New Roman" charset="0"/>
              </a:rPr>
              <a:t> não se limita ao conhecer, mas vai além porque envolve o </a:t>
            </a:r>
            <a:r>
              <a:rPr lang="pt-BR" sz="1400" b="1" dirty="0">
                <a:latin typeface="Verdana" pitchFamily="34" charset="0"/>
                <a:cs typeface="Times New Roman" charset="0"/>
              </a:rPr>
              <a:t>agir numa situação determinada</a:t>
            </a:r>
            <a:r>
              <a:rPr lang="pt-BR" sz="1400" dirty="0" smtClean="0">
                <a:latin typeface="Verdana" pitchFamily="34" charset="0"/>
                <a:cs typeface="Times New Roman" charset="0"/>
              </a:rPr>
              <a:t>.   </a:t>
            </a:r>
            <a:r>
              <a:rPr lang="pt-BR" sz="1400" dirty="0">
                <a:latin typeface="Verdana" pitchFamily="34" charset="0"/>
                <a:cs typeface="Times New Roman" charset="0"/>
              </a:rPr>
              <a:t>O agir competente inclui decidir e agir em situações imprevistas, mobilizar </a:t>
            </a:r>
            <a:r>
              <a:rPr lang="pt-BR" sz="1400" b="1" dirty="0">
                <a:latin typeface="Verdana" pitchFamily="34" charset="0"/>
                <a:cs typeface="Times New Roman" charset="0"/>
              </a:rPr>
              <a:t>conhecimentos</a:t>
            </a:r>
            <a:r>
              <a:rPr lang="pt-BR" sz="1400" dirty="0">
                <a:latin typeface="Verdana" pitchFamily="34" charset="0"/>
                <a:cs typeface="Times New Roman" charset="0"/>
              </a:rPr>
              <a:t>, </a:t>
            </a:r>
            <a:r>
              <a:rPr lang="pt-BR" sz="1400" b="1" dirty="0">
                <a:latin typeface="Verdana" pitchFamily="34" charset="0"/>
                <a:cs typeface="Times New Roman" charset="0"/>
              </a:rPr>
              <a:t>informações</a:t>
            </a:r>
            <a:r>
              <a:rPr lang="pt-BR" sz="1400" dirty="0">
                <a:latin typeface="Verdana" pitchFamily="34" charset="0"/>
                <a:cs typeface="Times New Roman" charset="0"/>
              </a:rPr>
              <a:t> e </a:t>
            </a:r>
            <a:r>
              <a:rPr lang="pt-BR" sz="1400" b="1" dirty="0">
                <a:latin typeface="Verdana" pitchFamily="34" charset="0"/>
                <a:cs typeface="Times New Roman" charset="0"/>
              </a:rPr>
              <a:t>hábitos</a:t>
            </a:r>
            <a:r>
              <a:rPr lang="pt-BR" sz="1400" dirty="0">
                <a:latin typeface="Verdana" pitchFamily="34" charset="0"/>
                <a:cs typeface="Times New Roman" charset="0"/>
              </a:rPr>
              <a:t>, para aplicá-los, com capacidade de julgamento, em situações reais e concretas</a:t>
            </a:r>
            <a:r>
              <a:rPr lang="pt-BR" sz="1400" dirty="0" smtClean="0">
                <a:latin typeface="Verdana" pitchFamily="34" charset="0"/>
                <a:cs typeface="Times New Roman" charset="0"/>
              </a:rPr>
              <a:t>...”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pt-BR" sz="1400" dirty="0">
              <a:latin typeface="Verdana" pitchFamily="34" charset="0"/>
              <a:cs typeface="Times New Roman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sz="1400" dirty="0" smtClean="0">
                <a:solidFill>
                  <a:srgbClr val="003366"/>
                </a:solidFill>
                <a:latin typeface="Verdana" pitchFamily="34" charset="0"/>
                <a:cs typeface="Times New Roman" charset="0"/>
              </a:rPr>
              <a:t> </a:t>
            </a:r>
            <a:r>
              <a:rPr lang="pt-BR" sz="1400" b="1" dirty="0" smtClean="0">
                <a:solidFill>
                  <a:srgbClr val="00B050"/>
                </a:solidFill>
                <a:latin typeface="Verdana" pitchFamily="34" charset="0"/>
                <a:cs typeface="Times New Roman" charset="0"/>
              </a:rPr>
              <a:t>“... competência é a capacidade de mobilizar diversos recursos cognitivos para enfrentar situações” (Perrenoud, 2000);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pt-BR" sz="1400" b="1" dirty="0" smtClean="0">
              <a:solidFill>
                <a:srgbClr val="00B050"/>
              </a:solidFill>
              <a:latin typeface="Verdana" pitchFamily="34" charset="0"/>
              <a:cs typeface="Times New Roman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lang="pt-BR" sz="1400" dirty="0" smtClean="0">
                <a:solidFill>
                  <a:srgbClr val="C00000"/>
                </a:solidFill>
                <a:latin typeface="Verdana" pitchFamily="34" charset="0"/>
              </a:rPr>
              <a:t>Mapeamento das Competências</a:t>
            </a:r>
          </a:p>
          <a:p>
            <a:pPr>
              <a:spcBef>
                <a:spcPct val="10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pt-BR" sz="1400" dirty="0" smtClean="0">
                <a:solidFill>
                  <a:srgbClr val="003366"/>
                </a:solidFill>
                <a:latin typeface="Verdana" pitchFamily="34" charset="0"/>
                <a:cs typeface="Times New Roman" charset="0"/>
              </a:rPr>
              <a:t>Formar e conduzir projetos e desenvolver estratégias, individualmente ou em grupo;</a:t>
            </a:r>
          </a:p>
          <a:p>
            <a:pPr>
              <a:spcBef>
                <a:spcPct val="10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pt-BR" sz="1400" dirty="0" smtClean="0">
                <a:solidFill>
                  <a:srgbClr val="003366"/>
                </a:solidFill>
                <a:latin typeface="Verdana" pitchFamily="34" charset="0"/>
                <a:cs typeface="Times New Roman" charset="0"/>
              </a:rPr>
              <a:t> Analisar situações, relações e campos de força de forma sistêmica;</a:t>
            </a:r>
          </a:p>
          <a:p>
            <a:pPr>
              <a:spcBef>
                <a:spcPct val="10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pt-BR" sz="1400" dirty="0" smtClean="0">
                <a:solidFill>
                  <a:srgbClr val="003366"/>
                </a:solidFill>
                <a:latin typeface="Verdana" pitchFamily="34" charset="0"/>
                <a:cs typeface="Times New Roman" charset="0"/>
              </a:rPr>
              <a:t> Cooperar, agir em sinergia, participar de uma atividade coletiva e partilhar liderança;</a:t>
            </a:r>
          </a:p>
          <a:p>
            <a:pPr>
              <a:spcBef>
                <a:spcPct val="10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pt-BR" sz="1400" dirty="0" smtClean="0">
                <a:solidFill>
                  <a:srgbClr val="003366"/>
                </a:solidFill>
                <a:latin typeface="Verdana" pitchFamily="34" charset="0"/>
                <a:cs typeface="Times New Roman" charset="0"/>
              </a:rPr>
              <a:t>Estimular organizações e sistemas de ação coletiva do tipo democrático;</a:t>
            </a:r>
          </a:p>
          <a:p>
            <a:pPr>
              <a:spcBef>
                <a:spcPct val="10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pt-BR" sz="1400" dirty="0" smtClean="0">
                <a:solidFill>
                  <a:srgbClr val="003366"/>
                </a:solidFill>
                <a:latin typeface="Verdana" pitchFamily="34" charset="0"/>
                <a:cs typeface="Times New Roman" charset="0"/>
              </a:rPr>
              <a:t> Gerenciar e superar conflitos;</a:t>
            </a:r>
          </a:p>
          <a:p>
            <a:pPr>
              <a:spcBef>
                <a:spcPct val="10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pt-BR" sz="1400" dirty="0" smtClean="0">
                <a:solidFill>
                  <a:srgbClr val="003366"/>
                </a:solidFill>
                <a:latin typeface="Verdana" pitchFamily="34" charset="0"/>
                <a:cs typeface="Times New Roman" charset="0"/>
              </a:rPr>
              <a:t> Conviver com regras, servir-se delas e elaborá-las;</a:t>
            </a:r>
          </a:p>
          <a:p>
            <a:pPr>
              <a:spcBef>
                <a:spcPct val="10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pt-BR" sz="1400" dirty="0" smtClean="0">
                <a:solidFill>
                  <a:srgbClr val="003366"/>
                </a:solidFill>
                <a:latin typeface="Verdana" pitchFamily="34" charset="0"/>
                <a:cs typeface="Times New Roman" charset="0"/>
              </a:rPr>
              <a:t> Construir normas negociadas </a:t>
            </a:r>
            <a:r>
              <a:rPr lang="pt-BR" sz="1600" dirty="0" smtClean="0">
                <a:solidFill>
                  <a:srgbClr val="003366"/>
                </a:solidFill>
                <a:latin typeface="Verdana" pitchFamily="34" charset="0"/>
                <a:cs typeface="Times New Roman" charset="0"/>
              </a:rPr>
              <a:t>de convivência que superem diferenças culturais.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pt-BR" sz="1600" dirty="0">
              <a:latin typeface="Verdana" pitchFamily="34" charset="0"/>
              <a:cs typeface="Times New Roman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dirty="0">
                <a:latin typeface="Verdana" pitchFamily="34" charset="0"/>
                <a:cs typeface="Times New Roman" charset="0"/>
              </a:rPr>
              <a:t> 	</a:t>
            </a:r>
            <a:endParaRPr lang="pt-BR" sz="2200" dirty="0">
              <a:latin typeface="Verdana" pitchFamily="34" charset="0"/>
              <a:cs typeface="Times New Roman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0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2"/>
          <p:cNvSpPr txBox="1">
            <a:spLocks noChangeArrowheads="1"/>
          </p:cNvSpPr>
          <p:nvPr/>
        </p:nvSpPr>
        <p:spPr bwMode="auto">
          <a:xfrm>
            <a:off x="1970088" y="1333500"/>
            <a:ext cx="51816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sz="2400" b="1">
                <a:solidFill>
                  <a:srgbClr val="FF3300"/>
                </a:solidFill>
                <a:latin typeface="Book Antiqua" pitchFamily="18" charset="0"/>
              </a:rPr>
              <a:t>Início do século XX – 1ª. Revolução </a:t>
            </a:r>
            <a:r>
              <a:rPr lang="pt-BR" sz="1300" b="1">
                <a:solidFill>
                  <a:srgbClr val="FF3300"/>
                </a:solidFill>
                <a:latin typeface="Book Antiqua" pitchFamily="18" charset="0"/>
              </a:rPr>
              <a:t> </a:t>
            </a:r>
          </a:p>
          <a:p>
            <a:pPr algn="ctr" eaLnBrk="0" hangingPunct="0"/>
            <a:r>
              <a:rPr lang="pt-BR" sz="1300" b="1">
                <a:solidFill>
                  <a:srgbClr val="00279F"/>
                </a:solidFill>
                <a:latin typeface="Book Antiqua" pitchFamily="18" charset="0"/>
              </a:rPr>
              <a:t>Seu impacto na área : </a:t>
            </a:r>
            <a:endParaRPr lang="pt-BR" sz="2400" b="1">
              <a:latin typeface="Book Antiqua" pitchFamily="18" charset="0"/>
            </a:endParaRPr>
          </a:p>
        </p:txBody>
      </p:sp>
      <p:sp>
        <p:nvSpPr>
          <p:cNvPr id="159747" name="Text Box 3"/>
          <p:cNvSpPr txBox="1">
            <a:spLocks noChangeArrowheads="1"/>
          </p:cNvSpPr>
          <p:nvPr/>
        </p:nvSpPr>
        <p:spPr bwMode="auto">
          <a:xfrm>
            <a:off x="755650" y="2420938"/>
            <a:ext cx="1931988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sz="2400" b="1">
                <a:solidFill>
                  <a:srgbClr val="FF3300"/>
                </a:solidFill>
                <a:latin typeface="Book Antiqua" pitchFamily="18" charset="0"/>
              </a:rPr>
              <a:t>PETRÓLEO </a:t>
            </a:r>
          </a:p>
          <a:p>
            <a:pPr algn="ctr" eaLnBrk="0" hangingPunct="0"/>
            <a:r>
              <a:rPr lang="pt-BR" sz="1300" b="1">
                <a:solidFill>
                  <a:srgbClr val="00279F"/>
                </a:solidFill>
                <a:latin typeface="Book Antiqua" pitchFamily="18" charset="0"/>
              </a:rPr>
              <a:t>E SEUS DERIVADOS </a:t>
            </a:r>
            <a:endParaRPr lang="pt-BR" sz="2400" b="1">
              <a:solidFill>
                <a:srgbClr val="00279F"/>
              </a:solidFill>
              <a:latin typeface="Book Antiqua" pitchFamily="18" charset="0"/>
            </a:endParaRPr>
          </a:p>
        </p:txBody>
      </p:sp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5364163" y="2124662"/>
            <a:ext cx="3779837" cy="159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sz="2400" b="1" dirty="0">
                <a:solidFill>
                  <a:srgbClr val="FF3300"/>
                </a:solidFill>
                <a:latin typeface="Book Antiqua" pitchFamily="18" charset="0"/>
              </a:rPr>
              <a:t>PRODUÇÃO DA ASPIRINA...</a:t>
            </a:r>
          </a:p>
          <a:p>
            <a:pPr algn="ctr" eaLnBrk="0" hangingPunct="0"/>
            <a:r>
              <a:rPr lang="pt-BR" sz="1300" b="1" dirty="0">
                <a:solidFill>
                  <a:srgbClr val="00279F"/>
                </a:solidFill>
                <a:latin typeface="Book Antiqua" pitchFamily="18" charset="0"/>
              </a:rPr>
              <a:t>Com grande impacto na saúde da massa da população </a:t>
            </a:r>
            <a:r>
              <a:rPr lang="pt-BR" sz="1300" b="1" dirty="0" smtClean="0">
                <a:solidFill>
                  <a:srgbClr val="00279F"/>
                </a:solidFill>
                <a:latin typeface="Book Antiqua" pitchFamily="18" charset="0"/>
              </a:rPr>
              <a:t>. 1899</a:t>
            </a:r>
            <a:endParaRPr lang="pt-BR" sz="1300" b="1" dirty="0">
              <a:solidFill>
                <a:srgbClr val="00279F"/>
              </a:solidFill>
              <a:latin typeface="Book Antiqua" pitchFamily="18" charset="0"/>
            </a:endParaRPr>
          </a:p>
          <a:p>
            <a:pPr algn="ctr" eaLnBrk="0" hangingPunct="0"/>
            <a:endParaRPr lang="pt-BR" sz="2400" b="1" dirty="0">
              <a:latin typeface="Book Antiqua" pitchFamily="18" charset="0"/>
            </a:endParaRPr>
          </a:p>
        </p:txBody>
      </p:sp>
      <p:sp>
        <p:nvSpPr>
          <p:cNvPr id="159749" name="AutoShape 5"/>
          <p:cNvSpPr>
            <a:spLocks noChangeArrowheads="1"/>
          </p:cNvSpPr>
          <p:nvPr/>
        </p:nvSpPr>
        <p:spPr bwMode="auto">
          <a:xfrm>
            <a:off x="2360613" y="2011363"/>
            <a:ext cx="4343400" cy="2641600"/>
          </a:xfrm>
          <a:prstGeom prst="triangle">
            <a:avLst>
              <a:gd name="adj" fmla="val 50000"/>
            </a:avLst>
          </a:prstGeom>
          <a:solidFill>
            <a:schemeClr val="folHlink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2332038" y="762000"/>
            <a:ext cx="3248386" cy="460253"/>
          </a:xfrm>
          <a:prstGeom prst="rect">
            <a:avLst/>
          </a:prstGeom>
          <a:solidFill>
            <a:srgbClr val="00279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561975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25538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87513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49488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066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1638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6210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0782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/>
            <a:r>
              <a:rPr lang="pt-BR" sz="2400" b="1" dirty="0" smtClean="0">
                <a:solidFill>
                  <a:srgbClr val="FAFD00"/>
                </a:solidFill>
                <a:latin typeface="Book Antiqua" pitchFamily="18" charset="0"/>
              </a:rPr>
              <a:t>1ª. Onda - QUÍMICA </a:t>
            </a:r>
            <a:endParaRPr lang="pt-BR" sz="2400" b="1" dirty="0">
              <a:solidFill>
                <a:srgbClr val="FAFD00"/>
              </a:solidFill>
              <a:latin typeface="Book Antiqua" pitchFamily="18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2124075" y="4941888"/>
            <a:ext cx="5100638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sz="2400" b="1">
                <a:solidFill>
                  <a:srgbClr val="FF3300"/>
                </a:solidFill>
                <a:latin typeface="Book Antiqua" pitchFamily="18" charset="0"/>
              </a:rPr>
              <a:t>NITROGÊNIO  </a:t>
            </a:r>
          </a:p>
          <a:p>
            <a:pPr algn="ctr" eaLnBrk="0" hangingPunct="0"/>
            <a:r>
              <a:rPr lang="pt-BR" sz="1300" b="1">
                <a:solidFill>
                  <a:srgbClr val="00279F"/>
                </a:solidFill>
                <a:latin typeface="Book Antiqua" pitchFamily="18" charset="0"/>
              </a:rPr>
              <a:t>Impacto na Agricultura , +  reflexos negativos</a:t>
            </a:r>
          </a:p>
          <a:p>
            <a:pPr algn="ctr" eaLnBrk="0" hangingPunct="0"/>
            <a:r>
              <a:rPr lang="pt-BR" sz="1300" b="1">
                <a:solidFill>
                  <a:srgbClr val="00279F"/>
                </a:solidFill>
                <a:latin typeface="Book Antiqua" pitchFamily="18" charset="0"/>
              </a:rPr>
              <a:t>PRODUÇÃO DE GASES VENOSOS – 1ª. GUERRA MUNDIAL  </a:t>
            </a:r>
            <a:endParaRPr lang="pt-BR" sz="2400" b="1">
              <a:solidFill>
                <a:srgbClr val="00279F"/>
              </a:solidFill>
              <a:latin typeface="Book Antiqua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49822" y="0"/>
            <a:ext cx="81426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27755D"/>
                </a:solidFill>
              </a:rPr>
              <a:t>Cap. 4º. PLT – Um mundo em Mudança </a:t>
            </a:r>
          </a:p>
          <a:p>
            <a:pPr algn="ctr"/>
            <a:r>
              <a:rPr lang="pt-BR" b="1" dirty="0" smtClean="0">
                <a:solidFill>
                  <a:srgbClr val="27755D"/>
                </a:solidFill>
              </a:rPr>
              <a:t> PESTLEE – Política, Econômica Social, Tecnológica, Legal, Ética, Ecológica </a:t>
            </a:r>
            <a:endParaRPr lang="pt-BR" b="1" dirty="0">
              <a:solidFill>
                <a:srgbClr val="27755D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35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 autoUpdateAnimBg="0"/>
      <p:bldP spid="159747" grpId="0" autoUpdateAnimBg="0"/>
      <p:bldP spid="159748" grpId="0" autoUpdateAnimBg="0"/>
      <p:bldP spid="15975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2"/>
          <p:cNvSpPr txBox="1">
            <a:spLocks noChangeArrowheads="1"/>
          </p:cNvSpPr>
          <p:nvPr/>
        </p:nvSpPr>
        <p:spPr bwMode="auto">
          <a:xfrm>
            <a:off x="369888" y="1238250"/>
            <a:ext cx="8694737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b="1">
                <a:solidFill>
                  <a:srgbClr val="00279F"/>
                </a:solidFill>
                <a:latin typeface="Book Antiqua" pitchFamily="18" charset="0"/>
              </a:rPr>
              <a:t>Desenvolvimento  -  lento – fase inicial  +  Com impactos sequenciais expressivos </a:t>
            </a:r>
          </a:p>
          <a:p>
            <a:pPr algn="ctr" eaLnBrk="0" hangingPunct="0"/>
            <a:r>
              <a:rPr lang="pt-BR" b="1">
                <a:solidFill>
                  <a:srgbClr val="00279F"/>
                </a:solidFill>
                <a:latin typeface="Book Antiqua" pitchFamily="18" charset="0"/>
              </a:rPr>
              <a:t>Tubo de Vácuo  e, por extensão o Rádio e a Televisão   </a:t>
            </a:r>
            <a:endParaRPr lang="pt-BR" b="1">
              <a:latin typeface="Book Antiqua" pitchFamily="18" charset="0"/>
            </a:endParaRPr>
          </a:p>
        </p:txBody>
      </p:sp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0" y="2357438"/>
            <a:ext cx="5003800" cy="222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/>
            <a:r>
              <a:rPr lang="pt-BR" sz="2000" b="1">
                <a:latin typeface="Book Antiqua" pitchFamily="18" charset="0"/>
              </a:rPr>
              <a:t>Estrutura de Prótons e Nêutrons</a:t>
            </a:r>
          </a:p>
          <a:p>
            <a:pPr eaLnBrk="0" hangingPunct="0"/>
            <a:endParaRPr lang="pt-BR" sz="2000" b="1">
              <a:latin typeface="Book Antiqua" pitchFamily="18" charset="0"/>
            </a:endParaRPr>
          </a:p>
          <a:p>
            <a:pPr eaLnBrk="0" hangingPunct="0">
              <a:buFontTx/>
              <a:buChar char="•"/>
            </a:pPr>
            <a:r>
              <a:rPr lang="pt-BR" sz="2000" b="1">
                <a:latin typeface="Book Antiqua" pitchFamily="18" charset="0"/>
              </a:rPr>
              <a:t>1º</a:t>
            </a:r>
            <a:r>
              <a:rPr lang="pt-BR" sz="2000">
                <a:latin typeface="Book Antiqua" pitchFamily="18" charset="0"/>
              </a:rPr>
              <a:t>.  Invenção : Microscópio eletrônico </a:t>
            </a:r>
          </a:p>
          <a:p>
            <a:pPr eaLnBrk="0" hangingPunct="0"/>
            <a:endParaRPr lang="pt-BR" sz="2000">
              <a:latin typeface="Book Antiqua" pitchFamily="18" charset="0"/>
            </a:endParaRPr>
          </a:p>
          <a:p>
            <a:pPr eaLnBrk="0" hangingPunct="0">
              <a:buFontTx/>
              <a:buChar char="•"/>
            </a:pPr>
            <a:r>
              <a:rPr lang="pt-BR" sz="2000" b="1">
                <a:latin typeface="Book Antiqua" pitchFamily="18" charset="0"/>
              </a:rPr>
              <a:t>1º.  </a:t>
            </a:r>
            <a:r>
              <a:rPr lang="pt-BR" sz="2000">
                <a:latin typeface="Book Antiqua" pitchFamily="18" charset="0"/>
              </a:rPr>
              <a:t>Ciclotron para o estudo </a:t>
            </a:r>
          </a:p>
          <a:p>
            <a:pPr eaLnBrk="0" hangingPunct="0"/>
            <a:r>
              <a:rPr lang="pt-BR" sz="2000">
                <a:latin typeface="Book Antiqua" pitchFamily="18" charset="0"/>
              </a:rPr>
              <a:t>          do núcleo do átomo </a:t>
            </a:r>
          </a:p>
          <a:p>
            <a:pPr eaLnBrk="0" hangingPunct="0"/>
            <a:endParaRPr lang="pt-BR" sz="2000">
              <a:solidFill>
                <a:srgbClr val="00279F"/>
              </a:solidFill>
              <a:latin typeface="Book Antiqua" pitchFamily="18" charset="0"/>
            </a:endParaRPr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5651500" y="2144713"/>
            <a:ext cx="3779838" cy="130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sz="2000">
                <a:latin typeface="Book Antiqua" pitchFamily="18" charset="0"/>
              </a:rPr>
              <a:t>1os. Tratamentos na área da </a:t>
            </a:r>
          </a:p>
          <a:p>
            <a:pPr algn="ctr" eaLnBrk="0" hangingPunct="0"/>
            <a:r>
              <a:rPr lang="pt-BR" sz="2000">
                <a:latin typeface="Book Antiqua" pitchFamily="18" charset="0"/>
              </a:rPr>
              <a:t>saúde com agentes </a:t>
            </a:r>
          </a:p>
          <a:p>
            <a:pPr algn="ctr" eaLnBrk="0" hangingPunct="0"/>
            <a:r>
              <a:rPr lang="pt-BR" sz="2000">
                <a:latin typeface="Book Antiqua" pitchFamily="18" charset="0"/>
              </a:rPr>
              <a:t>radioativos.</a:t>
            </a:r>
          </a:p>
          <a:p>
            <a:pPr algn="ctr" eaLnBrk="0" hangingPunct="0"/>
            <a:endParaRPr lang="pt-BR" sz="2000">
              <a:latin typeface="Book Antiqua" pitchFamily="18" charset="0"/>
            </a:endParaRPr>
          </a:p>
        </p:txBody>
      </p:sp>
      <p:sp>
        <p:nvSpPr>
          <p:cNvPr id="160773" name="AutoShape 5"/>
          <p:cNvSpPr>
            <a:spLocks noChangeArrowheads="1"/>
          </p:cNvSpPr>
          <p:nvPr/>
        </p:nvSpPr>
        <p:spPr bwMode="auto">
          <a:xfrm>
            <a:off x="3492500" y="2133600"/>
            <a:ext cx="3787775" cy="2641600"/>
          </a:xfrm>
          <a:prstGeom prst="triangle">
            <a:avLst>
              <a:gd name="adj" fmla="val 50000"/>
            </a:avLst>
          </a:prstGeom>
          <a:solidFill>
            <a:srgbClr val="FF66FF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2332038" y="762000"/>
            <a:ext cx="4106862" cy="454025"/>
          </a:xfrm>
          <a:prstGeom prst="rect">
            <a:avLst/>
          </a:prstGeom>
          <a:solidFill>
            <a:srgbClr val="00279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561975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25538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87513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49488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066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1638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6210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0782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/>
            <a:r>
              <a:rPr lang="pt-BR" sz="2400" b="1">
                <a:solidFill>
                  <a:srgbClr val="FAFD00"/>
                </a:solidFill>
                <a:latin typeface="Book Antiqua" pitchFamily="18" charset="0"/>
              </a:rPr>
              <a:t>2ª. REVOLUÇÃO - FÍSICA  </a:t>
            </a:r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1739900" y="4844893"/>
            <a:ext cx="6936895" cy="1752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/>
            <a:r>
              <a:rPr lang="pt-BR" sz="2400" b="1" dirty="0">
                <a:solidFill>
                  <a:srgbClr val="FF3300"/>
                </a:solidFill>
                <a:latin typeface="Book Antiqua" pitchFamily="18" charset="0"/>
              </a:rPr>
              <a:t>                          EFEITOS NEGATIVOS </a:t>
            </a:r>
          </a:p>
          <a:p>
            <a:pPr eaLnBrk="0" hangingPunct="0"/>
            <a:r>
              <a:rPr lang="pt-BR" sz="2400" b="1" dirty="0">
                <a:solidFill>
                  <a:srgbClr val="FF3300"/>
                </a:solidFill>
                <a:latin typeface="Book Antiqua" pitchFamily="18" charset="0"/>
              </a:rPr>
              <a:t> </a:t>
            </a:r>
            <a:endParaRPr lang="pt-BR" sz="2000" b="1" dirty="0">
              <a:solidFill>
                <a:srgbClr val="00279F"/>
              </a:solidFill>
              <a:latin typeface="Book Antiqua" pitchFamily="18" charset="0"/>
            </a:endParaRPr>
          </a:p>
          <a:p>
            <a:pPr eaLnBrk="0" hangingPunct="0">
              <a:buFontTx/>
              <a:buChar char="•"/>
            </a:pPr>
            <a:r>
              <a:rPr lang="pt-BR" sz="2000" b="1" dirty="0">
                <a:solidFill>
                  <a:srgbClr val="00279F"/>
                </a:solidFill>
                <a:latin typeface="Book Antiqua" pitchFamily="18" charset="0"/>
              </a:rPr>
              <a:t>   BOMBA NUCLEAR </a:t>
            </a:r>
            <a:r>
              <a:rPr lang="pt-BR" sz="2000" b="1" dirty="0" smtClean="0">
                <a:solidFill>
                  <a:srgbClr val="00279F"/>
                </a:solidFill>
                <a:latin typeface="Book Antiqua" pitchFamily="18" charset="0"/>
              </a:rPr>
              <a:t>- 1945</a:t>
            </a:r>
            <a:endParaRPr lang="pt-BR" sz="2000" b="1" dirty="0">
              <a:solidFill>
                <a:srgbClr val="00279F"/>
              </a:solidFill>
              <a:latin typeface="Book Antiqua" pitchFamily="18" charset="0"/>
            </a:endParaRPr>
          </a:p>
          <a:p>
            <a:pPr eaLnBrk="0" hangingPunct="0">
              <a:buFontTx/>
              <a:buChar char="•"/>
            </a:pPr>
            <a:r>
              <a:rPr lang="pt-BR" sz="2000" b="1" dirty="0">
                <a:solidFill>
                  <a:srgbClr val="00279F"/>
                </a:solidFill>
                <a:latin typeface="Book Antiqua" pitchFamily="18" charset="0"/>
              </a:rPr>
              <a:t>   DESENVOLVIMENTO DE NOVOS ARMAMENTOS </a:t>
            </a:r>
          </a:p>
          <a:p>
            <a:pPr eaLnBrk="0" hangingPunct="0"/>
            <a:endParaRPr lang="pt-BR" sz="2000" b="1" dirty="0">
              <a:solidFill>
                <a:srgbClr val="00279F"/>
              </a:solidFill>
              <a:latin typeface="Book Antiqua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10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 autoUpdateAnimBg="0"/>
      <p:bldP spid="160771" grpId="0" autoUpdateAnimBg="0"/>
      <p:bldP spid="160772" grpId="0" autoUpdateAnimBg="0"/>
      <p:bldP spid="16077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ext Box 2"/>
          <p:cNvSpPr txBox="1">
            <a:spLocks noChangeArrowheads="1"/>
          </p:cNvSpPr>
          <p:nvPr/>
        </p:nvSpPr>
        <p:spPr bwMode="auto">
          <a:xfrm>
            <a:off x="1085850" y="1303338"/>
            <a:ext cx="75850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b="1">
                <a:solidFill>
                  <a:srgbClr val="00279F"/>
                </a:solidFill>
                <a:latin typeface="Book Antiqua" pitchFamily="18" charset="0"/>
              </a:rPr>
              <a:t>FUNDAMENTADAS NO DESENVOLVIMENTO DO TRANSISTOR  </a:t>
            </a:r>
            <a:endParaRPr lang="pt-BR" b="1">
              <a:latin typeface="Book Antiqua" pitchFamily="18" charset="0"/>
            </a:endParaRPr>
          </a:p>
        </p:txBody>
      </p:sp>
      <p:sp>
        <p:nvSpPr>
          <p:cNvPr id="161795" name="Text Box 3"/>
          <p:cNvSpPr txBox="1">
            <a:spLocks noChangeArrowheads="1"/>
          </p:cNvSpPr>
          <p:nvPr/>
        </p:nvSpPr>
        <p:spPr bwMode="auto">
          <a:xfrm>
            <a:off x="0" y="2136775"/>
            <a:ext cx="41767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b="1" dirty="0">
                <a:solidFill>
                  <a:srgbClr val="FF3300"/>
                </a:solidFill>
                <a:latin typeface="Book Antiqua" pitchFamily="18" charset="0"/>
              </a:rPr>
              <a:t>Teoria Matemática da Comunicação um trabalho seminal sobre a Teoria da Informação juntamente com a </a:t>
            </a:r>
            <a:r>
              <a:rPr lang="pt-BR" b="1" dirty="0" smtClean="0">
                <a:solidFill>
                  <a:srgbClr val="FF3300"/>
                </a:solidFill>
                <a:latin typeface="Book Antiqua" pitchFamily="18" charset="0"/>
              </a:rPr>
              <a:t>Cibernética - 1948</a:t>
            </a:r>
            <a:endParaRPr lang="pt-BR" sz="2000" b="1" dirty="0">
              <a:solidFill>
                <a:srgbClr val="00279F"/>
              </a:solidFill>
              <a:latin typeface="Book Antiqua" pitchFamily="18" charset="0"/>
            </a:endParaRPr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5364163" y="2052638"/>
            <a:ext cx="377983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b="1" dirty="0">
                <a:solidFill>
                  <a:srgbClr val="FF3300"/>
                </a:solidFill>
                <a:latin typeface="Book Antiqua" pitchFamily="18" charset="0"/>
              </a:rPr>
              <a:t>Percebeu que o número de transistores que podiam ser compactados em um único Chip duplicava a cada dozes meses </a:t>
            </a:r>
            <a:endParaRPr lang="pt-BR" b="1" dirty="0">
              <a:latin typeface="Book Antiqua" pitchFamily="18" charset="0"/>
            </a:endParaRPr>
          </a:p>
        </p:txBody>
      </p:sp>
      <p:sp>
        <p:nvSpPr>
          <p:cNvPr id="161797" name="AutoShape 5"/>
          <p:cNvSpPr>
            <a:spLocks noChangeArrowheads="1"/>
          </p:cNvSpPr>
          <p:nvPr/>
        </p:nvSpPr>
        <p:spPr bwMode="auto">
          <a:xfrm>
            <a:off x="2916238" y="2011363"/>
            <a:ext cx="3787775" cy="2641600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61798" name="Text Box 6"/>
          <p:cNvSpPr txBox="1">
            <a:spLocks noChangeArrowheads="1"/>
          </p:cNvSpPr>
          <p:nvPr/>
        </p:nvSpPr>
        <p:spPr bwMode="auto">
          <a:xfrm>
            <a:off x="755650" y="692150"/>
            <a:ext cx="8186738" cy="454025"/>
          </a:xfrm>
          <a:prstGeom prst="rect">
            <a:avLst/>
          </a:prstGeom>
          <a:solidFill>
            <a:srgbClr val="00279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561975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25538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87513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49488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066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1638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6210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0782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/>
            <a:r>
              <a:rPr lang="pt-BR" sz="2400" b="1">
                <a:solidFill>
                  <a:srgbClr val="FAFD00"/>
                </a:solidFill>
                <a:latin typeface="Book Antiqua" pitchFamily="18" charset="0"/>
              </a:rPr>
              <a:t>3ª. REVOLUÇÃO – TECNOLOGIA DA INFORMAÇÃO  </a:t>
            </a:r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0" y="4724400"/>
            <a:ext cx="9361488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sz="2400" b="1">
                <a:solidFill>
                  <a:srgbClr val="FF3300"/>
                </a:solidFill>
                <a:latin typeface="Book Antiqua" pitchFamily="18" charset="0"/>
              </a:rPr>
              <a:t>A COMPARAÇÃO DOS TRANSISTORES EM UM CHIP  PROPICIOU ; </a:t>
            </a:r>
          </a:p>
          <a:p>
            <a:pPr algn="ctr" eaLnBrk="0" hangingPunct="0"/>
            <a:r>
              <a:rPr lang="pt-BR" sz="2400" b="1">
                <a:solidFill>
                  <a:srgbClr val="FF3300"/>
                </a:solidFill>
                <a:latin typeface="Book Antiqua" pitchFamily="18" charset="0"/>
              </a:rPr>
              <a:t> </a:t>
            </a:r>
          </a:p>
          <a:p>
            <a:pPr eaLnBrk="0" hangingPunct="0">
              <a:buFontTx/>
              <a:buChar char="•"/>
            </a:pPr>
            <a:r>
              <a:rPr lang="pt-BR" sz="2400" b="1">
                <a:solidFill>
                  <a:srgbClr val="FF3300"/>
                </a:solidFill>
                <a:latin typeface="Book Antiqua" pitchFamily="18" charset="0"/>
              </a:rPr>
              <a:t>REVOLUÇÃO DA INFORMAÇÃO O MICROPROCESSADOR </a:t>
            </a:r>
          </a:p>
          <a:p>
            <a:pPr eaLnBrk="0" hangingPunct="0">
              <a:buFontTx/>
              <a:buChar char="•"/>
            </a:pPr>
            <a:r>
              <a:rPr lang="pt-BR" sz="2400" b="1">
                <a:solidFill>
                  <a:srgbClr val="FF3300"/>
                </a:solidFill>
                <a:latin typeface="Book Antiqua" pitchFamily="18" charset="0"/>
              </a:rPr>
              <a:t>PC AOS VÍDEOS GAMES, À INTERNET </a:t>
            </a:r>
            <a:endParaRPr lang="pt-BR" sz="1300" b="1">
              <a:solidFill>
                <a:srgbClr val="00279F"/>
              </a:solidFill>
              <a:latin typeface="Book Antiqua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7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 autoUpdateAnimBg="0"/>
      <p:bldP spid="161795" grpId="0" autoUpdateAnimBg="0"/>
      <p:bldP spid="161796" grpId="0" autoUpdateAnimBg="0"/>
      <p:bldP spid="16180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ext Box 2"/>
          <p:cNvSpPr txBox="1">
            <a:spLocks noChangeArrowheads="1"/>
          </p:cNvSpPr>
          <p:nvPr/>
        </p:nvSpPr>
        <p:spPr bwMode="auto">
          <a:xfrm>
            <a:off x="38100" y="1268413"/>
            <a:ext cx="91344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b="1">
                <a:solidFill>
                  <a:srgbClr val="00279F"/>
                </a:solidFill>
                <a:latin typeface="Book Antiqua" pitchFamily="18" charset="0"/>
              </a:rPr>
              <a:t>Algo que é simultaneamente presente e ainda será nosso futuro por um longo tempo   </a:t>
            </a:r>
            <a:endParaRPr lang="pt-BR" b="1">
              <a:latin typeface="Book Antiqua" pitchFamily="18" charset="0"/>
            </a:endParaRP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0" y="2411413"/>
            <a:ext cx="417671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b="1">
                <a:latin typeface="Book Antiqua" pitchFamily="18" charset="0"/>
              </a:rPr>
              <a:t>Tem o potencial de contribuir para a SAÚDE </a:t>
            </a:r>
            <a:endParaRPr lang="pt-BR" sz="2000" b="1">
              <a:latin typeface="Book Antiqua" pitchFamily="18" charset="0"/>
            </a:endParaRPr>
          </a:p>
        </p:txBody>
      </p:sp>
      <p:sp>
        <p:nvSpPr>
          <p:cNvPr id="162820" name="Text Box 4"/>
          <p:cNvSpPr txBox="1">
            <a:spLocks noChangeArrowheads="1"/>
          </p:cNvSpPr>
          <p:nvPr/>
        </p:nvSpPr>
        <p:spPr bwMode="auto">
          <a:xfrm>
            <a:off x="5364163" y="2465388"/>
            <a:ext cx="3779837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0" hangingPunct="0"/>
            <a:r>
              <a:rPr lang="pt-BR" b="1">
                <a:latin typeface="Book Antiqua" pitchFamily="18" charset="0"/>
              </a:rPr>
              <a:t>LONGEVIDADE HUMANA </a:t>
            </a:r>
          </a:p>
        </p:txBody>
      </p:sp>
      <p:sp>
        <p:nvSpPr>
          <p:cNvPr id="162821" name="AutoShape 5"/>
          <p:cNvSpPr>
            <a:spLocks noChangeArrowheads="1"/>
          </p:cNvSpPr>
          <p:nvPr/>
        </p:nvSpPr>
        <p:spPr bwMode="auto">
          <a:xfrm>
            <a:off x="2916238" y="2011363"/>
            <a:ext cx="3787775" cy="26416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62822" name="Text Box 6"/>
          <p:cNvSpPr txBox="1">
            <a:spLocks noChangeArrowheads="1"/>
          </p:cNvSpPr>
          <p:nvPr/>
        </p:nvSpPr>
        <p:spPr bwMode="auto">
          <a:xfrm>
            <a:off x="755650" y="692150"/>
            <a:ext cx="7018338" cy="454025"/>
          </a:xfrm>
          <a:prstGeom prst="rect">
            <a:avLst/>
          </a:prstGeom>
          <a:solidFill>
            <a:srgbClr val="00279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41" tIns="45021" rIns="90041" bIns="45021">
            <a:spAutoFit/>
          </a:bodyPr>
          <a:lstStyle>
            <a:lvl1pPr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561975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25538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87513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49488" defTabSz="7493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066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1638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6210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078288" defTabSz="749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/>
            <a:r>
              <a:rPr lang="pt-BR" sz="2400" b="1">
                <a:solidFill>
                  <a:srgbClr val="FAFD00"/>
                </a:solidFill>
                <a:latin typeface="Book Antiqua" pitchFamily="18" charset="0"/>
              </a:rPr>
              <a:t>4ª. REVOLUÇÃO – BIOLOGIA – em andamento </a:t>
            </a:r>
          </a:p>
        </p:txBody>
      </p:sp>
      <p:sp>
        <p:nvSpPr>
          <p:cNvPr id="162824" name="Text Box 8"/>
          <p:cNvSpPr txBox="1">
            <a:spLocks noChangeArrowheads="1"/>
          </p:cNvSpPr>
          <p:nvPr/>
        </p:nvSpPr>
        <p:spPr bwMode="auto">
          <a:xfrm>
            <a:off x="179388" y="4719638"/>
            <a:ext cx="8640762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41" tIns="45021" rIns="90041" bIns="45021" anchor="ctr">
            <a:spAutoFit/>
          </a:bodyPr>
          <a:lstStyle>
            <a:lvl1pPr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44926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900113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34937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1800225" defTabSz="900113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2574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7146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1718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629025" defTabSz="9001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0" hangingPunct="0">
              <a:buFontTx/>
              <a:buChar char="•"/>
            </a:pPr>
            <a:r>
              <a:rPr lang="pt-BR" b="1" dirty="0">
                <a:solidFill>
                  <a:srgbClr val="FF3300"/>
                </a:solidFill>
                <a:latin typeface="Book Antiqua" pitchFamily="18" charset="0"/>
              </a:rPr>
              <a:t>     </a:t>
            </a:r>
            <a:r>
              <a:rPr lang="pt-BR" b="1" dirty="0">
                <a:latin typeface="Book Antiqua" pitchFamily="18" charset="0"/>
              </a:rPr>
              <a:t>Manutenção do Ambiente  </a:t>
            </a:r>
          </a:p>
          <a:p>
            <a:pPr eaLnBrk="0" hangingPunct="0">
              <a:buFontTx/>
              <a:buChar char="•"/>
            </a:pPr>
            <a:r>
              <a:rPr lang="pt-BR" b="1" dirty="0">
                <a:latin typeface="Book Antiqua" pitchFamily="18" charset="0"/>
              </a:rPr>
              <a:t>     Produção de Alimentos geneticamente modificados</a:t>
            </a:r>
          </a:p>
          <a:p>
            <a:pPr eaLnBrk="0" hangingPunct="0">
              <a:buFontTx/>
              <a:buChar char="•"/>
            </a:pPr>
            <a:r>
              <a:rPr lang="pt-BR" b="1" dirty="0">
                <a:latin typeface="Book Antiqua" pitchFamily="18" charset="0"/>
              </a:rPr>
              <a:t>     Criação de novas formas de </a:t>
            </a:r>
            <a:r>
              <a:rPr lang="pt-BR" b="1" dirty="0" err="1">
                <a:latin typeface="Book Antiqua" pitchFamily="18" charset="0"/>
              </a:rPr>
              <a:t>combustíves</a:t>
            </a:r>
            <a:endParaRPr lang="pt-BR" b="1" dirty="0">
              <a:latin typeface="Book Antiqua" pitchFamily="18" charset="0"/>
            </a:endParaRPr>
          </a:p>
          <a:p>
            <a:pPr eaLnBrk="0" hangingPunct="0">
              <a:buFontTx/>
              <a:buChar char="•"/>
            </a:pPr>
            <a:r>
              <a:rPr lang="pt-BR" b="1" dirty="0">
                <a:latin typeface="Book Antiqua" pitchFamily="18" charset="0"/>
              </a:rPr>
              <a:t>     Ambiente livre da poluição</a:t>
            </a:r>
          </a:p>
          <a:p>
            <a:pPr eaLnBrk="0" hangingPunct="0">
              <a:buFontTx/>
              <a:buChar char="•"/>
            </a:pPr>
            <a:r>
              <a:rPr lang="pt-BR" b="1" dirty="0">
                <a:latin typeface="Book Antiqua" pitchFamily="18" charset="0"/>
              </a:rPr>
              <a:t>     Discussão sobre a soja transgênica no ambiente brasileiro </a:t>
            </a:r>
          </a:p>
          <a:p>
            <a:pPr eaLnBrk="0" hangingPunct="0">
              <a:buFontTx/>
              <a:buChar char="•"/>
            </a:pPr>
            <a:r>
              <a:rPr lang="pt-BR" b="1" dirty="0">
                <a:latin typeface="Book Antiqua" pitchFamily="18" charset="0"/>
              </a:rPr>
              <a:t>     Surgimento de células-tronco e enzimas específicos para combater o processo </a:t>
            </a:r>
          </a:p>
          <a:p>
            <a:pPr eaLnBrk="0" hangingPunct="0"/>
            <a:r>
              <a:rPr lang="pt-BR" b="1" dirty="0">
                <a:latin typeface="Book Antiqua" pitchFamily="18" charset="0"/>
              </a:rPr>
              <a:t>       de envelhecimento </a:t>
            </a:r>
          </a:p>
        </p:txBody>
      </p:sp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6264275" y="3068638"/>
            <a:ext cx="2879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>
                <a:solidFill>
                  <a:srgbClr val="0000FF"/>
                </a:solidFill>
              </a:rPr>
              <a:t>Decodificação do</a:t>
            </a:r>
            <a:r>
              <a:rPr lang="pt-BR" b="1"/>
              <a:t> </a:t>
            </a:r>
            <a:r>
              <a:rPr lang="pt-BR" b="1">
                <a:solidFill>
                  <a:srgbClr val="0000FF"/>
                </a:solidFill>
              </a:rPr>
              <a:t>GENOMA HUMANO</a:t>
            </a:r>
            <a:r>
              <a:rPr lang="pt-BR" b="1"/>
              <a:t> talvez seja o maior feito no campo da biociência 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82030" y="6525344"/>
            <a:ext cx="32403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Profa. Eneida </a:t>
            </a:r>
            <a:r>
              <a:rPr lang="pt-BR" sz="1000" dirty="0" err="1" smtClean="0">
                <a:solidFill>
                  <a:schemeClr val="tx2"/>
                </a:solidFill>
                <a:latin typeface="Verdana" pitchFamily="34" charset="0"/>
              </a:rPr>
              <a:t>Mastropasqua</a:t>
            </a:r>
            <a:r>
              <a:rPr lang="pt-BR" sz="10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endParaRPr lang="pt-BR" sz="10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60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2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2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8" grpId="0" autoUpdateAnimBg="0"/>
      <p:bldP spid="162819" grpId="0" autoUpdateAnimBg="0"/>
      <p:bldP spid="162820" grpId="0" autoUpdateAnimBg="0"/>
      <p:bldP spid="162824" grpId="0" autoUpdateAnimBg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2787</Words>
  <Application>Microsoft Office PowerPoint</Application>
  <PresentationFormat>Apresentação na tela (4:3)</PresentationFormat>
  <Paragraphs>261</Paragraphs>
  <Slides>20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Apresentação do PowerPoint</vt:lpstr>
      <vt:lpstr>Apresentação do PowerPoint</vt:lpstr>
      <vt:lpstr>Livro: A Quinta Disciplina – Arte e Prática da Organização que Aprende  A única vantagem competitiva sustentável é a capacidade de aprender mais rápido e melhor do que os concorrentes.  Com base em um conceito inovador, o da “organização que aprende”, na qual as pessoas são o principal meio de alavancagem para os processos de mudança, Peter Senge desenvolve um vigoroso corpo de ideias e ferramentas que estimulam o trabalho em equipe e ajudam a organização a se preparar para os desafios do futuro.   A Quinta Disciplina revoluciona a atual maneira de pensar e trabalhar.   O livro A Quinta Disciplina, escrito por Peter Senge na década de 1990, tornou-se um dos maiores clássicos da administração moderna. O propósito do autor era definir os contornos da "organização que aprende", na qual as pessoas poderiam expandir continuamente sua capacidade de criar os resultados que realmente desejam.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Eneida</dc:creator>
  <cp:lastModifiedBy>Eneida</cp:lastModifiedBy>
  <cp:revision>25</cp:revision>
  <cp:lastPrinted>2012-03-17T18:47:14Z</cp:lastPrinted>
  <dcterms:created xsi:type="dcterms:W3CDTF">2012-03-17T15:26:25Z</dcterms:created>
  <dcterms:modified xsi:type="dcterms:W3CDTF">2013-03-07T17:18:58Z</dcterms:modified>
</cp:coreProperties>
</file>