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67" r:id="rId2"/>
    <p:sldId id="288" r:id="rId3"/>
    <p:sldId id="289" r:id="rId4"/>
    <p:sldId id="290" r:id="rId5"/>
    <p:sldId id="295" r:id="rId6"/>
    <p:sldId id="283" r:id="rId7"/>
    <p:sldId id="284" r:id="rId8"/>
    <p:sldId id="263" r:id="rId9"/>
    <p:sldId id="280" r:id="rId10"/>
    <p:sldId id="291" r:id="rId11"/>
    <p:sldId id="292" r:id="rId12"/>
    <p:sldId id="293" r:id="rId13"/>
    <p:sldId id="294" r:id="rId14"/>
  </p:sldIdLst>
  <p:sldSz cx="9144000" cy="6858000" type="screen4x3"/>
  <p:notesSz cx="6881813" cy="97107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FABAF-B217-44C8-80EE-64B3762ED9A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04EFF5-0EB0-47C7-887E-418F924DAE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0303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41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38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821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151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04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423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441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12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78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2994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206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DAD05-3279-415B-A8DC-868C3BA0B97C}" type="datetimeFigureOut">
              <a:rPr lang="pt-BR" smtClean="0"/>
              <a:t>07/03/2013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2C55-26EB-4093-8704-DC768423B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968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br/imgres?imgurl=http://ideiasfervilhantes.files.wordpress.com/2009/10/veja-tecnologia.jpg&amp;imgrefurl=http://ideiasfervilhantes.wordpress.com/2009/10/21/&amp;usg=__JKitujTSGVCim3qaAbyI9E2fZTc=&amp;h=309&amp;w=350&amp;sz=24&amp;hl=pt-BR&amp;start=2&amp;um=1&amp;itbs=1&amp;tbnid=vhYlCQ2ZNBmjnM:&amp;tbnh=106&amp;tbnw=120&amp;prev=/images?q=tecnologia&amp;um=1&amp;hl=pt-BR&amp;rlz=1R2RNTN_pt-BRBR354&amp;tbs=isch:1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images.google.com.br/imgres?imgurl=http://gestaodepessoasrh.files.wordpress.com/2008/08/trabalho_em_equipe.jpg&amp;imgrefurl=http://gestaodepessoasrh.wordpress.com/category/gestao-de-pessoas/&amp;usg=__g4u3YxDgE8ZrRcy3JFfpqj2b4VM=&amp;h=491&amp;w=841&amp;sz=76&amp;hl=pt-BR&amp;start=9&amp;um=1&amp;itbs=1&amp;tbnid=c-yjIzKI-4IYxM:&amp;tbnh=85&amp;tbnw=145&amp;prev=/images?q=estruturas+rigidas+e+trabalho+em+equipe&amp;um=1&amp;hl=pt-BR&amp;rlz=1R2RNTN_pt-BRBR354&amp;tbs=isch: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br/imgres?imgurl=http://www.apetesp.com.br/cursos/como_evitar_desp/Imagens/GRAFIC19.JPG&amp;imgrefurl=http://www.apetesp.com.br/cursos/como_evitar_desp/capitulo4.htm&amp;usg=__xnzr5WLy4EDXN2OE9V6X8cVGjNE=&amp;h=362&amp;w=441&amp;sz=19&amp;hl=pt-BR&amp;start=46&amp;um=1&amp;itbs=1&amp;tbnid=-VMv5U3C0b1LyM:&amp;tbnh=104&amp;tbnw=127&amp;prev=/images?q=empresa+hierarquizada&amp;start=40&amp;um=1&amp;hl=pt-BR&amp;sa=N&amp;rlz=1R2RNTN_pt-BRBR354&amp;ndsp=20&amp;tbs=isch:1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hyperlink" Target="http://images.google.com.br/imgres?imgurl=http://1.bp.blogspot.com/_HBRPpkNB89c/SplPJ_BKOOI/AAAAAAAAAqs/-Iot2YduaZw/s1600/aposentadoria.JPG&amp;imgrefurl=http://ambientepsy.blogspot.com/2009_10_01_archive.html&amp;usg=__MzW4p8Dh2Xc27lqahneH8weQelI=&amp;h=614&amp;w=610&amp;sz=57&amp;hl=pt-BR&amp;start=23&amp;um=1&amp;itbs=1&amp;tbnid=GeXiGZX2-aOWqM:&amp;tbnh=136&amp;tbnw=135&amp;prev=/images?q=mudan%C3%A7as+no+trabalho&amp;start=20&amp;um=1&amp;hl=pt-BR&amp;sa=N&amp;rlz=1R2RNTN_pt-BRBR354&amp;ndsp=20&amp;tbs=isch:1" TargetMode="External"/><Relationship Id="rId4" Type="http://schemas.openxmlformats.org/officeDocument/2006/relationships/hyperlink" Target="http://images.google.com.br/imgres?imgurl=http://www.portalibahia.com.br/blogs/empregos/wp-content/uploads/2009/06/foto-chapplin-tempos-modernos-junho-2009.bmp&amp;imgrefurl=http://www.portalibahia.com.br/blogs/empregos/?p=415&amp;usg=__j_8FW4Pgo3mTsyAPXsIBKpTXzf8=&amp;h=240&amp;w=258&amp;sz=182&amp;hl=pt-BR&amp;start=17&amp;um=1&amp;itbs=1&amp;tbnid=wg3gG1Hs5jKUyM:&amp;tbnh=104&amp;tbnw=112&amp;prev=/images?q=tempos+modernos&amp;um=1&amp;hl=pt-BR&amp;rlz=1R2RNTN_pt-BRBR354&amp;tbs=isch:1" TargetMode="External"/><Relationship Id="rId9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Departamentaliza%C3%A7%C3%A3o" TargetMode="External"/><Relationship Id="rId2" Type="http://schemas.openxmlformats.org/officeDocument/2006/relationships/hyperlink" Target="http://pt.wikipedia.org/w/index.php?title=Tempor%C3%A1rio&amp;action=edit&amp;redlink=1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dirceumoreira.com.br/IMAGENS/Perfil.gi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2"/>
          <p:cNvSpPr>
            <a:spLocks noChangeShapeType="1"/>
          </p:cNvSpPr>
          <p:nvPr/>
        </p:nvSpPr>
        <p:spPr bwMode="auto">
          <a:xfrm flipH="1">
            <a:off x="2133600" y="930275"/>
            <a:ext cx="1295400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116013" y="765175"/>
            <a:ext cx="532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23850" y="2492375"/>
            <a:ext cx="8424863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pt-BR" sz="280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pt-BR" sz="2800">
              <a:solidFill>
                <a:srgbClr val="FF0000"/>
              </a:solidFill>
            </a:endParaRPr>
          </a:p>
        </p:txBody>
      </p:sp>
      <p:sp>
        <p:nvSpPr>
          <p:cNvPr id="28679" name="WordArt 7"/>
          <p:cNvSpPr>
            <a:spLocks noChangeArrowheads="1" noChangeShapeType="1" noTextEdit="1"/>
          </p:cNvSpPr>
          <p:nvPr/>
        </p:nvSpPr>
        <p:spPr bwMode="auto">
          <a:xfrm>
            <a:off x="1763713" y="1773238"/>
            <a:ext cx="63055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2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VELOCIDADE DA MUDANÇA </a:t>
            </a:r>
          </a:p>
        </p:txBody>
      </p:sp>
      <p:sp>
        <p:nvSpPr>
          <p:cNvPr id="28680" name="WordArt 8"/>
          <p:cNvSpPr>
            <a:spLocks noChangeArrowheads="1" noChangeShapeType="1" noTextEdit="1"/>
          </p:cNvSpPr>
          <p:nvPr/>
        </p:nvSpPr>
        <p:spPr bwMode="auto">
          <a:xfrm>
            <a:off x="2627313" y="0"/>
            <a:ext cx="5545137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2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INOVATIVO DAS ORGANIZAÇÕES </a:t>
            </a:r>
          </a:p>
          <a:p>
            <a:pPr algn="ctr"/>
            <a:r>
              <a:rPr lang="pt-BR" sz="32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AQUISIÇÃO DE NOVOS </a:t>
            </a:r>
            <a:r>
              <a:rPr lang="pt-BR" sz="32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CONHECIMENTOS</a:t>
            </a:r>
          </a:p>
          <a:p>
            <a:pPr algn="ctr"/>
            <a:r>
              <a:rPr lang="pt-BR" sz="32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PLT – Caps. 5 e 6  </a:t>
            </a:r>
            <a:endParaRPr lang="pt-BR" sz="32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28682" name="Picture 10" descr="trabalho_em_equip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3860800"/>
            <a:ext cx="1812925" cy="1081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84" name="Picture 12" descr="foto-chapplin-tempos-modernos-junho-2009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49725"/>
            <a:ext cx="136842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1619250" y="4437063"/>
            <a:ext cx="33829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>
                <a:latin typeface="Arial Narrow" pitchFamily="34" charset="0"/>
              </a:rPr>
              <a:t>Estrutura rígida / hierarquizada</a:t>
            </a:r>
            <a:r>
              <a:rPr lang="pt-BR" b="1"/>
              <a:t> </a:t>
            </a:r>
          </a:p>
        </p:txBody>
      </p:sp>
      <p:pic>
        <p:nvPicPr>
          <p:cNvPr id="28687" name="Picture 15" descr="GRAFIC19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7" y="4221163"/>
            <a:ext cx="136842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7092950" y="5084763"/>
            <a:ext cx="16192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/>
              <a:t>Trabalho em Equipe</a:t>
            </a:r>
            <a:r>
              <a:rPr lang="pt-BR" sz="1600"/>
              <a:t> </a:t>
            </a:r>
          </a:p>
        </p:txBody>
      </p:sp>
      <p:pic>
        <p:nvPicPr>
          <p:cNvPr id="28690" name="Picture 18" descr="veja-tecnologia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445125"/>
            <a:ext cx="1287462" cy="122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1476375" y="5661025"/>
            <a:ext cx="619125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>
                <a:solidFill>
                  <a:srgbClr val="FF0000"/>
                </a:solidFill>
              </a:rPr>
              <a:t>Os processos organizacionais tornaram-se + dependentes da tecnologia.</a:t>
            </a:r>
          </a:p>
          <a:p>
            <a:pPr>
              <a:spcBef>
                <a:spcPct val="50000"/>
              </a:spcBef>
            </a:pPr>
            <a:r>
              <a:rPr lang="pt-BR" b="1">
                <a:solidFill>
                  <a:srgbClr val="FF0000"/>
                </a:solidFill>
              </a:rPr>
              <a:t>Que por sua vez evoluiu numa velocidade</a:t>
            </a: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2051050" y="2781300"/>
            <a:ext cx="6264275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b="1" dirty="0">
                <a:solidFill>
                  <a:srgbClr val="0000FF"/>
                </a:solidFill>
              </a:rPr>
              <a:t>No decorrer do último século, as mudanças no trabalho e na estrutura organizacional foram vertiginosas; 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pt-BR" b="1" dirty="0"/>
          </a:p>
        </p:txBody>
      </p:sp>
      <p:pic>
        <p:nvPicPr>
          <p:cNvPr id="28700" name="Picture 28" descr="aposentadoria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492375"/>
            <a:ext cx="1657350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26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m 23" descr="4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52455"/>
            <a:ext cx="8712968" cy="61008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912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260648"/>
            <a:ext cx="878497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  <a:effectLst/>
              </a:rPr>
              <a:t>Alvin </a:t>
            </a:r>
            <a:r>
              <a:rPr lang="pt-BR" b="1" dirty="0" err="1" smtClean="0">
                <a:solidFill>
                  <a:schemeClr val="tx2"/>
                </a:solidFill>
                <a:effectLst/>
              </a:rPr>
              <a:t>Toffler</a:t>
            </a:r>
            <a:r>
              <a:rPr lang="pt-BR" b="1" dirty="0" smtClean="0">
                <a:solidFill>
                  <a:schemeClr val="tx2"/>
                </a:solidFill>
                <a:effectLst/>
              </a:rPr>
              <a:t>   </a:t>
            </a:r>
            <a:r>
              <a:rPr lang="pt-BR" dirty="0" smtClean="0">
                <a:effectLst/>
              </a:rPr>
              <a:t>nasceu em 1928, é um escritor norte-americano conhecido pelo seu estilo futurista . Escreveu  grandes ideias sobre a revolução das comunicações e revolução digital </a:t>
            </a:r>
          </a:p>
          <a:p>
            <a:r>
              <a:rPr lang="pt-BR" dirty="0" smtClean="0">
                <a:effectLst/>
              </a:rPr>
              <a:t>Seu livro </a:t>
            </a:r>
            <a:r>
              <a:rPr lang="pt-BR" b="1" dirty="0" smtClean="0">
                <a:effectLst/>
              </a:rPr>
              <a:t>Choque do Futuro   </a:t>
            </a:r>
            <a:r>
              <a:rPr lang="pt-BR" dirty="0" smtClean="0">
                <a:effectLst/>
              </a:rPr>
              <a:t>estabelece uma abordagem sobre as tendências futuristas, descreve o que ele acredita poder acontecer no futuro, analisando as tendências através do método histórico-comparativo. </a:t>
            </a:r>
          </a:p>
          <a:p>
            <a:endParaRPr lang="pt-BR" dirty="0" smtClean="0">
              <a:effectLst/>
            </a:endParaRPr>
          </a:p>
          <a:p>
            <a:r>
              <a:rPr lang="pt-BR" dirty="0" err="1" smtClean="0"/>
              <a:t>Toffler</a:t>
            </a:r>
            <a:r>
              <a:rPr lang="pt-BR" dirty="0" smtClean="0"/>
              <a:t> diz que Estamos presenciando o surgimento de um novo sistema organizacional que desafia a burocracia, que  chamou de </a:t>
            </a:r>
            <a:r>
              <a:rPr lang="pt-BR" dirty="0" err="1" smtClean="0"/>
              <a:t>ad-hocracia</a:t>
            </a:r>
            <a:r>
              <a:rPr lang="pt-BR" dirty="0"/>
              <a:t> </a:t>
            </a:r>
            <a:r>
              <a:rPr lang="pt-BR" dirty="0" smtClean="0"/>
              <a:t>(  </a:t>
            </a:r>
            <a:r>
              <a:rPr lang="pt-PT" sz="1400" dirty="0" smtClean="0"/>
              <a:t>é um sistema </a:t>
            </a:r>
            <a:r>
              <a:rPr lang="pt-PT" sz="1400" dirty="0">
                <a:hlinkClick r:id="rId2" action="ppaction://hlinkfile" tooltip="Temporário (página não existe)"/>
              </a:rPr>
              <a:t>temporário</a:t>
            </a:r>
            <a:r>
              <a:rPr lang="pt-PT" sz="1400" dirty="0" smtClean="0"/>
              <a:t> variável e adaptativo, organizado em torno de problemas a serem resolvidos por grupo de pessoas com habilidade e profissões diversas e complementares. Constitui-se em uma opção à tradicional </a:t>
            </a:r>
            <a:r>
              <a:rPr lang="pt-PT" sz="1400" dirty="0" smtClean="0">
                <a:hlinkClick r:id="rId3" action="ppaction://hlinkfile" tooltip="Departamentalização"/>
              </a:rPr>
              <a:t>Departamentalização</a:t>
            </a:r>
            <a:r>
              <a:rPr lang="pt-PT" sz="1400" dirty="0" smtClean="0"/>
              <a:t>.)</a:t>
            </a:r>
          </a:p>
          <a:p>
            <a:endParaRPr lang="pt-BR" sz="1400" dirty="0" smtClean="0">
              <a:effectLst/>
            </a:endParaRPr>
          </a:p>
          <a:p>
            <a:r>
              <a:rPr lang="pt-BR" b="1" dirty="0" smtClean="0">
                <a:solidFill>
                  <a:schemeClr val="tx2"/>
                </a:solidFill>
                <a:effectLst/>
              </a:rPr>
              <a:t>Dentre as frases futuristas de Alvin </a:t>
            </a:r>
            <a:r>
              <a:rPr lang="pt-BR" b="1" dirty="0" err="1" smtClean="0">
                <a:solidFill>
                  <a:schemeClr val="tx2"/>
                </a:solidFill>
                <a:effectLst/>
              </a:rPr>
              <a:t>Toffler</a:t>
            </a:r>
            <a:r>
              <a:rPr lang="pt-BR" b="1" dirty="0" smtClean="0">
                <a:solidFill>
                  <a:schemeClr val="tx2"/>
                </a:solidFill>
                <a:effectLst/>
              </a:rPr>
              <a:t> estão:</a:t>
            </a:r>
          </a:p>
          <a:p>
            <a:r>
              <a:rPr lang="pt-BR" dirty="0" smtClean="0">
                <a:effectLst/>
              </a:rPr>
              <a:t>"O futuro é construído pelas nossas decisões diárias, inconstantes e mutáveis, e cada evento influencia todos os outros."</a:t>
            </a:r>
          </a:p>
          <a:p>
            <a:r>
              <a:rPr lang="pt-BR" dirty="0" smtClean="0">
                <a:effectLst/>
              </a:rPr>
              <a:t>"A pergunta certa é geralmente mais importante do que a resposta certa à pergunta errada."</a:t>
            </a:r>
          </a:p>
          <a:p>
            <a:r>
              <a:rPr lang="pt-BR" dirty="0" smtClean="0">
                <a:effectLst/>
              </a:rPr>
              <a:t>"Mudança é o processo no qual o futuro invade nossas vidas."</a:t>
            </a:r>
          </a:p>
          <a:p>
            <a:r>
              <a:rPr lang="pt-BR" dirty="0" smtClean="0">
                <a:effectLst/>
              </a:rPr>
              <a:t>"Ou você tem uma estratégia própria, ou então é parte da estratégia de alguém."</a:t>
            </a:r>
          </a:p>
          <a:p>
            <a:r>
              <a:rPr lang="pt-BR" dirty="0" smtClean="0">
                <a:effectLst/>
              </a:rPr>
              <a:t>"O analfabeto do século XXI não será aquele que não consegue ler e escrever, mas aquele que não consegue aprender, desaprender, e reaprender</a:t>
            </a:r>
          </a:p>
          <a:p>
            <a:endParaRPr lang="pt-BR" dirty="0" smtClean="0">
              <a:effectLst/>
            </a:endParaRPr>
          </a:p>
          <a:p>
            <a:r>
              <a:rPr lang="pt-BR" sz="1200" b="1" dirty="0" smtClean="0"/>
              <a:t>A organização renovadora é aquela que se dispõe a mudar sua estrutura em resposta às necessidades e alterações do ambiente. </a:t>
            </a:r>
            <a:endParaRPr lang="pt-BR" sz="1200" b="1" dirty="0" smtClean="0">
              <a:effectLst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845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260648"/>
            <a:ext cx="878497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  <a:effectLst/>
              </a:rPr>
              <a:t>PETER DRUCKER  - 1909 /2005 - </a:t>
            </a:r>
            <a:r>
              <a:rPr lang="pt-BR" dirty="0" smtClean="0">
                <a:solidFill>
                  <a:schemeClr val="tx2"/>
                </a:solidFill>
                <a:effectLst/>
              </a:rPr>
              <a:t> </a:t>
            </a:r>
            <a:r>
              <a:rPr lang="pt-BR" dirty="0" smtClean="0">
                <a:effectLst/>
              </a:rPr>
              <a:t>foi escritor, professor e consultor durante mais de 60 anos. Ele criou conceitos que fizeram da gestão um campo legítimo de estudos acadêmicos. O </a:t>
            </a:r>
            <a:r>
              <a:rPr lang="pt-BR" dirty="0" err="1" smtClean="0">
                <a:effectLst/>
              </a:rPr>
              <a:t>ponto-chave</a:t>
            </a:r>
            <a:r>
              <a:rPr lang="pt-BR" dirty="0" smtClean="0">
                <a:effectLst/>
              </a:rPr>
              <a:t> de sua defesa foi a visão de que a coisa mais importante em uma organização são as pessoas. A influência de seus pensamentos foi tão grande que ele </a:t>
            </a:r>
            <a:r>
              <a:rPr lang="pt-BR" dirty="0" err="1" smtClean="0">
                <a:effectLst/>
              </a:rPr>
              <a:t>freqüentemente</a:t>
            </a:r>
            <a:r>
              <a:rPr lang="pt-BR" dirty="0" smtClean="0">
                <a:effectLst/>
              </a:rPr>
              <a:t> é chamado de Pai da Gestão</a:t>
            </a:r>
            <a:endParaRPr lang="pt-BR" b="1" dirty="0" smtClean="0">
              <a:effectLst/>
            </a:endParaRPr>
          </a:p>
          <a:p>
            <a:endParaRPr lang="pt-BR" b="1" dirty="0"/>
          </a:p>
          <a:p>
            <a:r>
              <a:rPr lang="pt-BR" b="1" dirty="0" smtClean="0">
                <a:effectLst/>
              </a:rPr>
              <a:t>Afirma que a gerência das organizações no novo milênio terá como preocupação </a:t>
            </a:r>
          </a:p>
          <a:p>
            <a:r>
              <a:rPr lang="pt-BR" b="1" dirty="0" smtClean="0"/>
              <a:t>Equilibrar 3 dimensões da corporação : </a:t>
            </a:r>
          </a:p>
          <a:p>
            <a:endParaRPr lang="pt-BR" b="1" dirty="0" smtClean="0"/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/>
              <a:t>organização econômica</a:t>
            </a:r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/>
              <a:t>Organização humana </a:t>
            </a:r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/>
              <a:t>organização social</a:t>
            </a:r>
          </a:p>
          <a:p>
            <a:pPr marL="342900" indent="-342900">
              <a:buFont typeface="+mj-lt"/>
              <a:buAutoNum type="arabicPeriod"/>
            </a:pPr>
            <a:endParaRPr lang="pt-BR" b="1" dirty="0" smtClean="0"/>
          </a:p>
          <a:p>
            <a:r>
              <a:rPr lang="pt-BR" b="1" dirty="0" smtClean="0">
                <a:effectLst/>
              </a:rPr>
              <a:t>Cada um dos 3 modelos de corporação desenvolvidos nos últimos 50 anos do século passado acentuava uma das dimensões e subordinava as outras duas. </a:t>
            </a:r>
          </a:p>
          <a:p>
            <a:endParaRPr lang="pt-BR" b="1" dirty="0"/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>
                <a:effectLst/>
              </a:rPr>
              <a:t>Modelo germânico da economia do mercado social – colocava a ênfase na dimensão social</a:t>
            </a:r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>
                <a:effectLst/>
              </a:rPr>
              <a:t>Modelo  japonês enfatizava a dimensão individual </a:t>
            </a:r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/>
              <a:t>Modelo Norte americano salientava a dimensão econômica nenhum deles é , isoladamente , adequado. </a:t>
            </a:r>
            <a:endParaRPr lang="pt-BR" b="1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7382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260648"/>
            <a:ext cx="878497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  <a:effectLst/>
              </a:rPr>
              <a:t>Três ensinamentos  de Peter Drucker</a:t>
            </a:r>
          </a:p>
          <a:p>
            <a:pPr marL="342900" indent="-342900">
              <a:buFont typeface="+mj-lt"/>
              <a:buAutoNum type="arabicPeriod"/>
            </a:pPr>
            <a:r>
              <a:rPr lang="pt-BR" b="1" dirty="0" smtClean="0">
                <a:effectLst/>
              </a:rPr>
              <a:t>Ensinamento 1 – AUTOGERENCIAMENTO: </a:t>
            </a:r>
          </a:p>
          <a:p>
            <a:pPr marL="342900" indent="-342900">
              <a:buFont typeface="+mj-lt"/>
              <a:buAutoNum type="arabicPeriod"/>
            </a:pPr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Empresas estão passando por mudanças radicais em suas estruturas, no trabalho que elas desenvolvem, no tipo de conhecimento que elas precisam e no tipo de pessoas que elas empregam. Com novas necessidades e objetivos, Drucker diz que hoje precisamos nos </a:t>
            </a:r>
            <a:r>
              <a:rPr lang="pt-BR" dirty="0" err="1" smtClean="0">
                <a:effectLst/>
              </a:rPr>
              <a:t>autogerenciar</a:t>
            </a:r>
            <a:r>
              <a:rPr lang="pt-BR" dirty="0" smtClean="0">
                <a:effectLst/>
              </a:rPr>
              <a:t> mais do que em qualquer época. Cada profissional tem de saber exatamente qual é o seu trabalho e aproveitar o tempo destinado para isso para fazê-lo, e da melhor forma possível. </a:t>
            </a:r>
          </a:p>
          <a:p>
            <a:endParaRPr lang="pt-BR" b="1" dirty="0"/>
          </a:p>
          <a:p>
            <a:r>
              <a:rPr lang="pt-BR" b="1" dirty="0" smtClean="0">
                <a:effectLst/>
              </a:rPr>
              <a:t>2 - O QUE FAZEM OS LÍDERES EFICICAZES?:</a:t>
            </a:r>
          </a:p>
          <a:p>
            <a:r>
              <a:rPr lang="pt-BR" dirty="0" smtClean="0">
                <a:effectLst/>
              </a:rPr>
              <a:t>Os líderes eficazes desenvolvem planos de ação. Eles assumem a responsabilidade por suas decisões. Eles estão focados em oportunidades ao invés de problemas. Eles gerenciam reuniões produtivas. E eles pensam e dizem "nós" ao invés de dizer "eu".</a:t>
            </a:r>
          </a:p>
          <a:p>
            <a:endParaRPr lang="pt-BR" dirty="0" smtClean="0">
              <a:effectLst/>
            </a:endParaRPr>
          </a:p>
          <a:p>
            <a:r>
              <a:rPr lang="pt-BR" b="1" dirty="0" smtClean="0">
                <a:effectLst/>
              </a:rPr>
              <a:t>3 - A DISCIPLINA DA INOVAÇÃO: </a:t>
            </a:r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Quanto de inovação é inspiração e quanto é trabalho pesado? A criatividade dos empreendedores, segundo Drucker, nasce do comprometimento com a prática constante da inovação.</a:t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/>
            </a:r>
            <a:br>
              <a:rPr lang="pt-BR" dirty="0" smtClean="0">
                <a:effectLst/>
              </a:rPr>
            </a:br>
            <a:r>
              <a:rPr lang="pt-BR" dirty="0" smtClean="0">
                <a:effectLst/>
              </a:rPr>
              <a:t>Drucker identificou quatro oportunidades de inovação na empresa e três fora dela: ocorrências inesperadas, incongruências, processos necessários, mudanças na indústria e no mercado, mudanças demográficas, mudanças de percepção e novo conhecimento.</a:t>
            </a:r>
            <a:br>
              <a:rPr lang="pt-BR" dirty="0" smtClean="0">
                <a:effectLst/>
              </a:rPr>
            </a:br>
            <a:endParaRPr lang="pt-BR" dirty="0" smtClean="0">
              <a:effectLst/>
            </a:endParaRPr>
          </a:p>
          <a:p>
            <a:endParaRPr lang="pt-BR" b="1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4026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 flipH="1">
            <a:off x="2133600" y="930275"/>
            <a:ext cx="1295400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116013" y="765175"/>
            <a:ext cx="532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287016" y="260648"/>
            <a:ext cx="88569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TIPOS TRADICIONAIS DE ORGANIZAÇÃO</a:t>
            </a:r>
            <a:r>
              <a:rPr lang="pt-BR" dirty="0" smtClean="0">
                <a:solidFill>
                  <a:srgbClr val="C00000"/>
                </a:solidFill>
              </a:rPr>
              <a:t/>
            </a:r>
            <a:br>
              <a:rPr lang="pt-BR" dirty="0" smtClean="0">
                <a:solidFill>
                  <a:srgbClr val="C00000"/>
                </a:solidFill>
              </a:rPr>
            </a:br>
            <a:r>
              <a:rPr lang="pt-BR" dirty="0" smtClean="0"/>
              <a:t>Existem três tipos tradicionais básicos de estrutura organizacional: </a:t>
            </a:r>
            <a:r>
              <a:rPr lang="pt-BR" b="1" dirty="0" smtClean="0">
                <a:solidFill>
                  <a:schemeClr val="tx2"/>
                </a:solidFill>
              </a:rPr>
              <a:t>a organização linear, a organização funcional e a organização linha-staff.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 smtClean="0">
                <a:solidFill>
                  <a:srgbClr val="C00000"/>
                </a:solidFill>
              </a:rPr>
              <a:t>1 - ORGANIZAÇÃO LINEAR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É a estrutura organizacional mais simples e antiga, baseada na autoridade linear. A autoridade linear é uma decorrência do princípio da unidade de comando: significa que cada superior tem autoridade única e absoluta sobre seus subordinados e que não a reparte com ninguém.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 organização linear ou estrutura linear tem suas origens na organização dos antigos exércitos e na organização eclesiástica dos tempos medievais. </a:t>
            </a:r>
          </a:p>
          <a:p>
            <a:endParaRPr lang="pt-BR" dirty="0"/>
          </a:p>
          <a:p>
            <a:r>
              <a:rPr lang="pt-BR" dirty="0" smtClean="0"/>
              <a:t>Entre o superior e os subordinados existem linhas diretas e únicas de autoridade(que significa o direito organizacional de exigir o cumprimento de ordens e execução de tarefas) e de responsabilidade (que significa o dever ou incumbência de seguir ordens e executar tarefas). </a:t>
            </a:r>
          </a:p>
          <a:p>
            <a:endParaRPr lang="pt-BR" dirty="0"/>
          </a:p>
          <a:p>
            <a:r>
              <a:rPr lang="pt-BR" dirty="0" smtClean="0"/>
              <a:t>Devido a estas linhas de autoridade e responsabilidade ocorre a cadeia escalar.</a:t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006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 flipH="1">
            <a:off x="2133600" y="930275"/>
            <a:ext cx="1295400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116013" y="765175"/>
            <a:ext cx="532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07504" y="260648"/>
            <a:ext cx="885698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2 - ORGANIZAÇÃO FUNCIONAL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 organização funcional é a estrutura organizacional que aplica o princípio funcional ou princípio da especialização das funções.</a:t>
            </a:r>
          </a:p>
          <a:p>
            <a:endParaRPr lang="pt-BR" dirty="0"/>
          </a:p>
          <a:p>
            <a:r>
              <a:rPr lang="pt-BR" dirty="0" smtClean="0"/>
              <a:t>O staff ou assessoria funcional decorre desse princípio, que separa, distingue e especializa. Na </a:t>
            </a:r>
            <a:r>
              <a:rPr lang="pt-BR" dirty="0" err="1" smtClean="0"/>
              <a:t>antigüidade</a:t>
            </a:r>
            <a:r>
              <a:rPr lang="pt-BR" dirty="0" smtClean="0"/>
              <a:t>, o staff era constituído de chefes homéricos que aconselhavam os reis da Grécia e do conselho dos sábios que assessoravam os reis anglo-saxões.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Mais recentemente, nota-se que à medida que as empresas crescem e o seu ambiente se torna mutável e competitivo, aumenta consideravelmente a necessidade de órgãos especializados capazes de proporcionar conselhos e inovações rápidas e substanciais. </a:t>
            </a:r>
          </a:p>
          <a:p>
            <a:endParaRPr lang="pt-BR" dirty="0"/>
          </a:p>
          <a:p>
            <a:r>
              <a:rPr lang="pt-BR" dirty="0" smtClean="0"/>
              <a:t>Essa flexibilidade indispensável à organização competitiva e inovadora é um dos principais fracassos da estrutura linear.  Esta somente funciona em um ambiente estável e rotineiro.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Taylor foi um dos defensores da organização funcional ao defrontar-se com o excessivo e variado volume de atribuições concentradas nos mestres de produção de uma siderúrgica americana que adotava a organização linear. </a:t>
            </a:r>
          </a:p>
          <a:p>
            <a:endParaRPr lang="pt-BR" dirty="0" smtClean="0"/>
          </a:p>
          <a:p>
            <a:r>
              <a:rPr lang="pt-BR" dirty="0" smtClean="0"/>
              <a:t>Achava que a especialização do operário deveria ser acompanhada pela especialização dos supervisores e da gerência por meio da estrutura funcional.</a:t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52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 flipH="1">
            <a:off x="2133600" y="930275"/>
            <a:ext cx="1295400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116013" y="765175"/>
            <a:ext cx="532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07504" y="0"/>
            <a:ext cx="885698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3 - ORGANIZAÇÃO LINHA-STAFF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Com o crescimento e complexidade das tarefas das empresas, </a:t>
            </a:r>
            <a:r>
              <a:rPr lang="pt-BR" b="1" dirty="0" smtClean="0">
                <a:solidFill>
                  <a:schemeClr val="tx2">
                    <a:lumMod val="75000"/>
                  </a:schemeClr>
                </a:solidFill>
              </a:rPr>
              <a:t>a estrutura linear mostrou-se insuficiente para proporcionar eficiência e eficácia. </a:t>
            </a:r>
            <a:r>
              <a:rPr lang="pt-BR" dirty="0" smtClean="0"/>
              <a:t>As unidades e posições de linha (que têm autoridade linear) passaram a se concentrar no alcance dos objetivos principais da empresa e a delegar autoridade sobre serviços especializados e atribuições marginais a outras unidades e posições da empresa. </a:t>
            </a:r>
          </a:p>
          <a:p>
            <a:endParaRPr lang="pt-BR" dirty="0"/>
          </a:p>
          <a:p>
            <a:r>
              <a:rPr lang="pt-BR" dirty="0" smtClean="0"/>
              <a:t>Assim, as unidades e posições de linha se livraram de uma série de atividades e tarefas para se dedicarem exclusivamente aos objetivos básicos da empresa, como produzir, vender etc. </a:t>
            </a:r>
          </a:p>
          <a:p>
            <a:endParaRPr lang="pt-BR" dirty="0"/>
          </a:p>
          <a:p>
            <a:r>
              <a:rPr lang="pt-BR" dirty="0" smtClean="0"/>
              <a:t>As demais unidades e posições da empresa que receberam aqueles encargos passaram a </a:t>
            </a:r>
            <a:r>
              <a:rPr lang="pt-BR" dirty="0" err="1" smtClean="0"/>
              <a:t>denominar-e</a:t>
            </a:r>
            <a:r>
              <a:rPr lang="pt-BR" dirty="0" smtClean="0"/>
              <a:t> assessoria (staff), cabendo-lhes a prestação de serviços especializados e de consultoria técnica, influenciando indiretamente o trabalho dos órgãos de linha por meio de sugestões, recomendações, consultoria, prestação de serviços como planejamento, controle, levantamentos, relatórios etc.</a:t>
            </a:r>
          </a:p>
          <a:p>
            <a:endParaRPr lang="pt-BR" dirty="0"/>
          </a:p>
          <a:p>
            <a:r>
              <a:rPr lang="pt-BR" dirty="0" smtClean="0"/>
              <a:t> Assim, os órgãos de staff assessoram os órgãos de linha por meio de sua especialização técnica.</a:t>
            </a:r>
          </a:p>
          <a:p>
            <a:endParaRPr lang="pt-BR" dirty="0" smtClean="0"/>
          </a:p>
          <a:p>
            <a:r>
              <a:rPr lang="pt-BR" dirty="0"/>
              <a:t>O</a:t>
            </a:r>
            <a:r>
              <a:rPr lang="pt-BR" dirty="0" smtClean="0"/>
              <a:t>s especialistas de staff se aprofundam em um determinado campo de atividades, os gerentes de linha tornam-se os detentores da hierarquia da organização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486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5796"/>
            <a:ext cx="8856984" cy="5904656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pt-BR" sz="7200" b="1" dirty="0" smtClean="0">
                <a:solidFill>
                  <a:schemeClr val="tx2"/>
                </a:solidFill>
                <a:effectLst/>
              </a:rPr>
              <a:t>O comportamento eficiente cumpre o prometido, com foco no problema. </a:t>
            </a:r>
            <a:r>
              <a:rPr lang="pt-BR" sz="7200" b="1" dirty="0" smtClean="0">
                <a:solidFill>
                  <a:srgbClr val="C00000"/>
                </a:solidFill>
                <a:effectLst/>
              </a:rPr>
              <a:t>A eficácia costuma ir um pouco mais além.</a:t>
            </a:r>
            <a:r>
              <a:rPr lang="pt-BR" sz="7200" b="1" dirty="0" smtClean="0">
                <a:solidFill>
                  <a:schemeClr val="tx2"/>
                </a:solidFill>
                <a:effectLst/>
              </a:rPr>
              <a:t> </a:t>
            </a:r>
            <a:r>
              <a:rPr lang="pt-BR" sz="7200" b="1" dirty="0" smtClean="0">
                <a:solidFill>
                  <a:srgbClr val="7030A0"/>
                </a:solidFill>
                <a:effectLst/>
              </a:rPr>
              <a:t>Efetividade congrega o positivo que existe na eficiência e na eficácia. </a:t>
            </a:r>
          </a:p>
          <a:p>
            <a:pPr algn="l"/>
            <a:endParaRPr lang="pt-BR" sz="7200" b="1" dirty="0" smtClean="0">
              <a:solidFill>
                <a:schemeClr val="tx2"/>
              </a:solidFill>
              <a:effectLst/>
            </a:endParaRPr>
          </a:p>
          <a:p>
            <a:pPr algn="l"/>
            <a:r>
              <a:rPr lang="pt-BR" sz="6400" b="1" dirty="0" smtClean="0">
                <a:solidFill>
                  <a:srgbClr val="C00000"/>
                </a:solidFill>
                <a:effectLst/>
              </a:rPr>
              <a:t>Eficiente</a:t>
            </a:r>
            <a:r>
              <a:rPr lang="pt-BR" sz="6400" b="1" dirty="0" smtClean="0">
                <a:solidFill>
                  <a:schemeClr val="tx1"/>
                </a:solidFill>
                <a:effectLst/>
              </a:rPr>
              <a:t> - </a:t>
            </a:r>
            <a:r>
              <a:rPr lang="pt-BR" sz="6400" dirty="0" smtClean="0">
                <a:solidFill>
                  <a:schemeClr val="tx1"/>
                </a:solidFill>
                <a:effectLst/>
              </a:rPr>
              <a:t>é a pessoa preocupada em realizar suas tarefa, resolvendo os problemas inerentes a ela e… só! Ser eficiente é atingir a meta estabelecida, diária, mensal ou anualmente, sem explorar ao máximo o potencial.   Ex. Um atleta de salto em altura que pula os exatos 2 metros impostos a ele foi eficiente. A pessoa eficiente faz certo as coisas e, convenhamos, sem demonizações: tem horas em que é exatamente isso que precisamos fazer.</a:t>
            </a:r>
          </a:p>
          <a:p>
            <a:pPr algn="l"/>
            <a:r>
              <a:rPr lang="pt-BR" sz="6400" dirty="0" smtClean="0">
                <a:solidFill>
                  <a:schemeClr val="tx1"/>
                </a:solidFill>
                <a:effectLst/>
              </a:rPr>
              <a:t> </a:t>
            </a:r>
          </a:p>
          <a:p>
            <a:pPr algn="l"/>
            <a:endParaRPr lang="pt-BR" sz="6400" dirty="0" smtClean="0">
              <a:solidFill>
                <a:schemeClr val="tx1"/>
              </a:solidFill>
              <a:effectLst/>
            </a:endParaRPr>
          </a:p>
          <a:p>
            <a:pPr algn="l"/>
            <a:r>
              <a:rPr lang="pt-BR" sz="6400" b="1" dirty="0" smtClean="0">
                <a:solidFill>
                  <a:srgbClr val="C00000"/>
                </a:solidFill>
                <a:effectLst/>
              </a:rPr>
              <a:t>Eficácia </a:t>
            </a:r>
            <a:r>
              <a:rPr lang="pt-BR" sz="6400" dirty="0" smtClean="0">
                <a:solidFill>
                  <a:srgbClr val="C00000"/>
                </a:solidFill>
                <a:effectLst/>
              </a:rPr>
              <a:t>- </a:t>
            </a:r>
            <a:r>
              <a:rPr lang="pt-BR" sz="6400" dirty="0" smtClean="0">
                <a:solidFill>
                  <a:schemeClr val="tx1"/>
                </a:solidFill>
                <a:effectLst/>
              </a:rPr>
              <a:t> é a característica de quem se preocupa em conseguir bons resultados e costuma ir um pouco além da eficiência. </a:t>
            </a:r>
          </a:p>
          <a:p>
            <a:pPr algn="l"/>
            <a:r>
              <a:rPr lang="pt-BR" sz="6400" dirty="0" smtClean="0">
                <a:solidFill>
                  <a:schemeClr val="tx1"/>
                </a:solidFill>
                <a:effectLst/>
              </a:rPr>
              <a:t>A pessoa eficaz, não raro, refaz a atividade até sentir-se superando as limitações identificadas no início. Quem é eficaz preocupa-se com a exploração máxima de suas potencialidades e com a superação dos limites, com base na criatividade. </a:t>
            </a:r>
            <a:r>
              <a:rPr lang="pt-BR" sz="6400" b="1" dirty="0" smtClean="0">
                <a:solidFill>
                  <a:schemeClr val="tx2"/>
                </a:solidFill>
                <a:effectLst/>
              </a:rPr>
              <a:t>Eficácia é fazer as coisas certas. Seu foco é no resultados, independente do esforço e tempo dispendidos, que também costuma otimizar, junto com os demais recursos.</a:t>
            </a:r>
          </a:p>
          <a:p>
            <a:pPr algn="l"/>
            <a:endParaRPr lang="pt-BR" sz="6400" b="1" dirty="0" smtClean="0">
              <a:solidFill>
                <a:schemeClr val="tx2"/>
              </a:solidFill>
              <a:effectLst/>
            </a:endParaRPr>
          </a:p>
          <a:p>
            <a:pPr algn="l"/>
            <a:r>
              <a:rPr lang="pt-BR" sz="6400" dirty="0" smtClean="0">
                <a:solidFill>
                  <a:schemeClr val="tx1"/>
                </a:solidFill>
                <a:effectLst/>
              </a:rPr>
              <a:t>Ser eficaz significa correr uma parcela maior de risco para fazer o que precisa ser feito. O piloto de um avião em pane e risco de queda, mais do que eficiente, precisa ser eficaz.  É uma situação em que não dá para pegar o manual no porta-luvas do avião, para ver que atitude tomar. É preciso fazer o que precisa ser feito.</a:t>
            </a:r>
          </a:p>
          <a:p>
            <a:pPr algn="l"/>
            <a:endParaRPr lang="pt-BR" sz="6400" dirty="0" smtClean="0">
              <a:solidFill>
                <a:schemeClr val="tx1"/>
              </a:solidFill>
              <a:effectLst/>
            </a:endParaRPr>
          </a:p>
          <a:p>
            <a:pPr algn="l"/>
            <a:r>
              <a:rPr lang="pt-BR" sz="6400" b="1" dirty="0" smtClean="0">
                <a:solidFill>
                  <a:srgbClr val="C00000"/>
                </a:solidFill>
                <a:effectLst/>
              </a:rPr>
              <a:t>Efetividade</a:t>
            </a:r>
            <a:r>
              <a:rPr lang="pt-BR" sz="6400" dirty="0" smtClean="0">
                <a:solidFill>
                  <a:srgbClr val="C00000"/>
                </a:solidFill>
                <a:effectLst/>
              </a:rPr>
              <a:t>  - </a:t>
            </a:r>
            <a:r>
              <a:rPr lang="pt-BR" sz="6400" dirty="0" smtClean="0">
                <a:solidFill>
                  <a:schemeClr val="tx1"/>
                </a:solidFill>
                <a:effectLst/>
              </a:rPr>
              <a:t>é o conceito que congrega o positivo que existe na eficiência e na eficácia. </a:t>
            </a:r>
          </a:p>
          <a:p>
            <a:pPr algn="l"/>
            <a:r>
              <a:rPr lang="pt-BR" sz="6400" dirty="0" smtClean="0">
                <a:solidFill>
                  <a:schemeClr val="tx1"/>
                </a:solidFill>
                <a:effectLst/>
              </a:rPr>
              <a:t>Ser efetivo é orientar as ações e recursos em busca do melhor resultado (eficácia), desenvolvendo as atividades no melhor padrão de qualidade versus tempo (eficiência).  É fazer de forma certa as coisas, com a certeza de estar fazendo a coisa certa</a:t>
            </a:r>
            <a:endParaRPr lang="pt-BR" sz="6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6375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1828800" y="152400"/>
            <a:ext cx="6477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pt-BR" sz="2000" b="1">
                <a:solidFill>
                  <a:srgbClr val="EB770D"/>
                </a:solidFill>
                <a:latin typeface="Times New Roman" pitchFamily="18" charset="0"/>
              </a:rPr>
              <a:t>TIPOS DE INOVAÇÃO </a:t>
            </a:r>
          </a:p>
        </p:txBody>
      </p:sp>
      <p:sp>
        <p:nvSpPr>
          <p:cNvPr id="2" name="Retângulo 1"/>
          <p:cNvSpPr/>
          <p:nvPr/>
        </p:nvSpPr>
        <p:spPr>
          <a:xfrm>
            <a:off x="131703" y="764704"/>
            <a:ext cx="87849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 smtClean="0">
              <a:effectLst/>
            </a:endParaRPr>
          </a:p>
          <a:p>
            <a:r>
              <a:rPr lang="pt-BR" b="1" dirty="0" smtClean="0">
                <a:effectLst/>
              </a:rPr>
              <a:t>Inovação de produto:</a:t>
            </a:r>
          </a:p>
          <a:p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Consiste em modificações nos atributos do produto, com mudança na forma como ele é percebido pelos consumidores.</a:t>
            </a:r>
          </a:p>
          <a:p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Exemplo: automóvel com câmbio automático em comparação ao “convencional”.</a:t>
            </a:r>
          </a:p>
          <a:p>
            <a:endParaRPr lang="pt-BR" b="1" dirty="0" smtClean="0">
              <a:effectLst/>
            </a:endParaRPr>
          </a:p>
          <a:p>
            <a:r>
              <a:rPr lang="pt-BR" b="1" dirty="0" smtClean="0">
                <a:effectLst/>
              </a:rPr>
              <a:t>Inovação de processo:</a:t>
            </a:r>
          </a:p>
          <a:p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Trata de mudanças no processo de produção do produto ou serviço. Não gera necessariamente impacto no produto final, mas produz benefícios no processo de produção, geralmente com aumentos de produtividade e redução de custos.</a:t>
            </a:r>
          </a:p>
          <a:p>
            <a:endParaRPr lang="pt-BR" dirty="0" smtClean="0">
              <a:effectLst/>
            </a:endParaRPr>
          </a:p>
          <a:p>
            <a:r>
              <a:rPr lang="pt-BR" dirty="0" smtClean="0">
                <a:effectLst/>
              </a:rPr>
              <a:t>Exemplo: automóvel produzido por robôs em comparação ao produzido por operários humanos.</a:t>
            </a:r>
          </a:p>
          <a:p>
            <a:endParaRPr lang="pt-BR" dirty="0"/>
          </a:p>
          <a:p>
            <a:endParaRPr lang="pt-BR" dirty="0" smtClean="0">
              <a:effectLst/>
            </a:endParaRPr>
          </a:p>
          <a:p>
            <a:r>
              <a:rPr lang="pt-BR" dirty="0" smtClean="0">
                <a:solidFill>
                  <a:srgbClr val="C00000"/>
                </a:solidFill>
                <a:effectLst/>
              </a:rPr>
              <a:t>Inovar envolve uma série de competências tecnológicas, mercadológicas e gerenciais</a:t>
            </a:r>
            <a:endParaRPr lang="pt-BR" dirty="0">
              <a:solidFill>
                <a:srgbClr val="C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7274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504" y="350837"/>
            <a:ext cx="878497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solidFill>
                  <a:srgbClr val="C00000"/>
                </a:solidFill>
                <a:effectLst/>
              </a:rPr>
              <a:t>O Processo Inovador</a:t>
            </a:r>
            <a:endParaRPr lang="pt-BR" sz="1600" dirty="0" smtClean="0">
              <a:solidFill>
                <a:srgbClr val="C00000"/>
              </a:solidFill>
              <a:effectLst/>
            </a:endParaRPr>
          </a:p>
          <a:p>
            <a:r>
              <a:rPr lang="pt-BR" sz="1600" dirty="0" smtClean="0">
                <a:effectLst/>
              </a:rPr>
              <a:t>As profundas mudanças tecnológicas, econômicas, políticas e sociais constituem as principais características do mundo atual. Essas condições de mudança e de transformação influenciam fortemente as organizações. Nelas, os gerentes devem ser incumbidos de estimular, apoiar e alcançar a inovação através das pessoas.</a:t>
            </a:r>
          </a:p>
          <a:p>
            <a:endParaRPr lang="pt-BR" sz="1600" dirty="0" smtClean="0">
              <a:effectLst/>
            </a:endParaRPr>
          </a:p>
          <a:p>
            <a:r>
              <a:rPr lang="pt-BR" sz="1600" dirty="0" smtClean="0">
                <a:solidFill>
                  <a:srgbClr val="C00000"/>
                </a:solidFill>
                <a:effectLst/>
              </a:rPr>
              <a:t>O processo de inovação ocorre em quatro etapas, a saber:</a:t>
            </a:r>
          </a:p>
          <a:p>
            <a:r>
              <a:rPr lang="pt-BR" sz="1600" b="1" dirty="0" smtClean="0">
                <a:effectLst/>
              </a:rPr>
              <a:t>1 . </a:t>
            </a:r>
            <a:r>
              <a:rPr lang="pt-BR" sz="1600" b="1" i="1" dirty="0" smtClean="0">
                <a:effectLst/>
              </a:rPr>
              <a:t>Criação de </a:t>
            </a:r>
            <a:r>
              <a:rPr lang="pt-BR" sz="1600" b="1" i="1" dirty="0" err="1" smtClean="0">
                <a:effectLst/>
              </a:rPr>
              <a:t>ideias.</a:t>
            </a:r>
            <a:r>
              <a:rPr lang="pt-BR" sz="1600" dirty="0" err="1" smtClean="0">
                <a:effectLst/>
              </a:rPr>
              <a:t>Proporciona</a:t>
            </a:r>
            <a:r>
              <a:rPr lang="pt-BR" sz="1600" dirty="0" smtClean="0">
                <a:effectLst/>
              </a:rPr>
              <a:t> novas formas de conhecimento através de descobertas, extensões de conhecimentos atuais ou criatividade espontânea pela inventividade das pessoas e comunicação com as outras.</a:t>
            </a:r>
          </a:p>
          <a:p>
            <a:r>
              <a:rPr lang="pt-BR" sz="1600" b="1" dirty="0" smtClean="0">
                <a:effectLst/>
              </a:rPr>
              <a:t>2. </a:t>
            </a:r>
            <a:r>
              <a:rPr lang="pt-BR" sz="1600" b="1" i="1" dirty="0" smtClean="0">
                <a:effectLst/>
              </a:rPr>
              <a:t>Experimentação </a:t>
            </a:r>
            <a:r>
              <a:rPr lang="pt-BR" sz="1600" b="1" i="1" dirty="0" err="1" smtClean="0">
                <a:effectLst/>
              </a:rPr>
              <a:t>inicial.</a:t>
            </a:r>
            <a:r>
              <a:rPr lang="pt-BR" sz="1600" dirty="0" err="1" smtClean="0">
                <a:effectLst/>
              </a:rPr>
              <a:t>As</a:t>
            </a:r>
            <a:r>
              <a:rPr lang="pt-BR" sz="1600" dirty="0" smtClean="0">
                <a:effectLst/>
              </a:rPr>
              <a:t> ideias são inicialmente testadas em seus conceitos através de discussões com outras pessoas, clientes, consumidores ou técnicos e/ ou na forma de protótipos ou amostras.</a:t>
            </a:r>
          </a:p>
          <a:p>
            <a:r>
              <a:rPr lang="pt-BR" sz="1600" b="1" dirty="0" smtClean="0">
                <a:effectLst/>
              </a:rPr>
              <a:t>3. </a:t>
            </a:r>
            <a:r>
              <a:rPr lang="pt-BR" sz="1600" b="1" i="1" dirty="0" smtClean="0">
                <a:effectLst/>
              </a:rPr>
              <a:t>Determinação da </a:t>
            </a:r>
            <a:r>
              <a:rPr lang="pt-BR" sz="1600" b="1" i="1" dirty="0" err="1" smtClean="0">
                <a:effectLst/>
              </a:rPr>
              <a:t>viabilidade.</a:t>
            </a:r>
            <a:r>
              <a:rPr lang="pt-BR" sz="1600" dirty="0" err="1" smtClean="0">
                <a:effectLst/>
              </a:rPr>
              <a:t>A</a:t>
            </a:r>
            <a:r>
              <a:rPr lang="pt-BR" sz="1600" dirty="0" smtClean="0">
                <a:effectLst/>
              </a:rPr>
              <a:t> praticidade e o valor financeiro das ideias são examinados em estudos formais de viabilidade que identificam custos e benefícios potenciais, assim como mercados e aplicações potenciais.</a:t>
            </a:r>
          </a:p>
          <a:p>
            <a:r>
              <a:rPr lang="pt-BR" sz="1600" b="1" dirty="0" smtClean="0">
                <a:effectLst/>
              </a:rPr>
              <a:t>4. </a:t>
            </a:r>
            <a:r>
              <a:rPr lang="pt-BR" sz="1600" b="1" i="1" dirty="0" smtClean="0">
                <a:effectLst/>
              </a:rPr>
              <a:t>Aplicação final</a:t>
            </a:r>
            <a:r>
              <a:rPr lang="pt-BR" sz="1600" i="1" dirty="0" smtClean="0">
                <a:effectLst/>
              </a:rPr>
              <a:t>. </a:t>
            </a:r>
            <a:r>
              <a:rPr lang="pt-BR" sz="1600" dirty="0" smtClean="0">
                <a:effectLst/>
              </a:rPr>
              <a:t>Ocorre quando o novo produto é finalmente comercializado e posto à venda no mercado aberto ou o novo processo é implementado como parte da rotina operacional normal</a:t>
            </a:r>
            <a:endParaRPr lang="pt-BR" sz="1600" dirty="0">
              <a:effectLst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95536" y="4653136"/>
            <a:ext cx="87484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As empresas competitivas devem ser:</a:t>
            </a:r>
            <a:r>
              <a:rPr lang="pt-BR" b="1" dirty="0" smtClean="0">
                <a:solidFill>
                  <a:srgbClr val="C00000"/>
                </a:solidFill>
              </a:rPr>
              <a:t> </a:t>
            </a:r>
          </a:p>
          <a:p>
            <a:r>
              <a:rPr lang="pt-BR" b="1" dirty="0"/>
              <a:t>1. Eficientes</a:t>
            </a:r>
            <a:r>
              <a:rPr lang="pt-BR" dirty="0"/>
              <a:t> - permitir a implementação e a realização de atividades rotineiras;</a:t>
            </a:r>
            <a:r>
              <a:rPr lang="pt-BR" dirty="0" smtClean="0"/>
              <a:t> </a:t>
            </a:r>
          </a:p>
          <a:p>
            <a:r>
              <a:rPr lang="pt-BR" b="1" dirty="0"/>
              <a:t>2. Adaptativas </a:t>
            </a:r>
            <a:r>
              <a:rPr lang="pt-BR" dirty="0"/>
              <a:t>- permitir a gestão de rotinas incomuns (proativa);</a:t>
            </a:r>
            <a:r>
              <a:rPr lang="pt-BR" dirty="0" smtClean="0"/>
              <a:t> </a:t>
            </a:r>
          </a:p>
          <a:p>
            <a:r>
              <a:rPr lang="pt-BR" b="1" dirty="0"/>
              <a:t>3. Flexíveis</a:t>
            </a:r>
            <a:r>
              <a:rPr lang="pt-BR" dirty="0"/>
              <a:t> - reagir rapidamente a situações diferentes BASADUR, (apud GOUVEIRA, 1997).</a:t>
            </a:r>
            <a:r>
              <a:rPr lang="pt-BR" dirty="0" smtClean="0"/>
              <a:t> </a:t>
            </a:r>
            <a:br>
              <a:rPr lang="pt-BR" dirty="0" smtClean="0"/>
            </a:b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087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 flipH="1">
            <a:off x="2133600" y="930275"/>
            <a:ext cx="1295400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116013" y="765175"/>
            <a:ext cx="532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971550" y="260350"/>
            <a:ext cx="8172450" cy="584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>
                <a:solidFill>
                  <a:srgbClr val="0000FF"/>
                </a:solidFill>
              </a:rPr>
              <a:t>1 - As transformações no meio corporativo ocorrem com uma velocidade cada vez maior. Dessa forma, as empresas precisam mostrar flexibilidade para se adaptarem a novas realidades. Que fatores mais influenciam a capacidade de uma organização em gerir mudanças?</a:t>
            </a:r>
            <a:br>
              <a:rPr lang="pt-BR">
                <a:solidFill>
                  <a:srgbClr val="0000FF"/>
                </a:solidFill>
              </a:rPr>
            </a:br>
            <a:endParaRPr lang="pt-BR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endParaRPr lang="pt-BR" b="1"/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pt-BR" sz="2000">
                <a:solidFill>
                  <a:srgbClr val="FF0000"/>
                </a:solidFill>
              </a:rPr>
              <a:t>antecipar-se às mudanças</a:t>
            </a:r>
            <a:r>
              <a:rPr lang="pt-BR" sz="2000"/>
              <a:t>, para estar mais preparado para atender às necessidades dos clientes, em um mercado cada vez mais competitivo.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pt-BR" sz="2000">
                <a:solidFill>
                  <a:srgbClr val="FF0000"/>
                </a:solidFill>
              </a:rPr>
              <a:t>Ser flexível e inovadora</a:t>
            </a:r>
            <a:r>
              <a:rPr lang="pt-BR" sz="2000"/>
              <a:t> é o estilo de gestão das lideranças.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pt-BR" sz="2000"/>
              <a:t>Onde os estilos são mais diretivos, há mais rigidez, há mais uma tendência em seguir firmemente o “Manual de Procedimentos”, há pouca delegação e autonomia, há lentidão na tomada de decisões, pois só o chefe pode decidir.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pt-BR" sz="2000">
                <a:solidFill>
                  <a:srgbClr val="FF0000"/>
                </a:solidFill>
              </a:rPr>
              <a:t>Ambiente  aberto e participativo</a:t>
            </a:r>
            <a:r>
              <a:rPr lang="pt-BR" sz="2000"/>
              <a:t>, estes fatores impeditivos são minimizados e há muito maior chance de se lidar melhor com as mudanças. </a:t>
            </a:r>
          </a:p>
        </p:txBody>
      </p:sp>
      <p:pic>
        <p:nvPicPr>
          <p:cNvPr id="30726" name="Picture 6" descr="Ver imagem em tamanho grand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1550" cy="141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1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 flipH="1">
            <a:off x="2133600" y="930275"/>
            <a:ext cx="1295400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116013" y="765175"/>
            <a:ext cx="532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271380" y="0"/>
            <a:ext cx="88726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EXEMPLO DE EMPRESAS INOVADORAS : </a:t>
            </a:r>
            <a:r>
              <a:rPr lang="pt-BR" b="1" dirty="0" smtClean="0">
                <a:solidFill>
                  <a:srgbClr val="FF0000"/>
                </a:solidFill>
              </a:rPr>
              <a:t>Azul fez </a:t>
            </a:r>
            <a:r>
              <a:rPr lang="pt-BR" b="1" dirty="0" smtClean="0"/>
              <a:t>parte da popularização do transporte aéreo</a:t>
            </a:r>
          </a:p>
          <a:p>
            <a:r>
              <a:rPr lang="pt-BR" dirty="0" smtClean="0"/>
              <a:t>O primeiro lugar na lista da </a:t>
            </a:r>
            <a:r>
              <a:rPr lang="pt-BR" dirty="0" err="1" smtClean="0"/>
              <a:t>Fast</a:t>
            </a:r>
            <a:r>
              <a:rPr lang="pt-BR" dirty="0" smtClean="0"/>
              <a:t> </a:t>
            </a:r>
            <a:r>
              <a:rPr lang="pt-BR" dirty="0" err="1" smtClean="0"/>
              <a:t>Company</a:t>
            </a:r>
            <a:r>
              <a:rPr lang="pt-BR" dirty="0" smtClean="0"/>
              <a:t> pertence à companhia aérea Azul, que foi a única brasileira a figurar na lista global das empresas mais inovadoras eleitas pela revista americana.  O prestígio que a Azul possui se deve ao papel que a empresa exerceu na transformação de viajantes de ônibus em passageiros de avião.</a:t>
            </a:r>
          </a:p>
          <a:p>
            <a:endParaRPr lang="pt-BR" dirty="0" smtClean="0"/>
          </a:p>
          <a:p>
            <a:r>
              <a:rPr lang="pt-BR" dirty="0" smtClean="0"/>
              <a:t>Segundo a publicação, o empresário e fundador da companhia David Neeleman foi responsável por trazer o modelo de transporte aéreo de baixo custo para o Brasil e adaptá-lo à realidade do país – um posto reivindicado também pela Gol. Cerca de um quarto dos voos da empresa têm o mesmo preço ou são até mais baratos do que uma viagem de ônibus e, para alcançar o público de classes mais baixas, que não possui cartão de crédito, a empresa aceita pagamentos por boleto bancário e parcela os valores.</a:t>
            </a:r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71380" y="3789040"/>
            <a:ext cx="90531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0000"/>
                </a:solidFill>
                <a:effectLst/>
              </a:rPr>
              <a:t>3 M</a:t>
            </a:r>
          </a:p>
          <a:p>
            <a:r>
              <a:rPr lang="pt-BR" dirty="0" smtClean="0"/>
              <a:t>Re</a:t>
            </a:r>
            <a:r>
              <a:rPr lang="pt-BR" dirty="0" smtClean="0">
                <a:effectLst/>
              </a:rPr>
              <a:t>conhecida uma das empresas mais inovadoras do mundo. Em um século, geramos centenas de inovações como o </a:t>
            </a:r>
            <a:r>
              <a:rPr lang="pt-BR" dirty="0" smtClean="0">
                <a:solidFill>
                  <a:srgbClr val="C00000"/>
                </a:solidFill>
                <a:effectLst/>
              </a:rPr>
              <a:t>Post-it®, a fita adesiva Scotch®, a fita crepe, o protetor de tecido </a:t>
            </a:r>
            <a:r>
              <a:rPr lang="pt-BR" dirty="0" err="1" smtClean="0">
                <a:solidFill>
                  <a:srgbClr val="C00000"/>
                </a:solidFill>
                <a:effectLst/>
              </a:rPr>
              <a:t>Scotchgard</a:t>
            </a:r>
            <a:r>
              <a:rPr lang="pt-BR" dirty="0" smtClean="0">
                <a:solidFill>
                  <a:srgbClr val="C00000"/>
                </a:solidFill>
                <a:effectLst/>
              </a:rPr>
              <a:t>™ e as esponjas de limpeza Scotch-Brite</a:t>
            </a:r>
            <a:r>
              <a:rPr lang="pt-BR" dirty="0" smtClean="0">
                <a:effectLst/>
              </a:rPr>
              <a:t>®, e hoje continuam criando produtos que revolucionam nossa vida, fazendo-a melhor, mais saudável e mais segura.</a:t>
            </a:r>
          </a:p>
          <a:p>
            <a:r>
              <a:rPr lang="pt-BR" b="1" dirty="0" smtClean="0">
                <a:solidFill>
                  <a:schemeClr val="tx2"/>
                </a:solidFill>
                <a:effectLst/>
              </a:rPr>
              <a:t>A Inovação não é acidental. Ela depende principalmente de pessoas, mas também requer processos, ferramentas de gestão, programas e métricas. Para a inovação florescer, é fundamental um ambiente organizacional favorável, refletido na postura das lideranças, na transparência das comunicações, no respeito e reconhecimento aos funcionários, nos investimentos em pesquisa e gestão do conhecimento.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26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1677</Words>
  <Application>Microsoft Office PowerPoint</Application>
  <PresentationFormat>Apresentação na tela (4:3)</PresentationFormat>
  <Paragraphs>125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Eneida</dc:creator>
  <cp:lastModifiedBy>Eneida</cp:lastModifiedBy>
  <cp:revision>20</cp:revision>
  <cp:lastPrinted>2012-03-24T21:41:56Z</cp:lastPrinted>
  <dcterms:created xsi:type="dcterms:W3CDTF">2012-03-23T13:30:51Z</dcterms:created>
  <dcterms:modified xsi:type="dcterms:W3CDTF">2013-03-07T16:36:31Z</dcterms:modified>
</cp:coreProperties>
</file>