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70" r:id="rId4"/>
    <p:sldId id="266" r:id="rId5"/>
    <p:sldId id="271" r:id="rId6"/>
    <p:sldId id="272" r:id="rId7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99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66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65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93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94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26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40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331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69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17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10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33DDA-E6B9-43C0-9FF8-C1561BE06D2B}" type="datetimeFigureOut">
              <a:rPr lang="pt-BR" smtClean="0"/>
              <a:t>29/03/2013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D4866-8FAD-4E09-A8FF-A5B6A9996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55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Psicologia" TargetMode="External"/><Relationship Id="rId7" Type="http://schemas.openxmlformats.org/officeDocument/2006/relationships/hyperlink" Target="http://pt.wikipedia.org/wiki/Palco" TargetMode="External"/><Relationship Id="rId2" Type="http://schemas.openxmlformats.org/officeDocument/2006/relationships/hyperlink" Target="http://pt.wikipedia.org/wiki/Indiv%C3%ADdu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pt.wikipedia.org/wiki/Teatro" TargetMode="External"/><Relationship Id="rId5" Type="http://schemas.openxmlformats.org/officeDocument/2006/relationships/hyperlink" Target="http://pt.wikipedia.org/wiki/Ator" TargetMode="External"/><Relationship Id="rId4" Type="http://schemas.openxmlformats.org/officeDocument/2006/relationships/hyperlink" Target="http://pt.wikipedia.org/wiki/Individualidad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arvo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3"/>
            <a:ext cx="91440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79512" y="260350"/>
            <a:ext cx="87129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b="1" dirty="0" smtClean="0">
                <a:solidFill>
                  <a:srgbClr val="C00000"/>
                </a:solidFill>
              </a:rPr>
              <a:t>6ª. Aula – Cap. 7 - Personalidade e Comportamento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4213" y="5722346"/>
            <a:ext cx="82082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temperamento é a combinação de características com as quais nascemos; o caráter é o nosso temperamento "civilizado"; e a personalidade é o "rosto" que mostramos ao próximo. </a:t>
            </a:r>
          </a:p>
          <a:p>
            <a:r>
              <a:rPr lang="pt-BR" sz="1400" b="1" dirty="0" smtClean="0">
                <a:effectLst/>
              </a:rPr>
              <a:t>ESPÍRITO  =  PERSONALIDADE</a:t>
            </a:r>
            <a:endParaRPr lang="pt-BR" sz="1400" dirty="0" smtClean="0">
              <a:effectLst/>
            </a:endParaRPr>
          </a:p>
          <a:p>
            <a:r>
              <a:rPr lang="pt-BR" sz="1400" b="1" dirty="0" smtClean="0">
                <a:effectLst/>
              </a:rPr>
              <a:t>ALMA        =  CARÁTER</a:t>
            </a:r>
          </a:p>
          <a:p>
            <a:r>
              <a:rPr lang="pt-BR" sz="1400" b="1" dirty="0" smtClean="0">
                <a:effectLst/>
              </a:rPr>
              <a:t>CORPO      =  TEMPERAMENTO</a:t>
            </a:r>
          </a:p>
          <a:p>
            <a:r>
              <a:rPr lang="pt-BR" sz="1400" dirty="0" smtClean="0"/>
              <a:t/>
            </a:r>
            <a:br>
              <a:rPr lang="pt-BR" sz="1400" dirty="0" smtClean="0"/>
            </a:b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7054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188640"/>
            <a:ext cx="885698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RESUMO - PERSONALIDADE, CARÁTER E TEMPERAMENTO </a:t>
            </a:r>
          </a:p>
          <a:p>
            <a:r>
              <a:rPr lang="pt-BR" b="1" dirty="0" smtClean="0">
                <a:solidFill>
                  <a:srgbClr val="C00000"/>
                </a:solidFill>
              </a:rPr>
              <a:t>Caráter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/>
              <a:t>=  resume-se em </a:t>
            </a:r>
            <a:r>
              <a:rPr lang="pt-BR" b="1" dirty="0"/>
              <a:t>índole</a:t>
            </a:r>
            <a:r>
              <a:rPr lang="pt-BR" dirty="0"/>
              <a:t> ou </a:t>
            </a:r>
            <a:r>
              <a:rPr lang="pt-BR" b="1" dirty="0"/>
              <a:t>firmeza de </a:t>
            </a:r>
            <a:r>
              <a:rPr lang="pt-BR" b="1" dirty="0" smtClean="0"/>
              <a:t>vontade</a:t>
            </a:r>
          </a:p>
          <a:p>
            <a:r>
              <a:rPr lang="pt-BR" b="1" dirty="0" smtClean="0">
                <a:solidFill>
                  <a:srgbClr val="C00000"/>
                </a:solidFill>
              </a:rPr>
              <a:t>Personalidade</a:t>
            </a:r>
            <a:r>
              <a:rPr lang="pt-BR" b="1" dirty="0" smtClean="0"/>
              <a:t> </a:t>
            </a:r>
            <a:r>
              <a:rPr lang="pt-BR" dirty="0"/>
              <a:t>é o sentimento externo de nós mesmos, que pode ser ou não igual ao nosso caráter, dependendo de quão autêntico sejamos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Define-se a </a:t>
            </a:r>
            <a:r>
              <a:rPr lang="pt-BR" b="1" dirty="0"/>
              <a:t>personalidade</a:t>
            </a:r>
            <a:r>
              <a:rPr lang="pt-BR" dirty="0"/>
              <a:t> como tudo aquilo que distingue um indivíduo de outros </a:t>
            </a:r>
            <a:r>
              <a:rPr lang="pt-BR" dirty="0">
                <a:hlinkClick r:id="rId2" tooltip="Indivíduo"/>
              </a:rPr>
              <a:t>indivíduos</a:t>
            </a:r>
            <a:r>
              <a:rPr lang="pt-BR" dirty="0"/>
              <a:t>, ou seja, o conjunto de características </a:t>
            </a:r>
            <a:r>
              <a:rPr lang="pt-BR" dirty="0">
                <a:hlinkClick r:id="rId3" tooltip="Psicologia"/>
              </a:rPr>
              <a:t>psicológicas</a:t>
            </a:r>
            <a:r>
              <a:rPr lang="pt-BR" dirty="0"/>
              <a:t> que determinam a sua </a:t>
            </a:r>
            <a:r>
              <a:rPr lang="pt-BR" dirty="0">
                <a:hlinkClick r:id="rId4" tooltip="Individualidade"/>
              </a:rPr>
              <a:t>individualidade</a:t>
            </a:r>
            <a:r>
              <a:rPr lang="pt-BR" dirty="0"/>
              <a:t> pessoal e social. 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 </a:t>
            </a:r>
            <a:r>
              <a:rPr lang="pt-BR" dirty="0"/>
              <a:t>formação da personalidade é processo gradual, complexo e único a cada indivíduo. O termo deriva do grego </a:t>
            </a:r>
            <a:r>
              <a:rPr lang="pt-BR" i="1" dirty="0"/>
              <a:t>persona</a:t>
            </a:r>
            <a:r>
              <a:rPr lang="pt-BR" dirty="0"/>
              <a:t>, com significado de </a:t>
            </a:r>
            <a:r>
              <a:rPr lang="pt-BR" i="1" dirty="0"/>
              <a:t>máscara</a:t>
            </a:r>
            <a:r>
              <a:rPr lang="pt-BR" dirty="0"/>
              <a:t>, designava a "personagem" representada pelos </a:t>
            </a:r>
            <a:r>
              <a:rPr lang="pt-BR" dirty="0">
                <a:hlinkClick r:id="rId5" tooltip="Ator"/>
              </a:rPr>
              <a:t>atores</a:t>
            </a:r>
            <a:r>
              <a:rPr lang="pt-BR" dirty="0"/>
              <a:t> </a:t>
            </a:r>
            <a:r>
              <a:rPr lang="pt-BR" dirty="0">
                <a:hlinkClick r:id="rId6" tooltip="Teatro"/>
              </a:rPr>
              <a:t>teatrais</a:t>
            </a:r>
            <a:r>
              <a:rPr lang="pt-BR" dirty="0"/>
              <a:t> no </a:t>
            </a:r>
            <a:r>
              <a:rPr lang="pt-BR" dirty="0">
                <a:hlinkClick r:id="rId7" tooltip="Palco"/>
              </a:rPr>
              <a:t>palco</a:t>
            </a:r>
            <a:endParaRPr lang="pt-BR" dirty="0"/>
          </a:p>
          <a:p>
            <a:r>
              <a:rPr lang="pt-BR" dirty="0"/>
              <a:t> </a:t>
            </a:r>
            <a:endParaRPr lang="pt-BR" dirty="0" smtClean="0"/>
          </a:p>
          <a:p>
            <a:r>
              <a:rPr lang="pt-BR" b="1" dirty="0" smtClean="0">
                <a:solidFill>
                  <a:srgbClr val="C00000"/>
                </a:solidFill>
              </a:rPr>
              <a:t>Temperamento = 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/>
              <a:t>é o que nascemos com ele, </a:t>
            </a:r>
            <a:r>
              <a:rPr lang="pt-BR" b="1" dirty="0" smtClean="0">
                <a:solidFill>
                  <a:srgbClr val="C00000"/>
                </a:solidFill>
              </a:rPr>
              <a:t>Caráter </a:t>
            </a:r>
            <a:r>
              <a:rPr lang="pt-BR" dirty="0"/>
              <a:t>é o nosso temperamento trabalhado pela formação, 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C00000"/>
                </a:solidFill>
              </a:rPr>
              <a:t>Personalidade </a:t>
            </a:r>
            <a:r>
              <a:rPr lang="pt-BR" dirty="0"/>
              <a:t>é a parte externa de nós </a:t>
            </a:r>
            <a:r>
              <a:rPr lang="pt-BR" dirty="0" smtClean="0"/>
              <a:t>mesmos</a:t>
            </a:r>
          </a:p>
          <a:p>
            <a:endParaRPr lang="pt-BR" dirty="0" smtClean="0"/>
          </a:p>
          <a:p>
            <a:pPr marL="342900" indent="-342900">
              <a:buFont typeface="+mj-lt"/>
              <a:buAutoNum type="arabicPeriod"/>
            </a:pPr>
            <a:r>
              <a:rPr lang="pt-BR" sz="1600" b="1" dirty="0" smtClean="0">
                <a:effectLst/>
              </a:rPr>
              <a:t>PERSONALIDADE: </a:t>
            </a:r>
            <a:r>
              <a:rPr lang="pt-BR" sz="1600" dirty="0" smtClean="0">
                <a:effectLst/>
              </a:rPr>
              <a:t>é a sua identidade, em relação ao que os outros pensam ao seu respeito, mas que muitas vezes, não representa o que você é. (aquilo que você vê na  outra pessoa, ou eles </a:t>
            </a:r>
            <a:r>
              <a:rPr lang="pt-BR" sz="1600" dirty="0" err="1" smtClean="0">
                <a:effectLst/>
              </a:rPr>
              <a:t>vêem</a:t>
            </a:r>
            <a:r>
              <a:rPr lang="pt-BR" sz="1600" dirty="0" smtClean="0">
                <a:effectLst/>
              </a:rPr>
              <a:t> em você).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pt-BR" sz="1600" b="1" dirty="0" smtClean="0">
                <a:effectLst/>
              </a:rPr>
              <a:t>CARÁTER: </a:t>
            </a:r>
            <a:r>
              <a:rPr lang="pt-BR" sz="1600" dirty="0" smtClean="0">
                <a:effectLst/>
              </a:rPr>
              <a:t>é tudo aquilo que você é na sua intimidade e ninguém sabe, são atitudes repetidas diariamente que moldam o seu caráter.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pt-BR" sz="1600" b="1" dirty="0" smtClean="0">
                <a:effectLst/>
              </a:rPr>
              <a:t>TEMPERAMENTOS</a:t>
            </a:r>
            <a:r>
              <a:rPr lang="pt-BR" sz="1600" dirty="0" smtClean="0">
                <a:effectLst/>
              </a:rPr>
              <a:t>: são qualidades que já nascem com o individuo, é genético, ou seja, é aquilo que não é aprendido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734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683568" y="2019633"/>
            <a:ext cx="8135937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pt-BR" sz="1200" dirty="0">
                <a:solidFill>
                  <a:srgbClr val="000000"/>
                </a:solidFill>
              </a:rPr>
              <a:t>                                                                                             </a:t>
            </a:r>
            <a:endParaRPr lang="pt-BR" sz="900" dirty="0"/>
          </a:p>
          <a:p>
            <a:pPr algn="ctr" eaLnBrk="0" hangingPunct="0"/>
            <a:r>
              <a:rPr lang="pt-BR" sz="2000" b="1" dirty="0">
                <a:solidFill>
                  <a:schemeClr val="tx2"/>
                </a:solidFill>
              </a:rPr>
              <a:t>Todas as pessoas têm características desses 4 grupos dominantes de temperamento em maior ou menor proporção. </a:t>
            </a:r>
            <a:endParaRPr lang="pt-BR" sz="2000" b="1" dirty="0" smtClean="0">
              <a:solidFill>
                <a:schemeClr val="tx2"/>
              </a:solidFill>
            </a:endParaRPr>
          </a:p>
          <a:p>
            <a:pPr algn="ctr" eaLnBrk="0" hangingPunct="0"/>
            <a:endParaRPr lang="pt-BR" sz="2000" b="1" dirty="0">
              <a:solidFill>
                <a:schemeClr val="tx2"/>
              </a:solidFill>
            </a:endParaRPr>
          </a:p>
          <a:p>
            <a:pPr algn="ctr" eaLnBrk="0" hangingPunct="0"/>
            <a:r>
              <a:rPr lang="pt-BR" sz="2000" dirty="0" smtClean="0">
                <a:solidFill>
                  <a:srgbClr val="000000"/>
                </a:solidFill>
              </a:rPr>
              <a:t>Para </a:t>
            </a:r>
            <a:r>
              <a:rPr lang="pt-BR" sz="2000" dirty="0">
                <a:solidFill>
                  <a:srgbClr val="000000"/>
                </a:solidFill>
              </a:rPr>
              <a:t>uma melhor compreensão, os nomes originais dos temperamentos, </a:t>
            </a:r>
            <a:r>
              <a:rPr lang="pt-BR" sz="2000" b="1" dirty="0">
                <a:solidFill>
                  <a:srgbClr val="000000"/>
                </a:solidFill>
              </a:rPr>
              <a:t>colérico</a:t>
            </a:r>
            <a:r>
              <a:rPr lang="pt-BR" sz="2000" dirty="0">
                <a:solidFill>
                  <a:srgbClr val="000000"/>
                </a:solidFill>
              </a:rPr>
              <a:t>, </a:t>
            </a:r>
            <a:r>
              <a:rPr lang="pt-BR" sz="2000" b="1" dirty="0">
                <a:solidFill>
                  <a:srgbClr val="000000"/>
                </a:solidFill>
              </a:rPr>
              <a:t>melancólico</a:t>
            </a:r>
            <a:r>
              <a:rPr lang="pt-BR" sz="2000" dirty="0">
                <a:solidFill>
                  <a:srgbClr val="000000"/>
                </a:solidFill>
              </a:rPr>
              <a:t>, </a:t>
            </a:r>
            <a:r>
              <a:rPr lang="pt-BR" sz="2000" b="1" dirty="0">
                <a:solidFill>
                  <a:srgbClr val="000000"/>
                </a:solidFill>
              </a:rPr>
              <a:t>sanguíneo</a:t>
            </a:r>
            <a:r>
              <a:rPr lang="pt-BR" sz="2000" dirty="0">
                <a:solidFill>
                  <a:srgbClr val="000000"/>
                </a:solidFill>
              </a:rPr>
              <a:t> e </a:t>
            </a:r>
            <a:r>
              <a:rPr lang="pt-BR" sz="2000" b="1" dirty="0">
                <a:solidFill>
                  <a:srgbClr val="000000"/>
                </a:solidFill>
              </a:rPr>
              <a:t>fleumático</a:t>
            </a:r>
            <a:r>
              <a:rPr lang="pt-BR" sz="2000" dirty="0">
                <a:solidFill>
                  <a:srgbClr val="000000"/>
                </a:solidFill>
              </a:rPr>
              <a:t> foram renomeados para: </a:t>
            </a:r>
            <a:endParaRPr lang="pt-BR" sz="2000" dirty="0" smtClean="0">
              <a:solidFill>
                <a:srgbClr val="000000"/>
              </a:solidFill>
            </a:endParaRPr>
          </a:p>
          <a:p>
            <a:pPr algn="ctr" eaLnBrk="0" hangingPunct="0"/>
            <a:endParaRPr lang="pt-BR" sz="2000" b="1" dirty="0">
              <a:solidFill>
                <a:srgbClr val="000000"/>
              </a:solidFill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000" b="1" dirty="0" smtClean="0">
                <a:solidFill>
                  <a:srgbClr val="000000"/>
                </a:solidFill>
              </a:rPr>
              <a:t>perseverante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(empresários, líderes etc</a:t>
            </a:r>
            <a:r>
              <a:rPr lang="pt-BR" sz="2000" dirty="0" smtClean="0">
                <a:solidFill>
                  <a:srgbClr val="000000"/>
                </a:solidFill>
              </a:rPr>
              <a:t>.)</a:t>
            </a: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000" b="1" dirty="0" smtClean="0">
                <a:solidFill>
                  <a:srgbClr val="000000"/>
                </a:solidFill>
              </a:rPr>
              <a:t>contemplativo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(cientistas, escritores etc</a:t>
            </a:r>
            <a:r>
              <a:rPr lang="pt-BR" sz="2000" dirty="0" smtClean="0">
                <a:solidFill>
                  <a:srgbClr val="000000"/>
                </a:solidFill>
              </a:rPr>
              <a:t>.)</a:t>
            </a: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000" b="1" dirty="0" smtClean="0">
                <a:solidFill>
                  <a:srgbClr val="000000"/>
                </a:solidFill>
              </a:rPr>
              <a:t>espontâneo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(comunicadores, esportistas etc.) </a:t>
            </a:r>
            <a:endParaRPr lang="pt-BR" sz="2000" dirty="0" smtClean="0">
              <a:solidFill>
                <a:srgbClr val="000000"/>
              </a:solidFill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000" b="1" dirty="0" smtClean="0">
                <a:solidFill>
                  <a:srgbClr val="000000"/>
                </a:solidFill>
              </a:rPr>
              <a:t>equilibrado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(humoristas, juízes etc</a:t>
            </a:r>
            <a:r>
              <a:rPr lang="pt-BR" sz="2000" dirty="0" smtClean="0">
                <a:solidFill>
                  <a:srgbClr val="000000"/>
                </a:solidFill>
              </a:rPr>
              <a:t>.)</a:t>
            </a:r>
            <a:endParaRPr lang="pt-BR" sz="2000" dirty="0">
              <a:solidFill>
                <a:srgbClr val="000000"/>
              </a:solidFill>
            </a:endParaRPr>
          </a:p>
        </p:txBody>
      </p:sp>
      <p:pic>
        <p:nvPicPr>
          <p:cNvPr id="5123" name="Picture 5" descr="temperamen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272808" cy="1831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27583" y="5877272"/>
            <a:ext cx="799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Fatores determinantes da personalidade : Aspectos Hereditários e  Ambientais </a:t>
            </a:r>
            <a:endParaRPr lang="pt-B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4.bp.blogspot.com/_dXjO4D6OTr8/TL3AAsqNIlI/AAAAAAAAAB8/r0enPd9PWOU/s1600/qualidade+e+defeit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756084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2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6737"/>
            <a:ext cx="9036496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rgbClr val="C00000"/>
                </a:solidFill>
              </a:rPr>
              <a:t>Teorias da Personalidade</a:t>
            </a:r>
          </a:p>
          <a:p>
            <a:endParaRPr lang="pt-BR" dirty="0"/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solidFill>
                  <a:schemeClr val="tx2"/>
                </a:solidFill>
              </a:rPr>
              <a:t>Teoria dos Traços </a:t>
            </a:r>
            <a:r>
              <a:rPr lang="pt-BR" dirty="0" smtClean="0"/>
              <a:t>– </a:t>
            </a:r>
            <a:r>
              <a:rPr lang="pt-BR" sz="1600" dirty="0" smtClean="0"/>
              <a:t>Baseada em fundamentos biológicos ( Big Five )  - uma visão segmentada , cartesiana .  Para entender os indivíduos é preciso que literalmente  haja “ SEGMENTOS” </a:t>
            </a:r>
            <a:r>
              <a:rPr lang="pt-BR" sz="1600" b="1" dirty="0" smtClean="0">
                <a:solidFill>
                  <a:srgbClr val="7030A0"/>
                </a:solidFill>
              </a:rPr>
              <a:t>os padrões de comportamento  em uma série de traços observáveis.</a:t>
            </a:r>
            <a:r>
              <a:rPr lang="pt-BR" sz="1600" dirty="0" smtClean="0"/>
              <a:t>  Esta teoria tem recebido muitas críticas, especialmente baseadas no fato de que identificar características não é suficiente já que a personalidade é dinâmica e não completamente estável.  </a:t>
            </a:r>
          </a:p>
          <a:p>
            <a:endParaRPr lang="pt-BR" sz="1600" dirty="0">
              <a:solidFill>
                <a:srgbClr val="C00000"/>
              </a:solidFill>
            </a:endParaRPr>
          </a:p>
          <a:p>
            <a:r>
              <a:rPr lang="pt-BR" dirty="0" smtClean="0">
                <a:solidFill>
                  <a:srgbClr val="C00000"/>
                </a:solidFill>
              </a:rPr>
              <a:t>Este </a:t>
            </a:r>
            <a:r>
              <a:rPr lang="pt-BR" dirty="0">
                <a:solidFill>
                  <a:srgbClr val="C00000"/>
                </a:solidFill>
              </a:rPr>
              <a:t>tipo de teorias agrupa em 4 os traços que um líder deve possuir:</a:t>
            </a:r>
          </a:p>
          <a:p>
            <a:r>
              <a:rPr lang="pt-BR" dirty="0"/>
              <a:t>1. </a:t>
            </a:r>
            <a:r>
              <a:rPr lang="pt-BR" u="sng" dirty="0"/>
              <a:t>Traços físicos</a:t>
            </a:r>
            <a:r>
              <a:rPr lang="pt-BR" dirty="0"/>
              <a:t>: energia, aparência e peso;</a:t>
            </a:r>
          </a:p>
          <a:p>
            <a:r>
              <a:rPr lang="pt-BR" dirty="0"/>
              <a:t>2. </a:t>
            </a:r>
            <a:r>
              <a:rPr lang="pt-BR" u="sng" dirty="0"/>
              <a:t>Traços intelectuais</a:t>
            </a:r>
            <a:r>
              <a:rPr lang="pt-BR" dirty="0"/>
              <a:t>: adaptabilidade, agressividade, entusiasmo e autoconfiança;</a:t>
            </a:r>
          </a:p>
          <a:p>
            <a:r>
              <a:rPr lang="pt-BR" dirty="0"/>
              <a:t>3. </a:t>
            </a:r>
            <a:r>
              <a:rPr lang="pt-BR" u="sng" dirty="0"/>
              <a:t>Traços sociais</a:t>
            </a:r>
            <a:r>
              <a:rPr lang="pt-BR" dirty="0"/>
              <a:t>: cooperação, capacidade de relacionamento interpessoal e de gestão;</a:t>
            </a:r>
          </a:p>
          <a:p>
            <a:r>
              <a:rPr lang="pt-BR" dirty="0"/>
              <a:t>4. </a:t>
            </a:r>
            <a:r>
              <a:rPr lang="pt-BR" u="sng" dirty="0"/>
              <a:t>Traços relacionados com a tarefa</a:t>
            </a:r>
            <a:r>
              <a:rPr lang="pt-BR" dirty="0"/>
              <a:t>: capacidade de realização, persistência e iniciativa.</a:t>
            </a:r>
            <a:br>
              <a:rPr lang="pt-BR" dirty="0"/>
            </a:br>
            <a:endParaRPr lang="pt-BR" dirty="0"/>
          </a:p>
          <a:p>
            <a:r>
              <a:rPr lang="pt-BR" b="1" dirty="0" smtClean="0">
                <a:solidFill>
                  <a:schemeClr val="tx2"/>
                </a:solidFill>
              </a:rPr>
              <a:t>2. Teoria Psicodinâmica </a:t>
            </a:r>
            <a:r>
              <a:rPr lang="pt-BR" dirty="0" smtClean="0"/>
              <a:t>– Criador da Psicanálise, </a:t>
            </a:r>
            <a:r>
              <a:rPr lang="pt-BR" dirty="0" smtClean="0">
                <a:solidFill>
                  <a:srgbClr val="C00000"/>
                </a:solidFill>
              </a:rPr>
              <a:t>Sigmund Freud </a:t>
            </a:r>
            <a:r>
              <a:rPr lang="pt-BR" dirty="0" smtClean="0"/>
              <a:t>. Enfatiza especialmente o inconsciente humano como determinante do comportamento.  Freud via a personalidade como resultante da interação de 3 elementos 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</a:rPr>
              <a:t>ID      =  </a:t>
            </a:r>
            <a:r>
              <a:rPr lang="pt-BR" dirty="0" smtClean="0"/>
              <a:t> elemento + primitivo  ( instintos e impulsos 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</a:rPr>
              <a:t>Ego</a:t>
            </a:r>
            <a:r>
              <a:rPr lang="pt-BR" dirty="0" smtClean="0"/>
              <a:t>   =    gerencia o conflito entre o id e o superego.  ( solução de compromisso)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dirty="0" smtClean="0">
                <a:solidFill>
                  <a:srgbClr val="C00000"/>
                </a:solidFill>
              </a:rPr>
              <a:t>Superego   = </a:t>
            </a:r>
            <a:r>
              <a:rPr lang="pt-BR" dirty="0" smtClean="0"/>
              <a:t> consciente – contém os valores do que devemos ou não devemos fazer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r>
              <a:rPr lang="pt-BR" b="1" dirty="0" smtClean="0">
                <a:solidFill>
                  <a:schemeClr val="tx2"/>
                </a:solidFill>
              </a:rPr>
              <a:t>3 . Teoria Humanística – Criador </a:t>
            </a:r>
            <a:r>
              <a:rPr lang="pt-BR" dirty="0" smtClean="0">
                <a:solidFill>
                  <a:srgbClr val="C00000"/>
                </a:solidFill>
              </a:rPr>
              <a:t>Carl Rogers </a:t>
            </a:r>
            <a:r>
              <a:rPr lang="pt-BR" dirty="0" smtClean="0"/>
              <a:t>– Todos os homens possuem um impulso interno  ( drive ) voltado para sua </a:t>
            </a:r>
            <a:r>
              <a:rPr lang="pt-BR" dirty="0" err="1" smtClean="0"/>
              <a:t>auto-atualização</a:t>
            </a:r>
            <a:r>
              <a:rPr lang="pt-BR" dirty="0" smtClean="0"/>
              <a:t>, em tornar-se tudo aquilo que eles têm condições de vir a ser – Foco no crescimento e aprimoramento do indivíduo </a:t>
            </a:r>
          </a:p>
          <a:p>
            <a:endParaRPr lang="pt-BR" dirty="0" smtClean="0"/>
          </a:p>
          <a:p>
            <a:pPr marL="342900" indent="-342900">
              <a:buFont typeface="+mj-lt"/>
              <a:buAutoNum type="arabicPeriod"/>
            </a:pPr>
            <a:endParaRPr lang="pt-BR" dirty="0"/>
          </a:p>
          <a:p>
            <a:pPr marL="342900" indent="-342900">
              <a:buFont typeface="+mj-lt"/>
              <a:buAutoNum type="arabicPeriod"/>
            </a:pPr>
            <a:endParaRPr lang="pt-BR" dirty="0" smtClean="0"/>
          </a:p>
          <a:p>
            <a:pPr marL="342900" indent="-34290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411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56895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4. Abordagem integrativa – </a:t>
            </a:r>
            <a:r>
              <a:rPr lang="pt-BR" dirty="0" smtClean="0"/>
              <a:t>Foca simultaneamente , na pessoa como um todo e nas variáveis situacionais, e a essa combinação atribuir as causas do comportamento do individuo </a:t>
            </a:r>
            <a:r>
              <a:rPr lang="pt-BR" b="1" dirty="0" smtClean="0">
                <a:solidFill>
                  <a:schemeClr val="tx2"/>
                </a:solidFill>
              </a:rPr>
              <a:t>. </a:t>
            </a:r>
          </a:p>
          <a:p>
            <a:endParaRPr lang="pt-BR" b="1" dirty="0">
              <a:solidFill>
                <a:schemeClr val="tx2"/>
              </a:solidFill>
            </a:endParaRPr>
          </a:p>
          <a:p>
            <a:r>
              <a:rPr lang="pt-BR" dirty="0" smtClean="0">
                <a:solidFill>
                  <a:srgbClr val="C00000"/>
                </a:solidFill>
              </a:rPr>
              <a:t>Carl Jung </a:t>
            </a:r>
            <a:r>
              <a:rPr lang="pt-BR" dirty="0" smtClean="0"/>
              <a:t>– psiquiatra suíço, e sucessor potencial de Freud, antes de suas desavenças teóricas, desenvolveu a noção, aparentemente paradoxal, de que as pessoas são fundamentalmente diferentes, mas também fundamentalmente semelhantes. </a:t>
            </a:r>
          </a:p>
          <a:p>
            <a:endParaRPr lang="pt-BR" dirty="0"/>
          </a:p>
          <a:p>
            <a:r>
              <a:rPr lang="pt-BR" dirty="0" smtClean="0"/>
              <a:t>Na década de 40 , Katharine </a:t>
            </a:r>
            <a:r>
              <a:rPr lang="pt-BR" dirty="0" err="1" smtClean="0"/>
              <a:t>Briggs</a:t>
            </a:r>
            <a:r>
              <a:rPr lang="pt-BR" dirty="0" smtClean="0"/>
              <a:t> e sua filha, Isabel </a:t>
            </a:r>
            <a:r>
              <a:rPr lang="pt-BR" dirty="0" err="1" smtClean="0"/>
              <a:t>Briggs</a:t>
            </a:r>
            <a:r>
              <a:rPr lang="pt-BR" dirty="0" smtClean="0"/>
              <a:t>, ficaram entusiasmada com o trabalho de Jung e desenvolveram um instrumento capaz de colocar em uso prático sua teoria e que passou a ser conhecido como Myers-</a:t>
            </a:r>
            <a:r>
              <a:rPr lang="pt-BR" dirty="0" err="1" smtClean="0"/>
              <a:t>Briggs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Indicator</a:t>
            </a:r>
            <a:r>
              <a:rPr lang="pt-BR" dirty="0" smtClean="0"/>
              <a:t> ( MBTI ) . 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É um instrumento que vem sendo usado amplamente no mundo organizacional para melhor compreender as diferenças individuais, especialmente em situações de seleção, formação de equipes, administração de conflitos e identificação de conflitos gerenciais </a:t>
            </a:r>
            <a:r>
              <a:rPr lang="pt-BR" b="1" dirty="0" smtClean="0">
                <a:solidFill>
                  <a:schemeClr val="tx2"/>
                </a:solidFill>
              </a:rPr>
              <a:t>. </a:t>
            </a:r>
          </a:p>
          <a:p>
            <a:endParaRPr lang="pt-BR" b="1" dirty="0">
              <a:solidFill>
                <a:schemeClr val="tx2"/>
              </a:solidFill>
            </a:endParaRPr>
          </a:p>
          <a:p>
            <a:r>
              <a:rPr lang="pt-BR" b="1" dirty="0" smtClean="0">
                <a:solidFill>
                  <a:schemeClr val="tx2"/>
                </a:solidFill>
              </a:rPr>
              <a:t>Há 4 preferências básicas na teoria dos tipos e duas escolhas possíveis para cada uma das 4 preferências. Pag. 77 PLT 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solidFill>
                  <a:srgbClr val="7030A0"/>
                </a:solidFill>
              </a:rPr>
              <a:t>EXTROVERSÃO               X     INTROVERSÃO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solidFill>
                  <a:srgbClr val="7030A0"/>
                </a:solidFill>
              </a:rPr>
              <a:t>SENSOR ( que sente )   X      INTUIDOR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solidFill>
                  <a:srgbClr val="7030A0"/>
                </a:solidFill>
              </a:rPr>
              <a:t>PENSADOR                     X      SENTIMENTOS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solidFill>
                  <a:srgbClr val="7030A0"/>
                </a:solidFill>
              </a:rPr>
              <a:t>JULGADOR                      X      PERCEPTOR </a:t>
            </a:r>
          </a:p>
        </p:txBody>
      </p:sp>
    </p:spTree>
    <p:extLst>
      <p:ext uri="{BB962C8B-B14F-4D97-AF65-F5344CB8AC3E}">
        <p14:creationId xmlns:p14="http://schemas.microsoft.com/office/powerpoint/2010/main" val="42661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508</Words>
  <Application>Microsoft Office PowerPoint</Application>
  <PresentationFormat>Apresentação na tela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15</cp:revision>
  <cp:lastPrinted>2012-03-29T18:15:31Z</cp:lastPrinted>
  <dcterms:created xsi:type="dcterms:W3CDTF">2012-03-29T16:31:02Z</dcterms:created>
  <dcterms:modified xsi:type="dcterms:W3CDTF">2013-03-30T03:22:22Z</dcterms:modified>
</cp:coreProperties>
</file>