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A31F3-8BC9-4A90-8421-F6CC36011BFE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4F517-D1D0-4D4C-9203-A045CCE24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5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6812F5-A400-44C2-A813-DF7A05E8A779}" type="slidenum">
              <a:rPr lang="en-US"/>
              <a:pPr/>
              <a:t>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4800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39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392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0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97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31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78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71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57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01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44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28B30-E1AF-44B2-B4C8-8CB722093C32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B15F3-8D31-4234-B0C2-FAB2D2031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976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br/url?sa=i&amp;rct=j&amp;q=&amp;esrc=s&amp;frm=1&amp;source=images&amp;cd=&amp;cad=rja&amp;docid=w24xI1EidfPXnM&amp;tbnid=oiH89qrjuylOHM:&amp;ved=0CAUQjRw&amp;url=http://dc365.4shared.com/doc/CGoDW5wS/preview.html&amp;ei=l02YUdTAF5Sc8gTUmoDoCA&amp;bvm=bv.46751780,d.eWU&amp;psig=AFQjCNF1_qFpFbwfqZHB7X7gzsRBso2juQ&amp;ust=1369022190027532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0" y="765175"/>
            <a:ext cx="9144000" cy="6092825"/>
          </a:xfrm>
          <a:prstGeom prst="roundRect">
            <a:avLst>
              <a:gd name="adj" fmla="val 8074"/>
            </a:avLst>
          </a:prstGeom>
          <a:solidFill>
            <a:srgbClr val="E2D8A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 flipH="1">
            <a:off x="250825" y="5546725"/>
            <a:ext cx="8642350" cy="1311275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2D8A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B2B2B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pt-BR" altLang="en-US" b="1"/>
          </a:p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endParaRPr lang="pt-BR" altLang="en-US" b="1"/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938213" y="5803901"/>
            <a:ext cx="7200899" cy="1054101"/>
            <a:chOff x="591" y="3656"/>
            <a:chExt cx="4536" cy="664"/>
          </a:xfrm>
        </p:grpSpPr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 rot="5400000" flipV="1">
              <a:off x="689" y="3558"/>
              <a:ext cx="663" cy="860"/>
            </a:xfrm>
            <a:prstGeom prst="rect">
              <a:avLst/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lIns="18000" rIns="18000" anchor="ctr"/>
            <a:lstStyle/>
            <a:p>
              <a:pPr algn="ctr"/>
              <a:r>
                <a:rPr lang="pt-BR" altLang="en-US" sz="10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Equipes Funcionais</a:t>
              </a:r>
              <a:r>
                <a:rPr lang="pt-BR" altLang="en-US" sz="1000" b="1" dirty="0" smtClean="0">
                  <a:latin typeface="Gill Sans MT" pitchFamily="34" charset="0"/>
                </a:rPr>
                <a:t>= Trabalham juntas diariamente = tarefas interdependentes</a:t>
              </a:r>
              <a:endParaRPr lang="pt-BR" altLang="en-US" sz="1000" b="1" dirty="0">
                <a:latin typeface="Gill Sans MT" pitchFamily="34" charset="0"/>
              </a:endParaRPr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 rot="5400000" flipV="1">
              <a:off x="4375" y="3568"/>
              <a:ext cx="663" cy="840"/>
            </a:xfrm>
            <a:prstGeom prst="rect">
              <a:avLst/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lIns="18000" rIns="18000" anchor="ctr"/>
            <a:lstStyle/>
            <a:p>
              <a:pPr algn="ctr"/>
              <a:r>
                <a:rPr lang="pt-BR" altLang="en-US" sz="10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Equipe Virtual</a:t>
              </a:r>
            </a:p>
            <a:p>
              <a:pPr algn="ctr"/>
              <a:r>
                <a:rPr lang="pt-BR" altLang="en-US" sz="1000" b="1" dirty="0" smtClean="0">
                  <a:latin typeface="Gill Sans MT" pitchFamily="34" charset="0"/>
                </a:rPr>
                <a:t>É aquela cujos membros se reúnem e trabalham juntos via rede de computadores </a:t>
              </a:r>
              <a:endParaRPr lang="pt-BR" altLang="en-US" sz="1000" b="1" dirty="0">
                <a:latin typeface="Gill Sans MT" pitchFamily="34" charset="0"/>
              </a:endParaRPr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 rot="5400000" flipV="1">
              <a:off x="3465" y="3498"/>
              <a:ext cx="663" cy="980"/>
            </a:xfrm>
            <a:prstGeom prst="rect">
              <a:avLst/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lIns="18000" rIns="18000" anchor="ctr"/>
            <a:lstStyle/>
            <a:p>
              <a:r>
                <a:rPr lang="pt-BR" altLang="en-US" sz="900" b="1" dirty="0" smtClean="0">
                  <a:solidFill>
                    <a:srgbClr val="FF0000"/>
                  </a:solidFill>
                  <a:latin typeface="Gill Sans MT" pitchFamily="34" charset="0"/>
                </a:rPr>
                <a:t>Equipes </a:t>
              </a:r>
              <a:r>
                <a:rPr lang="pt-BR" altLang="en-US" sz="900" b="1" dirty="0" err="1" smtClean="0">
                  <a:solidFill>
                    <a:srgbClr val="FF0000"/>
                  </a:solidFill>
                  <a:latin typeface="Gill Sans MT" pitchFamily="34" charset="0"/>
                </a:rPr>
                <a:t>autogerenciadas</a:t>
              </a:r>
              <a:r>
                <a:rPr lang="pt-BR" altLang="en-US" sz="900" b="1" dirty="0" smtClean="0">
                  <a:solidFill>
                    <a:srgbClr val="FF0000"/>
                  </a:solidFill>
                  <a:latin typeface="Gill Sans MT" pitchFamily="34" charset="0"/>
                </a:rPr>
                <a:t> </a:t>
              </a:r>
              <a:r>
                <a:rPr lang="pt-BR" altLang="en-US" sz="900" b="1" dirty="0" smtClean="0">
                  <a:latin typeface="Gill Sans MT" pitchFamily="34" charset="0"/>
                </a:rPr>
                <a:t>= São pequenos grupos de trabalho com maiores poderes ( </a:t>
              </a:r>
              <a:r>
                <a:rPr lang="pt-BR" altLang="en-US" sz="900" b="1" dirty="0" err="1" smtClean="0">
                  <a:latin typeface="Gill Sans MT" pitchFamily="34" charset="0"/>
                </a:rPr>
                <a:t>empowerment</a:t>
              </a:r>
              <a:r>
                <a:rPr lang="pt-BR" altLang="en-US" sz="900" b="1" dirty="0" smtClean="0">
                  <a:latin typeface="Gill Sans MT" pitchFamily="34" charset="0"/>
                </a:rPr>
                <a:t>, e  administram a si mesmos, </a:t>
              </a:r>
              <a:r>
                <a:rPr lang="pt-BR" altLang="en-US" sz="900" b="1" dirty="0" err="1" smtClean="0">
                  <a:latin typeface="Gill Sans MT" pitchFamily="34" charset="0"/>
                </a:rPr>
                <a:t>multihabilidade</a:t>
              </a:r>
              <a:r>
                <a:rPr lang="pt-BR" altLang="en-US" sz="900" b="1" dirty="0" smtClean="0">
                  <a:latin typeface="Gill Sans MT" pitchFamily="34" charset="0"/>
                </a:rPr>
                <a:t>. </a:t>
              </a:r>
              <a:endParaRPr lang="pt-BR" altLang="en-US" sz="900" b="1" dirty="0">
                <a:latin typeface="Gill Sans MT" pitchFamily="34" charset="0"/>
              </a:endParaRPr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 rot="5400000" flipV="1">
              <a:off x="1631" y="3569"/>
              <a:ext cx="663" cy="839"/>
            </a:xfrm>
            <a:prstGeom prst="rect">
              <a:avLst/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lIns="18000" rIns="18000" anchor="ctr"/>
            <a:lstStyle/>
            <a:p>
              <a:r>
                <a:rPr lang="pt-BR" altLang="en-US" sz="10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Equipes </a:t>
              </a:r>
              <a:r>
                <a:rPr lang="pt-BR" altLang="en-US" sz="900" b="1" u="sng" dirty="0" err="1" smtClean="0">
                  <a:solidFill>
                    <a:srgbClr val="FF0000"/>
                  </a:solidFill>
                  <a:latin typeface="Gill Sans MT" pitchFamily="34" charset="0"/>
                </a:rPr>
                <a:t>resolutoras</a:t>
              </a:r>
              <a:r>
                <a:rPr lang="pt-BR" altLang="en-US" sz="9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 </a:t>
              </a:r>
              <a:r>
                <a:rPr lang="pt-BR" altLang="en-US" sz="800" b="1" dirty="0" smtClean="0">
                  <a:solidFill>
                    <a:srgbClr val="FF0000"/>
                  </a:solidFill>
                  <a:latin typeface="Gill Sans MT" pitchFamily="34" charset="0"/>
                </a:rPr>
                <a:t>de problemas </a:t>
              </a:r>
              <a:r>
                <a:rPr lang="pt-BR" altLang="en-US" sz="800" b="1" dirty="0" smtClean="0">
                  <a:latin typeface="Gill Sans MT" pitchFamily="34" charset="0"/>
                </a:rPr>
                <a:t>= concentram em suas áreas de responsabilidades específicas, problemas como redução de custou/aprimoramento da qualidade </a:t>
              </a:r>
              <a:endParaRPr lang="pt-BR" altLang="en-US" sz="800" b="1" dirty="0">
                <a:latin typeface="Gill Sans MT" pitchFamily="34" charset="0"/>
              </a:endParaRPr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 rot="5400000" flipV="1">
              <a:off x="2486" y="3517"/>
              <a:ext cx="663" cy="942"/>
            </a:xfrm>
            <a:prstGeom prst="rect">
              <a:avLst/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lIns="18000" rIns="18000" anchor="ctr"/>
            <a:lstStyle/>
            <a:p>
              <a:pPr algn="ctr"/>
              <a:r>
                <a:rPr lang="pt-BR" altLang="en-US" sz="10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Equipes </a:t>
              </a:r>
              <a:r>
                <a:rPr lang="pt-BR" altLang="en-US" sz="1000" b="1" u="sng" dirty="0" err="1" smtClean="0">
                  <a:solidFill>
                    <a:srgbClr val="FF0000"/>
                  </a:solidFill>
                  <a:latin typeface="Gill Sans MT" pitchFamily="34" charset="0"/>
                </a:rPr>
                <a:t>cross</a:t>
              </a:r>
              <a:r>
                <a:rPr lang="pt-BR" altLang="en-US" sz="1000" b="1" u="sng" dirty="0" smtClean="0">
                  <a:solidFill>
                    <a:srgbClr val="FF0000"/>
                  </a:solidFill>
                  <a:latin typeface="Gill Sans MT" pitchFamily="34" charset="0"/>
                </a:rPr>
                <a:t>-funcionais </a:t>
              </a:r>
              <a:r>
                <a:rPr lang="pt-BR" altLang="en-US" sz="1000" b="1" dirty="0" smtClean="0">
                  <a:latin typeface="Gill Sans MT" pitchFamily="34" charset="0"/>
                </a:rPr>
                <a:t>=</a:t>
              </a:r>
              <a:r>
                <a:rPr lang="pt-BR" altLang="en-US" sz="800" b="1" dirty="0" smtClean="0">
                  <a:latin typeface="Gill Sans MT" pitchFamily="34" charset="0"/>
                </a:rPr>
                <a:t>aproximam conhecimentos/habilidades ou pessoas </a:t>
              </a:r>
              <a:r>
                <a:rPr lang="pt-BR" altLang="en-US" sz="800" b="1" dirty="0" err="1" smtClean="0">
                  <a:latin typeface="Gill Sans MT" pitchFamily="34" charset="0"/>
                </a:rPr>
                <a:t>petencentes</a:t>
              </a:r>
              <a:r>
                <a:rPr lang="pt-BR" altLang="en-US" sz="800" b="1" dirty="0" smtClean="0">
                  <a:latin typeface="Gill Sans MT" pitchFamily="34" charset="0"/>
                </a:rPr>
                <a:t> a áreas diferentes com objetivo de buscarem soluções para problemas comuns </a:t>
              </a:r>
              <a:endParaRPr lang="pt-BR" altLang="en-US" sz="800" b="1" dirty="0">
                <a:latin typeface="Gill Sans MT" pitchFamily="34" charset="0"/>
              </a:endParaRPr>
            </a:p>
          </p:txBody>
        </p:sp>
      </p:grpSp>
      <p:sp>
        <p:nvSpPr>
          <p:cNvPr id="25610" name="AutoShape 10"/>
          <p:cNvSpPr>
            <a:spLocks noChangeArrowheads="1"/>
          </p:cNvSpPr>
          <p:nvPr/>
        </p:nvSpPr>
        <p:spPr bwMode="auto">
          <a:xfrm rot="-10800000" flipH="1" flipV="1">
            <a:off x="127000" y="695325"/>
            <a:ext cx="8875713" cy="1654175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2D8A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B2B2B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altLang="en-US" b="1" dirty="0" smtClean="0"/>
              <a:t>SÍNTESE DAS  AULAS  </a:t>
            </a:r>
            <a:endParaRPr lang="pt-BR" altLang="en-US" b="1" dirty="0"/>
          </a:p>
        </p:txBody>
      </p:sp>
      <p:grpSp>
        <p:nvGrpSpPr>
          <p:cNvPr id="25611" name="Group 11"/>
          <p:cNvGrpSpPr>
            <a:grpSpLocks/>
          </p:cNvGrpSpPr>
          <p:nvPr/>
        </p:nvGrpSpPr>
        <p:grpSpPr bwMode="auto">
          <a:xfrm>
            <a:off x="179388" y="950913"/>
            <a:ext cx="8742362" cy="749301"/>
            <a:chOff x="113" y="599"/>
            <a:chExt cx="5507" cy="472"/>
          </a:xfrm>
        </p:grpSpPr>
        <p:sp>
          <p:nvSpPr>
            <p:cNvPr id="25612" name="AutoShape 12"/>
            <p:cNvSpPr>
              <a:spLocks noChangeArrowheads="1"/>
            </p:cNvSpPr>
            <p:nvPr/>
          </p:nvSpPr>
          <p:spPr bwMode="auto">
            <a:xfrm>
              <a:off x="113" y="618"/>
              <a:ext cx="929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r>
                <a:rPr lang="pt-BR" altLang="en-US" sz="1400" b="1" dirty="0" smtClean="0">
                  <a:solidFill>
                    <a:schemeClr val="bg1"/>
                  </a:solidFill>
                </a:rPr>
                <a:t>HEXAGRAMA </a:t>
              </a:r>
              <a:endParaRPr lang="pt-B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5613" name="AutoShape 13"/>
            <p:cNvSpPr>
              <a:spLocks noChangeArrowheads="1"/>
            </p:cNvSpPr>
            <p:nvPr/>
          </p:nvSpPr>
          <p:spPr bwMode="auto">
            <a:xfrm>
              <a:off x="1080" y="618"/>
              <a:ext cx="861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r>
                <a:rPr lang="pt-BR" altLang="en-US" sz="1400" b="1" dirty="0" smtClean="0">
                  <a:solidFill>
                    <a:schemeClr val="bg1"/>
                  </a:solidFill>
                </a:rPr>
                <a:t>Comportamento organizacional - Conceito</a:t>
              </a:r>
              <a:endParaRPr lang="pt-B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5614" name="AutoShape 14"/>
            <p:cNvSpPr>
              <a:spLocks noChangeArrowheads="1"/>
            </p:cNvSpPr>
            <p:nvPr/>
          </p:nvSpPr>
          <p:spPr bwMode="auto">
            <a:xfrm>
              <a:off x="1978" y="618"/>
              <a:ext cx="861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r>
                <a:rPr lang="pt-BR" altLang="en-US" sz="1400" b="1" dirty="0" smtClean="0">
                  <a:solidFill>
                    <a:schemeClr val="bg1"/>
                  </a:solidFill>
                </a:rPr>
                <a:t>Visão Sistêmica e um mundo em mudança </a:t>
              </a:r>
              <a:r>
                <a:rPr lang="pt-BR" altLang="en-US" sz="1400" dirty="0" smtClean="0">
                  <a:solidFill>
                    <a:schemeClr val="bg1"/>
                  </a:solidFill>
                  <a:latin typeface="Gill Sans MT" pitchFamily="34" charset="0"/>
                </a:rPr>
                <a:t> </a:t>
              </a:r>
              <a:endParaRPr lang="pt-BR" altLang="en-US" sz="1400" dirty="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  <p:sp>
          <p:nvSpPr>
            <p:cNvPr id="25615" name="AutoShape 15"/>
            <p:cNvSpPr>
              <a:spLocks noChangeArrowheads="1"/>
            </p:cNvSpPr>
            <p:nvPr/>
          </p:nvSpPr>
          <p:spPr bwMode="auto">
            <a:xfrm>
              <a:off x="4667" y="618"/>
              <a:ext cx="953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r>
                <a:rPr lang="pt-BR" altLang="en-US" sz="1400" b="1" dirty="0" smtClean="0">
                  <a:solidFill>
                    <a:schemeClr val="bg1"/>
                  </a:solidFill>
                </a:rPr>
                <a:t>Liderança, Grupos x Equipe </a:t>
              </a:r>
              <a:endParaRPr lang="pt-B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5616" name="AutoShape 16"/>
            <p:cNvSpPr>
              <a:spLocks noChangeArrowheads="1"/>
            </p:cNvSpPr>
            <p:nvPr/>
          </p:nvSpPr>
          <p:spPr bwMode="auto">
            <a:xfrm>
              <a:off x="3764" y="599"/>
              <a:ext cx="861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endParaRPr lang="pt-BR" altLang="en-US" sz="1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pt-BR" altLang="en-US" sz="1400" b="1" dirty="0" err="1" smtClean="0">
                  <a:solidFill>
                    <a:schemeClr val="bg1"/>
                  </a:solidFill>
                </a:rPr>
                <a:t>Personanalidade</a:t>
              </a:r>
              <a:r>
                <a:rPr lang="pt-BR" altLang="en-US" sz="1400" b="1" dirty="0" smtClean="0">
                  <a:solidFill>
                    <a:schemeClr val="bg1"/>
                  </a:solidFill>
                </a:rPr>
                <a:t>, Percepção </a:t>
              </a:r>
              <a:r>
                <a:rPr lang="pt-BR" alt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pt-BR" altLang="en-US" sz="1200" b="1" dirty="0" smtClean="0">
                  <a:solidFill>
                    <a:schemeClr val="bg1"/>
                  </a:solidFill>
                </a:rPr>
                <a:t>Comp. Individual </a:t>
              </a:r>
              <a:endParaRPr lang="pt-B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5617" name="AutoShape 17"/>
            <p:cNvSpPr>
              <a:spLocks noChangeArrowheads="1"/>
            </p:cNvSpPr>
            <p:nvPr/>
          </p:nvSpPr>
          <p:spPr bwMode="auto">
            <a:xfrm>
              <a:off x="2876" y="618"/>
              <a:ext cx="861" cy="45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tIns="10800" rIns="0" bIns="10800" anchor="ctr" anchorCtr="1"/>
            <a:lstStyle/>
            <a:p>
              <a:pPr algn="ctr"/>
              <a:r>
                <a:rPr lang="pt-BR" altLang="en-US" sz="1400" b="1" dirty="0" smtClean="0">
                  <a:solidFill>
                    <a:schemeClr val="bg1"/>
                  </a:solidFill>
                </a:rPr>
                <a:t>Processo </a:t>
              </a:r>
              <a:r>
                <a:rPr lang="pt-BR" altLang="en-US" sz="1400" b="1" dirty="0" err="1" smtClean="0">
                  <a:solidFill>
                    <a:schemeClr val="bg1"/>
                  </a:solidFill>
                </a:rPr>
                <a:t>Adapatativo-inovativo</a:t>
              </a:r>
              <a:r>
                <a:rPr lang="pt-BR" altLang="en-US" sz="1400" b="1" dirty="0" smtClean="0">
                  <a:solidFill>
                    <a:schemeClr val="bg1"/>
                  </a:solidFill>
                </a:rPr>
                <a:t> </a:t>
              </a:r>
              <a:endParaRPr lang="pt-B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618" name="Group 18"/>
          <p:cNvGrpSpPr>
            <a:grpSpLocks/>
          </p:cNvGrpSpPr>
          <p:nvPr/>
        </p:nvGrpSpPr>
        <p:grpSpPr bwMode="auto">
          <a:xfrm>
            <a:off x="123825" y="1879600"/>
            <a:ext cx="8878888" cy="3705225"/>
            <a:chOff x="78" y="1184"/>
            <a:chExt cx="5593" cy="2334"/>
          </a:xfrm>
        </p:grpSpPr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 flipH="1">
              <a:off x="78" y="1388"/>
              <a:ext cx="5593" cy="2130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Ctr="1"/>
            <a:lstStyle/>
            <a:p>
              <a:pPr algn="ctr"/>
              <a:endParaRPr lang="pt-BR" altLang="en-US" sz="600">
                <a:solidFill>
                  <a:schemeClr val="bg1"/>
                </a:solidFill>
              </a:endParaRPr>
            </a:p>
            <a:p>
              <a:pPr algn="ctr"/>
              <a:endParaRPr lang="pt-BR" altLang="en-US" sz="2000" b="1">
                <a:solidFill>
                  <a:schemeClr val="bg1"/>
                </a:solidFill>
              </a:endParaRPr>
            </a:p>
            <a:p>
              <a:pPr algn="ctr"/>
              <a:endParaRPr lang="pt-BR" altLang="en-US" sz="2000">
                <a:solidFill>
                  <a:schemeClr val="bg1"/>
                </a:solidFill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  <a:p>
              <a:pPr algn="ctr"/>
              <a:endParaRPr lang="pt-BR" altLang="en-US" sz="2000">
                <a:latin typeface="Gill Sans MT" pitchFamily="34" charset="0"/>
              </a:endParaRPr>
            </a:p>
          </p:txBody>
        </p:sp>
        <p:sp>
          <p:nvSpPr>
            <p:cNvPr id="25620" name="AutoShape 20"/>
            <p:cNvSpPr>
              <a:spLocks noChangeArrowheads="1"/>
            </p:cNvSpPr>
            <p:nvPr/>
          </p:nvSpPr>
          <p:spPr bwMode="auto">
            <a:xfrm>
              <a:off x="498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21" name="AutoShape 21"/>
            <p:cNvSpPr>
              <a:spLocks noChangeArrowheads="1"/>
            </p:cNvSpPr>
            <p:nvPr/>
          </p:nvSpPr>
          <p:spPr bwMode="auto">
            <a:xfrm>
              <a:off x="1262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22" name="AutoShape 22"/>
            <p:cNvSpPr>
              <a:spLocks noChangeArrowheads="1"/>
            </p:cNvSpPr>
            <p:nvPr/>
          </p:nvSpPr>
          <p:spPr bwMode="auto">
            <a:xfrm>
              <a:off x="2214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23" name="AutoShape 23"/>
            <p:cNvSpPr>
              <a:spLocks noChangeArrowheads="1"/>
            </p:cNvSpPr>
            <p:nvPr/>
          </p:nvSpPr>
          <p:spPr bwMode="auto">
            <a:xfrm>
              <a:off x="3103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24" name="AutoShape 24"/>
            <p:cNvSpPr>
              <a:spLocks noChangeArrowheads="1"/>
            </p:cNvSpPr>
            <p:nvPr/>
          </p:nvSpPr>
          <p:spPr bwMode="auto">
            <a:xfrm>
              <a:off x="4018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25" name="AutoShape 25"/>
            <p:cNvSpPr>
              <a:spLocks noChangeArrowheads="1"/>
            </p:cNvSpPr>
            <p:nvPr/>
          </p:nvSpPr>
          <p:spPr bwMode="auto">
            <a:xfrm>
              <a:off x="4849" y="1184"/>
              <a:ext cx="399" cy="204"/>
            </a:xfrm>
            <a:prstGeom prst="upArrow">
              <a:avLst>
                <a:gd name="adj1" fmla="val 49870"/>
                <a:gd name="adj2" fmla="val 60296"/>
              </a:avLst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5626" name="AutoShape 26">
            <a:hlinkClick r:id="" action="ppaction://noaction"/>
          </p:cNvPr>
          <p:cNvSpPr>
            <a:spLocks noChangeArrowheads="1"/>
          </p:cNvSpPr>
          <p:nvPr/>
        </p:nvSpPr>
        <p:spPr bwMode="auto">
          <a:xfrm flipH="1" flipV="1">
            <a:off x="123825" y="1766888"/>
            <a:ext cx="684213" cy="4968875"/>
          </a:xfrm>
          <a:prstGeom prst="roundRect">
            <a:avLst>
              <a:gd name="adj" fmla="val 44319"/>
            </a:avLst>
          </a:prstGeom>
          <a:gradFill rotWithShape="1">
            <a:gsLst>
              <a:gs pos="0">
                <a:srgbClr val="EAEAEA"/>
              </a:gs>
              <a:gs pos="50000">
                <a:srgbClr val="EAEAEA">
                  <a:gamma/>
                  <a:shade val="46275"/>
                  <a:invGamma/>
                </a:srgbClr>
              </a:gs>
              <a:gs pos="100000">
                <a:srgbClr val="EAEAEA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 anchorCtr="1"/>
          <a:lstStyle/>
          <a:p>
            <a:pPr algn="ctr"/>
            <a:r>
              <a:rPr lang="pt-BR" altLang="en-US" sz="1400" b="1" dirty="0" err="1" smtClean="0">
                <a:solidFill>
                  <a:srgbClr val="FF0000"/>
                </a:solidFill>
              </a:rPr>
              <a:t>Persornalidade</a:t>
            </a:r>
            <a:r>
              <a:rPr lang="pt-BR" altLang="en-US" sz="1400" b="1" dirty="0" smtClean="0">
                <a:solidFill>
                  <a:srgbClr val="FF0000"/>
                </a:solidFill>
              </a:rPr>
              <a:t>= traços, abordagem integrativa, psicodinâmica e </a:t>
            </a:r>
            <a:r>
              <a:rPr lang="pt-BR" altLang="en-US" sz="1400" b="1" dirty="0" err="1" smtClean="0">
                <a:solidFill>
                  <a:srgbClr val="FF0000"/>
                </a:solidFill>
              </a:rPr>
              <a:t>humanistiica</a:t>
            </a:r>
            <a:r>
              <a:rPr lang="pt-BR" altLang="en-US" sz="1400" b="1" dirty="0" smtClean="0">
                <a:solidFill>
                  <a:srgbClr val="FF0000"/>
                </a:solidFill>
              </a:rPr>
              <a:t> </a:t>
            </a:r>
            <a:endParaRPr lang="en-US" sz="1400" b="1" dirty="0">
              <a:solidFill>
                <a:srgbClr val="FF0000"/>
              </a:solidFill>
            </a:endParaRPr>
          </a:p>
        </p:txBody>
      </p:sp>
      <p:grpSp>
        <p:nvGrpSpPr>
          <p:cNvPr id="25633" name="Group 33"/>
          <p:cNvGrpSpPr>
            <a:grpSpLocks/>
          </p:cNvGrpSpPr>
          <p:nvPr/>
        </p:nvGrpSpPr>
        <p:grpSpPr bwMode="auto">
          <a:xfrm>
            <a:off x="1020763" y="2636838"/>
            <a:ext cx="7077075" cy="2952750"/>
            <a:chOff x="643" y="1661"/>
            <a:chExt cx="4458" cy="1860"/>
          </a:xfrm>
        </p:grpSpPr>
        <p:grpSp>
          <p:nvGrpSpPr>
            <p:cNvPr id="25634" name="Group 34"/>
            <p:cNvGrpSpPr>
              <a:grpSpLocks/>
            </p:cNvGrpSpPr>
            <p:nvPr/>
          </p:nvGrpSpPr>
          <p:grpSpPr bwMode="auto">
            <a:xfrm>
              <a:off x="820" y="3317"/>
              <a:ext cx="4083" cy="204"/>
              <a:chOff x="820" y="3317"/>
              <a:chExt cx="4083" cy="204"/>
            </a:xfrm>
          </p:grpSpPr>
          <p:sp>
            <p:nvSpPr>
              <p:cNvPr id="25635" name="AutoShape 35"/>
              <p:cNvSpPr>
                <a:spLocks noChangeArrowheads="1"/>
              </p:cNvSpPr>
              <p:nvPr/>
            </p:nvSpPr>
            <p:spPr bwMode="auto">
              <a:xfrm rot="10800000">
                <a:off x="4504" y="3317"/>
                <a:ext cx="399" cy="204"/>
              </a:xfrm>
              <a:prstGeom prst="upArrow">
                <a:avLst>
                  <a:gd name="adj1" fmla="val 49870"/>
                  <a:gd name="adj2" fmla="val 60296"/>
                </a:avLst>
              </a:prstGeom>
              <a:solidFill>
                <a:srgbClr val="81C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accent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25636" name="AutoShape 36"/>
              <p:cNvSpPr>
                <a:spLocks noChangeArrowheads="1"/>
              </p:cNvSpPr>
              <p:nvPr/>
            </p:nvSpPr>
            <p:spPr bwMode="auto">
              <a:xfrm rot="10800000">
                <a:off x="3574" y="3317"/>
                <a:ext cx="399" cy="204"/>
              </a:xfrm>
              <a:prstGeom prst="upArrow">
                <a:avLst>
                  <a:gd name="adj1" fmla="val 49870"/>
                  <a:gd name="adj2" fmla="val 60296"/>
                </a:avLst>
              </a:prstGeom>
              <a:solidFill>
                <a:srgbClr val="81C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accent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25637" name="AutoShape 37"/>
              <p:cNvSpPr>
                <a:spLocks noChangeArrowheads="1"/>
              </p:cNvSpPr>
              <p:nvPr/>
            </p:nvSpPr>
            <p:spPr bwMode="auto">
              <a:xfrm rot="10800000">
                <a:off x="2657" y="3317"/>
                <a:ext cx="399" cy="204"/>
              </a:xfrm>
              <a:prstGeom prst="upArrow">
                <a:avLst>
                  <a:gd name="adj1" fmla="val 49870"/>
                  <a:gd name="adj2" fmla="val 60296"/>
                </a:avLst>
              </a:prstGeom>
              <a:solidFill>
                <a:srgbClr val="81C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accent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25638" name="AutoShape 38"/>
              <p:cNvSpPr>
                <a:spLocks noChangeArrowheads="1"/>
              </p:cNvSpPr>
              <p:nvPr/>
            </p:nvSpPr>
            <p:spPr bwMode="auto">
              <a:xfrm rot="10800000">
                <a:off x="1768" y="3317"/>
                <a:ext cx="399" cy="204"/>
              </a:xfrm>
              <a:prstGeom prst="upArrow">
                <a:avLst>
                  <a:gd name="adj1" fmla="val 49870"/>
                  <a:gd name="adj2" fmla="val 60296"/>
                </a:avLst>
              </a:prstGeom>
              <a:solidFill>
                <a:srgbClr val="81C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accent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25639" name="AutoShape 39"/>
              <p:cNvSpPr>
                <a:spLocks noChangeArrowheads="1"/>
              </p:cNvSpPr>
              <p:nvPr/>
            </p:nvSpPr>
            <p:spPr bwMode="auto">
              <a:xfrm rot="10800000">
                <a:off x="820" y="3317"/>
                <a:ext cx="399" cy="204"/>
              </a:xfrm>
              <a:prstGeom prst="upArrow">
                <a:avLst>
                  <a:gd name="adj1" fmla="val 49870"/>
                  <a:gd name="adj2" fmla="val 60296"/>
                </a:avLst>
              </a:prstGeom>
              <a:solidFill>
                <a:srgbClr val="81C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accent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</p:grpSp>
        <p:sp>
          <p:nvSpPr>
            <p:cNvPr id="25640" name="AutoShape 40"/>
            <p:cNvSpPr>
              <a:spLocks noChangeArrowheads="1"/>
            </p:cNvSpPr>
            <p:nvPr/>
          </p:nvSpPr>
          <p:spPr bwMode="auto">
            <a:xfrm rot="-10800000" flipH="1" flipV="1">
              <a:off x="643" y="1661"/>
              <a:ext cx="4458" cy="1661"/>
            </a:xfrm>
            <a:prstGeom prst="homePlate">
              <a:avLst>
                <a:gd name="adj" fmla="val 0"/>
              </a:avLst>
            </a:prstGeom>
            <a:solidFill>
              <a:srgbClr val="81C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accent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/>
              <a:r>
                <a:rPr lang="pt-BR" altLang="en-US" b="1" dirty="0" smtClean="0"/>
                <a:t>TEORIAS MOTIVACIONAIS </a:t>
              </a:r>
              <a:endParaRPr lang="pt-BR" altLang="en-US" b="1" dirty="0"/>
            </a:p>
          </p:txBody>
        </p:sp>
      </p:grpSp>
      <p:sp>
        <p:nvSpPr>
          <p:cNvPr id="25641" name="AutoShape 41">
            <a:hlinkClick r:id="" action="ppaction://noaction"/>
          </p:cNvPr>
          <p:cNvSpPr>
            <a:spLocks noChangeArrowheads="1"/>
          </p:cNvSpPr>
          <p:nvPr/>
        </p:nvSpPr>
        <p:spPr bwMode="auto">
          <a:xfrm rot="10800000" flipH="1" flipV="1">
            <a:off x="8287081" y="1728934"/>
            <a:ext cx="684212" cy="49672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EAEAEA"/>
              </a:gs>
              <a:gs pos="50000">
                <a:srgbClr val="EAEAEA">
                  <a:gamma/>
                  <a:shade val="46275"/>
                  <a:invGamma/>
                </a:srgbClr>
              </a:gs>
              <a:gs pos="100000">
                <a:srgbClr val="EAEAEA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 anchorCtr="1"/>
          <a:lstStyle/>
          <a:p>
            <a:pPr algn="ctr"/>
            <a:r>
              <a:rPr lang="pt-BR" altLang="en-US" sz="1400" b="1" dirty="0" smtClean="0">
                <a:solidFill>
                  <a:srgbClr val="FF0000"/>
                </a:solidFill>
              </a:rPr>
              <a:t>MBTI – Preferências: Extroversão x </a:t>
            </a:r>
            <a:r>
              <a:rPr lang="pt-BR" altLang="en-US" sz="1400" b="1" dirty="0" err="1" smtClean="0">
                <a:solidFill>
                  <a:srgbClr val="FF0000"/>
                </a:solidFill>
              </a:rPr>
              <a:t>Introvewrsão</a:t>
            </a:r>
            <a:r>
              <a:rPr lang="pt-BR" altLang="en-US" sz="1400" b="1" dirty="0" smtClean="0">
                <a:solidFill>
                  <a:srgbClr val="FF0000"/>
                </a:solidFill>
              </a:rPr>
              <a:t> , Sensor x </a:t>
            </a:r>
            <a:r>
              <a:rPr lang="pt-BR" altLang="en-US" sz="1400" b="1" dirty="0" err="1" smtClean="0">
                <a:solidFill>
                  <a:srgbClr val="FF0000"/>
                </a:solidFill>
              </a:rPr>
              <a:t>Intuidor</a:t>
            </a:r>
            <a:r>
              <a:rPr lang="pt-BR" altLang="en-US" sz="1400" b="1" dirty="0" smtClean="0">
                <a:solidFill>
                  <a:srgbClr val="FF0000"/>
                </a:solidFill>
              </a:rPr>
              <a:t>, Pensador x Sentimentos, Julgador x </a:t>
            </a:r>
            <a:r>
              <a:rPr lang="pt-BR" altLang="en-US" sz="1400" b="1" dirty="0" err="1" smtClean="0">
                <a:solidFill>
                  <a:srgbClr val="FF0000"/>
                </a:solidFill>
              </a:rPr>
              <a:t>Perceptor</a:t>
            </a:r>
            <a:r>
              <a:rPr lang="pt-BR" altLang="en-US" sz="1400" b="1" dirty="0" smtClean="0">
                <a:solidFill>
                  <a:srgbClr val="FF0000"/>
                </a:solidFill>
              </a:rPr>
              <a:t> </a:t>
            </a:r>
            <a:endParaRPr lang="pt-BR" altLang="en-US" sz="1400" b="1" dirty="0">
              <a:solidFill>
                <a:srgbClr val="FF0000"/>
              </a:solidFill>
            </a:endParaRPr>
          </a:p>
          <a:p>
            <a:pPr algn="ctr"/>
            <a:r>
              <a:rPr lang="pt-BR" altLang="en-US" sz="1400" b="1" dirty="0">
                <a:solidFill>
                  <a:srgbClr val="FF0000"/>
                </a:solidFill>
              </a:rPr>
              <a:t> 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25648" name="Text Box 48"/>
          <p:cNvSpPr txBox="1">
            <a:spLocks noChangeArrowheads="1"/>
          </p:cNvSpPr>
          <p:nvPr/>
        </p:nvSpPr>
        <p:spPr bwMode="auto">
          <a:xfrm>
            <a:off x="1888695" y="2255838"/>
            <a:ext cx="5585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en-US" b="1" dirty="0" smtClean="0">
                <a:solidFill>
                  <a:schemeClr val="bg1"/>
                </a:solidFill>
              </a:rPr>
              <a:t>Motivação , Estresse , Processo Decisório e Comunicação </a:t>
            </a:r>
            <a:endParaRPr lang="pt-BR" altLang="en-US" b="1" dirty="0">
              <a:solidFill>
                <a:schemeClr val="bg1"/>
              </a:solidFill>
            </a:endParaRPr>
          </a:p>
        </p:txBody>
      </p:sp>
      <p:sp>
        <p:nvSpPr>
          <p:cNvPr id="25651" name="AutoShape 5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258888" y="3068638"/>
            <a:ext cx="1404937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Frederick Taylor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Administração Científica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52" name="AutoShape 5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258888" y="4437063"/>
            <a:ext cx="1404937" cy="6413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000" b="1" dirty="0" smtClean="0">
                <a:solidFill>
                  <a:schemeClr val="bg1"/>
                </a:solidFill>
              </a:rPr>
              <a:t>Princípios : Planejamento, Controle, Preparo e Execução </a:t>
            </a:r>
            <a:endParaRPr lang="pt-BR" altLang="en-US" sz="1000" b="1" dirty="0">
              <a:solidFill>
                <a:schemeClr val="bg1"/>
              </a:solidFill>
            </a:endParaRPr>
          </a:p>
        </p:txBody>
      </p:sp>
      <p:sp>
        <p:nvSpPr>
          <p:cNvPr id="25653" name="AutoShape 5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258888" y="3759200"/>
            <a:ext cx="1404937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sz="1000" dirty="0">
                <a:solidFill>
                  <a:schemeClr val="bg1"/>
                </a:solidFill>
              </a:rPr>
              <a:t>sistema é a organização e divisão de tarefas </a:t>
            </a:r>
            <a:endParaRPr lang="pt-BR" altLang="en-US" sz="1000" b="1" dirty="0">
              <a:solidFill>
                <a:schemeClr val="bg1"/>
              </a:solidFill>
            </a:endParaRPr>
          </a:p>
        </p:txBody>
      </p:sp>
      <p:sp>
        <p:nvSpPr>
          <p:cNvPr id="25654" name="AutoShape 5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14650" y="3068638"/>
            <a:ext cx="1620838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Abraham Maslow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5 Hierarquia da necessidade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55" name="AutoShape 5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14650" y="3759200"/>
            <a:ext cx="1620838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Fisiológica, Segurança</a:t>
            </a:r>
            <a:r>
              <a:rPr lang="pt-BR" altLang="en-US" sz="1000" b="1" dirty="0" smtClean="0">
                <a:solidFill>
                  <a:schemeClr val="bg1"/>
                </a:solidFill>
              </a:rPr>
              <a:t>, </a:t>
            </a:r>
            <a:endParaRPr lang="pt-BR" altLang="en-US" sz="1000" b="1" dirty="0">
              <a:solidFill>
                <a:schemeClr val="bg1"/>
              </a:solidFill>
            </a:endParaRPr>
          </a:p>
        </p:txBody>
      </p:sp>
      <p:sp>
        <p:nvSpPr>
          <p:cNvPr id="25656" name="AutoShape 5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14650" y="4437063"/>
            <a:ext cx="1620838" cy="6413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Sociais , ego/autoestima/</a:t>
            </a:r>
            <a:r>
              <a:rPr lang="pt-BR" altLang="en-US" sz="1200" b="1" dirty="0" err="1" smtClean="0">
                <a:solidFill>
                  <a:schemeClr val="bg1"/>
                </a:solidFill>
              </a:rPr>
              <a:t>auto-atualização</a:t>
            </a:r>
            <a:r>
              <a:rPr lang="pt-BR" altLang="en-US" sz="1200" b="1" dirty="0" smtClean="0">
                <a:solidFill>
                  <a:schemeClr val="bg1"/>
                </a:solidFill>
              </a:rPr>
              <a:t> 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57" name="AutoShape 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729163" y="3016250"/>
            <a:ext cx="1549400" cy="989013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endParaRPr lang="pt-BR" alt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pt-BR" altLang="en-US" sz="1200" b="1" dirty="0">
                <a:solidFill>
                  <a:schemeClr val="bg1"/>
                </a:solidFill>
              </a:rPr>
              <a:t>F</a:t>
            </a:r>
            <a:r>
              <a:rPr lang="pt-BR" altLang="en-US" sz="1200" b="1" dirty="0" smtClean="0">
                <a:solidFill>
                  <a:schemeClr val="bg1"/>
                </a:solidFill>
              </a:rPr>
              <a:t>rederick </a:t>
            </a:r>
            <a:r>
              <a:rPr lang="pt-BR" altLang="en-US" sz="1200" b="1" dirty="0" err="1" smtClean="0">
                <a:solidFill>
                  <a:schemeClr val="bg1"/>
                </a:solidFill>
              </a:rPr>
              <a:t>Herzb</a:t>
            </a:r>
            <a:r>
              <a:rPr lang="pt-BR" altLang="en-US" sz="1200" b="1" dirty="0" smtClean="0">
                <a:solidFill>
                  <a:schemeClr val="bg1"/>
                </a:solidFill>
              </a:rPr>
              <a:t> erg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Teoria dos dois fatores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Motivacionais = realização e crescimento</a:t>
            </a:r>
          </a:p>
          <a:p>
            <a:pPr algn="ctr"/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58" name="AutoShape 5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443663" y="4437063"/>
            <a:ext cx="1404937" cy="6413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Teoria Y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As pessoas são esforçadas 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59" name="AutoShape 5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443663" y="3068638"/>
            <a:ext cx="1404937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Douglas McGregor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60" name="AutoShape 6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443663" y="3759200"/>
            <a:ext cx="1404937" cy="577850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Teoria x</a:t>
            </a:r>
          </a:p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As pessoas são preguiçosas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61" name="AutoShape 6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718050" y="4149725"/>
            <a:ext cx="1595438" cy="1008063"/>
          </a:xfrm>
          <a:prstGeom prst="roundRect">
            <a:avLst>
              <a:gd name="adj" fmla="val 16667"/>
            </a:avLst>
          </a:prstGeom>
          <a:solidFill>
            <a:srgbClr val="0066CC"/>
          </a:solidFill>
          <a:ln w="12700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800" tIns="18000" rIns="10800" bIns="18000" anchor="ctr" anchorCtr="1"/>
          <a:lstStyle/>
          <a:p>
            <a:pPr algn="ctr"/>
            <a:r>
              <a:rPr lang="pt-BR" altLang="en-US" sz="1200" b="1" dirty="0" smtClean="0">
                <a:solidFill>
                  <a:schemeClr val="bg1"/>
                </a:solidFill>
              </a:rPr>
              <a:t>Higiênicos   = Relações Interpessoais, Politica e condições </a:t>
            </a:r>
            <a:r>
              <a:rPr lang="pt-BR" altLang="en-US" sz="1200" b="1" dirty="0" err="1" smtClean="0">
                <a:solidFill>
                  <a:schemeClr val="bg1"/>
                </a:solidFill>
              </a:rPr>
              <a:t>fisicas</a:t>
            </a:r>
            <a:r>
              <a:rPr lang="pt-BR" altLang="en-US" sz="1200" b="1" dirty="0" smtClean="0">
                <a:solidFill>
                  <a:schemeClr val="bg1"/>
                </a:solidFill>
              </a:rPr>
              <a:t> do trabalho</a:t>
            </a:r>
            <a:endParaRPr lang="pt-B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662" name="Rectangle 62"/>
          <p:cNvSpPr>
            <a:spLocks noChangeArrowheads="1"/>
          </p:cNvSpPr>
          <p:nvPr/>
        </p:nvSpPr>
        <p:spPr bwMode="auto">
          <a:xfrm flipH="1">
            <a:off x="-12700" y="-34587"/>
            <a:ext cx="9144000" cy="830997"/>
          </a:xfrm>
          <a:prstGeom prst="rect">
            <a:avLst/>
          </a:prstGeom>
          <a:gradFill rotWithShape="1">
            <a:gsLst>
              <a:gs pos="0">
                <a:srgbClr val="0066FF">
                  <a:gamma/>
                  <a:shade val="46275"/>
                  <a:invGamma/>
                </a:srgbClr>
              </a:gs>
              <a:gs pos="50000">
                <a:srgbClr val="0066FF">
                  <a:alpha val="80000"/>
                </a:srgbClr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en-US" sz="2400" b="1" dirty="0" smtClean="0">
                <a:solidFill>
                  <a:schemeClr val="bg1"/>
                </a:solidFill>
              </a:rPr>
              <a:t>COC – 12ª. Aula –</a:t>
            </a:r>
            <a:r>
              <a:rPr lang="pt-BR" sz="2400" dirty="0">
                <a:solidFill>
                  <a:schemeClr val="bg1"/>
                </a:solidFill>
              </a:rPr>
              <a:t>O aprendizado só se completa </a:t>
            </a:r>
            <a:r>
              <a:rPr lang="pt-BR" sz="2400" dirty="0" smtClean="0">
                <a:solidFill>
                  <a:schemeClr val="bg1"/>
                </a:solidFill>
              </a:rPr>
              <a:t>vivenciando </a:t>
            </a:r>
            <a:r>
              <a:rPr lang="pt-BR" sz="2400" smtClean="0">
                <a:solidFill>
                  <a:schemeClr val="bg1"/>
                </a:solidFill>
              </a:rPr>
              <a:t>: </a:t>
            </a:r>
            <a:r>
              <a:rPr lang="pt-BR" altLang="en-US" sz="2400" b="1" smtClean="0">
                <a:solidFill>
                  <a:schemeClr val="bg1"/>
                </a:solidFill>
              </a:rPr>
              <a:t> Consolidação : Teoria </a:t>
            </a:r>
            <a:r>
              <a:rPr lang="pt-BR" altLang="en-US" sz="2400" b="1" dirty="0" smtClean="0">
                <a:solidFill>
                  <a:schemeClr val="bg1"/>
                </a:solidFill>
              </a:rPr>
              <a:t>x Prática  </a:t>
            </a:r>
            <a:endParaRPr lang="pt-B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03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1" grpId="0" animBg="1"/>
      <p:bldP spid="25652" grpId="0" animBg="1"/>
      <p:bldP spid="25653" grpId="0" animBg="1"/>
      <p:bldP spid="25654" grpId="0" animBg="1"/>
      <p:bldP spid="25655" grpId="0" animBg="1"/>
      <p:bldP spid="25656" grpId="0" animBg="1"/>
      <p:bldP spid="25657" grpId="0" animBg="1"/>
      <p:bldP spid="25658" grpId="0" animBg="1"/>
      <p:bldP spid="25659" grpId="0" animBg="1"/>
      <p:bldP spid="25660" grpId="0" animBg="1"/>
      <p:bldP spid="2566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pic>
        <p:nvPicPr>
          <p:cNvPr id="4098" name="Picture 2" descr="http://vieradministratoren.files.wordpress.com/2012/05/requisitos3.gif?w=614&amp;h=3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892899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67544" y="38975"/>
            <a:ext cx="8676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>
                <a:effectLst/>
              </a:rPr>
              <a:t>Requisitos que o mercado exige </a:t>
            </a:r>
            <a:endParaRPr lang="pt-BR" dirty="0" smtClean="0"/>
          </a:p>
          <a:p>
            <a:r>
              <a:rPr lang="pt-BR" sz="1400" b="1" dirty="0" smtClean="0">
                <a:solidFill>
                  <a:schemeClr val="tx2"/>
                </a:solidFill>
              </a:rPr>
              <a:t>O campo de atuação do profissional  exige seu comprometimento, espírito de liderança, competitividade, habilidades conceituais, etc. Abaixo temos uma corrente, onde cada elo corresponde às competências essenciais.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660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8064896" cy="1470025"/>
          </a:xfrm>
        </p:spPr>
        <p:txBody>
          <a:bodyPr>
            <a:noAutofit/>
          </a:bodyPr>
          <a:lstStyle/>
          <a:p>
            <a:pPr algn="l"/>
            <a:r>
              <a:rPr lang="pt-BR" sz="1600" b="1" dirty="0" smtClean="0">
                <a:solidFill>
                  <a:srgbClr val="FF0000"/>
                </a:solidFill>
                <a:effectLst/>
              </a:rPr>
              <a:t>O que é Administração Científica </a:t>
            </a:r>
            <a:r>
              <a:rPr lang="pt-BR" sz="1600" dirty="0" smtClean="0">
                <a:effectLst/>
              </a:rPr>
              <a:t/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O  </a:t>
            </a:r>
            <a:r>
              <a:rPr lang="pt-BR" sz="1600" dirty="0" smtClean="0">
                <a:effectLst/>
              </a:rPr>
              <a:t>Taylorismo é um sistema de organização industrial criado pelo engenheiro mecânico e economista norte-americano </a:t>
            </a:r>
            <a:r>
              <a:rPr lang="pt-BR" sz="1600" u="sng" dirty="0" smtClean="0">
                <a:solidFill>
                  <a:schemeClr val="tx2"/>
                </a:solidFill>
                <a:effectLst/>
              </a:rPr>
              <a:t>Frederick Winslow Taylor</a:t>
            </a:r>
            <a:r>
              <a:rPr lang="pt-BR" sz="1600" dirty="0" smtClean="0">
                <a:effectLst/>
              </a:rPr>
              <a:t>, no final do século XIX. A principal característica deste sistema </a:t>
            </a:r>
            <a:r>
              <a:rPr lang="pt-BR" sz="1600" u="sng" dirty="0" smtClean="0">
                <a:solidFill>
                  <a:srgbClr val="7030A0"/>
                </a:solidFill>
                <a:effectLst/>
              </a:rPr>
              <a:t>é a organização e divisão de tarefas dentro de uma empresa com o objetivo de obter o máximo de rendimento e eficiência com o mínimo de tempo e atividade.</a:t>
            </a:r>
            <a:br>
              <a:rPr lang="pt-BR" sz="1600" u="sng" dirty="0" smtClean="0">
                <a:solidFill>
                  <a:srgbClr val="7030A0"/>
                </a:solidFill>
                <a:effectLst/>
              </a:rPr>
            </a:br>
            <a:r>
              <a:rPr lang="pt-BR" sz="1600" u="sng" dirty="0" smtClean="0">
                <a:solidFill>
                  <a:srgbClr val="7030A0"/>
                </a:solidFill>
                <a:effectLst/>
              </a:rPr>
              <a:t/>
            </a:r>
            <a:br>
              <a:rPr lang="pt-BR" sz="1600" u="sng" dirty="0" smtClean="0">
                <a:solidFill>
                  <a:srgbClr val="7030A0"/>
                </a:solidFill>
                <a:effectLst/>
              </a:rPr>
            </a:br>
            <a:r>
              <a:rPr lang="pt-BR" sz="1600" b="1" dirty="0" smtClean="0">
                <a:solidFill>
                  <a:srgbClr val="FF0000"/>
                </a:solidFill>
                <a:effectLst/>
              </a:rPr>
              <a:t>Principais características e objetivos do Taylorismo:</a:t>
            </a:r>
            <a:r>
              <a:rPr lang="pt-BR" sz="1600" dirty="0" smtClean="0">
                <a:solidFill>
                  <a:srgbClr val="FF0000"/>
                </a:solidFill>
                <a:effectLst/>
              </a:rPr>
              <a:t/>
            </a:r>
            <a:br>
              <a:rPr lang="pt-BR" sz="1600" dirty="0" smtClean="0">
                <a:solidFill>
                  <a:srgbClr val="FF0000"/>
                </a:solidFill>
                <a:effectLst/>
              </a:rPr>
            </a:br>
            <a:r>
              <a:rPr lang="pt-BR" sz="1600" dirty="0" smtClean="0">
                <a:effectLst/>
              </a:rPr>
              <a:t/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</a:t>
            </a:r>
            <a:r>
              <a:rPr lang="pt-BR" sz="1600" dirty="0" smtClean="0">
                <a:solidFill>
                  <a:srgbClr val="C00000"/>
                </a:solidFill>
                <a:effectLst/>
              </a:rPr>
              <a:t>Divisão das tarefas de trabalho </a:t>
            </a:r>
            <a:r>
              <a:rPr lang="pt-BR" sz="1600" dirty="0" smtClean="0">
                <a:effectLst/>
              </a:rPr>
              <a:t>dentro de uma empresa;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solidFill>
                  <a:schemeClr val="tx2"/>
                </a:solidFill>
                <a:effectLst/>
              </a:rPr>
              <a:t>- Especialização do trabalhador</a:t>
            </a:r>
            <a:r>
              <a:rPr lang="pt-BR" sz="1600" dirty="0" smtClean="0">
                <a:effectLst/>
              </a:rPr>
              <a:t>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  <a:effectLst/>
              </a:rPr>
              <a:t>Treinamento e preparação dos trabalhadores de acordo com as aptidões </a:t>
            </a:r>
            <a:r>
              <a:rPr lang="pt-BR" sz="1600" dirty="0" smtClean="0">
                <a:effectLst/>
              </a:rPr>
              <a:t>apresentadas;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</a:t>
            </a:r>
            <a:r>
              <a:rPr lang="pt-BR" sz="1600" b="1" dirty="0" smtClean="0">
                <a:solidFill>
                  <a:srgbClr val="0070C0"/>
                </a:solidFill>
                <a:effectLst/>
              </a:rPr>
              <a:t>Análise dos processos produtivos dentro de uma empresa como objetivo </a:t>
            </a:r>
            <a:r>
              <a:rPr lang="pt-BR" sz="1600" dirty="0" smtClean="0">
                <a:effectLst/>
              </a:rPr>
              <a:t>de otimização do trabalho;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</a:t>
            </a:r>
            <a:r>
              <a:rPr lang="pt-BR" sz="1600" dirty="0" smtClean="0">
                <a:solidFill>
                  <a:srgbClr val="C00000"/>
                </a:solidFill>
                <a:effectLst/>
              </a:rPr>
              <a:t>Adoção de métodos para diminuir a fadiga e os problemas de saúde dos trabalhadores</a:t>
            </a:r>
            <a:r>
              <a:rPr lang="pt-BR" sz="1600" dirty="0" smtClean="0">
                <a:effectLst/>
              </a:rPr>
              <a:t>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Implantação de melhorias nas condições e ambientes de trabalho;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Uso de métodos padronizados para reduzir custos e aumentar a produtividade;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Criação de sistemas de incentivos e recompensas salariais para motivar os trabalhadores e aumentar a produtividade;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Uso de supervisão humana especializada para controlar o processo produtivo;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Disciplina na distribuição de atribuições e responsabilidades;</a:t>
            </a:r>
            <a:br>
              <a:rPr lang="pt-BR" sz="1600" dirty="0" smtClean="0">
                <a:effectLst/>
              </a:rPr>
            </a:br>
            <a:r>
              <a:rPr lang="pt-BR" sz="1600" dirty="0" smtClean="0">
                <a:effectLst/>
              </a:rPr>
              <a:t>- Uso apenas de métodos de trabalho que já foram testados e planejados para eliminar o improviso</a:t>
            </a:r>
            <a:endParaRPr lang="pt-BR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211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9512" y="260648"/>
            <a:ext cx="8784976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effectLst/>
              </a:rPr>
              <a:t>Administração Científica</a:t>
            </a:r>
            <a:r>
              <a:rPr lang="pt-BR" sz="2000" dirty="0" smtClean="0">
                <a:effectLst/>
              </a:rPr>
              <a:t> tinha em sua essência o intuito de aplicar a ciência à administração. </a:t>
            </a:r>
            <a:r>
              <a:rPr lang="pt-BR" sz="2000" dirty="0" smtClean="0">
                <a:solidFill>
                  <a:srgbClr val="FF0000"/>
                </a:solidFill>
                <a:effectLst/>
              </a:rPr>
              <a:t>Possuía ênfase nas tarefas</a:t>
            </a:r>
            <a:r>
              <a:rPr lang="pt-BR" sz="2000" dirty="0" smtClean="0">
                <a:effectLst/>
              </a:rPr>
              <a:t>, </a:t>
            </a:r>
            <a:r>
              <a:rPr lang="pt-BR" sz="2000" dirty="0" smtClean="0">
                <a:solidFill>
                  <a:schemeClr val="tx2"/>
                </a:solidFill>
                <a:effectLst/>
              </a:rPr>
              <a:t>buscando a eliminação do desperdício, da ociosidade operária e a redução dos custos de produção</a:t>
            </a:r>
            <a:r>
              <a:rPr lang="pt-BR" sz="2000" dirty="0" smtClean="0">
                <a:effectLst/>
              </a:rPr>
              <a:t>. Com o objetivo de garantir uma melhor relação custo/benefício aos sistemas produtivos das empresas da época.</a:t>
            </a:r>
          </a:p>
          <a:p>
            <a:endParaRPr lang="pt-BR" sz="2000" dirty="0" smtClean="0">
              <a:effectLst/>
            </a:endParaRPr>
          </a:p>
          <a:p>
            <a:r>
              <a:rPr lang="pt-BR" sz="2000" b="1" dirty="0" smtClean="0">
                <a:effectLst/>
              </a:rPr>
              <a:t>Taylor</a:t>
            </a:r>
            <a:r>
              <a:rPr lang="pt-BR" sz="2000" dirty="0" smtClean="0">
                <a:effectLst/>
              </a:rPr>
              <a:t> buscava, com isso, uma forma de gestão que fizesse com que o trabalhador </a:t>
            </a:r>
            <a:r>
              <a:rPr lang="pt-BR" sz="2000" u="sng" dirty="0" smtClean="0">
                <a:solidFill>
                  <a:srgbClr val="C00000"/>
                </a:solidFill>
                <a:effectLst/>
              </a:rPr>
              <a:t>produzisse mais em menos tempo, sem elevar os custos de produção da empresa</a:t>
            </a:r>
            <a:r>
              <a:rPr lang="pt-BR" sz="2000" dirty="0" smtClean="0">
                <a:effectLst/>
              </a:rPr>
              <a:t>. </a:t>
            </a:r>
          </a:p>
          <a:p>
            <a:endParaRPr lang="pt-BR" sz="2000" dirty="0"/>
          </a:p>
          <a:p>
            <a:r>
              <a:rPr lang="pt-BR" sz="2000" dirty="0" smtClean="0">
                <a:effectLst/>
              </a:rPr>
              <a:t>Ele observou que o sistema de gestão da época </a:t>
            </a:r>
            <a:r>
              <a:rPr lang="pt-BR" sz="2000" u="sng" dirty="0" smtClean="0">
                <a:effectLst/>
              </a:rPr>
              <a:t>continha muitas falhas</a:t>
            </a:r>
            <a:r>
              <a:rPr lang="pt-BR" sz="2000" dirty="0" smtClean="0">
                <a:effectLst/>
              </a:rPr>
              <a:t>, entre elas: </a:t>
            </a:r>
            <a:r>
              <a:rPr lang="pt-BR" sz="2000" dirty="0" smtClean="0">
                <a:solidFill>
                  <a:srgbClr val="C00000"/>
                </a:solidFill>
                <a:effectLst/>
              </a:rPr>
              <a:t>a falta de padronização dos métodos de trabalho</a:t>
            </a:r>
            <a:r>
              <a:rPr lang="pt-BR" sz="2000" dirty="0" smtClean="0">
                <a:effectLst/>
              </a:rPr>
              <a:t>, </a:t>
            </a:r>
            <a:r>
              <a:rPr lang="pt-BR" sz="2000" u="sng" dirty="0" smtClean="0">
                <a:solidFill>
                  <a:srgbClr val="7030A0"/>
                </a:solidFill>
                <a:effectLst/>
              </a:rPr>
              <a:t>o desconhecimento por parte dos administradores do trabalho dos operários e a forma de remuneração utilizada nas empresas.</a:t>
            </a:r>
          </a:p>
          <a:p>
            <a:endParaRPr lang="pt-BR" sz="2000" dirty="0" smtClean="0">
              <a:effectLst/>
            </a:endParaRPr>
          </a:p>
          <a:p>
            <a:r>
              <a:rPr lang="pt-BR" sz="2000" dirty="0" smtClean="0">
                <a:effectLst/>
              </a:rPr>
              <a:t>Seu trabalho foi dividido em dois períodos:</a:t>
            </a:r>
          </a:p>
          <a:p>
            <a:endParaRPr lang="pt-BR" sz="2000" dirty="0" smtClean="0">
              <a:effectLst/>
            </a:endParaRPr>
          </a:p>
          <a:p>
            <a:r>
              <a:rPr lang="pt-BR" sz="2000" dirty="0" smtClean="0">
                <a:effectLst/>
              </a:rPr>
              <a:t>A </a:t>
            </a:r>
            <a:r>
              <a:rPr lang="pt-BR" sz="2000" b="1" dirty="0" smtClean="0">
                <a:effectLst/>
              </a:rPr>
              <a:t>Organização Racional do Trabalho</a:t>
            </a:r>
            <a:r>
              <a:rPr lang="pt-BR" sz="2000" dirty="0" smtClean="0">
                <a:effectLst/>
              </a:rPr>
              <a:t> visava a </a:t>
            </a:r>
            <a:r>
              <a:rPr lang="pt-BR" sz="2000" u="sng" dirty="0" smtClean="0">
                <a:solidFill>
                  <a:srgbClr val="FF0000"/>
                </a:solidFill>
                <a:effectLst/>
              </a:rPr>
              <a:t>eliminação de movimentos inúteis</a:t>
            </a:r>
            <a:r>
              <a:rPr lang="pt-BR" sz="2000" dirty="0" smtClean="0">
                <a:effectLst/>
              </a:rPr>
              <a:t>, fazendo com que os trabalhadores executassem suas tarefas de forma mais simples e rápida, </a:t>
            </a:r>
            <a:r>
              <a:rPr lang="pt-BR" sz="2000" u="sng" dirty="0" smtClean="0">
                <a:effectLst/>
              </a:rPr>
              <a:t>estabelecendo um tempo médio, a fim de que as atividades fossem feitas em um tempo menor e com qualidade, aumentando a produção de forma eficiente. </a:t>
            </a:r>
            <a:r>
              <a:rPr lang="pt-BR" sz="2000" u="sng" dirty="0" smtClean="0"/>
              <a:t/>
            </a:r>
            <a:br>
              <a:rPr lang="pt-BR" sz="2000" u="sng" dirty="0" smtClean="0"/>
            </a:br>
            <a:endParaRPr lang="pt-BR" sz="2000" u="sng" dirty="0" smtClean="0"/>
          </a:p>
          <a:p>
            <a:endParaRPr lang="pt-B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648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20" y="404664"/>
            <a:ext cx="871296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/>
              </a:rPr>
              <a:t>1º período de Taylor:</a:t>
            </a:r>
            <a:r>
              <a:rPr lang="pt-BR" dirty="0" smtClean="0">
                <a:effectLst/>
              </a:rPr>
              <a:t> racionalização do trabalho dos operários das fábricas da época.</a:t>
            </a:r>
          </a:p>
          <a:p>
            <a:endParaRPr lang="pt-BR" dirty="0" smtClean="0">
              <a:effectLst/>
            </a:endParaRPr>
          </a:p>
          <a:p>
            <a:r>
              <a:rPr lang="pt-BR" b="1" dirty="0" smtClean="0">
                <a:effectLst/>
              </a:rPr>
              <a:t>2º período de Taylor:</a:t>
            </a:r>
            <a:r>
              <a:rPr lang="pt-BR" dirty="0" smtClean="0">
                <a:effectLst/>
              </a:rPr>
              <a:t> definição de princípios de administração aplicáveis em todas as situações do cotidiano da empresa.</a:t>
            </a:r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Exemplo : Cena do filme "Tempos modernos" de Charles Chaplin</a:t>
            </a:r>
          </a:p>
          <a:p>
            <a:endParaRPr lang="pt-BR" dirty="0" smtClean="0">
              <a:effectLst/>
            </a:endParaRPr>
          </a:p>
          <a:p>
            <a:r>
              <a:rPr lang="pt-BR" b="1" dirty="0" smtClean="0">
                <a:effectLst/>
              </a:rPr>
              <a:t>Estudo dos tempos e movimentos</a:t>
            </a:r>
          </a:p>
          <a:p>
            <a:endParaRPr lang="pt-BR" b="1" dirty="0" smtClean="0">
              <a:effectLst/>
            </a:endParaRPr>
          </a:p>
          <a:p>
            <a:r>
              <a:rPr lang="pt-BR" dirty="0" smtClean="0">
                <a:effectLst/>
              </a:rPr>
              <a:t>Em seu livro “Administração de Oficinas” (1903), Taylor propõe a racionalização do trabalho por meio do estudo dos </a:t>
            </a:r>
            <a:r>
              <a:rPr lang="pt-BR" b="1" dirty="0" smtClean="0">
                <a:effectLst/>
              </a:rPr>
              <a:t>tempos e movimentos</a:t>
            </a:r>
            <a:r>
              <a:rPr lang="pt-BR" dirty="0" smtClean="0">
                <a:effectLst/>
              </a:rPr>
              <a:t>. Tal estudo visava definir uma </a:t>
            </a:r>
            <a:r>
              <a:rPr lang="pt-BR" u="sng" dirty="0" smtClean="0">
                <a:solidFill>
                  <a:srgbClr val="FF0000"/>
                </a:solidFill>
                <a:effectLst/>
              </a:rPr>
              <a:t>metodologia que deveria ser seguida por todos os trabalhadores, pregando a padronização do método de trabalho e das ferramentas utilizadas.</a:t>
            </a:r>
          </a:p>
          <a:p>
            <a:endParaRPr lang="pt-BR" dirty="0" smtClean="0">
              <a:effectLst/>
            </a:endParaRPr>
          </a:p>
          <a:p>
            <a:r>
              <a:rPr lang="pt-BR" b="1" u="sng" dirty="0" smtClean="0">
                <a:solidFill>
                  <a:schemeClr val="tx2"/>
                </a:solidFill>
                <a:effectLst/>
              </a:rPr>
              <a:t>Instrumento criado para promover a racionalização do trabalho do operário. Era a divisão e subdivisão de todos os movimentos necessários à execução de cada operação em uma tarefa. Entre as vantagens do estudos dos tempos e movimentos estão:</a:t>
            </a:r>
          </a:p>
          <a:p>
            <a:endParaRPr lang="pt-BR" dirty="0" smtClean="0"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effectLst/>
              </a:rPr>
              <a:t>Eliminação do desperdício de esforço e movimentos inúteis;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effectLst/>
              </a:rPr>
              <a:t>Racionalização da seleção dos operários e sua adaptação ao trabalho;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effectLst/>
              </a:rPr>
              <a:t>Facilita o treinamento e melhora a eficiência e rendimento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51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116632"/>
            <a:ext cx="903649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Análise do trabalho operário;    Estudo dos tempos e movimentos;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Fragmentação das tarefas;         Especialização do trabalhador.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effectLst/>
              </a:rPr>
              <a:t>Com base nestes estudos, Taylor criou alguns princípios que em sua opinião norteavam a Administração Científica.</a:t>
            </a:r>
          </a:p>
          <a:p>
            <a:endParaRPr lang="pt-BR" dirty="0" smtClean="0">
              <a:solidFill>
                <a:srgbClr val="FF0000"/>
              </a:solidFill>
              <a:effectLst/>
            </a:endParaRPr>
          </a:p>
          <a:p>
            <a:r>
              <a:rPr lang="pt-BR" b="1" u="sng" dirty="0" smtClean="0">
                <a:solidFill>
                  <a:srgbClr val="FF0000"/>
                </a:solidFill>
                <a:effectLst/>
              </a:rPr>
              <a:t>Princípios da Administração Científica 1911 - Taylor</a:t>
            </a:r>
          </a:p>
          <a:p>
            <a:endParaRPr lang="pt-BR" b="1" dirty="0" smtClean="0">
              <a:effectLst/>
            </a:endParaRPr>
          </a:p>
          <a:p>
            <a:r>
              <a:rPr lang="pt-BR" b="1" dirty="0" smtClean="0">
                <a:effectLst/>
              </a:rPr>
              <a:t>Princípio de planejamento</a:t>
            </a:r>
            <a:r>
              <a:rPr lang="pt-BR" dirty="0" smtClean="0">
                <a:effectLst/>
              </a:rPr>
              <a:t> – substituição de métodos empíricos por procedimentos científicos – </a:t>
            </a:r>
            <a:r>
              <a:rPr lang="pt-BR" dirty="0" smtClean="0">
                <a:solidFill>
                  <a:schemeClr val="tx2"/>
                </a:solidFill>
                <a:effectLst/>
              </a:rPr>
              <a:t>sai de cena o improviso e o julgamento individual, o trabalho deve ser planejado e testado, seus movimentos decompostos a fim de reduzir e racionalizar sua execução.</a:t>
            </a:r>
          </a:p>
          <a:p>
            <a:r>
              <a:rPr lang="pt-BR" b="1" dirty="0" smtClean="0">
                <a:solidFill>
                  <a:schemeClr val="tx2"/>
                </a:solidFill>
                <a:effectLst/>
              </a:rPr>
              <a:t>Princípio de preparo dos trabalhadores</a:t>
            </a:r>
            <a:r>
              <a:rPr lang="pt-BR" dirty="0" smtClean="0">
                <a:solidFill>
                  <a:schemeClr val="tx2"/>
                </a:solidFill>
                <a:effectLst/>
              </a:rPr>
              <a:t> – </a:t>
            </a:r>
            <a:r>
              <a:rPr lang="pt-BR" u="sng" dirty="0" smtClean="0">
                <a:solidFill>
                  <a:schemeClr val="tx2"/>
                </a:solidFill>
                <a:effectLst/>
              </a:rPr>
              <a:t>selecionar os operários de acordo com as suas </a:t>
            </a:r>
            <a:r>
              <a:rPr lang="pt-BR" u="sng" dirty="0" smtClean="0">
                <a:effectLst/>
              </a:rPr>
              <a:t>aptidões</a:t>
            </a:r>
            <a:r>
              <a:rPr lang="pt-BR" dirty="0" smtClean="0">
                <a:effectLst/>
              </a:rPr>
              <a:t> e então </a:t>
            </a:r>
            <a:r>
              <a:rPr lang="pt-BR" u="sng" dirty="0" smtClean="0">
                <a:effectLst/>
              </a:rPr>
              <a:t>prepará-los e treiná-los para produzirem mais e melhor</a:t>
            </a:r>
            <a:r>
              <a:rPr lang="pt-BR" dirty="0" smtClean="0">
                <a:effectLst/>
              </a:rPr>
              <a:t>, de acordo com o método planejado para que atinjam a meta estabelecida.</a:t>
            </a:r>
          </a:p>
          <a:p>
            <a:r>
              <a:rPr lang="pt-BR" b="1" dirty="0" smtClean="0">
                <a:effectLst/>
              </a:rPr>
              <a:t>Princípio de controle</a:t>
            </a:r>
            <a:r>
              <a:rPr lang="pt-BR" dirty="0" smtClean="0">
                <a:effectLst/>
              </a:rPr>
              <a:t> – controlar o desenvolvimento do trabalho para se certificar de que está sendo realizado de acordo com a metodologia estabelecida e dentro da meta.</a:t>
            </a:r>
          </a:p>
          <a:p>
            <a:r>
              <a:rPr lang="pt-BR" b="1" dirty="0" smtClean="0">
                <a:effectLst/>
              </a:rPr>
              <a:t>Princípio da execução</a:t>
            </a:r>
            <a:r>
              <a:rPr lang="pt-BR" dirty="0" smtClean="0">
                <a:effectLst/>
              </a:rPr>
              <a:t> – distribuir as atribuições e responsabilidades para que o trabalho seja o mais disciplinado possível.</a:t>
            </a:r>
          </a:p>
          <a:p>
            <a:r>
              <a:rPr lang="pt-BR" sz="1400" dirty="0" smtClean="0">
                <a:effectLst/>
              </a:rPr>
              <a:t>Com a aplicação deste princípios, a AC conseguiu atingir alguns objetivos e identificar novas situações importantes para o processo de desenvolvimento da Administração. A cooperação dos operários foi obtida </a:t>
            </a:r>
            <a:r>
              <a:rPr lang="pt-BR" sz="1400" dirty="0" smtClean="0">
                <a:solidFill>
                  <a:srgbClr val="FF0000"/>
                </a:solidFill>
                <a:effectLst/>
              </a:rPr>
              <a:t>com planos de incentivos salariais e prêmios de produção. Os gestores da época pensavam que o salário era a única motivação do trabalhador .</a:t>
            </a:r>
          </a:p>
          <a:p>
            <a:endParaRPr lang="pt-BR" sz="1400" dirty="0" smtClean="0">
              <a:solidFill>
                <a:srgbClr val="FF0000"/>
              </a:solidFill>
              <a:effectLst/>
            </a:endParaRPr>
          </a:p>
          <a:p>
            <a:r>
              <a:rPr lang="pt-BR" sz="1400" b="1" dirty="0" smtClean="0">
                <a:solidFill>
                  <a:schemeClr val="tx2"/>
                </a:solidFill>
                <a:effectLst/>
              </a:rPr>
              <a:t>O desenho de cargos e tarefas mostrou o trabalho simples e repetitivo das linhas de produção, a padronização e as condições de trabalho que asseguravam a eficiência. 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841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46228" y="116632"/>
            <a:ext cx="8502236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pPr algn="ctr"/>
            <a:r>
              <a:rPr lang="pt-BR" sz="2400" u="sng" dirty="0" smtClean="0">
                <a:solidFill>
                  <a:srgbClr val="FF0000"/>
                </a:solidFill>
              </a:rPr>
              <a:t>Cronograma do Trabalho </a:t>
            </a:r>
          </a:p>
          <a:p>
            <a:pPr algn="ctr"/>
            <a:endParaRPr lang="pt-BR" sz="2400" dirty="0" smtClean="0"/>
          </a:p>
          <a:p>
            <a:r>
              <a:rPr lang="pt-BR" dirty="0" smtClean="0">
                <a:solidFill>
                  <a:schemeClr val="tx2"/>
                </a:solidFill>
              </a:rPr>
              <a:t>22.05  -   </a:t>
            </a:r>
            <a:r>
              <a:rPr lang="pt-BR" dirty="0" smtClean="0"/>
              <a:t>Planejamento da apresentação</a:t>
            </a:r>
          </a:p>
          <a:p>
            <a:r>
              <a:rPr lang="pt-BR" dirty="0" smtClean="0">
                <a:solidFill>
                  <a:schemeClr val="tx2"/>
                </a:solidFill>
              </a:rPr>
              <a:t>29.05</a:t>
            </a:r>
            <a:r>
              <a:rPr lang="pt-BR" dirty="0" smtClean="0"/>
              <a:t>  -   Apresentação  da ATPS – Pet Glamour  - ( Cada membro do grupo  representará um funcionário da PET Glamour ( definido na última aula 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b="1" u="sng" dirty="0" smtClean="0">
                <a:solidFill>
                  <a:schemeClr val="tx2"/>
                </a:solidFill>
              </a:rPr>
              <a:t>Fazer Leitura do Dossiê PET GLAMOUR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b="1" u="sng" dirty="0" smtClean="0">
                <a:solidFill>
                  <a:schemeClr val="tx2"/>
                </a:solidFill>
              </a:rPr>
              <a:t>Tarefa  deverá ser realizada por todos os componentes da equipe</a:t>
            </a:r>
          </a:p>
          <a:p>
            <a:endParaRPr lang="pt-BR" dirty="0" smtClean="0"/>
          </a:p>
          <a:p>
            <a:r>
              <a:rPr lang="pt-BR" sz="1200" dirty="0" smtClean="0"/>
              <a:t>Este </a:t>
            </a:r>
            <a:r>
              <a:rPr lang="pt-BR" sz="1200" dirty="0"/>
              <a:t>relatório tem por objetivo fazer uma análise dos problemas apresentados na empresa Pet </a:t>
            </a:r>
            <a:r>
              <a:rPr lang="pt-BR" sz="1200" dirty="0" err="1"/>
              <a:t>Glamour,e</a:t>
            </a:r>
            <a:r>
              <a:rPr lang="pt-BR" sz="1200" dirty="0"/>
              <a:t> avaliar os comportamentos organizacionais de cada um dos colaboradores e cada um dos gestores desta organização</a:t>
            </a:r>
            <a:r>
              <a:rPr lang="pt-BR" sz="1200" dirty="0" smtClean="0"/>
              <a:t>, e </a:t>
            </a:r>
            <a:r>
              <a:rPr lang="pt-BR" sz="1200" dirty="0"/>
              <a:t>onde também </a:t>
            </a:r>
            <a:r>
              <a:rPr lang="pt-BR" sz="1200" dirty="0" smtClean="0"/>
              <a:t>descrevem </a:t>
            </a:r>
            <a:r>
              <a:rPr lang="pt-BR" sz="1200" dirty="0"/>
              <a:t>seus traços de personalidade e as implicações negativas em seus comportamentos.</a:t>
            </a:r>
            <a:br>
              <a:rPr lang="pt-BR" sz="1200" dirty="0"/>
            </a:b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A empresa Pet Glamour foi fundada por dois </a:t>
            </a:r>
            <a:r>
              <a:rPr lang="pt-BR" sz="1200" dirty="0" err="1"/>
              <a:t>irmãos,Alba</a:t>
            </a:r>
            <a:r>
              <a:rPr lang="pt-BR" sz="1200" dirty="0"/>
              <a:t> </a:t>
            </a:r>
            <a:r>
              <a:rPr lang="pt-BR" sz="1200" dirty="0" err="1"/>
              <a:t>Lourenzão</a:t>
            </a:r>
            <a:r>
              <a:rPr lang="pt-BR" sz="1200" dirty="0"/>
              <a:t> e João Maria </a:t>
            </a:r>
            <a:r>
              <a:rPr lang="pt-BR" sz="1200" dirty="0" err="1"/>
              <a:t>Lourenzão,que</a:t>
            </a:r>
            <a:r>
              <a:rPr lang="pt-BR" sz="1200" dirty="0"/>
              <a:t> compartilhavam o gosto por animais de estimação e tinham o sonho de criar uma empresa</a:t>
            </a:r>
            <a:r>
              <a:rPr lang="pt-BR" sz="1200" dirty="0" smtClean="0"/>
              <a:t>. Depois </a:t>
            </a:r>
            <a:r>
              <a:rPr lang="pt-BR" sz="1200" dirty="0"/>
              <a:t>que João concluiu sua faculdade de Tecnologia em Gestão </a:t>
            </a:r>
            <a:r>
              <a:rPr lang="pt-BR" sz="1200" dirty="0" err="1"/>
              <a:t>Comercial,decidiram</a:t>
            </a:r>
            <a:r>
              <a:rPr lang="pt-BR" sz="1200" dirty="0"/>
              <a:t> pegar um empréstimo e abriram uma loja de Pet </a:t>
            </a:r>
            <a:r>
              <a:rPr lang="pt-BR" sz="1200" dirty="0" err="1"/>
              <a:t>Shop.Alba,que</a:t>
            </a:r>
            <a:r>
              <a:rPr lang="pt-BR" sz="1200" dirty="0"/>
              <a:t> sempre trabalhou como cabeleireira em grandes salões de </a:t>
            </a:r>
            <a:r>
              <a:rPr lang="pt-BR" sz="1200" dirty="0" err="1"/>
              <a:t>beleza,ficou</a:t>
            </a:r>
            <a:r>
              <a:rPr lang="pt-BR" sz="1200" dirty="0"/>
              <a:t> responsável pela parte de banho e tosa dos </a:t>
            </a:r>
            <a:r>
              <a:rPr lang="pt-BR" sz="1200" dirty="0" err="1"/>
              <a:t>animais,enquanto</a:t>
            </a:r>
            <a:r>
              <a:rPr lang="pt-BR" sz="1200" dirty="0"/>
              <a:t> João cuidava de toda parte </a:t>
            </a:r>
            <a:r>
              <a:rPr lang="pt-BR" sz="1200" dirty="0" err="1"/>
              <a:t>administrativa.Contrataram</a:t>
            </a:r>
            <a:r>
              <a:rPr lang="pt-BR" sz="1200" dirty="0"/>
              <a:t> alguns funcionários</a:t>
            </a:r>
            <a:r>
              <a:rPr lang="pt-BR" sz="1200" dirty="0" smtClean="0"/>
              <a:t>: Éder </a:t>
            </a:r>
            <a:r>
              <a:rPr lang="pt-BR" sz="1200" dirty="0"/>
              <a:t>Sales ficou responsável pela tosa dos </a:t>
            </a:r>
            <a:r>
              <a:rPr lang="pt-BR" sz="1200" dirty="0" err="1" smtClean="0"/>
              <a:t>animais;L</a:t>
            </a:r>
            <a:r>
              <a:rPr lang="pt-BR" sz="1200" dirty="0" smtClean="0"/>
              <a:t> </a:t>
            </a:r>
            <a:r>
              <a:rPr lang="pt-BR" sz="1200" dirty="0" err="1" smtClean="0"/>
              <a:t>éa</a:t>
            </a:r>
            <a:r>
              <a:rPr lang="pt-BR" sz="1200" dirty="0" smtClean="0"/>
              <a:t> </a:t>
            </a:r>
            <a:r>
              <a:rPr lang="pt-BR" sz="1200" dirty="0"/>
              <a:t>Júlio Jordão e Anita Túlio Jordão se encarregaram do banho dos animais</a:t>
            </a:r>
            <a:r>
              <a:rPr lang="pt-BR" sz="1200" dirty="0" smtClean="0"/>
              <a:t>; Rui </a:t>
            </a:r>
            <a:r>
              <a:rPr lang="pt-BR" sz="1200" dirty="0"/>
              <a:t>leme foi contratado para gerenciar a </a:t>
            </a:r>
            <a:r>
              <a:rPr lang="pt-BR" sz="1200" dirty="0" err="1"/>
              <a:t>loja;Leila</a:t>
            </a:r>
            <a:r>
              <a:rPr lang="pt-BR" sz="1200" dirty="0"/>
              <a:t> Xavier e Elaine </a:t>
            </a:r>
            <a:r>
              <a:rPr lang="pt-BR" sz="1200" dirty="0" err="1"/>
              <a:t>Vérner</a:t>
            </a:r>
            <a:r>
              <a:rPr lang="pt-BR" sz="1200" dirty="0"/>
              <a:t> são as vendedoras.</a:t>
            </a:r>
            <a:br>
              <a:rPr lang="pt-BR" sz="1200" dirty="0"/>
            </a:b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Depois de um período de tempo do funcionamento da </a:t>
            </a:r>
            <a:r>
              <a:rPr lang="pt-BR" sz="1200" dirty="0" err="1"/>
              <a:t>loja,elaboraram</a:t>
            </a:r>
            <a:r>
              <a:rPr lang="pt-BR" sz="1200" dirty="0"/>
              <a:t> um relatório onde observaram um queda no faturamento em 4% no último ano</a:t>
            </a:r>
            <a:r>
              <a:rPr lang="pt-BR" sz="1200" dirty="0" smtClean="0"/>
              <a:t>. Este </a:t>
            </a:r>
            <a:r>
              <a:rPr lang="pt-BR" sz="1200" dirty="0"/>
              <a:t>levantamento desencadeou uma série de problemas já </a:t>
            </a:r>
            <a:r>
              <a:rPr lang="pt-BR" sz="1200" dirty="0" err="1"/>
              <a:t>existentes:enquanto</a:t>
            </a:r>
            <a:r>
              <a:rPr lang="pt-BR" sz="1200" dirty="0"/>
              <a:t> a loja funcionava bem e com um bom </a:t>
            </a:r>
            <a:r>
              <a:rPr lang="pt-BR" sz="1200" dirty="0" err="1"/>
              <a:t>faturamento,preferiram</a:t>
            </a:r>
            <a:r>
              <a:rPr lang="pt-BR" sz="1200" dirty="0"/>
              <a:t> encobrir os </a:t>
            </a:r>
            <a:r>
              <a:rPr lang="pt-BR" sz="1200" dirty="0" err="1"/>
              <a:t>problemas;mas</a:t>
            </a:r>
            <a:r>
              <a:rPr lang="pt-BR" sz="1200" dirty="0"/>
              <a:t> quando as coisas começaram a ir mal os problemas começam a aparecer.</a:t>
            </a:r>
            <a:br>
              <a:rPr lang="pt-BR" sz="1200" dirty="0"/>
            </a:b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Alba </a:t>
            </a:r>
            <a:r>
              <a:rPr lang="pt-BR" sz="1200" dirty="0" err="1"/>
              <a:t>Lourenzão,que</a:t>
            </a:r>
            <a:r>
              <a:rPr lang="pt-BR" sz="1200" dirty="0"/>
              <a:t> era sócia da </a:t>
            </a:r>
            <a:r>
              <a:rPr lang="pt-BR" sz="1200" dirty="0" err="1"/>
              <a:t>empresa,começa</a:t>
            </a:r>
            <a:r>
              <a:rPr lang="pt-BR" sz="1200" dirty="0"/>
              <a:t> a culpar seu sócio pela queda do </a:t>
            </a:r>
            <a:r>
              <a:rPr lang="pt-BR" sz="1200" dirty="0" err="1"/>
              <a:t>faturamento,e</a:t>
            </a:r>
            <a:r>
              <a:rPr lang="pt-BR" sz="1200" dirty="0"/>
              <a:t> acusando-o de não administrar com competência necessária a </a:t>
            </a:r>
            <a:r>
              <a:rPr lang="pt-BR" sz="1200" dirty="0" smtClean="0"/>
              <a:t>loja .</a:t>
            </a:r>
            <a:r>
              <a:rPr lang="pt-BR" sz="1200" dirty="0"/>
              <a:t>Diante deste problema ela demonstra um desvio de comportamento na </a:t>
            </a:r>
            <a:r>
              <a:rPr lang="pt-BR" sz="1200" dirty="0" err="1"/>
              <a:t>organização;ao</a:t>
            </a:r>
            <a:r>
              <a:rPr lang="pt-BR" sz="1200" dirty="0"/>
              <a:t> invés de se reunir com seu sócio, para tentarem em meio a queda deste faturamento verificar onde está o problema e </a:t>
            </a:r>
            <a:r>
              <a:rPr lang="pt-BR" sz="1200" dirty="0" err="1"/>
              <a:t>solucioná-lo,prefere</a:t>
            </a:r>
            <a:r>
              <a:rPr lang="pt-BR" sz="1200" dirty="0"/>
              <a:t> culpar seu sócio por esta queda.</a:t>
            </a:r>
            <a:br>
              <a:rPr lang="pt-BR" sz="1200" dirty="0"/>
            </a:br>
            <a:r>
              <a:rPr lang="pt-BR" sz="1200" dirty="0"/>
              <a:t/>
            </a:r>
            <a:br>
              <a:rPr lang="pt-BR" sz="1200" dirty="0"/>
            </a:b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841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04" y="116632"/>
            <a:ext cx="881101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Este </a:t>
            </a:r>
            <a:r>
              <a:rPr lang="pt-BR" dirty="0"/>
              <a:t>trabalho se refere a capacidade de se compreender as personalidades existentes dentro de uma organização, através de exemplos retirados do Dossiê de uma empresa fictícia por nome de PET GLAMOUR.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>
                <a:solidFill>
                  <a:srgbClr val="FF0000"/>
                </a:solidFill>
              </a:rPr>
              <a:t>Desenvolvimento :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Personalidade </a:t>
            </a:r>
            <a:r>
              <a:rPr lang="pt-BR" dirty="0"/>
              <a:t>e Comportamento, Definição dos Traços de Personalidades do Pet Glamour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Através da análise do dossiê possível constatar que há uma boa variação de personalidade na organização PET GLAMOUR, desde seus superiores até os subordinados</a:t>
            </a:r>
            <a:r>
              <a:rPr lang="pt-BR" dirty="0" smtClean="0"/>
              <a:t>.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Tabela de Comportamentos Individuais</a:t>
            </a:r>
          </a:p>
          <a:p>
            <a:r>
              <a:rPr lang="pt-BR" dirty="0"/>
              <a:t/>
            </a:r>
            <a:br>
              <a:rPr lang="pt-BR" dirty="0"/>
            </a:br>
            <a:r>
              <a:rPr lang="pt-BR" dirty="0" smtClean="0">
                <a:solidFill>
                  <a:srgbClr val="7030A0"/>
                </a:solidFill>
              </a:rPr>
              <a:t>* </a:t>
            </a:r>
            <a:r>
              <a:rPr lang="pt-BR" b="1" u="sng" dirty="0" smtClean="0">
                <a:solidFill>
                  <a:srgbClr val="7030A0"/>
                </a:solidFill>
              </a:rPr>
              <a:t>Exemplo</a:t>
            </a:r>
            <a:r>
              <a:rPr lang="pt-BR" dirty="0" smtClean="0">
                <a:solidFill>
                  <a:srgbClr val="7030A0"/>
                </a:solidFill>
              </a:rPr>
              <a:t>  </a:t>
            </a:r>
            <a:r>
              <a:rPr lang="pt-BR" dirty="0"/>
              <a:t>ALBA LOURENZÃO- LÍDER DO BANHO E TOSA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Conforme informações colhidas no dossiê, foi possível constatar que a Alba é introvertida, incapaz de assumir responsabilidades além da sua equipe de banho e tosa, é motivada apenas por objetivos pessoais, muito flexível em relação a liderança, sem voz ativa. Concluímos que seria importante ela buscar a capacitação profissional, para poder exercer a liderança juntamente com seu sócio, separando os objetivos pessoais dos profissionais</a:t>
            </a:r>
          </a:p>
        </p:txBody>
      </p:sp>
    </p:spTree>
    <p:extLst>
      <p:ext uri="{BB962C8B-B14F-4D97-AF65-F5344CB8AC3E}">
        <p14:creationId xmlns:p14="http://schemas.microsoft.com/office/powerpoint/2010/main" val="1841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Autofit/>
          </a:bodyPr>
          <a:lstStyle/>
          <a:p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dirty="0" smtClean="0">
                <a:effectLst/>
              </a:rPr>
              <a:t/>
            </a:r>
            <a:br>
              <a:rPr lang="pt-BR" sz="1200" dirty="0" smtClean="0">
                <a:effectLst/>
              </a:rPr>
            </a:br>
            <a:endParaRPr lang="pt-BR" sz="1200" dirty="0">
              <a:effectLst/>
            </a:endParaRPr>
          </a:p>
        </p:txBody>
      </p:sp>
      <p:pic>
        <p:nvPicPr>
          <p:cNvPr id="1026" name="Picture 2" descr="http://dc365.4shared.com/doc/CGoDW5wS/preview_html_m3cc11fb4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43" y="0"/>
            <a:ext cx="50292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br.monografias.com/trabalhos3/estimulos-semelhantes-efeitos-diferentes/estimulos-semelhantes-efeitos-diferentes_image00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501008"/>
            <a:ext cx="561975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br.monografias.com/trabalhos3/estimulos-semelhantes-efeitos-diferentes/estimulos-semelhantes-efeitos-diferentes_image004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72817"/>
            <a:ext cx="4427984" cy="4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-15343" y="3558997"/>
            <a:ext cx="2266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rgbClr val="FF0000"/>
                </a:solidFill>
              </a:rPr>
              <a:t>Abraham Maslow - </a:t>
            </a:r>
            <a:r>
              <a:rPr lang="pt-BR" sz="1200" dirty="0" smtClean="0">
                <a:solidFill>
                  <a:srgbClr val="FF0000"/>
                </a:solidFill>
              </a:rPr>
              <a:t> 1908/1970</a:t>
            </a:r>
            <a:endParaRPr lang="pt-BR" sz="1200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56176" y="6519144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C00000"/>
                </a:solidFill>
              </a:rPr>
              <a:t>Douglas </a:t>
            </a:r>
            <a:r>
              <a:rPr lang="pt-BR" sz="1200" b="1" dirty="0" smtClean="0">
                <a:solidFill>
                  <a:srgbClr val="C00000"/>
                </a:solidFill>
              </a:rPr>
              <a:t>McGregor  - 1906-1964</a:t>
            </a:r>
            <a:endParaRPr lang="pt-BR" sz="1200" b="1" dirty="0">
              <a:solidFill>
                <a:srgbClr val="C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89522" y="2673927"/>
            <a:ext cx="22419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u="sng" dirty="0" smtClean="0">
                <a:solidFill>
                  <a:srgbClr val="FF0000"/>
                </a:solidFill>
              </a:rPr>
              <a:t>Frederick Herzberg   - 1923/2000</a:t>
            </a:r>
            <a:endParaRPr lang="pt-BR" sz="1200" u="sng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6375" y="2381935"/>
            <a:ext cx="2487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724128" y="476672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u="sng" dirty="0" smtClean="0">
                <a:solidFill>
                  <a:srgbClr val="FF0000"/>
                </a:solidFill>
              </a:rPr>
              <a:t>Teorias Motivacionais </a:t>
            </a:r>
            <a:endParaRPr lang="pt-BR" sz="2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80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386356"/>
              </p:ext>
            </p:extLst>
          </p:nvPr>
        </p:nvGraphicFramePr>
        <p:xfrm>
          <a:off x="0" y="188640"/>
          <a:ext cx="8748464" cy="2826558"/>
        </p:xfrm>
        <a:graphic>
          <a:graphicData uri="http://schemas.openxmlformats.org/drawingml/2006/table">
            <a:tbl>
              <a:tblPr/>
              <a:tblGrid>
                <a:gridCol w="4199260"/>
                <a:gridCol w="4549204"/>
              </a:tblGrid>
              <a:tr h="750500">
                <a:tc>
                  <a:txBody>
                    <a:bodyPr/>
                    <a:lstStyle/>
                    <a:p>
                      <a:r>
                        <a:rPr lang="pt-BR" b="1" dirty="0">
                          <a:effectLst/>
                        </a:rPr>
                        <a:t>Teoria ERG</a:t>
                      </a:r>
                      <a:r>
                        <a:rPr lang="pt-BR" dirty="0">
                          <a:effectLst/>
                        </a:rPr>
                        <a:t/>
                      </a:r>
                      <a:br>
                        <a:rPr lang="pt-BR" dirty="0">
                          <a:effectLst/>
                        </a:rPr>
                      </a:br>
                      <a:r>
                        <a:rPr lang="pt-BR" dirty="0" smtClean="0">
                          <a:effectLst/>
                        </a:rPr>
                        <a:t> Clayton P. </a:t>
                      </a:r>
                      <a:r>
                        <a:rPr lang="pt-BR" dirty="0" err="1" smtClean="0">
                          <a:effectLst/>
                        </a:rPr>
                        <a:t>Alderfer</a:t>
                      </a:r>
                      <a:r>
                        <a:rPr lang="pt-BR" dirty="0" smtClean="0">
                          <a:effectLst/>
                        </a:rPr>
                        <a:t> - 1940</a:t>
                      </a:r>
                      <a:endParaRPr lang="pt-BR" dirty="0">
                        <a:effectLst/>
                      </a:endParaRP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>
                          <a:effectLst/>
                        </a:rPr>
                        <a:t>Teoria da Hierarquia das Necessidades</a:t>
                      </a:r>
                      <a:r>
                        <a:rPr lang="pt-BR">
                          <a:effectLst/>
                        </a:rPr>
                        <a:t/>
                      </a:r>
                      <a:br>
                        <a:rPr lang="pt-BR">
                          <a:effectLst/>
                        </a:rPr>
                      </a:br>
                      <a:r>
                        <a:rPr lang="pt-BR">
                          <a:effectLst/>
                        </a:rPr>
                        <a:t>Maslow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925941"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Existência (E)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Necessidades Básicas ou Fisiológicas</a:t>
                      </a:r>
                      <a:br>
                        <a:rPr lang="pt-BR">
                          <a:effectLst/>
                        </a:rPr>
                      </a:br>
                      <a:r>
                        <a:rPr lang="pt-BR">
                          <a:effectLst/>
                        </a:rPr>
                        <a:t>Necessidades de Segurança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75050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Relacionamento (R)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Necessidades Sociais</a:t>
                      </a:r>
                      <a:br>
                        <a:rPr lang="pt-BR">
                          <a:effectLst/>
                        </a:rPr>
                      </a:br>
                      <a:r>
                        <a:rPr lang="pt-BR">
                          <a:effectLst/>
                        </a:rPr>
                        <a:t>Necessidades de Auto Estima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399617"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Crescimento (G)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Necessidades de Auto Realização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6375" y="2381935"/>
            <a:ext cx="2487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03815" y="3284984"/>
            <a:ext cx="87849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Teoria </a:t>
            </a:r>
            <a:r>
              <a:rPr lang="pt-BR" b="1" dirty="0" err="1"/>
              <a:t>ERC</a:t>
            </a:r>
            <a:r>
              <a:rPr lang="pt-BR" dirty="0" err="1"/>
              <a:t>Desenvolvida</a:t>
            </a:r>
            <a:r>
              <a:rPr lang="pt-BR" dirty="0"/>
              <a:t> pelo psicólogo Clayton </a:t>
            </a:r>
            <a:r>
              <a:rPr lang="pt-BR" dirty="0" err="1"/>
              <a:t>Alderfer</a:t>
            </a:r>
            <a:r>
              <a:rPr lang="pt-BR" dirty="0"/>
              <a:t>, a partir da teoria de Maslow e de novas pesquisas, a teoria ERC concorda que a motivação pode ser medida seguindo uma hierarquia de necessidades, porém contradiz da Teoria de Maslow em alguns pontos básicos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>
                <a:solidFill>
                  <a:srgbClr val="FF0000"/>
                </a:solidFill>
              </a:rPr>
              <a:t>Maslow via as pessoas subindo progressivamente dentro da hierarquia das necessidades</a:t>
            </a:r>
            <a:r>
              <a:rPr lang="pt-BR" dirty="0"/>
              <a:t>. </a:t>
            </a:r>
            <a:r>
              <a:rPr lang="pt-BR" dirty="0" smtClean="0"/>
              <a:t> </a:t>
            </a:r>
            <a:r>
              <a:rPr lang="pt-BR" b="1" dirty="0" err="1">
                <a:solidFill>
                  <a:schemeClr val="tx2"/>
                </a:solidFill>
              </a:rPr>
              <a:t>Alderfer</a:t>
            </a:r>
            <a:r>
              <a:rPr lang="pt-BR" b="1" dirty="0">
                <a:solidFill>
                  <a:schemeClr val="tx2"/>
                </a:solidFill>
              </a:rPr>
              <a:t> percebia que as pessoas subiam e desciam dentro da hierarquia das necessidades e que existiam apenas três fatores essenciais para motivação</a:t>
            </a:r>
            <a:r>
              <a:rPr lang="pt-BR" b="1" dirty="0" smtClean="0">
                <a:solidFill>
                  <a:schemeClr val="tx2"/>
                </a:solidFill>
              </a:rPr>
              <a:t>:</a:t>
            </a:r>
          </a:p>
          <a:p>
            <a:r>
              <a:rPr lang="pt-BR" dirty="0"/>
              <a:t>Essa teoria adota no princípio de frustração- regressão, ou seja, uma necessidade inferior pode ser ativada quando uma necessidade mais elevada não pode ser satisfeita e também salienta que mais de uma necessidade poder ser focalizada de uma </a:t>
            </a:r>
            <a:r>
              <a:rPr lang="pt-BR" dirty="0" smtClean="0"/>
              <a:t>única </a:t>
            </a:r>
            <a:r>
              <a:rPr lang="pt-BR" dirty="0"/>
              <a:t>vez. </a:t>
            </a: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  <a:p>
            <a:r>
              <a:rPr lang="pt-BR" dirty="0" smtClean="0"/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77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1178</Words>
  <Application>Microsoft Office PowerPoint</Application>
  <PresentationFormat>Apresentação na tela (4:3)</PresentationFormat>
  <Paragraphs>132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O que é Administração Científica  O  Taylorismo é um sistema de organização industrial criado pelo engenheiro mecânico e economista norte-americano Frederick Winslow Taylor, no final do século XIX. A principal característica deste sistema é a organização e divisão de tarefas dentro de uma empresa com o objetivo de obter o máximo de rendimento e eficiência com o mínimo de tempo e atividade.  Principais características e objetivos do Taylorismo:  - Divisão das tarefas de trabalho dentro de uma empresa; - Especialização do trabalhador; - Treinamento e preparação dos trabalhadores de acordo com as aptidões apresentadas; - Análise dos processos produtivos dentro de uma empresa como objetivo de otimização do trabalho; - Adoção de métodos para diminuir a fadiga e os problemas de saúde dos trabalhadores; - Implantação de melhorias nas condições e ambientes de trabalho; - Uso de métodos padronizados para reduzir custos e aumentar a produtividade; - Criação de sistemas de incentivos e recompensas salariais para motivar os trabalhadores e aumentar a produtividade; - Uso de supervisão humana especializada para controlar o processo produtivo; - Disciplina na distribuição de atribuições e responsabilidades; - Uso apenas de métodos de trabalho que já foram testados e planejados para eliminar o improviso</vt:lpstr>
      <vt:lpstr> </vt:lpstr>
      <vt:lpstr> </vt:lpstr>
      <vt:lpstr> </vt:lpstr>
      <vt:lpstr> </vt:lpstr>
      <vt:lpstr> </vt:lpstr>
      <vt:lpstr>  </vt:lpstr>
      <vt:lpstr>Apresentação do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24</cp:revision>
  <dcterms:created xsi:type="dcterms:W3CDTF">2013-05-18T21:50:00Z</dcterms:created>
  <dcterms:modified xsi:type="dcterms:W3CDTF">2013-05-20T01:52:34Z</dcterms:modified>
</cp:coreProperties>
</file>