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88" r:id="rId2"/>
    <p:sldId id="389" r:id="rId3"/>
    <p:sldId id="390" r:id="rId4"/>
    <p:sldId id="391" r:id="rId5"/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0" r:id="rId14"/>
    <p:sldId id="401" r:id="rId15"/>
    <p:sldId id="402" r:id="rId16"/>
    <p:sldId id="403" r:id="rId17"/>
    <p:sldId id="404" r:id="rId18"/>
    <p:sldId id="405" r:id="rId19"/>
    <p:sldId id="387" r:id="rId2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294" autoAdjust="0"/>
    <p:restoredTop sz="94660"/>
  </p:normalViewPr>
  <p:slideViewPr>
    <p:cSldViewPr>
      <p:cViewPr varScale="1">
        <p:scale>
          <a:sx n="69" d="100"/>
          <a:sy n="69" d="100"/>
        </p:scale>
        <p:origin x="-4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854D73A-9670-4426-B298-842E9A7C4EF4}" type="datetimeFigureOut">
              <a:rPr lang="pt-BR"/>
              <a:pPr>
                <a:defRPr/>
              </a:pPr>
              <a:t>27/2/2014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60B4E1-605D-4EFE-9208-7B47DF22A4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54276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7A1D12-1439-47E1-B82B-D3C91E90D16F}" type="slidenum">
              <a:rPr lang="en-GB" smtClean="0"/>
              <a:pPr>
                <a:defRPr/>
              </a:pPr>
              <a:t>19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411163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000000"/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solidFill>
                  <a:srgbClr val="000000"/>
                </a:solidFill>
              </a:defRPr>
            </a:lvl1pPr>
            <a:lvl2pPr>
              <a:buFont typeface="Arial" pitchFamily="34" charset="0"/>
              <a:buChar char="»"/>
              <a:defRPr>
                <a:solidFill>
                  <a:srgbClr val="000000"/>
                </a:solidFill>
              </a:defRPr>
            </a:lvl2pPr>
            <a:lvl3pPr>
              <a:buFont typeface="Wingdings" pitchFamily="2" charset="2"/>
              <a:buChar char="§"/>
              <a:defRPr>
                <a:solidFill>
                  <a:srgbClr val="000000"/>
                </a:solidFill>
              </a:defRPr>
            </a:lvl3pPr>
            <a:lvl4pPr>
              <a:buFont typeface="Arial" pitchFamily="34" charset="0"/>
              <a:buChar char="•"/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005C89-7D97-439C-8D47-492D8F7D2A7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41116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>
                <a:solidFill>
                  <a:srgbClr val="000000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 dirty="0" smtClean="0"/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500" baseline="0">
                <a:solidFill>
                  <a:srgbClr val="000000"/>
                </a:solidFill>
              </a:defRPr>
            </a:lvl1pPr>
            <a:lvl2pPr>
              <a:buFont typeface="Arial" pitchFamily="34" charset="0"/>
              <a:buChar char="»"/>
              <a:defRPr sz="1500">
                <a:solidFill>
                  <a:srgbClr val="000000"/>
                </a:solidFill>
              </a:defRPr>
            </a:lvl2pPr>
            <a:lvl3pPr>
              <a:buFont typeface="Wingdings" pitchFamily="2" charset="2"/>
              <a:buChar char="§"/>
              <a:defRPr sz="1500">
                <a:solidFill>
                  <a:srgbClr val="000000"/>
                </a:solidFill>
              </a:defRPr>
            </a:lvl3pPr>
            <a:lvl4pPr>
              <a:buFont typeface="Arial" pitchFamily="34" charset="0"/>
              <a:buChar char="•"/>
              <a:defRPr sz="1500">
                <a:solidFill>
                  <a:srgbClr val="000000"/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A798C8-F71C-4849-A5BB-C30BA06831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6DC16-01B1-4005-AFD5-C023CB369D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5679A-5636-4E0E-9B91-B9D74D8708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uM8xEcX4Fv4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14400" y="1752600"/>
            <a:ext cx="8153400" cy="2400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MARKETING</a:t>
            </a:r>
          </a:p>
          <a:p>
            <a:pPr algn="ctr">
              <a:spcBef>
                <a:spcPct val="50000"/>
              </a:spcBef>
              <a:defRPr/>
            </a:pPr>
            <a:r>
              <a:rPr lang="pt-BR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PESSOAL</a:t>
            </a:r>
            <a:endParaRPr lang="pt-BR" sz="6000" b="1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pic>
        <p:nvPicPr>
          <p:cNvPr id="4" name="Picture 4" descr="http://vocesa.abril.com.br/imagem/98_vcsabiaabre124x8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62" y="4838722"/>
            <a:ext cx="2500312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214414" y="500042"/>
            <a:ext cx="7772400" cy="1143000"/>
          </a:xfrm>
        </p:spPr>
        <p:txBody>
          <a:bodyPr/>
          <a:lstStyle/>
          <a:p>
            <a:r>
              <a:rPr lang="pt-BR" sz="3500" dirty="0" smtClean="0">
                <a:solidFill>
                  <a:srgbClr val="FF0000"/>
                </a:solidFill>
              </a:rPr>
              <a:t>Primeiro Estágio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14348" y="1928802"/>
            <a:ext cx="7286625" cy="26574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- A diferença é que, no caso do estagiário, deve ser mencionada a área de interesse do estágio e o resumo acadêmico. </a:t>
            </a:r>
          </a:p>
          <a:p>
            <a:pPr>
              <a:defRPr/>
            </a:pPr>
            <a:endParaRPr lang="pt-BR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- Cursos.</a:t>
            </a:r>
          </a:p>
          <a:p>
            <a:pPr>
              <a:defRPr/>
            </a:pPr>
            <a:endParaRPr lang="pt-BR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- Não adianta inventar.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3" grpId="0" build="p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772400" cy="1143000"/>
          </a:xfrm>
        </p:spPr>
        <p:txBody>
          <a:bodyPr/>
          <a:lstStyle/>
          <a:p>
            <a:r>
              <a:rPr lang="pt-BR" sz="3500" dirty="0" smtClean="0">
                <a:solidFill>
                  <a:srgbClr val="FF0000"/>
                </a:solidFill>
              </a:rPr>
              <a:t>Cuidados</a:t>
            </a:r>
          </a:p>
        </p:txBody>
      </p:sp>
      <p:sp>
        <p:nvSpPr>
          <p:cNvPr id="13315" name="CaixaDeTexto 2"/>
          <p:cNvSpPr txBox="1">
            <a:spLocks noChangeArrowheads="1"/>
          </p:cNvSpPr>
          <p:nvPr/>
        </p:nvSpPr>
        <p:spPr bwMode="auto">
          <a:xfrm>
            <a:off x="928688" y="1571625"/>
            <a:ext cx="7072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/>
              <a:t>- Leia e releia seu currículo, ele é sua carta de apresentação, portanto não deve conter erros.</a:t>
            </a:r>
            <a:endParaRPr lang="pt-BR"/>
          </a:p>
        </p:txBody>
      </p:sp>
      <p:sp>
        <p:nvSpPr>
          <p:cNvPr id="13316" name="CaixaDeTexto 3"/>
          <p:cNvSpPr txBox="1">
            <a:spLocks noChangeArrowheads="1"/>
          </p:cNvSpPr>
          <p:nvPr/>
        </p:nvSpPr>
        <p:spPr bwMode="auto">
          <a:xfrm>
            <a:off x="928688" y="2571750"/>
            <a:ext cx="66436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/>
              <a:t>- Coloque informações reais, tudo será conferido na entrevista.</a:t>
            </a:r>
          </a:p>
        </p:txBody>
      </p:sp>
      <p:sp>
        <p:nvSpPr>
          <p:cNvPr id="13317" name="CaixaDeTexto 6"/>
          <p:cNvSpPr txBox="1">
            <a:spLocks noChangeArrowheads="1"/>
          </p:cNvSpPr>
          <p:nvPr/>
        </p:nvSpPr>
        <p:spPr bwMode="auto">
          <a:xfrm>
            <a:off x="928688" y="5572125"/>
            <a:ext cx="75009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-"/>
            </a:pPr>
            <a:r>
              <a:rPr lang="pt-BR" i="1"/>
              <a:t>1º Contato da Empresa  = Atendimento Telefônico = Boa impressão </a:t>
            </a:r>
          </a:p>
        </p:txBody>
      </p:sp>
      <p:pic>
        <p:nvPicPr>
          <p:cNvPr id="7" name="Picture 8" descr="http://vocesa.abril.com.br/imagem/ppteficiente190x1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25" y="357188"/>
            <a:ext cx="1809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928688" y="3357563"/>
            <a:ext cx="80581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-"/>
            </a:pPr>
            <a:r>
              <a:rPr lang="pt-BR" i="1" dirty="0">
                <a:solidFill>
                  <a:srgbClr val="FF0000"/>
                </a:solidFill>
              </a:rPr>
              <a:t>Objetivo do currículo = igual ao da vaga que estou me candidatando.</a:t>
            </a: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928688" y="4214813"/>
            <a:ext cx="7572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i="1"/>
              <a:t>- Carta de apresentação = resumo da experiência profissional, o que conhece do mercado, solicitando uma entrevista pessoal.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utoUpdateAnimBg="0"/>
      <p:bldP spid="13316" grpId="0" autoUpdateAnimBg="0"/>
      <p:bldP spid="13317" grpId="0" build="allAtOnce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vocesa.abril.com.br/imagem/92_timido01_400x1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13" y="2000250"/>
            <a:ext cx="38100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1071563" y="3857625"/>
            <a:ext cx="72151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i="1"/>
              <a:t>A entrevista é o momento mais importante e decisivo no processo de contratação.</a:t>
            </a:r>
          </a:p>
          <a:p>
            <a:r>
              <a:rPr lang="pt-BR" i="1"/>
              <a:t> Para conseguir uma posição em qualquer empresa será preciso passar por pelo menos uma entrevista.</a:t>
            </a: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1676400" y="457200"/>
            <a:ext cx="64277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pt-BR" sz="6000">
                <a:solidFill>
                  <a:schemeClr val="tx2"/>
                </a:solidFill>
              </a:rPr>
              <a:t>ENTREVISTA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42938" y="0"/>
            <a:ext cx="7858125" cy="76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400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Preparando-se</a:t>
            </a:r>
            <a:r>
              <a:rPr lang="pt-BR" i="1" dirty="0">
                <a:latin typeface="Times New Roman" charset="0"/>
              </a:rPr>
              <a:t> </a:t>
            </a:r>
            <a:r>
              <a:rPr lang="pt-BR" sz="4400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para a entrevista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219200" y="914400"/>
            <a:ext cx="6858000" cy="4667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i="1" dirty="0">
                <a:solidFill>
                  <a:srgbClr val="000000"/>
                </a:solidFill>
              </a:rPr>
              <a:t>Autoconhecimento = Empregabilidade 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14340" name="CaixaDeTexto 3"/>
          <p:cNvSpPr txBox="1">
            <a:spLocks noChangeArrowheads="1"/>
          </p:cNvSpPr>
          <p:nvPr/>
        </p:nvSpPr>
        <p:spPr bwMode="auto">
          <a:xfrm>
            <a:off x="1071563" y="1500188"/>
            <a:ext cx="7072312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Char char="-"/>
            </a:pPr>
            <a:r>
              <a:rPr lang="pt-BR" i="1" u="sng"/>
              <a:t>Trabalho de Reflexão -  pense nestas </a:t>
            </a:r>
          </a:p>
          <a:p>
            <a:pPr algn="ctr"/>
            <a:r>
              <a:rPr lang="pt-BR" i="1" u="sng"/>
              <a:t>questões:</a:t>
            </a:r>
          </a:p>
          <a:p>
            <a:r>
              <a:rPr lang="pt-BR" i="1"/>
              <a:t> - O que gosto de fazer?</a:t>
            </a:r>
          </a:p>
          <a:p>
            <a:r>
              <a:rPr lang="pt-BR" i="1"/>
              <a:t>- Porque escolhi este curso?</a:t>
            </a:r>
          </a:p>
          <a:p>
            <a:r>
              <a:rPr lang="pt-BR" i="1"/>
              <a:t>- Quais as matérias que tenho maior</a:t>
            </a:r>
          </a:p>
          <a:p>
            <a:r>
              <a:rPr lang="pt-BR" i="1"/>
              <a:t>habilidade?</a:t>
            </a:r>
          </a:p>
          <a:p>
            <a:r>
              <a:rPr lang="pt-BR" i="1"/>
              <a:t>- Quais são meus pontos fortes</a:t>
            </a:r>
          </a:p>
          <a:p>
            <a:r>
              <a:rPr lang="pt-BR" i="1"/>
              <a:t>(qualidades)? Exemplos.</a:t>
            </a:r>
          </a:p>
          <a:p>
            <a:r>
              <a:rPr lang="pt-BR" i="1"/>
              <a:t>- Qual é o meu diferencial?</a:t>
            </a:r>
          </a:p>
          <a:p>
            <a:r>
              <a:rPr lang="pt-BR" i="1"/>
              <a:t>- Quais pontos ainda preciso </a:t>
            </a:r>
          </a:p>
          <a:p>
            <a:r>
              <a:rPr lang="pt-BR" i="1"/>
              <a:t>desenvolver?</a:t>
            </a:r>
          </a:p>
          <a:p>
            <a:r>
              <a:rPr lang="pt-BR" i="1"/>
              <a:t>- Quais são meus valores?</a:t>
            </a:r>
          </a:p>
          <a:p>
            <a:pPr>
              <a:buFontTx/>
              <a:buChar char="-"/>
            </a:pPr>
            <a:r>
              <a:rPr lang="pt-BR" i="1"/>
              <a:t>Quais são meus objetivos?</a:t>
            </a:r>
          </a:p>
        </p:txBody>
      </p:sp>
      <p:pic>
        <p:nvPicPr>
          <p:cNvPr id="14341" name="Picture 5" descr="D:\CLIPART\CARTOONS\CTOFF12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4786313"/>
            <a:ext cx="2287587" cy="159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2" descr="D:\CLIPART\SHAPES\SHAPE01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25" y="1643063"/>
            <a:ext cx="2765425" cy="245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vocesa.abril.com.br/imagem/102_emp_certo2_124x8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25" y="3714750"/>
            <a:ext cx="11811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Retângulo 8"/>
          <p:cNvSpPr>
            <a:spLocks noChangeArrowheads="1"/>
          </p:cNvSpPr>
          <p:nvPr/>
        </p:nvSpPr>
        <p:spPr bwMode="auto">
          <a:xfrm>
            <a:off x="6643688" y="2143125"/>
            <a:ext cx="1946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Quem sou eu?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43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3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3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43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43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nimBg="1" autoUpdateAnimBg="0"/>
      <p:bldP spid="1434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aixaDeTexto 1"/>
          <p:cNvSpPr txBox="1">
            <a:spLocks noChangeArrowheads="1"/>
          </p:cNvSpPr>
          <p:nvPr/>
        </p:nvSpPr>
        <p:spPr bwMode="auto">
          <a:xfrm>
            <a:off x="357158" y="714356"/>
            <a:ext cx="7291388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4000" b="1" i="1" dirty="0"/>
          </a:p>
          <a:p>
            <a:endParaRPr lang="pt-BR" sz="2500" b="1" i="1" dirty="0" smtClean="0"/>
          </a:p>
          <a:p>
            <a:pPr>
              <a:buFontTx/>
              <a:buChar char="-"/>
            </a:pPr>
            <a:r>
              <a:rPr lang="pt-BR" sz="2500" i="1" dirty="0" smtClean="0"/>
              <a:t>Pense sobre sua trajetória até chegar à faculdade, desafios, obstáculos que enfrentou.</a:t>
            </a:r>
          </a:p>
          <a:p>
            <a:endParaRPr lang="pt-BR" sz="2500" i="1" dirty="0" smtClean="0"/>
          </a:p>
          <a:p>
            <a:r>
              <a:rPr lang="pt-BR" sz="2500" i="1" dirty="0" smtClean="0"/>
              <a:t>- Estes exercícios irão ajudá-lo a aumentar a auto-estima, autoconfiança e a pensar em suas habilidades, objetivos e áreas que mais se identifica.</a:t>
            </a:r>
          </a:p>
          <a:p>
            <a:endParaRPr lang="pt-BR" i="1" dirty="0"/>
          </a:p>
          <a:p>
            <a:r>
              <a:rPr lang="pt-BR" sz="2800" i="1" dirty="0" err="1"/>
              <a:t>Obs</a:t>
            </a:r>
            <a:r>
              <a:rPr lang="pt-BR" sz="2800" i="1" dirty="0"/>
              <a:t>: O Autoconhecimento diminui a ansiedade/ insegurança na entrevista</a:t>
            </a:r>
          </a:p>
          <a:p>
            <a:endParaRPr lang="pt-BR" i="1" dirty="0"/>
          </a:p>
        </p:txBody>
      </p:sp>
      <p:pic>
        <p:nvPicPr>
          <p:cNvPr id="15363" name="Picture 4" descr="D:\CLIPART\CARTOONS\CTOFF15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4500570"/>
            <a:ext cx="1981200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7772400" cy="1143000"/>
          </a:xfrm>
        </p:spPr>
        <p:txBody>
          <a:bodyPr/>
          <a:lstStyle/>
          <a:p>
            <a:pPr algn="ctr" eaLnBrk="1" hangingPunct="1"/>
            <a:r>
              <a:rPr lang="pt-BR" sz="4800" b="1" i="1" dirty="0" smtClean="0"/>
              <a:t>Informação: diferencial na busca por emprego</a:t>
            </a: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pt-BR" sz="2000" i="1" dirty="0" smtClean="0">
                <a:solidFill>
                  <a:srgbClr val="FF0000"/>
                </a:solidFill>
              </a:rPr>
              <a:t>Capacidade de aprendizagem contínua</a:t>
            </a:r>
          </a:p>
          <a:p>
            <a:pPr algn="ctr" eaLnBrk="1" hangingPunct="1">
              <a:buFont typeface="Wingdings" pitchFamily="2" charset="2"/>
              <a:buNone/>
            </a:pPr>
            <a:endParaRPr lang="pt-BR" sz="2000" i="1" dirty="0" smtClean="0"/>
          </a:p>
          <a:p>
            <a:pPr algn="ctr" eaLnBrk="1" hangingPunct="1">
              <a:buFont typeface="Wingdings" pitchFamily="2" charset="2"/>
              <a:buNone/>
            </a:pPr>
            <a:endParaRPr lang="pt-BR" sz="2000" i="1" dirty="0" smtClean="0"/>
          </a:p>
          <a:p>
            <a:pPr algn="ctr" eaLnBrk="1" hangingPunct="1">
              <a:buFont typeface="Wingdings" pitchFamily="2" charset="2"/>
              <a:buNone/>
            </a:pPr>
            <a:endParaRPr lang="pt-BR" sz="2000" i="1" dirty="0" smtClean="0"/>
          </a:p>
          <a:p>
            <a:pPr algn="ctr" eaLnBrk="1" hangingPunct="1">
              <a:buFont typeface="Wingdings" pitchFamily="2" charset="2"/>
              <a:buNone/>
            </a:pPr>
            <a:endParaRPr lang="pt-BR" sz="2000" i="1" dirty="0" smtClean="0"/>
          </a:p>
          <a:p>
            <a:pPr eaLnBrk="1" hangingPunct="1">
              <a:buFont typeface="Wingdings" pitchFamily="2" charset="2"/>
              <a:buNone/>
            </a:pPr>
            <a:endParaRPr lang="pt-BR" sz="2000" i="1" dirty="0" smtClean="0"/>
          </a:p>
        </p:txBody>
      </p:sp>
      <p:sp>
        <p:nvSpPr>
          <p:cNvPr id="16388" name="Seta para baixo 3"/>
          <p:cNvSpPr>
            <a:spLocks noChangeArrowheads="1"/>
          </p:cNvSpPr>
          <p:nvPr/>
        </p:nvSpPr>
        <p:spPr bwMode="auto">
          <a:xfrm rot="1543285">
            <a:off x="4536200" y="2674023"/>
            <a:ext cx="774700" cy="1328738"/>
          </a:xfrm>
          <a:prstGeom prst="downArrow">
            <a:avLst>
              <a:gd name="adj1" fmla="val 50000"/>
              <a:gd name="adj2" fmla="val 72720"/>
            </a:avLst>
          </a:prstGeom>
          <a:solidFill>
            <a:schemeClr val="accent1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6389" name="CaixaDeTexto 4"/>
          <p:cNvSpPr txBox="1">
            <a:spLocks noChangeArrowheads="1"/>
          </p:cNvSpPr>
          <p:nvPr/>
        </p:nvSpPr>
        <p:spPr bwMode="auto">
          <a:xfrm>
            <a:off x="714348" y="3929066"/>
            <a:ext cx="7439025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200" i="1" dirty="0"/>
              <a:t>Grande valor para qualquer profissional, principalmente para aqueles que estão procurando o 1º emprego ou estágio.</a:t>
            </a:r>
          </a:p>
          <a:p>
            <a:pPr algn="ctr"/>
            <a:r>
              <a:rPr lang="pt-BR" sz="3200" i="1" dirty="0"/>
              <a:t>Além da faculdade, o que tenho feito para adquirir conhecimentos?</a:t>
            </a:r>
            <a:endParaRPr lang="pt-BR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autoUpdateAnimBg="0"/>
      <p:bldP spid="16388" grpId="0" animBg="1" autoUpdateAnimBg="0"/>
      <p:bldP spid="1638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1"/>
          <p:cNvSpPr>
            <a:spLocks noChangeArrowheads="1"/>
          </p:cNvSpPr>
          <p:nvPr/>
        </p:nvSpPr>
        <p:spPr bwMode="auto">
          <a:xfrm rot="-5362649">
            <a:off x="3121025" y="307975"/>
            <a:ext cx="2673350" cy="6781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5 w 21600"/>
              <a:gd name="T13" fmla="*/ 0 h 21600"/>
              <a:gd name="T14" fmla="*/ 21305 w 21600"/>
              <a:gd name="T15" fmla="*/ 927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4966" y="7763"/>
                </a:moveTo>
                <a:cubicBezTo>
                  <a:pt x="6098" y="5587"/>
                  <a:pt x="8347" y="4222"/>
                  <a:pt x="10800" y="4223"/>
                </a:cubicBezTo>
                <a:cubicBezTo>
                  <a:pt x="13252" y="4223"/>
                  <a:pt x="15501" y="5587"/>
                  <a:pt x="16633" y="7763"/>
                </a:cubicBezTo>
                <a:lnTo>
                  <a:pt x="20379" y="5813"/>
                </a:lnTo>
                <a:cubicBezTo>
                  <a:pt x="18520" y="2240"/>
                  <a:pt x="14827" y="-1"/>
                  <a:pt x="10799" y="0"/>
                </a:cubicBezTo>
                <a:cubicBezTo>
                  <a:pt x="6772" y="0"/>
                  <a:pt x="3079" y="2240"/>
                  <a:pt x="1220" y="5813"/>
                </a:cubicBezTo>
                <a:close/>
              </a:path>
            </a:pathLst>
          </a:cu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en-US"/>
          </a:p>
        </p:txBody>
      </p:sp>
      <p:sp>
        <p:nvSpPr>
          <p:cNvPr id="18435" name="AutoShape 22"/>
          <p:cNvSpPr>
            <a:spLocks noChangeArrowheads="1"/>
          </p:cNvSpPr>
          <p:nvPr/>
        </p:nvSpPr>
        <p:spPr bwMode="auto">
          <a:xfrm rot="4955392">
            <a:off x="2737644" y="446881"/>
            <a:ext cx="2673350" cy="69357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5 w 21600"/>
              <a:gd name="T13" fmla="*/ 0 h 21600"/>
              <a:gd name="T14" fmla="*/ 21305 w 21600"/>
              <a:gd name="T15" fmla="*/ 927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4966" y="7763"/>
                </a:moveTo>
                <a:cubicBezTo>
                  <a:pt x="6098" y="5587"/>
                  <a:pt x="8347" y="4222"/>
                  <a:pt x="10800" y="4223"/>
                </a:cubicBezTo>
                <a:cubicBezTo>
                  <a:pt x="13252" y="4223"/>
                  <a:pt x="15501" y="5587"/>
                  <a:pt x="16633" y="7763"/>
                </a:cubicBezTo>
                <a:lnTo>
                  <a:pt x="20379" y="5813"/>
                </a:lnTo>
                <a:cubicBezTo>
                  <a:pt x="18520" y="2240"/>
                  <a:pt x="14827" y="-1"/>
                  <a:pt x="10799" y="0"/>
                </a:cubicBezTo>
                <a:cubicBezTo>
                  <a:pt x="6772" y="0"/>
                  <a:pt x="3079" y="2240"/>
                  <a:pt x="1220" y="5813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36" name="AutoShape 23"/>
          <p:cNvSpPr>
            <a:spLocks noChangeArrowheads="1"/>
          </p:cNvSpPr>
          <p:nvPr/>
        </p:nvSpPr>
        <p:spPr bwMode="auto">
          <a:xfrm rot="10768400">
            <a:off x="2895600" y="0"/>
            <a:ext cx="2673350" cy="6781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5 w 21600"/>
              <a:gd name="T13" fmla="*/ 0 h 21600"/>
              <a:gd name="T14" fmla="*/ 21305 w 21600"/>
              <a:gd name="T15" fmla="*/ 927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4966" y="7763"/>
                </a:moveTo>
                <a:cubicBezTo>
                  <a:pt x="6098" y="5587"/>
                  <a:pt x="8347" y="4222"/>
                  <a:pt x="10800" y="4223"/>
                </a:cubicBezTo>
                <a:cubicBezTo>
                  <a:pt x="13252" y="4223"/>
                  <a:pt x="15501" y="5587"/>
                  <a:pt x="16633" y="7763"/>
                </a:cubicBezTo>
                <a:lnTo>
                  <a:pt x="20379" y="5813"/>
                </a:lnTo>
                <a:cubicBezTo>
                  <a:pt x="18520" y="2240"/>
                  <a:pt x="14827" y="-1"/>
                  <a:pt x="10799" y="0"/>
                </a:cubicBezTo>
                <a:cubicBezTo>
                  <a:pt x="6772" y="0"/>
                  <a:pt x="3079" y="2240"/>
                  <a:pt x="1220" y="5813"/>
                </a:cubicBezTo>
                <a:close/>
              </a:path>
            </a:pathLst>
          </a:cu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18437" name="Text Box 24"/>
          <p:cNvSpPr txBox="1">
            <a:spLocks noChangeArrowheads="1"/>
          </p:cNvSpPr>
          <p:nvPr/>
        </p:nvSpPr>
        <p:spPr bwMode="auto">
          <a:xfrm>
            <a:off x="2325688" y="2976563"/>
            <a:ext cx="379412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800"/>
              <a:t>AÇÕES DE </a:t>
            </a:r>
          </a:p>
          <a:p>
            <a:pPr algn="ctr"/>
            <a:r>
              <a:rPr lang="pt-BR" sz="2800"/>
              <a:t>APRENDIZAGEM/</a:t>
            </a:r>
          </a:p>
          <a:p>
            <a:pPr algn="ctr"/>
            <a:r>
              <a:rPr lang="pt-BR" sz="2800"/>
              <a:t> DESENVOLVIMENTO</a:t>
            </a:r>
          </a:p>
        </p:txBody>
      </p:sp>
      <p:sp>
        <p:nvSpPr>
          <p:cNvPr id="18438" name="Text Box 26"/>
          <p:cNvSpPr txBox="1">
            <a:spLocks noChangeArrowheads="1"/>
          </p:cNvSpPr>
          <p:nvPr/>
        </p:nvSpPr>
        <p:spPr bwMode="auto">
          <a:xfrm>
            <a:off x="2987675" y="547370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>
                <a:solidFill>
                  <a:srgbClr val="000066"/>
                </a:solidFill>
              </a:rPr>
              <a:t>Aprendizagem </a:t>
            </a:r>
          </a:p>
          <a:p>
            <a:pPr algn="ctr"/>
            <a:r>
              <a:rPr lang="pt-BR" sz="1800">
                <a:solidFill>
                  <a:srgbClr val="000066"/>
                </a:solidFill>
              </a:rPr>
              <a:t>Coletiva</a:t>
            </a:r>
          </a:p>
        </p:txBody>
      </p:sp>
      <p:sp>
        <p:nvSpPr>
          <p:cNvPr id="18439" name="Text Box 27"/>
          <p:cNvSpPr txBox="1">
            <a:spLocks noChangeArrowheads="1"/>
          </p:cNvSpPr>
          <p:nvPr/>
        </p:nvSpPr>
        <p:spPr bwMode="auto">
          <a:xfrm>
            <a:off x="1066800" y="3276600"/>
            <a:ext cx="14398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>
                <a:solidFill>
                  <a:srgbClr val="000066"/>
                </a:solidFill>
              </a:rPr>
              <a:t>Programas</a:t>
            </a:r>
          </a:p>
          <a:p>
            <a:r>
              <a:rPr lang="pt-BR" sz="1400">
                <a:solidFill>
                  <a:srgbClr val="000066"/>
                </a:solidFill>
              </a:rPr>
              <a:t>Desenvolvimento</a:t>
            </a:r>
          </a:p>
        </p:txBody>
      </p:sp>
      <p:sp>
        <p:nvSpPr>
          <p:cNvPr id="18440" name="Line 28"/>
          <p:cNvSpPr>
            <a:spLocks noChangeShapeType="1"/>
          </p:cNvSpPr>
          <p:nvPr/>
        </p:nvSpPr>
        <p:spPr bwMode="auto">
          <a:xfrm>
            <a:off x="5562600" y="6172200"/>
            <a:ext cx="3200400" cy="0"/>
          </a:xfrm>
          <a:prstGeom prst="line">
            <a:avLst/>
          </a:prstGeom>
          <a:noFill/>
          <a:ln w="76200" cap="rnd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441" name="Text Box 29"/>
          <p:cNvSpPr txBox="1">
            <a:spLocks noChangeArrowheads="1"/>
          </p:cNvSpPr>
          <p:nvPr/>
        </p:nvSpPr>
        <p:spPr bwMode="auto">
          <a:xfrm>
            <a:off x="6084888" y="6338888"/>
            <a:ext cx="2689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800"/>
              <a:t>Desenvolvimento</a:t>
            </a:r>
          </a:p>
        </p:txBody>
      </p:sp>
      <p:sp>
        <p:nvSpPr>
          <p:cNvPr id="18442" name="Text Box 30"/>
          <p:cNvSpPr txBox="1">
            <a:spLocks noChangeArrowheads="1"/>
          </p:cNvSpPr>
          <p:nvPr/>
        </p:nvSpPr>
        <p:spPr bwMode="auto">
          <a:xfrm>
            <a:off x="6049963" y="3233738"/>
            <a:ext cx="1892300" cy="9159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pt-BR" sz="1800">
                <a:solidFill>
                  <a:srgbClr val="000066"/>
                </a:solidFill>
              </a:rPr>
              <a:t>Aprendizagem Mediada por Tecnologias</a:t>
            </a:r>
          </a:p>
        </p:txBody>
      </p:sp>
      <p:sp>
        <p:nvSpPr>
          <p:cNvPr id="18443" name="AutoShape 31"/>
          <p:cNvSpPr>
            <a:spLocks noChangeArrowheads="1"/>
          </p:cNvSpPr>
          <p:nvPr/>
        </p:nvSpPr>
        <p:spPr bwMode="auto">
          <a:xfrm>
            <a:off x="1403350" y="2133600"/>
            <a:ext cx="1728788" cy="1439863"/>
          </a:xfrm>
          <a:prstGeom prst="curvedRightArrow">
            <a:avLst>
              <a:gd name="adj1" fmla="val 20000"/>
              <a:gd name="adj2" fmla="val 40000"/>
              <a:gd name="adj3" fmla="val 4002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44" name="AutoShape 32"/>
          <p:cNvSpPr>
            <a:spLocks noChangeArrowheads="1"/>
          </p:cNvSpPr>
          <p:nvPr/>
        </p:nvSpPr>
        <p:spPr bwMode="auto">
          <a:xfrm rot="-76966">
            <a:off x="2895600" y="609600"/>
            <a:ext cx="2673350" cy="6781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5 w 21600"/>
              <a:gd name="T13" fmla="*/ 0 h 21600"/>
              <a:gd name="T14" fmla="*/ 21305 w 21600"/>
              <a:gd name="T15" fmla="*/ 927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4966" y="7763"/>
                </a:moveTo>
                <a:cubicBezTo>
                  <a:pt x="6098" y="5587"/>
                  <a:pt x="8347" y="4222"/>
                  <a:pt x="10800" y="4223"/>
                </a:cubicBezTo>
                <a:cubicBezTo>
                  <a:pt x="13252" y="4223"/>
                  <a:pt x="15501" y="5587"/>
                  <a:pt x="16633" y="7763"/>
                </a:cubicBezTo>
                <a:lnTo>
                  <a:pt x="20379" y="5813"/>
                </a:lnTo>
                <a:cubicBezTo>
                  <a:pt x="18520" y="2240"/>
                  <a:pt x="14827" y="-1"/>
                  <a:pt x="10799" y="0"/>
                </a:cubicBezTo>
                <a:cubicBezTo>
                  <a:pt x="6772" y="0"/>
                  <a:pt x="3079" y="2240"/>
                  <a:pt x="1220" y="5813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45" name="Text Box 33"/>
          <p:cNvSpPr txBox="1">
            <a:spLocks noChangeArrowheads="1"/>
          </p:cNvSpPr>
          <p:nvPr/>
        </p:nvSpPr>
        <p:spPr bwMode="auto">
          <a:xfrm>
            <a:off x="3641725" y="1260475"/>
            <a:ext cx="18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8446" name="Text Box 34"/>
          <p:cNvSpPr txBox="1">
            <a:spLocks noChangeArrowheads="1"/>
          </p:cNvSpPr>
          <p:nvPr/>
        </p:nvSpPr>
        <p:spPr bwMode="auto">
          <a:xfrm>
            <a:off x="3490913" y="1057275"/>
            <a:ext cx="1892300" cy="915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pt-BR" sz="1800">
                <a:solidFill>
                  <a:srgbClr val="000066"/>
                </a:solidFill>
              </a:rPr>
              <a:t>Trilhas de </a:t>
            </a:r>
          </a:p>
          <a:p>
            <a:r>
              <a:rPr lang="pt-BR" sz="1800">
                <a:solidFill>
                  <a:srgbClr val="000066"/>
                </a:solidFill>
              </a:rPr>
              <a:t>Aprendizagem</a:t>
            </a:r>
          </a:p>
          <a:p>
            <a:r>
              <a:rPr lang="pt-BR" sz="1800">
                <a:solidFill>
                  <a:srgbClr val="000066"/>
                </a:solidFill>
              </a:rPr>
              <a:t>Individuais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6057900" y="42863"/>
            <a:ext cx="3071813" cy="120015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1800" i="1">
                <a:solidFill>
                  <a:srgbClr val="FFFFFF"/>
                </a:solidFill>
              </a:rPr>
              <a:t>Leia e guarde. Qual foi o último livro que você leu?</a:t>
            </a:r>
          </a:p>
          <a:p>
            <a:pPr>
              <a:defRPr/>
            </a:pPr>
            <a:r>
              <a:rPr lang="pt-BR" sz="1800" i="1">
                <a:solidFill>
                  <a:srgbClr val="FFFFFF"/>
                </a:solidFill>
              </a:rPr>
              <a:t>Saberia fazer uma crítica a respeito deste livro?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0" y="5072063"/>
            <a:ext cx="2786063" cy="120015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1800" i="1">
                <a:solidFill>
                  <a:srgbClr val="FFFFFF"/>
                </a:solidFill>
              </a:rPr>
              <a:t>Conhecimento de informática: word, excel </a:t>
            </a:r>
          </a:p>
          <a:p>
            <a:pPr>
              <a:defRPr/>
            </a:pPr>
            <a:r>
              <a:rPr lang="pt-BR" sz="1800" i="1">
                <a:solidFill>
                  <a:srgbClr val="FFFFFF"/>
                </a:solidFill>
              </a:rPr>
              <a:t>Importante na busca por estágio.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0" y="85725"/>
            <a:ext cx="3143250" cy="14779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1800" i="1" dirty="0">
                <a:solidFill>
                  <a:srgbClr val="FFFFFF"/>
                </a:solidFill>
              </a:rPr>
              <a:t>Aprender  </a:t>
            </a:r>
            <a:r>
              <a:rPr lang="pt-BR" sz="1800" i="1" dirty="0">
                <a:solidFill>
                  <a:srgbClr val="FFFFFF"/>
                </a:solidFill>
              </a:rPr>
              <a:t>idiomas </a:t>
            </a:r>
            <a:r>
              <a:rPr lang="pt-BR" sz="1800" i="1" dirty="0">
                <a:solidFill>
                  <a:srgbClr val="FFFFFF"/>
                </a:solidFill>
              </a:rPr>
              <a:t> é importante, mas é preciso  dedicar-se  </a:t>
            </a:r>
            <a:r>
              <a:rPr lang="pt-BR" sz="1800" i="1" dirty="0">
                <a:solidFill>
                  <a:srgbClr val="FFFFFF"/>
                </a:solidFill>
              </a:rPr>
              <a:t>ao português.</a:t>
            </a:r>
          </a:p>
          <a:p>
            <a:pPr>
              <a:defRPr/>
            </a:pPr>
            <a:r>
              <a:rPr lang="pt-BR" sz="1800" i="1" dirty="0">
                <a:solidFill>
                  <a:srgbClr val="FFFFFF"/>
                </a:solidFill>
              </a:rPr>
              <a:t>Você é capaz de redigir uma carta criativa e sem erros?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6715125" y="2000250"/>
            <a:ext cx="1819275" cy="6508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1800" i="1" dirty="0"/>
              <a:t>Assuntos Atuais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772400" cy="1143000"/>
          </a:xfrm>
        </p:spPr>
        <p:txBody>
          <a:bodyPr/>
          <a:lstStyle/>
          <a:p>
            <a:pPr algn="ctr" eaLnBrk="1" hangingPunct="1"/>
            <a:r>
              <a:rPr lang="pt-BR" sz="2000" b="1" i="1" dirty="0" smtClean="0">
                <a:solidFill>
                  <a:srgbClr val="FF0000"/>
                </a:solidFill>
              </a:rPr>
              <a:t>O que é esperado do profissional </a:t>
            </a:r>
            <a:br>
              <a:rPr lang="pt-BR" sz="2000" b="1" i="1" dirty="0" smtClean="0">
                <a:solidFill>
                  <a:srgbClr val="FF0000"/>
                </a:solidFill>
              </a:rPr>
            </a:br>
            <a:r>
              <a:rPr lang="pt-BR" sz="2000" b="1" i="1" dirty="0" smtClean="0">
                <a:solidFill>
                  <a:srgbClr val="FF0000"/>
                </a:solidFill>
              </a:rPr>
              <a:t>hoje?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733800" y="2286000"/>
            <a:ext cx="1873250" cy="7143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Visão Integrada </a:t>
            </a:r>
          </a:p>
          <a:p>
            <a:r>
              <a:rPr lang="pt-BR" sz="2000"/>
              <a:t> dos Processos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486400" y="1752600"/>
            <a:ext cx="2182813" cy="4095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Empreendedorismo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2895600" y="3276600"/>
            <a:ext cx="3352800" cy="1143000"/>
          </a:xfrm>
          <a:prstGeom prst="ellipse">
            <a:avLst/>
          </a:prstGeom>
          <a:solidFill>
            <a:schemeClr val="accent2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pt-BR">
                <a:solidFill>
                  <a:schemeClr val="bg1"/>
                </a:solidFill>
              </a:rPr>
              <a:t>Novo Perfil Profissional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048375" y="2438400"/>
            <a:ext cx="2409825" cy="4095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Provedor de Soluções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629400" y="3124200"/>
            <a:ext cx="1449388" cy="7143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Inovação e </a:t>
            </a:r>
          </a:p>
          <a:p>
            <a:r>
              <a:rPr lang="pt-BR" sz="2000"/>
              <a:t>Criatividade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791200" y="4495800"/>
            <a:ext cx="3098800" cy="4095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Chegar à essência das coisas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810000" y="4724400"/>
            <a:ext cx="1795463" cy="4095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Fazer acontecer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812925" y="4814888"/>
            <a:ext cx="1592263" cy="4095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Comunicação</a:t>
            </a:r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1219200" y="5105400"/>
            <a:ext cx="53340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304800" y="5394325"/>
            <a:ext cx="1317625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saber ouvir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752600" y="5394325"/>
            <a:ext cx="985838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empatia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3352800" y="5410200"/>
            <a:ext cx="2090738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/>
              <a:t> </a:t>
            </a:r>
            <a:r>
              <a:rPr lang="pt-BR" sz="2000"/>
              <a:t>saber se expressar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2514600" y="6019800"/>
            <a:ext cx="1627188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saber escrever</a:t>
            </a: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2209800" y="5257800"/>
            <a:ext cx="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3357563" y="5224463"/>
            <a:ext cx="4572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2743200" y="5257800"/>
            <a:ext cx="38100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1295400" y="4310063"/>
            <a:ext cx="1395413" cy="4095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Negociação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381000" y="3810000"/>
            <a:ext cx="1844675" cy="4095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Relacionamento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381000" y="3248025"/>
            <a:ext cx="1600200" cy="4095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pt-BR" sz="2000"/>
              <a:t>Auto gestão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381000" y="2590800"/>
            <a:ext cx="1590675" cy="4095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Assertividade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2209800" y="2286000"/>
            <a:ext cx="1422400" cy="71437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/>
              <a:t>Pensamento</a:t>
            </a:r>
          </a:p>
          <a:p>
            <a:r>
              <a:rPr lang="pt-BR" sz="2000"/>
              <a:t>Estratégico</a:t>
            </a:r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4419600" y="4495800"/>
            <a:ext cx="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5943600" y="4267200"/>
            <a:ext cx="60960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6096000" y="3505200"/>
            <a:ext cx="457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 flipV="1">
            <a:off x="5715000" y="2895600"/>
            <a:ext cx="838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 flipV="1">
            <a:off x="5562600" y="2209800"/>
            <a:ext cx="609600" cy="990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1828800" y="3048000"/>
            <a:ext cx="121920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3276600" y="3048000"/>
            <a:ext cx="68580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7315200" y="6248400"/>
            <a:ext cx="1604963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1200"/>
              <a:t>Adaptado: Amana-Key</a:t>
            </a:r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 flipH="1" flipV="1">
            <a:off x="1981200" y="3429000"/>
            <a:ext cx="9144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 flipH="1">
            <a:off x="2209800" y="4038600"/>
            <a:ext cx="838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 flipH="1">
            <a:off x="2667000" y="4191000"/>
            <a:ext cx="6096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aixaDeTexto 1"/>
          <p:cNvSpPr txBox="1">
            <a:spLocks noChangeArrowheads="1"/>
          </p:cNvSpPr>
          <p:nvPr/>
        </p:nvSpPr>
        <p:spPr bwMode="auto">
          <a:xfrm>
            <a:off x="161956" y="1643063"/>
            <a:ext cx="8839200" cy="31085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i="1" dirty="0">
                <a:solidFill>
                  <a:srgbClr val="000000"/>
                </a:solidFill>
                <a:hlinkClick r:id="rId2"/>
              </a:rPr>
              <a:t>http://</a:t>
            </a:r>
            <a:r>
              <a:rPr lang="pt-BR" i="1" dirty="0" smtClean="0">
                <a:solidFill>
                  <a:srgbClr val="000000"/>
                </a:solidFill>
                <a:hlinkClick r:id="rId2"/>
              </a:rPr>
              <a:t>www.youtube.com/watch?v=glofSn7xLDw</a:t>
            </a:r>
          </a:p>
          <a:p>
            <a:pPr algn="ctr">
              <a:defRPr/>
            </a:pPr>
            <a:endParaRPr lang="pt-BR" i="1" dirty="0">
              <a:solidFill>
                <a:srgbClr val="000000"/>
              </a:solidFill>
              <a:hlinkClick r:id="rId2"/>
            </a:endParaRPr>
          </a:p>
          <a:p>
            <a:pPr algn="ctr">
              <a:defRPr/>
            </a:pPr>
            <a:r>
              <a:rPr lang="pt-BR" i="1" dirty="0" smtClean="0">
                <a:solidFill>
                  <a:srgbClr val="000000"/>
                </a:solidFill>
                <a:hlinkClick r:id="rId2"/>
              </a:rPr>
              <a:t>http</a:t>
            </a:r>
            <a:r>
              <a:rPr lang="pt-BR" i="1" dirty="0">
                <a:solidFill>
                  <a:srgbClr val="000000"/>
                </a:solidFill>
                <a:hlinkClick r:id="rId2"/>
              </a:rPr>
              <a:t>://</a:t>
            </a:r>
            <a:r>
              <a:rPr lang="pt-BR" i="1" dirty="0" smtClean="0">
                <a:solidFill>
                  <a:srgbClr val="000000"/>
                </a:solidFill>
                <a:hlinkClick r:id="rId2"/>
              </a:rPr>
              <a:t>www.youtube.com/watch?v=uM8xEcX4Fv4</a:t>
            </a:r>
            <a:endParaRPr lang="pt-BR" i="1" dirty="0" smtClean="0">
              <a:solidFill>
                <a:srgbClr val="000000"/>
              </a:solidFill>
            </a:endParaRPr>
          </a:p>
          <a:p>
            <a:pPr algn="ctr">
              <a:defRPr/>
            </a:pPr>
            <a:endParaRPr lang="pt-BR" i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pt-BR" i="1" dirty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pt-BR" sz="3000" i="1" dirty="0">
                <a:solidFill>
                  <a:srgbClr val="000000"/>
                </a:solidFill>
              </a:rPr>
              <a:t>Espero que estas informações possam ajudá-lo a encontrar um lugar no mercado de trabalho.</a:t>
            </a:r>
          </a:p>
          <a:p>
            <a:pPr algn="ctr">
              <a:defRPr/>
            </a:pPr>
            <a:endParaRPr lang="pt-BR" i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pt-BR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38" y="1428750"/>
            <a:ext cx="3106737" cy="487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1428750"/>
            <a:ext cx="4786313" cy="1143000"/>
          </a:xfrm>
        </p:spPr>
        <p:txBody>
          <a:bodyPr lIns="92075" tIns="46038" rIns="92075" bIns="46038" anchor="ctr"/>
          <a:lstStyle/>
          <a:p>
            <a:pPr>
              <a:defRPr/>
            </a:pPr>
            <a:r>
              <a:rPr lang="pt-BR" sz="3200" kern="1200" dirty="0" smtClean="0">
                <a:solidFill>
                  <a:srgbClr val="FF0000"/>
                </a:solidFill>
                <a:ea typeface="+mn-ea"/>
                <a:cs typeface="+mn-cs"/>
              </a:rPr>
              <a:t>ATÉ A PRÓXIMA AULA...</a:t>
            </a:r>
          </a:p>
        </p:txBody>
      </p:sp>
      <p:sp>
        <p:nvSpPr>
          <p:cNvPr id="4" name="Seta para a direita 3"/>
          <p:cNvSpPr/>
          <p:nvPr/>
        </p:nvSpPr>
        <p:spPr>
          <a:xfrm>
            <a:off x="1428750" y="4000500"/>
            <a:ext cx="2214563" cy="1500188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Rosto feliz 4"/>
          <p:cNvSpPr/>
          <p:nvPr/>
        </p:nvSpPr>
        <p:spPr>
          <a:xfrm>
            <a:off x="8001024" y="857232"/>
            <a:ext cx="1000132" cy="1214446"/>
          </a:xfrm>
          <a:prstGeom prst="smileyFac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val 2"/>
          <p:cNvSpPr>
            <a:spLocks noChangeArrowheads="1"/>
          </p:cNvSpPr>
          <p:nvPr/>
        </p:nvSpPr>
        <p:spPr bwMode="auto">
          <a:xfrm>
            <a:off x="3048000" y="609600"/>
            <a:ext cx="3168650" cy="5867400"/>
          </a:xfrm>
          <a:prstGeom prst="ellipse">
            <a:avLst/>
          </a:prstGeom>
          <a:gradFill rotWithShape="1">
            <a:gsLst>
              <a:gs pos="0">
                <a:srgbClr val="FFFFCC"/>
              </a:gs>
              <a:gs pos="50000">
                <a:srgbClr val="FFFFF5"/>
              </a:gs>
              <a:gs pos="100000">
                <a:srgbClr val="FFFFCC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 flipH="1">
            <a:off x="1676400" y="762000"/>
            <a:ext cx="76200" cy="14478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 type="none" w="sm" len="sm"/>
            <a:tailEnd type="stealth" w="lg" len="lg"/>
          </a:ln>
        </p:spPr>
        <p:txBody>
          <a:bodyPr/>
          <a:lstStyle/>
          <a:p>
            <a:endParaRPr lang="pt-BR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429000" y="2667000"/>
            <a:ext cx="2435225" cy="15557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pt-BR" sz="4800" b="1"/>
              <a:t>Cenário </a:t>
            </a:r>
          </a:p>
          <a:p>
            <a:pPr algn="ctr"/>
            <a:r>
              <a:rPr lang="pt-BR" sz="4800" b="1"/>
              <a:t>Atual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28600" y="4872038"/>
            <a:ext cx="2971800" cy="161607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pt-BR" sz="2000" b="1"/>
              <a:t>Novos padrões de </a:t>
            </a:r>
          </a:p>
          <a:p>
            <a:r>
              <a:rPr lang="pt-BR" sz="2000" b="1"/>
              <a:t>comportamentos , processos.</a:t>
            </a:r>
          </a:p>
          <a:p>
            <a:r>
              <a:rPr lang="pt-BR" sz="2000" b="1"/>
              <a:t>E maneiras de atender clientes e sociedade.</a:t>
            </a:r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7620000" y="762000"/>
            <a:ext cx="0" cy="12192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 type="none" w="sm" len="sm"/>
            <a:tailEnd type="stealth" w="lg" len="lg"/>
          </a:ln>
        </p:spPr>
        <p:txBody>
          <a:bodyPr/>
          <a:lstStyle/>
          <a:p>
            <a:endParaRPr lang="pt-BR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28613" y="2306638"/>
            <a:ext cx="2592387" cy="100647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pt-BR" sz="2000" b="1"/>
              <a:t>Mudanças constantes nas estratégias para garantir os resultados</a:t>
            </a: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 flipH="1">
            <a:off x="1752600" y="3505200"/>
            <a:ext cx="76200" cy="12954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 type="none" w="sm" len="sm"/>
            <a:tailEnd type="stealth" w="lg" len="lg"/>
          </a:ln>
        </p:spPr>
        <p:txBody>
          <a:bodyPr/>
          <a:lstStyle/>
          <a:p>
            <a:endParaRPr lang="pt-BR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5857884" y="214290"/>
            <a:ext cx="1860550" cy="39687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pt-BR" sz="2000" b="1" dirty="0"/>
              <a:t>Profissionais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6361113" y="2054225"/>
            <a:ext cx="2625725" cy="132397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pt-BR" sz="2000" b="1"/>
              <a:t>Preocupação com seu desenvolvimento para manter-se competitivo no mercado.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714348" y="260350"/>
            <a:ext cx="1800252" cy="39687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pt-BR" sz="2000" b="1" dirty="0"/>
              <a:t>Empresas</a:t>
            </a:r>
          </a:p>
        </p:txBody>
      </p:sp>
      <p:sp>
        <p:nvSpPr>
          <p:cNvPr id="12" name="CaixaDeTexto 11"/>
          <p:cNvSpPr txBox="1">
            <a:spLocks noChangeArrowheads="1"/>
          </p:cNvSpPr>
          <p:nvPr/>
        </p:nvSpPr>
        <p:spPr bwMode="auto">
          <a:xfrm>
            <a:off x="6429375" y="5143500"/>
            <a:ext cx="2071688" cy="7080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pt-BR" sz="2000" b="1"/>
              <a:t>Busca por um diferencial</a:t>
            </a: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7715272" y="3857628"/>
            <a:ext cx="0" cy="12192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 type="none" w="sm" len="sm"/>
            <a:tailEnd type="stealth" w="lg" len="lg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699" grpId="0" animBg="1"/>
      <p:bldP spid="29700" grpId="0" autoUpdateAnimBg="0"/>
      <p:bldP spid="29701" grpId="0" animBg="1" autoUpdateAnimBg="0"/>
      <p:bldP spid="29702" grpId="0" animBg="1"/>
      <p:bldP spid="29703" grpId="0" animBg="1" autoUpdateAnimBg="0"/>
      <p:bldP spid="29704" grpId="0" animBg="1"/>
      <p:bldP spid="29705" grpId="0" animBg="1" autoUpdateAnimBg="0"/>
      <p:bldP spid="29706" grpId="0" animBg="1" autoUpdateAnimBg="0"/>
      <p:bldP spid="29707" grpId="0" animBg="1" autoUpdateAnimBg="0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357158" y="-142900"/>
            <a:ext cx="8001000" cy="1476375"/>
          </a:xfrm>
        </p:spPr>
        <p:txBody>
          <a:bodyPr/>
          <a:lstStyle/>
          <a:p>
            <a:pPr algn="ctr" eaLnBrk="1" hangingPunct="1"/>
            <a:r>
              <a:rPr lang="pt-BR" sz="5400" b="1" dirty="0" smtClean="0"/>
              <a:t>Procurando Emprego ou Estágio?</a:t>
            </a:r>
          </a:p>
        </p:txBody>
      </p:sp>
      <p:sp>
        <p:nvSpPr>
          <p:cNvPr id="5123" name="Espaço Reservado para Conteúdo 2"/>
          <p:cNvSpPr>
            <a:spLocks noGrp="1"/>
          </p:cNvSpPr>
          <p:nvPr>
            <p:ph idx="1"/>
          </p:nvPr>
        </p:nvSpPr>
        <p:spPr>
          <a:xfrm>
            <a:off x="1219200" y="1814513"/>
            <a:ext cx="7696200" cy="24145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pt-BR" sz="3600" i="1" u="sng" smtClean="0"/>
              <a:t>1º Passo: Currículo</a:t>
            </a:r>
          </a:p>
          <a:p>
            <a:pPr algn="ctr" eaLnBrk="1" hangingPunct="1">
              <a:buFont typeface="Wingdings" pitchFamily="2" charset="2"/>
              <a:buNone/>
            </a:pPr>
            <a:endParaRPr lang="pt-BR" sz="1600" i="1" smtClean="0"/>
          </a:p>
          <a:p>
            <a:pPr algn="ctr" eaLnBrk="1" hangingPunct="1">
              <a:buFont typeface="Wingdings" pitchFamily="2" charset="2"/>
              <a:buNone/>
            </a:pPr>
            <a:r>
              <a:rPr lang="pt-BR" sz="2400" i="1" smtClean="0"/>
              <a:t>O currículo é uma peça de marketing, portanto faça uma boa propaganda.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pt-BR" sz="2400" i="1" smtClean="0"/>
              <a:t>É o seu passaporte para o mercado de trabalho.</a:t>
            </a:r>
          </a:p>
          <a:p>
            <a:pPr algn="ctr" eaLnBrk="1" hangingPunct="1">
              <a:buFont typeface="Wingdings" pitchFamily="2" charset="2"/>
              <a:buNone/>
            </a:pPr>
            <a:endParaRPr lang="pt-BR" sz="2400" i="1" smtClean="0"/>
          </a:p>
        </p:txBody>
      </p:sp>
      <p:pic>
        <p:nvPicPr>
          <p:cNvPr id="5125" name="Picture 5" descr="C:\Documents and Settings\Administrador\Meus documentos\Minhas imagens\FOTOS\CORBIS - FOTOS\CB0252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4267201"/>
            <a:ext cx="4953000" cy="223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628632"/>
          </a:xfrm>
        </p:spPr>
        <p:txBody>
          <a:bodyPr/>
          <a:lstStyle/>
          <a:p>
            <a:pPr algn="ctr"/>
            <a:r>
              <a:rPr lang="pt-BR" sz="3500" b="1" dirty="0" smtClean="0">
                <a:solidFill>
                  <a:srgbClr val="FF0000"/>
                </a:solidFill>
              </a:rPr>
              <a:t>Elaboração do </a:t>
            </a:r>
            <a:r>
              <a:rPr lang="pt-BR" sz="3500" b="1" dirty="0" smtClean="0">
                <a:solidFill>
                  <a:srgbClr val="FF0000"/>
                </a:solidFill>
              </a:rPr>
              <a:t>Currículo</a:t>
            </a:r>
          </a:p>
        </p:txBody>
      </p:sp>
      <p:sp>
        <p:nvSpPr>
          <p:cNvPr id="6147" name="CaixaDeTexto 2"/>
          <p:cNvSpPr txBox="1">
            <a:spLocks noChangeArrowheads="1"/>
          </p:cNvSpPr>
          <p:nvPr/>
        </p:nvSpPr>
        <p:spPr bwMode="auto">
          <a:xfrm>
            <a:off x="1447800" y="2362200"/>
            <a:ext cx="67865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i="1"/>
              <a:t>Apresente-se no cabeçalho no alto da página apenas com nome, endereço, telefone e e-mail.</a:t>
            </a:r>
          </a:p>
          <a:p>
            <a:r>
              <a:rPr lang="pt-BR" sz="1200" i="1"/>
              <a:t>OBS: Use folhas brancas, limpas e grampeadas, não use capas ou folhas coloridas</a:t>
            </a:r>
          </a:p>
          <a:p>
            <a:r>
              <a:rPr lang="pt-BR" sz="1200" i="1"/>
              <a:t>Letra do tipo tradicional (Currier/ Times New Roman/ Arial 12)</a:t>
            </a:r>
          </a:p>
          <a:p>
            <a:r>
              <a:rPr lang="pt-BR" sz="1200" i="1"/>
              <a:t>Negrito e itálico devem ser usados para organizar as informações</a:t>
            </a:r>
          </a:p>
          <a:p>
            <a:r>
              <a:rPr lang="pt-BR" sz="1200" i="1"/>
              <a:t>Duas folhas no máximo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857375" y="3929066"/>
            <a:ext cx="6248400" cy="244633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pt-BR" b="1" dirty="0">
                <a:solidFill>
                  <a:srgbClr val="000000"/>
                </a:solidFill>
              </a:rPr>
              <a:t>                     SILVA </a:t>
            </a:r>
            <a:r>
              <a:rPr lang="pt-BR" b="1" dirty="0">
                <a:solidFill>
                  <a:srgbClr val="000000"/>
                </a:solidFill>
              </a:rPr>
              <a:t>DA </a:t>
            </a:r>
            <a:r>
              <a:rPr lang="pt-BR" b="1" dirty="0">
                <a:solidFill>
                  <a:srgbClr val="000000"/>
                </a:solidFill>
              </a:rPr>
              <a:t>SILVA </a:t>
            </a:r>
          </a:p>
          <a:p>
            <a:pPr algn="ctr">
              <a:defRPr/>
            </a:pPr>
            <a:r>
              <a:rPr lang="pt-BR" sz="900" b="1" dirty="0">
                <a:solidFill>
                  <a:srgbClr val="000000"/>
                </a:solidFill>
              </a:rPr>
              <a:t>(Nome em destaque letra maior 16)</a:t>
            </a:r>
          </a:p>
          <a:p>
            <a:pPr algn="ctr">
              <a:defRPr/>
            </a:pPr>
            <a:r>
              <a:rPr lang="pt-BR" dirty="0">
                <a:solidFill>
                  <a:srgbClr val="000000"/>
                </a:solidFill>
              </a:rPr>
              <a:t>28 </a:t>
            </a:r>
            <a:r>
              <a:rPr lang="pt-BR" dirty="0">
                <a:solidFill>
                  <a:srgbClr val="000000"/>
                </a:solidFill>
              </a:rPr>
              <a:t>anos, solteiro.</a:t>
            </a:r>
          </a:p>
          <a:p>
            <a:pPr algn="ctr">
              <a:defRPr/>
            </a:pPr>
            <a:r>
              <a:rPr lang="pt-BR" dirty="0">
                <a:solidFill>
                  <a:srgbClr val="000000"/>
                </a:solidFill>
              </a:rPr>
              <a:t>Rua Y, 55 – Vila X</a:t>
            </a:r>
          </a:p>
          <a:p>
            <a:pPr algn="ctr">
              <a:defRPr/>
            </a:pPr>
            <a:r>
              <a:rPr lang="pt-BR" dirty="0" err="1">
                <a:solidFill>
                  <a:srgbClr val="000000"/>
                </a:solidFill>
              </a:rPr>
              <a:t>Cep</a:t>
            </a:r>
            <a:r>
              <a:rPr lang="pt-BR" dirty="0">
                <a:solidFill>
                  <a:srgbClr val="000000"/>
                </a:solidFill>
              </a:rPr>
              <a:t>:0000000000</a:t>
            </a:r>
            <a:endParaRPr lang="pt-BR" dirty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pt-BR" dirty="0">
                <a:solidFill>
                  <a:srgbClr val="000000"/>
                </a:solidFill>
              </a:rPr>
              <a:t>(18) </a:t>
            </a:r>
            <a:r>
              <a:rPr lang="pt-BR" dirty="0">
                <a:solidFill>
                  <a:srgbClr val="000000"/>
                </a:solidFill>
              </a:rPr>
              <a:t>9999 9999</a:t>
            </a:r>
          </a:p>
          <a:p>
            <a:pPr algn="ctr">
              <a:defRPr/>
            </a:pPr>
            <a:r>
              <a:rPr lang="pt-BR" dirty="0">
                <a:solidFill>
                  <a:schemeClr val="tx1"/>
                </a:solidFill>
              </a:rPr>
              <a:t>silva@xyz.com.br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autoUpdateAnimBg="0"/>
      <p:bldP spid="5" grpId="0" build="p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600200" y="2667000"/>
            <a:ext cx="6934200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b="1" dirty="0">
                <a:solidFill>
                  <a:srgbClr val="000000"/>
                </a:solidFill>
              </a:rPr>
              <a:t>OBJETIVO:</a:t>
            </a:r>
            <a:r>
              <a:rPr lang="pt-BR" dirty="0">
                <a:solidFill>
                  <a:srgbClr val="000000"/>
                </a:solidFill>
              </a:rPr>
              <a:t/>
            </a:r>
            <a:br>
              <a:rPr lang="pt-BR" dirty="0">
                <a:solidFill>
                  <a:srgbClr val="000000"/>
                </a:solidFill>
              </a:rPr>
            </a:br>
            <a:r>
              <a:rPr lang="pt-BR" dirty="0">
                <a:solidFill>
                  <a:srgbClr val="000000"/>
                </a:solidFill>
              </a:rPr>
              <a:t>- Analista de Planejamento e Finanças</a:t>
            </a:r>
          </a:p>
          <a:p>
            <a:pPr>
              <a:defRPr/>
            </a:pPr>
            <a:r>
              <a:rPr lang="pt-BR" dirty="0" smtClean="0">
                <a:solidFill>
                  <a:srgbClr val="000000"/>
                </a:solidFill>
              </a:rPr>
              <a:t>- Estágio em Logística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7172" name="CaixaDeTexto 3"/>
          <p:cNvSpPr txBox="1">
            <a:spLocks noChangeArrowheads="1"/>
          </p:cNvSpPr>
          <p:nvPr/>
        </p:nvSpPr>
        <p:spPr bwMode="auto">
          <a:xfrm>
            <a:off x="1295400" y="5105400"/>
            <a:ext cx="723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dirty="0"/>
              <a:t>Não vale a pena dizer que tem interesse por 20 áreas </a:t>
            </a:r>
          </a:p>
          <a:p>
            <a:pPr algn="ctr"/>
            <a:r>
              <a:rPr lang="pt-BR" dirty="0"/>
              <a:t>diferentes.</a:t>
            </a:r>
          </a:p>
        </p:txBody>
      </p:sp>
      <p:sp>
        <p:nvSpPr>
          <p:cNvPr id="7173" name="Título 1"/>
          <p:cNvSpPr>
            <a:spLocks/>
          </p:cNvSpPr>
          <p:nvPr/>
        </p:nvSpPr>
        <p:spPr bwMode="auto">
          <a:xfrm>
            <a:off x="642910" y="357166"/>
            <a:ext cx="7772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pt-BR" sz="3500" b="1" dirty="0">
                <a:solidFill>
                  <a:schemeClr val="tx2"/>
                </a:solidFill>
              </a:rPr>
              <a:t>Objetivo: Área ou Cargo que aspira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 autoUpdateAnimBg="0"/>
      <p:bldP spid="7172" grpId="0" autoUpdateAnimBg="0"/>
      <p:bldP spid="717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aixaDeTexto 1"/>
          <p:cNvSpPr txBox="1">
            <a:spLocks noChangeArrowheads="1"/>
          </p:cNvSpPr>
          <p:nvPr/>
        </p:nvSpPr>
        <p:spPr bwMode="auto">
          <a:xfrm>
            <a:off x="214282" y="1285860"/>
            <a:ext cx="821537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000" i="1" dirty="0"/>
              <a:t>Conhecimentos (informática, idiomas, </a:t>
            </a:r>
            <a:r>
              <a:rPr lang="pt-BR" sz="2000" i="1" dirty="0" err="1"/>
              <a:t>etc</a:t>
            </a:r>
            <a:r>
              <a:rPr lang="pt-BR" sz="2000" i="1" dirty="0"/>
              <a:t>)</a:t>
            </a:r>
            <a:br>
              <a:rPr lang="pt-BR" sz="2000" i="1" dirty="0"/>
            </a:br>
            <a:r>
              <a:rPr lang="pt-BR" sz="2000" i="1" dirty="0"/>
              <a:t>Vivências</a:t>
            </a:r>
            <a:br>
              <a:rPr lang="pt-BR" sz="2000" i="1" dirty="0"/>
            </a:br>
            <a:r>
              <a:rPr lang="pt-BR" sz="2000" i="1" dirty="0"/>
              <a:t>Experiências</a:t>
            </a:r>
          </a:p>
          <a:p>
            <a:r>
              <a:rPr lang="pt-BR" sz="2000" i="1" dirty="0"/>
              <a:t>Mencionar de forma sucinta o que você é capaz de fazer, suas experiências profissionais. </a:t>
            </a:r>
          </a:p>
          <a:p>
            <a:r>
              <a:rPr lang="pt-BR" sz="2000" i="1" dirty="0"/>
              <a:t>Organize o texto em tópicos</a:t>
            </a:r>
          </a:p>
          <a:p>
            <a:r>
              <a:rPr lang="pt-BR" sz="2000" i="1" dirty="0"/>
              <a:t>Mencione apenas as experiências relacionadas com o cargo que está se candidatando</a:t>
            </a:r>
          </a:p>
          <a:p>
            <a:r>
              <a:rPr lang="pt-BR" sz="2000" i="1" dirty="0"/>
              <a:t>Utilize verbos de ação</a:t>
            </a:r>
          </a:p>
          <a:p>
            <a:r>
              <a:rPr lang="pt-BR" sz="2000" b="1" i="1" u="sng" dirty="0"/>
              <a:t>Caso esteja iniciando sua carreira passe para o tópico Formação Acadêmica</a:t>
            </a:r>
          </a:p>
          <a:p>
            <a:endParaRPr lang="pt-BR" sz="1200" b="1" u="sng" dirty="0"/>
          </a:p>
        </p:txBody>
      </p:sp>
      <p:sp>
        <p:nvSpPr>
          <p:cNvPr id="4" name="Retângulo 3"/>
          <p:cNvSpPr/>
          <p:nvPr/>
        </p:nvSpPr>
        <p:spPr>
          <a:xfrm>
            <a:off x="285720" y="4857760"/>
            <a:ext cx="7072313" cy="17494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pt-BR" b="1" dirty="0">
                <a:solidFill>
                  <a:srgbClr val="000000"/>
                </a:solidFill>
              </a:rPr>
              <a:t>RESUMO</a:t>
            </a:r>
            <a:r>
              <a:rPr lang="pt-BR" b="1" dirty="0">
                <a:solidFill>
                  <a:srgbClr val="000000"/>
                </a:solidFill>
              </a:rPr>
              <a:t>: EXEMPLO</a:t>
            </a:r>
            <a:endParaRPr lang="pt-BR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   Experiência de X anos nas áreas Financeira e Contábil com destaque para:</a:t>
            </a:r>
            <a:endParaRPr lang="pt-BR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- Preparação de Orçamentos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- Acompanhamento detalhado de Despesas e de Investimentos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- Confecção de Relatórios para a Diretoria</a:t>
            </a:r>
          </a:p>
        </p:txBody>
      </p:sp>
      <p:sp>
        <p:nvSpPr>
          <p:cNvPr id="8197" name="Título 1"/>
          <p:cNvSpPr>
            <a:spLocks/>
          </p:cNvSpPr>
          <p:nvPr/>
        </p:nvSpPr>
        <p:spPr bwMode="auto">
          <a:xfrm>
            <a:off x="1143000" y="171450"/>
            <a:ext cx="7772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pt-BR" sz="3500" b="1" dirty="0">
                <a:solidFill>
                  <a:schemeClr val="tx2"/>
                </a:solidFill>
              </a:rPr>
              <a:t>Resumo de qualificações: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4" grpId="0" build="p" animBg="1" autoUpdateAnimBg="0"/>
      <p:bldP spid="819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aixaDeTexto 1"/>
          <p:cNvSpPr txBox="1">
            <a:spLocks noChangeArrowheads="1"/>
          </p:cNvSpPr>
          <p:nvPr/>
        </p:nvSpPr>
        <p:spPr bwMode="auto">
          <a:xfrm>
            <a:off x="500034" y="642918"/>
            <a:ext cx="7569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6000" b="1" dirty="0">
                <a:solidFill>
                  <a:schemeClr val="tx2"/>
                </a:solidFill>
              </a:rPr>
              <a:t>Formação Acadêmica</a:t>
            </a:r>
            <a:r>
              <a:rPr lang="pt-BR" sz="3600" i="1" dirty="0"/>
              <a:t>: </a:t>
            </a:r>
          </a:p>
        </p:txBody>
      </p:sp>
      <p:sp>
        <p:nvSpPr>
          <p:cNvPr id="9219" name="CaixaDeTexto 2"/>
          <p:cNvSpPr txBox="1">
            <a:spLocks noChangeArrowheads="1"/>
          </p:cNvSpPr>
          <p:nvPr/>
        </p:nvSpPr>
        <p:spPr bwMode="auto">
          <a:xfrm>
            <a:off x="1524000" y="5029200"/>
            <a:ext cx="56989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Citar curso, instituição, ano de graduação.</a:t>
            </a:r>
          </a:p>
          <a:p>
            <a:pPr algn="ctr"/>
            <a:r>
              <a:rPr lang="pt-BR" dirty="0">
                <a:solidFill>
                  <a:srgbClr val="FF0000"/>
                </a:solidFill>
              </a:rPr>
              <a:t>Se cursou ensino médio profissionalizante, mencione.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571472" y="3044137"/>
            <a:ext cx="8358246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pt-BR" b="1" dirty="0">
                <a:solidFill>
                  <a:srgbClr val="000000"/>
                </a:solidFill>
              </a:rPr>
              <a:t>FORMAÇÃO ACADÊMICA</a:t>
            </a:r>
            <a:r>
              <a:rPr lang="pt-BR" dirty="0">
                <a:solidFill>
                  <a:srgbClr val="000000"/>
                </a:solidFill>
              </a:rPr>
              <a:t/>
            </a:r>
            <a:br>
              <a:rPr lang="pt-BR" dirty="0">
                <a:solidFill>
                  <a:srgbClr val="000000"/>
                </a:solidFill>
              </a:rPr>
            </a:br>
            <a:r>
              <a:rPr lang="pt-BR" sz="2000" dirty="0">
                <a:solidFill>
                  <a:srgbClr val="000000"/>
                </a:solidFill>
              </a:rPr>
              <a:t>- Pós Graduação em </a:t>
            </a:r>
            <a:r>
              <a:rPr lang="pt-BR" sz="2000" dirty="0">
                <a:solidFill>
                  <a:srgbClr val="000000"/>
                </a:solidFill>
              </a:rPr>
              <a:t>Controladoria </a:t>
            </a:r>
            <a:r>
              <a:rPr lang="pt-BR" sz="2000" dirty="0" smtClean="0">
                <a:solidFill>
                  <a:srgbClr val="000000"/>
                </a:solidFill>
              </a:rPr>
              <a:t> - Cursando (Universidade Jota);</a:t>
            </a:r>
            <a:endParaRPr lang="pt-BR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000" dirty="0">
                <a:solidFill>
                  <a:srgbClr val="000000"/>
                </a:solidFill>
              </a:rPr>
              <a:t>- Graduação em </a:t>
            </a:r>
            <a:r>
              <a:rPr lang="pt-BR" sz="2000" dirty="0" smtClean="0">
                <a:solidFill>
                  <a:srgbClr val="000000"/>
                </a:solidFill>
              </a:rPr>
              <a:t>Logística Empresarial</a:t>
            </a:r>
          </a:p>
          <a:p>
            <a:pPr>
              <a:defRPr/>
            </a:pPr>
            <a:r>
              <a:rPr lang="pt-BR" sz="2000" dirty="0" smtClean="0">
                <a:solidFill>
                  <a:srgbClr val="000000"/>
                </a:solidFill>
              </a:rPr>
              <a:t>(Faculdade Anhanguera Educacional , 2014);</a:t>
            </a:r>
            <a:endParaRPr lang="pt-BR" sz="2000" dirty="0">
              <a:solidFill>
                <a:srgbClr val="000000"/>
              </a:solidFill>
            </a:endParaRPr>
          </a:p>
        </p:txBody>
      </p:sp>
      <p:pic>
        <p:nvPicPr>
          <p:cNvPr id="9221" name="Picture 4" descr="D:\CLIPART\MISC\DIPLOMA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1714488"/>
            <a:ext cx="1979612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autoUpdateAnimBg="0"/>
      <p:bldP spid="9" grpId="0" build="p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ixaDeTexto 1"/>
          <p:cNvSpPr txBox="1">
            <a:spLocks noChangeArrowheads="1"/>
          </p:cNvSpPr>
          <p:nvPr/>
        </p:nvSpPr>
        <p:spPr bwMode="auto">
          <a:xfrm>
            <a:off x="71406" y="714356"/>
            <a:ext cx="825976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6000" b="1" dirty="0">
                <a:solidFill>
                  <a:schemeClr val="tx2"/>
                </a:solidFill>
              </a:rPr>
              <a:t>Experiência Profissional</a:t>
            </a:r>
            <a:r>
              <a:rPr lang="pt-BR" i="1" dirty="0"/>
              <a:t> </a:t>
            </a:r>
            <a:br>
              <a:rPr lang="pt-BR" i="1" dirty="0"/>
            </a:br>
            <a:r>
              <a:rPr lang="pt-BR" sz="1200" i="1" dirty="0"/>
              <a:t>Empresa</a:t>
            </a:r>
            <a:br>
              <a:rPr lang="pt-BR" sz="1200" i="1" dirty="0"/>
            </a:br>
            <a:r>
              <a:rPr lang="pt-BR" sz="1200" i="1" dirty="0"/>
              <a:t>Período (entrada e saída)</a:t>
            </a:r>
            <a:br>
              <a:rPr lang="pt-BR" sz="1200" i="1" dirty="0"/>
            </a:br>
            <a:r>
              <a:rPr lang="pt-BR" sz="1200" i="1" dirty="0"/>
              <a:t>Função/Cargo</a:t>
            </a:r>
          </a:p>
          <a:p>
            <a:r>
              <a:rPr lang="pt-BR" sz="1200" i="1" dirty="0"/>
              <a:t>Mencione no máximo as últimas 5 empresas começando pelas mais recentes</a:t>
            </a:r>
            <a:endParaRPr lang="pt-BR" sz="12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357290" y="2906730"/>
            <a:ext cx="6643688" cy="302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MULTIFRACIONAL LTDA.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Fevereiro de 2003 até </a:t>
            </a:r>
            <a:r>
              <a:rPr lang="pt-BR" dirty="0">
                <a:solidFill>
                  <a:srgbClr val="000000"/>
                </a:solidFill>
              </a:rPr>
              <a:t>Setembro </a:t>
            </a:r>
            <a:r>
              <a:rPr lang="pt-BR" dirty="0">
                <a:solidFill>
                  <a:srgbClr val="000000"/>
                </a:solidFill>
              </a:rPr>
              <a:t>de </a:t>
            </a:r>
            <a:r>
              <a:rPr lang="pt-BR" dirty="0">
                <a:solidFill>
                  <a:srgbClr val="000000"/>
                </a:solidFill>
              </a:rPr>
              <a:t>2008</a:t>
            </a:r>
            <a:endParaRPr lang="pt-BR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Analista Financeiro</a:t>
            </a:r>
          </a:p>
          <a:p>
            <a:pPr>
              <a:defRPr/>
            </a:pPr>
            <a:endParaRPr lang="pt-BR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BINGOBONGO S/A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Junho de 1999 até Fevereiro de 2003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</a:rPr>
              <a:t>Assistente de Planejamento</a:t>
            </a:r>
          </a:p>
          <a:p>
            <a:pPr>
              <a:defRPr/>
            </a:pP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3" grpId="0" build="p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aixaDeTexto 1"/>
          <p:cNvSpPr txBox="1">
            <a:spLocks noChangeArrowheads="1"/>
          </p:cNvSpPr>
          <p:nvPr/>
        </p:nvSpPr>
        <p:spPr bwMode="auto">
          <a:xfrm>
            <a:off x="1214414" y="642918"/>
            <a:ext cx="6996113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500" b="1" dirty="0">
                <a:solidFill>
                  <a:schemeClr val="tx2"/>
                </a:solidFill>
              </a:rPr>
              <a:t>Desenvolvimento ou Principais Cursos: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28728" y="3143248"/>
            <a:ext cx="6796088" cy="310832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2800" i="1" dirty="0">
                <a:solidFill>
                  <a:srgbClr val="000000"/>
                </a:solidFill>
              </a:rPr>
              <a:t>Participação em </a:t>
            </a:r>
            <a:r>
              <a:rPr lang="pt-BR" sz="2800" i="1" dirty="0">
                <a:solidFill>
                  <a:srgbClr val="000000"/>
                </a:solidFill>
              </a:rPr>
              <a:t>vários cursos e palestras dentre eles destaque para:</a:t>
            </a:r>
          </a:p>
          <a:p>
            <a:pPr>
              <a:defRPr/>
            </a:pPr>
            <a:endParaRPr lang="pt-BR" sz="2800" i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800" i="1" dirty="0">
                <a:solidFill>
                  <a:srgbClr val="000000"/>
                </a:solidFill>
              </a:rPr>
              <a:t>- Curso – Instituição - Data</a:t>
            </a:r>
            <a:endParaRPr lang="pt-BR" sz="2800" i="1" dirty="0">
              <a:solidFill>
                <a:srgbClr val="000000"/>
              </a:solidFill>
            </a:endParaRPr>
          </a:p>
          <a:p>
            <a:pPr>
              <a:defRPr/>
            </a:pPr>
            <a:endParaRPr lang="pt-BR" sz="2800" i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800" i="1" dirty="0">
                <a:solidFill>
                  <a:srgbClr val="000000"/>
                </a:solidFill>
              </a:rPr>
              <a:t>Pode citar </a:t>
            </a:r>
            <a:r>
              <a:rPr lang="pt-BR" sz="2800" i="1" dirty="0" smtClean="0">
                <a:solidFill>
                  <a:srgbClr val="000000"/>
                </a:solidFill>
              </a:rPr>
              <a:t>(Visitas Técnicas), </a:t>
            </a:r>
            <a:r>
              <a:rPr lang="pt-BR" sz="2800" i="1" dirty="0">
                <a:solidFill>
                  <a:srgbClr val="000000"/>
                </a:solidFill>
              </a:rPr>
              <a:t>na </a:t>
            </a:r>
            <a:r>
              <a:rPr lang="pt-BR" sz="2800" i="1" dirty="0">
                <a:solidFill>
                  <a:srgbClr val="000000"/>
                </a:solidFill>
              </a:rPr>
              <a:t>faculdade</a:t>
            </a:r>
            <a:r>
              <a:rPr lang="pt-BR" sz="2800" i="1" dirty="0">
                <a:solidFill>
                  <a:srgbClr val="000000"/>
                </a:solidFill>
              </a:rPr>
              <a:t> </a:t>
            </a:r>
            <a:r>
              <a:rPr lang="pt-BR" sz="2800" i="1" dirty="0">
                <a:solidFill>
                  <a:srgbClr val="000000"/>
                </a:solidFill>
              </a:rPr>
              <a:t>também.</a:t>
            </a:r>
            <a:endParaRPr lang="pt-BR" sz="2800" dirty="0">
              <a:solidFill>
                <a:srgbClr val="000000"/>
              </a:solidFill>
            </a:endParaRPr>
          </a:p>
        </p:txBody>
      </p:sp>
      <p:sp>
        <p:nvSpPr>
          <p:cNvPr id="11268" name="CaixaDeTexto 3"/>
          <p:cNvSpPr txBox="1">
            <a:spLocks noChangeArrowheads="1"/>
          </p:cNvSpPr>
          <p:nvPr/>
        </p:nvSpPr>
        <p:spPr bwMode="auto">
          <a:xfrm>
            <a:off x="1643042" y="2143116"/>
            <a:ext cx="6072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400" dirty="0"/>
              <a:t>OBS: Mencionar apenas cursos significativos, os mais importantes</a:t>
            </a:r>
          </a:p>
          <a:p>
            <a:pPr algn="ctr"/>
            <a:r>
              <a:rPr lang="pt-BR" sz="1400" dirty="0"/>
              <a:t>que estejam relacionados à área que está buscando emprego.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3" grpId="0" build="p" animBg="1" autoUpdateAnimBg="0"/>
    </p:bldLst>
  </p:timing>
</p:sld>
</file>

<file path=ppt/theme/theme1.xml><?xml version="1.0" encoding="utf-8"?>
<a:theme xmlns:a="http://schemas.openxmlformats.org/drawingml/2006/main" name="Personalizar design">
  <a:themeElements>
    <a:clrScheme name="Personalizar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r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sonalizar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1603</TotalTime>
  <Words>810</Words>
  <Application>Microsoft Office PowerPoint</Application>
  <PresentationFormat>Apresentação na tela (4:3)</PresentationFormat>
  <Paragraphs>164</Paragraphs>
  <Slides>19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6" baseType="lpstr">
      <vt:lpstr>Arial</vt:lpstr>
      <vt:lpstr>Calibri</vt:lpstr>
      <vt:lpstr>Times New Roman</vt:lpstr>
      <vt:lpstr>Comic Sans MS</vt:lpstr>
      <vt:lpstr>Wingdings</vt:lpstr>
      <vt:lpstr>Wingdings 3</vt:lpstr>
      <vt:lpstr>Personalizar design</vt:lpstr>
      <vt:lpstr>Slide 1</vt:lpstr>
      <vt:lpstr>Slide 2</vt:lpstr>
      <vt:lpstr>Procurando Emprego ou Estágio?</vt:lpstr>
      <vt:lpstr>Elaboração do Currículo</vt:lpstr>
      <vt:lpstr>Slide 5</vt:lpstr>
      <vt:lpstr>Slide 6</vt:lpstr>
      <vt:lpstr>Slide 7</vt:lpstr>
      <vt:lpstr>Slide 8</vt:lpstr>
      <vt:lpstr>Slide 9</vt:lpstr>
      <vt:lpstr>Primeiro Estágio</vt:lpstr>
      <vt:lpstr>Cuidados</vt:lpstr>
      <vt:lpstr>Slide 12</vt:lpstr>
      <vt:lpstr>Slide 13</vt:lpstr>
      <vt:lpstr>Slide 14</vt:lpstr>
      <vt:lpstr>Informação: diferencial na busca por emprego</vt:lpstr>
      <vt:lpstr>Slide 16</vt:lpstr>
      <vt:lpstr>O que é esperado do profissional  hoje?</vt:lpstr>
      <vt:lpstr>Slide 18</vt:lpstr>
      <vt:lpstr>ATÉ A PRÓXIMA AULA...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Uniban - Anhanguera</dc:title>
  <dc:creator>enio</dc:creator>
  <cp:lastModifiedBy>FAMILIA</cp:lastModifiedBy>
  <cp:revision>128</cp:revision>
  <dcterms:created xsi:type="dcterms:W3CDTF">2012-02-04T20:59:04Z</dcterms:created>
  <dcterms:modified xsi:type="dcterms:W3CDTF">2014-02-27T18:05:40Z</dcterms:modified>
</cp:coreProperties>
</file>