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9" r:id="rId1"/>
  </p:sldMasterIdLst>
  <p:notesMasterIdLst>
    <p:notesMasterId r:id="rId181"/>
  </p:notesMasterIdLst>
  <p:handoutMasterIdLst>
    <p:handoutMasterId r:id="rId182"/>
  </p:handoutMasterIdLst>
  <p:sldIdLst>
    <p:sldId id="313" r:id="rId2"/>
    <p:sldId id="982" r:id="rId3"/>
    <p:sldId id="963" r:id="rId4"/>
    <p:sldId id="965" r:id="rId5"/>
    <p:sldId id="966" r:id="rId6"/>
    <p:sldId id="969" r:id="rId7"/>
    <p:sldId id="967" r:id="rId8"/>
    <p:sldId id="954" r:id="rId9"/>
    <p:sldId id="970" r:id="rId10"/>
    <p:sldId id="1162" r:id="rId11"/>
    <p:sldId id="980" r:id="rId12"/>
    <p:sldId id="1178" r:id="rId13"/>
    <p:sldId id="955" r:id="rId14"/>
    <p:sldId id="972" r:id="rId15"/>
    <p:sldId id="973" r:id="rId16"/>
    <p:sldId id="974" r:id="rId17"/>
    <p:sldId id="975" r:id="rId18"/>
    <p:sldId id="976" r:id="rId19"/>
    <p:sldId id="977" r:id="rId20"/>
    <p:sldId id="1206" r:id="rId21"/>
    <p:sldId id="1207" r:id="rId22"/>
    <p:sldId id="1179" r:id="rId23"/>
    <p:sldId id="1031" r:id="rId24"/>
    <p:sldId id="794" r:id="rId25"/>
    <p:sldId id="806" r:id="rId26"/>
    <p:sldId id="795" r:id="rId27"/>
    <p:sldId id="839" r:id="rId28"/>
    <p:sldId id="807" r:id="rId29"/>
    <p:sldId id="841" r:id="rId30"/>
    <p:sldId id="840" r:id="rId31"/>
    <p:sldId id="843" r:id="rId32"/>
    <p:sldId id="850" r:id="rId33"/>
    <p:sldId id="876" r:id="rId34"/>
    <p:sldId id="851" r:id="rId35"/>
    <p:sldId id="852" r:id="rId36"/>
    <p:sldId id="854" r:id="rId37"/>
    <p:sldId id="845" r:id="rId38"/>
    <p:sldId id="846" r:id="rId39"/>
    <p:sldId id="1211" r:id="rId40"/>
    <p:sldId id="847" r:id="rId41"/>
    <p:sldId id="848" r:id="rId42"/>
    <p:sldId id="1214" r:id="rId43"/>
    <p:sldId id="1215" r:id="rId44"/>
    <p:sldId id="1216" r:id="rId45"/>
    <p:sldId id="855" r:id="rId46"/>
    <p:sldId id="857" r:id="rId47"/>
    <p:sldId id="1180" r:id="rId48"/>
    <p:sldId id="1017" r:id="rId49"/>
    <p:sldId id="1025" r:id="rId50"/>
    <p:sldId id="858" r:id="rId51"/>
    <p:sldId id="860" r:id="rId52"/>
    <p:sldId id="861" r:id="rId53"/>
    <p:sldId id="862" r:id="rId54"/>
    <p:sldId id="863" r:id="rId55"/>
    <p:sldId id="1010" r:id="rId56"/>
    <p:sldId id="1012" r:id="rId57"/>
    <p:sldId id="1013" r:id="rId58"/>
    <p:sldId id="1014" r:id="rId59"/>
    <p:sldId id="1015" r:id="rId60"/>
    <p:sldId id="864" r:id="rId61"/>
    <p:sldId id="866" r:id="rId62"/>
    <p:sldId id="1209" r:id="rId63"/>
    <p:sldId id="1210" r:id="rId64"/>
    <p:sldId id="1212" r:id="rId65"/>
    <p:sldId id="1213" r:id="rId66"/>
    <p:sldId id="1181" r:id="rId67"/>
    <p:sldId id="868" r:id="rId68"/>
    <p:sldId id="867" r:id="rId69"/>
    <p:sldId id="869" r:id="rId70"/>
    <p:sldId id="877" r:id="rId71"/>
    <p:sldId id="878" r:id="rId72"/>
    <p:sldId id="879" r:id="rId73"/>
    <p:sldId id="880" r:id="rId74"/>
    <p:sldId id="881" r:id="rId75"/>
    <p:sldId id="870" r:id="rId76"/>
    <p:sldId id="871" r:id="rId77"/>
    <p:sldId id="872" r:id="rId78"/>
    <p:sldId id="796" r:id="rId79"/>
    <p:sldId id="797" r:id="rId80"/>
    <p:sldId id="1218" r:id="rId81"/>
    <p:sldId id="1219" r:id="rId82"/>
    <p:sldId id="1182" r:id="rId83"/>
    <p:sldId id="885" r:id="rId84"/>
    <p:sldId id="886" r:id="rId85"/>
    <p:sldId id="887" r:id="rId86"/>
    <p:sldId id="888" r:id="rId87"/>
    <p:sldId id="1186" r:id="rId88"/>
    <p:sldId id="1187" r:id="rId89"/>
    <p:sldId id="1188" r:id="rId90"/>
    <p:sldId id="1189" r:id="rId91"/>
    <p:sldId id="1190" r:id="rId92"/>
    <p:sldId id="1191" r:id="rId93"/>
    <p:sldId id="889" r:id="rId94"/>
    <p:sldId id="892" r:id="rId95"/>
    <p:sldId id="971" r:id="rId96"/>
    <p:sldId id="895" r:id="rId97"/>
    <p:sldId id="896" r:id="rId98"/>
    <p:sldId id="898" r:id="rId99"/>
    <p:sldId id="900" r:id="rId100"/>
    <p:sldId id="902" r:id="rId101"/>
    <p:sldId id="904" r:id="rId102"/>
    <p:sldId id="905" r:id="rId103"/>
    <p:sldId id="911" r:id="rId104"/>
    <p:sldId id="912" r:id="rId105"/>
    <p:sldId id="910" r:id="rId106"/>
    <p:sldId id="906" r:id="rId107"/>
    <p:sldId id="907" r:id="rId108"/>
    <p:sldId id="908" r:id="rId109"/>
    <p:sldId id="913" r:id="rId110"/>
    <p:sldId id="914" r:id="rId111"/>
    <p:sldId id="915" r:id="rId112"/>
    <p:sldId id="916" r:id="rId113"/>
    <p:sldId id="923" r:id="rId114"/>
    <p:sldId id="1032" r:id="rId115"/>
    <p:sldId id="1033" r:id="rId116"/>
    <p:sldId id="1034" r:id="rId117"/>
    <p:sldId id="1035" r:id="rId118"/>
    <p:sldId id="1036" r:id="rId119"/>
    <p:sldId id="1037" r:id="rId120"/>
    <p:sldId id="1038" r:id="rId121"/>
    <p:sldId id="1039" r:id="rId122"/>
    <p:sldId id="1040" r:id="rId123"/>
    <p:sldId id="1041" r:id="rId124"/>
    <p:sldId id="1042" r:id="rId125"/>
    <p:sldId id="1043" r:id="rId126"/>
    <p:sldId id="1044" r:id="rId127"/>
    <p:sldId id="1205" r:id="rId128"/>
    <p:sldId id="1217" r:id="rId129"/>
    <p:sldId id="1045" r:id="rId130"/>
    <p:sldId id="1046" r:id="rId131"/>
    <p:sldId id="1047" r:id="rId132"/>
    <p:sldId id="1048" r:id="rId133"/>
    <p:sldId id="924" r:id="rId134"/>
    <p:sldId id="937" r:id="rId135"/>
    <p:sldId id="925" r:id="rId136"/>
    <p:sldId id="938" r:id="rId137"/>
    <p:sldId id="939" r:id="rId138"/>
    <p:sldId id="940" r:id="rId139"/>
    <p:sldId id="941" r:id="rId140"/>
    <p:sldId id="1183" r:id="rId141"/>
    <p:sldId id="949" r:id="rId142"/>
    <p:sldId id="950" r:id="rId143"/>
    <p:sldId id="951" r:id="rId144"/>
    <p:sldId id="926" r:id="rId145"/>
    <p:sldId id="942" r:id="rId146"/>
    <p:sldId id="943" r:id="rId147"/>
    <p:sldId id="944" r:id="rId148"/>
    <p:sldId id="945" r:id="rId149"/>
    <p:sldId id="946" r:id="rId150"/>
    <p:sldId id="952" r:id="rId151"/>
    <p:sldId id="1184" r:id="rId152"/>
    <p:sldId id="1055" r:id="rId153"/>
    <p:sldId id="1056" r:id="rId154"/>
    <p:sldId id="1057" r:id="rId155"/>
    <p:sldId id="1060" r:id="rId156"/>
    <p:sldId id="1063" r:id="rId157"/>
    <p:sldId id="1066" r:id="rId158"/>
    <p:sldId id="1068" r:id="rId159"/>
    <p:sldId id="1070" r:id="rId160"/>
    <p:sldId id="1072" r:id="rId161"/>
    <p:sldId id="1080" r:id="rId162"/>
    <p:sldId id="1082" r:id="rId163"/>
    <p:sldId id="1084" r:id="rId164"/>
    <p:sldId id="1090" r:id="rId165"/>
    <p:sldId id="1093" r:id="rId166"/>
    <p:sldId id="1097" r:id="rId167"/>
    <p:sldId id="1099" r:id="rId168"/>
    <p:sldId id="1101" r:id="rId169"/>
    <p:sldId id="1163" r:id="rId170"/>
    <p:sldId id="1185" r:id="rId171"/>
    <p:sldId id="1111" r:id="rId172"/>
    <p:sldId id="1114" r:id="rId173"/>
    <p:sldId id="1123" r:id="rId174"/>
    <p:sldId id="1125" r:id="rId175"/>
    <p:sldId id="1143" r:id="rId176"/>
    <p:sldId id="1145" r:id="rId177"/>
    <p:sldId id="1147" r:id="rId178"/>
    <p:sldId id="1148" r:id="rId179"/>
    <p:sldId id="1149" r:id="rId180"/>
  </p:sldIdLst>
  <p:sldSz cx="9144000" cy="6858000" type="screen4x3"/>
  <p:notesSz cx="6669088" cy="9926638"/>
  <p:defaultTextStyle>
    <a:defPPr>
      <a:defRPr lang="pt-BR"/>
    </a:defPPr>
    <a:lvl1pPr algn="l" rtl="0" fontAlgn="base">
      <a:spcBef>
        <a:spcPct val="0"/>
      </a:spcBef>
      <a:spcAft>
        <a:spcPct val="0"/>
      </a:spcAft>
      <a:defRPr sz="2000" kern="1200">
        <a:solidFill>
          <a:schemeClr val="tx2"/>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2"/>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2"/>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2"/>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2"/>
        </a:solidFill>
        <a:latin typeface="Arial" pitchFamily="34" charset="0"/>
        <a:ea typeface="+mn-ea"/>
        <a:cs typeface="Arial" pitchFamily="34" charset="0"/>
      </a:defRPr>
    </a:lvl5pPr>
    <a:lvl6pPr marL="2286000" algn="l" defTabSz="914400" rtl="0" eaLnBrk="1" latinLnBrk="0" hangingPunct="1">
      <a:defRPr sz="2000" kern="1200">
        <a:solidFill>
          <a:schemeClr val="tx2"/>
        </a:solidFill>
        <a:latin typeface="Arial" pitchFamily="34" charset="0"/>
        <a:ea typeface="+mn-ea"/>
        <a:cs typeface="Arial" pitchFamily="34" charset="0"/>
      </a:defRPr>
    </a:lvl6pPr>
    <a:lvl7pPr marL="2743200" algn="l" defTabSz="914400" rtl="0" eaLnBrk="1" latinLnBrk="0" hangingPunct="1">
      <a:defRPr sz="2000" kern="1200">
        <a:solidFill>
          <a:schemeClr val="tx2"/>
        </a:solidFill>
        <a:latin typeface="Arial" pitchFamily="34" charset="0"/>
        <a:ea typeface="+mn-ea"/>
        <a:cs typeface="Arial" pitchFamily="34" charset="0"/>
      </a:defRPr>
    </a:lvl7pPr>
    <a:lvl8pPr marL="3200400" algn="l" defTabSz="914400" rtl="0" eaLnBrk="1" latinLnBrk="0" hangingPunct="1">
      <a:defRPr sz="2000" kern="1200">
        <a:solidFill>
          <a:schemeClr val="tx2"/>
        </a:solidFill>
        <a:latin typeface="Arial" pitchFamily="34" charset="0"/>
        <a:ea typeface="+mn-ea"/>
        <a:cs typeface="Arial" pitchFamily="34" charset="0"/>
      </a:defRPr>
    </a:lvl8pPr>
    <a:lvl9pPr marL="3657600" algn="l" defTabSz="914400" rtl="0" eaLnBrk="1" latinLnBrk="0" hangingPunct="1">
      <a:defRPr sz="2000" kern="1200">
        <a:solidFill>
          <a:schemeClr val="tx2"/>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a:srgbClr val="F8F8F8"/>
    <a:srgbClr val="EAEAEA"/>
    <a:srgbClr val="54583E"/>
    <a:srgbClr val="2E3121"/>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79" autoAdjust="0"/>
    <p:restoredTop sz="93408" autoAdjust="0"/>
  </p:normalViewPr>
  <p:slideViewPr>
    <p:cSldViewPr snapToGrid="0">
      <p:cViewPr>
        <p:scale>
          <a:sx n="66" d="100"/>
          <a:sy n="66" d="100"/>
        </p:scale>
        <p:origin x="-702" y="-174"/>
      </p:cViewPr>
      <p:guideLst>
        <p:guide orient="horz" pos="3632"/>
        <p:guide orient="horz" pos="852"/>
        <p:guide pos="2880"/>
      </p:guideLst>
    </p:cSldViewPr>
  </p:slideViewPr>
  <p:notesTextViewPr>
    <p:cViewPr>
      <p:scale>
        <a:sx n="100" d="100"/>
        <a:sy n="100" d="100"/>
      </p:scale>
      <p:origin x="0" y="0"/>
    </p:cViewPr>
  </p:notesTextViewPr>
  <p:sorterViewPr>
    <p:cViewPr>
      <p:scale>
        <a:sx n="66" d="100"/>
        <a:sy n="66" d="100"/>
      </p:scale>
      <p:origin x="0" y="37386"/>
    </p:cViewPr>
  </p:sorterViewPr>
  <p:notesViewPr>
    <p:cSldViewPr snapToGrid="0">
      <p:cViewPr varScale="1">
        <p:scale>
          <a:sx n="58" d="100"/>
          <a:sy n="58" d="100"/>
        </p:scale>
        <p:origin x="-2448" y="-78"/>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notesMaster" Target="notesMasters/notesMaster1.xml"/><Relationship Id="rId186"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slide" Target="slides/slide179.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paulo.cesar\Meus%20documentos\Downloads\dwnl_133795226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plotArea>
      <c:layout>
        <c:manualLayout>
          <c:layoutTarget val="inner"/>
          <c:xMode val="edge"/>
          <c:yMode val="edge"/>
          <c:x val="9.3439363817098151E-2"/>
          <c:y val="7.5163638568597424E-2"/>
          <c:w val="0.87872763419483724"/>
          <c:h val="0.68300871568856436"/>
        </c:manualLayout>
      </c:layout>
      <c:lineChart>
        <c:grouping val="standard"/>
        <c:ser>
          <c:idx val="0"/>
          <c:order val="0"/>
          <c:tx>
            <c:v>Exportação</c:v>
          </c:tx>
          <c:spPr>
            <a:ln w="25400">
              <a:solidFill>
                <a:srgbClr val="0000FF"/>
              </a:solidFill>
              <a:prstDash val="solid"/>
            </a:ln>
          </c:spPr>
          <c:marker>
            <c:symbol val="none"/>
          </c:marker>
          <c:cat>
            <c:numRef>
              <c:f>Dados!$A$13:$A$74</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Dados!$F$13:$F$74</c:f>
              <c:numCache>
                <c:formatCode>#,##0.0</c:formatCode>
                <c:ptCount val="62"/>
                <c:pt idx="0">
                  <c:v>1.355</c:v>
                </c:pt>
                <c:pt idx="1">
                  <c:v>1.7689999999999992</c:v>
                </c:pt>
                <c:pt idx="2">
                  <c:v>1.4179999999999897</c:v>
                </c:pt>
                <c:pt idx="3">
                  <c:v>1.5389999999999944</c:v>
                </c:pt>
                <c:pt idx="4">
                  <c:v>1.5620000000000001</c:v>
                </c:pt>
                <c:pt idx="5">
                  <c:v>1.4229999999999929</c:v>
                </c:pt>
                <c:pt idx="6">
                  <c:v>1.482</c:v>
                </c:pt>
                <c:pt idx="7">
                  <c:v>1.3919999999999944</c:v>
                </c:pt>
                <c:pt idx="8">
                  <c:v>1.2429999999999946</c:v>
                </c:pt>
                <c:pt idx="9">
                  <c:v>1.282</c:v>
                </c:pt>
                <c:pt idx="10">
                  <c:v>1.2689999999999944</c:v>
                </c:pt>
                <c:pt idx="11">
                  <c:v>1.4029999999999927</c:v>
                </c:pt>
                <c:pt idx="12">
                  <c:v>1.214</c:v>
                </c:pt>
                <c:pt idx="13">
                  <c:v>1.4059999999999886</c:v>
                </c:pt>
                <c:pt idx="14">
                  <c:v>1.43</c:v>
                </c:pt>
                <c:pt idx="15">
                  <c:v>1.595</c:v>
                </c:pt>
                <c:pt idx="16">
                  <c:v>1.7409999999999994</c:v>
                </c:pt>
                <c:pt idx="17">
                  <c:v>1.6539999999999944</c:v>
                </c:pt>
                <c:pt idx="18">
                  <c:v>1.881</c:v>
                </c:pt>
                <c:pt idx="19">
                  <c:v>2.3109999999999977</c:v>
                </c:pt>
                <c:pt idx="20">
                  <c:v>2.7389999999999999</c:v>
                </c:pt>
                <c:pt idx="21">
                  <c:v>2.9039999999999999</c:v>
                </c:pt>
                <c:pt idx="22">
                  <c:v>3.9909999999999997</c:v>
                </c:pt>
                <c:pt idx="23">
                  <c:v>6.1989999999999945</c:v>
                </c:pt>
                <c:pt idx="24">
                  <c:v>7.9509999999999996</c:v>
                </c:pt>
                <c:pt idx="25">
                  <c:v>8.67</c:v>
                </c:pt>
                <c:pt idx="26">
                  <c:v>10.127999999999998</c:v>
                </c:pt>
                <c:pt idx="27">
                  <c:v>12.12</c:v>
                </c:pt>
                <c:pt idx="28">
                  <c:v>12.659000000000002</c:v>
                </c:pt>
                <c:pt idx="29">
                  <c:v>15.243999999999998</c:v>
                </c:pt>
                <c:pt idx="30">
                  <c:v>20.132000000000001</c:v>
                </c:pt>
                <c:pt idx="31">
                  <c:v>23.292999999999989</c:v>
                </c:pt>
                <c:pt idx="32">
                  <c:v>20.175000000000001</c:v>
                </c:pt>
                <c:pt idx="33">
                  <c:v>21.899000000000001</c:v>
                </c:pt>
                <c:pt idx="34">
                  <c:v>27.004999999999999</c:v>
                </c:pt>
                <c:pt idx="35">
                  <c:v>25.638999999999999</c:v>
                </c:pt>
                <c:pt idx="36">
                  <c:v>22.349</c:v>
                </c:pt>
                <c:pt idx="37">
                  <c:v>26.224</c:v>
                </c:pt>
                <c:pt idx="38">
                  <c:v>33.789000000000001</c:v>
                </c:pt>
                <c:pt idx="39">
                  <c:v>34.382999999999996</c:v>
                </c:pt>
                <c:pt idx="40">
                  <c:v>31.414000000000001</c:v>
                </c:pt>
                <c:pt idx="41">
                  <c:v>31.62</c:v>
                </c:pt>
                <c:pt idx="42">
                  <c:v>35.79298584400032</c:v>
                </c:pt>
                <c:pt idx="43">
                  <c:v>38.554769046999994</c:v>
                </c:pt>
                <c:pt idx="44">
                  <c:v>43.545148862000012</c:v>
                </c:pt>
                <c:pt idx="45">
                  <c:v>46.506282413999998</c:v>
                </c:pt>
                <c:pt idx="46">
                  <c:v>47.746728158000003</c:v>
                </c:pt>
                <c:pt idx="47">
                  <c:v>52.982725829000003</c:v>
                </c:pt>
                <c:pt idx="48">
                  <c:v>51.139861544999995</c:v>
                </c:pt>
                <c:pt idx="49">
                  <c:v>48.012789947000002</c:v>
                </c:pt>
                <c:pt idx="50">
                  <c:v>55.118919865000002</c:v>
                </c:pt>
                <c:pt idx="51">
                  <c:v>58.286593021000002</c:v>
                </c:pt>
                <c:pt idx="52">
                  <c:v>60.438653035000002</c:v>
                </c:pt>
                <c:pt idx="53">
                  <c:v>73.203222074999999</c:v>
                </c:pt>
                <c:pt idx="54">
                  <c:v>96.677498765999758</c:v>
                </c:pt>
                <c:pt idx="55">
                  <c:v>118.529184899</c:v>
                </c:pt>
                <c:pt idx="56">
                  <c:v>137.80746953100001</c:v>
                </c:pt>
                <c:pt idx="57">
                  <c:v>160.64907282999934</c:v>
                </c:pt>
                <c:pt idx="58">
                  <c:v>197.94244290900068</c:v>
                </c:pt>
                <c:pt idx="59">
                  <c:v>152.99474280500004</c:v>
                </c:pt>
                <c:pt idx="60">
                  <c:v>201.91528533499999</c:v>
                </c:pt>
                <c:pt idx="61">
                  <c:v>256.03957476799809</c:v>
                </c:pt>
              </c:numCache>
            </c:numRef>
          </c:val>
        </c:ser>
        <c:ser>
          <c:idx val="1"/>
          <c:order val="1"/>
          <c:tx>
            <c:v>Importação</c:v>
          </c:tx>
          <c:spPr>
            <a:ln w="25400">
              <a:solidFill>
                <a:srgbClr val="FF00FF"/>
              </a:solidFill>
              <a:prstDash val="solid"/>
            </a:ln>
          </c:spPr>
          <c:marker>
            <c:symbol val="none"/>
          </c:marker>
          <c:cat>
            <c:numRef>
              <c:f>Dados!$A$13:$A$74</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Dados!$N$13:$N$74</c:f>
              <c:numCache>
                <c:formatCode>#,##0.0</c:formatCode>
                <c:ptCount val="62"/>
                <c:pt idx="0">
                  <c:v>0.94199999999999995</c:v>
                </c:pt>
                <c:pt idx="1">
                  <c:v>1.7249999999999994</c:v>
                </c:pt>
                <c:pt idx="2">
                  <c:v>1.7200000000000044</c:v>
                </c:pt>
                <c:pt idx="3">
                  <c:v>1.1439999999999944</c:v>
                </c:pt>
                <c:pt idx="4">
                  <c:v>1.4149999999999929</c:v>
                </c:pt>
                <c:pt idx="5">
                  <c:v>1.1040000000000001</c:v>
                </c:pt>
                <c:pt idx="6">
                  <c:v>1.046</c:v>
                </c:pt>
                <c:pt idx="7">
                  <c:v>1.2849999999999944</c:v>
                </c:pt>
                <c:pt idx="8">
                  <c:v>1.179</c:v>
                </c:pt>
                <c:pt idx="9">
                  <c:v>1.21</c:v>
                </c:pt>
                <c:pt idx="10">
                  <c:v>1.2929999999999948</c:v>
                </c:pt>
                <c:pt idx="11">
                  <c:v>1.292</c:v>
                </c:pt>
                <c:pt idx="12">
                  <c:v>1.304</c:v>
                </c:pt>
                <c:pt idx="13">
                  <c:v>1.296</c:v>
                </c:pt>
                <c:pt idx="14">
                  <c:v>1.0860000000000001</c:v>
                </c:pt>
                <c:pt idx="15">
                  <c:v>0.94099999999999995</c:v>
                </c:pt>
                <c:pt idx="16">
                  <c:v>1.3029999999999948</c:v>
                </c:pt>
                <c:pt idx="17">
                  <c:v>1.4409999999999932</c:v>
                </c:pt>
                <c:pt idx="18">
                  <c:v>1.855</c:v>
                </c:pt>
                <c:pt idx="19">
                  <c:v>1.9929999999999952</c:v>
                </c:pt>
                <c:pt idx="20">
                  <c:v>2.5070000000000001</c:v>
                </c:pt>
                <c:pt idx="21">
                  <c:v>3.2469999999999999</c:v>
                </c:pt>
                <c:pt idx="22">
                  <c:v>4.2320000000000002</c:v>
                </c:pt>
                <c:pt idx="23">
                  <c:v>6.1919999999999975</c:v>
                </c:pt>
                <c:pt idx="24">
                  <c:v>12.640999999999998</c:v>
                </c:pt>
                <c:pt idx="25">
                  <c:v>12.209999999999999</c:v>
                </c:pt>
                <c:pt idx="26">
                  <c:v>12.383000000000004</c:v>
                </c:pt>
                <c:pt idx="27">
                  <c:v>12.023</c:v>
                </c:pt>
                <c:pt idx="28">
                  <c:v>13.683</c:v>
                </c:pt>
                <c:pt idx="29">
                  <c:v>18.084</c:v>
                </c:pt>
                <c:pt idx="30">
                  <c:v>22.954999999999988</c:v>
                </c:pt>
                <c:pt idx="31">
                  <c:v>22.091000000000001</c:v>
                </c:pt>
                <c:pt idx="32">
                  <c:v>19.395</c:v>
                </c:pt>
                <c:pt idx="33">
                  <c:v>15.429</c:v>
                </c:pt>
                <c:pt idx="34">
                  <c:v>13.916</c:v>
                </c:pt>
                <c:pt idx="35">
                  <c:v>13.153</c:v>
                </c:pt>
                <c:pt idx="36">
                  <c:v>14.043999999999999</c:v>
                </c:pt>
                <c:pt idx="37">
                  <c:v>15.051</c:v>
                </c:pt>
                <c:pt idx="38">
                  <c:v>14.605</c:v>
                </c:pt>
                <c:pt idx="39">
                  <c:v>18.263000000000002</c:v>
                </c:pt>
                <c:pt idx="40">
                  <c:v>20.661000000000001</c:v>
                </c:pt>
                <c:pt idx="41">
                  <c:v>21.041</c:v>
                </c:pt>
                <c:pt idx="42">
                  <c:v>20.554091051000096</c:v>
                </c:pt>
                <c:pt idx="43">
                  <c:v>25.256000926999999</c:v>
                </c:pt>
                <c:pt idx="44">
                  <c:v>33.078690132000013</c:v>
                </c:pt>
                <c:pt idx="45">
                  <c:v>49.971896206999993</c:v>
                </c:pt>
                <c:pt idx="46">
                  <c:v>53.345767155999994</c:v>
                </c:pt>
                <c:pt idx="47">
                  <c:v>59.747227087999995</c:v>
                </c:pt>
                <c:pt idx="48">
                  <c:v>57.763475974000187</c:v>
                </c:pt>
                <c:pt idx="49">
                  <c:v>49.301557691999996</c:v>
                </c:pt>
                <c:pt idx="50">
                  <c:v>55.850663137999994</c:v>
                </c:pt>
                <c:pt idx="51">
                  <c:v>55.601758416000003</c:v>
                </c:pt>
                <c:pt idx="52">
                  <c:v>47.242654199</c:v>
                </c:pt>
                <c:pt idx="53">
                  <c:v>48.325566630000012</c:v>
                </c:pt>
                <c:pt idx="54">
                  <c:v>62.835615629000003</c:v>
                </c:pt>
                <c:pt idx="55">
                  <c:v>73.600375671999657</c:v>
                </c:pt>
                <c:pt idx="56">
                  <c:v>91.350840804999436</c:v>
                </c:pt>
                <c:pt idx="57">
                  <c:v>120.61744625</c:v>
                </c:pt>
                <c:pt idx="58">
                  <c:v>172.98476761400002</c:v>
                </c:pt>
                <c:pt idx="59">
                  <c:v>127.72234298799958</c:v>
                </c:pt>
                <c:pt idx="60">
                  <c:v>181.76842743800071</c:v>
                </c:pt>
                <c:pt idx="61">
                  <c:v>226.243408907</c:v>
                </c:pt>
              </c:numCache>
            </c:numRef>
          </c:val>
        </c:ser>
        <c:ser>
          <c:idx val="2"/>
          <c:order val="2"/>
          <c:tx>
            <c:v>Saldo Comercial</c:v>
          </c:tx>
          <c:spPr>
            <a:ln w="25400">
              <a:solidFill>
                <a:srgbClr val="FF0000"/>
              </a:solidFill>
              <a:prstDash val="solid"/>
            </a:ln>
          </c:spPr>
          <c:marker>
            <c:symbol val="none"/>
          </c:marker>
          <c:cat>
            <c:numRef>
              <c:f>Dados!$A$13:$A$74</c:f>
              <c:numCache>
                <c:formatCode>General</c:formatCode>
                <c:ptCount val="6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numCache>
            </c:numRef>
          </c:cat>
          <c:val>
            <c:numRef>
              <c:f>Dados!$R$13:$R$74</c:f>
              <c:numCache>
                <c:formatCode>#,##0.0</c:formatCode>
                <c:ptCount val="62"/>
                <c:pt idx="0">
                  <c:v>0.41300000000000031</c:v>
                </c:pt>
                <c:pt idx="1">
                  <c:v>4.3999999999999824E-2</c:v>
                </c:pt>
                <c:pt idx="2">
                  <c:v>-0.30200000000000032</c:v>
                </c:pt>
                <c:pt idx="3">
                  <c:v>0.39500000000000163</c:v>
                </c:pt>
                <c:pt idx="4">
                  <c:v>0.14700000000000021</c:v>
                </c:pt>
                <c:pt idx="5">
                  <c:v>0.31900000000000145</c:v>
                </c:pt>
                <c:pt idx="6">
                  <c:v>0.43600000000000128</c:v>
                </c:pt>
                <c:pt idx="7">
                  <c:v>0.10699999999999998</c:v>
                </c:pt>
                <c:pt idx="8">
                  <c:v>6.4000000000000404E-2</c:v>
                </c:pt>
                <c:pt idx="9">
                  <c:v>7.2000000000000133E-2</c:v>
                </c:pt>
                <c:pt idx="10">
                  <c:v>-2.4000000000000042E-2</c:v>
                </c:pt>
                <c:pt idx="11">
                  <c:v>0.11099999999999996</c:v>
                </c:pt>
                <c:pt idx="12">
                  <c:v>-9.0000000000000246E-2</c:v>
                </c:pt>
                <c:pt idx="13">
                  <c:v>0.10999999999999989</c:v>
                </c:pt>
                <c:pt idx="14">
                  <c:v>0.34400000000000164</c:v>
                </c:pt>
                <c:pt idx="15">
                  <c:v>0.65400000000000325</c:v>
                </c:pt>
                <c:pt idx="16">
                  <c:v>0.43800000000000144</c:v>
                </c:pt>
                <c:pt idx="17">
                  <c:v>0.21300000000000024</c:v>
                </c:pt>
                <c:pt idx="18">
                  <c:v>2.6000000000000193E-2</c:v>
                </c:pt>
                <c:pt idx="19">
                  <c:v>0.31800000000000139</c:v>
                </c:pt>
                <c:pt idx="20">
                  <c:v>0.23200000000000001</c:v>
                </c:pt>
                <c:pt idx="21">
                  <c:v>-0.34300000000000164</c:v>
                </c:pt>
                <c:pt idx="22">
                  <c:v>-0.24100000000000021</c:v>
                </c:pt>
                <c:pt idx="23">
                  <c:v>6.9999999999997304E-3</c:v>
                </c:pt>
                <c:pt idx="24">
                  <c:v>-4.6899999999999995</c:v>
                </c:pt>
                <c:pt idx="25">
                  <c:v>-3.5400000000000009</c:v>
                </c:pt>
                <c:pt idx="26">
                  <c:v>-2.254999999999999</c:v>
                </c:pt>
                <c:pt idx="27">
                  <c:v>9.7000000000000045E-2</c:v>
                </c:pt>
                <c:pt idx="28">
                  <c:v>-1.0239999999999914</c:v>
                </c:pt>
                <c:pt idx="29">
                  <c:v>-2.84</c:v>
                </c:pt>
                <c:pt idx="30">
                  <c:v>-2.8229999999999968</c:v>
                </c:pt>
                <c:pt idx="31">
                  <c:v>1.201999999999988</c:v>
                </c:pt>
                <c:pt idx="32">
                  <c:v>0.78000000000000114</c:v>
                </c:pt>
                <c:pt idx="33">
                  <c:v>6.4700000000000024</c:v>
                </c:pt>
                <c:pt idx="34">
                  <c:v>13.089</c:v>
                </c:pt>
                <c:pt idx="35">
                  <c:v>12.486000000000002</c:v>
                </c:pt>
                <c:pt idx="36">
                  <c:v>8.3050000000000068</c:v>
                </c:pt>
                <c:pt idx="37">
                  <c:v>11.173</c:v>
                </c:pt>
                <c:pt idx="38">
                  <c:v>19.184000000000001</c:v>
                </c:pt>
                <c:pt idx="39">
                  <c:v>16.12</c:v>
                </c:pt>
                <c:pt idx="40">
                  <c:v>10.753</c:v>
                </c:pt>
                <c:pt idx="41">
                  <c:v>10.579000000000002</c:v>
                </c:pt>
                <c:pt idx="42">
                  <c:v>15.238894792999998</c:v>
                </c:pt>
                <c:pt idx="43">
                  <c:v>13.298768119999998</c:v>
                </c:pt>
                <c:pt idx="44">
                  <c:v>10.466458730000006</c:v>
                </c:pt>
                <c:pt idx="45">
                  <c:v>-3.4656137930000028</c:v>
                </c:pt>
                <c:pt idx="46">
                  <c:v>-5.5990389979999975</c:v>
                </c:pt>
                <c:pt idx="47">
                  <c:v>-6.7645012589999585</c:v>
                </c:pt>
                <c:pt idx="48">
                  <c:v>-6.6236144289999688</c:v>
                </c:pt>
                <c:pt idx="49">
                  <c:v>-1.2887677450000012</c:v>
                </c:pt>
                <c:pt idx="50">
                  <c:v>-0.73174327300000386</c:v>
                </c:pt>
                <c:pt idx="51">
                  <c:v>2.6848346050000012</c:v>
                </c:pt>
                <c:pt idx="52">
                  <c:v>13.195998836000006</c:v>
                </c:pt>
                <c:pt idx="53">
                  <c:v>24.877655445000133</c:v>
                </c:pt>
                <c:pt idx="54">
                  <c:v>33.841883136999996</c:v>
                </c:pt>
                <c:pt idx="55">
                  <c:v>44.928809227000002</c:v>
                </c:pt>
                <c:pt idx="56">
                  <c:v>46.456628726000005</c:v>
                </c:pt>
                <c:pt idx="57">
                  <c:v>40.031626579999994</c:v>
                </c:pt>
                <c:pt idx="58">
                  <c:v>24.957675295000001</c:v>
                </c:pt>
                <c:pt idx="59">
                  <c:v>25.272399816999865</c:v>
                </c:pt>
                <c:pt idx="60">
                  <c:v>20.14685789699999</c:v>
                </c:pt>
                <c:pt idx="61">
                  <c:v>29.796165861000031</c:v>
                </c:pt>
              </c:numCache>
            </c:numRef>
          </c:val>
        </c:ser>
        <c:dropLines>
          <c:spPr>
            <a:ln w="3175">
              <a:solidFill>
                <a:srgbClr val="000000"/>
              </a:solidFill>
              <a:prstDash val="solid"/>
            </a:ln>
          </c:spPr>
        </c:dropLines>
        <c:marker val="1"/>
        <c:axId val="64508672"/>
        <c:axId val="64510208"/>
      </c:lineChart>
      <c:catAx>
        <c:axId val="64508672"/>
        <c:scaling>
          <c:orientation val="minMax"/>
        </c:scaling>
        <c:axPos val="b"/>
        <c:numFmt formatCode="General" sourceLinked="1"/>
        <c:majorTickMark val="cross"/>
        <c:tickLblPos val="low"/>
        <c:spPr>
          <a:ln w="3175">
            <a:solidFill>
              <a:srgbClr val="000000"/>
            </a:solidFill>
            <a:prstDash val="solid"/>
          </a:ln>
        </c:spPr>
        <c:txPr>
          <a:bodyPr rot="-5400000" vert="horz"/>
          <a:lstStyle/>
          <a:p>
            <a:pPr>
              <a:defRPr sz="675" b="0" i="0" u="none" strike="noStrike" baseline="0">
                <a:solidFill>
                  <a:srgbClr val="000000"/>
                </a:solidFill>
                <a:latin typeface="Arial"/>
                <a:ea typeface="Arial"/>
                <a:cs typeface="Arial"/>
              </a:defRPr>
            </a:pPr>
            <a:endParaRPr lang="pt-BR"/>
          </a:p>
        </c:txPr>
        <c:crossAx val="64510208"/>
        <c:crosses val="autoZero"/>
        <c:auto val="1"/>
        <c:lblAlgn val="ctr"/>
        <c:lblOffset val="100"/>
        <c:tickLblSkip val="5"/>
        <c:tickMarkSkip val="1"/>
      </c:catAx>
      <c:valAx>
        <c:axId val="64510208"/>
        <c:scaling>
          <c:orientation val="minMax"/>
          <c:max val="260"/>
        </c:scaling>
        <c:axPos val="l"/>
        <c:majorGridlines>
          <c:spPr>
            <a:ln w="3175">
              <a:solidFill>
                <a:srgbClr val="000000"/>
              </a:solidFill>
              <a:prstDash val="sysDash"/>
            </a:ln>
          </c:spPr>
        </c:majorGridlines>
        <c:title>
          <c:tx>
            <c:rich>
              <a:bodyPr/>
              <a:lstStyle/>
              <a:p>
                <a:pPr>
                  <a:defRPr sz="675" b="1" i="0" u="none" strike="noStrike" baseline="0">
                    <a:solidFill>
                      <a:srgbClr val="000000"/>
                    </a:solidFill>
                    <a:latin typeface="Arial"/>
                    <a:ea typeface="Arial"/>
                    <a:cs typeface="Arial"/>
                  </a:defRPr>
                </a:pPr>
                <a:r>
                  <a:rPr lang="pt-BR"/>
                  <a:t>US$ bilhões  FOB</a:t>
                </a:r>
              </a:p>
            </c:rich>
          </c:tx>
          <c:layout>
            <c:manualLayout>
              <c:xMode val="edge"/>
              <c:yMode val="edge"/>
              <c:x val="9.9403578528827266E-3"/>
              <c:y val="0.26143859468546832"/>
            </c:manualLayout>
          </c:layout>
          <c:spPr>
            <a:noFill/>
            <a:ln w="25400">
              <a:noFill/>
            </a:ln>
          </c:spPr>
        </c:title>
        <c:numFmt formatCode="#,##0" sourceLinked="0"/>
        <c:tickLblPos val="nextTo"/>
        <c:spPr>
          <a:ln w="3175">
            <a:solidFill>
              <a:srgbClr val="000000"/>
            </a:solidFill>
            <a:prstDash val="solid"/>
          </a:ln>
        </c:spPr>
        <c:txPr>
          <a:bodyPr rot="0" vert="horz"/>
          <a:lstStyle/>
          <a:p>
            <a:pPr>
              <a:defRPr sz="675" b="0" i="0" u="none" strike="noStrike" baseline="0">
                <a:solidFill>
                  <a:srgbClr val="000000"/>
                </a:solidFill>
                <a:latin typeface="Arial"/>
                <a:ea typeface="Arial"/>
                <a:cs typeface="Arial"/>
              </a:defRPr>
            </a:pPr>
            <a:endParaRPr lang="pt-BR"/>
          </a:p>
        </c:txPr>
        <c:crossAx val="64508672"/>
        <c:crosses val="autoZero"/>
        <c:crossBetween val="midCat"/>
        <c:majorUnit val="20"/>
      </c:valAx>
      <c:spPr>
        <a:noFill/>
        <a:ln w="25400">
          <a:noFill/>
        </a:ln>
      </c:spPr>
    </c:plotArea>
    <c:legend>
      <c:legendPos val="b"/>
      <c:layout>
        <c:manualLayout>
          <c:xMode val="edge"/>
          <c:yMode val="edge"/>
          <c:x val="0.16898608349900746"/>
          <c:y val="0.8856236597876247"/>
          <c:w val="0.66998011928429735"/>
          <c:h val="7.1895767930969523E-2"/>
        </c:manualLayout>
      </c:layout>
      <c:spPr>
        <a:solidFill>
          <a:srgbClr val="FFFFFF"/>
        </a:solidFill>
        <a:ln w="25400">
          <a:noFill/>
        </a:ln>
      </c:spPr>
      <c:txPr>
        <a:bodyPr/>
        <a:lstStyle/>
        <a:p>
          <a:pPr>
            <a:defRPr sz="735" b="1" i="0" u="none" strike="noStrike" baseline="0">
              <a:solidFill>
                <a:srgbClr val="000000"/>
              </a:solidFill>
              <a:latin typeface="Arial"/>
              <a:ea typeface="Arial"/>
              <a:cs typeface="Arial"/>
            </a:defRPr>
          </a:pPr>
          <a:endParaRPr lang="pt-BR"/>
        </a:p>
      </c:txPr>
    </c:legend>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pt-BR"/>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solidFill>
                  <a:schemeClr val="tx1"/>
                </a:solidFill>
                <a:latin typeface="Arial" charset="0"/>
                <a:cs typeface="+mn-cs"/>
              </a:defRPr>
            </a:lvl1pPr>
          </a:lstStyle>
          <a:p>
            <a:pPr>
              <a:defRPr/>
            </a:pPr>
            <a:endParaRPr lang="pt-BR"/>
          </a:p>
        </p:txBody>
      </p:sp>
      <p:sp>
        <p:nvSpPr>
          <p:cNvPr id="3" name="Espaço Reservado para Data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eaLnBrk="1" hangingPunct="1">
              <a:defRPr sz="1200">
                <a:solidFill>
                  <a:schemeClr val="tx1"/>
                </a:solidFill>
                <a:latin typeface="Arial" charset="0"/>
                <a:cs typeface="+mn-cs"/>
              </a:defRPr>
            </a:lvl1pPr>
          </a:lstStyle>
          <a:p>
            <a:pPr>
              <a:defRPr/>
            </a:pPr>
            <a:fld id="{2A9FFDE5-4CBE-44ED-882C-8685EF1002B9}" type="datetimeFigureOut">
              <a:rPr lang="pt-BR"/>
              <a:pPr>
                <a:defRPr/>
              </a:pPr>
              <a:t>29/8/2014</a:t>
            </a:fld>
            <a:endParaRPr lang="pt-BR" dirty="0"/>
          </a:p>
        </p:txBody>
      </p:sp>
      <p:sp>
        <p:nvSpPr>
          <p:cNvPr id="4" name="Espaço Reservado para Rodapé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eaLnBrk="1" hangingPunct="1">
              <a:defRPr sz="1200">
                <a:solidFill>
                  <a:schemeClr val="tx1"/>
                </a:solidFill>
                <a:latin typeface="Arial" charset="0"/>
                <a:cs typeface="+mn-cs"/>
              </a:defRPr>
            </a:lvl1pPr>
          </a:lstStyle>
          <a:p>
            <a:pPr>
              <a:defRPr/>
            </a:pPr>
            <a:endParaRPr lang="pt-BR"/>
          </a:p>
        </p:txBody>
      </p:sp>
      <p:sp>
        <p:nvSpPr>
          <p:cNvPr id="5" name="Espaço Reservado para Número de Slid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eaLnBrk="1" hangingPunct="1">
              <a:defRPr sz="1200">
                <a:solidFill>
                  <a:schemeClr val="tx1"/>
                </a:solidFill>
                <a:latin typeface="Arial" charset="0"/>
                <a:cs typeface="+mn-cs"/>
              </a:defRPr>
            </a:lvl1pPr>
          </a:lstStyle>
          <a:p>
            <a:pPr>
              <a:defRPr/>
            </a:pPr>
            <a:fld id="{C9B03E31-4C3E-4293-9B55-7AED2F9FFF29}" type="slidenum">
              <a:rPr lang="pt-BR"/>
              <a:pPr>
                <a:defRPr/>
              </a:pPr>
              <a:t>‹nº›</a:t>
            </a:fld>
            <a:endParaRPr lang="pt-B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a:solidFill>
                  <a:schemeClr val="tx1"/>
                </a:solidFill>
                <a:latin typeface="Arial" charset="0"/>
                <a:cs typeface="+mn-cs"/>
              </a:defRPr>
            </a:lvl1pPr>
          </a:lstStyle>
          <a:p>
            <a:pPr>
              <a:defRPr/>
            </a:pPr>
            <a:endParaRPr lang="pt-BR"/>
          </a:p>
        </p:txBody>
      </p:sp>
      <p:sp>
        <p:nvSpPr>
          <p:cNvPr id="3" name="Espaço Reservado para Data 2"/>
          <p:cNvSpPr>
            <a:spLocks noGrp="1"/>
          </p:cNvSpPr>
          <p:nvPr>
            <p:ph type="dt" idx="1"/>
          </p:nvPr>
        </p:nvSpPr>
        <p:spPr>
          <a:xfrm>
            <a:off x="3778250" y="0"/>
            <a:ext cx="2889250" cy="496888"/>
          </a:xfrm>
          <a:prstGeom prst="rect">
            <a:avLst/>
          </a:prstGeom>
        </p:spPr>
        <p:txBody>
          <a:bodyPr vert="horz" lIns="91440" tIns="45720" rIns="91440" bIns="45720" rtlCol="0"/>
          <a:lstStyle>
            <a:lvl1pPr algn="r" eaLnBrk="1" hangingPunct="1">
              <a:defRPr sz="1200">
                <a:solidFill>
                  <a:schemeClr val="tx1"/>
                </a:solidFill>
                <a:latin typeface="Arial" charset="0"/>
                <a:cs typeface="+mn-cs"/>
              </a:defRPr>
            </a:lvl1pPr>
          </a:lstStyle>
          <a:p>
            <a:pPr>
              <a:defRPr/>
            </a:pPr>
            <a:fld id="{3F3C59BD-7629-4C0F-9346-94243CA042BA}" type="datetimeFigureOut">
              <a:rPr lang="pt-BR"/>
              <a:pPr>
                <a:defRPr/>
              </a:pPr>
              <a:t>29/8/2014</a:t>
            </a:fld>
            <a:endParaRPr lang="pt-BR" dirty="0"/>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pt-BR" noProof="0" dirty="0" smtClean="0"/>
          </a:p>
        </p:txBody>
      </p:sp>
      <p:sp>
        <p:nvSpPr>
          <p:cNvPr id="5" name="Espaço Reservado para Anotações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eaLnBrk="1" hangingPunct="1">
              <a:defRPr sz="1200">
                <a:solidFill>
                  <a:schemeClr val="tx1"/>
                </a:solidFill>
                <a:latin typeface="Arial" charset="0"/>
                <a:cs typeface="+mn-cs"/>
              </a:defRPr>
            </a:lvl1pPr>
          </a:lstStyle>
          <a:p>
            <a:pPr>
              <a:defRPr/>
            </a:pPr>
            <a:endParaRPr lang="pt-BR"/>
          </a:p>
        </p:txBody>
      </p:sp>
      <p:sp>
        <p:nvSpPr>
          <p:cNvPr id="7" name="Espaço Reservado para Número de Slide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eaLnBrk="1" hangingPunct="1">
              <a:defRPr sz="1200">
                <a:solidFill>
                  <a:schemeClr val="tx1"/>
                </a:solidFill>
                <a:latin typeface="Arial" charset="0"/>
                <a:cs typeface="+mn-cs"/>
              </a:defRPr>
            </a:lvl1pPr>
          </a:lstStyle>
          <a:p>
            <a:pPr>
              <a:defRPr/>
            </a:pPr>
            <a:fld id="{B188BA06-BA41-4979-835F-D3D367FBFE54}" type="slidenum">
              <a:rPr lang="pt-BR"/>
              <a:pPr>
                <a:defRPr/>
              </a:pPr>
              <a:t>‹nº›</a:t>
            </a:fld>
            <a:endParaRPr lang="pt-BR"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6"/>
          <p:cNvSpPr txBox="1">
            <a:spLocks noGrp="1" noChangeArrowheads="1"/>
          </p:cNvSpPr>
          <p:nvPr/>
        </p:nvSpPr>
        <p:spPr bwMode="auto">
          <a:xfrm>
            <a:off x="0" y="9426575"/>
            <a:ext cx="2889250" cy="498475"/>
          </a:xfrm>
          <a:prstGeom prst="rect">
            <a:avLst/>
          </a:prstGeom>
          <a:noFill/>
          <a:ln w="9525">
            <a:noFill/>
            <a:miter lim="800000"/>
            <a:headEnd/>
            <a:tailEnd/>
          </a:ln>
        </p:spPr>
        <p:txBody>
          <a:bodyPr lIns="93744" tIns="46872" rIns="93744" bIns="46872" anchor="b"/>
          <a:lstStyle/>
          <a:p>
            <a:pPr defTabSz="938213"/>
            <a:r>
              <a:rPr lang="pt-BR" sz="1200">
                <a:solidFill>
                  <a:schemeClr val="tx1"/>
                </a:solidFill>
              </a:rPr>
              <a:t>Prof. Guedes</a:t>
            </a:r>
          </a:p>
        </p:txBody>
      </p:sp>
      <p:sp>
        <p:nvSpPr>
          <p:cNvPr id="275459" name="Rectangle 7"/>
          <p:cNvSpPr txBox="1">
            <a:spLocks noGrp="1" noChangeArrowheads="1"/>
          </p:cNvSpPr>
          <p:nvPr/>
        </p:nvSpPr>
        <p:spPr bwMode="auto">
          <a:xfrm>
            <a:off x="3778250" y="9426575"/>
            <a:ext cx="2889250" cy="498475"/>
          </a:xfrm>
          <a:prstGeom prst="rect">
            <a:avLst/>
          </a:prstGeom>
          <a:noFill/>
          <a:ln w="9525">
            <a:noFill/>
            <a:miter lim="800000"/>
            <a:headEnd/>
            <a:tailEnd/>
          </a:ln>
        </p:spPr>
        <p:txBody>
          <a:bodyPr lIns="93744" tIns="46872" rIns="93744" bIns="46872" anchor="b"/>
          <a:lstStyle/>
          <a:p>
            <a:pPr algn="r" defTabSz="938213"/>
            <a:fld id="{92504564-C190-41F1-97D1-6070DB79B0E5}" type="slidenum">
              <a:rPr lang="pt-BR" sz="1200">
                <a:solidFill>
                  <a:schemeClr val="tx1"/>
                </a:solidFill>
              </a:rPr>
              <a:pPr algn="r" defTabSz="938213"/>
              <a:t>1</a:t>
            </a:fld>
            <a:endParaRPr lang="pt-BR" sz="1200">
              <a:solidFill>
                <a:schemeClr val="tx1"/>
              </a:solidFill>
            </a:endParaRPr>
          </a:p>
        </p:txBody>
      </p:sp>
      <p:sp>
        <p:nvSpPr>
          <p:cNvPr id="27546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5461" name="Rectangle 3"/>
          <p:cNvSpPr>
            <a:spLocks noGrp="1" noChangeArrowheads="1"/>
          </p:cNvSpPr>
          <p:nvPr>
            <p:ph type="body" idx="1"/>
          </p:nvPr>
        </p:nvSpPr>
        <p:spPr bwMode="auto">
          <a:xfrm>
            <a:off x="666750" y="4716463"/>
            <a:ext cx="5335588" cy="4465637"/>
          </a:xfrm>
          <a:noFill/>
        </p:spPr>
        <p:txBody>
          <a:bodyPr wrap="square" lIns="93744" tIns="46872" rIns="93744" bIns="46872" numCol="1" anchor="t" anchorCtr="0" compatLnSpc="1">
            <a:prstTxWarp prst="textNoShape">
              <a:avLst/>
            </a:prstTxWarp>
          </a:bodyPr>
          <a:lstStyle/>
          <a:p>
            <a:pPr eaLnBrk="1" hangingPunct="1"/>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TextEdit="1"/>
          </p:cNvSpPr>
          <p:nvPr>
            <p:ph type="sldImg"/>
          </p:nvPr>
        </p:nvSpPr>
        <p:spPr bwMode="auto">
          <a:noFill/>
          <a:ln>
            <a:solidFill>
              <a:srgbClr val="000000"/>
            </a:solidFill>
            <a:miter lim="800000"/>
            <a:headEnd/>
            <a:tailEnd/>
          </a:ln>
        </p:spPr>
      </p:sp>
      <p:sp>
        <p:nvSpPr>
          <p:cNvPr id="286723"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TextEdit="1"/>
          </p:cNvSpPr>
          <p:nvPr>
            <p:ph type="sldImg"/>
          </p:nvPr>
        </p:nvSpPr>
        <p:spPr bwMode="auto">
          <a:noFill/>
          <a:ln>
            <a:solidFill>
              <a:srgbClr val="000000"/>
            </a:solidFill>
            <a:miter lim="800000"/>
            <a:headEnd/>
            <a:tailEnd/>
          </a:ln>
        </p:spPr>
      </p:sp>
      <p:sp>
        <p:nvSpPr>
          <p:cNvPr id="287747"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TextEdit="1"/>
          </p:cNvSpPr>
          <p:nvPr>
            <p:ph type="sldImg"/>
          </p:nvPr>
        </p:nvSpPr>
        <p:spPr bwMode="auto">
          <a:noFill/>
          <a:ln>
            <a:solidFill>
              <a:srgbClr val="000000"/>
            </a:solidFill>
            <a:miter lim="800000"/>
            <a:headEnd/>
            <a:tailEnd/>
          </a:ln>
        </p:spPr>
      </p:sp>
      <p:sp>
        <p:nvSpPr>
          <p:cNvPr id="288771"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TextEdit="1"/>
          </p:cNvSpPr>
          <p:nvPr>
            <p:ph type="sldImg"/>
          </p:nvPr>
        </p:nvSpPr>
        <p:spPr bwMode="auto">
          <a:noFill/>
          <a:ln>
            <a:solidFill>
              <a:srgbClr val="000000"/>
            </a:solidFill>
            <a:miter lim="800000"/>
            <a:headEnd/>
            <a:tailEnd/>
          </a:ln>
        </p:spPr>
      </p:sp>
      <p:sp>
        <p:nvSpPr>
          <p:cNvPr id="289795"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Rot="1" noChangeAspect="1" noTextEdit="1"/>
          </p:cNvSpPr>
          <p:nvPr>
            <p:ph type="sldImg"/>
          </p:nvPr>
        </p:nvSpPr>
        <p:spPr bwMode="auto">
          <a:noFill/>
          <a:ln>
            <a:solidFill>
              <a:srgbClr val="000000"/>
            </a:solidFill>
            <a:miter lim="800000"/>
            <a:headEnd/>
            <a:tailEnd/>
          </a:ln>
        </p:spPr>
      </p:sp>
      <p:sp>
        <p:nvSpPr>
          <p:cNvPr id="290819"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TextEdit="1"/>
          </p:cNvSpPr>
          <p:nvPr>
            <p:ph type="sldImg"/>
          </p:nvPr>
        </p:nvSpPr>
        <p:spPr bwMode="auto">
          <a:noFill/>
          <a:ln>
            <a:solidFill>
              <a:srgbClr val="000000"/>
            </a:solidFill>
            <a:miter lim="800000"/>
            <a:headEnd/>
            <a:tailEnd/>
          </a:ln>
        </p:spPr>
      </p:sp>
      <p:sp>
        <p:nvSpPr>
          <p:cNvPr id="292867"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779838" y="9431338"/>
            <a:ext cx="2889250" cy="495300"/>
          </a:xfrm>
          <a:prstGeom prst="rect">
            <a:avLst/>
          </a:prstGeom>
          <a:noFill/>
          <a:ln w="12700">
            <a:noFill/>
            <a:miter lim="800000"/>
            <a:headEnd type="none" w="sm" len="sm"/>
            <a:tailEnd type="none" w="sm" len="sm"/>
          </a:ln>
        </p:spPr>
        <p:txBody>
          <a:bodyPr anchor="b"/>
          <a:lstStyle/>
          <a:p>
            <a:pPr algn="r" eaLnBrk="0" hangingPunct="0"/>
            <a:fld id="{6B37979D-AE9E-45F8-BCDD-27B1FA8BAED5}" type="slidenum">
              <a:rPr lang="en-US" sz="1200">
                <a:solidFill>
                  <a:schemeClr val="tx1"/>
                </a:solidFill>
                <a:latin typeface="Times New Roman" pitchFamily="18" charset="0"/>
              </a:rPr>
              <a:pPr algn="r" eaLnBrk="0" hangingPunct="0"/>
              <a:t>47</a:t>
            </a:fld>
            <a:endParaRPr lang="en-US" sz="1200">
              <a:solidFill>
                <a:schemeClr val="tx1"/>
              </a:solidFill>
              <a:latin typeface="Times New Roman" pitchFamily="18" charset="0"/>
            </a:endParaRPr>
          </a:p>
        </p:txBody>
      </p:sp>
      <p:sp>
        <p:nvSpPr>
          <p:cNvPr id="276483" name="Rectangle 2"/>
          <p:cNvSpPr>
            <a:spLocks noGrp="1" noRot="1" noChangeAspect="1" noChangeArrowheads="1" noTextEdit="1"/>
          </p:cNvSpPr>
          <p:nvPr>
            <p:ph type="sldImg"/>
          </p:nvPr>
        </p:nvSpPr>
        <p:spPr bwMode="auto">
          <a:xfrm>
            <a:off x="855663" y="744538"/>
            <a:ext cx="4960937" cy="3722687"/>
          </a:xfrm>
          <a:noFill/>
          <a:ln>
            <a:solidFill>
              <a:srgbClr val="000000"/>
            </a:solidFill>
            <a:miter lim="800000"/>
            <a:headEnd/>
            <a:tailEnd/>
          </a:ln>
        </p:spPr>
      </p:sp>
      <p:sp>
        <p:nvSpPr>
          <p:cNvPr id="276484" name="Rectangle 3"/>
          <p:cNvSpPr>
            <a:spLocks noGrp="1" noChangeArrowheads="1"/>
          </p:cNvSpPr>
          <p:nvPr>
            <p:ph type="body" idx="1"/>
          </p:nvPr>
        </p:nvSpPr>
        <p:spPr bwMode="auto">
          <a:xfrm>
            <a:off x="889000" y="4714875"/>
            <a:ext cx="4891088" cy="4467225"/>
          </a:xfrm>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TextEdit="1"/>
          </p:cNvSpPr>
          <p:nvPr>
            <p:ph type="sldImg"/>
          </p:nvPr>
        </p:nvSpPr>
        <p:spPr bwMode="auto">
          <a:noFill/>
          <a:ln>
            <a:solidFill>
              <a:srgbClr val="000000"/>
            </a:solidFill>
            <a:miter lim="800000"/>
            <a:headEnd/>
            <a:tailEnd/>
          </a:ln>
        </p:spPr>
      </p:sp>
      <p:sp>
        <p:nvSpPr>
          <p:cNvPr id="294915"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TextEdit="1"/>
          </p:cNvSpPr>
          <p:nvPr>
            <p:ph type="sldImg"/>
          </p:nvPr>
        </p:nvSpPr>
        <p:spPr bwMode="auto">
          <a:noFill/>
          <a:ln>
            <a:solidFill>
              <a:srgbClr val="000000"/>
            </a:solidFill>
            <a:miter lim="800000"/>
            <a:headEnd/>
            <a:tailEnd/>
          </a:ln>
        </p:spPr>
      </p:sp>
      <p:sp>
        <p:nvSpPr>
          <p:cNvPr id="296963"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779838" y="9431338"/>
            <a:ext cx="2889250" cy="495300"/>
          </a:xfrm>
          <a:prstGeom prst="rect">
            <a:avLst/>
          </a:prstGeom>
          <a:noFill/>
          <a:ln w="12700">
            <a:noFill/>
            <a:miter lim="800000"/>
            <a:headEnd type="none" w="sm" len="sm"/>
            <a:tailEnd type="none" w="sm" len="sm"/>
          </a:ln>
        </p:spPr>
        <p:txBody>
          <a:bodyPr anchor="b"/>
          <a:lstStyle/>
          <a:p>
            <a:pPr algn="r" eaLnBrk="0" hangingPunct="0"/>
            <a:fld id="{6B37979D-AE9E-45F8-BCDD-27B1FA8BAED5}" type="slidenum">
              <a:rPr lang="en-US" sz="1200">
                <a:solidFill>
                  <a:schemeClr val="tx1"/>
                </a:solidFill>
                <a:latin typeface="Times New Roman" pitchFamily="18" charset="0"/>
              </a:rPr>
              <a:pPr algn="r" eaLnBrk="0" hangingPunct="0"/>
              <a:t>2</a:t>
            </a:fld>
            <a:endParaRPr lang="en-US" sz="1200">
              <a:solidFill>
                <a:schemeClr val="tx1"/>
              </a:solidFill>
              <a:latin typeface="Times New Roman" pitchFamily="18" charset="0"/>
            </a:endParaRPr>
          </a:p>
        </p:txBody>
      </p:sp>
      <p:sp>
        <p:nvSpPr>
          <p:cNvPr id="276483" name="Rectangle 2"/>
          <p:cNvSpPr>
            <a:spLocks noGrp="1" noRot="1" noChangeAspect="1" noChangeArrowheads="1" noTextEdit="1"/>
          </p:cNvSpPr>
          <p:nvPr>
            <p:ph type="sldImg"/>
          </p:nvPr>
        </p:nvSpPr>
        <p:spPr bwMode="auto">
          <a:xfrm>
            <a:off x="855663" y="744538"/>
            <a:ext cx="4960937" cy="3722687"/>
          </a:xfrm>
          <a:noFill/>
          <a:ln>
            <a:solidFill>
              <a:srgbClr val="000000"/>
            </a:solidFill>
            <a:miter lim="800000"/>
            <a:headEnd/>
            <a:tailEnd/>
          </a:ln>
        </p:spPr>
      </p:sp>
      <p:sp>
        <p:nvSpPr>
          <p:cNvPr id="276484" name="Rectangle 3"/>
          <p:cNvSpPr>
            <a:spLocks noGrp="1" noChangeArrowheads="1"/>
          </p:cNvSpPr>
          <p:nvPr>
            <p:ph type="body" idx="1"/>
          </p:nvPr>
        </p:nvSpPr>
        <p:spPr bwMode="auto">
          <a:xfrm>
            <a:off x="889000" y="4714875"/>
            <a:ext cx="4891088" cy="4467225"/>
          </a:xfrm>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TextEdit="1"/>
          </p:cNvSpPr>
          <p:nvPr>
            <p:ph type="sldImg"/>
          </p:nvPr>
        </p:nvSpPr>
        <p:spPr bwMode="auto">
          <a:noFill/>
          <a:ln>
            <a:solidFill>
              <a:srgbClr val="000000"/>
            </a:solidFill>
            <a:miter lim="800000"/>
            <a:headEnd/>
            <a:tailEnd/>
          </a:ln>
        </p:spPr>
      </p:sp>
      <p:sp>
        <p:nvSpPr>
          <p:cNvPr id="297987"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TextEdit="1"/>
          </p:cNvSpPr>
          <p:nvPr>
            <p:ph type="sldImg"/>
          </p:nvPr>
        </p:nvSpPr>
        <p:spPr bwMode="auto">
          <a:noFill/>
          <a:ln>
            <a:solidFill>
              <a:srgbClr val="000000"/>
            </a:solidFill>
            <a:miter lim="800000"/>
            <a:headEnd/>
            <a:tailEnd/>
          </a:ln>
        </p:spPr>
      </p:sp>
      <p:sp>
        <p:nvSpPr>
          <p:cNvPr id="299011"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Rot="1" noChangeAspect="1" noTextEdit="1"/>
          </p:cNvSpPr>
          <p:nvPr>
            <p:ph type="sldImg"/>
          </p:nvPr>
        </p:nvSpPr>
        <p:spPr bwMode="auto">
          <a:noFill/>
          <a:ln>
            <a:solidFill>
              <a:srgbClr val="000000"/>
            </a:solidFill>
            <a:miter lim="800000"/>
            <a:headEnd/>
            <a:tailEnd/>
          </a:ln>
        </p:spPr>
      </p:sp>
      <p:sp>
        <p:nvSpPr>
          <p:cNvPr id="300035"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779838" y="9431338"/>
            <a:ext cx="2889250" cy="495300"/>
          </a:xfrm>
          <a:prstGeom prst="rect">
            <a:avLst/>
          </a:prstGeom>
          <a:noFill/>
          <a:ln w="12700">
            <a:noFill/>
            <a:miter lim="800000"/>
            <a:headEnd type="none" w="sm" len="sm"/>
            <a:tailEnd type="none" w="sm" len="sm"/>
          </a:ln>
        </p:spPr>
        <p:txBody>
          <a:bodyPr anchor="b"/>
          <a:lstStyle/>
          <a:p>
            <a:pPr algn="r" eaLnBrk="0" hangingPunct="0"/>
            <a:fld id="{6B37979D-AE9E-45F8-BCDD-27B1FA8BAED5}" type="slidenum">
              <a:rPr lang="en-US" sz="1200">
                <a:solidFill>
                  <a:schemeClr val="tx1"/>
                </a:solidFill>
                <a:latin typeface="Times New Roman" pitchFamily="18" charset="0"/>
              </a:rPr>
              <a:pPr algn="r" eaLnBrk="0" hangingPunct="0"/>
              <a:t>66</a:t>
            </a:fld>
            <a:endParaRPr lang="en-US" sz="1200">
              <a:solidFill>
                <a:schemeClr val="tx1"/>
              </a:solidFill>
              <a:latin typeface="Times New Roman" pitchFamily="18" charset="0"/>
            </a:endParaRPr>
          </a:p>
        </p:txBody>
      </p:sp>
      <p:sp>
        <p:nvSpPr>
          <p:cNvPr id="276483" name="Rectangle 2"/>
          <p:cNvSpPr>
            <a:spLocks noGrp="1" noRot="1" noChangeAspect="1" noChangeArrowheads="1" noTextEdit="1"/>
          </p:cNvSpPr>
          <p:nvPr>
            <p:ph type="sldImg"/>
          </p:nvPr>
        </p:nvSpPr>
        <p:spPr bwMode="auto">
          <a:xfrm>
            <a:off x="855663" y="744538"/>
            <a:ext cx="4960937" cy="3722687"/>
          </a:xfrm>
          <a:noFill/>
          <a:ln>
            <a:solidFill>
              <a:srgbClr val="000000"/>
            </a:solidFill>
            <a:miter lim="800000"/>
            <a:headEnd/>
            <a:tailEnd/>
          </a:ln>
        </p:spPr>
      </p:sp>
      <p:sp>
        <p:nvSpPr>
          <p:cNvPr id="276484" name="Rectangle 3"/>
          <p:cNvSpPr>
            <a:spLocks noGrp="1" noChangeArrowheads="1"/>
          </p:cNvSpPr>
          <p:nvPr>
            <p:ph type="body" idx="1"/>
          </p:nvPr>
        </p:nvSpPr>
        <p:spPr bwMode="auto">
          <a:xfrm>
            <a:off x="889000" y="4714875"/>
            <a:ext cx="4891088" cy="4467225"/>
          </a:xfrm>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779838" y="9431338"/>
            <a:ext cx="2889250" cy="495300"/>
          </a:xfrm>
          <a:prstGeom prst="rect">
            <a:avLst/>
          </a:prstGeom>
          <a:noFill/>
          <a:ln w="12700">
            <a:noFill/>
            <a:miter lim="800000"/>
            <a:headEnd type="none" w="sm" len="sm"/>
            <a:tailEnd type="none" w="sm" len="sm"/>
          </a:ln>
        </p:spPr>
        <p:txBody>
          <a:bodyPr anchor="b"/>
          <a:lstStyle/>
          <a:p>
            <a:pPr algn="r" eaLnBrk="0" hangingPunct="0"/>
            <a:fld id="{6B37979D-AE9E-45F8-BCDD-27B1FA8BAED5}" type="slidenum">
              <a:rPr lang="en-US" sz="1200">
                <a:solidFill>
                  <a:schemeClr val="tx1"/>
                </a:solidFill>
                <a:latin typeface="Times New Roman" pitchFamily="18" charset="0"/>
              </a:rPr>
              <a:pPr algn="r" eaLnBrk="0" hangingPunct="0"/>
              <a:t>82</a:t>
            </a:fld>
            <a:endParaRPr lang="en-US" sz="1200">
              <a:solidFill>
                <a:schemeClr val="tx1"/>
              </a:solidFill>
              <a:latin typeface="Times New Roman" pitchFamily="18" charset="0"/>
            </a:endParaRPr>
          </a:p>
        </p:txBody>
      </p:sp>
      <p:sp>
        <p:nvSpPr>
          <p:cNvPr id="276483" name="Rectangle 2"/>
          <p:cNvSpPr>
            <a:spLocks noGrp="1" noRot="1" noChangeAspect="1" noChangeArrowheads="1" noTextEdit="1"/>
          </p:cNvSpPr>
          <p:nvPr>
            <p:ph type="sldImg"/>
          </p:nvPr>
        </p:nvSpPr>
        <p:spPr bwMode="auto">
          <a:xfrm>
            <a:off x="855663" y="744538"/>
            <a:ext cx="4960937" cy="3722687"/>
          </a:xfrm>
          <a:noFill/>
          <a:ln>
            <a:solidFill>
              <a:srgbClr val="000000"/>
            </a:solidFill>
            <a:miter lim="800000"/>
            <a:headEnd/>
            <a:tailEnd/>
          </a:ln>
        </p:spPr>
      </p:sp>
      <p:sp>
        <p:nvSpPr>
          <p:cNvPr id="276484" name="Rectangle 3"/>
          <p:cNvSpPr>
            <a:spLocks noGrp="1" noChangeArrowheads="1"/>
          </p:cNvSpPr>
          <p:nvPr>
            <p:ph type="body" idx="1"/>
          </p:nvPr>
        </p:nvSpPr>
        <p:spPr bwMode="auto">
          <a:xfrm>
            <a:off x="889000" y="4714875"/>
            <a:ext cx="4891088" cy="4467225"/>
          </a:xfrm>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noFill/>
          <a:ln>
            <a:solidFill>
              <a:srgbClr val="000000"/>
            </a:solidFill>
            <a:miter lim="800000"/>
            <a:headEnd/>
            <a:tailEnd/>
          </a:ln>
        </p:spPr>
      </p:sp>
      <p:sp>
        <p:nvSpPr>
          <p:cNvPr id="303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03108"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5B5E1061-F54A-40DC-8FB7-B07A376741D0}" type="slidenum">
              <a:rPr lang="pt-BR" sz="1200">
                <a:solidFill>
                  <a:schemeClr val="tx1"/>
                </a:solidFill>
                <a:latin typeface="Calibri" pitchFamily="34" charset="0"/>
              </a:rPr>
              <a:pPr algn="r"/>
              <a:t>117</a:t>
            </a:fld>
            <a:endParaRPr lang="pt-BR" sz="1200">
              <a:solidFill>
                <a:schemeClr val="tx1"/>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noFill/>
          <a:ln>
            <a:solidFill>
              <a:srgbClr val="000000"/>
            </a:solidFill>
            <a:miter lim="800000"/>
            <a:headEnd/>
            <a:tailEnd/>
          </a:ln>
        </p:spPr>
      </p:sp>
      <p:sp>
        <p:nvSpPr>
          <p:cNvPr id="304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04132"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91019831-0940-4DDC-B51F-DE4B22321E36}" type="slidenum">
              <a:rPr lang="pt-BR" sz="1200">
                <a:solidFill>
                  <a:schemeClr val="tx1"/>
                </a:solidFill>
                <a:latin typeface="Calibri" pitchFamily="34" charset="0"/>
              </a:rPr>
              <a:pPr algn="r"/>
              <a:t>118</a:t>
            </a:fld>
            <a:endParaRPr lang="pt-BR" sz="1200">
              <a:solidFill>
                <a:schemeClr val="tx1"/>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noFill/>
          <a:ln>
            <a:solidFill>
              <a:srgbClr val="000000"/>
            </a:solidFill>
            <a:miter lim="800000"/>
            <a:headEnd/>
            <a:tailEnd/>
          </a:ln>
        </p:spPr>
      </p:sp>
      <p:sp>
        <p:nvSpPr>
          <p:cNvPr id="3051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05156"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D2A801E2-345B-4A6B-9A97-DA476299E30D}" type="slidenum">
              <a:rPr lang="pt-BR" sz="1200">
                <a:solidFill>
                  <a:schemeClr val="tx1"/>
                </a:solidFill>
                <a:latin typeface="Calibri" pitchFamily="34" charset="0"/>
              </a:rPr>
              <a:pPr algn="r"/>
              <a:t>119</a:t>
            </a:fld>
            <a:endParaRPr lang="pt-BR" sz="1200">
              <a:solidFill>
                <a:schemeClr val="tx1"/>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noFill/>
          <a:ln>
            <a:solidFill>
              <a:srgbClr val="000000"/>
            </a:solidFill>
            <a:miter lim="800000"/>
            <a:headEnd/>
            <a:tailEnd/>
          </a:ln>
        </p:spPr>
      </p:sp>
      <p:sp>
        <p:nvSpPr>
          <p:cNvPr id="306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06180"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D8018214-6AC2-49D2-A5B7-54CC21662342}" type="slidenum">
              <a:rPr lang="pt-BR" sz="1200">
                <a:solidFill>
                  <a:schemeClr val="tx1"/>
                </a:solidFill>
                <a:latin typeface="Calibri" pitchFamily="34" charset="0"/>
              </a:rPr>
              <a:pPr algn="r"/>
              <a:t>120</a:t>
            </a:fld>
            <a:endParaRPr lang="pt-BR" sz="1200">
              <a:solidFill>
                <a:schemeClr val="tx1"/>
              </a:solidFill>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07204"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6E54018A-AC82-4673-A6AF-45FF65DB8B81}" type="slidenum">
              <a:rPr lang="pt-BR" sz="1200">
                <a:solidFill>
                  <a:schemeClr val="tx1"/>
                </a:solidFill>
                <a:latin typeface="Calibri" pitchFamily="34" charset="0"/>
              </a:rPr>
              <a:pPr algn="r"/>
              <a:t>121</a:t>
            </a:fld>
            <a:endParaRPr lang="pt-BR" sz="1200">
              <a:solidFill>
                <a:schemeClr val="tx1"/>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779838" y="9431338"/>
            <a:ext cx="2889250" cy="495300"/>
          </a:xfrm>
          <a:prstGeom prst="rect">
            <a:avLst/>
          </a:prstGeom>
          <a:noFill/>
          <a:ln w="12700">
            <a:noFill/>
            <a:miter lim="800000"/>
            <a:headEnd type="none" w="sm" len="sm"/>
            <a:tailEnd type="none" w="sm" len="sm"/>
          </a:ln>
        </p:spPr>
        <p:txBody>
          <a:bodyPr anchor="b"/>
          <a:lstStyle/>
          <a:p>
            <a:pPr algn="r" eaLnBrk="0" hangingPunct="0"/>
            <a:fld id="{6B37979D-AE9E-45F8-BCDD-27B1FA8BAED5}" type="slidenum">
              <a:rPr lang="en-US" sz="1200">
                <a:solidFill>
                  <a:schemeClr val="tx1"/>
                </a:solidFill>
                <a:latin typeface="Times New Roman" pitchFamily="18" charset="0"/>
              </a:rPr>
              <a:pPr algn="r" eaLnBrk="0" hangingPunct="0"/>
              <a:t>12</a:t>
            </a:fld>
            <a:endParaRPr lang="en-US" sz="1200">
              <a:solidFill>
                <a:schemeClr val="tx1"/>
              </a:solidFill>
              <a:latin typeface="Times New Roman" pitchFamily="18" charset="0"/>
            </a:endParaRPr>
          </a:p>
        </p:txBody>
      </p:sp>
      <p:sp>
        <p:nvSpPr>
          <p:cNvPr id="276483" name="Rectangle 2"/>
          <p:cNvSpPr>
            <a:spLocks noGrp="1" noRot="1" noChangeAspect="1" noChangeArrowheads="1" noTextEdit="1"/>
          </p:cNvSpPr>
          <p:nvPr>
            <p:ph type="sldImg"/>
          </p:nvPr>
        </p:nvSpPr>
        <p:spPr bwMode="auto">
          <a:xfrm>
            <a:off x="855663" y="744538"/>
            <a:ext cx="4960937" cy="3722687"/>
          </a:xfrm>
          <a:noFill/>
          <a:ln>
            <a:solidFill>
              <a:srgbClr val="000000"/>
            </a:solidFill>
            <a:miter lim="800000"/>
            <a:headEnd/>
            <a:tailEnd/>
          </a:ln>
        </p:spPr>
      </p:sp>
      <p:sp>
        <p:nvSpPr>
          <p:cNvPr id="276484" name="Rectangle 3"/>
          <p:cNvSpPr>
            <a:spLocks noGrp="1" noChangeArrowheads="1"/>
          </p:cNvSpPr>
          <p:nvPr>
            <p:ph type="body" idx="1"/>
          </p:nvPr>
        </p:nvSpPr>
        <p:spPr bwMode="auto">
          <a:xfrm>
            <a:off x="889000" y="4714875"/>
            <a:ext cx="4891088" cy="4467225"/>
          </a:xfrm>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p:spPr>
      </p:sp>
      <p:sp>
        <p:nvSpPr>
          <p:cNvPr id="308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08228"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EEC7E736-C4D3-4E48-832A-DD9F9F0504ED}" type="slidenum">
              <a:rPr lang="pt-BR" sz="1200">
                <a:solidFill>
                  <a:schemeClr val="tx1"/>
                </a:solidFill>
                <a:latin typeface="Calibri" pitchFamily="34" charset="0"/>
              </a:rPr>
              <a:pPr algn="r"/>
              <a:t>122</a:t>
            </a:fld>
            <a:endParaRPr lang="pt-BR" sz="1200">
              <a:solidFill>
                <a:schemeClr val="tx1"/>
              </a:solidFill>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noFill/>
          <a:ln>
            <a:solidFill>
              <a:srgbClr val="000000"/>
            </a:solidFill>
            <a:miter lim="800000"/>
            <a:headEnd/>
            <a:tailEnd/>
          </a:ln>
        </p:spPr>
      </p:sp>
      <p:sp>
        <p:nvSpPr>
          <p:cNvPr id="309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09252"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391E784E-4F53-494F-BFA4-4C0146AD90E8}" type="slidenum">
              <a:rPr lang="pt-BR" sz="1200">
                <a:solidFill>
                  <a:schemeClr val="tx1"/>
                </a:solidFill>
                <a:latin typeface="Calibri" pitchFamily="34" charset="0"/>
              </a:rPr>
              <a:pPr algn="r"/>
              <a:t>123</a:t>
            </a:fld>
            <a:endParaRPr lang="pt-BR" sz="1200">
              <a:solidFill>
                <a:schemeClr val="tx1"/>
              </a:solidFill>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noFill/>
          <a:ln>
            <a:solidFill>
              <a:srgbClr val="000000"/>
            </a:solidFill>
            <a:miter lim="800000"/>
            <a:headEnd/>
            <a:tailEnd/>
          </a:ln>
        </p:spPr>
      </p:sp>
      <p:sp>
        <p:nvSpPr>
          <p:cNvPr id="3102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10276"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7FF01E95-268B-4A14-9889-BE16981BA6B5}" type="slidenum">
              <a:rPr lang="pt-BR" sz="1200">
                <a:solidFill>
                  <a:schemeClr val="tx1"/>
                </a:solidFill>
                <a:latin typeface="Calibri" pitchFamily="34" charset="0"/>
              </a:rPr>
              <a:pPr algn="r"/>
              <a:t>124</a:t>
            </a:fld>
            <a:endParaRPr lang="pt-BR" sz="1200">
              <a:solidFill>
                <a:schemeClr val="tx1"/>
              </a:solidFill>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noFill/>
          <a:ln>
            <a:solidFill>
              <a:srgbClr val="000000"/>
            </a:solidFill>
            <a:miter lim="800000"/>
            <a:headEnd/>
            <a:tailEnd/>
          </a:ln>
        </p:spPr>
      </p:sp>
      <p:sp>
        <p:nvSpPr>
          <p:cNvPr id="311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p>
        </p:txBody>
      </p:sp>
      <p:sp>
        <p:nvSpPr>
          <p:cNvPr id="311300" name="Slide Number Placeholder 3"/>
          <p:cNvSpPr txBox="1">
            <a:spLocks noGrp="1"/>
          </p:cNvSpPr>
          <p:nvPr/>
        </p:nvSpPr>
        <p:spPr bwMode="auto">
          <a:xfrm>
            <a:off x="3778250" y="9428163"/>
            <a:ext cx="2889250" cy="496887"/>
          </a:xfrm>
          <a:prstGeom prst="rect">
            <a:avLst/>
          </a:prstGeom>
          <a:noFill/>
          <a:ln w="9525">
            <a:noFill/>
            <a:miter lim="800000"/>
            <a:headEnd/>
            <a:tailEnd/>
          </a:ln>
        </p:spPr>
        <p:txBody>
          <a:bodyPr anchor="b"/>
          <a:lstStyle/>
          <a:p>
            <a:pPr algn="r"/>
            <a:fld id="{17F165B9-0EF7-41D5-BDA6-6EAD0D3D2BE5}" type="slidenum">
              <a:rPr lang="pt-BR" sz="1200">
                <a:solidFill>
                  <a:schemeClr val="tx1"/>
                </a:solidFill>
                <a:latin typeface="Calibri" pitchFamily="34" charset="0"/>
              </a:rPr>
              <a:pPr algn="r"/>
              <a:t>125</a:t>
            </a:fld>
            <a:endParaRPr lang="pt-BR" sz="1200">
              <a:solidFill>
                <a:schemeClr val="tx1"/>
              </a:solidFill>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779838" y="9431338"/>
            <a:ext cx="2889250" cy="495300"/>
          </a:xfrm>
          <a:prstGeom prst="rect">
            <a:avLst/>
          </a:prstGeom>
          <a:noFill/>
          <a:ln w="12700">
            <a:noFill/>
            <a:miter lim="800000"/>
            <a:headEnd type="none" w="sm" len="sm"/>
            <a:tailEnd type="none" w="sm" len="sm"/>
          </a:ln>
        </p:spPr>
        <p:txBody>
          <a:bodyPr anchor="b"/>
          <a:lstStyle/>
          <a:p>
            <a:pPr algn="r" eaLnBrk="0" hangingPunct="0"/>
            <a:fld id="{6B37979D-AE9E-45F8-BCDD-27B1FA8BAED5}" type="slidenum">
              <a:rPr lang="en-US" sz="1200">
                <a:solidFill>
                  <a:schemeClr val="tx1"/>
                </a:solidFill>
                <a:latin typeface="Times New Roman" pitchFamily="18" charset="0"/>
              </a:rPr>
              <a:pPr algn="r" eaLnBrk="0" hangingPunct="0"/>
              <a:t>140</a:t>
            </a:fld>
            <a:endParaRPr lang="en-US" sz="1200">
              <a:solidFill>
                <a:schemeClr val="tx1"/>
              </a:solidFill>
              <a:latin typeface="Times New Roman" pitchFamily="18" charset="0"/>
            </a:endParaRPr>
          </a:p>
        </p:txBody>
      </p:sp>
      <p:sp>
        <p:nvSpPr>
          <p:cNvPr id="276483" name="Rectangle 2"/>
          <p:cNvSpPr>
            <a:spLocks noGrp="1" noRot="1" noChangeAspect="1" noChangeArrowheads="1" noTextEdit="1"/>
          </p:cNvSpPr>
          <p:nvPr>
            <p:ph type="sldImg"/>
          </p:nvPr>
        </p:nvSpPr>
        <p:spPr bwMode="auto">
          <a:xfrm>
            <a:off x="855663" y="744538"/>
            <a:ext cx="4960937" cy="3722687"/>
          </a:xfrm>
          <a:noFill/>
          <a:ln>
            <a:solidFill>
              <a:srgbClr val="000000"/>
            </a:solidFill>
            <a:miter lim="800000"/>
            <a:headEnd/>
            <a:tailEnd/>
          </a:ln>
        </p:spPr>
      </p:sp>
      <p:sp>
        <p:nvSpPr>
          <p:cNvPr id="276484" name="Rectangle 3"/>
          <p:cNvSpPr>
            <a:spLocks noGrp="1" noChangeArrowheads="1"/>
          </p:cNvSpPr>
          <p:nvPr>
            <p:ph type="body" idx="1"/>
          </p:nvPr>
        </p:nvSpPr>
        <p:spPr bwMode="auto">
          <a:xfrm>
            <a:off x="889000" y="4714875"/>
            <a:ext cx="4891088" cy="4467225"/>
          </a:xfrm>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779838" y="9431338"/>
            <a:ext cx="2889250" cy="495300"/>
          </a:xfrm>
          <a:prstGeom prst="rect">
            <a:avLst/>
          </a:prstGeom>
          <a:noFill/>
          <a:ln w="12700">
            <a:noFill/>
            <a:miter lim="800000"/>
            <a:headEnd type="none" w="sm" len="sm"/>
            <a:tailEnd type="none" w="sm" len="sm"/>
          </a:ln>
        </p:spPr>
        <p:txBody>
          <a:bodyPr anchor="b"/>
          <a:lstStyle/>
          <a:p>
            <a:pPr algn="r" eaLnBrk="0" hangingPunct="0"/>
            <a:fld id="{6B37979D-AE9E-45F8-BCDD-27B1FA8BAED5}" type="slidenum">
              <a:rPr lang="en-US" sz="1200">
                <a:solidFill>
                  <a:schemeClr val="tx1"/>
                </a:solidFill>
                <a:latin typeface="Times New Roman" pitchFamily="18" charset="0"/>
              </a:rPr>
              <a:pPr algn="r" eaLnBrk="0" hangingPunct="0"/>
              <a:t>151</a:t>
            </a:fld>
            <a:endParaRPr lang="en-US" sz="1200">
              <a:solidFill>
                <a:schemeClr val="tx1"/>
              </a:solidFill>
              <a:latin typeface="Times New Roman" pitchFamily="18" charset="0"/>
            </a:endParaRPr>
          </a:p>
        </p:txBody>
      </p:sp>
      <p:sp>
        <p:nvSpPr>
          <p:cNvPr id="276483" name="Rectangle 2"/>
          <p:cNvSpPr>
            <a:spLocks noGrp="1" noRot="1" noChangeAspect="1" noChangeArrowheads="1" noTextEdit="1"/>
          </p:cNvSpPr>
          <p:nvPr>
            <p:ph type="sldImg"/>
          </p:nvPr>
        </p:nvSpPr>
        <p:spPr bwMode="auto">
          <a:xfrm>
            <a:off x="855663" y="744538"/>
            <a:ext cx="4960937" cy="3722687"/>
          </a:xfrm>
          <a:noFill/>
          <a:ln>
            <a:solidFill>
              <a:srgbClr val="000000"/>
            </a:solidFill>
            <a:miter lim="800000"/>
            <a:headEnd/>
            <a:tailEnd/>
          </a:ln>
        </p:spPr>
      </p:sp>
      <p:sp>
        <p:nvSpPr>
          <p:cNvPr id="276484" name="Rectangle 3"/>
          <p:cNvSpPr>
            <a:spLocks noGrp="1" noChangeArrowheads="1"/>
          </p:cNvSpPr>
          <p:nvPr>
            <p:ph type="body" idx="1"/>
          </p:nvPr>
        </p:nvSpPr>
        <p:spPr bwMode="auto">
          <a:xfrm>
            <a:off x="889000" y="4714875"/>
            <a:ext cx="4891088" cy="4467225"/>
          </a:xfrm>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p:txBody>
          <a:bodyPr/>
          <a:lstStyle/>
          <a:p>
            <a:pPr>
              <a:defRPr/>
            </a:pPr>
            <a:fld id="{2D608501-BDA7-4D1F-B3B6-E2FF7A8B6E72}" type="slidenum">
              <a:rPr lang="pt-BR" smtClean="0"/>
              <a:pPr>
                <a:defRPr/>
              </a:pPr>
              <a:t>169</a:t>
            </a:fld>
            <a:endParaRPr lang="pt-BR" smtClean="0"/>
          </a:p>
        </p:txBody>
      </p:sp>
      <p:sp>
        <p:nvSpPr>
          <p:cNvPr id="314371" name="Rectangle 7"/>
          <p:cNvSpPr txBox="1">
            <a:spLocks noGrp="1" noChangeArrowheads="1"/>
          </p:cNvSpPr>
          <p:nvPr/>
        </p:nvSpPr>
        <p:spPr bwMode="auto">
          <a:xfrm>
            <a:off x="3779838" y="9428163"/>
            <a:ext cx="2889250" cy="498475"/>
          </a:xfrm>
          <a:prstGeom prst="rect">
            <a:avLst/>
          </a:prstGeom>
          <a:noFill/>
          <a:ln w="9525">
            <a:noFill/>
            <a:miter lim="800000"/>
            <a:headEnd/>
            <a:tailEnd/>
          </a:ln>
        </p:spPr>
        <p:txBody>
          <a:bodyPr lIns="86472" tIns="43235" rIns="86472" bIns="43235" anchor="b"/>
          <a:lstStyle/>
          <a:p>
            <a:pPr algn="r" defTabSz="865188" eaLnBrk="0" hangingPunct="0"/>
            <a:fld id="{701A2523-07ED-4612-BFD9-A0A002A24816}" type="slidenum">
              <a:rPr lang="en-GB" sz="1100">
                <a:latin typeface="Times" pitchFamily="18" charset="0"/>
              </a:rPr>
              <a:pPr algn="r" defTabSz="865188" eaLnBrk="0" hangingPunct="0"/>
              <a:t>169</a:t>
            </a:fld>
            <a:endParaRPr lang="en-GB" sz="1100">
              <a:latin typeface="Times" pitchFamily="18" charset="0"/>
            </a:endParaRPr>
          </a:p>
        </p:txBody>
      </p:sp>
      <p:sp>
        <p:nvSpPr>
          <p:cNvPr id="31437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4373" name="Rectangle 3"/>
          <p:cNvSpPr>
            <a:spLocks noGrp="1" noChangeArrowheads="1"/>
          </p:cNvSpPr>
          <p:nvPr>
            <p:ph type="body" idx="1"/>
          </p:nvPr>
        </p:nvSpPr>
        <p:spPr bwMode="auto">
          <a:xfrm>
            <a:off x="889000" y="4714875"/>
            <a:ext cx="4891088" cy="4467225"/>
          </a:xfrm>
          <a:noFill/>
        </p:spPr>
        <p:txBody>
          <a:bodyPr wrap="square" lIns="86472" tIns="43235" rIns="86472" bIns="43235"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p:txBody>
          <a:bodyPr/>
          <a:lstStyle/>
          <a:p>
            <a:pPr>
              <a:defRPr/>
            </a:pPr>
            <a:fld id="{11B50DE7-DF66-4850-A668-C454B26E6156}" type="slidenum">
              <a:rPr lang="pt-BR" smtClean="0"/>
              <a:pPr>
                <a:defRPr/>
              </a:pPr>
              <a:t>170</a:t>
            </a:fld>
            <a:endParaRPr lang="pt-BR" smtClean="0"/>
          </a:p>
        </p:txBody>
      </p:sp>
      <p:sp>
        <p:nvSpPr>
          <p:cNvPr id="315395" name="Rectangle 7"/>
          <p:cNvSpPr txBox="1">
            <a:spLocks noGrp="1" noChangeArrowheads="1"/>
          </p:cNvSpPr>
          <p:nvPr/>
        </p:nvSpPr>
        <p:spPr bwMode="auto">
          <a:xfrm>
            <a:off x="3779838" y="9428163"/>
            <a:ext cx="2889250" cy="498475"/>
          </a:xfrm>
          <a:prstGeom prst="rect">
            <a:avLst/>
          </a:prstGeom>
          <a:noFill/>
          <a:ln w="9525">
            <a:noFill/>
            <a:miter lim="800000"/>
            <a:headEnd/>
            <a:tailEnd/>
          </a:ln>
        </p:spPr>
        <p:txBody>
          <a:bodyPr lIns="86472" tIns="43235" rIns="86472" bIns="43235" anchor="b"/>
          <a:lstStyle/>
          <a:p>
            <a:pPr algn="r" defTabSz="865188" eaLnBrk="0" hangingPunct="0"/>
            <a:fld id="{9D481125-7F7E-4532-9367-5802DFD3652D}" type="slidenum">
              <a:rPr lang="en-GB" sz="1100">
                <a:latin typeface="Times" pitchFamily="18" charset="0"/>
              </a:rPr>
              <a:pPr algn="r" defTabSz="865188" eaLnBrk="0" hangingPunct="0"/>
              <a:t>170</a:t>
            </a:fld>
            <a:endParaRPr lang="en-GB" sz="1100">
              <a:latin typeface="Times" pitchFamily="18" charset="0"/>
            </a:endParaRPr>
          </a:p>
        </p:txBody>
      </p:sp>
      <p:sp>
        <p:nvSpPr>
          <p:cNvPr id="31539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5397" name="Rectangle 3"/>
          <p:cNvSpPr>
            <a:spLocks noGrp="1" noChangeArrowheads="1"/>
          </p:cNvSpPr>
          <p:nvPr>
            <p:ph type="body" idx="1"/>
          </p:nvPr>
        </p:nvSpPr>
        <p:spPr bwMode="auto">
          <a:xfrm>
            <a:off x="889000" y="4714875"/>
            <a:ext cx="4891088" cy="4467225"/>
          </a:xfrm>
          <a:noFill/>
        </p:spPr>
        <p:txBody>
          <a:bodyPr wrap="square" lIns="86472" tIns="43235" rIns="86472" bIns="43235"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779838" y="9431338"/>
            <a:ext cx="2889250" cy="495300"/>
          </a:xfrm>
          <a:prstGeom prst="rect">
            <a:avLst/>
          </a:prstGeom>
          <a:noFill/>
          <a:ln w="12700">
            <a:noFill/>
            <a:miter lim="800000"/>
            <a:headEnd type="none" w="sm" len="sm"/>
            <a:tailEnd type="none" w="sm" len="sm"/>
          </a:ln>
        </p:spPr>
        <p:txBody>
          <a:bodyPr anchor="b"/>
          <a:lstStyle/>
          <a:p>
            <a:pPr algn="r" eaLnBrk="0" hangingPunct="0"/>
            <a:fld id="{6B37979D-AE9E-45F8-BCDD-27B1FA8BAED5}" type="slidenum">
              <a:rPr lang="en-US" sz="1200">
                <a:solidFill>
                  <a:schemeClr val="tx1"/>
                </a:solidFill>
                <a:latin typeface="Times New Roman" pitchFamily="18" charset="0"/>
              </a:rPr>
              <a:pPr algn="r" eaLnBrk="0" hangingPunct="0"/>
              <a:t>22</a:t>
            </a:fld>
            <a:endParaRPr lang="en-US" sz="1200">
              <a:solidFill>
                <a:schemeClr val="tx1"/>
              </a:solidFill>
              <a:latin typeface="Times New Roman" pitchFamily="18" charset="0"/>
            </a:endParaRPr>
          </a:p>
        </p:txBody>
      </p:sp>
      <p:sp>
        <p:nvSpPr>
          <p:cNvPr id="276483" name="Rectangle 2"/>
          <p:cNvSpPr>
            <a:spLocks noGrp="1" noRot="1" noChangeAspect="1" noChangeArrowheads="1" noTextEdit="1"/>
          </p:cNvSpPr>
          <p:nvPr>
            <p:ph type="sldImg"/>
          </p:nvPr>
        </p:nvSpPr>
        <p:spPr bwMode="auto">
          <a:xfrm>
            <a:off x="855663" y="744538"/>
            <a:ext cx="4960937" cy="3722687"/>
          </a:xfrm>
          <a:noFill/>
          <a:ln>
            <a:solidFill>
              <a:srgbClr val="000000"/>
            </a:solidFill>
            <a:miter lim="800000"/>
            <a:headEnd/>
            <a:tailEnd/>
          </a:ln>
        </p:spPr>
      </p:sp>
      <p:sp>
        <p:nvSpPr>
          <p:cNvPr id="276484" name="Rectangle 3"/>
          <p:cNvSpPr>
            <a:spLocks noGrp="1" noChangeArrowheads="1"/>
          </p:cNvSpPr>
          <p:nvPr>
            <p:ph type="body" idx="1"/>
          </p:nvPr>
        </p:nvSpPr>
        <p:spPr bwMode="auto">
          <a:xfrm>
            <a:off x="889000" y="4714875"/>
            <a:ext cx="4891088" cy="4467225"/>
          </a:xfrm>
          <a:noFill/>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TextEdit="1"/>
          </p:cNvSpPr>
          <p:nvPr>
            <p:ph type="sldImg"/>
          </p:nvPr>
        </p:nvSpPr>
        <p:spPr bwMode="auto">
          <a:noFill/>
          <a:ln>
            <a:solidFill>
              <a:srgbClr val="000000"/>
            </a:solidFill>
            <a:miter lim="800000"/>
            <a:headEnd/>
            <a:tailEnd/>
          </a:ln>
        </p:spPr>
      </p:sp>
      <p:sp>
        <p:nvSpPr>
          <p:cNvPr id="280579"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TextEdit="1"/>
          </p:cNvSpPr>
          <p:nvPr>
            <p:ph type="sldImg"/>
          </p:nvPr>
        </p:nvSpPr>
        <p:spPr bwMode="auto">
          <a:noFill/>
          <a:ln>
            <a:solidFill>
              <a:srgbClr val="000000"/>
            </a:solidFill>
            <a:miter lim="800000"/>
            <a:headEnd/>
            <a:tailEnd/>
          </a:ln>
        </p:spPr>
      </p:sp>
      <p:sp>
        <p:nvSpPr>
          <p:cNvPr id="281603"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TextEdit="1"/>
          </p:cNvSpPr>
          <p:nvPr>
            <p:ph type="sldImg"/>
          </p:nvPr>
        </p:nvSpPr>
        <p:spPr bwMode="auto">
          <a:noFill/>
          <a:ln>
            <a:solidFill>
              <a:srgbClr val="000000"/>
            </a:solidFill>
            <a:miter lim="800000"/>
            <a:headEnd/>
            <a:tailEnd/>
          </a:ln>
        </p:spPr>
      </p:sp>
      <p:sp>
        <p:nvSpPr>
          <p:cNvPr id="282627"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TextEdit="1"/>
          </p:cNvSpPr>
          <p:nvPr>
            <p:ph type="sldImg"/>
          </p:nvPr>
        </p:nvSpPr>
        <p:spPr bwMode="auto">
          <a:noFill/>
          <a:ln>
            <a:solidFill>
              <a:srgbClr val="000000"/>
            </a:solidFill>
            <a:miter lim="800000"/>
            <a:headEnd/>
            <a:tailEnd/>
          </a:ln>
        </p:spPr>
      </p:sp>
      <p:sp>
        <p:nvSpPr>
          <p:cNvPr id="283651"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bwMode="auto">
          <a:noFill/>
        </p:spPr>
        <p:txBody>
          <a:bodyPr wrap="square" numCol="1" anchor="t" anchorCtr="0" compatLnSpc="1">
            <a:prstTxWarp prst="textNoShape">
              <a:avLst/>
            </a:prstTxWarp>
          </a:bodyPr>
          <a:lstStyle/>
          <a:p>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fld id="{50E3DF27-382A-4E83-A8BB-CD61DFBCA009}" type="datetime1">
              <a:rPr lang="pt-BR"/>
              <a:pPr>
                <a:defRPr/>
              </a:pPr>
              <a:t>29/8/2014</a:t>
            </a:fld>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latin typeface="Arial" charset="0"/>
                <a:cs typeface="+mn-cs"/>
              </a:defRPr>
            </a:lvl1pPr>
          </a:lstStyle>
          <a:p>
            <a:pPr>
              <a:defRPr/>
            </a:pPr>
            <a:fld id="{F988E19E-FA64-41F7-BF04-A58854AEA636}" type="slidenum">
              <a:rPr lang="pt-BR"/>
              <a:pPr>
                <a:defRPr/>
              </a:pPr>
              <a:t>‹nº›</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74285"/>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Número de Slide 5"/>
          <p:cNvSpPr>
            <a:spLocks noGrp="1"/>
          </p:cNvSpPr>
          <p:nvPr>
            <p:ph type="sldNum" sz="quarter" idx="10"/>
          </p:nvPr>
        </p:nvSpPr>
        <p:spPr>
          <a:xfrm>
            <a:off x="8493125" y="6162675"/>
            <a:ext cx="442913" cy="363538"/>
          </a:xfrm>
          <a:prstGeom prst="rect">
            <a:avLst/>
          </a:prstGeom>
        </p:spPr>
        <p:txBody>
          <a:bodyPr/>
          <a:lstStyle>
            <a:lvl1pPr algn="r" eaLnBrk="1" hangingPunct="1">
              <a:defRPr sz="1200">
                <a:solidFill>
                  <a:schemeClr val="tx1"/>
                </a:solidFill>
                <a:latin typeface="Arial" charset="0"/>
                <a:cs typeface="Arial" charset="0"/>
              </a:defRPr>
            </a:lvl1pPr>
          </a:lstStyle>
          <a:p>
            <a:pPr>
              <a:defRPr/>
            </a:pPr>
            <a:fld id="{170686C2-50EC-4469-9C24-0D467FD7412B}" type="slidenum">
              <a:rPr lang="pt-BR"/>
              <a:pPr>
                <a:defRPr/>
              </a:pPr>
              <a:t>‹nº›</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74285"/>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Número de Slide 5"/>
          <p:cNvSpPr>
            <a:spLocks noGrp="1"/>
          </p:cNvSpPr>
          <p:nvPr>
            <p:ph type="sldNum" sz="quarter" idx="10"/>
          </p:nvPr>
        </p:nvSpPr>
        <p:spPr>
          <a:xfrm>
            <a:off x="8493125" y="6162675"/>
            <a:ext cx="442913" cy="363538"/>
          </a:xfrm>
          <a:prstGeom prst="rect">
            <a:avLst/>
          </a:prstGeom>
        </p:spPr>
        <p:txBody>
          <a:bodyPr/>
          <a:lstStyle>
            <a:lvl1pPr algn="r" eaLnBrk="1" hangingPunct="1">
              <a:defRPr sz="1200">
                <a:solidFill>
                  <a:schemeClr val="tx1"/>
                </a:solidFill>
                <a:latin typeface="Arial" charset="0"/>
                <a:cs typeface="Arial" charset="0"/>
              </a:defRPr>
            </a:lvl1pPr>
          </a:lstStyle>
          <a:p>
            <a:pPr>
              <a:defRPr/>
            </a:pPr>
            <a:fld id="{241C31A4-8359-40BC-AD1B-42821321B152}" type="slidenum">
              <a:rPr lang="pt-BR"/>
              <a:pPr>
                <a:defRPr/>
              </a:pPr>
              <a:t>‹nº›</a:t>
            </a:fld>
            <a:endParaRPr lang="pt-B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74285"/>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Número de Slide 5"/>
          <p:cNvSpPr>
            <a:spLocks noGrp="1"/>
          </p:cNvSpPr>
          <p:nvPr>
            <p:ph type="sldNum" sz="quarter" idx="10"/>
          </p:nvPr>
        </p:nvSpPr>
        <p:spPr>
          <a:xfrm>
            <a:off x="8493125" y="6162675"/>
            <a:ext cx="442913" cy="363538"/>
          </a:xfrm>
          <a:prstGeom prst="rect">
            <a:avLst/>
          </a:prstGeom>
        </p:spPr>
        <p:txBody>
          <a:bodyPr/>
          <a:lstStyle>
            <a:lvl1pPr algn="r" eaLnBrk="1" hangingPunct="1">
              <a:defRPr sz="1200">
                <a:solidFill>
                  <a:schemeClr val="tx1"/>
                </a:solidFill>
                <a:latin typeface="Arial" charset="0"/>
                <a:cs typeface="Arial" charset="0"/>
              </a:defRPr>
            </a:lvl1pPr>
          </a:lstStyle>
          <a:p>
            <a:pPr>
              <a:defRPr/>
            </a:pPr>
            <a:fld id="{3E8A5425-8F1E-46A4-88EC-9CAE8DD8C699}" type="slidenum">
              <a:rPr lang="pt-BR"/>
              <a:pPr>
                <a:defRPr/>
              </a:pPr>
              <a:t>‹nº›</a:t>
            </a:fld>
            <a:endParaRPr lang="pt-B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74285"/>
            <a:ext cx="8229600" cy="4525963"/>
          </a:xfrm>
          <a:prstGeom prst="rect">
            <a:avLst/>
          </a:prstGeom>
        </p:spPr>
        <p:txBody>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Número de Slide 5"/>
          <p:cNvSpPr>
            <a:spLocks noGrp="1"/>
          </p:cNvSpPr>
          <p:nvPr>
            <p:ph type="sldNum" sz="quarter" idx="10"/>
          </p:nvPr>
        </p:nvSpPr>
        <p:spPr>
          <a:xfrm>
            <a:off x="8493125" y="6162675"/>
            <a:ext cx="442913" cy="363538"/>
          </a:xfrm>
          <a:prstGeom prst="rect">
            <a:avLst/>
          </a:prstGeom>
        </p:spPr>
        <p:txBody>
          <a:bodyPr/>
          <a:lstStyle>
            <a:lvl1pPr algn="r" eaLnBrk="1" hangingPunct="1">
              <a:defRPr sz="1200">
                <a:solidFill>
                  <a:schemeClr val="tx1"/>
                </a:solidFill>
                <a:latin typeface="Arial" charset="0"/>
                <a:cs typeface="Arial" charset="0"/>
              </a:defRPr>
            </a:lvl1pPr>
          </a:lstStyle>
          <a:p>
            <a:pPr>
              <a:defRPr/>
            </a:pPr>
            <a:fld id="{933C9041-6A93-4E51-A296-CE2AA4158F1D}" type="slidenum">
              <a:rPr lang="pt-BR"/>
              <a:pPr>
                <a:defRPr/>
              </a:pPr>
              <a:t>‹nº›</a:t>
            </a:fld>
            <a:endParaRPr lang="pt-B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481138"/>
            <a:ext cx="8229600" cy="4525962"/>
          </a:xfrm>
          <a:prstGeom prst="rect">
            <a:avLst/>
          </a:prstGeo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Título 6"/>
          <p:cNvSpPr>
            <a:spLocks noGrp="1"/>
          </p:cNvSpPr>
          <p:nvPr>
            <p:ph type="title"/>
          </p:nvPr>
        </p:nvSpPr>
        <p:spPr>
          <a:xfrm>
            <a:off x="457200" y="274638"/>
            <a:ext cx="8229600" cy="1143000"/>
          </a:xfrm>
          <a:prstGeom prst="rect">
            <a:avLst/>
          </a:prstGeom>
        </p:spPr>
        <p:txBody>
          <a:bodyPr rtlCol="0"/>
          <a:lstStyle>
            <a:extLst/>
          </a:lstStyle>
          <a:p>
            <a:r>
              <a:rPr lang="pt-BR" smtClean="0"/>
              <a:t>Clique para editar o estilo do título mestre</a:t>
            </a:r>
            <a:endParaRPr lang="en-US"/>
          </a:p>
        </p:txBody>
      </p:sp>
      <p:sp>
        <p:nvSpPr>
          <p:cNvPr id="4" name="Espaço Reservado para Data 9"/>
          <p:cNvSpPr>
            <a:spLocks noGrp="1"/>
          </p:cNvSpPr>
          <p:nvPr>
            <p:ph type="dt" sz="half" idx="10"/>
          </p:nvPr>
        </p:nvSpPr>
        <p:spPr>
          <a:xfrm>
            <a:off x="6727825" y="6408738"/>
            <a:ext cx="1919288" cy="365125"/>
          </a:xfrm>
          <a:prstGeom prst="rect">
            <a:avLst/>
          </a:prstGeom>
        </p:spPr>
        <p:txBody>
          <a:bodyPr/>
          <a:lstStyle>
            <a:lvl1pPr algn="l" eaLnBrk="1" hangingPunct="1">
              <a:defRPr sz="1800">
                <a:solidFill>
                  <a:schemeClr val="tx1"/>
                </a:solidFill>
                <a:latin typeface="Arial" charset="0"/>
                <a:cs typeface="Arial" charset="0"/>
              </a:defRPr>
            </a:lvl1pPr>
          </a:lstStyle>
          <a:p>
            <a:pPr>
              <a:defRPr/>
            </a:pPr>
            <a:fld id="{033CE279-3CDF-4291-A18E-D472F9A04E2B}" type="datetime1">
              <a:rPr lang="pt-BR"/>
              <a:pPr>
                <a:defRPr/>
              </a:pPr>
              <a:t>29/8/2014</a:t>
            </a:fld>
            <a:endParaRPr lang="pt-BR"/>
          </a:p>
        </p:txBody>
      </p:sp>
      <p:sp>
        <p:nvSpPr>
          <p:cNvPr id="5" name="Espaço Reservado para Rodapé 21"/>
          <p:cNvSpPr>
            <a:spLocks noGrp="1"/>
          </p:cNvSpPr>
          <p:nvPr>
            <p:ph type="ftr" sz="quarter" idx="11"/>
          </p:nvPr>
        </p:nvSpPr>
        <p:spPr>
          <a:xfrm>
            <a:off x="4379913" y="6408738"/>
            <a:ext cx="2351087" cy="36512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6" name="Espaço Reservado para Número de Slide 17"/>
          <p:cNvSpPr>
            <a:spLocks noGrp="1"/>
          </p:cNvSpPr>
          <p:nvPr>
            <p:ph type="sldNum" sz="quarter" idx="12"/>
          </p:nvPr>
        </p:nvSpPr>
        <p:spPr>
          <a:xfrm>
            <a:off x="8647113" y="6408738"/>
            <a:ext cx="366712" cy="365125"/>
          </a:xfrm>
          <a:prstGeom prst="rect">
            <a:avLst/>
          </a:prstGeom>
        </p:spPr>
        <p:txBody>
          <a:bodyPr/>
          <a:lstStyle>
            <a:lvl1pPr algn="l" eaLnBrk="1" hangingPunct="1">
              <a:defRPr sz="1800">
                <a:solidFill>
                  <a:schemeClr val="tx1"/>
                </a:solidFill>
                <a:latin typeface="Arial" charset="0"/>
                <a:cs typeface="Arial" charset="0"/>
              </a:defRPr>
            </a:lvl1pPr>
          </a:lstStyle>
          <a:p>
            <a:pPr>
              <a:defRPr/>
            </a:pPr>
            <a:fld id="{ED25334C-04C7-4FAC-B517-33EFBE7C34C3}"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457200" y="274638"/>
            <a:ext cx="8229600" cy="585152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Espaço Reservado para Data 2"/>
          <p:cNvSpPr>
            <a:spLocks noGrp="1"/>
          </p:cNvSpPr>
          <p:nvPr>
            <p:ph type="dt" sz="half" idx="10"/>
          </p:nvPr>
        </p:nvSpPr>
        <p:spPr>
          <a:xfrm>
            <a:off x="457200" y="6356350"/>
            <a:ext cx="2133600" cy="365125"/>
          </a:xfrm>
          <a:prstGeom prst="rect">
            <a:avLst/>
          </a:prstGeom>
        </p:spPr>
        <p:txBody>
          <a:bodyPr/>
          <a:lstStyle>
            <a:lvl1pPr algn="l" eaLnBrk="1" hangingPunct="1">
              <a:defRPr sz="1800">
                <a:solidFill>
                  <a:schemeClr val="tx1"/>
                </a:solidFill>
                <a:latin typeface="Arial" charset="0"/>
                <a:cs typeface="Arial" charset="0"/>
              </a:defRPr>
            </a:lvl1pPr>
          </a:lstStyle>
          <a:p>
            <a:pPr>
              <a:defRPr/>
            </a:pPr>
            <a:fld id="{87D34492-4DD2-4877-8BEA-137B8D93A847}" type="datetime1">
              <a:rPr lang="pt-BR"/>
              <a:pPr>
                <a:defRPr/>
              </a:pPr>
              <a:t>29/8/2014</a:t>
            </a:fld>
            <a:endParaRPr lang="pt-BR"/>
          </a:p>
        </p:txBody>
      </p:sp>
      <p:sp>
        <p:nvSpPr>
          <p:cNvPr id="4" name="Espaço Reservado para Rodapé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5" name="Espaço Reservado para Número de Slide 4"/>
          <p:cNvSpPr>
            <a:spLocks noGrp="1"/>
          </p:cNvSpPr>
          <p:nvPr>
            <p:ph type="sldNum" sz="quarter" idx="12"/>
          </p:nvPr>
        </p:nvSpPr>
        <p:spPr>
          <a:xfrm>
            <a:off x="6553200" y="6356350"/>
            <a:ext cx="2133600" cy="365125"/>
          </a:xfrm>
          <a:prstGeom prst="rect">
            <a:avLst/>
          </a:prstGeom>
        </p:spPr>
        <p:txBody>
          <a:bodyPr/>
          <a:lstStyle>
            <a:lvl1pPr algn="l" eaLnBrk="1" hangingPunct="1">
              <a:defRPr sz="1800">
                <a:solidFill>
                  <a:schemeClr val="tx1"/>
                </a:solidFill>
                <a:latin typeface="Arial" charset="0"/>
                <a:cs typeface="Arial" charset="0"/>
              </a:defRPr>
            </a:lvl1pPr>
          </a:lstStyle>
          <a:p>
            <a:pPr>
              <a:defRPr/>
            </a:pPr>
            <a:fld id="{5F5B05BB-4066-467B-A168-9DB82C7C5781}"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uas Partes de Conteúdo">
    <p:spTree>
      <p:nvGrpSpPr>
        <p:cNvPr id="1" name=""/>
        <p:cNvGrpSpPr/>
        <p:nvPr/>
      </p:nvGrpSpPr>
      <p:grpSpPr>
        <a:xfrm>
          <a:off x="0" y="0"/>
          <a:ext cx="0" cy="0"/>
          <a:chOff x="0" y="0"/>
          <a:chExt cx="0" cy="0"/>
        </a:xfrm>
      </p:grpSpPr>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fld id="{26956AEF-32BA-487A-B36C-58D71ACD73B6}" type="datetime1">
              <a:rPr lang="pt-BR"/>
              <a:pPr>
                <a:defRPr/>
              </a:pPr>
              <a:t>29/8/2014</a:t>
            </a:fld>
            <a:endParaRPr lang="pt-B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latin typeface="Arial" charset="0"/>
                <a:cs typeface="+mn-cs"/>
              </a:defRPr>
            </a:lvl1pPr>
          </a:lstStyle>
          <a:p>
            <a:pPr>
              <a:defRPr/>
            </a:pPr>
            <a:fld id="{2A77135A-98F1-4734-A2D9-4319B6C59B22}" type="slidenum">
              <a:rPr lang="pt-BR"/>
              <a:pPr>
                <a:defRPr/>
              </a:pPr>
              <a:t>‹nº›</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ação">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13" name="Título 12"/>
          <p:cNvSpPr>
            <a:spLocks noGrp="1"/>
          </p:cNvSpPr>
          <p:nvPr>
            <p:ph type="title"/>
          </p:nvPr>
        </p:nvSpPr>
        <p:spPr>
          <a:xfrm>
            <a:off x="0" y="96985"/>
            <a:ext cx="8229600" cy="627929"/>
          </a:xfrm>
          <a:prstGeom prst="rect">
            <a:avLst/>
          </a:prstGeom>
        </p:spPr>
        <p:txBody>
          <a:bodyPr/>
          <a:lstStyle>
            <a:lvl1pPr algn="l">
              <a:defRPr sz="2800"/>
            </a:lvl1pPr>
          </a:lstStyle>
          <a:p>
            <a:r>
              <a:rPr lang="en-US" dirty="0" smtClean="0"/>
              <a:t>Clique para editar o estilo do título mestre</a:t>
            </a:r>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fld id="{A20A2479-8709-464F-8BCE-AB25069B6EF0}" type="datetime1">
              <a:rPr lang="pt-BR"/>
              <a:pPr>
                <a:defRPr/>
              </a:pPr>
              <a:t>29/8/2014</a:t>
            </a:fld>
            <a:endParaRPr lang="pt-BR"/>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latin typeface="Arial" charset="0"/>
                <a:cs typeface="+mn-cs"/>
              </a:defRPr>
            </a:lvl1pPr>
          </a:lstStyle>
          <a:p>
            <a:pPr>
              <a:defRPr/>
            </a:pPr>
            <a:fld id="{8A0D4E09-E206-43D7-89D2-14EB814C64E8}" type="slidenum">
              <a:rPr lang="pt-BR"/>
              <a:pPr>
                <a:defRPr/>
              </a:pPr>
              <a:t>‹nº›</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fld id="{FCA4A72B-CB2D-44A1-8D37-A00283A2E791}" type="datetime1">
              <a:rPr lang="pt-BR"/>
              <a:pPr>
                <a:defRPr/>
              </a:pPr>
              <a:t>29/8/2014</a:t>
            </a:fld>
            <a:endParaRPr lang="pt-B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latin typeface="Arial" charset="0"/>
                <a:cs typeface="+mn-cs"/>
              </a:defRPr>
            </a:lvl1pPr>
          </a:lstStyle>
          <a:p>
            <a:pPr>
              <a:defRPr/>
            </a:pPr>
            <a:fld id="{29E12ED0-460F-4CF9-9242-54E682CE23E1}" type="slidenum">
              <a:rPr lang="pt-BR"/>
              <a:pPr>
                <a:defRPr/>
              </a:pPr>
              <a:t>‹nº›</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fld id="{7B5EADC4-7C41-45E1-A1D8-8E6C568B6492}" type="datetime1">
              <a:rPr lang="pt-BR"/>
              <a:pPr>
                <a:defRPr/>
              </a:pPr>
              <a:t>29/8/2014</a:t>
            </a:fld>
            <a:endParaRPr lang="pt-B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latin typeface="Arial" charset="0"/>
                <a:cs typeface="+mn-cs"/>
              </a:defRPr>
            </a:lvl1pPr>
          </a:lstStyle>
          <a:p>
            <a:pPr>
              <a:defRPr/>
            </a:pPr>
            <a:fld id="{FC9F3437-3104-4C2E-B39F-8092874776A5}" type="slidenum">
              <a:rPr lang="pt-BR"/>
              <a:pPr>
                <a:defRPr/>
              </a:pPr>
              <a:t>‹nº›</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fld id="{B0D524E6-9B01-4AE6-9C6A-F1C3C70D1AD5}" type="datetime1">
              <a:rPr lang="pt-BR"/>
              <a:pPr>
                <a:defRPr/>
              </a:pPr>
              <a:t>29/8/2014</a:t>
            </a:fld>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latin typeface="Arial" charset="0"/>
                <a:cs typeface="+mn-cs"/>
              </a:defRPr>
            </a:lvl1pPr>
          </a:lstStyle>
          <a:p>
            <a:pPr>
              <a:defRPr/>
            </a:pPr>
            <a:fld id="{B5A43FA0-06B7-41E1-AB08-97C37083ECEA}" type="slidenum">
              <a:rPr lang="pt-BR"/>
              <a:pPr>
                <a:defRPr/>
              </a:pPr>
              <a:t>‹nº›</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fld id="{043CC0E7-235E-4768-80D7-F06B8FE90872}" type="datetime1">
              <a:rPr lang="pt-BR"/>
              <a:pPr>
                <a:defRPr/>
              </a:pPr>
              <a:t>29/8/2014</a:t>
            </a:fld>
            <a:endParaRPr lang="pt-B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eaLnBrk="1" hangingPunct="1">
              <a:defRPr sz="1800">
                <a:solidFill>
                  <a:schemeClr val="tx1"/>
                </a:solidFill>
                <a:latin typeface="Arial" charset="0"/>
                <a:cs typeface="+mn-cs"/>
              </a:defRPr>
            </a:lvl1pPr>
          </a:lstStyle>
          <a:p>
            <a:pPr>
              <a:defRPr/>
            </a:pPr>
            <a:fld id="{A678BB1E-AB7A-4738-A5BB-964DC309A14C}" type="slidenum">
              <a:rPr lang="pt-BR"/>
              <a:pPr>
                <a:defRPr/>
              </a:pPr>
              <a:t>‹nº›</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lvl1pPr algn="l" eaLnBrk="1" hangingPunct="1">
              <a:defRPr sz="1800">
                <a:solidFill>
                  <a:schemeClr val="tx1"/>
                </a:solidFill>
                <a:latin typeface="Arial" charset="0"/>
                <a:cs typeface="Arial" charset="0"/>
              </a:defRPr>
            </a:lvl1pPr>
          </a:lstStyle>
          <a:p>
            <a:pPr>
              <a:defRPr/>
            </a:pPr>
            <a:fld id="{A0F5DE1B-9209-4A3C-AE00-B9A2D348EF42}" type="datetime1">
              <a:rPr lang="pt-BR"/>
              <a:pPr>
                <a:defRPr/>
              </a:pPr>
              <a:t>29/8/2014</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800">
                <a:solidFill>
                  <a:schemeClr val="tx1"/>
                </a:solidFill>
                <a:latin typeface="Arial" charset="0"/>
                <a:cs typeface="Arial" charset="0"/>
              </a:defRPr>
            </a:lvl1pPr>
          </a:lstStyle>
          <a:p>
            <a:pPr>
              <a:defRPr/>
            </a:pPr>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lvl1pPr algn="l" eaLnBrk="1" hangingPunct="1">
              <a:defRPr sz="1800">
                <a:solidFill>
                  <a:schemeClr val="tx1"/>
                </a:solidFill>
                <a:latin typeface="Arial" charset="0"/>
                <a:cs typeface="Arial" charset="0"/>
              </a:defRPr>
            </a:lvl1pPr>
          </a:lstStyle>
          <a:p>
            <a:pPr>
              <a:defRPr/>
            </a:pPr>
            <a:fld id="{FFE16982-3B5C-43DA-BBB8-35C79487F2BB}"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40" r:id="rId1"/>
    <p:sldLayoutId id="2147484241" r:id="rId2"/>
    <p:sldLayoutId id="2147484239"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brasilfatosedados.files.wordpress.com/2011/03/6-1.png" TargetMode="External"/><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tigre.com.br/sabre/index.cfm" TargetMode="External"/><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maps.google.com.br/m?hl=pt-BR&amp;ie=UTF8&amp;hq=&amp;hnear=Av.+Raimundo+Pereira+de+Magalh%C3%A3es+-+Pirituba,+S%C3%A3o+Paulo&amp;ll=-23.498987,-46.716185&amp;spn=0.010233,0.019248&amp;z=16&amp;pw=2&amp;oi=screenreader" TargetMode="External"/><Relationship Id="rId1" Type="http://schemas.openxmlformats.org/officeDocument/2006/relationships/slideLayout" Target="../slideLayouts/slideLayout9.xml"/><Relationship Id="rId6" Type="http://schemas.openxmlformats.org/officeDocument/2006/relationships/image" Target="http://mt1.google.com/vt/lyrs=m@132&amp;hl=pt-BR&amp;x=24263&amp;s=&amp;y=37171&amp;z=16&amp;s=" TargetMode="External"/><Relationship Id="rId5" Type="http://schemas.openxmlformats.org/officeDocument/2006/relationships/image" Target="../media/image53.png"/><Relationship Id="rId4" Type="http://schemas.openxmlformats.org/officeDocument/2006/relationships/image" Target="http://maps.gstatic.com/intl/en_us/mapfiles/transparent.png" TargetMode="Externa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3" Type="http://schemas.openxmlformats.org/officeDocument/2006/relationships/hyperlink" Target="http://pt.grupo2sii.wikia.com/wiki/Utilizador:TNG" TargetMode="External"/><Relationship Id="rId2" Type="http://schemas.openxmlformats.org/officeDocument/2006/relationships/hyperlink" Target="http://images.wikia.com/grupo2sii/pt/images/6/69/3PL4PL.jpg" TargetMode="External"/><Relationship Id="rId1" Type="http://schemas.openxmlformats.org/officeDocument/2006/relationships/slideLayout" Target="../slideLayouts/slideLayout9.xml"/><Relationship Id="rId6" Type="http://schemas.openxmlformats.org/officeDocument/2006/relationships/image" Target="../media/image54.jpeg"/><Relationship Id="rId5" Type="http://schemas.openxmlformats.org/officeDocument/2006/relationships/hyperlink" Target="http://pt.grupo2sii.wikia.com/wiki/Tecnologia_de_informa%C3%A7%C3%A3o_e_comunica%C3%A7%C3%A3o" TargetMode="External"/><Relationship Id="rId4" Type="http://schemas.openxmlformats.org/officeDocument/2006/relationships/hyperlink" Target="http://pt.grupo2sii.wikia.com/wiki/SCM" TargetMode="External"/></Relationships>
</file>

<file path=ppt/slides/_rels/slide148.xml.rels><?xml version="1.0" encoding="UTF-8" standalone="yes"?>
<Relationships xmlns="http://schemas.openxmlformats.org/package/2006/relationships"><Relationship Id="rId2" Type="http://schemas.openxmlformats.org/officeDocument/2006/relationships/hyperlink" Target="http://pt.grupo2sii.wikia.com/wiki/Utilizador:TNG" TargetMode="External"/><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2" Type="http://schemas.openxmlformats.org/officeDocument/2006/relationships/hyperlink" Target="http://pt.grupo2sii.wikia.com/wiki/SCM"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0.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gif"/><Relationship Id="rId2" Type="http://schemas.openxmlformats.org/officeDocument/2006/relationships/image" Target="../media/image6.wmf"/><Relationship Id="rId1" Type="http://schemas.openxmlformats.org/officeDocument/2006/relationships/slideLayout" Target="../slideLayouts/slideLayout9.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br/imgres?imgurl=http://4.bp.blogspot.com/_eyL5nvIsFzY/SqgQB9muk1I/AAAAAAAAAos/NdZoYApuYWQ/s400/TAP_Portugal.gif&amp;imgrefurl=http://casadeluanda.blogspot.com/2009/09/para-quem-deseja-passar-ferias-no.html&amp;usg=__8bLhzpIND67lBLS05og5bgGcJPw=&amp;h=400&amp;w=400&amp;sz=252&amp;hl=pt-BR&amp;start=7&amp;zoom=1&amp;itbs=1&amp;tbnid=KGsj0mxgLjFI6M:&amp;tbnh=124&amp;tbnw=124&amp;prev=/search?q=malha+aerea+brasil&amp;hl=pt-BR&amp;sa=G&amp;biw=1260&amp;bih=640&amp;gbv=2&amp;tbm=isch&amp;ei=TGEbTtioEuSQsALt0NGJDg"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translate.googleusercontent.com/translate_c?hl=pt-BR&amp;prev=/search?q=1+teu&amp;hl=pt-BR&amp;sa=G&amp;biw=1260&amp;bih=640&amp;gbv=2&amp;prmd=ivns&amp;rurl=translate.google.com.br&amp;sl=en&amp;u=http://en.wikipedia.org/wiki/File:WCML_freight_train.jpg&amp;usg=ALkJrhjfwqbR-LuGFt9ly9mpYtUpdFBuuQ" TargetMode="External"/><Relationship Id="rId7" Type="http://schemas.openxmlformats.org/officeDocument/2006/relationships/hyperlink" Target="http://translate.googleusercontent.com/translate_c?hl=pt-BR&amp;prev=/search?q=1+teu&amp;hl=pt-BR&amp;sa=G&amp;biw=1260&amp;bih=640&amp;gbv=2&amp;prmd=ivns&amp;rurl=translate.google.com.br&amp;sl=en&amp;u=http://en.wikipedia.org/wiki/File:Container_ship_loading-700px.jpg&amp;usg=ALkJrhiNHlA5lYSAGRZos4Yk63CYa7Srcw"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hyperlink" Target="http://translate.googleusercontent.com/translate_c?hl=pt-BR&amp;prev=/search?q=1+teu&amp;hl=pt-BR&amp;sa=G&amp;biw=1260&amp;bih=640&amp;gbv=2&amp;prmd=ivns&amp;rurl=translate.google.com.br&amp;sl=en&amp;u=http://en.wikipedia.org/wiki/File:Line3174_-_Shipping_Containers_at_the_terminal_at_Port_Elizabeth,_New_Jersey_-_NOAA.jpg&amp;usg=ALkJrhj26XHXQrnXWBl-ki_SuhTFNUCSRA" TargetMode="External"/><Relationship Id="rId4" Type="http://schemas.openxmlformats.org/officeDocument/2006/relationships/image" Target="../media/image21.jpeg"/></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br/imgres?imgurl=http://www.editoravalete.com.br/site_alcoolbras/edicoes/ed_100/img/img1.jpg&amp;imgrefurl=http://www.editoravalete.com.br/site_alcoolbras/edicoes/ed_100/ed_100_a.html&amp;usg=__ogbvsr24CR0cwKi-8KdR_Eu7vXQ=&amp;h=292&amp;w=370&amp;sz=38&amp;hl=pt-BR&amp;start=4&amp;zoom=1&amp;um=1&amp;itbs=1&amp;tbnid=IIYsViMUFnI4tM:&amp;tbnh=96&amp;tbnw=122&amp;prev=/search?q=dutos&amp;um=1&amp;hl=pt-BR&amp;sa=G&amp;biw=1260&amp;bih=640&amp;gbv=2&amp;tbm=isch&amp;ei=rG8bTu7aGMbe0QGWwNyXBQ"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emf"/><Relationship Id="rId3" Type="http://schemas.openxmlformats.org/officeDocument/2006/relationships/image" Target="../media/image30.wmf"/><Relationship Id="rId7" Type="http://schemas.openxmlformats.org/officeDocument/2006/relationships/oleObject" Target="../embeddings/oleObject2.bin"/><Relationship Id="rId12" Type="http://schemas.openxmlformats.org/officeDocument/2006/relationships/image" Target="../media/image36.wmf"/><Relationship Id="rId17" Type="http://schemas.openxmlformats.org/officeDocument/2006/relationships/image" Target="../media/image41.png"/><Relationship Id="rId2" Type="http://schemas.openxmlformats.org/officeDocument/2006/relationships/slideLayout" Target="../slideLayouts/slideLayout9.xml"/><Relationship Id="rId16" Type="http://schemas.openxmlformats.org/officeDocument/2006/relationships/image" Target="../media/image40.png"/><Relationship Id="rId1" Type="http://schemas.openxmlformats.org/officeDocument/2006/relationships/vmlDrawing" Target="../drawings/vmlDrawing1.vml"/><Relationship Id="rId6" Type="http://schemas.openxmlformats.org/officeDocument/2006/relationships/image" Target="../media/image32.wmf"/><Relationship Id="rId11" Type="http://schemas.openxmlformats.org/officeDocument/2006/relationships/oleObject" Target="../embeddings/oleObject3.bin"/><Relationship Id="rId5" Type="http://schemas.openxmlformats.org/officeDocument/2006/relationships/oleObject" Target="../embeddings/oleObject1.bin"/><Relationship Id="rId15" Type="http://schemas.openxmlformats.org/officeDocument/2006/relationships/image" Target="../media/image39.emf"/><Relationship Id="rId10" Type="http://schemas.openxmlformats.org/officeDocument/2006/relationships/image" Target="../media/image35.wmf"/><Relationship Id="rId4" Type="http://schemas.openxmlformats.org/officeDocument/2006/relationships/image" Target="../media/image31.wmf"/><Relationship Id="rId9" Type="http://schemas.openxmlformats.org/officeDocument/2006/relationships/image" Target="../media/image34.wmf"/><Relationship Id="rId14" Type="http://schemas.openxmlformats.org/officeDocument/2006/relationships/image" Target="../media/image38.emf"/></Relationships>
</file>

<file path=ppt/slides/_rels/slide7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wmf"/><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vmlDrawing" Target="../drawings/vmlDrawing2.v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wmf"/><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3.v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p:txBody>
          <a:bodyPr/>
          <a:lstStyle/>
          <a:p>
            <a:pPr>
              <a:defRPr/>
            </a:pPr>
            <a:fld id="{CE08B0A0-0D27-4E9E-BABB-1E5262458E88}" type="slidenum">
              <a:rPr lang="pt-BR"/>
              <a:pPr>
                <a:defRPr/>
              </a:pPr>
              <a:t>1</a:t>
            </a:fld>
            <a:endParaRPr lang="pt-BR" dirty="0"/>
          </a:p>
        </p:txBody>
      </p:sp>
      <p:sp>
        <p:nvSpPr>
          <p:cNvPr id="4" name="Espaço Reservado para Número de Slide 5"/>
          <p:cNvSpPr txBox="1">
            <a:spLocks noGrp="1"/>
          </p:cNvSpPr>
          <p:nvPr/>
        </p:nvSpPr>
        <p:spPr bwMode="auto">
          <a:xfrm>
            <a:off x="7010400" y="6569075"/>
            <a:ext cx="2133600" cy="288925"/>
          </a:xfrm>
          <a:prstGeom prst="rect">
            <a:avLst/>
          </a:prstGeom>
          <a:noFill/>
          <a:ln>
            <a:miter lim="800000"/>
            <a:headEnd/>
            <a:tailEnd/>
          </a:ln>
        </p:spPr>
        <p:txBody>
          <a:bodyPr/>
          <a:lstStyle/>
          <a:p>
            <a:pPr algn="r">
              <a:defRPr/>
            </a:pPr>
            <a:fld id="{E3277799-1551-4618-927A-FC0D2157A44C}" type="slidenum">
              <a:rPr lang="pt-BR" sz="1000">
                <a:solidFill>
                  <a:srgbClr val="EA691A"/>
                </a:solidFill>
                <a:latin typeface="+mn-lt"/>
                <a:cs typeface="+mn-cs"/>
              </a:rPr>
              <a:pPr algn="r">
                <a:defRPr/>
              </a:pPr>
              <a:t>1</a:t>
            </a:fld>
            <a:endParaRPr lang="pt-BR" sz="1000" dirty="0">
              <a:solidFill>
                <a:srgbClr val="EA691A"/>
              </a:solidFill>
              <a:latin typeface="+mn-lt"/>
              <a:cs typeface="+mn-cs"/>
            </a:endParaRPr>
          </a:p>
        </p:txBody>
      </p:sp>
      <p:pic>
        <p:nvPicPr>
          <p:cNvPr id="16403" name="Picture 19" descr="template000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8437" name="Rectangle 4"/>
          <p:cNvSpPr>
            <a:spLocks noChangeArrowheads="1"/>
          </p:cNvSpPr>
          <p:nvPr/>
        </p:nvSpPr>
        <p:spPr bwMode="auto">
          <a:xfrm>
            <a:off x="976313" y="4365625"/>
            <a:ext cx="7758112" cy="2093913"/>
          </a:xfrm>
          <a:prstGeom prst="rect">
            <a:avLst/>
          </a:prstGeom>
          <a:solidFill>
            <a:srgbClr val="FFFFFF"/>
          </a:solidFill>
          <a:ln w="9525">
            <a:solidFill>
              <a:srgbClr val="000000"/>
            </a:solidFill>
            <a:miter lim="800000"/>
            <a:headEnd/>
            <a:tailEnd/>
          </a:ln>
        </p:spPr>
        <p:txBody>
          <a:bodyPr/>
          <a:lstStyle/>
          <a:p>
            <a:pPr algn="ctr" eaLnBrk="0" hangingPunct="0"/>
            <a:r>
              <a:rPr lang="pt-BR" sz="4400"/>
              <a:t>Transporte , Distribuição e Seguros</a:t>
            </a:r>
            <a:br>
              <a:rPr lang="pt-BR" sz="4400"/>
            </a:br>
            <a:r>
              <a:rPr lang="pt-BR" sz="4400"/>
              <a:t>Prof º Paulo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03"/>
                                        </p:tgtEl>
                                        <p:attrNameLst>
                                          <p:attrName>style.visibility</p:attrName>
                                        </p:attrNameLst>
                                      </p:cBhvr>
                                      <p:to>
                                        <p:strVal val="visible"/>
                                      </p:to>
                                    </p:set>
                                    <p:animEffect transition="in" filter="fade">
                                      <p:cBhvr>
                                        <p:cTn id="7" dur="2000"/>
                                        <p:tgtEl>
                                          <p:spTgt spid="16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8B5CC6C-A62F-462A-9B44-37D5A7444C7D}" type="slidenum">
              <a:rPr lang="pt-BR" smtClean="0">
                <a:latin typeface="Arial" pitchFamily="34" charset="0"/>
                <a:cs typeface="Arial" pitchFamily="34" charset="0"/>
              </a:rPr>
              <a:pPr/>
              <a:t>10</a:t>
            </a:fld>
            <a:endParaRPr lang="pt-BR" smtClean="0">
              <a:latin typeface="Arial" pitchFamily="34" charset="0"/>
              <a:cs typeface="Arial" pitchFamily="34" charset="0"/>
            </a:endParaRPr>
          </a:p>
        </p:txBody>
      </p:sp>
      <p:pic>
        <p:nvPicPr>
          <p:cNvPr id="31747" name="Picture 2" descr="http://brasilfatosedados.files.wordpress.com/2011/03/6-1.png"/>
          <p:cNvPicPr>
            <a:picLocks noChangeAspect="1" noChangeArrowheads="1"/>
          </p:cNvPicPr>
          <p:nvPr/>
        </p:nvPicPr>
        <p:blipFill>
          <a:blip r:embed="rId2"/>
          <a:srcRect/>
          <a:stretch>
            <a:fillRect/>
          </a:stretch>
        </p:blipFill>
        <p:spPr bwMode="auto">
          <a:xfrm>
            <a:off x="276225" y="798513"/>
            <a:ext cx="8534400" cy="5456237"/>
          </a:xfrm>
          <a:prstGeom prst="rect">
            <a:avLst/>
          </a:prstGeom>
          <a:noFill/>
          <a:ln w="9525">
            <a:noFill/>
            <a:miter lim="800000"/>
            <a:headEnd/>
            <a:tailEnd/>
          </a:ln>
        </p:spPr>
      </p:pic>
      <p:sp>
        <p:nvSpPr>
          <p:cNvPr id="31748" name="Retângulo 5"/>
          <p:cNvSpPr>
            <a:spLocks noChangeArrowheads="1"/>
          </p:cNvSpPr>
          <p:nvPr/>
        </p:nvSpPr>
        <p:spPr bwMode="auto">
          <a:xfrm>
            <a:off x="312738" y="6237061"/>
            <a:ext cx="4572000" cy="261610"/>
          </a:xfrm>
          <a:prstGeom prst="rect">
            <a:avLst/>
          </a:prstGeom>
          <a:noFill/>
          <a:ln w="9525">
            <a:noFill/>
            <a:miter lim="800000"/>
            <a:headEnd/>
            <a:tailEnd/>
          </a:ln>
        </p:spPr>
        <p:txBody>
          <a:bodyPr>
            <a:spAutoFit/>
          </a:bodyPr>
          <a:lstStyle/>
          <a:p>
            <a:pPr algn="ctr" eaLnBrk="0" hangingPunct="0"/>
            <a:r>
              <a:rPr lang="pt-BR" sz="1100" b="1" dirty="0">
                <a:solidFill>
                  <a:schemeClr val="tx1"/>
                </a:solidFill>
                <a:hlinkClick r:id="rId3"/>
              </a:rPr>
              <a:t>http://brasilfatosedados.files.wordpress.com/2011/03/6-1.png</a:t>
            </a:r>
            <a:endParaRPr lang="pt-BR" sz="1100" b="1" dirty="0">
              <a:solidFill>
                <a:schemeClr val="tx1"/>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4566E1D-58F8-4BAB-AD12-C0089E51F42C}" type="slidenum">
              <a:rPr lang="pt-BR" smtClean="0">
                <a:latin typeface="Arial" pitchFamily="34" charset="0"/>
                <a:cs typeface="Arial" pitchFamily="34" charset="0"/>
              </a:rPr>
              <a:pPr/>
              <a:t>100</a:t>
            </a:fld>
            <a:endParaRPr lang="pt-BR" smtClean="0">
              <a:latin typeface="Arial" pitchFamily="34" charset="0"/>
              <a:cs typeface="Arial" pitchFamily="34" charset="0"/>
            </a:endParaRPr>
          </a:p>
        </p:txBody>
      </p:sp>
      <p:sp>
        <p:nvSpPr>
          <p:cNvPr id="122883"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22885" name="Text Box 4"/>
          <p:cNvSpPr txBox="1">
            <a:spLocks noChangeArrowheads="1"/>
          </p:cNvSpPr>
          <p:nvPr/>
        </p:nvSpPr>
        <p:spPr bwMode="auto">
          <a:xfrm>
            <a:off x="319314" y="1259568"/>
            <a:ext cx="8447315" cy="5447645"/>
          </a:xfrm>
          <a:prstGeom prst="rect">
            <a:avLst/>
          </a:prstGeom>
          <a:noFill/>
          <a:ln w="9525">
            <a:noFill/>
            <a:miter lim="800000"/>
            <a:headEnd/>
            <a:tailEnd/>
          </a:ln>
        </p:spPr>
        <p:txBody>
          <a:bodyPr wrap="square">
            <a:spAutoFit/>
          </a:bodyPr>
          <a:lstStyle/>
          <a:p>
            <a:pPr marL="342900"/>
            <a:r>
              <a:rPr lang="pt-BR" sz="1800" b="1" dirty="0" smtClean="0">
                <a:solidFill>
                  <a:schemeClr val="tx1"/>
                </a:solidFill>
              </a:rPr>
              <a:t>Canais de Distribuição</a:t>
            </a:r>
          </a:p>
          <a:p>
            <a:pPr marL="342900"/>
            <a:endParaRPr lang="pt-BR" sz="1800" dirty="0" smtClean="0">
              <a:solidFill>
                <a:schemeClr val="tx1"/>
              </a:solidFill>
            </a:endParaRPr>
          </a:p>
          <a:p>
            <a:pPr marL="342900"/>
            <a:r>
              <a:rPr lang="pt-BR" sz="1800" dirty="0" smtClean="0">
                <a:solidFill>
                  <a:schemeClr val="tx1"/>
                </a:solidFill>
              </a:rPr>
              <a:t>Canal Indireto -  Atacadistas</a:t>
            </a:r>
          </a:p>
          <a:p>
            <a:pPr marL="342900"/>
            <a:endParaRPr lang="pt-BR" sz="1800" dirty="0">
              <a:solidFill>
                <a:schemeClr val="tx1"/>
              </a:solidFill>
            </a:endParaRPr>
          </a:p>
          <a:p>
            <a:pPr marL="342900">
              <a:buFontTx/>
              <a:buAutoNum type="arabicPeriod"/>
            </a:pPr>
            <a:r>
              <a:rPr lang="pt-BR" sz="1800" dirty="0">
                <a:solidFill>
                  <a:schemeClr val="tx1"/>
                </a:solidFill>
              </a:rPr>
              <a:t>Empresas engajadas na venda de produtos para revenda ou uso industrial</a:t>
            </a:r>
          </a:p>
          <a:p>
            <a:pPr marL="342900">
              <a:buFontTx/>
              <a:buAutoNum type="arabicPeriod"/>
            </a:pPr>
            <a:r>
              <a:rPr lang="pt-BR" sz="1800" dirty="0">
                <a:solidFill>
                  <a:schemeClr val="tx1"/>
                </a:solidFill>
              </a:rPr>
              <a:t>Compram em grande quantidade e revendem em lotes menores</a:t>
            </a:r>
          </a:p>
          <a:p>
            <a:pPr marL="342900"/>
            <a:r>
              <a:rPr lang="pt-BR" sz="1800" dirty="0">
                <a:solidFill>
                  <a:schemeClr val="tx1"/>
                </a:solidFill>
              </a:rPr>
              <a:t>Tipos </a:t>
            </a:r>
            <a:endParaRPr lang="pt-BR" sz="1800" dirty="0" smtClean="0">
              <a:solidFill>
                <a:schemeClr val="tx1"/>
              </a:solidFill>
            </a:endParaRPr>
          </a:p>
          <a:p>
            <a:pPr marL="342900"/>
            <a:endParaRPr lang="pt-BR" sz="1800" dirty="0" smtClean="0">
              <a:solidFill>
                <a:schemeClr val="tx1"/>
              </a:solidFill>
            </a:endParaRPr>
          </a:p>
          <a:p>
            <a:pPr marL="342900"/>
            <a:r>
              <a:rPr lang="pt-BR" sz="1800" dirty="0" smtClean="0">
                <a:solidFill>
                  <a:schemeClr val="tx1"/>
                </a:solidFill>
              </a:rPr>
              <a:t>Exemplos:</a:t>
            </a:r>
          </a:p>
          <a:p>
            <a:pPr marL="342900"/>
            <a:endParaRPr lang="pt-BR" sz="1800" dirty="0">
              <a:solidFill>
                <a:schemeClr val="tx1"/>
              </a:solidFill>
            </a:endParaRPr>
          </a:p>
          <a:p>
            <a:pPr marL="800100" lvl="1">
              <a:buFontTx/>
              <a:buChar char="•"/>
            </a:pPr>
            <a:r>
              <a:rPr lang="pt-BR" sz="1800" dirty="0">
                <a:solidFill>
                  <a:schemeClr val="tx1"/>
                </a:solidFill>
              </a:rPr>
              <a:t>Tradicionais =&gt; Martins  </a:t>
            </a:r>
            <a:r>
              <a:rPr lang="pt-BR" sz="1800" dirty="0" smtClean="0">
                <a:solidFill>
                  <a:schemeClr val="tx1"/>
                </a:solidFill>
              </a:rPr>
              <a:t>Peixoto</a:t>
            </a:r>
            <a:endParaRPr lang="pt-BR" sz="1800" dirty="0">
              <a:solidFill>
                <a:schemeClr val="tx1"/>
              </a:solidFill>
            </a:endParaRPr>
          </a:p>
          <a:p>
            <a:pPr marL="800100" lvl="1">
              <a:buFontTx/>
              <a:buChar char="•"/>
            </a:pPr>
            <a:r>
              <a:rPr lang="pt-BR" sz="1800" dirty="0">
                <a:solidFill>
                  <a:schemeClr val="tx1"/>
                </a:solidFill>
              </a:rPr>
              <a:t>Especializados =&gt; </a:t>
            </a:r>
            <a:r>
              <a:rPr lang="pt-BR" sz="1800" dirty="0" err="1">
                <a:solidFill>
                  <a:schemeClr val="tx1"/>
                </a:solidFill>
              </a:rPr>
              <a:t>Siderurgica</a:t>
            </a:r>
            <a:r>
              <a:rPr lang="pt-BR" sz="1800" dirty="0">
                <a:solidFill>
                  <a:schemeClr val="tx1"/>
                </a:solidFill>
              </a:rPr>
              <a:t> ; </a:t>
            </a:r>
            <a:r>
              <a:rPr lang="pt-BR" sz="1800" dirty="0" smtClean="0">
                <a:solidFill>
                  <a:schemeClr val="tx1"/>
                </a:solidFill>
              </a:rPr>
              <a:t>eletrônico</a:t>
            </a:r>
            <a:endParaRPr lang="pt-BR" sz="1800" dirty="0">
              <a:solidFill>
                <a:schemeClr val="tx1"/>
              </a:solidFill>
            </a:endParaRPr>
          </a:p>
          <a:p>
            <a:pPr marL="800100" lvl="1">
              <a:buFontTx/>
              <a:buChar char="•"/>
            </a:pPr>
            <a:r>
              <a:rPr lang="pt-BR" sz="1800" dirty="0">
                <a:solidFill>
                  <a:schemeClr val="tx1"/>
                </a:solidFill>
              </a:rPr>
              <a:t>Corretores ou </a:t>
            </a:r>
            <a:r>
              <a:rPr lang="pt-BR" sz="1800" dirty="0" err="1">
                <a:solidFill>
                  <a:schemeClr val="tx1"/>
                </a:solidFill>
              </a:rPr>
              <a:t>Dealers</a:t>
            </a:r>
            <a:r>
              <a:rPr lang="pt-BR" sz="1800" dirty="0">
                <a:solidFill>
                  <a:schemeClr val="tx1"/>
                </a:solidFill>
              </a:rPr>
              <a:t> =&gt; Grandes </a:t>
            </a:r>
            <a:r>
              <a:rPr lang="pt-BR" sz="1800" dirty="0" smtClean="0">
                <a:solidFill>
                  <a:schemeClr val="tx1"/>
                </a:solidFill>
              </a:rPr>
              <a:t>incorporadoras</a:t>
            </a:r>
          </a:p>
          <a:p>
            <a:pPr marL="342900"/>
            <a:r>
              <a:rPr lang="pt-BR" sz="2400" dirty="0" smtClean="0">
                <a:solidFill>
                  <a:schemeClr val="tx1"/>
                </a:solidFill>
              </a:rPr>
              <a:t>	</a:t>
            </a:r>
            <a:endParaRPr lang="pt-BR" sz="1800" dirty="0" smtClean="0">
              <a:solidFill>
                <a:schemeClr val="tx1"/>
              </a:solidFill>
            </a:endParaRPr>
          </a:p>
          <a:p>
            <a:pPr marL="342900"/>
            <a:r>
              <a:rPr lang="pt-BR" sz="1800" dirty="0" smtClean="0">
                <a:solidFill>
                  <a:schemeClr val="tx1"/>
                </a:solidFill>
              </a:rPr>
              <a:t>Tipos :</a:t>
            </a:r>
          </a:p>
          <a:p>
            <a:pPr marL="800100" lvl="1">
              <a:buFontTx/>
              <a:buChar char="•"/>
            </a:pPr>
            <a:r>
              <a:rPr lang="pt-BR" sz="1800" dirty="0" smtClean="0">
                <a:solidFill>
                  <a:schemeClr val="tx1"/>
                </a:solidFill>
              </a:rPr>
              <a:t>Tradicionais =&gt; Negociam com diversos tipo de produtos</a:t>
            </a:r>
          </a:p>
          <a:p>
            <a:pPr marL="800100" lvl="1">
              <a:buFontTx/>
              <a:buChar char="•"/>
            </a:pPr>
            <a:r>
              <a:rPr lang="pt-BR" sz="1800" dirty="0" smtClean="0">
                <a:solidFill>
                  <a:schemeClr val="tx1"/>
                </a:solidFill>
              </a:rPr>
              <a:t>Especializados =&gt; Atuam em apenas um ramo</a:t>
            </a:r>
          </a:p>
          <a:p>
            <a:pPr marL="800100" lvl="1">
              <a:buFontTx/>
              <a:buChar char="•"/>
            </a:pPr>
            <a:r>
              <a:rPr lang="pt-BR" sz="1800" dirty="0" smtClean="0">
                <a:solidFill>
                  <a:schemeClr val="tx1"/>
                </a:solidFill>
              </a:rPr>
              <a:t>Corretores ou </a:t>
            </a:r>
            <a:r>
              <a:rPr lang="pt-BR" sz="1800" dirty="0" err="1" smtClean="0">
                <a:solidFill>
                  <a:schemeClr val="tx1"/>
                </a:solidFill>
              </a:rPr>
              <a:t>Dealers</a:t>
            </a:r>
            <a:r>
              <a:rPr lang="pt-BR" sz="1800" dirty="0" smtClean="0">
                <a:solidFill>
                  <a:schemeClr val="tx1"/>
                </a:solidFill>
              </a:rPr>
              <a:t> =&gt; Normalmente negociam em nome de um fabricante, sem manusear o material</a:t>
            </a:r>
            <a:r>
              <a:rPr lang="pt-BR" sz="1800" dirty="0">
                <a:solidFill>
                  <a:schemeClr val="tx1"/>
                </a:solidFill>
              </a:rPr>
              <a:t>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2021DB4-810E-49F6-8A48-498E7A0ECF9F}" type="slidenum">
              <a:rPr lang="pt-BR" smtClean="0">
                <a:latin typeface="Arial" pitchFamily="34" charset="0"/>
                <a:cs typeface="Arial" pitchFamily="34" charset="0"/>
              </a:rPr>
              <a:pPr/>
              <a:t>101</a:t>
            </a:fld>
            <a:endParaRPr lang="pt-BR" smtClean="0">
              <a:latin typeface="Arial" pitchFamily="34" charset="0"/>
              <a:cs typeface="Arial" pitchFamily="34" charset="0"/>
            </a:endParaRPr>
          </a:p>
        </p:txBody>
      </p:sp>
      <p:sp>
        <p:nvSpPr>
          <p:cNvPr id="124931"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512003" name="Text Box 3"/>
          <p:cNvSpPr txBox="1">
            <a:spLocks noChangeArrowheads="1"/>
          </p:cNvSpPr>
          <p:nvPr/>
        </p:nvSpPr>
        <p:spPr bwMode="auto">
          <a:xfrm>
            <a:off x="539750" y="1349375"/>
            <a:ext cx="8135938" cy="4801314"/>
          </a:xfrm>
          <a:prstGeom prst="rect">
            <a:avLst/>
          </a:prstGeom>
          <a:noFill/>
          <a:ln w="9525">
            <a:noFill/>
            <a:miter lim="800000"/>
            <a:headEnd/>
            <a:tailEnd/>
          </a:ln>
          <a:effectLst/>
        </p:spPr>
        <p:txBody>
          <a:bodyPr>
            <a:spAutoFit/>
          </a:bodyPr>
          <a:lstStyle/>
          <a:p>
            <a:pPr marL="342900" indent="-342900" algn="ctr">
              <a:spcBef>
                <a:spcPct val="50000"/>
              </a:spcBef>
              <a:defRPr/>
            </a:pPr>
            <a:r>
              <a:rPr lang="pt-BR" sz="1800" b="1" u="sng" dirty="0">
                <a:solidFill>
                  <a:srgbClr val="CC0000"/>
                </a:solidFill>
                <a:effectLst>
                  <a:outerShdw blurRad="38100" dist="38100" dir="2700000" algn="tl">
                    <a:srgbClr val="C0C0C0"/>
                  </a:outerShdw>
                </a:effectLst>
                <a:latin typeface="Arial" charset="0"/>
                <a:cs typeface="Arial" charset="0"/>
              </a:rPr>
              <a:t>CANAIS DE DISTRIBUIÇÃO</a:t>
            </a:r>
          </a:p>
          <a:p>
            <a:pPr marL="342900" indent="-342900">
              <a:defRPr/>
            </a:pPr>
            <a:r>
              <a:rPr lang="pt-BR" sz="1800" dirty="0">
                <a:solidFill>
                  <a:schemeClr val="tx1"/>
                </a:solidFill>
                <a:latin typeface="Arial" charset="0"/>
                <a:cs typeface="Arial" charset="0"/>
              </a:rPr>
              <a:t>Os intermediários acabam facilitando o fluxo de bens e de serviços, promovendo uma série de funções-chave no relacionamento com os fabricantes e consumidores, a seguir:</a:t>
            </a:r>
          </a:p>
          <a:p>
            <a:pPr marL="342900" indent="-342900">
              <a:defRPr/>
            </a:pPr>
            <a:endParaRPr lang="pt-BR" sz="1800" dirty="0">
              <a:solidFill>
                <a:schemeClr val="tx1"/>
              </a:solidFill>
              <a:latin typeface="Arial" charset="0"/>
              <a:cs typeface="Arial" charset="0"/>
            </a:endParaRPr>
          </a:p>
          <a:p>
            <a:pPr marL="342900" indent="-342900">
              <a:buFontTx/>
              <a:buChar char="-"/>
              <a:defRPr/>
            </a:pPr>
            <a:r>
              <a:rPr lang="pt-BR" sz="1800" b="1" dirty="0">
                <a:solidFill>
                  <a:schemeClr val="tx1"/>
                </a:solidFill>
                <a:latin typeface="Arial" charset="0"/>
                <a:cs typeface="Arial" charset="0"/>
              </a:rPr>
              <a:t>Troca de Informações</a:t>
            </a:r>
            <a:r>
              <a:rPr lang="pt-BR" sz="1800" dirty="0">
                <a:solidFill>
                  <a:schemeClr val="tx1"/>
                </a:solidFill>
                <a:latin typeface="Arial" charset="0"/>
                <a:cs typeface="Arial" charset="0"/>
              </a:rPr>
              <a:t>: coleta, tratamento e disseminação de informações adquiridas dos consumidores atuais e potenciais, concorrentes e demais agentes do mercado.</a:t>
            </a:r>
          </a:p>
          <a:p>
            <a:pPr marL="342900" indent="-342900">
              <a:defRPr/>
            </a:pPr>
            <a:endParaRPr lang="pt-BR" sz="1800" dirty="0">
              <a:solidFill>
                <a:schemeClr val="tx1"/>
              </a:solidFill>
              <a:latin typeface="Arial" charset="0"/>
              <a:cs typeface="Arial" charset="0"/>
            </a:endParaRPr>
          </a:p>
          <a:p>
            <a:pPr marL="342900" indent="-342900">
              <a:buFontTx/>
              <a:buChar char="-"/>
              <a:defRPr/>
            </a:pPr>
            <a:r>
              <a:rPr lang="pt-BR" sz="1800" b="1" dirty="0">
                <a:solidFill>
                  <a:schemeClr val="tx1"/>
                </a:solidFill>
                <a:latin typeface="Arial" charset="0"/>
                <a:cs typeface="Arial" charset="0"/>
              </a:rPr>
              <a:t>Promoção</a:t>
            </a:r>
            <a:r>
              <a:rPr lang="pt-BR" sz="1800" dirty="0">
                <a:solidFill>
                  <a:schemeClr val="tx1"/>
                </a:solidFill>
                <a:latin typeface="Arial" charset="0"/>
                <a:cs typeface="Arial" charset="0"/>
              </a:rPr>
              <a:t>: desenvolvimento de comunicação (mídias) para com os consumidores.</a:t>
            </a:r>
          </a:p>
          <a:p>
            <a:pPr marL="342900" indent="-342900">
              <a:defRPr/>
            </a:pPr>
            <a:endParaRPr lang="pt-BR" sz="1800" dirty="0">
              <a:solidFill>
                <a:schemeClr val="tx1"/>
              </a:solidFill>
              <a:latin typeface="Arial" charset="0"/>
              <a:cs typeface="Arial" charset="0"/>
            </a:endParaRPr>
          </a:p>
          <a:p>
            <a:pPr marL="342900" indent="-342900">
              <a:buFontTx/>
              <a:buChar char="-"/>
              <a:defRPr/>
            </a:pPr>
            <a:r>
              <a:rPr lang="pt-BR" sz="1800" b="1" dirty="0">
                <a:solidFill>
                  <a:schemeClr val="tx1"/>
                </a:solidFill>
                <a:latin typeface="Arial" charset="0"/>
                <a:cs typeface="Arial" charset="0"/>
              </a:rPr>
              <a:t>Negociação</a:t>
            </a:r>
            <a:r>
              <a:rPr lang="pt-BR" sz="1800" dirty="0">
                <a:solidFill>
                  <a:schemeClr val="tx1"/>
                </a:solidFill>
                <a:latin typeface="Arial" charset="0"/>
                <a:cs typeface="Arial" charset="0"/>
              </a:rPr>
              <a:t>: atua como negociador dos preços finais de venda, descontos, parcelamentos/financiamentos.</a:t>
            </a:r>
          </a:p>
          <a:p>
            <a:pPr marL="342900" indent="-342900">
              <a:defRPr/>
            </a:pPr>
            <a:endParaRPr lang="pt-BR" sz="1800" dirty="0">
              <a:solidFill>
                <a:schemeClr val="tx1"/>
              </a:solidFill>
              <a:latin typeface="Arial" charset="0"/>
              <a:cs typeface="Arial" charset="0"/>
            </a:endParaRPr>
          </a:p>
          <a:p>
            <a:pPr marL="342900" indent="-342900">
              <a:buFontTx/>
              <a:buChar char="-"/>
              <a:defRPr/>
            </a:pPr>
            <a:r>
              <a:rPr lang="pt-BR" sz="1800" b="1" dirty="0">
                <a:solidFill>
                  <a:schemeClr val="tx1"/>
                </a:solidFill>
                <a:latin typeface="Arial" charset="0"/>
                <a:cs typeface="Arial" charset="0"/>
              </a:rPr>
              <a:t>Pedido</a:t>
            </a:r>
            <a:r>
              <a:rPr lang="pt-BR" sz="1800" dirty="0">
                <a:solidFill>
                  <a:schemeClr val="tx1"/>
                </a:solidFill>
                <a:latin typeface="Arial" charset="0"/>
                <a:cs typeface="Arial" charset="0"/>
              </a:rPr>
              <a:t>: estabelece a comunicação entre compradores/consumidores e os fabricantes.</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02F6495-36E8-4FB7-A789-6633DBF1A24D}" type="slidenum">
              <a:rPr lang="pt-BR" smtClean="0">
                <a:latin typeface="Arial" pitchFamily="34" charset="0"/>
                <a:cs typeface="Arial" pitchFamily="34" charset="0"/>
              </a:rPr>
              <a:pPr/>
              <a:t>102</a:t>
            </a:fld>
            <a:endParaRPr lang="pt-BR" smtClean="0">
              <a:latin typeface="Arial" pitchFamily="34" charset="0"/>
              <a:cs typeface="Arial" pitchFamily="34" charset="0"/>
            </a:endParaRPr>
          </a:p>
        </p:txBody>
      </p:sp>
      <p:sp>
        <p:nvSpPr>
          <p:cNvPr id="125955"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25956" name="Text Box 3"/>
          <p:cNvSpPr txBox="1">
            <a:spLocks noChangeArrowheads="1"/>
          </p:cNvSpPr>
          <p:nvPr/>
        </p:nvSpPr>
        <p:spPr bwMode="auto">
          <a:xfrm>
            <a:off x="423863" y="1463675"/>
            <a:ext cx="8497887" cy="5189113"/>
          </a:xfrm>
          <a:prstGeom prst="rect">
            <a:avLst/>
          </a:prstGeom>
          <a:noFill/>
          <a:ln w="9525">
            <a:noFill/>
            <a:miter lim="800000"/>
            <a:headEnd/>
            <a:tailEnd/>
          </a:ln>
        </p:spPr>
        <p:txBody>
          <a:bodyPr>
            <a:spAutoFit/>
          </a:bodyPr>
          <a:lstStyle/>
          <a:p>
            <a:r>
              <a:rPr lang="pt-BR" sz="1800" b="1" dirty="0">
                <a:solidFill>
                  <a:schemeClr val="tx1"/>
                </a:solidFill>
              </a:rPr>
              <a:t>Canais de distribuição</a:t>
            </a:r>
          </a:p>
          <a:p>
            <a:pPr>
              <a:buFontTx/>
              <a:buChar char="-"/>
            </a:pPr>
            <a:r>
              <a:rPr lang="pt-BR" sz="1800" b="1" dirty="0">
                <a:solidFill>
                  <a:schemeClr val="tx1"/>
                </a:solidFill>
              </a:rPr>
              <a:t>Risco</a:t>
            </a:r>
            <a:r>
              <a:rPr lang="pt-BR" sz="1800" dirty="0">
                <a:solidFill>
                  <a:schemeClr val="tx1"/>
                </a:solidFill>
              </a:rPr>
              <a:t>: aceitação de riscos assumidos às tarefas do canal</a:t>
            </a:r>
          </a:p>
          <a:p>
            <a:endParaRPr lang="pt-BR" sz="1800" dirty="0">
              <a:solidFill>
                <a:schemeClr val="tx1"/>
              </a:solidFill>
            </a:endParaRPr>
          </a:p>
          <a:p>
            <a:r>
              <a:rPr lang="pt-BR" sz="1800" dirty="0">
                <a:solidFill>
                  <a:schemeClr val="tx1"/>
                </a:solidFill>
              </a:rPr>
              <a:t>- </a:t>
            </a:r>
            <a:r>
              <a:rPr lang="pt-BR" sz="1800" b="1" dirty="0">
                <a:solidFill>
                  <a:schemeClr val="tx1"/>
                </a:solidFill>
              </a:rPr>
              <a:t>Movimentação Física</a:t>
            </a:r>
            <a:r>
              <a:rPr lang="pt-BR" sz="1800" dirty="0">
                <a:solidFill>
                  <a:schemeClr val="tx1"/>
                </a:solidFill>
              </a:rPr>
              <a:t>: Estocagem , movimentação sucessiva dos bens e logísticas.</a:t>
            </a:r>
          </a:p>
          <a:p>
            <a:endParaRPr lang="pt-BR" sz="1800" dirty="0">
              <a:solidFill>
                <a:schemeClr val="tx1"/>
              </a:solidFill>
            </a:endParaRPr>
          </a:p>
          <a:p>
            <a:r>
              <a:rPr lang="pt-BR" sz="1800" dirty="0">
                <a:solidFill>
                  <a:schemeClr val="tx1"/>
                </a:solidFill>
              </a:rPr>
              <a:t>- </a:t>
            </a:r>
            <a:r>
              <a:rPr lang="pt-BR" sz="1800" b="1" dirty="0">
                <a:solidFill>
                  <a:schemeClr val="tx1"/>
                </a:solidFill>
              </a:rPr>
              <a:t>Canal de Recebimento</a:t>
            </a:r>
            <a:r>
              <a:rPr lang="pt-BR" sz="1800" dirty="0">
                <a:solidFill>
                  <a:schemeClr val="tx1"/>
                </a:solidFill>
              </a:rPr>
              <a:t>: controle de recebimento, cobrança, relação com canais de recebimento (bancos, cartões de crédito, financeiras, etc.).</a:t>
            </a:r>
          </a:p>
          <a:p>
            <a:endParaRPr lang="pt-BR" sz="1800" dirty="0">
              <a:solidFill>
                <a:schemeClr val="tx1"/>
              </a:solidFill>
            </a:endParaRPr>
          </a:p>
          <a:p>
            <a:pPr>
              <a:buFontTx/>
              <a:buChar char="-"/>
            </a:pPr>
            <a:r>
              <a:rPr lang="pt-BR" sz="1800" b="1" dirty="0" smtClean="0">
                <a:solidFill>
                  <a:schemeClr val="tx1"/>
                </a:solidFill>
              </a:rPr>
              <a:t>Propriedade</a:t>
            </a:r>
            <a:r>
              <a:rPr lang="pt-BR" sz="1800" dirty="0">
                <a:solidFill>
                  <a:schemeClr val="tx1"/>
                </a:solidFill>
              </a:rPr>
              <a:t>: assume transferência real de propriedade de uma empresa para outra empresa/pessoa</a:t>
            </a:r>
            <a:r>
              <a:rPr lang="pt-BR" sz="1800" dirty="0" smtClean="0">
                <a:solidFill>
                  <a:schemeClr val="tx1"/>
                </a:solidFill>
              </a:rPr>
              <a:t>.</a:t>
            </a:r>
          </a:p>
          <a:p>
            <a:pPr>
              <a:buFontTx/>
              <a:buChar char="-"/>
            </a:pPr>
            <a:endParaRPr lang="pt-BR" sz="1800" dirty="0" smtClean="0">
              <a:solidFill>
                <a:schemeClr val="tx1"/>
              </a:solidFill>
            </a:endParaRPr>
          </a:p>
          <a:p>
            <a:pPr marL="609600" indent="-609600">
              <a:lnSpc>
                <a:spcPct val="90000"/>
              </a:lnSpc>
              <a:buFontTx/>
              <a:buNone/>
            </a:pPr>
            <a:r>
              <a:rPr lang="pt-BR" sz="1800" dirty="0" smtClean="0"/>
              <a:t>Propriedade dos canais de distribuição - Extensão e amplitude</a:t>
            </a:r>
          </a:p>
          <a:p>
            <a:pPr marL="609600" indent="-609600">
              <a:lnSpc>
                <a:spcPct val="90000"/>
              </a:lnSpc>
              <a:buFontTx/>
              <a:buNone/>
            </a:pPr>
            <a:endParaRPr lang="pt-BR" sz="1800" dirty="0" smtClean="0"/>
          </a:p>
          <a:p>
            <a:pPr marL="609600" indent="-609600">
              <a:lnSpc>
                <a:spcPct val="90000"/>
              </a:lnSpc>
              <a:buFontTx/>
              <a:buNone/>
            </a:pPr>
            <a:r>
              <a:rPr lang="pt-BR" sz="1800" dirty="0" smtClean="0"/>
              <a:t>	A extensão de um canal esta ligada ao número de níveis intermediários na cadeia de suprimentos deste a manufatura até o consumidor final</a:t>
            </a:r>
          </a:p>
          <a:p>
            <a:pPr marL="609600" indent="-609600">
              <a:lnSpc>
                <a:spcPct val="90000"/>
              </a:lnSpc>
              <a:buFontTx/>
              <a:buNone/>
            </a:pPr>
            <a:r>
              <a:rPr lang="pt-BR" sz="1800" dirty="0" smtClean="0"/>
              <a:t>	Cada patamar de intermediação na cadeia forma um nível do canal (</a:t>
            </a:r>
            <a:r>
              <a:rPr lang="pt-BR" sz="1800" dirty="0" err="1" smtClean="0"/>
              <a:t>Kloter</a:t>
            </a:r>
            <a:r>
              <a:rPr lang="pt-BR" sz="1800" dirty="0" smtClean="0"/>
              <a:t>,93)</a:t>
            </a:r>
          </a:p>
          <a:p>
            <a:pPr>
              <a:buFontTx/>
              <a:buChar char="-"/>
            </a:pPr>
            <a:endParaRPr lang="pt-BR" sz="1800" dirty="0">
              <a:solidFill>
                <a:schemeClr val="tx1"/>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1E523DA-F4C0-4FB5-8B44-EFDB1D0B666A}" type="slidenum">
              <a:rPr lang="pt-BR" smtClean="0">
                <a:latin typeface="Arial" pitchFamily="34" charset="0"/>
                <a:cs typeface="Arial" pitchFamily="34" charset="0"/>
              </a:rPr>
              <a:pPr/>
              <a:t>103</a:t>
            </a:fld>
            <a:endParaRPr lang="pt-BR" smtClean="0">
              <a:latin typeface="Arial" pitchFamily="34" charset="0"/>
              <a:cs typeface="Arial" pitchFamily="34" charset="0"/>
            </a:endParaRPr>
          </a:p>
        </p:txBody>
      </p:sp>
      <p:sp>
        <p:nvSpPr>
          <p:cNvPr id="132099" name="Rectangle 2"/>
          <p:cNvSpPr>
            <a:spLocks noGrp="1" noChangeArrowheads="1"/>
          </p:cNvSpPr>
          <p:nvPr>
            <p:ph type="body" idx="4294967295"/>
          </p:nvPr>
        </p:nvSpPr>
        <p:spPr bwMode="auto">
          <a:xfrm>
            <a:off x="457200" y="1600200"/>
            <a:ext cx="8229600" cy="4525963"/>
          </a:xfrm>
          <a:prstGeom prst="rect">
            <a:avLst/>
          </a:prstGeom>
          <a:solidFill>
            <a:srgbClr val="FFFFFF"/>
          </a:solidFill>
          <a:ln>
            <a:solidFill>
              <a:srgbClr val="000000"/>
            </a:solidFill>
            <a:miter lim="800000"/>
            <a:headEnd/>
            <a:tailEnd/>
          </a:ln>
        </p:spPr>
        <p:txBody>
          <a:bodyPr/>
          <a:lstStyle/>
          <a:p>
            <a:pPr marL="609600" indent="-609600">
              <a:buFontTx/>
              <a:buNone/>
            </a:pPr>
            <a:r>
              <a:rPr lang="pt-BR" smtClean="0"/>
              <a:t>Propriedade dos canais de distribuição</a:t>
            </a:r>
          </a:p>
          <a:p>
            <a:pPr marL="609600" indent="-609600">
              <a:buFontTx/>
              <a:buNone/>
            </a:pPr>
            <a:r>
              <a:rPr lang="pt-BR" smtClean="0"/>
              <a:t>Nível de cobertura do mercado - Amplitude</a:t>
            </a:r>
            <a:endParaRPr lang="pt-BR" b="1" smtClean="0"/>
          </a:p>
          <a:p>
            <a:pPr marL="609600" indent="-609600"/>
            <a:r>
              <a:rPr lang="pt-BR" b="1" smtClean="0"/>
              <a:t>Exclusiva</a:t>
            </a:r>
            <a:r>
              <a:rPr lang="pt-BR" smtClean="0"/>
              <a:t>: a fabricante vende por meio de um único intermediário;</a:t>
            </a:r>
          </a:p>
          <a:p>
            <a:pPr marL="609600" indent="-609600"/>
            <a:r>
              <a:rPr lang="pt-BR" b="1" smtClean="0"/>
              <a:t>Seletiva</a:t>
            </a:r>
            <a:r>
              <a:rPr lang="pt-BR" smtClean="0"/>
              <a:t>: vende por meio de mais de um intermediário, mas não por todos;</a:t>
            </a:r>
          </a:p>
          <a:p>
            <a:pPr marL="609600" indent="-609600"/>
            <a:r>
              <a:rPr lang="pt-BR" b="1" smtClean="0"/>
              <a:t>Intensiva</a:t>
            </a:r>
            <a:r>
              <a:rPr lang="pt-BR" smtClean="0"/>
              <a:t>: vende por meio de tantos intermediários quanto possível.</a:t>
            </a:r>
          </a:p>
        </p:txBody>
      </p:sp>
      <p:sp>
        <p:nvSpPr>
          <p:cNvPr id="132100" name="Rectangle 3"/>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9A83EB8-10E0-472C-BD54-75DEC3147DD3}" type="slidenum">
              <a:rPr lang="pt-BR" smtClean="0">
                <a:latin typeface="Arial" pitchFamily="34" charset="0"/>
                <a:cs typeface="Arial" pitchFamily="34" charset="0"/>
              </a:rPr>
              <a:pPr/>
              <a:t>104</a:t>
            </a:fld>
            <a:endParaRPr lang="pt-BR" smtClean="0">
              <a:latin typeface="Arial" pitchFamily="34" charset="0"/>
              <a:cs typeface="Arial" pitchFamily="34" charset="0"/>
            </a:endParaRPr>
          </a:p>
        </p:txBody>
      </p:sp>
      <p:sp>
        <p:nvSpPr>
          <p:cNvPr id="133123" name="Rectangle 2"/>
          <p:cNvSpPr>
            <a:spLocks noGrp="1" noChangeArrowheads="1"/>
          </p:cNvSpPr>
          <p:nvPr>
            <p:ph type="title" idx="4294967295"/>
          </p:nvPr>
        </p:nvSpPr>
        <p:spPr bwMode="auto">
          <a:xfrm>
            <a:off x="0" y="549275"/>
            <a:ext cx="9144000" cy="1150938"/>
          </a:xfrm>
          <a:prstGeom prst="rect">
            <a:avLst/>
          </a:prstGeom>
          <a:solidFill>
            <a:srgbClr val="FFFFFF"/>
          </a:solidFill>
          <a:ln>
            <a:solidFill>
              <a:srgbClr val="000000"/>
            </a:solidFill>
            <a:miter lim="800000"/>
            <a:headEnd/>
            <a:tailEnd/>
          </a:ln>
        </p:spPr>
        <p:txBody>
          <a:bodyPr/>
          <a:lstStyle/>
          <a:p>
            <a:r>
              <a:rPr lang="pt-BR" sz="3200" b="1" smtClean="0"/>
              <a:t>Nível  –  Produto  – Intermediário - Exemplo</a:t>
            </a:r>
          </a:p>
        </p:txBody>
      </p:sp>
      <p:graphicFrame>
        <p:nvGraphicFramePr>
          <p:cNvPr id="520195" name="Group 3"/>
          <p:cNvGraphicFramePr>
            <a:graphicFrameLocks noGrp="1"/>
          </p:cNvGraphicFramePr>
          <p:nvPr>
            <p:ph idx="4294967295"/>
          </p:nvPr>
        </p:nvGraphicFramePr>
        <p:xfrm>
          <a:off x="457200" y="1757363"/>
          <a:ext cx="8229600" cy="4525963"/>
        </p:xfrm>
        <a:graphic>
          <a:graphicData uri="http://schemas.openxmlformats.org/drawingml/2006/table">
            <a:tbl>
              <a:tblPr/>
              <a:tblGrid>
                <a:gridCol w="1738313"/>
                <a:gridCol w="2520950"/>
                <a:gridCol w="1727200"/>
                <a:gridCol w="2243137"/>
              </a:tblGrid>
              <a:tr h="1508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Exclusiva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Especialidade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Carros de luxo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Seletiva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Compra-comprada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Alguns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Computador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Intensiva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Conveniência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Todos os possíveis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800" b="0" i="0" u="none" strike="noStrike" cap="none" normalizeH="0" baseline="0" smtClean="0">
                          <a:ln>
                            <a:noFill/>
                          </a:ln>
                          <a:solidFill>
                            <a:schemeClr val="tx1"/>
                          </a:solidFill>
                          <a:effectLst/>
                          <a:latin typeface="Arial" charset="0"/>
                        </a:rPr>
                        <a:t>Produtos de Higiene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8EA2084-95AE-4C96-92FF-38868BADA138}" type="slidenum">
              <a:rPr lang="pt-BR" smtClean="0">
                <a:latin typeface="Arial" pitchFamily="34" charset="0"/>
                <a:cs typeface="Arial" pitchFamily="34" charset="0"/>
              </a:rPr>
              <a:pPr/>
              <a:t>105</a:t>
            </a:fld>
            <a:endParaRPr lang="pt-BR" smtClean="0">
              <a:latin typeface="Arial" pitchFamily="34" charset="0"/>
              <a:cs typeface="Arial" pitchFamily="34" charset="0"/>
            </a:endParaRPr>
          </a:p>
        </p:txBody>
      </p:sp>
      <p:sp>
        <p:nvSpPr>
          <p:cNvPr id="131075"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31076" name="Text Box 3"/>
          <p:cNvSpPr txBox="1">
            <a:spLocks noChangeArrowheads="1"/>
          </p:cNvSpPr>
          <p:nvPr/>
        </p:nvSpPr>
        <p:spPr bwMode="auto">
          <a:xfrm>
            <a:off x="604838" y="1371600"/>
            <a:ext cx="3433762" cy="822325"/>
          </a:xfrm>
          <a:prstGeom prst="rect">
            <a:avLst/>
          </a:prstGeom>
          <a:noFill/>
          <a:ln w="9525">
            <a:noFill/>
            <a:miter lim="800000"/>
            <a:headEnd/>
            <a:tailEnd/>
          </a:ln>
        </p:spPr>
        <p:txBody>
          <a:bodyPr wrap="none">
            <a:spAutoFit/>
          </a:bodyPr>
          <a:lstStyle/>
          <a:p>
            <a:r>
              <a:rPr lang="en-US" sz="2400" b="1">
                <a:solidFill>
                  <a:schemeClr val="tx1"/>
                </a:solidFill>
              </a:rPr>
              <a:t>Canais de distribuição</a:t>
            </a:r>
          </a:p>
          <a:p>
            <a:r>
              <a:rPr lang="en-US" sz="2400" b="1">
                <a:solidFill>
                  <a:schemeClr val="tx1"/>
                </a:solidFill>
              </a:rPr>
              <a:t>Arquitetura do canal</a:t>
            </a:r>
            <a:endParaRPr lang="pt-BR" sz="2400">
              <a:solidFill>
                <a:schemeClr val="tx1"/>
              </a:solidFill>
            </a:endParaRPr>
          </a:p>
        </p:txBody>
      </p:sp>
      <p:sp>
        <p:nvSpPr>
          <p:cNvPr id="131077" name="Rectangle 4"/>
          <p:cNvSpPr>
            <a:spLocks noChangeArrowheads="1"/>
          </p:cNvSpPr>
          <p:nvPr/>
        </p:nvSpPr>
        <p:spPr bwMode="auto">
          <a:xfrm>
            <a:off x="685800" y="6519863"/>
            <a:ext cx="1905000" cy="457200"/>
          </a:xfrm>
          <a:prstGeom prst="rect">
            <a:avLst/>
          </a:prstGeom>
          <a:noFill/>
          <a:ln w="12700">
            <a:noFill/>
            <a:miter lim="800000"/>
            <a:headEnd/>
            <a:tailEnd/>
          </a:ln>
        </p:spPr>
        <p:txBody>
          <a:bodyPr wrap="none" anchor="ctr"/>
          <a:lstStyle/>
          <a:p>
            <a:pPr algn="ctr" eaLnBrk="0" hangingPunct="0"/>
            <a:endParaRPr lang="pt-BR"/>
          </a:p>
        </p:txBody>
      </p:sp>
      <p:sp>
        <p:nvSpPr>
          <p:cNvPr id="131078" name="Rectangle 5"/>
          <p:cNvSpPr>
            <a:spLocks noChangeArrowheads="1"/>
          </p:cNvSpPr>
          <p:nvPr/>
        </p:nvSpPr>
        <p:spPr bwMode="auto">
          <a:xfrm>
            <a:off x="685800" y="6519863"/>
            <a:ext cx="1905000" cy="457200"/>
          </a:xfrm>
          <a:prstGeom prst="rect">
            <a:avLst/>
          </a:prstGeom>
          <a:noFill/>
          <a:ln w="12700">
            <a:noFill/>
            <a:miter lim="800000"/>
            <a:headEnd/>
            <a:tailEnd/>
          </a:ln>
        </p:spPr>
        <p:txBody>
          <a:bodyPr wrap="none" anchor="ctr"/>
          <a:lstStyle/>
          <a:p>
            <a:pPr algn="ctr" eaLnBrk="0" hangingPunct="0"/>
            <a:endParaRPr lang="pt-BR"/>
          </a:p>
        </p:txBody>
      </p:sp>
      <p:sp>
        <p:nvSpPr>
          <p:cNvPr id="131079" name="Rectangle 6"/>
          <p:cNvSpPr>
            <a:spLocks noChangeArrowheads="1"/>
          </p:cNvSpPr>
          <p:nvPr/>
        </p:nvSpPr>
        <p:spPr bwMode="auto">
          <a:xfrm>
            <a:off x="3124200" y="6519863"/>
            <a:ext cx="2895600" cy="457200"/>
          </a:xfrm>
          <a:prstGeom prst="rect">
            <a:avLst/>
          </a:prstGeom>
          <a:noFill/>
          <a:ln w="12700">
            <a:noFill/>
            <a:miter lim="800000"/>
            <a:headEnd/>
            <a:tailEnd/>
          </a:ln>
        </p:spPr>
        <p:txBody>
          <a:bodyPr wrap="none" anchor="ctr"/>
          <a:lstStyle/>
          <a:p>
            <a:pPr algn="ctr" eaLnBrk="0" hangingPunct="0"/>
            <a:endParaRPr lang="pt-BR"/>
          </a:p>
        </p:txBody>
      </p:sp>
      <p:sp>
        <p:nvSpPr>
          <p:cNvPr id="518151" name="Rectangle 7"/>
          <p:cNvSpPr>
            <a:spLocks noChangeArrowheads="1"/>
          </p:cNvSpPr>
          <p:nvPr/>
        </p:nvSpPr>
        <p:spPr bwMode="auto">
          <a:xfrm>
            <a:off x="207963" y="2257425"/>
            <a:ext cx="8697912" cy="4016375"/>
          </a:xfrm>
          <a:prstGeom prst="rect">
            <a:avLst/>
          </a:prstGeom>
          <a:solidFill>
            <a:srgbClr val="F6BF69"/>
          </a:solidFill>
          <a:ln w="12700">
            <a:solidFill>
              <a:schemeClr val="tx1"/>
            </a:solidFill>
            <a:miter lim="800000"/>
            <a:headEnd/>
            <a:tailEnd/>
          </a:ln>
          <a:effectLst>
            <a:outerShdw dist="107763" dir="2700000" algn="ctr" rotWithShape="0">
              <a:schemeClr val="folHlink"/>
            </a:outerShdw>
          </a:effectLst>
        </p:spPr>
        <p:txBody>
          <a:bodyPr wrap="none" anchor="ctr"/>
          <a:lstStyle/>
          <a:p>
            <a:pPr algn="ctr" eaLnBrk="0" hangingPunct="0">
              <a:defRPr/>
            </a:pPr>
            <a:endParaRPr lang="pt-BR">
              <a:latin typeface="Arial" charset="0"/>
              <a:cs typeface="Arial" charset="0"/>
            </a:endParaRPr>
          </a:p>
        </p:txBody>
      </p:sp>
      <p:sp>
        <p:nvSpPr>
          <p:cNvPr id="131081" name="Line 8"/>
          <p:cNvSpPr>
            <a:spLocks noChangeShapeType="1"/>
          </p:cNvSpPr>
          <p:nvPr/>
        </p:nvSpPr>
        <p:spPr bwMode="auto">
          <a:xfrm>
            <a:off x="3378200" y="5670550"/>
            <a:ext cx="428625" cy="0"/>
          </a:xfrm>
          <a:prstGeom prst="line">
            <a:avLst/>
          </a:prstGeom>
          <a:noFill/>
          <a:ln w="12700">
            <a:solidFill>
              <a:schemeClr val="tx1"/>
            </a:solidFill>
            <a:round/>
            <a:headEnd/>
            <a:tailEnd type="triangle" w="med" len="med"/>
          </a:ln>
        </p:spPr>
        <p:txBody>
          <a:bodyPr wrap="none" anchor="ctr"/>
          <a:lstStyle/>
          <a:p>
            <a:endParaRPr lang="pt-BR"/>
          </a:p>
        </p:txBody>
      </p:sp>
      <p:sp>
        <p:nvSpPr>
          <p:cNvPr id="131082" name="Line 9"/>
          <p:cNvSpPr>
            <a:spLocks noChangeShapeType="1"/>
          </p:cNvSpPr>
          <p:nvPr/>
        </p:nvSpPr>
        <p:spPr bwMode="auto">
          <a:xfrm>
            <a:off x="1617663" y="5670550"/>
            <a:ext cx="428625" cy="0"/>
          </a:xfrm>
          <a:prstGeom prst="line">
            <a:avLst/>
          </a:prstGeom>
          <a:noFill/>
          <a:ln w="12700">
            <a:solidFill>
              <a:schemeClr val="tx1"/>
            </a:solidFill>
            <a:round/>
            <a:headEnd/>
            <a:tailEnd type="triangle" w="med" len="med"/>
          </a:ln>
        </p:spPr>
        <p:txBody>
          <a:bodyPr wrap="none" anchor="ctr"/>
          <a:lstStyle/>
          <a:p>
            <a:endParaRPr lang="pt-BR"/>
          </a:p>
        </p:txBody>
      </p:sp>
      <p:sp>
        <p:nvSpPr>
          <p:cNvPr id="131083" name="Rectangle 10"/>
          <p:cNvSpPr>
            <a:spLocks noChangeArrowheads="1"/>
          </p:cNvSpPr>
          <p:nvPr/>
        </p:nvSpPr>
        <p:spPr bwMode="auto">
          <a:xfrm>
            <a:off x="7378700" y="3679825"/>
            <a:ext cx="1765300" cy="5540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84" name="Rectangle 11"/>
          <p:cNvSpPr>
            <a:spLocks noChangeArrowheads="1"/>
          </p:cNvSpPr>
          <p:nvPr/>
        </p:nvSpPr>
        <p:spPr bwMode="auto">
          <a:xfrm>
            <a:off x="7378700" y="4559300"/>
            <a:ext cx="1765300" cy="512763"/>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85" name="Rectangle 12"/>
          <p:cNvSpPr>
            <a:spLocks noChangeArrowheads="1"/>
          </p:cNvSpPr>
          <p:nvPr/>
        </p:nvSpPr>
        <p:spPr bwMode="auto">
          <a:xfrm>
            <a:off x="7378700" y="5438775"/>
            <a:ext cx="1765300" cy="54768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86" name="Rectangle 13"/>
          <p:cNvSpPr>
            <a:spLocks noChangeArrowheads="1"/>
          </p:cNvSpPr>
          <p:nvPr/>
        </p:nvSpPr>
        <p:spPr bwMode="auto">
          <a:xfrm>
            <a:off x="7391400" y="2800350"/>
            <a:ext cx="1752600" cy="519113"/>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87" name="Rectangle 14"/>
          <p:cNvSpPr>
            <a:spLocks noChangeArrowheads="1"/>
          </p:cNvSpPr>
          <p:nvPr/>
        </p:nvSpPr>
        <p:spPr bwMode="auto">
          <a:xfrm>
            <a:off x="7427913" y="2862263"/>
            <a:ext cx="1716087"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Consumidores</a:t>
            </a:r>
          </a:p>
        </p:txBody>
      </p:sp>
      <p:sp>
        <p:nvSpPr>
          <p:cNvPr id="131088" name="Rectangle 15"/>
          <p:cNvSpPr>
            <a:spLocks noChangeArrowheads="1"/>
          </p:cNvSpPr>
          <p:nvPr/>
        </p:nvSpPr>
        <p:spPr bwMode="auto">
          <a:xfrm>
            <a:off x="7391400" y="3700463"/>
            <a:ext cx="2097088"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Consumidores</a:t>
            </a:r>
          </a:p>
        </p:txBody>
      </p:sp>
      <p:sp>
        <p:nvSpPr>
          <p:cNvPr id="131089" name="Rectangle 16"/>
          <p:cNvSpPr>
            <a:spLocks noChangeArrowheads="1"/>
          </p:cNvSpPr>
          <p:nvPr/>
        </p:nvSpPr>
        <p:spPr bwMode="auto">
          <a:xfrm>
            <a:off x="7419975" y="4629150"/>
            <a:ext cx="1724025"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Consumidores</a:t>
            </a:r>
          </a:p>
        </p:txBody>
      </p:sp>
      <p:sp>
        <p:nvSpPr>
          <p:cNvPr id="131090" name="Rectangle 17"/>
          <p:cNvSpPr>
            <a:spLocks noChangeArrowheads="1"/>
          </p:cNvSpPr>
          <p:nvPr/>
        </p:nvSpPr>
        <p:spPr bwMode="auto">
          <a:xfrm>
            <a:off x="7427913" y="5529263"/>
            <a:ext cx="1716087"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Consumidores</a:t>
            </a:r>
          </a:p>
        </p:txBody>
      </p:sp>
      <p:sp>
        <p:nvSpPr>
          <p:cNvPr id="131091" name="Rectangle 18"/>
          <p:cNvSpPr>
            <a:spLocks noChangeArrowheads="1"/>
          </p:cNvSpPr>
          <p:nvPr/>
        </p:nvSpPr>
        <p:spPr bwMode="auto">
          <a:xfrm>
            <a:off x="5608638" y="3679825"/>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92" name="Rectangle 19"/>
          <p:cNvSpPr>
            <a:spLocks noChangeArrowheads="1"/>
          </p:cNvSpPr>
          <p:nvPr/>
        </p:nvSpPr>
        <p:spPr bwMode="auto">
          <a:xfrm>
            <a:off x="5608638" y="4559300"/>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93" name="Rectangle 20"/>
          <p:cNvSpPr>
            <a:spLocks noChangeArrowheads="1"/>
          </p:cNvSpPr>
          <p:nvPr/>
        </p:nvSpPr>
        <p:spPr bwMode="auto">
          <a:xfrm>
            <a:off x="5608638" y="5438775"/>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94" name="Rectangle 21"/>
          <p:cNvSpPr>
            <a:spLocks noChangeArrowheads="1"/>
          </p:cNvSpPr>
          <p:nvPr/>
        </p:nvSpPr>
        <p:spPr bwMode="auto">
          <a:xfrm>
            <a:off x="5719763" y="3759200"/>
            <a:ext cx="1611312"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Varejistas</a:t>
            </a:r>
          </a:p>
        </p:txBody>
      </p:sp>
      <p:sp>
        <p:nvSpPr>
          <p:cNvPr id="131095" name="Rectangle 22"/>
          <p:cNvSpPr>
            <a:spLocks noChangeArrowheads="1"/>
          </p:cNvSpPr>
          <p:nvPr/>
        </p:nvSpPr>
        <p:spPr bwMode="auto">
          <a:xfrm>
            <a:off x="5719763" y="4638675"/>
            <a:ext cx="1611312"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Varejistas</a:t>
            </a:r>
          </a:p>
        </p:txBody>
      </p:sp>
      <p:sp>
        <p:nvSpPr>
          <p:cNvPr id="131096" name="Rectangle 23"/>
          <p:cNvSpPr>
            <a:spLocks noChangeArrowheads="1"/>
          </p:cNvSpPr>
          <p:nvPr/>
        </p:nvSpPr>
        <p:spPr bwMode="auto">
          <a:xfrm>
            <a:off x="5719763" y="5518150"/>
            <a:ext cx="1611312"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Varejistas</a:t>
            </a:r>
          </a:p>
        </p:txBody>
      </p:sp>
      <p:sp>
        <p:nvSpPr>
          <p:cNvPr id="131097" name="Rectangle 24"/>
          <p:cNvSpPr>
            <a:spLocks noChangeArrowheads="1"/>
          </p:cNvSpPr>
          <p:nvPr/>
        </p:nvSpPr>
        <p:spPr bwMode="auto">
          <a:xfrm>
            <a:off x="3838575" y="4559300"/>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98" name="Rectangle 25"/>
          <p:cNvSpPr>
            <a:spLocks noChangeArrowheads="1"/>
          </p:cNvSpPr>
          <p:nvPr/>
        </p:nvSpPr>
        <p:spPr bwMode="auto">
          <a:xfrm>
            <a:off x="3838575" y="5438775"/>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099" name="Rectangle 26"/>
          <p:cNvSpPr>
            <a:spLocks noChangeArrowheads="1"/>
          </p:cNvSpPr>
          <p:nvPr/>
        </p:nvSpPr>
        <p:spPr bwMode="auto">
          <a:xfrm>
            <a:off x="3778250" y="5518150"/>
            <a:ext cx="1611313"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Atacadistas</a:t>
            </a:r>
          </a:p>
        </p:txBody>
      </p:sp>
      <p:sp>
        <p:nvSpPr>
          <p:cNvPr id="131100" name="Rectangle 27"/>
          <p:cNvSpPr>
            <a:spLocks noChangeArrowheads="1"/>
          </p:cNvSpPr>
          <p:nvPr/>
        </p:nvSpPr>
        <p:spPr bwMode="auto">
          <a:xfrm>
            <a:off x="3778250" y="4648200"/>
            <a:ext cx="1611313"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Atacadistas</a:t>
            </a:r>
          </a:p>
        </p:txBody>
      </p:sp>
      <p:sp>
        <p:nvSpPr>
          <p:cNvPr id="131101" name="Rectangle 28"/>
          <p:cNvSpPr>
            <a:spLocks noChangeArrowheads="1"/>
          </p:cNvSpPr>
          <p:nvPr/>
        </p:nvSpPr>
        <p:spPr bwMode="auto">
          <a:xfrm>
            <a:off x="2089150" y="5438775"/>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102" name="Rectangle 29"/>
          <p:cNvSpPr>
            <a:spLocks noChangeArrowheads="1"/>
          </p:cNvSpPr>
          <p:nvPr/>
        </p:nvSpPr>
        <p:spPr bwMode="auto">
          <a:xfrm>
            <a:off x="2270125" y="5518150"/>
            <a:ext cx="1203325" cy="363538"/>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Agentes</a:t>
            </a:r>
          </a:p>
        </p:txBody>
      </p:sp>
      <p:sp>
        <p:nvSpPr>
          <p:cNvPr id="131103" name="Rectangle 30"/>
          <p:cNvSpPr>
            <a:spLocks noChangeArrowheads="1"/>
          </p:cNvSpPr>
          <p:nvPr/>
        </p:nvSpPr>
        <p:spPr bwMode="auto">
          <a:xfrm>
            <a:off x="382588" y="3679825"/>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104" name="Rectangle 31"/>
          <p:cNvSpPr>
            <a:spLocks noChangeArrowheads="1"/>
          </p:cNvSpPr>
          <p:nvPr/>
        </p:nvSpPr>
        <p:spPr bwMode="auto">
          <a:xfrm>
            <a:off x="382588" y="4559300"/>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105" name="Rectangle 32"/>
          <p:cNvSpPr>
            <a:spLocks noChangeArrowheads="1"/>
          </p:cNvSpPr>
          <p:nvPr/>
        </p:nvSpPr>
        <p:spPr bwMode="auto">
          <a:xfrm>
            <a:off x="382588" y="5438775"/>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106" name="Rectangle 33"/>
          <p:cNvSpPr>
            <a:spLocks noChangeArrowheads="1"/>
          </p:cNvSpPr>
          <p:nvPr/>
        </p:nvSpPr>
        <p:spPr bwMode="auto">
          <a:xfrm>
            <a:off x="307975" y="2430463"/>
            <a:ext cx="2016125"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b="1">
                <a:solidFill>
                  <a:schemeClr val="tx1"/>
                </a:solidFill>
              </a:rPr>
              <a:t>Canal direto</a:t>
            </a:r>
          </a:p>
        </p:txBody>
      </p:sp>
      <p:sp>
        <p:nvSpPr>
          <p:cNvPr id="131107" name="Rectangle 34"/>
          <p:cNvSpPr>
            <a:spLocks noChangeArrowheads="1"/>
          </p:cNvSpPr>
          <p:nvPr/>
        </p:nvSpPr>
        <p:spPr bwMode="auto">
          <a:xfrm>
            <a:off x="446088" y="5529263"/>
            <a:ext cx="1611312"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Produtor</a:t>
            </a:r>
          </a:p>
        </p:txBody>
      </p:sp>
      <p:sp>
        <p:nvSpPr>
          <p:cNvPr id="131108" name="Rectangle 35"/>
          <p:cNvSpPr>
            <a:spLocks noChangeArrowheads="1"/>
          </p:cNvSpPr>
          <p:nvPr/>
        </p:nvSpPr>
        <p:spPr bwMode="auto">
          <a:xfrm>
            <a:off x="446088" y="4659313"/>
            <a:ext cx="1611312"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Produtor</a:t>
            </a:r>
          </a:p>
        </p:txBody>
      </p:sp>
      <p:sp>
        <p:nvSpPr>
          <p:cNvPr id="131109" name="Rectangle 36"/>
          <p:cNvSpPr>
            <a:spLocks noChangeArrowheads="1"/>
          </p:cNvSpPr>
          <p:nvPr/>
        </p:nvSpPr>
        <p:spPr bwMode="auto">
          <a:xfrm>
            <a:off x="446088" y="3760788"/>
            <a:ext cx="1611312"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Produtor</a:t>
            </a:r>
          </a:p>
        </p:txBody>
      </p:sp>
      <p:sp>
        <p:nvSpPr>
          <p:cNvPr id="131110" name="Rectangle 37"/>
          <p:cNvSpPr>
            <a:spLocks noChangeArrowheads="1"/>
          </p:cNvSpPr>
          <p:nvPr/>
        </p:nvSpPr>
        <p:spPr bwMode="auto">
          <a:xfrm>
            <a:off x="382588" y="2794000"/>
            <a:ext cx="1317625" cy="503238"/>
          </a:xfrm>
          <a:prstGeom prst="rect">
            <a:avLst/>
          </a:prstGeom>
          <a:solidFill>
            <a:srgbClr val="FAFD00"/>
          </a:solidFill>
          <a:ln w="12700">
            <a:solidFill>
              <a:schemeClr val="tx1"/>
            </a:solidFill>
            <a:miter lim="800000"/>
            <a:headEnd/>
            <a:tailEnd/>
          </a:ln>
        </p:spPr>
        <p:txBody>
          <a:bodyPr wrap="none" anchor="ctr"/>
          <a:lstStyle/>
          <a:p>
            <a:pPr algn="ctr" eaLnBrk="0" hangingPunct="0"/>
            <a:endParaRPr lang="pt-BR"/>
          </a:p>
        </p:txBody>
      </p:sp>
      <p:sp>
        <p:nvSpPr>
          <p:cNvPr id="131111" name="Rectangle 38"/>
          <p:cNvSpPr>
            <a:spLocks noChangeArrowheads="1"/>
          </p:cNvSpPr>
          <p:nvPr/>
        </p:nvSpPr>
        <p:spPr bwMode="auto">
          <a:xfrm>
            <a:off x="446088" y="2878138"/>
            <a:ext cx="1611312"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a:solidFill>
                  <a:schemeClr val="tx1"/>
                </a:solidFill>
              </a:rPr>
              <a:t>Produtor</a:t>
            </a:r>
          </a:p>
        </p:txBody>
      </p:sp>
      <p:sp>
        <p:nvSpPr>
          <p:cNvPr id="131112" name="Rectangle 39"/>
          <p:cNvSpPr>
            <a:spLocks noChangeArrowheads="1"/>
          </p:cNvSpPr>
          <p:nvPr/>
        </p:nvSpPr>
        <p:spPr bwMode="auto">
          <a:xfrm>
            <a:off x="307975" y="3306763"/>
            <a:ext cx="2316163" cy="363537"/>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pt-BR" sz="1800" b="1">
                <a:solidFill>
                  <a:schemeClr val="tx1"/>
                </a:solidFill>
              </a:rPr>
              <a:t>Canais indiretos</a:t>
            </a:r>
          </a:p>
        </p:txBody>
      </p:sp>
      <p:sp>
        <p:nvSpPr>
          <p:cNvPr id="131113" name="Line 40"/>
          <p:cNvSpPr>
            <a:spLocks noChangeShapeType="1"/>
          </p:cNvSpPr>
          <p:nvPr/>
        </p:nvSpPr>
        <p:spPr bwMode="auto">
          <a:xfrm>
            <a:off x="1708150" y="3051175"/>
            <a:ext cx="5657850" cy="0"/>
          </a:xfrm>
          <a:prstGeom prst="line">
            <a:avLst/>
          </a:prstGeom>
          <a:noFill/>
          <a:ln w="12700">
            <a:solidFill>
              <a:schemeClr val="tx1"/>
            </a:solidFill>
            <a:round/>
            <a:headEnd/>
            <a:tailEnd type="triangle" w="med" len="med"/>
          </a:ln>
        </p:spPr>
        <p:txBody>
          <a:bodyPr wrap="none" anchor="ctr"/>
          <a:lstStyle/>
          <a:p>
            <a:endParaRPr lang="pt-BR"/>
          </a:p>
        </p:txBody>
      </p:sp>
      <p:sp>
        <p:nvSpPr>
          <p:cNvPr id="131114" name="Line 41"/>
          <p:cNvSpPr>
            <a:spLocks noChangeShapeType="1"/>
          </p:cNvSpPr>
          <p:nvPr/>
        </p:nvSpPr>
        <p:spPr bwMode="auto">
          <a:xfrm>
            <a:off x="1708150" y="3921125"/>
            <a:ext cx="3887788" cy="0"/>
          </a:xfrm>
          <a:prstGeom prst="line">
            <a:avLst/>
          </a:prstGeom>
          <a:noFill/>
          <a:ln w="12700">
            <a:solidFill>
              <a:schemeClr val="tx1"/>
            </a:solidFill>
            <a:round/>
            <a:headEnd/>
            <a:tailEnd type="triangle" w="med" len="med"/>
          </a:ln>
        </p:spPr>
        <p:txBody>
          <a:bodyPr wrap="none" anchor="ctr"/>
          <a:lstStyle/>
          <a:p>
            <a:endParaRPr lang="pt-BR"/>
          </a:p>
        </p:txBody>
      </p:sp>
      <p:sp>
        <p:nvSpPr>
          <p:cNvPr id="131115" name="Line 42"/>
          <p:cNvSpPr>
            <a:spLocks noChangeShapeType="1"/>
          </p:cNvSpPr>
          <p:nvPr/>
        </p:nvSpPr>
        <p:spPr bwMode="auto">
          <a:xfrm>
            <a:off x="1708150" y="4800600"/>
            <a:ext cx="2117725" cy="0"/>
          </a:xfrm>
          <a:prstGeom prst="line">
            <a:avLst/>
          </a:prstGeom>
          <a:noFill/>
          <a:ln w="12700">
            <a:solidFill>
              <a:schemeClr val="tx1"/>
            </a:solidFill>
            <a:round/>
            <a:headEnd/>
            <a:tailEnd type="triangle" w="med" len="med"/>
          </a:ln>
        </p:spPr>
        <p:txBody>
          <a:bodyPr wrap="none" anchor="ctr"/>
          <a:lstStyle/>
          <a:p>
            <a:endParaRPr lang="pt-BR"/>
          </a:p>
        </p:txBody>
      </p:sp>
      <p:sp>
        <p:nvSpPr>
          <p:cNvPr id="131116" name="Line 43"/>
          <p:cNvSpPr>
            <a:spLocks noChangeShapeType="1"/>
          </p:cNvSpPr>
          <p:nvPr/>
        </p:nvSpPr>
        <p:spPr bwMode="auto">
          <a:xfrm>
            <a:off x="6937375" y="3930650"/>
            <a:ext cx="428625" cy="0"/>
          </a:xfrm>
          <a:prstGeom prst="line">
            <a:avLst/>
          </a:prstGeom>
          <a:noFill/>
          <a:ln w="12700">
            <a:solidFill>
              <a:schemeClr val="tx1"/>
            </a:solidFill>
            <a:round/>
            <a:headEnd/>
            <a:tailEnd type="triangle" w="med" len="med"/>
          </a:ln>
        </p:spPr>
        <p:txBody>
          <a:bodyPr wrap="none" anchor="ctr"/>
          <a:lstStyle/>
          <a:p>
            <a:endParaRPr lang="pt-BR"/>
          </a:p>
        </p:txBody>
      </p:sp>
      <p:sp>
        <p:nvSpPr>
          <p:cNvPr id="131117" name="Line 44"/>
          <p:cNvSpPr>
            <a:spLocks noChangeShapeType="1"/>
          </p:cNvSpPr>
          <p:nvPr/>
        </p:nvSpPr>
        <p:spPr bwMode="auto">
          <a:xfrm>
            <a:off x="6937375" y="4800600"/>
            <a:ext cx="428625" cy="0"/>
          </a:xfrm>
          <a:prstGeom prst="line">
            <a:avLst/>
          </a:prstGeom>
          <a:noFill/>
          <a:ln w="12700">
            <a:solidFill>
              <a:schemeClr val="tx1"/>
            </a:solidFill>
            <a:round/>
            <a:headEnd/>
            <a:tailEnd type="triangle" w="med" len="med"/>
          </a:ln>
        </p:spPr>
        <p:txBody>
          <a:bodyPr wrap="none" anchor="ctr"/>
          <a:lstStyle/>
          <a:p>
            <a:endParaRPr lang="pt-BR"/>
          </a:p>
        </p:txBody>
      </p:sp>
      <p:sp>
        <p:nvSpPr>
          <p:cNvPr id="131118" name="Line 45"/>
          <p:cNvSpPr>
            <a:spLocks noChangeShapeType="1"/>
          </p:cNvSpPr>
          <p:nvPr/>
        </p:nvSpPr>
        <p:spPr bwMode="auto">
          <a:xfrm>
            <a:off x="6937375" y="5670550"/>
            <a:ext cx="428625" cy="0"/>
          </a:xfrm>
          <a:prstGeom prst="line">
            <a:avLst/>
          </a:prstGeom>
          <a:noFill/>
          <a:ln w="12700">
            <a:solidFill>
              <a:schemeClr val="tx1"/>
            </a:solidFill>
            <a:round/>
            <a:headEnd/>
            <a:tailEnd type="triangle" w="med" len="med"/>
          </a:ln>
        </p:spPr>
        <p:txBody>
          <a:bodyPr wrap="none" anchor="ctr"/>
          <a:lstStyle/>
          <a:p>
            <a:endParaRPr lang="pt-BR"/>
          </a:p>
        </p:txBody>
      </p:sp>
      <p:sp>
        <p:nvSpPr>
          <p:cNvPr id="131119" name="Line 46"/>
          <p:cNvSpPr>
            <a:spLocks noChangeShapeType="1"/>
          </p:cNvSpPr>
          <p:nvPr/>
        </p:nvSpPr>
        <p:spPr bwMode="auto">
          <a:xfrm>
            <a:off x="5157788" y="5670550"/>
            <a:ext cx="428625" cy="0"/>
          </a:xfrm>
          <a:prstGeom prst="line">
            <a:avLst/>
          </a:prstGeom>
          <a:noFill/>
          <a:ln w="12700">
            <a:solidFill>
              <a:schemeClr val="tx1"/>
            </a:solidFill>
            <a:round/>
            <a:headEnd/>
            <a:tailEnd type="triangle" w="med" len="med"/>
          </a:ln>
        </p:spPr>
        <p:txBody>
          <a:bodyPr wrap="none" anchor="ctr"/>
          <a:lstStyle/>
          <a:p>
            <a:endParaRPr lang="pt-BR"/>
          </a:p>
        </p:txBody>
      </p:sp>
      <p:sp>
        <p:nvSpPr>
          <p:cNvPr id="131120" name="Line 47"/>
          <p:cNvSpPr>
            <a:spLocks noChangeShapeType="1"/>
          </p:cNvSpPr>
          <p:nvPr/>
        </p:nvSpPr>
        <p:spPr bwMode="auto">
          <a:xfrm>
            <a:off x="5176838" y="4800600"/>
            <a:ext cx="428625" cy="0"/>
          </a:xfrm>
          <a:prstGeom prst="line">
            <a:avLst/>
          </a:prstGeom>
          <a:noFill/>
          <a:ln w="12700">
            <a:solidFill>
              <a:schemeClr val="tx1"/>
            </a:solidFill>
            <a:round/>
            <a:headEnd/>
            <a:tailEnd type="triangle" w="med" len="med"/>
          </a:ln>
        </p:spPr>
        <p:txBody>
          <a:bodyPr wrap="none" anchor="ctr"/>
          <a:lstStyle/>
          <a:p>
            <a:endParaRPr lang="pt-B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5FEE13B-D882-4404-893E-905ABDA57A80}" type="slidenum">
              <a:rPr lang="pt-BR" smtClean="0">
                <a:latin typeface="Arial" pitchFamily="34" charset="0"/>
                <a:cs typeface="Arial" pitchFamily="34" charset="0"/>
              </a:rPr>
              <a:pPr/>
              <a:t>106</a:t>
            </a:fld>
            <a:endParaRPr lang="pt-BR" smtClean="0">
              <a:latin typeface="Arial" pitchFamily="34" charset="0"/>
              <a:cs typeface="Arial" pitchFamily="34" charset="0"/>
            </a:endParaRPr>
          </a:p>
        </p:txBody>
      </p:sp>
      <p:sp>
        <p:nvSpPr>
          <p:cNvPr id="126979" name="Rectangle 2"/>
          <p:cNvSpPr>
            <a:spLocks noGrp="1" noChangeArrowheads="1"/>
          </p:cNvSpPr>
          <p:nvPr>
            <p:ph type="title" idx="4294967295"/>
          </p:nvPr>
        </p:nvSpPr>
        <p:spPr bwMode="auto">
          <a:xfrm>
            <a:off x="250825" y="0"/>
            <a:ext cx="7772400" cy="1065213"/>
          </a:xfrm>
          <a:prstGeom prst="rect">
            <a:avLst/>
          </a:prstGeom>
          <a:solidFill>
            <a:srgbClr val="FFFFFF"/>
          </a:solidFill>
          <a:ln>
            <a:solidFill>
              <a:srgbClr val="000000"/>
            </a:solidFill>
            <a:miter lim="800000"/>
            <a:headEnd/>
            <a:tailEnd/>
          </a:ln>
        </p:spPr>
        <p:txBody>
          <a:bodyPr/>
          <a:lstStyle/>
          <a:p>
            <a:r>
              <a:rPr lang="pt-BR" b="1" smtClean="0"/>
              <a:t>Rede Netafim e outras do setor</a:t>
            </a:r>
          </a:p>
        </p:txBody>
      </p:sp>
      <p:grpSp>
        <p:nvGrpSpPr>
          <p:cNvPr id="126980" name="Group 3"/>
          <p:cNvGrpSpPr>
            <a:grpSpLocks/>
          </p:cNvGrpSpPr>
          <p:nvPr/>
        </p:nvGrpSpPr>
        <p:grpSpPr bwMode="auto">
          <a:xfrm>
            <a:off x="457200" y="1198563"/>
            <a:ext cx="8521700" cy="5637212"/>
            <a:chOff x="0" y="0"/>
            <a:chExt cx="5944" cy="4322"/>
          </a:xfrm>
        </p:grpSpPr>
        <p:sp>
          <p:nvSpPr>
            <p:cNvPr id="514052" name="Text Box 4"/>
            <p:cNvSpPr txBox="1">
              <a:spLocks noChangeArrowheads="1"/>
            </p:cNvSpPr>
            <p:nvPr/>
          </p:nvSpPr>
          <p:spPr bwMode="auto">
            <a:xfrm>
              <a:off x="1105" y="0"/>
              <a:ext cx="4031" cy="444"/>
            </a:xfrm>
            <a:prstGeom prst="rect">
              <a:avLst/>
            </a:prstGeom>
            <a:solidFill>
              <a:schemeClr val="bg1"/>
            </a:solidFill>
            <a:ln w="9525">
              <a:noFill/>
              <a:miter lim="800000"/>
              <a:headEnd/>
              <a:tailEnd/>
            </a:ln>
            <a:effectLst/>
          </p:spPr>
          <p:txBody>
            <a:bodyPr>
              <a:spAutoFit/>
            </a:bodyPr>
            <a:lstStyle/>
            <a:p>
              <a:pPr algn="ctr">
                <a:spcBef>
                  <a:spcPct val="50000"/>
                </a:spcBef>
                <a:defRPr/>
              </a:pPr>
              <a:r>
                <a:rPr lang="pt-BR" sz="3200">
                  <a:solidFill>
                    <a:srgbClr val="003399"/>
                  </a:solidFill>
                  <a:effectLst>
                    <a:outerShdw blurRad="38100" dist="38100" dir="2700000" algn="tl">
                      <a:srgbClr val="C0C0C0"/>
                    </a:outerShdw>
                  </a:effectLst>
                  <a:latin typeface="Impact" pitchFamily="34" charset="0"/>
                  <a:cs typeface="Arial" charset="0"/>
                </a:rPr>
                <a:t>DESCRIÇÃO DA REDE DA EMPRESA</a:t>
              </a:r>
            </a:p>
          </p:txBody>
        </p:sp>
        <p:sp>
          <p:nvSpPr>
            <p:cNvPr id="126982" name="AutoShape 5"/>
            <p:cNvSpPr>
              <a:spLocks noChangeAspect="1" noChangeArrowheads="1" noTextEdit="1"/>
            </p:cNvSpPr>
            <p:nvPr/>
          </p:nvSpPr>
          <p:spPr bwMode="auto">
            <a:xfrm>
              <a:off x="0" y="0"/>
              <a:ext cx="5944" cy="4320"/>
            </a:xfrm>
            <a:prstGeom prst="rect">
              <a:avLst/>
            </a:prstGeom>
            <a:solidFill>
              <a:schemeClr val="bg1"/>
            </a:solidFill>
            <a:ln w="9525">
              <a:noFill/>
              <a:miter lim="800000"/>
              <a:headEnd/>
              <a:tailEnd/>
            </a:ln>
          </p:spPr>
          <p:txBody>
            <a:bodyPr/>
            <a:lstStyle/>
            <a:p>
              <a:endParaRPr lang="pt-BR"/>
            </a:p>
          </p:txBody>
        </p:sp>
        <p:sp>
          <p:nvSpPr>
            <p:cNvPr id="126983" name="Rectangle 6"/>
            <p:cNvSpPr>
              <a:spLocks noChangeArrowheads="1"/>
            </p:cNvSpPr>
            <p:nvPr/>
          </p:nvSpPr>
          <p:spPr bwMode="auto">
            <a:xfrm>
              <a:off x="343" y="3311"/>
              <a:ext cx="1094" cy="129"/>
            </a:xfrm>
            <a:prstGeom prst="rect">
              <a:avLst/>
            </a:prstGeom>
            <a:solidFill>
              <a:schemeClr val="bg1"/>
            </a:solidFill>
            <a:ln w="9525">
              <a:noFill/>
              <a:miter lim="800000"/>
              <a:headEnd/>
              <a:tailEnd/>
            </a:ln>
          </p:spPr>
          <p:txBody>
            <a:bodyPr wrap="none" lIns="0" tIns="0" rIns="0" bIns="0">
              <a:spAutoFit/>
            </a:bodyPr>
            <a:lstStyle/>
            <a:p>
              <a:pPr eaLnBrk="0" hangingPunct="0"/>
              <a:r>
                <a:rPr lang="pt-BR" sz="1100" b="1">
                  <a:solidFill>
                    <a:srgbClr val="000000"/>
                  </a:solidFill>
                  <a:latin typeface="Tahoma" pitchFamily="34" charset="0"/>
                </a:rPr>
                <a:t>                                      </a:t>
              </a:r>
              <a:endParaRPr lang="pt-BR" sz="3200" baseline="-10000">
                <a:solidFill>
                  <a:schemeClr val="tx1"/>
                </a:solidFill>
                <a:latin typeface="Tahoma" pitchFamily="34" charset="0"/>
              </a:endParaRPr>
            </a:p>
          </p:txBody>
        </p:sp>
        <p:sp>
          <p:nvSpPr>
            <p:cNvPr id="126984" name="Rectangle 7"/>
            <p:cNvSpPr>
              <a:spLocks noChangeArrowheads="1"/>
            </p:cNvSpPr>
            <p:nvPr/>
          </p:nvSpPr>
          <p:spPr bwMode="auto">
            <a:xfrm>
              <a:off x="1397" y="3311"/>
              <a:ext cx="814" cy="129"/>
            </a:xfrm>
            <a:prstGeom prst="rect">
              <a:avLst/>
            </a:prstGeom>
            <a:solidFill>
              <a:schemeClr val="bg1"/>
            </a:solidFill>
            <a:ln w="9525">
              <a:noFill/>
              <a:miter lim="800000"/>
              <a:headEnd/>
              <a:tailEnd/>
            </a:ln>
          </p:spPr>
          <p:txBody>
            <a:bodyPr wrap="none" lIns="0" tIns="0" rIns="0" bIns="0">
              <a:spAutoFit/>
            </a:bodyPr>
            <a:lstStyle/>
            <a:p>
              <a:pPr eaLnBrk="0" hangingPunct="0"/>
              <a:r>
                <a:rPr lang="pt-BR" sz="1100">
                  <a:solidFill>
                    <a:srgbClr val="000000"/>
                  </a:solidFill>
                  <a:latin typeface="Tahoma" pitchFamily="34" charset="0"/>
                </a:rPr>
                <a:t>Vendedor Revenda</a:t>
              </a:r>
              <a:endParaRPr lang="pt-BR" sz="3200" baseline="-10000">
                <a:solidFill>
                  <a:schemeClr val="tx1"/>
                </a:solidFill>
                <a:latin typeface="Tahoma" pitchFamily="34" charset="0"/>
              </a:endParaRPr>
            </a:p>
          </p:txBody>
        </p:sp>
        <p:sp>
          <p:nvSpPr>
            <p:cNvPr id="126985" name="Rectangle 8"/>
            <p:cNvSpPr>
              <a:spLocks noChangeArrowheads="1"/>
            </p:cNvSpPr>
            <p:nvPr/>
          </p:nvSpPr>
          <p:spPr bwMode="auto">
            <a:xfrm>
              <a:off x="343" y="3528"/>
              <a:ext cx="1816" cy="129"/>
            </a:xfrm>
            <a:prstGeom prst="rect">
              <a:avLst/>
            </a:prstGeom>
            <a:solidFill>
              <a:schemeClr val="bg1"/>
            </a:solidFill>
            <a:ln w="9525">
              <a:noFill/>
              <a:miter lim="800000"/>
              <a:headEnd/>
              <a:tailEnd/>
            </a:ln>
          </p:spPr>
          <p:txBody>
            <a:bodyPr wrap="none" lIns="0" tIns="0" rIns="0" bIns="0">
              <a:spAutoFit/>
            </a:bodyPr>
            <a:lstStyle/>
            <a:p>
              <a:pPr eaLnBrk="0" hangingPunct="0"/>
              <a:r>
                <a:rPr lang="pt-BR" sz="1100">
                  <a:solidFill>
                    <a:srgbClr val="000000"/>
                  </a:solidFill>
                  <a:latin typeface="Tahoma" pitchFamily="34" charset="0"/>
                </a:rPr>
                <a:t>Fonte: Equipe.          = Vendedor Netafim</a:t>
              </a:r>
              <a:endParaRPr lang="pt-BR" sz="3200" baseline="-10000">
                <a:solidFill>
                  <a:schemeClr val="tx1"/>
                </a:solidFill>
                <a:latin typeface="Tahoma" pitchFamily="34" charset="0"/>
              </a:endParaRPr>
            </a:p>
          </p:txBody>
        </p:sp>
        <p:sp>
          <p:nvSpPr>
            <p:cNvPr id="126986" name="Rectangle 9"/>
            <p:cNvSpPr>
              <a:spLocks noChangeArrowheads="1"/>
            </p:cNvSpPr>
            <p:nvPr/>
          </p:nvSpPr>
          <p:spPr bwMode="auto">
            <a:xfrm>
              <a:off x="0" y="1554"/>
              <a:ext cx="699" cy="298"/>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6987" name="Rectangle 10"/>
            <p:cNvSpPr>
              <a:spLocks noChangeArrowheads="1"/>
            </p:cNvSpPr>
            <p:nvPr/>
          </p:nvSpPr>
          <p:spPr bwMode="auto">
            <a:xfrm>
              <a:off x="64" y="1586"/>
              <a:ext cx="47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Fornecedores</a:t>
              </a:r>
              <a:endParaRPr lang="pt-BR" sz="3200" baseline="-10000">
                <a:solidFill>
                  <a:schemeClr val="tx1"/>
                </a:solidFill>
                <a:latin typeface="Tahoma" pitchFamily="34" charset="0"/>
              </a:endParaRPr>
            </a:p>
          </p:txBody>
        </p:sp>
        <p:sp>
          <p:nvSpPr>
            <p:cNvPr id="126988" name="Rectangle 11"/>
            <p:cNvSpPr>
              <a:spLocks noChangeArrowheads="1"/>
            </p:cNvSpPr>
            <p:nvPr/>
          </p:nvSpPr>
          <p:spPr bwMode="auto">
            <a:xfrm>
              <a:off x="64" y="1674"/>
              <a:ext cx="495"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Internacionais</a:t>
              </a:r>
              <a:endParaRPr lang="pt-BR" sz="3200" baseline="-10000">
                <a:solidFill>
                  <a:schemeClr val="tx1"/>
                </a:solidFill>
                <a:latin typeface="Tahoma" pitchFamily="34" charset="0"/>
              </a:endParaRPr>
            </a:p>
          </p:txBody>
        </p:sp>
        <p:sp>
          <p:nvSpPr>
            <p:cNvPr id="126989" name="Rectangle 12"/>
            <p:cNvSpPr>
              <a:spLocks noChangeArrowheads="1"/>
            </p:cNvSpPr>
            <p:nvPr/>
          </p:nvSpPr>
          <p:spPr bwMode="auto">
            <a:xfrm>
              <a:off x="343" y="2005"/>
              <a:ext cx="546" cy="298"/>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6990" name="Rectangle 13"/>
            <p:cNvSpPr>
              <a:spLocks noChangeArrowheads="1"/>
            </p:cNvSpPr>
            <p:nvPr/>
          </p:nvSpPr>
          <p:spPr bwMode="auto">
            <a:xfrm>
              <a:off x="409" y="2037"/>
              <a:ext cx="27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Netafim</a:t>
              </a:r>
              <a:endParaRPr lang="pt-BR" sz="3200" baseline="-10000">
                <a:solidFill>
                  <a:schemeClr val="tx1"/>
                </a:solidFill>
                <a:latin typeface="Tahoma" pitchFamily="34" charset="0"/>
              </a:endParaRPr>
            </a:p>
          </p:txBody>
        </p:sp>
        <p:sp>
          <p:nvSpPr>
            <p:cNvPr id="126991" name="Rectangle 14"/>
            <p:cNvSpPr>
              <a:spLocks noChangeArrowheads="1"/>
            </p:cNvSpPr>
            <p:nvPr/>
          </p:nvSpPr>
          <p:spPr bwMode="auto">
            <a:xfrm>
              <a:off x="409" y="2126"/>
              <a:ext cx="39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Corporação</a:t>
              </a:r>
              <a:endParaRPr lang="pt-BR" sz="3200" baseline="-10000">
                <a:solidFill>
                  <a:schemeClr val="tx1"/>
                </a:solidFill>
                <a:latin typeface="Tahoma" pitchFamily="34" charset="0"/>
              </a:endParaRPr>
            </a:p>
          </p:txBody>
        </p:sp>
        <p:sp>
          <p:nvSpPr>
            <p:cNvPr id="126992" name="Rectangle 15"/>
            <p:cNvSpPr>
              <a:spLocks noChangeArrowheads="1"/>
            </p:cNvSpPr>
            <p:nvPr/>
          </p:nvSpPr>
          <p:spPr bwMode="auto">
            <a:xfrm>
              <a:off x="1042" y="2029"/>
              <a:ext cx="698" cy="223"/>
            </a:xfrm>
            <a:prstGeom prst="rect">
              <a:avLst/>
            </a:prstGeom>
            <a:solidFill>
              <a:schemeClr val="bg1"/>
            </a:solidFill>
            <a:ln w="38100">
              <a:solidFill>
                <a:srgbClr val="000000"/>
              </a:solidFill>
              <a:miter lim="800000"/>
              <a:headEnd/>
              <a:tailEnd/>
            </a:ln>
          </p:spPr>
          <p:txBody>
            <a:bodyPr/>
            <a:lstStyle/>
            <a:p>
              <a:pPr eaLnBrk="0" hangingPunct="0"/>
              <a:endParaRPr lang="en-US" sz="3200" b="1" baseline="-10000">
                <a:solidFill>
                  <a:schemeClr val="tx1"/>
                </a:solidFill>
                <a:latin typeface="Tahoma" pitchFamily="34" charset="0"/>
              </a:endParaRPr>
            </a:p>
          </p:txBody>
        </p:sp>
        <p:sp>
          <p:nvSpPr>
            <p:cNvPr id="126993" name="Rectangle 16"/>
            <p:cNvSpPr>
              <a:spLocks noChangeArrowheads="1"/>
            </p:cNvSpPr>
            <p:nvPr/>
          </p:nvSpPr>
          <p:spPr bwMode="auto">
            <a:xfrm>
              <a:off x="1108" y="2059"/>
              <a:ext cx="571"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b="1">
                  <a:solidFill>
                    <a:srgbClr val="000000"/>
                  </a:solidFill>
                  <a:latin typeface="Tahoma" pitchFamily="34" charset="0"/>
                </a:rPr>
                <a:t>Netafim Brasil</a:t>
              </a:r>
              <a:endParaRPr lang="pt-BR" sz="3200" b="1" baseline="-10000">
                <a:solidFill>
                  <a:schemeClr val="tx1"/>
                </a:solidFill>
                <a:latin typeface="Tahoma" pitchFamily="34" charset="0"/>
              </a:endParaRPr>
            </a:p>
          </p:txBody>
        </p:sp>
        <p:sp>
          <p:nvSpPr>
            <p:cNvPr id="126994" name="Rectangle 17"/>
            <p:cNvSpPr>
              <a:spLocks noChangeArrowheads="1"/>
            </p:cNvSpPr>
            <p:nvPr/>
          </p:nvSpPr>
          <p:spPr bwMode="auto">
            <a:xfrm>
              <a:off x="1893" y="2029"/>
              <a:ext cx="546" cy="189"/>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6995" name="Rectangle 18"/>
            <p:cNvSpPr>
              <a:spLocks noChangeArrowheads="1"/>
            </p:cNvSpPr>
            <p:nvPr/>
          </p:nvSpPr>
          <p:spPr bwMode="auto">
            <a:xfrm>
              <a:off x="1959" y="2061"/>
              <a:ext cx="340"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Revendas</a:t>
              </a:r>
              <a:endParaRPr lang="pt-BR" sz="3200" baseline="-10000">
                <a:solidFill>
                  <a:schemeClr val="tx1"/>
                </a:solidFill>
                <a:latin typeface="Tahoma" pitchFamily="34" charset="0"/>
              </a:endParaRPr>
            </a:p>
          </p:txBody>
        </p:sp>
        <p:sp>
          <p:nvSpPr>
            <p:cNvPr id="126996" name="Rectangle 19"/>
            <p:cNvSpPr>
              <a:spLocks noChangeArrowheads="1"/>
            </p:cNvSpPr>
            <p:nvPr/>
          </p:nvSpPr>
          <p:spPr bwMode="auto">
            <a:xfrm>
              <a:off x="732" y="2472"/>
              <a:ext cx="698" cy="298"/>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6997" name="Rectangle 20"/>
            <p:cNvSpPr>
              <a:spLocks noChangeArrowheads="1"/>
            </p:cNvSpPr>
            <p:nvPr/>
          </p:nvSpPr>
          <p:spPr bwMode="auto">
            <a:xfrm>
              <a:off x="849" y="2502"/>
              <a:ext cx="47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Fornecedores</a:t>
              </a:r>
              <a:endParaRPr lang="pt-BR" sz="3200" baseline="-10000">
                <a:solidFill>
                  <a:schemeClr val="tx1"/>
                </a:solidFill>
                <a:latin typeface="Tahoma" pitchFamily="34" charset="0"/>
              </a:endParaRPr>
            </a:p>
          </p:txBody>
        </p:sp>
        <p:sp>
          <p:nvSpPr>
            <p:cNvPr id="126998" name="Rectangle 21"/>
            <p:cNvSpPr>
              <a:spLocks noChangeArrowheads="1"/>
            </p:cNvSpPr>
            <p:nvPr/>
          </p:nvSpPr>
          <p:spPr bwMode="auto">
            <a:xfrm>
              <a:off x="798" y="2592"/>
              <a:ext cx="33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Nacionais</a:t>
              </a:r>
              <a:endParaRPr lang="pt-BR" sz="3200" baseline="-10000">
                <a:solidFill>
                  <a:schemeClr val="tx1"/>
                </a:solidFill>
                <a:latin typeface="Tahoma" pitchFamily="34" charset="0"/>
              </a:endParaRPr>
            </a:p>
          </p:txBody>
        </p:sp>
        <p:grpSp>
          <p:nvGrpSpPr>
            <p:cNvPr id="126999" name="Group 22"/>
            <p:cNvGrpSpPr>
              <a:grpSpLocks/>
            </p:cNvGrpSpPr>
            <p:nvPr/>
          </p:nvGrpSpPr>
          <p:grpSpPr bwMode="auto">
            <a:xfrm>
              <a:off x="887" y="2145"/>
              <a:ext cx="155" cy="65"/>
              <a:chOff x="887" y="2145"/>
              <a:chExt cx="155" cy="65"/>
            </a:xfrm>
          </p:grpSpPr>
          <p:sp>
            <p:nvSpPr>
              <p:cNvPr id="127334" name="Line 23"/>
              <p:cNvSpPr>
                <a:spLocks noChangeShapeType="1"/>
              </p:cNvSpPr>
              <p:nvPr/>
            </p:nvSpPr>
            <p:spPr bwMode="auto">
              <a:xfrm>
                <a:off x="887" y="2177"/>
                <a:ext cx="93" cy="1"/>
              </a:xfrm>
              <a:prstGeom prst="line">
                <a:avLst/>
              </a:prstGeom>
              <a:noFill/>
              <a:ln w="9525">
                <a:solidFill>
                  <a:srgbClr val="000000"/>
                </a:solidFill>
                <a:round/>
                <a:headEnd/>
                <a:tailEnd/>
              </a:ln>
            </p:spPr>
            <p:txBody>
              <a:bodyPr/>
              <a:lstStyle/>
              <a:p>
                <a:endParaRPr lang="pt-BR"/>
              </a:p>
            </p:txBody>
          </p:sp>
          <p:sp>
            <p:nvSpPr>
              <p:cNvPr id="127335" name="Freeform 24"/>
              <p:cNvSpPr>
                <a:spLocks/>
              </p:cNvSpPr>
              <p:nvPr/>
            </p:nvSpPr>
            <p:spPr bwMode="auto">
              <a:xfrm>
                <a:off x="976" y="2145"/>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000" name="Line 25"/>
            <p:cNvSpPr>
              <a:spLocks noChangeShapeType="1"/>
            </p:cNvSpPr>
            <p:nvPr/>
          </p:nvSpPr>
          <p:spPr bwMode="auto">
            <a:xfrm>
              <a:off x="1352" y="1698"/>
              <a:ext cx="1" cy="296"/>
            </a:xfrm>
            <a:prstGeom prst="line">
              <a:avLst/>
            </a:prstGeom>
            <a:noFill/>
            <a:ln w="9525">
              <a:solidFill>
                <a:srgbClr val="000000"/>
              </a:solidFill>
              <a:round/>
              <a:headEnd/>
              <a:tailEnd/>
            </a:ln>
          </p:spPr>
          <p:txBody>
            <a:bodyPr/>
            <a:lstStyle/>
            <a:p>
              <a:endParaRPr lang="pt-BR"/>
            </a:p>
          </p:txBody>
        </p:sp>
        <p:sp>
          <p:nvSpPr>
            <p:cNvPr id="127001" name="Rectangle 26"/>
            <p:cNvSpPr>
              <a:spLocks noChangeArrowheads="1"/>
            </p:cNvSpPr>
            <p:nvPr/>
          </p:nvSpPr>
          <p:spPr bwMode="auto">
            <a:xfrm>
              <a:off x="2668" y="624"/>
              <a:ext cx="546" cy="298"/>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02" name="Rectangle 27"/>
            <p:cNvSpPr>
              <a:spLocks noChangeArrowheads="1"/>
            </p:cNvSpPr>
            <p:nvPr/>
          </p:nvSpPr>
          <p:spPr bwMode="auto">
            <a:xfrm>
              <a:off x="2734" y="656"/>
              <a:ext cx="381"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Produtores</a:t>
              </a:r>
              <a:endParaRPr lang="pt-BR" sz="3200" baseline="-10000">
                <a:solidFill>
                  <a:schemeClr val="tx1"/>
                </a:solidFill>
                <a:latin typeface="Tahoma" pitchFamily="34" charset="0"/>
              </a:endParaRPr>
            </a:p>
          </p:txBody>
        </p:sp>
        <p:sp>
          <p:nvSpPr>
            <p:cNvPr id="127003" name="Rectangle 28"/>
            <p:cNvSpPr>
              <a:spLocks noChangeArrowheads="1"/>
            </p:cNvSpPr>
            <p:nvPr/>
          </p:nvSpPr>
          <p:spPr bwMode="auto">
            <a:xfrm>
              <a:off x="2734" y="744"/>
              <a:ext cx="288"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de Cana</a:t>
              </a:r>
              <a:endParaRPr lang="pt-BR" sz="3200" baseline="-10000">
                <a:solidFill>
                  <a:schemeClr val="tx1"/>
                </a:solidFill>
                <a:latin typeface="Tahoma" pitchFamily="34" charset="0"/>
              </a:endParaRPr>
            </a:p>
          </p:txBody>
        </p:sp>
        <p:sp>
          <p:nvSpPr>
            <p:cNvPr id="127004" name="Rectangle 29"/>
            <p:cNvSpPr>
              <a:spLocks noChangeArrowheads="1"/>
            </p:cNvSpPr>
            <p:nvPr/>
          </p:nvSpPr>
          <p:spPr bwMode="auto">
            <a:xfrm>
              <a:off x="2668" y="1068"/>
              <a:ext cx="546" cy="297"/>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05" name="Rectangle 30"/>
            <p:cNvSpPr>
              <a:spLocks noChangeArrowheads="1"/>
            </p:cNvSpPr>
            <p:nvPr/>
          </p:nvSpPr>
          <p:spPr bwMode="auto">
            <a:xfrm>
              <a:off x="2734" y="1099"/>
              <a:ext cx="381"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Produtores</a:t>
              </a:r>
              <a:endParaRPr lang="pt-BR" sz="3200" baseline="-10000">
                <a:solidFill>
                  <a:schemeClr val="tx1"/>
                </a:solidFill>
                <a:latin typeface="Tahoma" pitchFamily="34" charset="0"/>
              </a:endParaRPr>
            </a:p>
          </p:txBody>
        </p:sp>
        <p:sp>
          <p:nvSpPr>
            <p:cNvPr id="127006" name="Rectangle 31"/>
            <p:cNvSpPr>
              <a:spLocks noChangeArrowheads="1"/>
            </p:cNvSpPr>
            <p:nvPr/>
          </p:nvSpPr>
          <p:spPr bwMode="auto">
            <a:xfrm>
              <a:off x="2734" y="1187"/>
              <a:ext cx="373"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de Laranja</a:t>
              </a:r>
              <a:endParaRPr lang="pt-BR" sz="3200" baseline="-10000">
                <a:solidFill>
                  <a:schemeClr val="tx1"/>
                </a:solidFill>
                <a:latin typeface="Tahoma" pitchFamily="34" charset="0"/>
              </a:endParaRPr>
            </a:p>
          </p:txBody>
        </p:sp>
        <p:sp>
          <p:nvSpPr>
            <p:cNvPr id="127007" name="Rectangle 32"/>
            <p:cNvSpPr>
              <a:spLocks noChangeArrowheads="1"/>
            </p:cNvSpPr>
            <p:nvPr/>
          </p:nvSpPr>
          <p:spPr bwMode="auto">
            <a:xfrm>
              <a:off x="2668" y="1586"/>
              <a:ext cx="546" cy="297"/>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08" name="Rectangle 33"/>
            <p:cNvSpPr>
              <a:spLocks noChangeArrowheads="1"/>
            </p:cNvSpPr>
            <p:nvPr/>
          </p:nvSpPr>
          <p:spPr bwMode="auto">
            <a:xfrm>
              <a:off x="2734" y="1618"/>
              <a:ext cx="381"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Produtores</a:t>
              </a:r>
              <a:endParaRPr lang="pt-BR" sz="3200" baseline="-10000">
                <a:solidFill>
                  <a:schemeClr val="tx1"/>
                </a:solidFill>
                <a:latin typeface="Tahoma" pitchFamily="34" charset="0"/>
              </a:endParaRPr>
            </a:p>
          </p:txBody>
        </p:sp>
        <p:sp>
          <p:nvSpPr>
            <p:cNvPr id="127009" name="Rectangle 34"/>
            <p:cNvSpPr>
              <a:spLocks noChangeArrowheads="1"/>
            </p:cNvSpPr>
            <p:nvPr/>
          </p:nvSpPr>
          <p:spPr bwMode="auto">
            <a:xfrm>
              <a:off x="2734" y="1706"/>
              <a:ext cx="26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de Café</a:t>
              </a:r>
              <a:endParaRPr lang="pt-BR" sz="3200" baseline="-10000">
                <a:solidFill>
                  <a:schemeClr val="tx1"/>
                </a:solidFill>
                <a:latin typeface="Tahoma" pitchFamily="34" charset="0"/>
              </a:endParaRPr>
            </a:p>
          </p:txBody>
        </p:sp>
        <p:sp>
          <p:nvSpPr>
            <p:cNvPr id="127010" name="Rectangle 35"/>
            <p:cNvSpPr>
              <a:spLocks noChangeArrowheads="1"/>
            </p:cNvSpPr>
            <p:nvPr/>
          </p:nvSpPr>
          <p:spPr bwMode="auto">
            <a:xfrm>
              <a:off x="2668" y="2250"/>
              <a:ext cx="546" cy="297"/>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11" name="Rectangle 36"/>
            <p:cNvSpPr>
              <a:spLocks noChangeArrowheads="1"/>
            </p:cNvSpPr>
            <p:nvPr/>
          </p:nvSpPr>
          <p:spPr bwMode="auto">
            <a:xfrm>
              <a:off x="2734" y="2281"/>
              <a:ext cx="381"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Produtores</a:t>
              </a:r>
              <a:endParaRPr lang="pt-BR" sz="3200" baseline="-10000">
                <a:solidFill>
                  <a:schemeClr val="tx1"/>
                </a:solidFill>
                <a:latin typeface="Tahoma" pitchFamily="34" charset="0"/>
              </a:endParaRPr>
            </a:p>
          </p:txBody>
        </p:sp>
        <p:sp>
          <p:nvSpPr>
            <p:cNvPr id="127012" name="Rectangle 37"/>
            <p:cNvSpPr>
              <a:spLocks noChangeArrowheads="1"/>
            </p:cNvSpPr>
            <p:nvPr/>
          </p:nvSpPr>
          <p:spPr bwMode="auto">
            <a:xfrm>
              <a:off x="2734" y="2370"/>
              <a:ext cx="331"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de Frutas</a:t>
              </a:r>
              <a:endParaRPr lang="pt-BR" sz="3200" baseline="-10000">
                <a:solidFill>
                  <a:schemeClr val="tx1"/>
                </a:solidFill>
                <a:latin typeface="Tahoma" pitchFamily="34" charset="0"/>
              </a:endParaRPr>
            </a:p>
          </p:txBody>
        </p:sp>
        <p:sp>
          <p:nvSpPr>
            <p:cNvPr id="127013" name="Rectangle 38"/>
            <p:cNvSpPr>
              <a:spLocks noChangeArrowheads="1"/>
            </p:cNvSpPr>
            <p:nvPr/>
          </p:nvSpPr>
          <p:spPr bwMode="auto">
            <a:xfrm>
              <a:off x="2668" y="2661"/>
              <a:ext cx="546" cy="298"/>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14" name="Rectangle 39"/>
            <p:cNvSpPr>
              <a:spLocks noChangeArrowheads="1"/>
            </p:cNvSpPr>
            <p:nvPr/>
          </p:nvSpPr>
          <p:spPr bwMode="auto">
            <a:xfrm>
              <a:off x="2734" y="2693"/>
              <a:ext cx="381"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Produtores</a:t>
              </a:r>
              <a:endParaRPr lang="pt-BR" sz="3200" baseline="-10000">
                <a:solidFill>
                  <a:schemeClr val="tx1"/>
                </a:solidFill>
                <a:latin typeface="Tahoma" pitchFamily="34" charset="0"/>
              </a:endParaRPr>
            </a:p>
          </p:txBody>
        </p:sp>
        <p:sp>
          <p:nvSpPr>
            <p:cNvPr id="127015" name="Rectangle 40"/>
            <p:cNvSpPr>
              <a:spLocks noChangeArrowheads="1"/>
            </p:cNvSpPr>
            <p:nvPr/>
          </p:nvSpPr>
          <p:spPr bwMode="auto">
            <a:xfrm>
              <a:off x="2734" y="2782"/>
              <a:ext cx="34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Hortifrutis</a:t>
              </a:r>
              <a:endParaRPr lang="pt-BR" sz="3200" baseline="-10000">
                <a:solidFill>
                  <a:schemeClr val="tx1"/>
                </a:solidFill>
                <a:latin typeface="Tahoma" pitchFamily="34" charset="0"/>
              </a:endParaRPr>
            </a:p>
          </p:txBody>
        </p:sp>
        <p:sp>
          <p:nvSpPr>
            <p:cNvPr id="127016" name="Rectangle 41"/>
            <p:cNvSpPr>
              <a:spLocks noChangeArrowheads="1"/>
            </p:cNvSpPr>
            <p:nvPr/>
          </p:nvSpPr>
          <p:spPr bwMode="auto">
            <a:xfrm>
              <a:off x="2668" y="3032"/>
              <a:ext cx="546" cy="222"/>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17" name="Rectangle 42"/>
            <p:cNvSpPr>
              <a:spLocks noChangeArrowheads="1"/>
            </p:cNvSpPr>
            <p:nvPr/>
          </p:nvSpPr>
          <p:spPr bwMode="auto">
            <a:xfrm>
              <a:off x="2734" y="3063"/>
              <a:ext cx="417"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Cooperativa</a:t>
              </a:r>
              <a:endParaRPr lang="pt-BR" sz="3200" baseline="-10000">
                <a:solidFill>
                  <a:schemeClr val="tx1"/>
                </a:solidFill>
                <a:latin typeface="Tahoma" pitchFamily="34" charset="0"/>
              </a:endParaRPr>
            </a:p>
          </p:txBody>
        </p:sp>
        <p:sp>
          <p:nvSpPr>
            <p:cNvPr id="127018" name="Line 43"/>
            <p:cNvSpPr>
              <a:spLocks noChangeShapeType="1"/>
            </p:cNvSpPr>
            <p:nvPr/>
          </p:nvSpPr>
          <p:spPr bwMode="auto">
            <a:xfrm>
              <a:off x="2592" y="772"/>
              <a:ext cx="1" cy="2924"/>
            </a:xfrm>
            <a:prstGeom prst="line">
              <a:avLst/>
            </a:prstGeom>
            <a:noFill/>
            <a:ln w="9525">
              <a:solidFill>
                <a:srgbClr val="000000"/>
              </a:solidFill>
              <a:round/>
              <a:headEnd/>
              <a:tailEnd/>
            </a:ln>
          </p:spPr>
          <p:txBody>
            <a:bodyPr/>
            <a:lstStyle/>
            <a:p>
              <a:endParaRPr lang="pt-BR"/>
            </a:p>
          </p:txBody>
        </p:sp>
        <p:grpSp>
          <p:nvGrpSpPr>
            <p:cNvPr id="127019" name="Group 44"/>
            <p:cNvGrpSpPr>
              <a:grpSpLocks/>
            </p:cNvGrpSpPr>
            <p:nvPr/>
          </p:nvGrpSpPr>
          <p:grpSpPr bwMode="auto">
            <a:xfrm>
              <a:off x="2437" y="2106"/>
              <a:ext cx="155" cy="65"/>
              <a:chOff x="2437" y="2106"/>
              <a:chExt cx="155" cy="65"/>
            </a:xfrm>
          </p:grpSpPr>
          <p:sp>
            <p:nvSpPr>
              <p:cNvPr id="127332" name="Line 45"/>
              <p:cNvSpPr>
                <a:spLocks noChangeShapeType="1"/>
              </p:cNvSpPr>
              <p:nvPr/>
            </p:nvSpPr>
            <p:spPr bwMode="auto">
              <a:xfrm flipV="1">
                <a:off x="2437" y="2137"/>
                <a:ext cx="93" cy="4"/>
              </a:xfrm>
              <a:prstGeom prst="line">
                <a:avLst/>
              </a:prstGeom>
              <a:noFill/>
              <a:ln w="9525">
                <a:solidFill>
                  <a:srgbClr val="000000"/>
                </a:solidFill>
                <a:round/>
                <a:headEnd/>
                <a:tailEnd/>
              </a:ln>
            </p:spPr>
            <p:txBody>
              <a:bodyPr/>
              <a:lstStyle/>
              <a:p>
                <a:endParaRPr lang="pt-BR"/>
              </a:p>
            </p:txBody>
          </p:sp>
          <p:sp>
            <p:nvSpPr>
              <p:cNvPr id="127333" name="Freeform 46"/>
              <p:cNvSpPr>
                <a:spLocks/>
              </p:cNvSpPr>
              <p:nvPr/>
            </p:nvSpPr>
            <p:spPr bwMode="auto">
              <a:xfrm>
                <a:off x="2524" y="2106"/>
                <a:ext cx="68" cy="65"/>
              </a:xfrm>
              <a:custGeom>
                <a:avLst/>
                <a:gdLst>
                  <a:gd name="T0" fmla="*/ 4 w 68"/>
                  <a:gd name="T1" fmla="*/ 65 h 65"/>
                  <a:gd name="T2" fmla="*/ 68 w 68"/>
                  <a:gd name="T3" fmla="*/ 27 h 65"/>
                  <a:gd name="T4" fmla="*/ 0 w 68"/>
                  <a:gd name="T5" fmla="*/ 0 h 65"/>
                  <a:gd name="T6" fmla="*/ 4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4" y="65"/>
                    </a:moveTo>
                    <a:lnTo>
                      <a:pt x="68" y="27"/>
                    </a:lnTo>
                    <a:lnTo>
                      <a:pt x="0" y="0"/>
                    </a:lnTo>
                    <a:lnTo>
                      <a:pt x="4" y="65"/>
                    </a:lnTo>
                    <a:close/>
                  </a:path>
                </a:pathLst>
              </a:custGeom>
              <a:solidFill>
                <a:schemeClr val="bg1"/>
              </a:solidFill>
              <a:ln w="9525">
                <a:noFill/>
                <a:round/>
                <a:headEnd/>
                <a:tailEnd/>
              </a:ln>
            </p:spPr>
            <p:txBody>
              <a:bodyPr/>
              <a:lstStyle/>
              <a:p>
                <a:pPr algn="ctr" eaLnBrk="0" hangingPunct="0"/>
                <a:endParaRPr lang="pt-BR"/>
              </a:p>
            </p:txBody>
          </p:sp>
        </p:grpSp>
        <p:grpSp>
          <p:nvGrpSpPr>
            <p:cNvPr id="127020" name="Group 47"/>
            <p:cNvGrpSpPr>
              <a:grpSpLocks/>
            </p:cNvGrpSpPr>
            <p:nvPr/>
          </p:nvGrpSpPr>
          <p:grpSpPr bwMode="auto">
            <a:xfrm>
              <a:off x="2592" y="2778"/>
              <a:ext cx="76" cy="65"/>
              <a:chOff x="2592" y="2778"/>
              <a:chExt cx="76" cy="65"/>
            </a:xfrm>
          </p:grpSpPr>
          <p:sp>
            <p:nvSpPr>
              <p:cNvPr id="127330" name="Line 48"/>
              <p:cNvSpPr>
                <a:spLocks noChangeShapeType="1"/>
              </p:cNvSpPr>
              <p:nvPr/>
            </p:nvSpPr>
            <p:spPr bwMode="auto">
              <a:xfrm>
                <a:off x="2592" y="2809"/>
                <a:ext cx="14" cy="1"/>
              </a:xfrm>
              <a:prstGeom prst="line">
                <a:avLst/>
              </a:prstGeom>
              <a:noFill/>
              <a:ln w="9525">
                <a:solidFill>
                  <a:srgbClr val="000000"/>
                </a:solidFill>
                <a:round/>
                <a:headEnd/>
                <a:tailEnd/>
              </a:ln>
            </p:spPr>
            <p:txBody>
              <a:bodyPr/>
              <a:lstStyle/>
              <a:p>
                <a:endParaRPr lang="pt-BR"/>
              </a:p>
            </p:txBody>
          </p:sp>
          <p:sp>
            <p:nvSpPr>
              <p:cNvPr id="127331" name="Freeform 49"/>
              <p:cNvSpPr>
                <a:spLocks/>
              </p:cNvSpPr>
              <p:nvPr/>
            </p:nvSpPr>
            <p:spPr bwMode="auto">
              <a:xfrm>
                <a:off x="2602" y="2778"/>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21" name="Group 50"/>
            <p:cNvGrpSpPr>
              <a:grpSpLocks/>
            </p:cNvGrpSpPr>
            <p:nvPr/>
          </p:nvGrpSpPr>
          <p:grpSpPr bwMode="auto">
            <a:xfrm>
              <a:off x="2592" y="768"/>
              <a:ext cx="76" cy="65"/>
              <a:chOff x="2592" y="768"/>
              <a:chExt cx="76" cy="65"/>
            </a:xfrm>
          </p:grpSpPr>
          <p:sp>
            <p:nvSpPr>
              <p:cNvPr id="127328" name="Line 51"/>
              <p:cNvSpPr>
                <a:spLocks noChangeShapeType="1"/>
              </p:cNvSpPr>
              <p:nvPr/>
            </p:nvSpPr>
            <p:spPr bwMode="auto">
              <a:xfrm>
                <a:off x="2592" y="800"/>
                <a:ext cx="14" cy="1"/>
              </a:xfrm>
              <a:prstGeom prst="line">
                <a:avLst/>
              </a:prstGeom>
              <a:noFill/>
              <a:ln w="9525">
                <a:solidFill>
                  <a:srgbClr val="000000"/>
                </a:solidFill>
                <a:round/>
                <a:headEnd/>
                <a:tailEnd/>
              </a:ln>
            </p:spPr>
            <p:txBody>
              <a:bodyPr/>
              <a:lstStyle/>
              <a:p>
                <a:endParaRPr lang="pt-BR"/>
              </a:p>
            </p:txBody>
          </p:sp>
          <p:sp>
            <p:nvSpPr>
              <p:cNvPr id="127329" name="Freeform 52"/>
              <p:cNvSpPr>
                <a:spLocks/>
              </p:cNvSpPr>
              <p:nvPr/>
            </p:nvSpPr>
            <p:spPr bwMode="auto">
              <a:xfrm>
                <a:off x="2602" y="768"/>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22" name="Group 53"/>
            <p:cNvGrpSpPr>
              <a:grpSpLocks/>
            </p:cNvGrpSpPr>
            <p:nvPr/>
          </p:nvGrpSpPr>
          <p:grpSpPr bwMode="auto">
            <a:xfrm>
              <a:off x="2592" y="1202"/>
              <a:ext cx="76" cy="65"/>
              <a:chOff x="2592" y="1202"/>
              <a:chExt cx="76" cy="65"/>
            </a:xfrm>
          </p:grpSpPr>
          <p:sp>
            <p:nvSpPr>
              <p:cNvPr id="127326" name="Line 54"/>
              <p:cNvSpPr>
                <a:spLocks noChangeShapeType="1"/>
              </p:cNvSpPr>
              <p:nvPr/>
            </p:nvSpPr>
            <p:spPr bwMode="auto">
              <a:xfrm>
                <a:off x="2592" y="1233"/>
                <a:ext cx="14" cy="1"/>
              </a:xfrm>
              <a:prstGeom prst="line">
                <a:avLst/>
              </a:prstGeom>
              <a:noFill/>
              <a:ln w="9525">
                <a:solidFill>
                  <a:srgbClr val="000000"/>
                </a:solidFill>
                <a:round/>
                <a:headEnd/>
                <a:tailEnd/>
              </a:ln>
            </p:spPr>
            <p:txBody>
              <a:bodyPr/>
              <a:lstStyle/>
              <a:p>
                <a:endParaRPr lang="pt-BR"/>
              </a:p>
            </p:txBody>
          </p:sp>
          <p:sp>
            <p:nvSpPr>
              <p:cNvPr id="127327" name="Freeform 55"/>
              <p:cNvSpPr>
                <a:spLocks/>
              </p:cNvSpPr>
              <p:nvPr/>
            </p:nvSpPr>
            <p:spPr bwMode="auto">
              <a:xfrm>
                <a:off x="2602" y="1202"/>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23" name="Group 56"/>
            <p:cNvGrpSpPr>
              <a:grpSpLocks/>
            </p:cNvGrpSpPr>
            <p:nvPr/>
          </p:nvGrpSpPr>
          <p:grpSpPr bwMode="auto">
            <a:xfrm>
              <a:off x="2592" y="2366"/>
              <a:ext cx="76" cy="65"/>
              <a:chOff x="2592" y="2366"/>
              <a:chExt cx="76" cy="65"/>
            </a:xfrm>
          </p:grpSpPr>
          <p:sp>
            <p:nvSpPr>
              <p:cNvPr id="127324" name="Line 57"/>
              <p:cNvSpPr>
                <a:spLocks noChangeShapeType="1"/>
              </p:cNvSpPr>
              <p:nvPr/>
            </p:nvSpPr>
            <p:spPr bwMode="auto">
              <a:xfrm>
                <a:off x="2592" y="2397"/>
                <a:ext cx="14" cy="1"/>
              </a:xfrm>
              <a:prstGeom prst="line">
                <a:avLst/>
              </a:prstGeom>
              <a:noFill/>
              <a:ln w="9525">
                <a:solidFill>
                  <a:srgbClr val="000000"/>
                </a:solidFill>
                <a:round/>
                <a:headEnd/>
                <a:tailEnd/>
              </a:ln>
            </p:spPr>
            <p:txBody>
              <a:bodyPr/>
              <a:lstStyle/>
              <a:p>
                <a:endParaRPr lang="pt-BR"/>
              </a:p>
            </p:txBody>
          </p:sp>
          <p:sp>
            <p:nvSpPr>
              <p:cNvPr id="127325" name="Freeform 58"/>
              <p:cNvSpPr>
                <a:spLocks/>
              </p:cNvSpPr>
              <p:nvPr/>
            </p:nvSpPr>
            <p:spPr bwMode="auto">
              <a:xfrm>
                <a:off x="2602" y="2366"/>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24" name="Group 59"/>
            <p:cNvGrpSpPr>
              <a:grpSpLocks/>
            </p:cNvGrpSpPr>
            <p:nvPr/>
          </p:nvGrpSpPr>
          <p:grpSpPr bwMode="auto">
            <a:xfrm>
              <a:off x="2592" y="1702"/>
              <a:ext cx="76" cy="65"/>
              <a:chOff x="2592" y="1702"/>
              <a:chExt cx="76" cy="65"/>
            </a:xfrm>
          </p:grpSpPr>
          <p:sp>
            <p:nvSpPr>
              <p:cNvPr id="127322" name="Line 60"/>
              <p:cNvSpPr>
                <a:spLocks noChangeShapeType="1"/>
              </p:cNvSpPr>
              <p:nvPr/>
            </p:nvSpPr>
            <p:spPr bwMode="auto">
              <a:xfrm>
                <a:off x="2592" y="1734"/>
                <a:ext cx="14" cy="1"/>
              </a:xfrm>
              <a:prstGeom prst="line">
                <a:avLst/>
              </a:prstGeom>
              <a:noFill/>
              <a:ln w="9525">
                <a:solidFill>
                  <a:srgbClr val="000000"/>
                </a:solidFill>
                <a:round/>
                <a:headEnd/>
                <a:tailEnd/>
              </a:ln>
            </p:spPr>
            <p:txBody>
              <a:bodyPr/>
              <a:lstStyle/>
              <a:p>
                <a:endParaRPr lang="pt-BR"/>
              </a:p>
            </p:txBody>
          </p:sp>
          <p:sp>
            <p:nvSpPr>
              <p:cNvPr id="127323" name="Freeform 61"/>
              <p:cNvSpPr>
                <a:spLocks/>
              </p:cNvSpPr>
              <p:nvPr/>
            </p:nvSpPr>
            <p:spPr bwMode="auto">
              <a:xfrm>
                <a:off x="2602" y="1702"/>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25" name="Group 62"/>
            <p:cNvGrpSpPr>
              <a:grpSpLocks/>
            </p:cNvGrpSpPr>
            <p:nvPr/>
          </p:nvGrpSpPr>
          <p:grpSpPr bwMode="auto">
            <a:xfrm>
              <a:off x="2592" y="3073"/>
              <a:ext cx="76" cy="65"/>
              <a:chOff x="2592" y="3073"/>
              <a:chExt cx="76" cy="65"/>
            </a:xfrm>
          </p:grpSpPr>
          <p:sp>
            <p:nvSpPr>
              <p:cNvPr id="127320" name="Line 63"/>
              <p:cNvSpPr>
                <a:spLocks noChangeShapeType="1"/>
              </p:cNvSpPr>
              <p:nvPr/>
            </p:nvSpPr>
            <p:spPr bwMode="auto">
              <a:xfrm>
                <a:off x="2592" y="3105"/>
                <a:ext cx="14" cy="1"/>
              </a:xfrm>
              <a:prstGeom prst="line">
                <a:avLst/>
              </a:prstGeom>
              <a:noFill/>
              <a:ln w="9525">
                <a:solidFill>
                  <a:srgbClr val="000000"/>
                </a:solidFill>
                <a:round/>
                <a:headEnd/>
                <a:tailEnd/>
              </a:ln>
            </p:spPr>
            <p:txBody>
              <a:bodyPr/>
              <a:lstStyle/>
              <a:p>
                <a:endParaRPr lang="pt-BR"/>
              </a:p>
            </p:txBody>
          </p:sp>
          <p:sp>
            <p:nvSpPr>
              <p:cNvPr id="127321" name="Freeform 64"/>
              <p:cNvSpPr>
                <a:spLocks/>
              </p:cNvSpPr>
              <p:nvPr/>
            </p:nvSpPr>
            <p:spPr bwMode="auto">
              <a:xfrm>
                <a:off x="2602" y="3073"/>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026" name="Rectangle 65"/>
            <p:cNvSpPr>
              <a:spLocks noChangeArrowheads="1"/>
            </p:cNvSpPr>
            <p:nvPr/>
          </p:nvSpPr>
          <p:spPr bwMode="auto">
            <a:xfrm>
              <a:off x="2668" y="3327"/>
              <a:ext cx="546" cy="23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27" name="Rectangle 66"/>
            <p:cNvSpPr>
              <a:spLocks noChangeArrowheads="1"/>
            </p:cNvSpPr>
            <p:nvPr/>
          </p:nvSpPr>
          <p:spPr bwMode="auto">
            <a:xfrm>
              <a:off x="2734" y="3359"/>
              <a:ext cx="381"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Florestas e</a:t>
              </a:r>
              <a:endParaRPr lang="pt-BR" sz="3200" baseline="-10000">
                <a:solidFill>
                  <a:schemeClr val="tx1"/>
                </a:solidFill>
                <a:latin typeface="Tahoma" pitchFamily="34" charset="0"/>
              </a:endParaRPr>
            </a:p>
          </p:txBody>
        </p:sp>
        <p:sp>
          <p:nvSpPr>
            <p:cNvPr id="127028" name="Rectangle 67"/>
            <p:cNvSpPr>
              <a:spLocks noChangeArrowheads="1"/>
            </p:cNvSpPr>
            <p:nvPr/>
          </p:nvSpPr>
          <p:spPr bwMode="auto">
            <a:xfrm>
              <a:off x="2734" y="3447"/>
              <a:ext cx="24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Jardins</a:t>
              </a:r>
              <a:endParaRPr lang="pt-BR" sz="3200" baseline="-10000">
                <a:solidFill>
                  <a:schemeClr val="tx1"/>
                </a:solidFill>
                <a:latin typeface="Tahoma" pitchFamily="34" charset="0"/>
              </a:endParaRPr>
            </a:p>
          </p:txBody>
        </p:sp>
        <p:grpSp>
          <p:nvGrpSpPr>
            <p:cNvPr id="127029" name="Group 68"/>
            <p:cNvGrpSpPr>
              <a:grpSpLocks/>
            </p:cNvGrpSpPr>
            <p:nvPr/>
          </p:nvGrpSpPr>
          <p:grpSpPr bwMode="auto">
            <a:xfrm>
              <a:off x="2592" y="3443"/>
              <a:ext cx="76" cy="65"/>
              <a:chOff x="2592" y="3443"/>
              <a:chExt cx="76" cy="65"/>
            </a:xfrm>
          </p:grpSpPr>
          <p:sp>
            <p:nvSpPr>
              <p:cNvPr id="127318" name="Line 69"/>
              <p:cNvSpPr>
                <a:spLocks noChangeShapeType="1"/>
              </p:cNvSpPr>
              <p:nvPr/>
            </p:nvSpPr>
            <p:spPr bwMode="auto">
              <a:xfrm>
                <a:off x="2592" y="3475"/>
                <a:ext cx="14" cy="1"/>
              </a:xfrm>
              <a:prstGeom prst="line">
                <a:avLst/>
              </a:prstGeom>
              <a:noFill/>
              <a:ln w="9525">
                <a:solidFill>
                  <a:srgbClr val="000000"/>
                </a:solidFill>
                <a:round/>
                <a:headEnd/>
                <a:tailEnd/>
              </a:ln>
            </p:spPr>
            <p:txBody>
              <a:bodyPr/>
              <a:lstStyle/>
              <a:p>
                <a:endParaRPr lang="pt-BR"/>
              </a:p>
            </p:txBody>
          </p:sp>
          <p:sp>
            <p:nvSpPr>
              <p:cNvPr id="127319" name="Freeform 70"/>
              <p:cNvSpPr>
                <a:spLocks/>
              </p:cNvSpPr>
              <p:nvPr/>
            </p:nvSpPr>
            <p:spPr bwMode="auto">
              <a:xfrm>
                <a:off x="2602" y="3443"/>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30" name="Group 71"/>
            <p:cNvGrpSpPr>
              <a:grpSpLocks/>
            </p:cNvGrpSpPr>
            <p:nvPr/>
          </p:nvGrpSpPr>
          <p:grpSpPr bwMode="auto">
            <a:xfrm>
              <a:off x="188" y="2145"/>
              <a:ext cx="182" cy="65"/>
              <a:chOff x="188" y="2145"/>
              <a:chExt cx="182" cy="65"/>
            </a:xfrm>
          </p:grpSpPr>
          <p:sp>
            <p:nvSpPr>
              <p:cNvPr id="127316" name="Line 72"/>
              <p:cNvSpPr>
                <a:spLocks noChangeShapeType="1"/>
              </p:cNvSpPr>
              <p:nvPr/>
            </p:nvSpPr>
            <p:spPr bwMode="auto">
              <a:xfrm>
                <a:off x="188" y="2177"/>
                <a:ext cx="120" cy="1"/>
              </a:xfrm>
              <a:prstGeom prst="line">
                <a:avLst/>
              </a:prstGeom>
              <a:noFill/>
              <a:ln w="9525">
                <a:solidFill>
                  <a:srgbClr val="000000"/>
                </a:solidFill>
                <a:round/>
                <a:headEnd/>
                <a:tailEnd/>
              </a:ln>
            </p:spPr>
            <p:txBody>
              <a:bodyPr/>
              <a:lstStyle/>
              <a:p>
                <a:endParaRPr lang="pt-BR"/>
              </a:p>
            </p:txBody>
          </p:sp>
          <p:sp>
            <p:nvSpPr>
              <p:cNvPr id="127317" name="Freeform 73"/>
              <p:cNvSpPr>
                <a:spLocks/>
              </p:cNvSpPr>
              <p:nvPr/>
            </p:nvSpPr>
            <p:spPr bwMode="auto">
              <a:xfrm>
                <a:off x="304" y="2145"/>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031" name="Oval 74"/>
            <p:cNvSpPr>
              <a:spLocks noChangeArrowheads="1"/>
            </p:cNvSpPr>
            <p:nvPr/>
          </p:nvSpPr>
          <p:spPr bwMode="auto">
            <a:xfrm>
              <a:off x="1058" y="3504"/>
              <a:ext cx="252" cy="223"/>
            </a:xfrm>
            <a:prstGeom prst="ellipse">
              <a:avLst/>
            </a:prstGeom>
            <a:solidFill>
              <a:schemeClr val="bg1"/>
            </a:solidFill>
            <a:ln w="9525">
              <a:solidFill>
                <a:srgbClr val="000000"/>
              </a:solidFill>
              <a:round/>
              <a:headEnd/>
              <a:tailEnd/>
            </a:ln>
          </p:spPr>
          <p:txBody>
            <a:bodyPr/>
            <a:lstStyle/>
            <a:p>
              <a:pPr algn="ctr" eaLnBrk="0" hangingPunct="0"/>
              <a:endParaRPr lang="pt-BR"/>
            </a:p>
          </p:txBody>
        </p:sp>
        <p:sp>
          <p:nvSpPr>
            <p:cNvPr id="127032" name="Rectangle 75"/>
            <p:cNvSpPr>
              <a:spLocks noChangeArrowheads="1"/>
            </p:cNvSpPr>
            <p:nvPr/>
          </p:nvSpPr>
          <p:spPr bwMode="auto">
            <a:xfrm>
              <a:off x="1141" y="3560"/>
              <a:ext cx="71" cy="140"/>
            </a:xfrm>
            <a:prstGeom prst="rect">
              <a:avLst/>
            </a:prstGeom>
            <a:solidFill>
              <a:schemeClr val="bg1"/>
            </a:solidFill>
            <a:ln w="9525">
              <a:noFill/>
              <a:miter lim="800000"/>
              <a:headEnd/>
              <a:tailEnd/>
            </a:ln>
          </p:spPr>
          <p:txBody>
            <a:bodyPr wrap="none" lIns="0" tIns="0" rIns="0" bIns="0">
              <a:spAutoFit/>
            </a:bodyPr>
            <a:lstStyle/>
            <a:p>
              <a:pPr eaLnBrk="0" hangingPunct="0"/>
              <a:r>
                <a:rPr lang="pt-BR" sz="1200" b="1">
                  <a:solidFill>
                    <a:srgbClr val="000000"/>
                  </a:solidFill>
                  <a:latin typeface="Tahoma" pitchFamily="34" charset="0"/>
                </a:rPr>
                <a:t>V</a:t>
              </a:r>
              <a:endParaRPr lang="pt-BR" sz="3200" baseline="-10000">
                <a:solidFill>
                  <a:schemeClr val="tx1"/>
                </a:solidFill>
                <a:latin typeface="Tahoma" pitchFamily="34" charset="0"/>
              </a:endParaRPr>
            </a:p>
          </p:txBody>
        </p:sp>
        <p:sp>
          <p:nvSpPr>
            <p:cNvPr id="127033" name="Rectangle 76"/>
            <p:cNvSpPr>
              <a:spLocks noChangeArrowheads="1"/>
            </p:cNvSpPr>
            <p:nvPr/>
          </p:nvSpPr>
          <p:spPr bwMode="auto">
            <a:xfrm>
              <a:off x="3367" y="699"/>
              <a:ext cx="543" cy="26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34" name="Rectangle 77"/>
            <p:cNvSpPr>
              <a:spLocks noChangeArrowheads="1"/>
            </p:cNvSpPr>
            <p:nvPr/>
          </p:nvSpPr>
          <p:spPr bwMode="auto">
            <a:xfrm>
              <a:off x="3433" y="730"/>
              <a:ext cx="227"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Usinas</a:t>
              </a:r>
              <a:endParaRPr lang="pt-BR" sz="3200" baseline="-10000">
                <a:solidFill>
                  <a:schemeClr val="tx1"/>
                </a:solidFill>
                <a:latin typeface="Tahoma" pitchFamily="34" charset="0"/>
              </a:endParaRPr>
            </a:p>
          </p:txBody>
        </p:sp>
        <p:sp>
          <p:nvSpPr>
            <p:cNvPr id="127035" name="Rectangle 78"/>
            <p:cNvSpPr>
              <a:spLocks noChangeArrowheads="1"/>
            </p:cNvSpPr>
            <p:nvPr/>
          </p:nvSpPr>
          <p:spPr bwMode="auto">
            <a:xfrm>
              <a:off x="3433" y="819"/>
              <a:ext cx="235"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Açúcar</a:t>
              </a:r>
              <a:endParaRPr lang="pt-BR" sz="3200" baseline="-10000">
                <a:solidFill>
                  <a:schemeClr val="tx1"/>
                </a:solidFill>
                <a:latin typeface="Tahoma" pitchFamily="34" charset="0"/>
              </a:endParaRPr>
            </a:p>
          </p:txBody>
        </p:sp>
        <p:sp>
          <p:nvSpPr>
            <p:cNvPr id="127036" name="Rectangle 79"/>
            <p:cNvSpPr>
              <a:spLocks noChangeArrowheads="1"/>
            </p:cNvSpPr>
            <p:nvPr/>
          </p:nvSpPr>
          <p:spPr bwMode="auto">
            <a:xfrm>
              <a:off x="3367" y="1290"/>
              <a:ext cx="543"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37" name="Rectangle 80"/>
            <p:cNvSpPr>
              <a:spLocks noChangeArrowheads="1"/>
            </p:cNvSpPr>
            <p:nvPr/>
          </p:nvSpPr>
          <p:spPr bwMode="auto">
            <a:xfrm>
              <a:off x="3433" y="1322"/>
              <a:ext cx="336"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Ind. Suco</a:t>
              </a:r>
              <a:endParaRPr lang="pt-BR" sz="3200" baseline="-10000">
                <a:solidFill>
                  <a:schemeClr val="tx1"/>
                </a:solidFill>
                <a:latin typeface="Tahoma" pitchFamily="34" charset="0"/>
              </a:endParaRPr>
            </a:p>
          </p:txBody>
        </p:sp>
        <p:sp>
          <p:nvSpPr>
            <p:cNvPr id="127038" name="Rectangle 81"/>
            <p:cNvSpPr>
              <a:spLocks noChangeArrowheads="1"/>
            </p:cNvSpPr>
            <p:nvPr/>
          </p:nvSpPr>
          <p:spPr bwMode="auto">
            <a:xfrm>
              <a:off x="3433" y="1409"/>
              <a:ext cx="37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de Laranja</a:t>
              </a:r>
              <a:endParaRPr lang="pt-BR" sz="3200" baseline="-10000">
                <a:solidFill>
                  <a:schemeClr val="tx1"/>
                </a:solidFill>
                <a:latin typeface="Tahoma" pitchFamily="34" charset="0"/>
              </a:endParaRPr>
            </a:p>
          </p:txBody>
        </p:sp>
        <p:sp>
          <p:nvSpPr>
            <p:cNvPr id="127039" name="Rectangle 82"/>
            <p:cNvSpPr>
              <a:spLocks noChangeArrowheads="1"/>
            </p:cNvSpPr>
            <p:nvPr/>
          </p:nvSpPr>
          <p:spPr bwMode="auto">
            <a:xfrm>
              <a:off x="3367" y="2177"/>
              <a:ext cx="543"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40" name="Rectangle 83"/>
            <p:cNvSpPr>
              <a:spLocks noChangeArrowheads="1"/>
            </p:cNvSpPr>
            <p:nvPr/>
          </p:nvSpPr>
          <p:spPr bwMode="auto">
            <a:xfrm>
              <a:off x="3433" y="2208"/>
              <a:ext cx="29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Ind Alim</a:t>
              </a:r>
              <a:endParaRPr lang="pt-BR" sz="3200" baseline="-10000">
                <a:solidFill>
                  <a:schemeClr val="tx1"/>
                </a:solidFill>
                <a:latin typeface="Tahoma" pitchFamily="34" charset="0"/>
              </a:endParaRPr>
            </a:p>
          </p:txBody>
        </p:sp>
        <p:sp>
          <p:nvSpPr>
            <p:cNvPr id="127041" name="Rectangle 84"/>
            <p:cNvSpPr>
              <a:spLocks noChangeArrowheads="1"/>
            </p:cNvSpPr>
            <p:nvPr/>
          </p:nvSpPr>
          <p:spPr bwMode="auto">
            <a:xfrm>
              <a:off x="3433" y="2297"/>
              <a:ext cx="272"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Bebidas</a:t>
              </a:r>
              <a:endParaRPr lang="pt-BR" sz="3200" baseline="-10000">
                <a:solidFill>
                  <a:schemeClr val="tx1"/>
                </a:solidFill>
                <a:latin typeface="Tahoma" pitchFamily="34" charset="0"/>
              </a:endParaRPr>
            </a:p>
          </p:txBody>
        </p:sp>
        <p:sp>
          <p:nvSpPr>
            <p:cNvPr id="127042" name="Line 85"/>
            <p:cNvSpPr>
              <a:spLocks noChangeShapeType="1"/>
            </p:cNvSpPr>
            <p:nvPr/>
          </p:nvSpPr>
          <p:spPr bwMode="auto">
            <a:xfrm>
              <a:off x="188" y="1881"/>
              <a:ext cx="1" cy="296"/>
            </a:xfrm>
            <a:prstGeom prst="line">
              <a:avLst/>
            </a:prstGeom>
            <a:noFill/>
            <a:ln w="9525">
              <a:solidFill>
                <a:srgbClr val="000000"/>
              </a:solidFill>
              <a:round/>
              <a:headEnd/>
              <a:tailEnd/>
            </a:ln>
          </p:spPr>
          <p:txBody>
            <a:bodyPr/>
            <a:lstStyle/>
            <a:p>
              <a:endParaRPr lang="pt-BR"/>
            </a:p>
          </p:txBody>
        </p:sp>
        <p:sp>
          <p:nvSpPr>
            <p:cNvPr id="127043" name="Line 86"/>
            <p:cNvSpPr>
              <a:spLocks noChangeShapeType="1"/>
            </p:cNvSpPr>
            <p:nvPr/>
          </p:nvSpPr>
          <p:spPr bwMode="auto">
            <a:xfrm flipV="1">
              <a:off x="963" y="2177"/>
              <a:ext cx="1" cy="295"/>
            </a:xfrm>
            <a:prstGeom prst="line">
              <a:avLst/>
            </a:prstGeom>
            <a:noFill/>
            <a:ln w="9525">
              <a:solidFill>
                <a:srgbClr val="000000"/>
              </a:solidFill>
              <a:round/>
              <a:headEnd/>
              <a:tailEnd/>
            </a:ln>
          </p:spPr>
          <p:txBody>
            <a:bodyPr/>
            <a:lstStyle/>
            <a:p>
              <a:endParaRPr lang="pt-BR"/>
            </a:p>
          </p:txBody>
        </p:sp>
        <p:sp>
          <p:nvSpPr>
            <p:cNvPr id="127044" name="Rectangle 87"/>
            <p:cNvSpPr>
              <a:spLocks noChangeArrowheads="1"/>
            </p:cNvSpPr>
            <p:nvPr/>
          </p:nvSpPr>
          <p:spPr bwMode="auto">
            <a:xfrm>
              <a:off x="3367" y="404"/>
              <a:ext cx="543"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45" name="Rectangle 88"/>
            <p:cNvSpPr>
              <a:spLocks noChangeArrowheads="1"/>
            </p:cNvSpPr>
            <p:nvPr/>
          </p:nvSpPr>
          <p:spPr bwMode="auto">
            <a:xfrm>
              <a:off x="3433" y="435"/>
              <a:ext cx="360"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Tradings /</a:t>
              </a:r>
              <a:endParaRPr lang="pt-BR" sz="3200" baseline="-10000">
                <a:solidFill>
                  <a:schemeClr val="tx1"/>
                </a:solidFill>
                <a:latin typeface="Tahoma" pitchFamily="34" charset="0"/>
              </a:endParaRPr>
            </a:p>
          </p:txBody>
        </p:sp>
        <p:sp>
          <p:nvSpPr>
            <p:cNvPr id="127046" name="Rectangle 89"/>
            <p:cNvSpPr>
              <a:spLocks noChangeArrowheads="1"/>
            </p:cNvSpPr>
            <p:nvPr/>
          </p:nvSpPr>
          <p:spPr bwMode="auto">
            <a:xfrm>
              <a:off x="3433" y="525"/>
              <a:ext cx="391"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Exportação</a:t>
              </a:r>
              <a:endParaRPr lang="pt-BR" sz="3200" baseline="-10000">
                <a:solidFill>
                  <a:schemeClr val="tx1"/>
                </a:solidFill>
                <a:latin typeface="Tahoma" pitchFamily="34" charset="0"/>
              </a:endParaRPr>
            </a:p>
          </p:txBody>
        </p:sp>
        <p:sp>
          <p:nvSpPr>
            <p:cNvPr id="127047" name="Line 90"/>
            <p:cNvSpPr>
              <a:spLocks noChangeShapeType="1"/>
            </p:cNvSpPr>
            <p:nvPr/>
          </p:nvSpPr>
          <p:spPr bwMode="auto">
            <a:xfrm>
              <a:off x="3288" y="477"/>
              <a:ext cx="1" cy="370"/>
            </a:xfrm>
            <a:prstGeom prst="line">
              <a:avLst/>
            </a:prstGeom>
            <a:noFill/>
            <a:ln w="9525">
              <a:solidFill>
                <a:srgbClr val="000000"/>
              </a:solidFill>
              <a:round/>
              <a:headEnd/>
              <a:tailEnd/>
            </a:ln>
          </p:spPr>
          <p:txBody>
            <a:bodyPr/>
            <a:lstStyle/>
            <a:p>
              <a:endParaRPr lang="pt-BR"/>
            </a:p>
          </p:txBody>
        </p:sp>
        <p:grpSp>
          <p:nvGrpSpPr>
            <p:cNvPr id="127048" name="Group 91"/>
            <p:cNvGrpSpPr>
              <a:grpSpLocks/>
            </p:cNvGrpSpPr>
            <p:nvPr/>
          </p:nvGrpSpPr>
          <p:grpSpPr bwMode="auto">
            <a:xfrm>
              <a:off x="3288" y="816"/>
              <a:ext cx="79" cy="65"/>
              <a:chOff x="3288" y="816"/>
              <a:chExt cx="79" cy="65"/>
            </a:xfrm>
          </p:grpSpPr>
          <p:sp>
            <p:nvSpPr>
              <p:cNvPr id="127314" name="Line 92"/>
              <p:cNvSpPr>
                <a:spLocks noChangeShapeType="1"/>
              </p:cNvSpPr>
              <p:nvPr/>
            </p:nvSpPr>
            <p:spPr bwMode="auto">
              <a:xfrm>
                <a:off x="3288" y="847"/>
                <a:ext cx="17" cy="1"/>
              </a:xfrm>
              <a:prstGeom prst="line">
                <a:avLst/>
              </a:prstGeom>
              <a:noFill/>
              <a:ln w="9525">
                <a:solidFill>
                  <a:srgbClr val="000000"/>
                </a:solidFill>
                <a:round/>
                <a:headEnd/>
                <a:tailEnd/>
              </a:ln>
            </p:spPr>
            <p:txBody>
              <a:bodyPr/>
              <a:lstStyle/>
              <a:p>
                <a:endParaRPr lang="pt-BR"/>
              </a:p>
            </p:txBody>
          </p:sp>
          <p:sp>
            <p:nvSpPr>
              <p:cNvPr id="127315" name="Freeform 93"/>
              <p:cNvSpPr>
                <a:spLocks/>
              </p:cNvSpPr>
              <p:nvPr/>
            </p:nvSpPr>
            <p:spPr bwMode="auto">
              <a:xfrm>
                <a:off x="3301" y="816"/>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49" name="Group 94"/>
            <p:cNvGrpSpPr>
              <a:grpSpLocks/>
            </p:cNvGrpSpPr>
            <p:nvPr/>
          </p:nvGrpSpPr>
          <p:grpSpPr bwMode="auto">
            <a:xfrm>
              <a:off x="3288" y="445"/>
              <a:ext cx="79" cy="65"/>
              <a:chOff x="3288" y="445"/>
              <a:chExt cx="79" cy="65"/>
            </a:xfrm>
          </p:grpSpPr>
          <p:sp>
            <p:nvSpPr>
              <p:cNvPr id="127312" name="Line 95"/>
              <p:cNvSpPr>
                <a:spLocks noChangeShapeType="1"/>
              </p:cNvSpPr>
              <p:nvPr/>
            </p:nvSpPr>
            <p:spPr bwMode="auto">
              <a:xfrm>
                <a:off x="3288" y="477"/>
                <a:ext cx="17" cy="1"/>
              </a:xfrm>
              <a:prstGeom prst="line">
                <a:avLst/>
              </a:prstGeom>
              <a:noFill/>
              <a:ln w="9525">
                <a:solidFill>
                  <a:srgbClr val="000000"/>
                </a:solidFill>
                <a:round/>
                <a:headEnd/>
                <a:tailEnd/>
              </a:ln>
            </p:spPr>
            <p:txBody>
              <a:bodyPr/>
              <a:lstStyle/>
              <a:p>
                <a:endParaRPr lang="pt-BR"/>
              </a:p>
            </p:txBody>
          </p:sp>
          <p:sp>
            <p:nvSpPr>
              <p:cNvPr id="127313" name="Freeform 96"/>
              <p:cNvSpPr>
                <a:spLocks/>
              </p:cNvSpPr>
              <p:nvPr/>
            </p:nvSpPr>
            <p:spPr bwMode="auto">
              <a:xfrm>
                <a:off x="3299" y="445"/>
                <a:ext cx="68" cy="65"/>
              </a:xfrm>
              <a:custGeom>
                <a:avLst/>
                <a:gdLst>
                  <a:gd name="T0" fmla="*/ 0 w 68"/>
                  <a:gd name="T1" fmla="*/ 65 h 65"/>
                  <a:gd name="T2" fmla="*/ 68 w 68"/>
                  <a:gd name="T3" fmla="*/ 34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4"/>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50" name="Group 97"/>
            <p:cNvGrpSpPr>
              <a:grpSpLocks/>
            </p:cNvGrpSpPr>
            <p:nvPr/>
          </p:nvGrpSpPr>
          <p:grpSpPr bwMode="auto">
            <a:xfrm>
              <a:off x="3212" y="741"/>
              <a:ext cx="76" cy="65"/>
              <a:chOff x="3212" y="741"/>
              <a:chExt cx="76" cy="65"/>
            </a:xfrm>
          </p:grpSpPr>
          <p:sp>
            <p:nvSpPr>
              <p:cNvPr id="127310" name="Line 98"/>
              <p:cNvSpPr>
                <a:spLocks noChangeShapeType="1"/>
              </p:cNvSpPr>
              <p:nvPr/>
            </p:nvSpPr>
            <p:spPr bwMode="auto">
              <a:xfrm>
                <a:off x="3212" y="772"/>
                <a:ext cx="14" cy="1"/>
              </a:xfrm>
              <a:prstGeom prst="line">
                <a:avLst/>
              </a:prstGeom>
              <a:noFill/>
              <a:ln w="9525">
                <a:solidFill>
                  <a:srgbClr val="000000"/>
                </a:solidFill>
                <a:round/>
                <a:headEnd/>
                <a:tailEnd/>
              </a:ln>
            </p:spPr>
            <p:txBody>
              <a:bodyPr/>
              <a:lstStyle/>
              <a:p>
                <a:endParaRPr lang="pt-BR"/>
              </a:p>
            </p:txBody>
          </p:sp>
          <p:sp>
            <p:nvSpPr>
              <p:cNvPr id="127311" name="Freeform 99"/>
              <p:cNvSpPr>
                <a:spLocks/>
              </p:cNvSpPr>
              <p:nvPr/>
            </p:nvSpPr>
            <p:spPr bwMode="auto">
              <a:xfrm>
                <a:off x="3220" y="741"/>
                <a:ext cx="68" cy="65"/>
              </a:xfrm>
              <a:custGeom>
                <a:avLst/>
                <a:gdLst>
                  <a:gd name="T0" fmla="*/ 0 w 68"/>
                  <a:gd name="T1" fmla="*/ 65 h 65"/>
                  <a:gd name="T2" fmla="*/ 68 w 68"/>
                  <a:gd name="T3" fmla="*/ 33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3"/>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051" name="Rectangle 100"/>
            <p:cNvSpPr>
              <a:spLocks noChangeArrowheads="1"/>
            </p:cNvSpPr>
            <p:nvPr/>
          </p:nvSpPr>
          <p:spPr bwMode="auto">
            <a:xfrm>
              <a:off x="3367" y="995"/>
              <a:ext cx="543"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52" name="Rectangle 101"/>
            <p:cNvSpPr>
              <a:spLocks noChangeArrowheads="1"/>
            </p:cNvSpPr>
            <p:nvPr/>
          </p:nvSpPr>
          <p:spPr bwMode="auto">
            <a:xfrm>
              <a:off x="3433" y="1026"/>
              <a:ext cx="360"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Tradings /</a:t>
              </a:r>
              <a:endParaRPr lang="pt-BR" sz="3200" baseline="-10000">
                <a:solidFill>
                  <a:schemeClr val="tx1"/>
                </a:solidFill>
                <a:latin typeface="Tahoma" pitchFamily="34" charset="0"/>
              </a:endParaRPr>
            </a:p>
          </p:txBody>
        </p:sp>
        <p:sp>
          <p:nvSpPr>
            <p:cNvPr id="127053" name="Rectangle 102"/>
            <p:cNvSpPr>
              <a:spLocks noChangeArrowheads="1"/>
            </p:cNvSpPr>
            <p:nvPr/>
          </p:nvSpPr>
          <p:spPr bwMode="auto">
            <a:xfrm>
              <a:off x="3433" y="1115"/>
              <a:ext cx="391"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Exportação</a:t>
              </a:r>
              <a:endParaRPr lang="pt-BR" sz="3200" baseline="-10000">
                <a:solidFill>
                  <a:schemeClr val="tx1"/>
                </a:solidFill>
                <a:latin typeface="Tahoma" pitchFamily="34" charset="0"/>
              </a:endParaRPr>
            </a:p>
          </p:txBody>
        </p:sp>
        <p:sp>
          <p:nvSpPr>
            <p:cNvPr id="127054" name="Line 103"/>
            <p:cNvSpPr>
              <a:spLocks noChangeShapeType="1"/>
            </p:cNvSpPr>
            <p:nvPr/>
          </p:nvSpPr>
          <p:spPr bwMode="auto">
            <a:xfrm>
              <a:off x="3288" y="1068"/>
              <a:ext cx="1" cy="370"/>
            </a:xfrm>
            <a:prstGeom prst="line">
              <a:avLst/>
            </a:prstGeom>
            <a:noFill/>
            <a:ln w="9525">
              <a:solidFill>
                <a:srgbClr val="000000"/>
              </a:solidFill>
              <a:round/>
              <a:headEnd/>
              <a:tailEnd/>
            </a:ln>
          </p:spPr>
          <p:txBody>
            <a:bodyPr/>
            <a:lstStyle/>
            <a:p>
              <a:endParaRPr lang="pt-BR"/>
            </a:p>
          </p:txBody>
        </p:sp>
        <p:grpSp>
          <p:nvGrpSpPr>
            <p:cNvPr id="127055" name="Group 104"/>
            <p:cNvGrpSpPr>
              <a:grpSpLocks/>
            </p:cNvGrpSpPr>
            <p:nvPr/>
          </p:nvGrpSpPr>
          <p:grpSpPr bwMode="auto">
            <a:xfrm>
              <a:off x="3212" y="1184"/>
              <a:ext cx="76" cy="65"/>
              <a:chOff x="3212" y="1184"/>
              <a:chExt cx="76" cy="65"/>
            </a:xfrm>
          </p:grpSpPr>
          <p:sp>
            <p:nvSpPr>
              <p:cNvPr id="127308" name="Line 105"/>
              <p:cNvSpPr>
                <a:spLocks noChangeShapeType="1"/>
              </p:cNvSpPr>
              <p:nvPr/>
            </p:nvSpPr>
            <p:spPr bwMode="auto">
              <a:xfrm>
                <a:off x="3212" y="1215"/>
                <a:ext cx="14" cy="1"/>
              </a:xfrm>
              <a:prstGeom prst="line">
                <a:avLst/>
              </a:prstGeom>
              <a:noFill/>
              <a:ln w="9525">
                <a:solidFill>
                  <a:srgbClr val="000000"/>
                </a:solidFill>
                <a:round/>
                <a:headEnd/>
                <a:tailEnd/>
              </a:ln>
            </p:spPr>
            <p:txBody>
              <a:bodyPr/>
              <a:lstStyle/>
              <a:p>
                <a:endParaRPr lang="pt-BR"/>
              </a:p>
            </p:txBody>
          </p:sp>
          <p:sp>
            <p:nvSpPr>
              <p:cNvPr id="127309" name="Freeform 106"/>
              <p:cNvSpPr>
                <a:spLocks/>
              </p:cNvSpPr>
              <p:nvPr/>
            </p:nvSpPr>
            <p:spPr bwMode="auto">
              <a:xfrm>
                <a:off x="3220" y="1184"/>
                <a:ext cx="68" cy="65"/>
              </a:xfrm>
              <a:custGeom>
                <a:avLst/>
                <a:gdLst>
                  <a:gd name="T0" fmla="*/ 0 w 68"/>
                  <a:gd name="T1" fmla="*/ 65 h 65"/>
                  <a:gd name="T2" fmla="*/ 68 w 68"/>
                  <a:gd name="T3" fmla="*/ 33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3"/>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56" name="Group 107"/>
            <p:cNvGrpSpPr>
              <a:grpSpLocks/>
            </p:cNvGrpSpPr>
            <p:nvPr/>
          </p:nvGrpSpPr>
          <p:grpSpPr bwMode="auto">
            <a:xfrm>
              <a:off x="3288" y="1036"/>
              <a:ext cx="79" cy="65"/>
              <a:chOff x="3288" y="1036"/>
              <a:chExt cx="79" cy="65"/>
            </a:xfrm>
          </p:grpSpPr>
          <p:sp>
            <p:nvSpPr>
              <p:cNvPr id="127306" name="Line 108"/>
              <p:cNvSpPr>
                <a:spLocks noChangeShapeType="1"/>
              </p:cNvSpPr>
              <p:nvPr/>
            </p:nvSpPr>
            <p:spPr bwMode="auto">
              <a:xfrm>
                <a:off x="3288" y="1068"/>
                <a:ext cx="17" cy="1"/>
              </a:xfrm>
              <a:prstGeom prst="line">
                <a:avLst/>
              </a:prstGeom>
              <a:noFill/>
              <a:ln w="9525">
                <a:solidFill>
                  <a:srgbClr val="000000"/>
                </a:solidFill>
                <a:round/>
                <a:headEnd/>
                <a:tailEnd/>
              </a:ln>
            </p:spPr>
            <p:txBody>
              <a:bodyPr/>
              <a:lstStyle/>
              <a:p>
                <a:endParaRPr lang="pt-BR"/>
              </a:p>
            </p:txBody>
          </p:sp>
          <p:sp>
            <p:nvSpPr>
              <p:cNvPr id="127307" name="Freeform 109"/>
              <p:cNvSpPr>
                <a:spLocks/>
              </p:cNvSpPr>
              <p:nvPr/>
            </p:nvSpPr>
            <p:spPr bwMode="auto">
              <a:xfrm>
                <a:off x="3301" y="1036"/>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57" name="Group 110"/>
            <p:cNvGrpSpPr>
              <a:grpSpLocks/>
            </p:cNvGrpSpPr>
            <p:nvPr/>
          </p:nvGrpSpPr>
          <p:grpSpPr bwMode="auto">
            <a:xfrm>
              <a:off x="3288" y="1407"/>
              <a:ext cx="79" cy="65"/>
              <a:chOff x="3288" y="1407"/>
              <a:chExt cx="79" cy="65"/>
            </a:xfrm>
          </p:grpSpPr>
          <p:sp>
            <p:nvSpPr>
              <p:cNvPr id="127304" name="Line 111"/>
              <p:cNvSpPr>
                <a:spLocks noChangeShapeType="1"/>
              </p:cNvSpPr>
              <p:nvPr/>
            </p:nvSpPr>
            <p:spPr bwMode="auto">
              <a:xfrm>
                <a:off x="3288" y="1438"/>
                <a:ext cx="17" cy="1"/>
              </a:xfrm>
              <a:prstGeom prst="line">
                <a:avLst/>
              </a:prstGeom>
              <a:noFill/>
              <a:ln w="9525">
                <a:solidFill>
                  <a:srgbClr val="000000"/>
                </a:solidFill>
                <a:round/>
                <a:headEnd/>
                <a:tailEnd/>
              </a:ln>
            </p:spPr>
            <p:txBody>
              <a:bodyPr/>
              <a:lstStyle/>
              <a:p>
                <a:endParaRPr lang="pt-BR"/>
              </a:p>
            </p:txBody>
          </p:sp>
          <p:sp>
            <p:nvSpPr>
              <p:cNvPr id="127305" name="Freeform 112"/>
              <p:cNvSpPr>
                <a:spLocks/>
              </p:cNvSpPr>
              <p:nvPr/>
            </p:nvSpPr>
            <p:spPr bwMode="auto">
              <a:xfrm>
                <a:off x="3301" y="1407"/>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058" name="Rectangle 113"/>
            <p:cNvSpPr>
              <a:spLocks noChangeArrowheads="1"/>
            </p:cNvSpPr>
            <p:nvPr/>
          </p:nvSpPr>
          <p:spPr bwMode="auto">
            <a:xfrm>
              <a:off x="3367" y="1586"/>
              <a:ext cx="543"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59" name="Rectangle 114"/>
            <p:cNvSpPr>
              <a:spLocks noChangeArrowheads="1"/>
            </p:cNvSpPr>
            <p:nvPr/>
          </p:nvSpPr>
          <p:spPr bwMode="auto">
            <a:xfrm>
              <a:off x="3433" y="1618"/>
              <a:ext cx="360"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Tradings /</a:t>
              </a:r>
              <a:endParaRPr lang="pt-BR" sz="3200" baseline="-10000">
                <a:solidFill>
                  <a:schemeClr val="tx1"/>
                </a:solidFill>
                <a:latin typeface="Tahoma" pitchFamily="34" charset="0"/>
              </a:endParaRPr>
            </a:p>
          </p:txBody>
        </p:sp>
        <p:sp>
          <p:nvSpPr>
            <p:cNvPr id="127060" name="Rectangle 115"/>
            <p:cNvSpPr>
              <a:spLocks noChangeArrowheads="1"/>
            </p:cNvSpPr>
            <p:nvPr/>
          </p:nvSpPr>
          <p:spPr bwMode="auto">
            <a:xfrm>
              <a:off x="3433" y="1706"/>
              <a:ext cx="391"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Exportação</a:t>
              </a:r>
              <a:endParaRPr lang="pt-BR" sz="3200" baseline="-10000">
                <a:solidFill>
                  <a:schemeClr val="tx1"/>
                </a:solidFill>
                <a:latin typeface="Tahoma" pitchFamily="34" charset="0"/>
              </a:endParaRPr>
            </a:p>
          </p:txBody>
        </p:sp>
        <p:sp>
          <p:nvSpPr>
            <p:cNvPr id="127061" name="Rectangle 116"/>
            <p:cNvSpPr>
              <a:spLocks noChangeArrowheads="1"/>
            </p:cNvSpPr>
            <p:nvPr/>
          </p:nvSpPr>
          <p:spPr bwMode="auto">
            <a:xfrm>
              <a:off x="3367" y="1881"/>
              <a:ext cx="543"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62" name="Rectangle 117"/>
            <p:cNvSpPr>
              <a:spLocks noChangeArrowheads="1"/>
            </p:cNvSpPr>
            <p:nvPr/>
          </p:nvSpPr>
          <p:spPr bwMode="auto">
            <a:xfrm>
              <a:off x="3433" y="1915"/>
              <a:ext cx="373"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Torrefador</a:t>
              </a:r>
              <a:endParaRPr lang="pt-BR" sz="3200" baseline="-10000">
                <a:solidFill>
                  <a:schemeClr val="tx1"/>
                </a:solidFill>
                <a:latin typeface="Tahoma" pitchFamily="34" charset="0"/>
              </a:endParaRPr>
            </a:p>
          </p:txBody>
        </p:sp>
        <p:sp>
          <p:nvSpPr>
            <p:cNvPr id="127063" name="Rectangle 118"/>
            <p:cNvSpPr>
              <a:spLocks noChangeArrowheads="1"/>
            </p:cNvSpPr>
            <p:nvPr/>
          </p:nvSpPr>
          <p:spPr bwMode="auto">
            <a:xfrm>
              <a:off x="3433" y="2001"/>
              <a:ext cx="188"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Brasil</a:t>
              </a:r>
              <a:endParaRPr lang="pt-BR" sz="3200" baseline="-10000">
                <a:solidFill>
                  <a:schemeClr val="tx1"/>
                </a:solidFill>
                <a:latin typeface="Tahoma" pitchFamily="34" charset="0"/>
              </a:endParaRPr>
            </a:p>
          </p:txBody>
        </p:sp>
        <p:sp>
          <p:nvSpPr>
            <p:cNvPr id="127064" name="Rectangle 119"/>
            <p:cNvSpPr>
              <a:spLocks noChangeArrowheads="1"/>
            </p:cNvSpPr>
            <p:nvPr/>
          </p:nvSpPr>
          <p:spPr bwMode="auto">
            <a:xfrm>
              <a:off x="3367" y="2472"/>
              <a:ext cx="543" cy="150"/>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65" name="Rectangle 120"/>
            <p:cNvSpPr>
              <a:spLocks noChangeArrowheads="1"/>
            </p:cNvSpPr>
            <p:nvPr/>
          </p:nvSpPr>
          <p:spPr bwMode="auto">
            <a:xfrm>
              <a:off x="3433" y="2502"/>
              <a:ext cx="30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Tradings</a:t>
              </a:r>
              <a:endParaRPr lang="pt-BR" sz="3200" baseline="-10000">
                <a:solidFill>
                  <a:schemeClr val="tx1"/>
                </a:solidFill>
                <a:latin typeface="Tahoma" pitchFamily="34" charset="0"/>
              </a:endParaRPr>
            </a:p>
          </p:txBody>
        </p:sp>
        <p:sp>
          <p:nvSpPr>
            <p:cNvPr id="127066" name="Line 121"/>
            <p:cNvSpPr>
              <a:spLocks noChangeShapeType="1"/>
            </p:cNvSpPr>
            <p:nvPr/>
          </p:nvSpPr>
          <p:spPr bwMode="auto">
            <a:xfrm>
              <a:off x="3288" y="1659"/>
              <a:ext cx="1" cy="370"/>
            </a:xfrm>
            <a:prstGeom prst="line">
              <a:avLst/>
            </a:prstGeom>
            <a:noFill/>
            <a:ln w="9525">
              <a:solidFill>
                <a:srgbClr val="000000"/>
              </a:solidFill>
              <a:round/>
              <a:headEnd/>
              <a:tailEnd/>
            </a:ln>
          </p:spPr>
          <p:txBody>
            <a:bodyPr/>
            <a:lstStyle/>
            <a:p>
              <a:endParaRPr lang="pt-BR"/>
            </a:p>
          </p:txBody>
        </p:sp>
        <p:grpSp>
          <p:nvGrpSpPr>
            <p:cNvPr id="127067" name="Group 122"/>
            <p:cNvGrpSpPr>
              <a:grpSpLocks/>
            </p:cNvGrpSpPr>
            <p:nvPr/>
          </p:nvGrpSpPr>
          <p:grpSpPr bwMode="auto">
            <a:xfrm>
              <a:off x="3288" y="1627"/>
              <a:ext cx="79" cy="65"/>
              <a:chOff x="3288" y="1627"/>
              <a:chExt cx="79" cy="65"/>
            </a:xfrm>
          </p:grpSpPr>
          <p:sp>
            <p:nvSpPr>
              <p:cNvPr id="127302" name="Line 123"/>
              <p:cNvSpPr>
                <a:spLocks noChangeShapeType="1"/>
              </p:cNvSpPr>
              <p:nvPr/>
            </p:nvSpPr>
            <p:spPr bwMode="auto">
              <a:xfrm>
                <a:off x="3288" y="1659"/>
                <a:ext cx="17" cy="1"/>
              </a:xfrm>
              <a:prstGeom prst="line">
                <a:avLst/>
              </a:prstGeom>
              <a:noFill/>
              <a:ln w="9525">
                <a:solidFill>
                  <a:srgbClr val="000000"/>
                </a:solidFill>
                <a:round/>
                <a:headEnd/>
                <a:tailEnd/>
              </a:ln>
            </p:spPr>
            <p:txBody>
              <a:bodyPr/>
              <a:lstStyle/>
              <a:p>
                <a:endParaRPr lang="pt-BR"/>
              </a:p>
            </p:txBody>
          </p:sp>
          <p:sp>
            <p:nvSpPr>
              <p:cNvPr id="127303" name="Freeform 124"/>
              <p:cNvSpPr>
                <a:spLocks/>
              </p:cNvSpPr>
              <p:nvPr/>
            </p:nvSpPr>
            <p:spPr bwMode="auto">
              <a:xfrm>
                <a:off x="3299" y="1627"/>
                <a:ext cx="68" cy="65"/>
              </a:xfrm>
              <a:custGeom>
                <a:avLst/>
                <a:gdLst>
                  <a:gd name="T0" fmla="*/ 0 w 68"/>
                  <a:gd name="T1" fmla="*/ 65 h 65"/>
                  <a:gd name="T2" fmla="*/ 68 w 68"/>
                  <a:gd name="T3" fmla="*/ 34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4"/>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68" name="Group 125"/>
            <p:cNvGrpSpPr>
              <a:grpSpLocks/>
            </p:cNvGrpSpPr>
            <p:nvPr/>
          </p:nvGrpSpPr>
          <p:grpSpPr bwMode="auto">
            <a:xfrm>
              <a:off x="3288" y="1997"/>
              <a:ext cx="79" cy="65"/>
              <a:chOff x="3288" y="1997"/>
              <a:chExt cx="79" cy="65"/>
            </a:xfrm>
          </p:grpSpPr>
          <p:sp>
            <p:nvSpPr>
              <p:cNvPr id="127300" name="Line 126"/>
              <p:cNvSpPr>
                <a:spLocks noChangeShapeType="1"/>
              </p:cNvSpPr>
              <p:nvPr/>
            </p:nvSpPr>
            <p:spPr bwMode="auto">
              <a:xfrm>
                <a:off x="3288" y="2029"/>
                <a:ext cx="17" cy="1"/>
              </a:xfrm>
              <a:prstGeom prst="line">
                <a:avLst/>
              </a:prstGeom>
              <a:noFill/>
              <a:ln w="9525">
                <a:solidFill>
                  <a:srgbClr val="000000"/>
                </a:solidFill>
                <a:round/>
                <a:headEnd/>
                <a:tailEnd/>
              </a:ln>
            </p:spPr>
            <p:txBody>
              <a:bodyPr/>
              <a:lstStyle/>
              <a:p>
                <a:endParaRPr lang="pt-BR"/>
              </a:p>
            </p:txBody>
          </p:sp>
          <p:sp>
            <p:nvSpPr>
              <p:cNvPr id="127301" name="Freeform 127"/>
              <p:cNvSpPr>
                <a:spLocks/>
              </p:cNvSpPr>
              <p:nvPr/>
            </p:nvSpPr>
            <p:spPr bwMode="auto">
              <a:xfrm>
                <a:off x="3301" y="1997"/>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69" name="Group 128"/>
            <p:cNvGrpSpPr>
              <a:grpSpLocks/>
            </p:cNvGrpSpPr>
            <p:nvPr/>
          </p:nvGrpSpPr>
          <p:grpSpPr bwMode="auto">
            <a:xfrm>
              <a:off x="3212" y="1775"/>
              <a:ext cx="76" cy="65"/>
              <a:chOff x="3212" y="1775"/>
              <a:chExt cx="76" cy="65"/>
            </a:xfrm>
          </p:grpSpPr>
          <p:sp>
            <p:nvSpPr>
              <p:cNvPr id="127298" name="Line 129"/>
              <p:cNvSpPr>
                <a:spLocks noChangeShapeType="1"/>
              </p:cNvSpPr>
              <p:nvPr/>
            </p:nvSpPr>
            <p:spPr bwMode="auto">
              <a:xfrm>
                <a:off x="3212" y="1806"/>
                <a:ext cx="14" cy="1"/>
              </a:xfrm>
              <a:prstGeom prst="line">
                <a:avLst/>
              </a:prstGeom>
              <a:noFill/>
              <a:ln w="9525">
                <a:solidFill>
                  <a:srgbClr val="000000"/>
                </a:solidFill>
                <a:round/>
                <a:headEnd/>
                <a:tailEnd/>
              </a:ln>
            </p:spPr>
            <p:txBody>
              <a:bodyPr/>
              <a:lstStyle/>
              <a:p>
                <a:endParaRPr lang="pt-BR"/>
              </a:p>
            </p:txBody>
          </p:sp>
          <p:sp>
            <p:nvSpPr>
              <p:cNvPr id="127299" name="Freeform 130"/>
              <p:cNvSpPr>
                <a:spLocks/>
              </p:cNvSpPr>
              <p:nvPr/>
            </p:nvSpPr>
            <p:spPr bwMode="auto">
              <a:xfrm>
                <a:off x="3222" y="1775"/>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70" name="Group 131"/>
            <p:cNvGrpSpPr>
              <a:grpSpLocks/>
            </p:cNvGrpSpPr>
            <p:nvPr/>
          </p:nvGrpSpPr>
          <p:grpSpPr bwMode="auto">
            <a:xfrm>
              <a:off x="3212" y="2366"/>
              <a:ext cx="76" cy="65"/>
              <a:chOff x="3212" y="2366"/>
              <a:chExt cx="76" cy="65"/>
            </a:xfrm>
          </p:grpSpPr>
          <p:sp>
            <p:nvSpPr>
              <p:cNvPr id="127296" name="Line 132"/>
              <p:cNvSpPr>
                <a:spLocks noChangeShapeType="1"/>
              </p:cNvSpPr>
              <p:nvPr/>
            </p:nvSpPr>
            <p:spPr bwMode="auto">
              <a:xfrm>
                <a:off x="3212" y="2397"/>
                <a:ext cx="14" cy="1"/>
              </a:xfrm>
              <a:prstGeom prst="line">
                <a:avLst/>
              </a:prstGeom>
              <a:noFill/>
              <a:ln w="9525">
                <a:solidFill>
                  <a:srgbClr val="000000"/>
                </a:solidFill>
                <a:round/>
                <a:headEnd/>
                <a:tailEnd/>
              </a:ln>
            </p:spPr>
            <p:txBody>
              <a:bodyPr/>
              <a:lstStyle/>
              <a:p>
                <a:endParaRPr lang="pt-BR"/>
              </a:p>
            </p:txBody>
          </p:sp>
          <p:sp>
            <p:nvSpPr>
              <p:cNvPr id="127297" name="Freeform 133"/>
              <p:cNvSpPr>
                <a:spLocks/>
              </p:cNvSpPr>
              <p:nvPr/>
            </p:nvSpPr>
            <p:spPr bwMode="auto">
              <a:xfrm>
                <a:off x="3220" y="2366"/>
                <a:ext cx="68" cy="65"/>
              </a:xfrm>
              <a:custGeom>
                <a:avLst/>
                <a:gdLst>
                  <a:gd name="T0" fmla="*/ 0 w 68"/>
                  <a:gd name="T1" fmla="*/ 65 h 65"/>
                  <a:gd name="T2" fmla="*/ 68 w 68"/>
                  <a:gd name="T3" fmla="*/ 33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3"/>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071" name="Line 134"/>
            <p:cNvSpPr>
              <a:spLocks noChangeShapeType="1"/>
            </p:cNvSpPr>
            <p:nvPr/>
          </p:nvSpPr>
          <p:spPr bwMode="auto">
            <a:xfrm>
              <a:off x="3288" y="2242"/>
              <a:ext cx="1" cy="427"/>
            </a:xfrm>
            <a:prstGeom prst="line">
              <a:avLst/>
            </a:prstGeom>
            <a:noFill/>
            <a:ln w="9525">
              <a:solidFill>
                <a:srgbClr val="000000"/>
              </a:solidFill>
              <a:round/>
              <a:headEnd/>
              <a:tailEnd/>
            </a:ln>
          </p:spPr>
          <p:txBody>
            <a:bodyPr/>
            <a:lstStyle/>
            <a:p>
              <a:endParaRPr lang="pt-BR"/>
            </a:p>
          </p:txBody>
        </p:sp>
        <p:grpSp>
          <p:nvGrpSpPr>
            <p:cNvPr id="127072" name="Group 135"/>
            <p:cNvGrpSpPr>
              <a:grpSpLocks/>
            </p:cNvGrpSpPr>
            <p:nvPr/>
          </p:nvGrpSpPr>
          <p:grpSpPr bwMode="auto">
            <a:xfrm>
              <a:off x="3288" y="2218"/>
              <a:ext cx="79" cy="65"/>
              <a:chOff x="3288" y="2218"/>
              <a:chExt cx="79" cy="65"/>
            </a:xfrm>
          </p:grpSpPr>
          <p:sp>
            <p:nvSpPr>
              <p:cNvPr id="127294" name="Line 136"/>
              <p:cNvSpPr>
                <a:spLocks noChangeShapeType="1"/>
              </p:cNvSpPr>
              <p:nvPr/>
            </p:nvSpPr>
            <p:spPr bwMode="auto">
              <a:xfrm>
                <a:off x="3288" y="2250"/>
                <a:ext cx="17" cy="1"/>
              </a:xfrm>
              <a:prstGeom prst="line">
                <a:avLst/>
              </a:prstGeom>
              <a:noFill/>
              <a:ln w="9525">
                <a:solidFill>
                  <a:srgbClr val="000000"/>
                </a:solidFill>
                <a:round/>
                <a:headEnd/>
                <a:tailEnd/>
              </a:ln>
            </p:spPr>
            <p:txBody>
              <a:bodyPr/>
              <a:lstStyle/>
              <a:p>
                <a:endParaRPr lang="pt-BR"/>
              </a:p>
            </p:txBody>
          </p:sp>
          <p:sp>
            <p:nvSpPr>
              <p:cNvPr id="127295" name="Freeform 137"/>
              <p:cNvSpPr>
                <a:spLocks/>
              </p:cNvSpPr>
              <p:nvPr/>
            </p:nvSpPr>
            <p:spPr bwMode="auto">
              <a:xfrm>
                <a:off x="3301" y="2218"/>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073" name="Group 138"/>
            <p:cNvGrpSpPr>
              <a:grpSpLocks/>
            </p:cNvGrpSpPr>
            <p:nvPr/>
          </p:nvGrpSpPr>
          <p:grpSpPr bwMode="auto">
            <a:xfrm>
              <a:off x="3288" y="2514"/>
              <a:ext cx="79" cy="65"/>
              <a:chOff x="3288" y="2514"/>
              <a:chExt cx="79" cy="65"/>
            </a:xfrm>
          </p:grpSpPr>
          <p:sp>
            <p:nvSpPr>
              <p:cNvPr id="127292" name="Line 139"/>
              <p:cNvSpPr>
                <a:spLocks noChangeShapeType="1"/>
              </p:cNvSpPr>
              <p:nvPr/>
            </p:nvSpPr>
            <p:spPr bwMode="auto">
              <a:xfrm>
                <a:off x="3288" y="2545"/>
                <a:ext cx="17" cy="1"/>
              </a:xfrm>
              <a:prstGeom prst="line">
                <a:avLst/>
              </a:prstGeom>
              <a:noFill/>
              <a:ln w="9525">
                <a:solidFill>
                  <a:srgbClr val="000000"/>
                </a:solidFill>
                <a:round/>
                <a:headEnd/>
                <a:tailEnd/>
              </a:ln>
            </p:spPr>
            <p:txBody>
              <a:bodyPr/>
              <a:lstStyle/>
              <a:p>
                <a:endParaRPr lang="pt-BR"/>
              </a:p>
            </p:txBody>
          </p:sp>
          <p:sp>
            <p:nvSpPr>
              <p:cNvPr id="127293" name="Freeform 140"/>
              <p:cNvSpPr>
                <a:spLocks/>
              </p:cNvSpPr>
              <p:nvPr/>
            </p:nvSpPr>
            <p:spPr bwMode="auto">
              <a:xfrm>
                <a:off x="3299" y="2514"/>
                <a:ext cx="68" cy="65"/>
              </a:xfrm>
              <a:custGeom>
                <a:avLst/>
                <a:gdLst>
                  <a:gd name="T0" fmla="*/ 0 w 68"/>
                  <a:gd name="T1" fmla="*/ 65 h 65"/>
                  <a:gd name="T2" fmla="*/ 68 w 68"/>
                  <a:gd name="T3" fmla="*/ 33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3"/>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074" name="Rectangle 141"/>
            <p:cNvSpPr>
              <a:spLocks noChangeArrowheads="1"/>
            </p:cNvSpPr>
            <p:nvPr/>
          </p:nvSpPr>
          <p:spPr bwMode="auto">
            <a:xfrm>
              <a:off x="4063" y="404"/>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75" name="Rectangle 142"/>
            <p:cNvSpPr>
              <a:spLocks noChangeArrowheads="1"/>
            </p:cNvSpPr>
            <p:nvPr/>
          </p:nvSpPr>
          <p:spPr bwMode="auto">
            <a:xfrm>
              <a:off x="4129" y="435"/>
              <a:ext cx="339"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076" name="Rectangle 143"/>
            <p:cNvSpPr>
              <a:spLocks noChangeArrowheads="1"/>
            </p:cNvSpPr>
            <p:nvPr/>
          </p:nvSpPr>
          <p:spPr bwMode="auto">
            <a:xfrm>
              <a:off x="4129" y="525"/>
              <a:ext cx="226"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077" name="Rectangle 144"/>
            <p:cNvSpPr>
              <a:spLocks noChangeArrowheads="1"/>
            </p:cNvSpPr>
            <p:nvPr/>
          </p:nvSpPr>
          <p:spPr bwMode="auto">
            <a:xfrm>
              <a:off x="4063" y="699"/>
              <a:ext cx="546" cy="225"/>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78" name="Rectangle 145"/>
            <p:cNvSpPr>
              <a:spLocks noChangeArrowheads="1"/>
            </p:cNvSpPr>
            <p:nvPr/>
          </p:nvSpPr>
          <p:spPr bwMode="auto">
            <a:xfrm>
              <a:off x="4129" y="730"/>
              <a:ext cx="33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079" name="Rectangle 146"/>
            <p:cNvSpPr>
              <a:spLocks noChangeArrowheads="1"/>
            </p:cNvSpPr>
            <p:nvPr/>
          </p:nvSpPr>
          <p:spPr bwMode="auto">
            <a:xfrm>
              <a:off x="4129" y="819"/>
              <a:ext cx="218"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080" name="Rectangle 147"/>
            <p:cNvSpPr>
              <a:spLocks noChangeArrowheads="1"/>
            </p:cNvSpPr>
            <p:nvPr/>
          </p:nvSpPr>
          <p:spPr bwMode="auto">
            <a:xfrm>
              <a:off x="4063" y="995"/>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81" name="Rectangle 148"/>
            <p:cNvSpPr>
              <a:spLocks noChangeArrowheads="1"/>
            </p:cNvSpPr>
            <p:nvPr/>
          </p:nvSpPr>
          <p:spPr bwMode="auto">
            <a:xfrm>
              <a:off x="4129" y="1026"/>
              <a:ext cx="33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082" name="Rectangle 149"/>
            <p:cNvSpPr>
              <a:spLocks noChangeArrowheads="1"/>
            </p:cNvSpPr>
            <p:nvPr/>
          </p:nvSpPr>
          <p:spPr bwMode="auto">
            <a:xfrm>
              <a:off x="4129" y="1115"/>
              <a:ext cx="22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083" name="Rectangle 150"/>
            <p:cNvSpPr>
              <a:spLocks noChangeArrowheads="1"/>
            </p:cNvSpPr>
            <p:nvPr/>
          </p:nvSpPr>
          <p:spPr bwMode="auto">
            <a:xfrm>
              <a:off x="4063" y="1290"/>
              <a:ext cx="546"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84" name="Rectangle 151"/>
            <p:cNvSpPr>
              <a:spLocks noChangeArrowheads="1"/>
            </p:cNvSpPr>
            <p:nvPr/>
          </p:nvSpPr>
          <p:spPr bwMode="auto">
            <a:xfrm>
              <a:off x="4129" y="1322"/>
              <a:ext cx="339"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085" name="Rectangle 152"/>
            <p:cNvSpPr>
              <a:spLocks noChangeArrowheads="1"/>
            </p:cNvSpPr>
            <p:nvPr/>
          </p:nvSpPr>
          <p:spPr bwMode="auto">
            <a:xfrm>
              <a:off x="4129" y="1409"/>
              <a:ext cx="22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086" name="Rectangle 153"/>
            <p:cNvSpPr>
              <a:spLocks noChangeArrowheads="1"/>
            </p:cNvSpPr>
            <p:nvPr/>
          </p:nvSpPr>
          <p:spPr bwMode="auto">
            <a:xfrm>
              <a:off x="4063" y="1586"/>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87" name="Rectangle 154"/>
            <p:cNvSpPr>
              <a:spLocks noChangeArrowheads="1"/>
            </p:cNvSpPr>
            <p:nvPr/>
          </p:nvSpPr>
          <p:spPr bwMode="auto">
            <a:xfrm>
              <a:off x="4129" y="1618"/>
              <a:ext cx="339"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088" name="Rectangle 155"/>
            <p:cNvSpPr>
              <a:spLocks noChangeArrowheads="1"/>
            </p:cNvSpPr>
            <p:nvPr/>
          </p:nvSpPr>
          <p:spPr bwMode="auto">
            <a:xfrm>
              <a:off x="4129" y="1706"/>
              <a:ext cx="22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089" name="Rectangle 156"/>
            <p:cNvSpPr>
              <a:spLocks noChangeArrowheads="1"/>
            </p:cNvSpPr>
            <p:nvPr/>
          </p:nvSpPr>
          <p:spPr bwMode="auto">
            <a:xfrm>
              <a:off x="4063" y="1881"/>
              <a:ext cx="546"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90" name="Rectangle 157"/>
            <p:cNvSpPr>
              <a:spLocks noChangeArrowheads="1"/>
            </p:cNvSpPr>
            <p:nvPr/>
          </p:nvSpPr>
          <p:spPr bwMode="auto">
            <a:xfrm>
              <a:off x="4129" y="1915"/>
              <a:ext cx="339"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091" name="Rectangle 158"/>
            <p:cNvSpPr>
              <a:spLocks noChangeArrowheads="1"/>
            </p:cNvSpPr>
            <p:nvPr/>
          </p:nvSpPr>
          <p:spPr bwMode="auto">
            <a:xfrm>
              <a:off x="4129" y="2001"/>
              <a:ext cx="22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092" name="Rectangle 159"/>
            <p:cNvSpPr>
              <a:spLocks noChangeArrowheads="1"/>
            </p:cNvSpPr>
            <p:nvPr/>
          </p:nvSpPr>
          <p:spPr bwMode="auto">
            <a:xfrm>
              <a:off x="4063" y="2177"/>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93" name="Rectangle 160"/>
            <p:cNvSpPr>
              <a:spLocks noChangeArrowheads="1"/>
            </p:cNvSpPr>
            <p:nvPr/>
          </p:nvSpPr>
          <p:spPr bwMode="auto">
            <a:xfrm>
              <a:off x="4129" y="2208"/>
              <a:ext cx="33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094" name="Rectangle 161"/>
            <p:cNvSpPr>
              <a:spLocks noChangeArrowheads="1"/>
            </p:cNvSpPr>
            <p:nvPr/>
          </p:nvSpPr>
          <p:spPr bwMode="auto">
            <a:xfrm>
              <a:off x="4129" y="2297"/>
              <a:ext cx="226"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095" name="Rectangle 162"/>
            <p:cNvSpPr>
              <a:spLocks noChangeArrowheads="1"/>
            </p:cNvSpPr>
            <p:nvPr/>
          </p:nvSpPr>
          <p:spPr bwMode="auto">
            <a:xfrm>
              <a:off x="4063" y="2472"/>
              <a:ext cx="546"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96" name="Rectangle 163"/>
            <p:cNvSpPr>
              <a:spLocks noChangeArrowheads="1"/>
            </p:cNvSpPr>
            <p:nvPr/>
          </p:nvSpPr>
          <p:spPr bwMode="auto">
            <a:xfrm>
              <a:off x="4129" y="2502"/>
              <a:ext cx="33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097" name="Rectangle 164"/>
            <p:cNvSpPr>
              <a:spLocks noChangeArrowheads="1"/>
            </p:cNvSpPr>
            <p:nvPr/>
          </p:nvSpPr>
          <p:spPr bwMode="auto">
            <a:xfrm>
              <a:off x="4129" y="2592"/>
              <a:ext cx="22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098" name="Rectangle 165"/>
            <p:cNvSpPr>
              <a:spLocks noChangeArrowheads="1"/>
            </p:cNvSpPr>
            <p:nvPr/>
          </p:nvSpPr>
          <p:spPr bwMode="auto">
            <a:xfrm>
              <a:off x="4063" y="2768"/>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099" name="Rectangle 166"/>
            <p:cNvSpPr>
              <a:spLocks noChangeArrowheads="1"/>
            </p:cNvSpPr>
            <p:nvPr/>
          </p:nvSpPr>
          <p:spPr bwMode="auto">
            <a:xfrm>
              <a:off x="4129" y="2798"/>
              <a:ext cx="33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100" name="Rectangle 167"/>
            <p:cNvSpPr>
              <a:spLocks noChangeArrowheads="1"/>
            </p:cNvSpPr>
            <p:nvPr/>
          </p:nvSpPr>
          <p:spPr bwMode="auto">
            <a:xfrm>
              <a:off x="4129" y="2888"/>
              <a:ext cx="22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101" name="Rectangle 168"/>
            <p:cNvSpPr>
              <a:spLocks noChangeArrowheads="1"/>
            </p:cNvSpPr>
            <p:nvPr/>
          </p:nvSpPr>
          <p:spPr bwMode="auto">
            <a:xfrm>
              <a:off x="3367" y="2990"/>
              <a:ext cx="543"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02" name="Rectangle 169"/>
            <p:cNvSpPr>
              <a:spLocks noChangeArrowheads="1"/>
            </p:cNvSpPr>
            <p:nvPr/>
          </p:nvSpPr>
          <p:spPr bwMode="auto">
            <a:xfrm>
              <a:off x="3433" y="3020"/>
              <a:ext cx="360"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Tradings /</a:t>
              </a:r>
              <a:endParaRPr lang="pt-BR" sz="3200" baseline="-10000">
                <a:solidFill>
                  <a:schemeClr val="tx1"/>
                </a:solidFill>
                <a:latin typeface="Tahoma" pitchFamily="34" charset="0"/>
              </a:endParaRPr>
            </a:p>
          </p:txBody>
        </p:sp>
        <p:sp>
          <p:nvSpPr>
            <p:cNvPr id="127103" name="Rectangle 170"/>
            <p:cNvSpPr>
              <a:spLocks noChangeArrowheads="1"/>
            </p:cNvSpPr>
            <p:nvPr/>
          </p:nvSpPr>
          <p:spPr bwMode="auto">
            <a:xfrm>
              <a:off x="3433" y="3110"/>
              <a:ext cx="391"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Exportação</a:t>
              </a:r>
              <a:endParaRPr lang="pt-BR" sz="3200" baseline="-10000">
                <a:solidFill>
                  <a:schemeClr val="tx1"/>
                </a:solidFill>
                <a:latin typeface="Tahoma" pitchFamily="34" charset="0"/>
              </a:endParaRPr>
            </a:p>
          </p:txBody>
        </p:sp>
        <p:grpSp>
          <p:nvGrpSpPr>
            <p:cNvPr id="127104" name="Group 171"/>
            <p:cNvGrpSpPr>
              <a:grpSpLocks/>
            </p:cNvGrpSpPr>
            <p:nvPr/>
          </p:nvGrpSpPr>
          <p:grpSpPr bwMode="auto">
            <a:xfrm>
              <a:off x="3212" y="2778"/>
              <a:ext cx="851" cy="65"/>
              <a:chOff x="3212" y="2778"/>
              <a:chExt cx="851" cy="65"/>
            </a:xfrm>
          </p:grpSpPr>
          <p:sp>
            <p:nvSpPr>
              <p:cNvPr id="127290" name="Line 172"/>
              <p:cNvSpPr>
                <a:spLocks noChangeShapeType="1"/>
              </p:cNvSpPr>
              <p:nvPr/>
            </p:nvSpPr>
            <p:spPr bwMode="auto">
              <a:xfrm>
                <a:off x="3212" y="2809"/>
                <a:ext cx="789" cy="1"/>
              </a:xfrm>
              <a:prstGeom prst="line">
                <a:avLst/>
              </a:prstGeom>
              <a:noFill/>
              <a:ln w="9525">
                <a:solidFill>
                  <a:srgbClr val="000000"/>
                </a:solidFill>
                <a:round/>
                <a:headEnd/>
                <a:tailEnd/>
              </a:ln>
            </p:spPr>
            <p:txBody>
              <a:bodyPr/>
              <a:lstStyle/>
              <a:p>
                <a:endParaRPr lang="pt-BR"/>
              </a:p>
            </p:txBody>
          </p:sp>
          <p:sp>
            <p:nvSpPr>
              <p:cNvPr id="127291" name="Freeform 173"/>
              <p:cNvSpPr>
                <a:spLocks/>
              </p:cNvSpPr>
              <p:nvPr/>
            </p:nvSpPr>
            <p:spPr bwMode="auto">
              <a:xfrm>
                <a:off x="3997" y="2778"/>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05" name="Group 174"/>
            <p:cNvGrpSpPr>
              <a:grpSpLocks/>
            </p:cNvGrpSpPr>
            <p:nvPr/>
          </p:nvGrpSpPr>
          <p:grpSpPr bwMode="auto">
            <a:xfrm>
              <a:off x="3908" y="2516"/>
              <a:ext cx="155" cy="65"/>
              <a:chOff x="3908" y="2516"/>
              <a:chExt cx="155" cy="65"/>
            </a:xfrm>
          </p:grpSpPr>
          <p:sp>
            <p:nvSpPr>
              <p:cNvPr id="127288" name="Line 175"/>
              <p:cNvSpPr>
                <a:spLocks noChangeShapeType="1"/>
              </p:cNvSpPr>
              <p:nvPr/>
            </p:nvSpPr>
            <p:spPr bwMode="auto">
              <a:xfrm>
                <a:off x="3908" y="2545"/>
                <a:ext cx="93" cy="2"/>
              </a:xfrm>
              <a:prstGeom prst="line">
                <a:avLst/>
              </a:prstGeom>
              <a:noFill/>
              <a:ln w="9525">
                <a:solidFill>
                  <a:srgbClr val="000000"/>
                </a:solidFill>
                <a:round/>
                <a:headEnd/>
                <a:tailEnd/>
              </a:ln>
            </p:spPr>
            <p:txBody>
              <a:bodyPr/>
              <a:lstStyle/>
              <a:p>
                <a:endParaRPr lang="pt-BR"/>
              </a:p>
            </p:txBody>
          </p:sp>
          <p:sp>
            <p:nvSpPr>
              <p:cNvPr id="127289" name="Freeform 176"/>
              <p:cNvSpPr>
                <a:spLocks/>
              </p:cNvSpPr>
              <p:nvPr/>
            </p:nvSpPr>
            <p:spPr bwMode="auto">
              <a:xfrm>
                <a:off x="3997" y="2516"/>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06" name="Group 177"/>
            <p:cNvGrpSpPr>
              <a:grpSpLocks/>
            </p:cNvGrpSpPr>
            <p:nvPr/>
          </p:nvGrpSpPr>
          <p:grpSpPr bwMode="auto">
            <a:xfrm>
              <a:off x="3908" y="2218"/>
              <a:ext cx="155" cy="65"/>
              <a:chOff x="3908" y="2218"/>
              <a:chExt cx="155" cy="65"/>
            </a:xfrm>
          </p:grpSpPr>
          <p:sp>
            <p:nvSpPr>
              <p:cNvPr id="127286" name="Line 178"/>
              <p:cNvSpPr>
                <a:spLocks noChangeShapeType="1"/>
              </p:cNvSpPr>
              <p:nvPr/>
            </p:nvSpPr>
            <p:spPr bwMode="auto">
              <a:xfrm>
                <a:off x="3908" y="2250"/>
                <a:ext cx="93" cy="1"/>
              </a:xfrm>
              <a:prstGeom prst="line">
                <a:avLst/>
              </a:prstGeom>
              <a:noFill/>
              <a:ln w="9525">
                <a:solidFill>
                  <a:srgbClr val="000000"/>
                </a:solidFill>
                <a:round/>
                <a:headEnd/>
                <a:tailEnd/>
              </a:ln>
            </p:spPr>
            <p:txBody>
              <a:bodyPr/>
              <a:lstStyle/>
              <a:p>
                <a:endParaRPr lang="pt-BR"/>
              </a:p>
            </p:txBody>
          </p:sp>
          <p:sp>
            <p:nvSpPr>
              <p:cNvPr id="127287" name="Freeform 179"/>
              <p:cNvSpPr>
                <a:spLocks/>
              </p:cNvSpPr>
              <p:nvPr/>
            </p:nvSpPr>
            <p:spPr bwMode="auto">
              <a:xfrm>
                <a:off x="3997" y="2218"/>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07" name="Group 180"/>
            <p:cNvGrpSpPr>
              <a:grpSpLocks/>
            </p:cNvGrpSpPr>
            <p:nvPr/>
          </p:nvGrpSpPr>
          <p:grpSpPr bwMode="auto">
            <a:xfrm>
              <a:off x="3908" y="1925"/>
              <a:ext cx="155" cy="65"/>
              <a:chOff x="3908" y="1925"/>
              <a:chExt cx="155" cy="65"/>
            </a:xfrm>
          </p:grpSpPr>
          <p:sp>
            <p:nvSpPr>
              <p:cNvPr id="127284" name="Line 181"/>
              <p:cNvSpPr>
                <a:spLocks noChangeShapeType="1"/>
              </p:cNvSpPr>
              <p:nvPr/>
            </p:nvSpPr>
            <p:spPr bwMode="auto">
              <a:xfrm>
                <a:off x="3908" y="1954"/>
                <a:ext cx="93" cy="2"/>
              </a:xfrm>
              <a:prstGeom prst="line">
                <a:avLst/>
              </a:prstGeom>
              <a:noFill/>
              <a:ln w="9525">
                <a:solidFill>
                  <a:srgbClr val="000000"/>
                </a:solidFill>
                <a:round/>
                <a:headEnd/>
                <a:tailEnd/>
              </a:ln>
            </p:spPr>
            <p:txBody>
              <a:bodyPr/>
              <a:lstStyle/>
              <a:p>
                <a:endParaRPr lang="pt-BR"/>
              </a:p>
            </p:txBody>
          </p:sp>
          <p:sp>
            <p:nvSpPr>
              <p:cNvPr id="127285" name="Freeform 182"/>
              <p:cNvSpPr>
                <a:spLocks/>
              </p:cNvSpPr>
              <p:nvPr/>
            </p:nvSpPr>
            <p:spPr bwMode="auto">
              <a:xfrm>
                <a:off x="3997" y="1925"/>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08" name="Group 183"/>
            <p:cNvGrpSpPr>
              <a:grpSpLocks/>
            </p:cNvGrpSpPr>
            <p:nvPr/>
          </p:nvGrpSpPr>
          <p:grpSpPr bwMode="auto">
            <a:xfrm>
              <a:off x="3908" y="1661"/>
              <a:ext cx="155" cy="65"/>
              <a:chOff x="3908" y="1661"/>
              <a:chExt cx="155" cy="65"/>
            </a:xfrm>
          </p:grpSpPr>
          <p:sp>
            <p:nvSpPr>
              <p:cNvPr id="127282" name="Line 184"/>
              <p:cNvSpPr>
                <a:spLocks noChangeShapeType="1"/>
              </p:cNvSpPr>
              <p:nvPr/>
            </p:nvSpPr>
            <p:spPr bwMode="auto">
              <a:xfrm>
                <a:off x="3908" y="1692"/>
                <a:ext cx="93" cy="1"/>
              </a:xfrm>
              <a:prstGeom prst="line">
                <a:avLst/>
              </a:prstGeom>
              <a:noFill/>
              <a:ln w="9525">
                <a:solidFill>
                  <a:srgbClr val="000000"/>
                </a:solidFill>
                <a:round/>
                <a:headEnd/>
                <a:tailEnd/>
              </a:ln>
            </p:spPr>
            <p:txBody>
              <a:bodyPr/>
              <a:lstStyle/>
              <a:p>
                <a:endParaRPr lang="pt-BR"/>
              </a:p>
            </p:txBody>
          </p:sp>
          <p:sp>
            <p:nvSpPr>
              <p:cNvPr id="127283" name="Freeform 185"/>
              <p:cNvSpPr>
                <a:spLocks/>
              </p:cNvSpPr>
              <p:nvPr/>
            </p:nvSpPr>
            <p:spPr bwMode="auto">
              <a:xfrm>
                <a:off x="3997" y="1661"/>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09" name="Group 186"/>
            <p:cNvGrpSpPr>
              <a:grpSpLocks/>
            </p:cNvGrpSpPr>
            <p:nvPr/>
          </p:nvGrpSpPr>
          <p:grpSpPr bwMode="auto">
            <a:xfrm>
              <a:off x="3908" y="1334"/>
              <a:ext cx="155" cy="65"/>
              <a:chOff x="3908" y="1334"/>
              <a:chExt cx="155" cy="65"/>
            </a:xfrm>
          </p:grpSpPr>
          <p:sp>
            <p:nvSpPr>
              <p:cNvPr id="127280" name="Line 187"/>
              <p:cNvSpPr>
                <a:spLocks noChangeShapeType="1"/>
              </p:cNvSpPr>
              <p:nvPr/>
            </p:nvSpPr>
            <p:spPr bwMode="auto">
              <a:xfrm>
                <a:off x="3908" y="1363"/>
                <a:ext cx="93" cy="2"/>
              </a:xfrm>
              <a:prstGeom prst="line">
                <a:avLst/>
              </a:prstGeom>
              <a:noFill/>
              <a:ln w="9525">
                <a:solidFill>
                  <a:srgbClr val="000000"/>
                </a:solidFill>
                <a:round/>
                <a:headEnd/>
                <a:tailEnd/>
              </a:ln>
            </p:spPr>
            <p:txBody>
              <a:bodyPr/>
              <a:lstStyle/>
              <a:p>
                <a:endParaRPr lang="pt-BR"/>
              </a:p>
            </p:txBody>
          </p:sp>
          <p:sp>
            <p:nvSpPr>
              <p:cNvPr id="127281" name="Freeform 188"/>
              <p:cNvSpPr>
                <a:spLocks/>
              </p:cNvSpPr>
              <p:nvPr/>
            </p:nvSpPr>
            <p:spPr bwMode="auto">
              <a:xfrm>
                <a:off x="3997" y="1334"/>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10" name="Group 189"/>
            <p:cNvGrpSpPr>
              <a:grpSpLocks/>
            </p:cNvGrpSpPr>
            <p:nvPr/>
          </p:nvGrpSpPr>
          <p:grpSpPr bwMode="auto">
            <a:xfrm>
              <a:off x="3908" y="1036"/>
              <a:ext cx="155" cy="65"/>
              <a:chOff x="3908" y="1036"/>
              <a:chExt cx="155" cy="65"/>
            </a:xfrm>
          </p:grpSpPr>
          <p:sp>
            <p:nvSpPr>
              <p:cNvPr id="127278" name="Line 190"/>
              <p:cNvSpPr>
                <a:spLocks noChangeShapeType="1"/>
              </p:cNvSpPr>
              <p:nvPr/>
            </p:nvSpPr>
            <p:spPr bwMode="auto">
              <a:xfrm>
                <a:off x="3908" y="1068"/>
                <a:ext cx="93" cy="1"/>
              </a:xfrm>
              <a:prstGeom prst="line">
                <a:avLst/>
              </a:prstGeom>
              <a:noFill/>
              <a:ln w="9525">
                <a:solidFill>
                  <a:srgbClr val="000000"/>
                </a:solidFill>
                <a:round/>
                <a:headEnd/>
                <a:tailEnd/>
              </a:ln>
            </p:spPr>
            <p:txBody>
              <a:bodyPr/>
              <a:lstStyle/>
              <a:p>
                <a:endParaRPr lang="pt-BR"/>
              </a:p>
            </p:txBody>
          </p:sp>
          <p:sp>
            <p:nvSpPr>
              <p:cNvPr id="127279" name="Freeform 191"/>
              <p:cNvSpPr>
                <a:spLocks/>
              </p:cNvSpPr>
              <p:nvPr/>
            </p:nvSpPr>
            <p:spPr bwMode="auto">
              <a:xfrm>
                <a:off x="3997" y="1036"/>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11" name="Group 192"/>
            <p:cNvGrpSpPr>
              <a:grpSpLocks/>
            </p:cNvGrpSpPr>
            <p:nvPr/>
          </p:nvGrpSpPr>
          <p:grpSpPr bwMode="auto">
            <a:xfrm>
              <a:off x="3908" y="743"/>
              <a:ext cx="155" cy="65"/>
              <a:chOff x="3908" y="743"/>
              <a:chExt cx="155" cy="65"/>
            </a:xfrm>
          </p:grpSpPr>
          <p:sp>
            <p:nvSpPr>
              <p:cNvPr id="127276" name="Line 193"/>
              <p:cNvSpPr>
                <a:spLocks noChangeShapeType="1"/>
              </p:cNvSpPr>
              <p:nvPr/>
            </p:nvSpPr>
            <p:spPr bwMode="auto">
              <a:xfrm>
                <a:off x="3908" y="772"/>
                <a:ext cx="93" cy="2"/>
              </a:xfrm>
              <a:prstGeom prst="line">
                <a:avLst/>
              </a:prstGeom>
              <a:noFill/>
              <a:ln w="9525">
                <a:solidFill>
                  <a:srgbClr val="000000"/>
                </a:solidFill>
                <a:round/>
                <a:headEnd/>
                <a:tailEnd/>
              </a:ln>
            </p:spPr>
            <p:txBody>
              <a:bodyPr/>
              <a:lstStyle/>
              <a:p>
                <a:endParaRPr lang="pt-BR"/>
              </a:p>
            </p:txBody>
          </p:sp>
          <p:sp>
            <p:nvSpPr>
              <p:cNvPr id="127277" name="Freeform 194"/>
              <p:cNvSpPr>
                <a:spLocks/>
              </p:cNvSpPr>
              <p:nvPr/>
            </p:nvSpPr>
            <p:spPr bwMode="auto">
              <a:xfrm>
                <a:off x="3997" y="743"/>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12" name="Group 195"/>
            <p:cNvGrpSpPr>
              <a:grpSpLocks/>
            </p:cNvGrpSpPr>
            <p:nvPr/>
          </p:nvGrpSpPr>
          <p:grpSpPr bwMode="auto">
            <a:xfrm>
              <a:off x="3908" y="447"/>
              <a:ext cx="155" cy="65"/>
              <a:chOff x="3908" y="447"/>
              <a:chExt cx="155" cy="65"/>
            </a:xfrm>
          </p:grpSpPr>
          <p:sp>
            <p:nvSpPr>
              <p:cNvPr id="127274" name="Line 196"/>
              <p:cNvSpPr>
                <a:spLocks noChangeShapeType="1"/>
              </p:cNvSpPr>
              <p:nvPr/>
            </p:nvSpPr>
            <p:spPr bwMode="auto">
              <a:xfrm>
                <a:off x="3908" y="477"/>
                <a:ext cx="93" cy="2"/>
              </a:xfrm>
              <a:prstGeom prst="line">
                <a:avLst/>
              </a:prstGeom>
              <a:noFill/>
              <a:ln w="9525">
                <a:solidFill>
                  <a:srgbClr val="000000"/>
                </a:solidFill>
                <a:round/>
                <a:headEnd/>
                <a:tailEnd/>
              </a:ln>
            </p:spPr>
            <p:txBody>
              <a:bodyPr/>
              <a:lstStyle/>
              <a:p>
                <a:endParaRPr lang="pt-BR"/>
              </a:p>
            </p:txBody>
          </p:sp>
          <p:sp>
            <p:nvSpPr>
              <p:cNvPr id="127275" name="Freeform 197"/>
              <p:cNvSpPr>
                <a:spLocks/>
              </p:cNvSpPr>
              <p:nvPr/>
            </p:nvSpPr>
            <p:spPr bwMode="auto">
              <a:xfrm>
                <a:off x="3997" y="447"/>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113" name="Rectangle 198"/>
            <p:cNvSpPr>
              <a:spLocks noChangeArrowheads="1"/>
            </p:cNvSpPr>
            <p:nvPr/>
          </p:nvSpPr>
          <p:spPr bwMode="auto">
            <a:xfrm>
              <a:off x="4683" y="404"/>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14" name="Rectangle 199"/>
            <p:cNvSpPr>
              <a:spLocks noChangeArrowheads="1"/>
            </p:cNvSpPr>
            <p:nvPr/>
          </p:nvSpPr>
          <p:spPr bwMode="auto">
            <a:xfrm>
              <a:off x="4749" y="435"/>
              <a:ext cx="415"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15" name="Rectangle 200"/>
            <p:cNvSpPr>
              <a:spLocks noChangeArrowheads="1"/>
            </p:cNvSpPr>
            <p:nvPr/>
          </p:nvSpPr>
          <p:spPr bwMode="auto">
            <a:xfrm>
              <a:off x="4749" y="525"/>
              <a:ext cx="164"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sp>
          <p:nvSpPr>
            <p:cNvPr id="127116" name="Rectangle 201"/>
            <p:cNvSpPr>
              <a:spLocks noChangeArrowheads="1"/>
            </p:cNvSpPr>
            <p:nvPr/>
          </p:nvSpPr>
          <p:spPr bwMode="auto">
            <a:xfrm>
              <a:off x="3367" y="3270"/>
              <a:ext cx="543" cy="20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17" name="Rectangle 202"/>
            <p:cNvSpPr>
              <a:spLocks noChangeArrowheads="1"/>
            </p:cNvSpPr>
            <p:nvPr/>
          </p:nvSpPr>
          <p:spPr bwMode="auto">
            <a:xfrm>
              <a:off x="3433" y="3301"/>
              <a:ext cx="326" cy="117"/>
            </a:xfrm>
            <a:prstGeom prst="rect">
              <a:avLst/>
            </a:prstGeom>
            <a:solidFill>
              <a:schemeClr val="bg1"/>
            </a:solidFill>
            <a:ln w="9525">
              <a:noFill/>
              <a:miter lim="800000"/>
              <a:headEnd/>
              <a:tailEnd/>
            </a:ln>
          </p:spPr>
          <p:txBody>
            <a:bodyPr wrap="none" lIns="0" tIns="0" rIns="0" bIns="0">
              <a:spAutoFit/>
            </a:bodyPr>
            <a:lstStyle/>
            <a:p>
              <a:pPr eaLnBrk="0" hangingPunct="0"/>
              <a:r>
                <a:rPr lang="pt-BR" sz="1000">
                  <a:solidFill>
                    <a:srgbClr val="000000"/>
                  </a:solidFill>
                  <a:latin typeface="Tahoma" pitchFamily="34" charset="0"/>
                </a:rPr>
                <a:t>Agroind.</a:t>
              </a:r>
              <a:endParaRPr lang="pt-BR" sz="3200" baseline="-10000">
                <a:solidFill>
                  <a:schemeClr val="tx1"/>
                </a:solidFill>
                <a:latin typeface="Tahoma" pitchFamily="34" charset="0"/>
              </a:endParaRPr>
            </a:p>
          </p:txBody>
        </p:sp>
        <p:sp>
          <p:nvSpPr>
            <p:cNvPr id="127118" name="Line 203"/>
            <p:cNvSpPr>
              <a:spLocks noChangeShapeType="1"/>
            </p:cNvSpPr>
            <p:nvPr/>
          </p:nvSpPr>
          <p:spPr bwMode="auto">
            <a:xfrm>
              <a:off x="3288" y="3034"/>
              <a:ext cx="1" cy="368"/>
            </a:xfrm>
            <a:prstGeom prst="line">
              <a:avLst/>
            </a:prstGeom>
            <a:noFill/>
            <a:ln w="9525">
              <a:solidFill>
                <a:srgbClr val="000000"/>
              </a:solidFill>
              <a:round/>
              <a:headEnd/>
              <a:tailEnd/>
            </a:ln>
          </p:spPr>
          <p:txBody>
            <a:bodyPr/>
            <a:lstStyle/>
            <a:p>
              <a:endParaRPr lang="pt-BR"/>
            </a:p>
          </p:txBody>
        </p:sp>
        <p:grpSp>
          <p:nvGrpSpPr>
            <p:cNvPr id="127119" name="Group 204"/>
            <p:cNvGrpSpPr>
              <a:grpSpLocks/>
            </p:cNvGrpSpPr>
            <p:nvPr/>
          </p:nvGrpSpPr>
          <p:grpSpPr bwMode="auto">
            <a:xfrm>
              <a:off x="3288" y="3002"/>
              <a:ext cx="79" cy="65"/>
              <a:chOff x="3288" y="3002"/>
              <a:chExt cx="79" cy="65"/>
            </a:xfrm>
          </p:grpSpPr>
          <p:sp>
            <p:nvSpPr>
              <p:cNvPr id="127272" name="Line 205"/>
              <p:cNvSpPr>
                <a:spLocks noChangeShapeType="1"/>
              </p:cNvSpPr>
              <p:nvPr/>
            </p:nvSpPr>
            <p:spPr bwMode="auto">
              <a:xfrm>
                <a:off x="3288" y="3034"/>
                <a:ext cx="17" cy="1"/>
              </a:xfrm>
              <a:prstGeom prst="line">
                <a:avLst/>
              </a:prstGeom>
              <a:noFill/>
              <a:ln w="9525">
                <a:solidFill>
                  <a:srgbClr val="000000"/>
                </a:solidFill>
                <a:round/>
                <a:headEnd/>
                <a:tailEnd/>
              </a:ln>
            </p:spPr>
            <p:txBody>
              <a:bodyPr/>
              <a:lstStyle/>
              <a:p>
                <a:endParaRPr lang="pt-BR"/>
              </a:p>
            </p:txBody>
          </p:sp>
          <p:sp>
            <p:nvSpPr>
              <p:cNvPr id="127273" name="Freeform 206"/>
              <p:cNvSpPr>
                <a:spLocks/>
              </p:cNvSpPr>
              <p:nvPr/>
            </p:nvSpPr>
            <p:spPr bwMode="auto">
              <a:xfrm>
                <a:off x="3301" y="3002"/>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20" name="Group 207"/>
            <p:cNvGrpSpPr>
              <a:grpSpLocks/>
            </p:cNvGrpSpPr>
            <p:nvPr/>
          </p:nvGrpSpPr>
          <p:grpSpPr bwMode="auto">
            <a:xfrm>
              <a:off x="3288" y="3367"/>
              <a:ext cx="79" cy="65"/>
              <a:chOff x="3288" y="3367"/>
              <a:chExt cx="79" cy="65"/>
            </a:xfrm>
          </p:grpSpPr>
          <p:sp>
            <p:nvSpPr>
              <p:cNvPr id="127270" name="Line 208"/>
              <p:cNvSpPr>
                <a:spLocks noChangeShapeType="1"/>
              </p:cNvSpPr>
              <p:nvPr/>
            </p:nvSpPr>
            <p:spPr bwMode="auto">
              <a:xfrm>
                <a:off x="3288" y="3398"/>
                <a:ext cx="17" cy="1"/>
              </a:xfrm>
              <a:prstGeom prst="line">
                <a:avLst/>
              </a:prstGeom>
              <a:noFill/>
              <a:ln w="9525">
                <a:solidFill>
                  <a:srgbClr val="000000"/>
                </a:solidFill>
                <a:round/>
                <a:headEnd/>
                <a:tailEnd/>
              </a:ln>
            </p:spPr>
            <p:txBody>
              <a:bodyPr/>
              <a:lstStyle/>
              <a:p>
                <a:endParaRPr lang="pt-BR"/>
              </a:p>
            </p:txBody>
          </p:sp>
          <p:sp>
            <p:nvSpPr>
              <p:cNvPr id="127271" name="Freeform 209"/>
              <p:cNvSpPr>
                <a:spLocks/>
              </p:cNvSpPr>
              <p:nvPr/>
            </p:nvSpPr>
            <p:spPr bwMode="auto">
              <a:xfrm>
                <a:off x="3301" y="3367"/>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21" name="Group 210"/>
            <p:cNvGrpSpPr>
              <a:grpSpLocks/>
            </p:cNvGrpSpPr>
            <p:nvPr/>
          </p:nvGrpSpPr>
          <p:grpSpPr bwMode="auto">
            <a:xfrm>
              <a:off x="3212" y="3073"/>
              <a:ext cx="76" cy="65"/>
              <a:chOff x="3212" y="3073"/>
              <a:chExt cx="76" cy="65"/>
            </a:xfrm>
          </p:grpSpPr>
          <p:sp>
            <p:nvSpPr>
              <p:cNvPr id="127268" name="Line 211"/>
              <p:cNvSpPr>
                <a:spLocks noChangeShapeType="1"/>
              </p:cNvSpPr>
              <p:nvPr/>
            </p:nvSpPr>
            <p:spPr bwMode="auto">
              <a:xfrm>
                <a:off x="3212" y="3105"/>
                <a:ext cx="14" cy="1"/>
              </a:xfrm>
              <a:prstGeom prst="line">
                <a:avLst/>
              </a:prstGeom>
              <a:noFill/>
              <a:ln w="9525">
                <a:solidFill>
                  <a:srgbClr val="000000"/>
                </a:solidFill>
                <a:round/>
                <a:headEnd/>
                <a:tailEnd/>
              </a:ln>
            </p:spPr>
            <p:txBody>
              <a:bodyPr/>
              <a:lstStyle/>
              <a:p>
                <a:endParaRPr lang="pt-BR"/>
              </a:p>
            </p:txBody>
          </p:sp>
          <p:sp>
            <p:nvSpPr>
              <p:cNvPr id="127269" name="Freeform 212"/>
              <p:cNvSpPr>
                <a:spLocks/>
              </p:cNvSpPr>
              <p:nvPr/>
            </p:nvSpPr>
            <p:spPr bwMode="auto">
              <a:xfrm>
                <a:off x="3222" y="3073"/>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122" name="Rectangle 213"/>
            <p:cNvSpPr>
              <a:spLocks noChangeArrowheads="1"/>
            </p:cNvSpPr>
            <p:nvPr/>
          </p:nvSpPr>
          <p:spPr bwMode="auto">
            <a:xfrm>
              <a:off x="4683" y="699"/>
              <a:ext cx="546" cy="225"/>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23" name="Rectangle 214"/>
            <p:cNvSpPr>
              <a:spLocks noChangeArrowheads="1"/>
            </p:cNvSpPr>
            <p:nvPr/>
          </p:nvSpPr>
          <p:spPr bwMode="auto">
            <a:xfrm>
              <a:off x="4749" y="730"/>
              <a:ext cx="374" cy="210"/>
            </a:xfrm>
            <a:prstGeom prst="rect">
              <a:avLst/>
            </a:prstGeom>
            <a:solidFill>
              <a:schemeClr val="bg1"/>
            </a:solidFill>
            <a:ln w="9525">
              <a:noFill/>
              <a:miter lim="800000"/>
              <a:headEnd/>
              <a:tailEnd/>
            </a:ln>
          </p:spPr>
          <p:txBody>
            <a:bodyPr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24" name="Rectangle 215"/>
            <p:cNvSpPr>
              <a:spLocks noChangeArrowheads="1"/>
            </p:cNvSpPr>
            <p:nvPr/>
          </p:nvSpPr>
          <p:spPr bwMode="auto">
            <a:xfrm>
              <a:off x="4749" y="819"/>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sp>
          <p:nvSpPr>
            <p:cNvPr id="127125" name="Rectangle 216"/>
            <p:cNvSpPr>
              <a:spLocks noChangeArrowheads="1"/>
            </p:cNvSpPr>
            <p:nvPr/>
          </p:nvSpPr>
          <p:spPr bwMode="auto">
            <a:xfrm>
              <a:off x="4683" y="995"/>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26" name="Rectangle 217"/>
            <p:cNvSpPr>
              <a:spLocks noChangeArrowheads="1"/>
            </p:cNvSpPr>
            <p:nvPr/>
          </p:nvSpPr>
          <p:spPr bwMode="auto">
            <a:xfrm>
              <a:off x="4749" y="1026"/>
              <a:ext cx="415"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27" name="Rectangle 218"/>
            <p:cNvSpPr>
              <a:spLocks noChangeArrowheads="1"/>
            </p:cNvSpPr>
            <p:nvPr/>
          </p:nvSpPr>
          <p:spPr bwMode="auto">
            <a:xfrm>
              <a:off x="4749" y="1115"/>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sp>
          <p:nvSpPr>
            <p:cNvPr id="127128" name="Rectangle 219"/>
            <p:cNvSpPr>
              <a:spLocks noChangeArrowheads="1"/>
            </p:cNvSpPr>
            <p:nvPr/>
          </p:nvSpPr>
          <p:spPr bwMode="auto">
            <a:xfrm>
              <a:off x="4683" y="1290"/>
              <a:ext cx="546"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29" name="Rectangle 220"/>
            <p:cNvSpPr>
              <a:spLocks noChangeArrowheads="1"/>
            </p:cNvSpPr>
            <p:nvPr/>
          </p:nvSpPr>
          <p:spPr bwMode="auto">
            <a:xfrm>
              <a:off x="4749" y="1322"/>
              <a:ext cx="415"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30" name="Rectangle 221"/>
            <p:cNvSpPr>
              <a:spLocks noChangeArrowheads="1"/>
            </p:cNvSpPr>
            <p:nvPr/>
          </p:nvSpPr>
          <p:spPr bwMode="auto">
            <a:xfrm>
              <a:off x="4749" y="1409"/>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sp>
          <p:nvSpPr>
            <p:cNvPr id="127131" name="Rectangle 222"/>
            <p:cNvSpPr>
              <a:spLocks noChangeArrowheads="1"/>
            </p:cNvSpPr>
            <p:nvPr/>
          </p:nvSpPr>
          <p:spPr bwMode="auto">
            <a:xfrm>
              <a:off x="4683" y="1586"/>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32" name="Rectangle 223"/>
            <p:cNvSpPr>
              <a:spLocks noChangeArrowheads="1"/>
            </p:cNvSpPr>
            <p:nvPr/>
          </p:nvSpPr>
          <p:spPr bwMode="auto">
            <a:xfrm>
              <a:off x="4749" y="1618"/>
              <a:ext cx="415"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33" name="Rectangle 224"/>
            <p:cNvSpPr>
              <a:spLocks noChangeArrowheads="1"/>
            </p:cNvSpPr>
            <p:nvPr/>
          </p:nvSpPr>
          <p:spPr bwMode="auto">
            <a:xfrm>
              <a:off x="4749" y="1706"/>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sp>
          <p:nvSpPr>
            <p:cNvPr id="127134" name="Rectangle 225"/>
            <p:cNvSpPr>
              <a:spLocks noChangeArrowheads="1"/>
            </p:cNvSpPr>
            <p:nvPr/>
          </p:nvSpPr>
          <p:spPr bwMode="auto">
            <a:xfrm>
              <a:off x="4683" y="1881"/>
              <a:ext cx="546"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35" name="Rectangle 226"/>
            <p:cNvSpPr>
              <a:spLocks noChangeArrowheads="1"/>
            </p:cNvSpPr>
            <p:nvPr/>
          </p:nvSpPr>
          <p:spPr bwMode="auto">
            <a:xfrm>
              <a:off x="4749" y="1915"/>
              <a:ext cx="415"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36" name="Rectangle 227"/>
            <p:cNvSpPr>
              <a:spLocks noChangeArrowheads="1"/>
            </p:cNvSpPr>
            <p:nvPr/>
          </p:nvSpPr>
          <p:spPr bwMode="auto">
            <a:xfrm>
              <a:off x="4749" y="2001"/>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sp>
          <p:nvSpPr>
            <p:cNvPr id="127137" name="Rectangle 228"/>
            <p:cNvSpPr>
              <a:spLocks noChangeArrowheads="1"/>
            </p:cNvSpPr>
            <p:nvPr/>
          </p:nvSpPr>
          <p:spPr bwMode="auto">
            <a:xfrm>
              <a:off x="4683" y="2177"/>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38" name="Rectangle 229"/>
            <p:cNvSpPr>
              <a:spLocks noChangeArrowheads="1"/>
            </p:cNvSpPr>
            <p:nvPr/>
          </p:nvSpPr>
          <p:spPr bwMode="auto">
            <a:xfrm>
              <a:off x="4749" y="2208"/>
              <a:ext cx="415"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39" name="Rectangle 230"/>
            <p:cNvSpPr>
              <a:spLocks noChangeArrowheads="1"/>
            </p:cNvSpPr>
            <p:nvPr/>
          </p:nvSpPr>
          <p:spPr bwMode="auto">
            <a:xfrm>
              <a:off x="4749" y="2297"/>
              <a:ext cx="164"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sp>
          <p:nvSpPr>
            <p:cNvPr id="127140" name="Rectangle 231"/>
            <p:cNvSpPr>
              <a:spLocks noChangeArrowheads="1"/>
            </p:cNvSpPr>
            <p:nvPr/>
          </p:nvSpPr>
          <p:spPr bwMode="auto">
            <a:xfrm>
              <a:off x="4683" y="2472"/>
              <a:ext cx="546" cy="223"/>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41" name="Rectangle 232"/>
            <p:cNvSpPr>
              <a:spLocks noChangeArrowheads="1"/>
            </p:cNvSpPr>
            <p:nvPr/>
          </p:nvSpPr>
          <p:spPr bwMode="auto">
            <a:xfrm>
              <a:off x="4749" y="2502"/>
              <a:ext cx="415"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42" name="Rectangle 233"/>
            <p:cNvSpPr>
              <a:spLocks noChangeArrowheads="1"/>
            </p:cNvSpPr>
            <p:nvPr/>
          </p:nvSpPr>
          <p:spPr bwMode="auto">
            <a:xfrm>
              <a:off x="4749" y="2592"/>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sp>
          <p:nvSpPr>
            <p:cNvPr id="127143" name="Rectangle 234"/>
            <p:cNvSpPr>
              <a:spLocks noChangeArrowheads="1"/>
            </p:cNvSpPr>
            <p:nvPr/>
          </p:nvSpPr>
          <p:spPr bwMode="auto">
            <a:xfrm>
              <a:off x="4683" y="2768"/>
              <a:ext cx="546" cy="224"/>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44" name="Rectangle 235"/>
            <p:cNvSpPr>
              <a:spLocks noChangeArrowheads="1"/>
            </p:cNvSpPr>
            <p:nvPr/>
          </p:nvSpPr>
          <p:spPr bwMode="auto">
            <a:xfrm>
              <a:off x="4749" y="2798"/>
              <a:ext cx="415"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45" name="Rectangle 236"/>
            <p:cNvSpPr>
              <a:spLocks noChangeArrowheads="1"/>
            </p:cNvSpPr>
            <p:nvPr/>
          </p:nvSpPr>
          <p:spPr bwMode="auto">
            <a:xfrm>
              <a:off x="4749" y="2888"/>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grpSp>
          <p:nvGrpSpPr>
            <p:cNvPr id="127146" name="Group 237"/>
            <p:cNvGrpSpPr>
              <a:grpSpLocks/>
            </p:cNvGrpSpPr>
            <p:nvPr/>
          </p:nvGrpSpPr>
          <p:grpSpPr bwMode="auto">
            <a:xfrm>
              <a:off x="4607" y="445"/>
              <a:ext cx="76" cy="65"/>
              <a:chOff x="4607" y="445"/>
              <a:chExt cx="76" cy="65"/>
            </a:xfrm>
          </p:grpSpPr>
          <p:sp>
            <p:nvSpPr>
              <p:cNvPr id="127266" name="Line 238"/>
              <p:cNvSpPr>
                <a:spLocks noChangeShapeType="1"/>
              </p:cNvSpPr>
              <p:nvPr/>
            </p:nvSpPr>
            <p:spPr bwMode="auto">
              <a:xfrm>
                <a:off x="4607" y="477"/>
                <a:ext cx="14" cy="1"/>
              </a:xfrm>
              <a:prstGeom prst="line">
                <a:avLst/>
              </a:prstGeom>
              <a:noFill/>
              <a:ln w="9525">
                <a:solidFill>
                  <a:srgbClr val="000000"/>
                </a:solidFill>
                <a:round/>
                <a:headEnd/>
                <a:tailEnd/>
              </a:ln>
            </p:spPr>
            <p:txBody>
              <a:bodyPr/>
              <a:lstStyle/>
              <a:p>
                <a:endParaRPr lang="pt-BR"/>
              </a:p>
            </p:txBody>
          </p:sp>
          <p:sp>
            <p:nvSpPr>
              <p:cNvPr id="127267" name="Freeform 239"/>
              <p:cNvSpPr>
                <a:spLocks/>
              </p:cNvSpPr>
              <p:nvPr/>
            </p:nvSpPr>
            <p:spPr bwMode="auto">
              <a:xfrm>
                <a:off x="4615" y="445"/>
                <a:ext cx="68" cy="65"/>
              </a:xfrm>
              <a:custGeom>
                <a:avLst/>
                <a:gdLst>
                  <a:gd name="T0" fmla="*/ 0 w 68"/>
                  <a:gd name="T1" fmla="*/ 65 h 65"/>
                  <a:gd name="T2" fmla="*/ 68 w 68"/>
                  <a:gd name="T3" fmla="*/ 34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4"/>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47" name="Group 240"/>
            <p:cNvGrpSpPr>
              <a:grpSpLocks/>
            </p:cNvGrpSpPr>
            <p:nvPr/>
          </p:nvGrpSpPr>
          <p:grpSpPr bwMode="auto">
            <a:xfrm>
              <a:off x="4607" y="741"/>
              <a:ext cx="76" cy="65"/>
              <a:chOff x="4607" y="741"/>
              <a:chExt cx="76" cy="65"/>
            </a:xfrm>
          </p:grpSpPr>
          <p:sp>
            <p:nvSpPr>
              <p:cNvPr id="127264" name="Line 241"/>
              <p:cNvSpPr>
                <a:spLocks noChangeShapeType="1"/>
              </p:cNvSpPr>
              <p:nvPr/>
            </p:nvSpPr>
            <p:spPr bwMode="auto">
              <a:xfrm>
                <a:off x="4607" y="772"/>
                <a:ext cx="14" cy="1"/>
              </a:xfrm>
              <a:prstGeom prst="line">
                <a:avLst/>
              </a:prstGeom>
              <a:noFill/>
              <a:ln w="9525">
                <a:solidFill>
                  <a:srgbClr val="000000"/>
                </a:solidFill>
                <a:round/>
                <a:headEnd/>
                <a:tailEnd/>
              </a:ln>
            </p:spPr>
            <p:txBody>
              <a:bodyPr/>
              <a:lstStyle/>
              <a:p>
                <a:endParaRPr lang="pt-BR"/>
              </a:p>
            </p:txBody>
          </p:sp>
          <p:sp>
            <p:nvSpPr>
              <p:cNvPr id="127265" name="Freeform 242"/>
              <p:cNvSpPr>
                <a:spLocks/>
              </p:cNvSpPr>
              <p:nvPr/>
            </p:nvSpPr>
            <p:spPr bwMode="auto">
              <a:xfrm>
                <a:off x="4615" y="741"/>
                <a:ext cx="68" cy="65"/>
              </a:xfrm>
              <a:custGeom>
                <a:avLst/>
                <a:gdLst>
                  <a:gd name="T0" fmla="*/ 0 w 68"/>
                  <a:gd name="T1" fmla="*/ 65 h 65"/>
                  <a:gd name="T2" fmla="*/ 68 w 68"/>
                  <a:gd name="T3" fmla="*/ 33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3"/>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48" name="Group 243"/>
            <p:cNvGrpSpPr>
              <a:grpSpLocks/>
            </p:cNvGrpSpPr>
            <p:nvPr/>
          </p:nvGrpSpPr>
          <p:grpSpPr bwMode="auto">
            <a:xfrm>
              <a:off x="4607" y="1036"/>
              <a:ext cx="76" cy="65"/>
              <a:chOff x="4607" y="1036"/>
              <a:chExt cx="76" cy="65"/>
            </a:xfrm>
          </p:grpSpPr>
          <p:sp>
            <p:nvSpPr>
              <p:cNvPr id="127262" name="Line 244"/>
              <p:cNvSpPr>
                <a:spLocks noChangeShapeType="1"/>
              </p:cNvSpPr>
              <p:nvPr/>
            </p:nvSpPr>
            <p:spPr bwMode="auto">
              <a:xfrm>
                <a:off x="4607" y="1068"/>
                <a:ext cx="14" cy="1"/>
              </a:xfrm>
              <a:prstGeom prst="line">
                <a:avLst/>
              </a:prstGeom>
              <a:noFill/>
              <a:ln w="9525">
                <a:solidFill>
                  <a:srgbClr val="000000"/>
                </a:solidFill>
                <a:round/>
                <a:headEnd/>
                <a:tailEnd/>
              </a:ln>
            </p:spPr>
            <p:txBody>
              <a:bodyPr/>
              <a:lstStyle/>
              <a:p>
                <a:endParaRPr lang="pt-BR"/>
              </a:p>
            </p:txBody>
          </p:sp>
          <p:sp>
            <p:nvSpPr>
              <p:cNvPr id="127263" name="Freeform 245"/>
              <p:cNvSpPr>
                <a:spLocks/>
              </p:cNvSpPr>
              <p:nvPr/>
            </p:nvSpPr>
            <p:spPr bwMode="auto">
              <a:xfrm>
                <a:off x="4617" y="1036"/>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49" name="Group 246"/>
            <p:cNvGrpSpPr>
              <a:grpSpLocks/>
            </p:cNvGrpSpPr>
            <p:nvPr/>
          </p:nvGrpSpPr>
          <p:grpSpPr bwMode="auto">
            <a:xfrm>
              <a:off x="4607" y="1332"/>
              <a:ext cx="76" cy="65"/>
              <a:chOff x="4607" y="1332"/>
              <a:chExt cx="76" cy="65"/>
            </a:xfrm>
          </p:grpSpPr>
          <p:sp>
            <p:nvSpPr>
              <p:cNvPr id="127260" name="Line 247"/>
              <p:cNvSpPr>
                <a:spLocks noChangeShapeType="1"/>
              </p:cNvSpPr>
              <p:nvPr/>
            </p:nvSpPr>
            <p:spPr bwMode="auto">
              <a:xfrm>
                <a:off x="4607" y="1363"/>
                <a:ext cx="14" cy="1"/>
              </a:xfrm>
              <a:prstGeom prst="line">
                <a:avLst/>
              </a:prstGeom>
              <a:noFill/>
              <a:ln w="9525">
                <a:solidFill>
                  <a:srgbClr val="000000"/>
                </a:solidFill>
                <a:round/>
                <a:headEnd/>
                <a:tailEnd/>
              </a:ln>
            </p:spPr>
            <p:txBody>
              <a:bodyPr/>
              <a:lstStyle/>
              <a:p>
                <a:endParaRPr lang="pt-BR"/>
              </a:p>
            </p:txBody>
          </p:sp>
          <p:sp>
            <p:nvSpPr>
              <p:cNvPr id="127261" name="Freeform 248"/>
              <p:cNvSpPr>
                <a:spLocks/>
              </p:cNvSpPr>
              <p:nvPr/>
            </p:nvSpPr>
            <p:spPr bwMode="auto">
              <a:xfrm>
                <a:off x="4615" y="1332"/>
                <a:ext cx="68" cy="65"/>
              </a:xfrm>
              <a:custGeom>
                <a:avLst/>
                <a:gdLst>
                  <a:gd name="T0" fmla="*/ 0 w 68"/>
                  <a:gd name="T1" fmla="*/ 65 h 65"/>
                  <a:gd name="T2" fmla="*/ 68 w 68"/>
                  <a:gd name="T3" fmla="*/ 33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3"/>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50" name="Group 249"/>
            <p:cNvGrpSpPr>
              <a:grpSpLocks/>
            </p:cNvGrpSpPr>
            <p:nvPr/>
          </p:nvGrpSpPr>
          <p:grpSpPr bwMode="auto">
            <a:xfrm>
              <a:off x="4607" y="1702"/>
              <a:ext cx="76" cy="65"/>
              <a:chOff x="4607" y="1702"/>
              <a:chExt cx="76" cy="65"/>
            </a:xfrm>
          </p:grpSpPr>
          <p:sp>
            <p:nvSpPr>
              <p:cNvPr id="127258" name="Line 250"/>
              <p:cNvSpPr>
                <a:spLocks noChangeShapeType="1"/>
              </p:cNvSpPr>
              <p:nvPr/>
            </p:nvSpPr>
            <p:spPr bwMode="auto">
              <a:xfrm>
                <a:off x="4607" y="1734"/>
                <a:ext cx="14" cy="1"/>
              </a:xfrm>
              <a:prstGeom prst="line">
                <a:avLst/>
              </a:prstGeom>
              <a:noFill/>
              <a:ln w="9525">
                <a:solidFill>
                  <a:srgbClr val="000000"/>
                </a:solidFill>
                <a:round/>
                <a:headEnd/>
                <a:tailEnd/>
              </a:ln>
            </p:spPr>
            <p:txBody>
              <a:bodyPr/>
              <a:lstStyle/>
              <a:p>
                <a:endParaRPr lang="pt-BR"/>
              </a:p>
            </p:txBody>
          </p:sp>
          <p:sp>
            <p:nvSpPr>
              <p:cNvPr id="127259" name="Freeform 251"/>
              <p:cNvSpPr>
                <a:spLocks/>
              </p:cNvSpPr>
              <p:nvPr/>
            </p:nvSpPr>
            <p:spPr bwMode="auto">
              <a:xfrm>
                <a:off x="4617" y="1702"/>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51" name="Group 252"/>
            <p:cNvGrpSpPr>
              <a:grpSpLocks/>
            </p:cNvGrpSpPr>
            <p:nvPr/>
          </p:nvGrpSpPr>
          <p:grpSpPr bwMode="auto">
            <a:xfrm>
              <a:off x="4607" y="1997"/>
              <a:ext cx="76" cy="65"/>
              <a:chOff x="4607" y="1997"/>
              <a:chExt cx="76" cy="65"/>
            </a:xfrm>
          </p:grpSpPr>
          <p:sp>
            <p:nvSpPr>
              <p:cNvPr id="127256" name="Line 253"/>
              <p:cNvSpPr>
                <a:spLocks noChangeShapeType="1"/>
              </p:cNvSpPr>
              <p:nvPr/>
            </p:nvSpPr>
            <p:spPr bwMode="auto">
              <a:xfrm>
                <a:off x="4607" y="2029"/>
                <a:ext cx="14" cy="1"/>
              </a:xfrm>
              <a:prstGeom prst="line">
                <a:avLst/>
              </a:prstGeom>
              <a:noFill/>
              <a:ln w="9525">
                <a:solidFill>
                  <a:srgbClr val="000000"/>
                </a:solidFill>
                <a:round/>
                <a:headEnd/>
                <a:tailEnd/>
              </a:ln>
            </p:spPr>
            <p:txBody>
              <a:bodyPr/>
              <a:lstStyle/>
              <a:p>
                <a:endParaRPr lang="pt-BR"/>
              </a:p>
            </p:txBody>
          </p:sp>
          <p:sp>
            <p:nvSpPr>
              <p:cNvPr id="127257" name="Freeform 254"/>
              <p:cNvSpPr>
                <a:spLocks/>
              </p:cNvSpPr>
              <p:nvPr/>
            </p:nvSpPr>
            <p:spPr bwMode="auto">
              <a:xfrm>
                <a:off x="4617" y="1997"/>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52" name="Group 255"/>
            <p:cNvGrpSpPr>
              <a:grpSpLocks/>
            </p:cNvGrpSpPr>
            <p:nvPr/>
          </p:nvGrpSpPr>
          <p:grpSpPr bwMode="auto">
            <a:xfrm>
              <a:off x="4607" y="2218"/>
              <a:ext cx="76" cy="65"/>
              <a:chOff x="4607" y="2218"/>
              <a:chExt cx="76" cy="65"/>
            </a:xfrm>
          </p:grpSpPr>
          <p:sp>
            <p:nvSpPr>
              <p:cNvPr id="127254" name="Line 256"/>
              <p:cNvSpPr>
                <a:spLocks noChangeShapeType="1"/>
              </p:cNvSpPr>
              <p:nvPr/>
            </p:nvSpPr>
            <p:spPr bwMode="auto">
              <a:xfrm>
                <a:off x="4607" y="2250"/>
                <a:ext cx="14" cy="1"/>
              </a:xfrm>
              <a:prstGeom prst="line">
                <a:avLst/>
              </a:prstGeom>
              <a:noFill/>
              <a:ln w="9525">
                <a:solidFill>
                  <a:srgbClr val="000000"/>
                </a:solidFill>
                <a:round/>
                <a:headEnd/>
                <a:tailEnd/>
              </a:ln>
            </p:spPr>
            <p:txBody>
              <a:bodyPr/>
              <a:lstStyle/>
              <a:p>
                <a:endParaRPr lang="pt-BR"/>
              </a:p>
            </p:txBody>
          </p:sp>
          <p:sp>
            <p:nvSpPr>
              <p:cNvPr id="127255" name="Freeform 257"/>
              <p:cNvSpPr>
                <a:spLocks/>
              </p:cNvSpPr>
              <p:nvPr/>
            </p:nvSpPr>
            <p:spPr bwMode="auto">
              <a:xfrm>
                <a:off x="4617" y="2218"/>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53" name="Group 258"/>
            <p:cNvGrpSpPr>
              <a:grpSpLocks/>
            </p:cNvGrpSpPr>
            <p:nvPr/>
          </p:nvGrpSpPr>
          <p:grpSpPr bwMode="auto">
            <a:xfrm>
              <a:off x="4607" y="2588"/>
              <a:ext cx="76" cy="65"/>
              <a:chOff x="4607" y="2588"/>
              <a:chExt cx="76" cy="65"/>
            </a:xfrm>
          </p:grpSpPr>
          <p:sp>
            <p:nvSpPr>
              <p:cNvPr id="127252" name="Line 259"/>
              <p:cNvSpPr>
                <a:spLocks noChangeShapeType="1"/>
              </p:cNvSpPr>
              <p:nvPr/>
            </p:nvSpPr>
            <p:spPr bwMode="auto">
              <a:xfrm>
                <a:off x="4607" y="2620"/>
                <a:ext cx="14" cy="1"/>
              </a:xfrm>
              <a:prstGeom prst="line">
                <a:avLst/>
              </a:prstGeom>
              <a:noFill/>
              <a:ln w="9525">
                <a:solidFill>
                  <a:srgbClr val="000000"/>
                </a:solidFill>
                <a:round/>
                <a:headEnd/>
                <a:tailEnd/>
              </a:ln>
            </p:spPr>
            <p:txBody>
              <a:bodyPr/>
              <a:lstStyle/>
              <a:p>
                <a:endParaRPr lang="pt-BR"/>
              </a:p>
            </p:txBody>
          </p:sp>
          <p:sp>
            <p:nvSpPr>
              <p:cNvPr id="127253" name="Freeform 260"/>
              <p:cNvSpPr>
                <a:spLocks/>
              </p:cNvSpPr>
              <p:nvPr/>
            </p:nvSpPr>
            <p:spPr bwMode="auto">
              <a:xfrm>
                <a:off x="4617" y="2588"/>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54" name="Group 261"/>
            <p:cNvGrpSpPr>
              <a:grpSpLocks/>
            </p:cNvGrpSpPr>
            <p:nvPr/>
          </p:nvGrpSpPr>
          <p:grpSpPr bwMode="auto">
            <a:xfrm>
              <a:off x="4607" y="2809"/>
              <a:ext cx="76" cy="65"/>
              <a:chOff x="4607" y="2809"/>
              <a:chExt cx="76" cy="65"/>
            </a:xfrm>
          </p:grpSpPr>
          <p:sp>
            <p:nvSpPr>
              <p:cNvPr id="127250" name="Line 262"/>
              <p:cNvSpPr>
                <a:spLocks noChangeShapeType="1"/>
              </p:cNvSpPr>
              <p:nvPr/>
            </p:nvSpPr>
            <p:spPr bwMode="auto">
              <a:xfrm>
                <a:off x="4607" y="2841"/>
                <a:ext cx="14" cy="1"/>
              </a:xfrm>
              <a:prstGeom prst="line">
                <a:avLst/>
              </a:prstGeom>
              <a:noFill/>
              <a:ln w="9525">
                <a:solidFill>
                  <a:srgbClr val="000000"/>
                </a:solidFill>
                <a:round/>
                <a:headEnd/>
                <a:tailEnd/>
              </a:ln>
            </p:spPr>
            <p:txBody>
              <a:bodyPr/>
              <a:lstStyle/>
              <a:p>
                <a:endParaRPr lang="pt-BR"/>
              </a:p>
            </p:txBody>
          </p:sp>
          <p:sp>
            <p:nvSpPr>
              <p:cNvPr id="127251" name="Freeform 263"/>
              <p:cNvSpPr>
                <a:spLocks/>
              </p:cNvSpPr>
              <p:nvPr/>
            </p:nvSpPr>
            <p:spPr bwMode="auto">
              <a:xfrm>
                <a:off x="4615" y="2809"/>
                <a:ext cx="68" cy="65"/>
              </a:xfrm>
              <a:custGeom>
                <a:avLst/>
                <a:gdLst>
                  <a:gd name="T0" fmla="*/ 0 w 68"/>
                  <a:gd name="T1" fmla="*/ 65 h 65"/>
                  <a:gd name="T2" fmla="*/ 68 w 68"/>
                  <a:gd name="T3" fmla="*/ 34 h 65"/>
                  <a:gd name="T4" fmla="*/ 4 w 68"/>
                  <a:gd name="T5" fmla="*/ 0 h 65"/>
                  <a:gd name="T6" fmla="*/ 0 w 68"/>
                  <a:gd name="T7" fmla="*/ 65 h 65"/>
                  <a:gd name="T8" fmla="*/ 0 60000 65536"/>
                  <a:gd name="T9" fmla="*/ 0 60000 65536"/>
                  <a:gd name="T10" fmla="*/ 0 60000 65536"/>
                  <a:gd name="T11" fmla="*/ 0 60000 65536"/>
                  <a:gd name="T12" fmla="*/ 0 w 68"/>
                  <a:gd name="T13" fmla="*/ 0 h 65"/>
                  <a:gd name="T14" fmla="*/ 68 w 68"/>
                  <a:gd name="T15" fmla="*/ 65 h 65"/>
                </a:gdLst>
                <a:ahLst/>
                <a:cxnLst>
                  <a:cxn ang="T8">
                    <a:pos x="T0" y="T1"/>
                  </a:cxn>
                  <a:cxn ang="T9">
                    <a:pos x="T2" y="T3"/>
                  </a:cxn>
                  <a:cxn ang="T10">
                    <a:pos x="T4" y="T5"/>
                  </a:cxn>
                  <a:cxn ang="T11">
                    <a:pos x="T6" y="T7"/>
                  </a:cxn>
                </a:cxnLst>
                <a:rect l="T12" t="T13" r="T14" b="T15"/>
                <a:pathLst>
                  <a:path w="68" h="65">
                    <a:moveTo>
                      <a:pt x="0" y="65"/>
                    </a:moveTo>
                    <a:lnTo>
                      <a:pt x="68" y="34"/>
                    </a:lnTo>
                    <a:lnTo>
                      <a:pt x="4"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155" name="Rectangle 264"/>
            <p:cNvSpPr>
              <a:spLocks noChangeArrowheads="1"/>
            </p:cNvSpPr>
            <p:nvPr/>
          </p:nvSpPr>
          <p:spPr bwMode="auto">
            <a:xfrm>
              <a:off x="4063" y="3071"/>
              <a:ext cx="546" cy="225"/>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56" name="Rectangle 265"/>
            <p:cNvSpPr>
              <a:spLocks noChangeArrowheads="1"/>
            </p:cNvSpPr>
            <p:nvPr/>
          </p:nvSpPr>
          <p:spPr bwMode="auto">
            <a:xfrm>
              <a:off x="4129" y="3102"/>
              <a:ext cx="33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157" name="Rectangle 266"/>
            <p:cNvSpPr>
              <a:spLocks noChangeArrowheads="1"/>
            </p:cNvSpPr>
            <p:nvPr/>
          </p:nvSpPr>
          <p:spPr bwMode="auto">
            <a:xfrm>
              <a:off x="4129" y="3191"/>
              <a:ext cx="22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sp>
          <p:nvSpPr>
            <p:cNvPr id="127158" name="Rectangle 267"/>
            <p:cNvSpPr>
              <a:spLocks noChangeArrowheads="1"/>
            </p:cNvSpPr>
            <p:nvPr/>
          </p:nvSpPr>
          <p:spPr bwMode="auto">
            <a:xfrm>
              <a:off x="4683" y="3071"/>
              <a:ext cx="546" cy="225"/>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59" name="Rectangle 268"/>
            <p:cNvSpPr>
              <a:spLocks noChangeArrowheads="1"/>
            </p:cNvSpPr>
            <p:nvPr/>
          </p:nvSpPr>
          <p:spPr bwMode="auto">
            <a:xfrm>
              <a:off x="4749" y="3102"/>
              <a:ext cx="415"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60" name="Rectangle 269"/>
            <p:cNvSpPr>
              <a:spLocks noChangeArrowheads="1"/>
            </p:cNvSpPr>
            <p:nvPr/>
          </p:nvSpPr>
          <p:spPr bwMode="auto">
            <a:xfrm>
              <a:off x="4749" y="3191"/>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grpSp>
          <p:nvGrpSpPr>
            <p:cNvPr id="127161" name="Group 270"/>
            <p:cNvGrpSpPr>
              <a:grpSpLocks/>
            </p:cNvGrpSpPr>
            <p:nvPr/>
          </p:nvGrpSpPr>
          <p:grpSpPr bwMode="auto">
            <a:xfrm>
              <a:off x="4607" y="3085"/>
              <a:ext cx="76" cy="65"/>
              <a:chOff x="4607" y="3085"/>
              <a:chExt cx="76" cy="65"/>
            </a:xfrm>
          </p:grpSpPr>
          <p:sp>
            <p:nvSpPr>
              <p:cNvPr id="127248" name="Line 271"/>
              <p:cNvSpPr>
                <a:spLocks noChangeShapeType="1"/>
              </p:cNvSpPr>
              <p:nvPr/>
            </p:nvSpPr>
            <p:spPr bwMode="auto">
              <a:xfrm>
                <a:off x="4607" y="3116"/>
                <a:ext cx="14" cy="1"/>
              </a:xfrm>
              <a:prstGeom prst="line">
                <a:avLst/>
              </a:prstGeom>
              <a:noFill/>
              <a:ln w="9525">
                <a:solidFill>
                  <a:srgbClr val="000000"/>
                </a:solidFill>
                <a:round/>
                <a:headEnd/>
                <a:tailEnd/>
              </a:ln>
            </p:spPr>
            <p:txBody>
              <a:bodyPr/>
              <a:lstStyle/>
              <a:p>
                <a:endParaRPr lang="pt-BR"/>
              </a:p>
            </p:txBody>
          </p:sp>
          <p:sp>
            <p:nvSpPr>
              <p:cNvPr id="127249" name="Freeform 272"/>
              <p:cNvSpPr>
                <a:spLocks/>
              </p:cNvSpPr>
              <p:nvPr/>
            </p:nvSpPr>
            <p:spPr bwMode="auto">
              <a:xfrm>
                <a:off x="4617" y="3085"/>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162" name="Line 273"/>
            <p:cNvSpPr>
              <a:spLocks noChangeShapeType="1"/>
            </p:cNvSpPr>
            <p:nvPr/>
          </p:nvSpPr>
          <p:spPr bwMode="auto">
            <a:xfrm>
              <a:off x="3987" y="3071"/>
              <a:ext cx="1" cy="327"/>
            </a:xfrm>
            <a:prstGeom prst="line">
              <a:avLst/>
            </a:prstGeom>
            <a:noFill/>
            <a:ln w="9525">
              <a:solidFill>
                <a:srgbClr val="000000"/>
              </a:solidFill>
              <a:round/>
              <a:headEnd/>
              <a:tailEnd/>
            </a:ln>
          </p:spPr>
          <p:txBody>
            <a:bodyPr/>
            <a:lstStyle/>
            <a:p>
              <a:endParaRPr lang="pt-BR"/>
            </a:p>
          </p:txBody>
        </p:sp>
        <p:sp>
          <p:nvSpPr>
            <p:cNvPr id="127163" name="Line 274"/>
            <p:cNvSpPr>
              <a:spLocks noChangeShapeType="1"/>
            </p:cNvSpPr>
            <p:nvPr/>
          </p:nvSpPr>
          <p:spPr bwMode="auto">
            <a:xfrm>
              <a:off x="3908" y="3071"/>
              <a:ext cx="79" cy="1"/>
            </a:xfrm>
            <a:prstGeom prst="line">
              <a:avLst/>
            </a:prstGeom>
            <a:noFill/>
            <a:ln w="9525">
              <a:solidFill>
                <a:srgbClr val="000000"/>
              </a:solidFill>
              <a:round/>
              <a:headEnd/>
              <a:tailEnd/>
            </a:ln>
          </p:spPr>
          <p:txBody>
            <a:bodyPr/>
            <a:lstStyle/>
            <a:p>
              <a:endParaRPr lang="pt-BR"/>
            </a:p>
          </p:txBody>
        </p:sp>
        <p:sp>
          <p:nvSpPr>
            <p:cNvPr id="127164" name="Line 275"/>
            <p:cNvSpPr>
              <a:spLocks noChangeShapeType="1"/>
            </p:cNvSpPr>
            <p:nvPr/>
          </p:nvSpPr>
          <p:spPr bwMode="auto">
            <a:xfrm>
              <a:off x="3908" y="3398"/>
              <a:ext cx="79" cy="1"/>
            </a:xfrm>
            <a:prstGeom prst="line">
              <a:avLst/>
            </a:prstGeom>
            <a:noFill/>
            <a:ln w="9525">
              <a:solidFill>
                <a:srgbClr val="000000"/>
              </a:solidFill>
              <a:round/>
              <a:headEnd/>
              <a:tailEnd/>
            </a:ln>
          </p:spPr>
          <p:txBody>
            <a:bodyPr/>
            <a:lstStyle/>
            <a:p>
              <a:endParaRPr lang="pt-BR"/>
            </a:p>
          </p:txBody>
        </p:sp>
        <p:grpSp>
          <p:nvGrpSpPr>
            <p:cNvPr id="127165" name="Group 276"/>
            <p:cNvGrpSpPr>
              <a:grpSpLocks/>
            </p:cNvGrpSpPr>
            <p:nvPr/>
          </p:nvGrpSpPr>
          <p:grpSpPr bwMode="auto">
            <a:xfrm>
              <a:off x="3987" y="3158"/>
              <a:ext cx="76" cy="65"/>
              <a:chOff x="3987" y="3158"/>
              <a:chExt cx="76" cy="65"/>
            </a:xfrm>
          </p:grpSpPr>
          <p:sp>
            <p:nvSpPr>
              <p:cNvPr id="127246" name="Line 277"/>
              <p:cNvSpPr>
                <a:spLocks noChangeShapeType="1"/>
              </p:cNvSpPr>
              <p:nvPr/>
            </p:nvSpPr>
            <p:spPr bwMode="auto">
              <a:xfrm>
                <a:off x="3987" y="3189"/>
                <a:ext cx="14" cy="1"/>
              </a:xfrm>
              <a:prstGeom prst="line">
                <a:avLst/>
              </a:prstGeom>
              <a:noFill/>
              <a:ln w="9525">
                <a:solidFill>
                  <a:srgbClr val="000000"/>
                </a:solidFill>
                <a:round/>
                <a:headEnd/>
                <a:tailEnd/>
              </a:ln>
            </p:spPr>
            <p:txBody>
              <a:bodyPr/>
              <a:lstStyle/>
              <a:p>
                <a:endParaRPr lang="pt-BR"/>
              </a:p>
            </p:txBody>
          </p:sp>
          <p:sp>
            <p:nvSpPr>
              <p:cNvPr id="127247" name="Freeform 278"/>
              <p:cNvSpPr>
                <a:spLocks/>
              </p:cNvSpPr>
              <p:nvPr/>
            </p:nvSpPr>
            <p:spPr bwMode="auto">
              <a:xfrm>
                <a:off x="3997" y="3158"/>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66" name="Group 279"/>
            <p:cNvGrpSpPr>
              <a:grpSpLocks/>
            </p:cNvGrpSpPr>
            <p:nvPr/>
          </p:nvGrpSpPr>
          <p:grpSpPr bwMode="auto">
            <a:xfrm>
              <a:off x="1352" y="1667"/>
              <a:ext cx="1240" cy="65"/>
              <a:chOff x="1352" y="1667"/>
              <a:chExt cx="1240" cy="65"/>
            </a:xfrm>
          </p:grpSpPr>
          <p:sp>
            <p:nvSpPr>
              <p:cNvPr id="127244" name="Line 280"/>
              <p:cNvSpPr>
                <a:spLocks noChangeShapeType="1"/>
              </p:cNvSpPr>
              <p:nvPr/>
            </p:nvSpPr>
            <p:spPr bwMode="auto">
              <a:xfrm>
                <a:off x="1352" y="1698"/>
                <a:ext cx="1178" cy="1"/>
              </a:xfrm>
              <a:prstGeom prst="line">
                <a:avLst/>
              </a:prstGeom>
              <a:noFill/>
              <a:ln w="9525">
                <a:solidFill>
                  <a:srgbClr val="000000"/>
                </a:solidFill>
                <a:round/>
                <a:headEnd/>
                <a:tailEnd/>
              </a:ln>
            </p:spPr>
            <p:txBody>
              <a:bodyPr/>
              <a:lstStyle/>
              <a:p>
                <a:endParaRPr lang="pt-BR"/>
              </a:p>
            </p:txBody>
          </p:sp>
          <p:sp>
            <p:nvSpPr>
              <p:cNvPr id="127245" name="Freeform 281"/>
              <p:cNvSpPr>
                <a:spLocks/>
              </p:cNvSpPr>
              <p:nvPr/>
            </p:nvSpPr>
            <p:spPr bwMode="auto">
              <a:xfrm>
                <a:off x="2526" y="1667"/>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67" name="Group 282"/>
            <p:cNvGrpSpPr>
              <a:grpSpLocks/>
            </p:cNvGrpSpPr>
            <p:nvPr/>
          </p:nvGrpSpPr>
          <p:grpSpPr bwMode="auto">
            <a:xfrm>
              <a:off x="1738" y="2110"/>
              <a:ext cx="155" cy="65"/>
              <a:chOff x="1738" y="2110"/>
              <a:chExt cx="155" cy="65"/>
            </a:xfrm>
          </p:grpSpPr>
          <p:sp>
            <p:nvSpPr>
              <p:cNvPr id="127242" name="Line 283"/>
              <p:cNvSpPr>
                <a:spLocks noChangeShapeType="1"/>
              </p:cNvSpPr>
              <p:nvPr/>
            </p:nvSpPr>
            <p:spPr bwMode="auto">
              <a:xfrm>
                <a:off x="1738" y="2141"/>
                <a:ext cx="93" cy="1"/>
              </a:xfrm>
              <a:prstGeom prst="line">
                <a:avLst/>
              </a:prstGeom>
              <a:noFill/>
              <a:ln w="9525">
                <a:solidFill>
                  <a:srgbClr val="000000"/>
                </a:solidFill>
                <a:round/>
                <a:headEnd/>
                <a:tailEnd/>
              </a:ln>
            </p:spPr>
            <p:txBody>
              <a:bodyPr/>
              <a:lstStyle/>
              <a:p>
                <a:endParaRPr lang="pt-BR"/>
              </a:p>
            </p:txBody>
          </p:sp>
          <p:sp>
            <p:nvSpPr>
              <p:cNvPr id="127243" name="Freeform 284"/>
              <p:cNvSpPr>
                <a:spLocks/>
              </p:cNvSpPr>
              <p:nvPr/>
            </p:nvSpPr>
            <p:spPr bwMode="auto">
              <a:xfrm>
                <a:off x="1827" y="2110"/>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168" name="Oval 285"/>
            <p:cNvSpPr>
              <a:spLocks noChangeArrowheads="1"/>
            </p:cNvSpPr>
            <p:nvPr/>
          </p:nvSpPr>
          <p:spPr bwMode="auto">
            <a:xfrm>
              <a:off x="1662" y="1773"/>
              <a:ext cx="233" cy="223"/>
            </a:xfrm>
            <a:prstGeom prst="ellipse">
              <a:avLst/>
            </a:prstGeom>
            <a:solidFill>
              <a:schemeClr val="bg1"/>
            </a:solidFill>
            <a:ln w="9525">
              <a:solidFill>
                <a:srgbClr val="000000"/>
              </a:solidFill>
              <a:round/>
              <a:headEnd/>
              <a:tailEnd/>
            </a:ln>
          </p:spPr>
          <p:txBody>
            <a:bodyPr/>
            <a:lstStyle/>
            <a:p>
              <a:pPr algn="ctr" eaLnBrk="0" hangingPunct="0"/>
              <a:endParaRPr lang="pt-BR"/>
            </a:p>
          </p:txBody>
        </p:sp>
        <p:sp>
          <p:nvSpPr>
            <p:cNvPr id="127169" name="Rectangle 286"/>
            <p:cNvSpPr>
              <a:spLocks noChangeArrowheads="1"/>
            </p:cNvSpPr>
            <p:nvPr/>
          </p:nvSpPr>
          <p:spPr bwMode="auto">
            <a:xfrm>
              <a:off x="1742" y="1828"/>
              <a:ext cx="72" cy="140"/>
            </a:xfrm>
            <a:prstGeom prst="rect">
              <a:avLst/>
            </a:prstGeom>
            <a:solidFill>
              <a:schemeClr val="bg1"/>
            </a:solidFill>
            <a:ln w="9525">
              <a:noFill/>
              <a:miter lim="800000"/>
              <a:headEnd/>
              <a:tailEnd/>
            </a:ln>
          </p:spPr>
          <p:txBody>
            <a:bodyPr wrap="none" lIns="0" tIns="0" rIns="0" bIns="0">
              <a:spAutoFit/>
            </a:bodyPr>
            <a:lstStyle/>
            <a:p>
              <a:pPr eaLnBrk="0" hangingPunct="0"/>
              <a:r>
                <a:rPr lang="pt-BR" sz="1200" b="1">
                  <a:solidFill>
                    <a:srgbClr val="000000"/>
                  </a:solidFill>
                  <a:latin typeface="Tahoma" pitchFamily="34" charset="0"/>
                </a:rPr>
                <a:t>V</a:t>
              </a:r>
              <a:endParaRPr lang="pt-BR" sz="3200" baseline="-10000">
                <a:solidFill>
                  <a:schemeClr val="tx1"/>
                </a:solidFill>
                <a:latin typeface="Tahoma" pitchFamily="34" charset="0"/>
              </a:endParaRPr>
            </a:p>
          </p:txBody>
        </p:sp>
        <p:sp>
          <p:nvSpPr>
            <p:cNvPr id="127170" name="Rectangle 287"/>
            <p:cNvSpPr>
              <a:spLocks noChangeArrowheads="1"/>
            </p:cNvSpPr>
            <p:nvPr/>
          </p:nvSpPr>
          <p:spPr bwMode="auto">
            <a:xfrm>
              <a:off x="2668" y="3615"/>
              <a:ext cx="546" cy="230"/>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71" name="Rectangle 288"/>
            <p:cNvSpPr>
              <a:spLocks noChangeArrowheads="1"/>
            </p:cNvSpPr>
            <p:nvPr/>
          </p:nvSpPr>
          <p:spPr bwMode="auto">
            <a:xfrm>
              <a:off x="2734" y="3646"/>
              <a:ext cx="327"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Produção</a:t>
              </a:r>
              <a:endParaRPr lang="pt-BR" sz="3200" baseline="-10000">
                <a:solidFill>
                  <a:schemeClr val="tx1"/>
                </a:solidFill>
                <a:latin typeface="Tahoma" pitchFamily="34" charset="0"/>
              </a:endParaRPr>
            </a:p>
          </p:txBody>
        </p:sp>
        <p:sp>
          <p:nvSpPr>
            <p:cNvPr id="127172" name="Rectangle 289"/>
            <p:cNvSpPr>
              <a:spLocks noChangeArrowheads="1"/>
            </p:cNvSpPr>
            <p:nvPr/>
          </p:nvSpPr>
          <p:spPr bwMode="auto">
            <a:xfrm>
              <a:off x="2734" y="3735"/>
              <a:ext cx="352"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em Estufa</a:t>
              </a:r>
              <a:endParaRPr lang="pt-BR" sz="3200" baseline="-10000">
                <a:solidFill>
                  <a:schemeClr val="tx1"/>
                </a:solidFill>
                <a:latin typeface="Tahoma" pitchFamily="34" charset="0"/>
              </a:endParaRPr>
            </a:p>
          </p:txBody>
        </p:sp>
        <p:grpSp>
          <p:nvGrpSpPr>
            <p:cNvPr id="127173" name="Group 290"/>
            <p:cNvGrpSpPr>
              <a:grpSpLocks/>
            </p:cNvGrpSpPr>
            <p:nvPr/>
          </p:nvGrpSpPr>
          <p:grpSpPr bwMode="auto">
            <a:xfrm>
              <a:off x="2592" y="3664"/>
              <a:ext cx="76" cy="65"/>
              <a:chOff x="2592" y="3664"/>
              <a:chExt cx="76" cy="65"/>
            </a:xfrm>
          </p:grpSpPr>
          <p:sp>
            <p:nvSpPr>
              <p:cNvPr id="127240" name="Line 291"/>
              <p:cNvSpPr>
                <a:spLocks noChangeShapeType="1"/>
              </p:cNvSpPr>
              <p:nvPr/>
            </p:nvSpPr>
            <p:spPr bwMode="auto">
              <a:xfrm>
                <a:off x="2592" y="3696"/>
                <a:ext cx="14" cy="1"/>
              </a:xfrm>
              <a:prstGeom prst="line">
                <a:avLst/>
              </a:prstGeom>
              <a:noFill/>
              <a:ln w="9525">
                <a:solidFill>
                  <a:srgbClr val="000000"/>
                </a:solidFill>
                <a:round/>
                <a:headEnd/>
                <a:tailEnd/>
              </a:ln>
            </p:spPr>
            <p:txBody>
              <a:bodyPr/>
              <a:lstStyle/>
              <a:p>
                <a:endParaRPr lang="pt-BR"/>
              </a:p>
            </p:txBody>
          </p:sp>
          <p:sp>
            <p:nvSpPr>
              <p:cNvPr id="127241" name="Freeform 292"/>
              <p:cNvSpPr>
                <a:spLocks/>
              </p:cNvSpPr>
              <p:nvPr/>
            </p:nvSpPr>
            <p:spPr bwMode="auto">
              <a:xfrm>
                <a:off x="2602" y="3664"/>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174" name="Rectangle 293"/>
            <p:cNvSpPr>
              <a:spLocks noChangeArrowheads="1"/>
            </p:cNvSpPr>
            <p:nvPr/>
          </p:nvSpPr>
          <p:spPr bwMode="auto">
            <a:xfrm>
              <a:off x="4063" y="3615"/>
              <a:ext cx="546" cy="222"/>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75" name="Rectangle 294"/>
            <p:cNvSpPr>
              <a:spLocks noChangeArrowheads="1"/>
            </p:cNvSpPr>
            <p:nvPr/>
          </p:nvSpPr>
          <p:spPr bwMode="auto">
            <a:xfrm>
              <a:off x="4129" y="3646"/>
              <a:ext cx="339"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Atacado /</a:t>
              </a:r>
              <a:endParaRPr lang="pt-BR" sz="3200" baseline="-10000">
                <a:solidFill>
                  <a:schemeClr val="tx1"/>
                </a:solidFill>
                <a:latin typeface="Tahoma" pitchFamily="34" charset="0"/>
              </a:endParaRPr>
            </a:p>
          </p:txBody>
        </p:sp>
        <p:sp>
          <p:nvSpPr>
            <p:cNvPr id="127176" name="Rectangle 295"/>
            <p:cNvSpPr>
              <a:spLocks noChangeArrowheads="1"/>
            </p:cNvSpPr>
            <p:nvPr/>
          </p:nvSpPr>
          <p:spPr bwMode="auto">
            <a:xfrm>
              <a:off x="4129" y="3735"/>
              <a:ext cx="226"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Varejo</a:t>
              </a:r>
              <a:endParaRPr lang="pt-BR" sz="3200" baseline="-10000">
                <a:solidFill>
                  <a:schemeClr val="tx1"/>
                </a:solidFill>
                <a:latin typeface="Tahoma" pitchFamily="34" charset="0"/>
              </a:endParaRPr>
            </a:p>
          </p:txBody>
        </p:sp>
        <p:grpSp>
          <p:nvGrpSpPr>
            <p:cNvPr id="127177" name="Group 296"/>
            <p:cNvGrpSpPr>
              <a:grpSpLocks/>
            </p:cNvGrpSpPr>
            <p:nvPr/>
          </p:nvGrpSpPr>
          <p:grpSpPr bwMode="auto">
            <a:xfrm>
              <a:off x="3212" y="3656"/>
              <a:ext cx="851" cy="65"/>
              <a:chOff x="3212" y="3656"/>
              <a:chExt cx="851" cy="65"/>
            </a:xfrm>
          </p:grpSpPr>
          <p:sp>
            <p:nvSpPr>
              <p:cNvPr id="127238" name="Line 297"/>
              <p:cNvSpPr>
                <a:spLocks noChangeShapeType="1"/>
              </p:cNvSpPr>
              <p:nvPr/>
            </p:nvSpPr>
            <p:spPr bwMode="auto">
              <a:xfrm>
                <a:off x="3212" y="3688"/>
                <a:ext cx="789" cy="1"/>
              </a:xfrm>
              <a:prstGeom prst="line">
                <a:avLst/>
              </a:prstGeom>
              <a:noFill/>
              <a:ln w="9525">
                <a:solidFill>
                  <a:srgbClr val="000000"/>
                </a:solidFill>
                <a:round/>
                <a:headEnd/>
                <a:tailEnd/>
              </a:ln>
            </p:spPr>
            <p:txBody>
              <a:bodyPr/>
              <a:lstStyle/>
              <a:p>
                <a:endParaRPr lang="pt-BR"/>
              </a:p>
            </p:txBody>
          </p:sp>
          <p:sp>
            <p:nvSpPr>
              <p:cNvPr id="127239" name="Freeform 298"/>
              <p:cNvSpPr>
                <a:spLocks/>
              </p:cNvSpPr>
              <p:nvPr/>
            </p:nvSpPr>
            <p:spPr bwMode="auto">
              <a:xfrm>
                <a:off x="3997" y="3656"/>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178" name="Rectangle 299"/>
            <p:cNvSpPr>
              <a:spLocks noChangeArrowheads="1"/>
            </p:cNvSpPr>
            <p:nvPr/>
          </p:nvSpPr>
          <p:spPr bwMode="auto">
            <a:xfrm>
              <a:off x="4683" y="3615"/>
              <a:ext cx="546" cy="222"/>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79" name="Rectangle 300"/>
            <p:cNvSpPr>
              <a:spLocks noChangeArrowheads="1"/>
            </p:cNvSpPr>
            <p:nvPr/>
          </p:nvSpPr>
          <p:spPr bwMode="auto">
            <a:xfrm>
              <a:off x="4749" y="3646"/>
              <a:ext cx="415"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Consumidor</a:t>
              </a:r>
              <a:endParaRPr lang="pt-BR" sz="3200" baseline="-10000">
                <a:solidFill>
                  <a:schemeClr val="tx1"/>
                </a:solidFill>
                <a:latin typeface="Tahoma" pitchFamily="34" charset="0"/>
              </a:endParaRPr>
            </a:p>
          </p:txBody>
        </p:sp>
        <p:sp>
          <p:nvSpPr>
            <p:cNvPr id="127180" name="Rectangle 301"/>
            <p:cNvSpPr>
              <a:spLocks noChangeArrowheads="1"/>
            </p:cNvSpPr>
            <p:nvPr/>
          </p:nvSpPr>
          <p:spPr bwMode="auto">
            <a:xfrm>
              <a:off x="4749" y="3735"/>
              <a:ext cx="164"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latin typeface="Tahoma" pitchFamily="34" charset="0"/>
                </a:rPr>
                <a:t>Final</a:t>
              </a:r>
              <a:endParaRPr lang="pt-BR" sz="3200" baseline="-10000">
                <a:solidFill>
                  <a:schemeClr val="tx1"/>
                </a:solidFill>
                <a:latin typeface="Tahoma" pitchFamily="34" charset="0"/>
              </a:endParaRPr>
            </a:p>
          </p:txBody>
        </p:sp>
        <p:grpSp>
          <p:nvGrpSpPr>
            <p:cNvPr id="127181" name="Group 302"/>
            <p:cNvGrpSpPr>
              <a:grpSpLocks/>
            </p:cNvGrpSpPr>
            <p:nvPr/>
          </p:nvGrpSpPr>
          <p:grpSpPr bwMode="auto">
            <a:xfrm>
              <a:off x="4607" y="3656"/>
              <a:ext cx="76" cy="65"/>
              <a:chOff x="4607" y="3656"/>
              <a:chExt cx="76" cy="65"/>
            </a:xfrm>
          </p:grpSpPr>
          <p:sp>
            <p:nvSpPr>
              <p:cNvPr id="127236" name="Line 303"/>
              <p:cNvSpPr>
                <a:spLocks noChangeShapeType="1"/>
              </p:cNvSpPr>
              <p:nvPr/>
            </p:nvSpPr>
            <p:spPr bwMode="auto">
              <a:xfrm>
                <a:off x="4607" y="3688"/>
                <a:ext cx="14" cy="1"/>
              </a:xfrm>
              <a:prstGeom prst="line">
                <a:avLst/>
              </a:prstGeom>
              <a:noFill/>
              <a:ln w="9525">
                <a:solidFill>
                  <a:srgbClr val="000000"/>
                </a:solidFill>
                <a:round/>
                <a:headEnd/>
                <a:tailEnd/>
              </a:ln>
            </p:spPr>
            <p:txBody>
              <a:bodyPr/>
              <a:lstStyle/>
              <a:p>
                <a:endParaRPr lang="pt-BR"/>
              </a:p>
            </p:txBody>
          </p:sp>
          <p:sp>
            <p:nvSpPr>
              <p:cNvPr id="127237" name="Freeform 304"/>
              <p:cNvSpPr>
                <a:spLocks/>
              </p:cNvSpPr>
              <p:nvPr/>
            </p:nvSpPr>
            <p:spPr bwMode="auto">
              <a:xfrm>
                <a:off x="4617" y="3656"/>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182" name="Oval 305"/>
            <p:cNvSpPr>
              <a:spLocks noChangeArrowheads="1"/>
            </p:cNvSpPr>
            <p:nvPr/>
          </p:nvSpPr>
          <p:spPr bwMode="auto">
            <a:xfrm>
              <a:off x="2282" y="1773"/>
              <a:ext cx="312" cy="223"/>
            </a:xfrm>
            <a:prstGeom prst="ellipse">
              <a:avLst/>
            </a:prstGeom>
            <a:solidFill>
              <a:schemeClr val="bg1"/>
            </a:solidFill>
            <a:ln w="9525">
              <a:solidFill>
                <a:srgbClr val="000000"/>
              </a:solidFill>
              <a:round/>
              <a:headEnd/>
              <a:tailEnd/>
            </a:ln>
          </p:spPr>
          <p:txBody>
            <a:bodyPr/>
            <a:lstStyle/>
            <a:p>
              <a:pPr algn="ctr" eaLnBrk="0" hangingPunct="0"/>
              <a:endParaRPr lang="pt-BR"/>
            </a:p>
          </p:txBody>
        </p:sp>
        <p:sp>
          <p:nvSpPr>
            <p:cNvPr id="127183" name="Rectangle 306"/>
            <p:cNvSpPr>
              <a:spLocks noChangeArrowheads="1"/>
            </p:cNvSpPr>
            <p:nvPr/>
          </p:nvSpPr>
          <p:spPr bwMode="auto">
            <a:xfrm>
              <a:off x="2375" y="1826"/>
              <a:ext cx="99" cy="93"/>
            </a:xfrm>
            <a:prstGeom prst="rect">
              <a:avLst/>
            </a:prstGeom>
            <a:solidFill>
              <a:schemeClr val="bg1"/>
            </a:solidFill>
            <a:ln w="9525">
              <a:noFill/>
              <a:miter lim="800000"/>
              <a:headEnd/>
              <a:tailEnd/>
            </a:ln>
          </p:spPr>
          <p:txBody>
            <a:bodyPr wrap="none" lIns="0" tIns="0" rIns="0" bIns="0">
              <a:spAutoFit/>
            </a:bodyPr>
            <a:lstStyle/>
            <a:p>
              <a:pPr eaLnBrk="0" hangingPunct="0"/>
              <a:r>
                <a:rPr lang="pt-BR" sz="800" b="1">
                  <a:solidFill>
                    <a:srgbClr val="000000"/>
                  </a:solidFill>
                  <a:latin typeface="Tahoma" pitchFamily="34" charset="0"/>
                </a:rPr>
                <a:t>VR</a:t>
              </a:r>
              <a:endParaRPr lang="pt-BR" sz="3200" baseline="-10000">
                <a:solidFill>
                  <a:schemeClr val="tx1"/>
                </a:solidFill>
                <a:latin typeface="Tahoma" pitchFamily="34" charset="0"/>
              </a:endParaRPr>
            </a:p>
          </p:txBody>
        </p:sp>
        <p:sp>
          <p:nvSpPr>
            <p:cNvPr id="127184" name="Oval 307"/>
            <p:cNvSpPr>
              <a:spLocks noChangeArrowheads="1"/>
            </p:cNvSpPr>
            <p:nvPr/>
          </p:nvSpPr>
          <p:spPr bwMode="auto">
            <a:xfrm>
              <a:off x="1042" y="3175"/>
              <a:ext cx="312" cy="225"/>
            </a:xfrm>
            <a:prstGeom prst="ellipse">
              <a:avLst/>
            </a:prstGeom>
            <a:solidFill>
              <a:schemeClr val="bg1"/>
            </a:solidFill>
            <a:ln w="9525">
              <a:solidFill>
                <a:srgbClr val="000000"/>
              </a:solidFill>
              <a:round/>
              <a:headEnd/>
              <a:tailEnd/>
            </a:ln>
          </p:spPr>
          <p:txBody>
            <a:bodyPr/>
            <a:lstStyle/>
            <a:p>
              <a:pPr algn="ctr" eaLnBrk="0" hangingPunct="0"/>
              <a:endParaRPr lang="pt-BR"/>
            </a:p>
          </p:txBody>
        </p:sp>
        <p:sp>
          <p:nvSpPr>
            <p:cNvPr id="127185" name="Rectangle 308"/>
            <p:cNvSpPr>
              <a:spLocks noChangeArrowheads="1"/>
            </p:cNvSpPr>
            <p:nvPr/>
          </p:nvSpPr>
          <p:spPr bwMode="auto">
            <a:xfrm>
              <a:off x="1135" y="3229"/>
              <a:ext cx="99" cy="94"/>
            </a:xfrm>
            <a:prstGeom prst="rect">
              <a:avLst/>
            </a:prstGeom>
            <a:solidFill>
              <a:schemeClr val="bg1"/>
            </a:solidFill>
            <a:ln w="9525">
              <a:noFill/>
              <a:miter lim="800000"/>
              <a:headEnd/>
              <a:tailEnd/>
            </a:ln>
          </p:spPr>
          <p:txBody>
            <a:bodyPr wrap="none" lIns="0" tIns="0" rIns="0" bIns="0">
              <a:spAutoFit/>
            </a:bodyPr>
            <a:lstStyle/>
            <a:p>
              <a:pPr eaLnBrk="0" hangingPunct="0"/>
              <a:r>
                <a:rPr lang="pt-BR" sz="800" b="1">
                  <a:solidFill>
                    <a:srgbClr val="000000"/>
                  </a:solidFill>
                  <a:latin typeface="Tahoma" pitchFamily="34" charset="0"/>
                </a:rPr>
                <a:t>VR</a:t>
              </a:r>
              <a:endParaRPr lang="pt-BR" sz="3200" baseline="-10000">
                <a:solidFill>
                  <a:schemeClr val="tx1"/>
                </a:solidFill>
                <a:latin typeface="Tahoma" pitchFamily="34" charset="0"/>
              </a:endParaRPr>
            </a:p>
          </p:txBody>
        </p:sp>
        <p:sp>
          <p:nvSpPr>
            <p:cNvPr id="127186" name="Rectangle 309"/>
            <p:cNvSpPr>
              <a:spLocks noChangeArrowheads="1"/>
            </p:cNvSpPr>
            <p:nvPr/>
          </p:nvSpPr>
          <p:spPr bwMode="auto">
            <a:xfrm>
              <a:off x="1893" y="2437"/>
              <a:ext cx="546" cy="297"/>
            </a:xfrm>
            <a:prstGeom prst="rect">
              <a:avLst/>
            </a:prstGeom>
            <a:solidFill>
              <a:schemeClr val="bg1"/>
            </a:solidFill>
            <a:ln w="9525">
              <a:solidFill>
                <a:srgbClr val="000000"/>
              </a:solidFill>
              <a:miter lim="800000"/>
              <a:headEnd/>
              <a:tailEnd/>
            </a:ln>
          </p:spPr>
          <p:txBody>
            <a:bodyPr/>
            <a:lstStyle/>
            <a:p>
              <a:pPr algn="ctr" eaLnBrk="0" hangingPunct="0"/>
              <a:endParaRPr lang="pt-BR"/>
            </a:p>
          </p:txBody>
        </p:sp>
        <p:sp>
          <p:nvSpPr>
            <p:cNvPr id="127187" name="Rectangle 310"/>
            <p:cNvSpPr>
              <a:spLocks noChangeArrowheads="1"/>
            </p:cNvSpPr>
            <p:nvPr/>
          </p:nvSpPr>
          <p:spPr bwMode="auto">
            <a:xfrm>
              <a:off x="2036" y="2468"/>
              <a:ext cx="263" cy="117"/>
            </a:xfrm>
            <a:prstGeom prst="rect">
              <a:avLst/>
            </a:prstGeom>
            <a:solidFill>
              <a:schemeClr val="bg1"/>
            </a:solidFill>
            <a:ln w="9525">
              <a:noFill/>
              <a:miter lim="800000"/>
              <a:headEnd/>
              <a:tailEnd/>
            </a:ln>
          </p:spPr>
          <p:txBody>
            <a:bodyPr wrap="none" lIns="0" tIns="0" rIns="0" bIns="0">
              <a:spAutoFit/>
            </a:bodyPr>
            <a:lstStyle/>
            <a:p>
              <a:pPr eaLnBrk="0" hangingPunct="0"/>
              <a:r>
                <a:rPr lang="pt-BR" sz="1000">
                  <a:solidFill>
                    <a:srgbClr val="000000"/>
                  </a:solidFill>
                  <a:latin typeface="Tahoma" pitchFamily="34" charset="0"/>
                </a:rPr>
                <a:t>Outros</a:t>
              </a:r>
              <a:endParaRPr lang="pt-BR" sz="3200" baseline="-10000">
                <a:solidFill>
                  <a:schemeClr val="tx1"/>
                </a:solidFill>
                <a:latin typeface="Tahoma" pitchFamily="34" charset="0"/>
              </a:endParaRPr>
            </a:p>
          </p:txBody>
        </p:sp>
        <p:sp>
          <p:nvSpPr>
            <p:cNvPr id="127188" name="Rectangle 311"/>
            <p:cNvSpPr>
              <a:spLocks noChangeArrowheads="1"/>
            </p:cNvSpPr>
            <p:nvPr/>
          </p:nvSpPr>
          <p:spPr bwMode="auto">
            <a:xfrm>
              <a:off x="2040" y="2567"/>
              <a:ext cx="255" cy="117"/>
            </a:xfrm>
            <a:prstGeom prst="rect">
              <a:avLst/>
            </a:prstGeom>
            <a:solidFill>
              <a:schemeClr val="bg1"/>
            </a:solidFill>
            <a:ln w="9525">
              <a:noFill/>
              <a:miter lim="800000"/>
              <a:headEnd/>
              <a:tailEnd/>
            </a:ln>
          </p:spPr>
          <p:txBody>
            <a:bodyPr wrap="none" lIns="0" tIns="0" rIns="0" bIns="0">
              <a:spAutoFit/>
            </a:bodyPr>
            <a:lstStyle/>
            <a:p>
              <a:pPr eaLnBrk="0" hangingPunct="0"/>
              <a:r>
                <a:rPr lang="pt-BR" sz="1000">
                  <a:solidFill>
                    <a:srgbClr val="000000"/>
                  </a:solidFill>
                  <a:latin typeface="Tahoma" pitchFamily="34" charset="0"/>
                </a:rPr>
                <a:t>Canais</a:t>
              </a:r>
              <a:endParaRPr lang="pt-BR" sz="3200" baseline="-10000">
                <a:solidFill>
                  <a:schemeClr val="tx1"/>
                </a:solidFill>
                <a:latin typeface="Tahoma" pitchFamily="34" charset="0"/>
              </a:endParaRPr>
            </a:p>
          </p:txBody>
        </p:sp>
        <p:sp>
          <p:nvSpPr>
            <p:cNvPr id="127189" name="Line 312"/>
            <p:cNvSpPr>
              <a:spLocks noChangeShapeType="1"/>
            </p:cNvSpPr>
            <p:nvPr/>
          </p:nvSpPr>
          <p:spPr bwMode="auto">
            <a:xfrm>
              <a:off x="1583" y="2216"/>
              <a:ext cx="1" cy="296"/>
            </a:xfrm>
            <a:prstGeom prst="line">
              <a:avLst/>
            </a:prstGeom>
            <a:noFill/>
            <a:ln w="9525">
              <a:solidFill>
                <a:srgbClr val="000000"/>
              </a:solidFill>
              <a:round/>
              <a:headEnd/>
              <a:tailEnd/>
            </a:ln>
          </p:spPr>
          <p:txBody>
            <a:bodyPr/>
            <a:lstStyle/>
            <a:p>
              <a:endParaRPr lang="pt-BR"/>
            </a:p>
          </p:txBody>
        </p:sp>
        <p:sp>
          <p:nvSpPr>
            <p:cNvPr id="127190" name="Line 313"/>
            <p:cNvSpPr>
              <a:spLocks noChangeShapeType="1"/>
            </p:cNvSpPr>
            <p:nvPr/>
          </p:nvSpPr>
          <p:spPr bwMode="auto">
            <a:xfrm>
              <a:off x="1583" y="2512"/>
              <a:ext cx="310" cy="1"/>
            </a:xfrm>
            <a:prstGeom prst="line">
              <a:avLst/>
            </a:prstGeom>
            <a:noFill/>
            <a:ln w="9525">
              <a:solidFill>
                <a:srgbClr val="000000"/>
              </a:solidFill>
              <a:round/>
              <a:headEnd/>
              <a:tailEnd/>
            </a:ln>
          </p:spPr>
          <p:txBody>
            <a:bodyPr/>
            <a:lstStyle/>
            <a:p>
              <a:endParaRPr lang="pt-BR"/>
            </a:p>
          </p:txBody>
        </p:sp>
        <p:grpSp>
          <p:nvGrpSpPr>
            <p:cNvPr id="127191" name="Group 314"/>
            <p:cNvGrpSpPr>
              <a:grpSpLocks/>
            </p:cNvGrpSpPr>
            <p:nvPr/>
          </p:nvGrpSpPr>
          <p:grpSpPr bwMode="auto">
            <a:xfrm>
              <a:off x="2437" y="2480"/>
              <a:ext cx="155" cy="65"/>
              <a:chOff x="2437" y="2480"/>
              <a:chExt cx="155" cy="65"/>
            </a:xfrm>
          </p:grpSpPr>
          <p:sp>
            <p:nvSpPr>
              <p:cNvPr id="127234" name="Line 315"/>
              <p:cNvSpPr>
                <a:spLocks noChangeShapeType="1"/>
              </p:cNvSpPr>
              <p:nvPr/>
            </p:nvSpPr>
            <p:spPr bwMode="auto">
              <a:xfrm>
                <a:off x="2437" y="2512"/>
                <a:ext cx="93" cy="1"/>
              </a:xfrm>
              <a:prstGeom prst="line">
                <a:avLst/>
              </a:prstGeom>
              <a:noFill/>
              <a:ln w="9525">
                <a:solidFill>
                  <a:srgbClr val="000000"/>
                </a:solidFill>
                <a:round/>
                <a:headEnd/>
                <a:tailEnd/>
              </a:ln>
            </p:spPr>
            <p:txBody>
              <a:bodyPr/>
              <a:lstStyle/>
              <a:p>
                <a:endParaRPr lang="pt-BR"/>
              </a:p>
            </p:txBody>
          </p:sp>
          <p:sp>
            <p:nvSpPr>
              <p:cNvPr id="127235" name="Freeform 316"/>
              <p:cNvSpPr>
                <a:spLocks/>
              </p:cNvSpPr>
              <p:nvPr/>
            </p:nvSpPr>
            <p:spPr bwMode="auto">
              <a:xfrm>
                <a:off x="2526" y="2480"/>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192" name="Group 317"/>
            <p:cNvGrpSpPr>
              <a:grpSpLocks/>
            </p:cNvGrpSpPr>
            <p:nvPr/>
          </p:nvGrpSpPr>
          <p:grpSpPr bwMode="auto">
            <a:xfrm>
              <a:off x="887" y="0"/>
              <a:ext cx="4344" cy="347"/>
              <a:chOff x="887" y="0"/>
              <a:chExt cx="4344" cy="347"/>
            </a:xfrm>
          </p:grpSpPr>
          <p:grpSp>
            <p:nvGrpSpPr>
              <p:cNvPr id="127228" name="Group 318"/>
              <p:cNvGrpSpPr>
                <a:grpSpLocks/>
              </p:cNvGrpSpPr>
              <p:nvPr/>
            </p:nvGrpSpPr>
            <p:grpSpPr bwMode="auto">
              <a:xfrm>
                <a:off x="887" y="0"/>
                <a:ext cx="4344" cy="347"/>
                <a:chOff x="887" y="0"/>
                <a:chExt cx="4344" cy="347"/>
              </a:xfrm>
            </p:grpSpPr>
            <p:sp>
              <p:nvSpPr>
                <p:cNvPr id="127230" name="Rectangle 319"/>
                <p:cNvSpPr>
                  <a:spLocks noChangeArrowheads="1"/>
                </p:cNvSpPr>
                <p:nvPr/>
              </p:nvSpPr>
              <p:spPr bwMode="auto">
                <a:xfrm>
                  <a:off x="887" y="0"/>
                  <a:ext cx="4344" cy="347"/>
                </a:xfrm>
                <a:prstGeom prst="rect">
                  <a:avLst/>
                </a:prstGeom>
                <a:solidFill>
                  <a:schemeClr val="bg1"/>
                </a:solidFill>
                <a:ln w="9525">
                  <a:noFill/>
                  <a:miter lim="800000"/>
                  <a:headEnd/>
                  <a:tailEnd/>
                </a:ln>
              </p:spPr>
              <p:txBody>
                <a:bodyPr/>
                <a:lstStyle/>
                <a:p>
                  <a:pPr algn="ctr" eaLnBrk="0" hangingPunct="0"/>
                  <a:endParaRPr lang="pt-BR"/>
                </a:p>
              </p:txBody>
            </p:sp>
            <p:sp>
              <p:nvSpPr>
                <p:cNvPr id="127231" name="Freeform 320"/>
                <p:cNvSpPr>
                  <a:spLocks/>
                </p:cNvSpPr>
                <p:nvPr/>
              </p:nvSpPr>
              <p:spPr bwMode="auto">
                <a:xfrm>
                  <a:off x="887" y="0"/>
                  <a:ext cx="4340" cy="343"/>
                </a:xfrm>
                <a:custGeom>
                  <a:avLst/>
                  <a:gdLst>
                    <a:gd name="T0" fmla="*/ 1949 w 4340"/>
                    <a:gd name="T1" fmla="*/ 0 h 343"/>
                    <a:gd name="T2" fmla="*/ 1628 w 4340"/>
                    <a:gd name="T3" fmla="*/ 6 h 343"/>
                    <a:gd name="T4" fmla="*/ 1424 w 4340"/>
                    <a:gd name="T5" fmla="*/ 10 h 343"/>
                    <a:gd name="T6" fmla="*/ 1229 w 4340"/>
                    <a:gd name="T7" fmla="*/ 18 h 343"/>
                    <a:gd name="T8" fmla="*/ 1045 w 4340"/>
                    <a:gd name="T9" fmla="*/ 26 h 343"/>
                    <a:gd name="T10" fmla="*/ 872 w 4340"/>
                    <a:gd name="T11" fmla="*/ 33 h 343"/>
                    <a:gd name="T12" fmla="*/ 711 w 4340"/>
                    <a:gd name="T13" fmla="*/ 45 h 343"/>
                    <a:gd name="T14" fmla="*/ 564 w 4340"/>
                    <a:gd name="T15" fmla="*/ 57 h 343"/>
                    <a:gd name="T16" fmla="*/ 432 w 4340"/>
                    <a:gd name="T17" fmla="*/ 69 h 343"/>
                    <a:gd name="T18" fmla="*/ 314 w 4340"/>
                    <a:gd name="T19" fmla="*/ 83 h 343"/>
                    <a:gd name="T20" fmla="*/ 215 w 4340"/>
                    <a:gd name="T21" fmla="*/ 97 h 343"/>
                    <a:gd name="T22" fmla="*/ 132 w 4340"/>
                    <a:gd name="T23" fmla="*/ 112 h 343"/>
                    <a:gd name="T24" fmla="*/ 68 w 4340"/>
                    <a:gd name="T25" fmla="*/ 128 h 343"/>
                    <a:gd name="T26" fmla="*/ 24 w 4340"/>
                    <a:gd name="T27" fmla="*/ 146 h 343"/>
                    <a:gd name="T28" fmla="*/ 2 w 4340"/>
                    <a:gd name="T29" fmla="*/ 164 h 343"/>
                    <a:gd name="T30" fmla="*/ 2 w 4340"/>
                    <a:gd name="T31" fmla="*/ 181 h 343"/>
                    <a:gd name="T32" fmla="*/ 24 w 4340"/>
                    <a:gd name="T33" fmla="*/ 197 h 343"/>
                    <a:gd name="T34" fmla="*/ 68 w 4340"/>
                    <a:gd name="T35" fmla="*/ 215 h 343"/>
                    <a:gd name="T36" fmla="*/ 132 w 4340"/>
                    <a:gd name="T37" fmla="*/ 230 h 343"/>
                    <a:gd name="T38" fmla="*/ 215 w 4340"/>
                    <a:gd name="T39" fmla="*/ 246 h 343"/>
                    <a:gd name="T40" fmla="*/ 314 w 4340"/>
                    <a:gd name="T41" fmla="*/ 260 h 343"/>
                    <a:gd name="T42" fmla="*/ 432 w 4340"/>
                    <a:gd name="T43" fmla="*/ 274 h 343"/>
                    <a:gd name="T44" fmla="*/ 564 w 4340"/>
                    <a:gd name="T45" fmla="*/ 288 h 343"/>
                    <a:gd name="T46" fmla="*/ 711 w 4340"/>
                    <a:gd name="T47" fmla="*/ 297 h 343"/>
                    <a:gd name="T48" fmla="*/ 872 w 4340"/>
                    <a:gd name="T49" fmla="*/ 309 h 343"/>
                    <a:gd name="T50" fmla="*/ 1045 w 4340"/>
                    <a:gd name="T51" fmla="*/ 317 h 343"/>
                    <a:gd name="T52" fmla="*/ 1229 w 4340"/>
                    <a:gd name="T53" fmla="*/ 325 h 343"/>
                    <a:gd name="T54" fmla="*/ 1424 w 4340"/>
                    <a:gd name="T55" fmla="*/ 333 h 343"/>
                    <a:gd name="T56" fmla="*/ 1628 w 4340"/>
                    <a:gd name="T57" fmla="*/ 337 h 343"/>
                    <a:gd name="T58" fmla="*/ 1949 w 4340"/>
                    <a:gd name="T59" fmla="*/ 343 h 343"/>
                    <a:gd name="T60" fmla="*/ 2391 w 4340"/>
                    <a:gd name="T61" fmla="*/ 343 h 343"/>
                    <a:gd name="T62" fmla="*/ 2711 w 4340"/>
                    <a:gd name="T63" fmla="*/ 337 h 343"/>
                    <a:gd name="T64" fmla="*/ 2916 w 4340"/>
                    <a:gd name="T65" fmla="*/ 333 h 343"/>
                    <a:gd name="T66" fmla="*/ 3110 w 4340"/>
                    <a:gd name="T67" fmla="*/ 325 h 343"/>
                    <a:gd name="T68" fmla="*/ 3296 w 4340"/>
                    <a:gd name="T69" fmla="*/ 317 h 343"/>
                    <a:gd name="T70" fmla="*/ 3468 w 4340"/>
                    <a:gd name="T71" fmla="*/ 309 h 343"/>
                    <a:gd name="T72" fmla="*/ 3629 w 4340"/>
                    <a:gd name="T73" fmla="*/ 297 h 343"/>
                    <a:gd name="T74" fmla="*/ 3776 w 4340"/>
                    <a:gd name="T75" fmla="*/ 288 h 343"/>
                    <a:gd name="T76" fmla="*/ 3908 w 4340"/>
                    <a:gd name="T77" fmla="*/ 274 h 343"/>
                    <a:gd name="T78" fmla="*/ 4026 w 4340"/>
                    <a:gd name="T79" fmla="*/ 260 h 343"/>
                    <a:gd name="T80" fmla="*/ 4127 w 4340"/>
                    <a:gd name="T81" fmla="*/ 246 h 343"/>
                    <a:gd name="T82" fmla="*/ 4208 w 4340"/>
                    <a:gd name="T83" fmla="*/ 230 h 343"/>
                    <a:gd name="T84" fmla="*/ 4272 w 4340"/>
                    <a:gd name="T85" fmla="*/ 215 h 343"/>
                    <a:gd name="T86" fmla="*/ 4315 w 4340"/>
                    <a:gd name="T87" fmla="*/ 197 h 343"/>
                    <a:gd name="T88" fmla="*/ 4338 w 4340"/>
                    <a:gd name="T89" fmla="*/ 181 h 343"/>
                    <a:gd name="T90" fmla="*/ 4338 w 4340"/>
                    <a:gd name="T91" fmla="*/ 164 h 343"/>
                    <a:gd name="T92" fmla="*/ 4315 w 4340"/>
                    <a:gd name="T93" fmla="*/ 146 h 343"/>
                    <a:gd name="T94" fmla="*/ 4272 w 4340"/>
                    <a:gd name="T95" fmla="*/ 128 h 343"/>
                    <a:gd name="T96" fmla="*/ 4208 w 4340"/>
                    <a:gd name="T97" fmla="*/ 112 h 343"/>
                    <a:gd name="T98" fmla="*/ 4127 w 4340"/>
                    <a:gd name="T99" fmla="*/ 97 h 343"/>
                    <a:gd name="T100" fmla="*/ 4026 w 4340"/>
                    <a:gd name="T101" fmla="*/ 83 h 343"/>
                    <a:gd name="T102" fmla="*/ 3908 w 4340"/>
                    <a:gd name="T103" fmla="*/ 69 h 343"/>
                    <a:gd name="T104" fmla="*/ 3776 w 4340"/>
                    <a:gd name="T105" fmla="*/ 57 h 343"/>
                    <a:gd name="T106" fmla="*/ 3629 w 4340"/>
                    <a:gd name="T107" fmla="*/ 45 h 343"/>
                    <a:gd name="T108" fmla="*/ 3468 w 4340"/>
                    <a:gd name="T109" fmla="*/ 33 h 343"/>
                    <a:gd name="T110" fmla="*/ 3296 w 4340"/>
                    <a:gd name="T111" fmla="*/ 26 h 343"/>
                    <a:gd name="T112" fmla="*/ 3110 w 4340"/>
                    <a:gd name="T113" fmla="*/ 18 h 343"/>
                    <a:gd name="T114" fmla="*/ 2916 w 4340"/>
                    <a:gd name="T115" fmla="*/ 10 h 343"/>
                    <a:gd name="T116" fmla="*/ 2711 w 4340"/>
                    <a:gd name="T117" fmla="*/ 6 h 343"/>
                    <a:gd name="T118" fmla="*/ 2391 w 4340"/>
                    <a:gd name="T119" fmla="*/ 0 h 3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0"/>
                    <a:gd name="T181" fmla="*/ 0 h 343"/>
                    <a:gd name="T182" fmla="*/ 4340 w 4340"/>
                    <a:gd name="T183" fmla="*/ 343 h 3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0" h="343">
                      <a:moveTo>
                        <a:pt x="2170" y="0"/>
                      </a:moveTo>
                      <a:lnTo>
                        <a:pt x="1949" y="0"/>
                      </a:lnTo>
                      <a:lnTo>
                        <a:pt x="1732" y="4"/>
                      </a:lnTo>
                      <a:lnTo>
                        <a:pt x="1628" y="6"/>
                      </a:lnTo>
                      <a:lnTo>
                        <a:pt x="1525" y="8"/>
                      </a:lnTo>
                      <a:lnTo>
                        <a:pt x="1424" y="10"/>
                      </a:lnTo>
                      <a:lnTo>
                        <a:pt x="1324" y="14"/>
                      </a:lnTo>
                      <a:lnTo>
                        <a:pt x="1229" y="18"/>
                      </a:lnTo>
                      <a:lnTo>
                        <a:pt x="1134" y="22"/>
                      </a:lnTo>
                      <a:lnTo>
                        <a:pt x="1045" y="26"/>
                      </a:lnTo>
                      <a:lnTo>
                        <a:pt x="957" y="30"/>
                      </a:lnTo>
                      <a:lnTo>
                        <a:pt x="872" y="33"/>
                      </a:lnTo>
                      <a:lnTo>
                        <a:pt x="789" y="39"/>
                      </a:lnTo>
                      <a:lnTo>
                        <a:pt x="711" y="45"/>
                      </a:lnTo>
                      <a:lnTo>
                        <a:pt x="636" y="51"/>
                      </a:lnTo>
                      <a:lnTo>
                        <a:pt x="564" y="57"/>
                      </a:lnTo>
                      <a:lnTo>
                        <a:pt x="496" y="63"/>
                      </a:lnTo>
                      <a:lnTo>
                        <a:pt x="432" y="69"/>
                      </a:lnTo>
                      <a:lnTo>
                        <a:pt x="370" y="75"/>
                      </a:lnTo>
                      <a:lnTo>
                        <a:pt x="314" y="83"/>
                      </a:lnTo>
                      <a:lnTo>
                        <a:pt x="262" y="91"/>
                      </a:lnTo>
                      <a:lnTo>
                        <a:pt x="215" y="97"/>
                      </a:lnTo>
                      <a:lnTo>
                        <a:pt x="171" y="104"/>
                      </a:lnTo>
                      <a:lnTo>
                        <a:pt x="132" y="112"/>
                      </a:lnTo>
                      <a:lnTo>
                        <a:pt x="97" y="120"/>
                      </a:lnTo>
                      <a:lnTo>
                        <a:pt x="68" y="128"/>
                      </a:lnTo>
                      <a:lnTo>
                        <a:pt x="43" y="138"/>
                      </a:lnTo>
                      <a:lnTo>
                        <a:pt x="24" y="146"/>
                      </a:lnTo>
                      <a:lnTo>
                        <a:pt x="10" y="154"/>
                      </a:lnTo>
                      <a:lnTo>
                        <a:pt x="2" y="164"/>
                      </a:lnTo>
                      <a:lnTo>
                        <a:pt x="0" y="171"/>
                      </a:lnTo>
                      <a:lnTo>
                        <a:pt x="2" y="181"/>
                      </a:lnTo>
                      <a:lnTo>
                        <a:pt x="10" y="189"/>
                      </a:lnTo>
                      <a:lnTo>
                        <a:pt x="24" y="197"/>
                      </a:lnTo>
                      <a:lnTo>
                        <a:pt x="43" y="207"/>
                      </a:lnTo>
                      <a:lnTo>
                        <a:pt x="68" y="215"/>
                      </a:lnTo>
                      <a:lnTo>
                        <a:pt x="97" y="223"/>
                      </a:lnTo>
                      <a:lnTo>
                        <a:pt x="132" y="230"/>
                      </a:lnTo>
                      <a:lnTo>
                        <a:pt x="171" y="238"/>
                      </a:lnTo>
                      <a:lnTo>
                        <a:pt x="215" y="246"/>
                      </a:lnTo>
                      <a:lnTo>
                        <a:pt x="262" y="252"/>
                      </a:lnTo>
                      <a:lnTo>
                        <a:pt x="314" y="260"/>
                      </a:lnTo>
                      <a:lnTo>
                        <a:pt x="370" y="268"/>
                      </a:lnTo>
                      <a:lnTo>
                        <a:pt x="432" y="274"/>
                      </a:lnTo>
                      <a:lnTo>
                        <a:pt x="496" y="280"/>
                      </a:lnTo>
                      <a:lnTo>
                        <a:pt x="564" y="288"/>
                      </a:lnTo>
                      <a:lnTo>
                        <a:pt x="636" y="294"/>
                      </a:lnTo>
                      <a:lnTo>
                        <a:pt x="711" y="297"/>
                      </a:lnTo>
                      <a:lnTo>
                        <a:pt x="789" y="303"/>
                      </a:lnTo>
                      <a:lnTo>
                        <a:pt x="872" y="309"/>
                      </a:lnTo>
                      <a:lnTo>
                        <a:pt x="957" y="313"/>
                      </a:lnTo>
                      <a:lnTo>
                        <a:pt x="1045" y="317"/>
                      </a:lnTo>
                      <a:lnTo>
                        <a:pt x="1134" y="323"/>
                      </a:lnTo>
                      <a:lnTo>
                        <a:pt x="1229" y="325"/>
                      </a:lnTo>
                      <a:lnTo>
                        <a:pt x="1324" y="329"/>
                      </a:lnTo>
                      <a:lnTo>
                        <a:pt x="1424" y="333"/>
                      </a:lnTo>
                      <a:lnTo>
                        <a:pt x="1525" y="335"/>
                      </a:lnTo>
                      <a:lnTo>
                        <a:pt x="1628" y="337"/>
                      </a:lnTo>
                      <a:lnTo>
                        <a:pt x="1732" y="339"/>
                      </a:lnTo>
                      <a:lnTo>
                        <a:pt x="1949" y="343"/>
                      </a:lnTo>
                      <a:lnTo>
                        <a:pt x="2170" y="343"/>
                      </a:lnTo>
                      <a:lnTo>
                        <a:pt x="2391" y="343"/>
                      </a:lnTo>
                      <a:lnTo>
                        <a:pt x="2608" y="339"/>
                      </a:lnTo>
                      <a:lnTo>
                        <a:pt x="2711" y="337"/>
                      </a:lnTo>
                      <a:lnTo>
                        <a:pt x="2815" y="335"/>
                      </a:lnTo>
                      <a:lnTo>
                        <a:pt x="2916" y="333"/>
                      </a:lnTo>
                      <a:lnTo>
                        <a:pt x="3015" y="329"/>
                      </a:lnTo>
                      <a:lnTo>
                        <a:pt x="3110" y="325"/>
                      </a:lnTo>
                      <a:lnTo>
                        <a:pt x="3205" y="323"/>
                      </a:lnTo>
                      <a:lnTo>
                        <a:pt x="3296" y="317"/>
                      </a:lnTo>
                      <a:lnTo>
                        <a:pt x="3383" y="313"/>
                      </a:lnTo>
                      <a:lnTo>
                        <a:pt x="3468" y="309"/>
                      </a:lnTo>
                      <a:lnTo>
                        <a:pt x="3550" y="303"/>
                      </a:lnTo>
                      <a:lnTo>
                        <a:pt x="3629" y="297"/>
                      </a:lnTo>
                      <a:lnTo>
                        <a:pt x="3705" y="294"/>
                      </a:lnTo>
                      <a:lnTo>
                        <a:pt x="3776" y="288"/>
                      </a:lnTo>
                      <a:lnTo>
                        <a:pt x="3844" y="280"/>
                      </a:lnTo>
                      <a:lnTo>
                        <a:pt x="3908" y="274"/>
                      </a:lnTo>
                      <a:lnTo>
                        <a:pt x="3970" y="268"/>
                      </a:lnTo>
                      <a:lnTo>
                        <a:pt x="4026" y="260"/>
                      </a:lnTo>
                      <a:lnTo>
                        <a:pt x="4077" y="252"/>
                      </a:lnTo>
                      <a:lnTo>
                        <a:pt x="4127" y="246"/>
                      </a:lnTo>
                      <a:lnTo>
                        <a:pt x="4170" y="238"/>
                      </a:lnTo>
                      <a:lnTo>
                        <a:pt x="4208" y="230"/>
                      </a:lnTo>
                      <a:lnTo>
                        <a:pt x="4243" y="223"/>
                      </a:lnTo>
                      <a:lnTo>
                        <a:pt x="4272" y="215"/>
                      </a:lnTo>
                      <a:lnTo>
                        <a:pt x="4296" y="207"/>
                      </a:lnTo>
                      <a:lnTo>
                        <a:pt x="4315" y="197"/>
                      </a:lnTo>
                      <a:lnTo>
                        <a:pt x="4330" y="189"/>
                      </a:lnTo>
                      <a:lnTo>
                        <a:pt x="4338" y="181"/>
                      </a:lnTo>
                      <a:lnTo>
                        <a:pt x="4340" y="171"/>
                      </a:lnTo>
                      <a:lnTo>
                        <a:pt x="4338" y="164"/>
                      </a:lnTo>
                      <a:lnTo>
                        <a:pt x="4330" y="154"/>
                      </a:lnTo>
                      <a:lnTo>
                        <a:pt x="4315" y="146"/>
                      </a:lnTo>
                      <a:lnTo>
                        <a:pt x="4296" y="138"/>
                      </a:lnTo>
                      <a:lnTo>
                        <a:pt x="4272" y="128"/>
                      </a:lnTo>
                      <a:lnTo>
                        <a:pt x="4243" y="120"/>
                      </a:lnTo>
                      <a:lnTo>
                        <a:pt x="4208" y="112"/>
                      </a:lnTo>
                      <a:lnTo>
                        <a:pt x="4170" y="104"/>
                      </a:lnTo>
                      <a:lnTo>
                        <a:pt x="4127" y="97"/>
                      </a:lnTo>
                      <a:lnTo>
                        <a:pt x="4077" y="91"/>
                      </a:lnTo>
                      <a:lnTo>
                        <a:pt x="4026" y="83"/>
                      </a:lnTo>
                      <a:lnTo>
                        <a:pt x="3970" y="75"/>
                      </a:lnTo>
                      <a:lnTo>
                        <a:pt x="3908" y="69"/>
                      </a:lnTo>
                      <a:lnTo>
                        <a:pt x="3844" y="63"/>
                      </a:lnTo>
                      <a:lnTo>
                        <a:pt x="3776" y="57"/>
                      </a:lnTo>
                      <a:lnTo>
                        <a:pt x="3705" y="51"/>
                      </a:lnTo>
                      <a:lnTo>
                        <a:pt x="3629" y="45"/>
                      </a:lnTo>
                      <a:lnTo>
                        <a:pt x="3550" y="39"/>
                      </a:lnTo>
                      <a:lnTo>
                        <a:pt x="3468" y="33"/>
                      </a:lnTo>
                      <a:lnTo>
                        <a:pt x="3383" y="30"/>
                      </a:lnTo>
                      <a:lnTo>
                        <a:pt x="3296" y="26"/>
                      </a:lnTo>
                      <a:lnTo>
                        <a:pt x="3205" y="22"/>
                      </a:lnTo>
                      <a:lnTo>
                        <a:pt x="3110" y="18"/>
                      </a:lnTo>
                      <a:lnTo>
                        <a:pt x="3015" y="14"/>
                      </a:lnTo>
                      <a:lnTo>
                        <a:pt x="2916" y="10"/>
                      </a:lnTo>
                      <a:lnTo>
                        <a:pt x="2815" y="8"/>
                      </a:lnTo>
                      <a:lnTo>
                        <a:pt x="2711" y="6"/>
                      </a:lnTo>
                      <a:lnTo>
                        <a:pt x="2608" y="4"/>
                      </a:lnTo>
                      <a:lnTo>
                        <a:pt x="2391" y="0"/>
                      </a:lnTo>
                      <a:lnTo>
                        <a:pt x="2170" y="0"/>
                      </a:lnTo>
                      <a:close/>
                    </a:path>
                  </a:pathLst>
                </a:custGeom>
                <a:solidFill>
                  <a:schemeClr val="bg1"/>
                </a:solidFill>
                <a:ln w="0">
                  <a:solidFill>
                    <a:srgbClr val="FFFFFF"/>
                  </a:solidFill>
                  <a:round/>
                  <a:headEnd/>
                  <a:tailEnd/>
                </a:ln>
              </p:spPr>
              <p:txBody>
                <a:bodyPr/>
                <a:lstStyle/>
                <a:p>
                  <a:pPr algn="ctr" eaLnBrk="0" hangingPunct="0"/>
                  <a:endParaRPr lang="pt-BR"/>
                </a:p>
              </p:txBody>
            </p:sp>
            <p:sp>
              <p:nvSpPr>
                <p:cNvPr id="127232" name="Oval 321"/>
                <p:cNvSpPr>
                  <a:spLocks noChangeArrowheads="1"/>
                </p:cNvSpPr>
                <p:nvPr/>
              </p:nvSpPr>
              <p:spPr bwMode="auto">
                <a:xfrm>
                  <a:off x="887" y="0"/>
                  <a:ext cx="4342" cy="345"/>
                </a:xfrm>
                <a:prstGeom prst="ellipse">
                  <a:avLst/>
                </a:prstGeom>
                <a:solidFill>
                  <a:schemeClr val="bg1"/>
                </a:solidFill>
                <a:ln w="9525">
                  <a:noFill/>
                  <a:round/>
                  <a:headEnd/>
                  <a:tailEnd/>
                </a:ln>
              </p:spPr>
              <p:txBody>
                <a:bodyPr/>
                <a:lstStyle/>
                <a:p>
                  <a:pPr algn="ctr" eaLnBrk="0" hangingPunct="0"/>
                  <a:endParaRPr lang="pt-BR"/>
                </a:p>
              </p:txBody>
            </p:sp>
            <p:sp>
              <p:nvSpPr>
                <p:cNvPr id="127233" name="Rectangle 322"/>
                <p:cNvSpPr>
                  <a:spLocks noChangeArrowheads="1"/>
                </p:cNvSpPr>
                <p:nvPr/>
              </p:nvSpPr>
              <p:spPr bwMode="auto">
                <a:xfrm>
                  <a:off x="887" y="0"/>
                  <a:ext cx="4344" cy="347"/>
                </a:xfrm>
                <a:prstGeom prst="rect">
                  <a:avLst/>
                </a:prstGeom>
                <a:solidFill>
                  <a:schemeClr val="bg1"/>
                </a:solidFill>
                <a:ln w="9525">
                  <a:noFill/>
                  <a:miter lim="800000"/>
                  <a:headEnd/>
                  <a:tailEnd/>
                </a:ln>
              </p:spPr>
              <p:txBody>
                <a:bodyPr/>
                <a:lstStyle/>
                <a:p>
                  <a:pPr algn="ctr" eaLnBrk="0" hangingPunct="0"/>
                  <a:endParaRPr lang="pt-BR"/>
                </a:p>
              </p:txBody>
            </p:sp>
          </p:grpSp>
          <p:sp>
            <p:nvSpPr>
              <p:cNvPr id="127229" name="Oval 323"/>
              <p:cNvSpPr>
                <a:spLocks noChangeArrowheads="1"/>
              </p:cNvSpPr>
              <p:nvPr/>
            </p:nvSpPr>
            <p:spPr bwMode="auto">
              <a:xfrm>
                <a:off x="887" y="0"/>
                <a:ext cx="4342" cy="345"/>
              </a:xfrm>
              <a:prstGeom prst="ellipse">
                <a:avLst/>
              </a:prstGeom>
              <a:solidFill>
                <a:schemeClr val="bg1"/>
              </a:solidFill>
              <a:ln w="9525">
                <a:solidFill>
                  <a:srgbClr val="000000"/>
                </a:solidFill>
                <a:round/>
                <a:headEnd/>
                <a:tailEnd/>
              </a:ln>
            </p:spPr>
            <p:txBody>
              <a:bodyPr/>
              <a:lstStyle/>
              <a:p>
                <a:pPr algn="ctr" eaLnBrk="0" hangingPunct="0"/>
                <a:endParaRPr lang="pt-BR"/>
              </a:p>
            </p:txBody>
          </p:sp>
        </p:grpSp>
        <p:sp>
          <p:nvSpPr>
            <p:cNvPr id="127193" name="Rectangle 324"/>
            <p:cNvSpPr>
              <a:spLocks noChangeArrowheads="1"/>
            </p:cNvSpPr>
            <p:nvPr/>
          </p:nvSpPr>
          <p:spPr bwMode="auto">
            <a:xfrm>
              <a:off x="2094" y="72"/>
              <a:ext cx="1980" cy="104"/>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rPr>
                <a:t>Impacto das Variáveis Macroambientais (Incontroláveis)</a:t>
              </a:r>
              <a:endParaRPr lang="pt-BR" sz="3200" baseline="-10000">
                <a:solidFill>
                  <a:schemeClr val="tx1"/>
                </a:solidFill>
                <a:latin typeface="Tahoma" pitchFamily="34" charset="0"/>
              </a:endParaRPr>
            </a:p>
          </p:txBody>
        </p:sp>
        <p:sp>
          <p:nvSpPr>
            <p:cNvPr id="127194" name="Rectangle 325"/>
            <p:cNvSpPr>
              <a:spLocks noChangeArrowheads="1"/>
            </p:cNvSpPr>
            <p:nvPr/>
          </p:nvSpPr>
          <p:spPr bwMode="auto">
            <a:xfrm>
              <a:off x="2067" y="157"/>
              <a:ext cx="203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rPr>
                <a:t>Político-Legal, Econ/Natural, Sócio-cultural e Tecnológico</a:t>
              </a:r>
              <a:endParaRPr lang="pt-BR" sz="3200" baseline="-10000">
                <a:solidFill>
                  <a:schemeClr val="tx1"/>
                </a:solidFill>
                <a:latin typeface="Tahoma" pitchFamily="34" charset="0"/>
              </a:endParaRPr>
            </a:p>
          </p:txBody>
        </p:sp>
        <p:grpSp>
          <p:nvGrpSpPr>
            <p:cNvPr id="127195" name="Group 326"/>
            <p:cNvGrpSpPr>
              <a:grpSpLocks/>
            </p:cNvGrpSpPr>
            <p:nvPr/>
          </p:nvGrpSpPr>
          <p:grpSpPr bwMode="auto">
            <a:xfrm>
              <a:off x="808" y="3875"/>
              <a:ext cx="4466" cy="447"/>
              <a:chOff x="808" y="3875"/>
              <a:chExt cx="4466" cy="447"/>
            </a:xfrm>
          </p:grpSpPr>
          <p:grpSp>
            <p:nvGrpSpPr>
              <p:cNvPr id="127222" name="Group 327"/>
              <p:cNvGrpSpPr>
                <a:grpSpLocks/>
              </p:cNvGrpSpPr>
              <p:nvPr/>
            </p:nvGrpSpPr>
            <p:grpSpPr bwMode="auto">
              <a:xfrm>
                <a:off x="808" y="3875"/>
                <a:ext cx="4466" cy="447"/>
                <a:chOff x="808" y="3875"/>
                <a:chExt cx="4466" cy="447"/>
              </a:xfrm>
            </p:grpSpPr>
            <p:sp>
              <p:nvSpPr>
                <p:cNvPr id="127224" name="Rectangle 328"/>
                <p:cNvSpPr>
                  <a:spLocks noChangeArrowheads="1"/>
                </p:cNvSpPr>
                <p:nvPr/>
              </p:nvSpPr>
              <p:spPr bwMode="auto">
                <a:xfrm>
                  <a:off x="808" y="3875"/>
                  <a:ext cx="4466" cy="447"/>
                </a:xfrm>
                <a:prstGeom prst="rect">
                  <a:avLst/>
                </a:prstGeom>
                <a:solidFill>
                  <a:schemeClr val="bg1"/>
                </a:solidFill>
                <a:ln w="9525">
                  <a:noFill/>
                  <a:miter lim="800000"/>
                  <a:headEnd/>
                  <a:tailEnd/>
                </a:ln>
              </p:spPr>
              <p:txBody>
                <a:bodyPr/>
                <a:lstStyle/>
                <a:p>
                  <a:pPr algn="ctr" eaLnBrk="0" hangingPunct="0"/>
                  <a:endParaRPr lang="pt-BR"/>
                </a:p>
              </p:txBody>
            </p:sp>
            <p:sp>
              <p:nvSpPr>
                <p:cNvPr id="127225" name="Freeform 329"/>
                <p:cNvSpPr>
                  <a:spLocks/>
                </p:cNvSpPr>
                <p:nvPr/>
              </p:nvSpPr>
              <p:spPr bwMode="auto">
                <a:xfrm>
                  <a:off x="808" y="3875"/>
                  <a:ext cx="4462" cy="443"/>
                </a:xfrm>
                <a:custGeom>
                  <a:avLst/>
                  <a:gdLst>
                    <a:gd name="T0" fmla="*/ 2005 w 4462"/>
                    <a:gd name="T1" fmla="*/ 2 h 443"/>
                    <a:gd name="T2" fmla="*/ 1674 w 4462"/>
                    <a:gd name="T3" fmla="*/ 8 h 443"/>
                    <a:gd name="T4" fmla="*/ 1465 w 4462"/>
                    <a:gd name="T5" fmla="*/ 14 h 443"/>
                    <a:gd name="T6" fmla="*/ 1265 w 4462"/>
                    <a:gd name="T7" fmla="*/ 21 h 443"/>
                    <a:gd name="T8" fmla="*/ 1075 w 4462"/>
                    <a:gd name="T9" fmla="*/ 31 h 443"/>
                    <a:gd name="T10" fmla="*/ 897 w 4462"/>
                    <a:gd name="T11" fmla="*/ 45 h 443"/>
                    <a:gd name="T12" fmla="*/ 732 w 4462"/>
                    <a:gd name="T13" fmla="*/ 59 h 443"/>
                    <a:gd name="T14" fmla="*/ 581 w 4462"/>
                    <a:gd name="T15" fmla="*/ 73 h 443"/>
                    <a:gd name="T16" fmla="*/ 444 w 4462"/>
                    <a:gd name="T17" fmla="*/ 90 h 443"/>
                    <a:gd name="T18" fmla="*/ 323 w 4462"/>
                    <a:gd name="T19" fmla="*/ 108 h 443"/>
                    <a:gd name="T20" fmla="*/ 221 w 4462"/>
                    <a:gd name="T21" fmla="*/ 126 h 443"/>
                    <a:gd name="T22" fmla="*/ 137 w 4462"/>
                    <a:gd name="T23" fmla="*/ 146 h 443"/>
                    <a:gd name="T24" fmla="*/ 70 w 4462"/>
                    <a:gd name="T25" fmla="*/ 167 h 443"/>
                    <a:gd name="T26" fmla="*/ 25 w 4462"/>
                    <a:gd name="T27" fmla="*/ 189 h 443"/>
                    <a:gd name="T28" fmla="*/ 2 w 4462"/>
                    <a:gd name="T29" fmla="*/ 211 h 443"/>
                    <a:gd name="T30" fmla="*/ 2 w 4462"/>
                    <a:gd name="T31" fmla="*/ 234 h 443"/>
                    <a:gd name="T32" fmla="*/ 25 w 4462"/>
                    <a:gd name="T33" fmla="*/ 256 h 443"/>
                    <a:gd name="T34" fmla="*/ 70 w 4462"/>
                    <a:gd name="T35" fmla="*/ 278 h 443"/>
                    <a:gd name="T36" fmla="*/ 137 w 4462"/>
                    <a:gd name="T37" fmla="*/ 299 h 443"/>
                    <a:gd name="T38" fmla="*/ 221 w 4462"/>
                    <a:gd name="T39" fmla="*/ 319 h 443"/>
                    <a:gd name="T40" fmla="*/ 323 w 4462"/>
                    <a:gd name="T41" fmla="*/ 337 h 443"/>
                    <a:gd name="T42" fmla="*/ 444 w 4462"/>
                    <a:gd name="T43" fmla="*/ 354 h 443"/>
                    <a:gd name="T44" fmla="*/ 581 w 4462"/>
                    <a:gd name="T45" fmla="*/ 370 h 443"/>
                    <a:gd name="T46" fmla="*/ 732 w 4462"/>
                    <a:gd name="T47" fmla="*/ 386 h 443"/>
                    <a:gd name="T48" fmla="*/ 897 w 4462"/>
                    <a:gd name="T49" fmla="*/ 400 h 443"/>
                    <a:gd name="T50" fmla="*/ 1075 w 4462"/>
                    <a:gd name="T51" fmla="*/ 412 h 443"/>
                    <a:gd name="T52" fmla="*/ 1265 w 4462"/>
                    <a:gd name="T53" fmla="*/ 421 h 443"/>
                    <a:gd name="T54" fmla="*/ 1465 w 4462"/>
                    <a:gd name="T55" fmla="*/ 429 h 443"/>
                    <a:gd name="T56" fmla="*/ 1674 w 4462"/>
                    <a:gd name="T57" fmla="*/ 437 h 443"/>
                    <a:gd name="T58" fmla="*/ 2005 w 4462"/>
                    <a:gd name="T59" fmla="*/ 441 h 443"/>
                    <a:gd name="T60" fmla="*/ 2460 w 4462"/>
                    <a:gd name="T61" fmla="*/ 441 h 443"/>
                    <a:gd name="T62" fmla="*/ 2790 w 4462"/>
                    <a:gd name="T63" fmla="*/ 437 h 443"/>
                    <a:gd name="T64" fmla="*/ 2999 w 4462"/>
                    <a:gd name="T65" fmla="*/ 429 h 443"/>
                    <a:gd name="T66" fmla="*/ 3199 w 4462"/>
                    <a:gd name="T67" fmla="*/ 421 h 443"/>
                    <a:gd name="T68" fmla="*/ 3390 w 4462"/>
                    <a:gd name="T69" fmla="*/ 412 h 443"/>
                    <a:gd name="T70" fmla="*/ 3567 w 4462"/>
                    <a:gd name="T71" fmla="*/ 400 h 443"/>
                    <a:gd name="T72" fmla="*/ 3733 w 4462"/>
                    <a:gd name="T73" fmla="*/ 386 h 443"/>
                    <a:gd name="T74" fmla="*/ 3884 w 4462"/>
                    <a:gd name="T75" fmla="*/ 370 h 443"/>
                    <a:gd name="T76" fmla="*/ 4020 w 4462"/>
                    <a:gd name="T77" fmla="*/ 354 h 443"/>
                    <a:gd name="T78" fmla="*/ 4140 w 4462"/>
                    <a:gd name="T79" fmla="*/ 337 h 443"/>
                    <a:gd name="T80" fmla="*/ 4243 w 4462"/>
                    <a:gd name="T81" fmla="*/ 319 h 443"/>
                    <a:gd name="T82" fmla="*/ 4328 w 4462"/>
                    <a:gd name="T83" fmla="*/ 299 h 443"/>
                    <a:gd name="T84" fmla="*/ 4392 w 4462"/>
                    <a:gd name="T85" fmla="*/ 278 h 443"/>
                    <a:gd name="T86" fmla="*/ 4437 w 4462"/>
                    <a:gd name="T87" fmla="*/ 256 h 443"/>
                    <a:gd name="T88" fmla="*/ 4460 w 4462"/>
                    <a:gd name="T89" fmla="*/ 234 h 443"/>
                    <a:gd name="T90" fmla="*/ 4460 w 4462"/>
                    <a:gd name="T91" fmla="*/ 211 h 443"/>
                    <a:gd name="T92" fmla="*/ 4437 w 4462"/>
                    <a:gd name="T93" fmla="*/ 189 h 443"/>
                    <a:gd name="T94" fmla="*/ 4392 w 4462"/>
                    <a:gd name="T95" fmla="*/ 167 h 443"/>
                    <a:gd name="T96" fmla="*/ 4328 w 4462"/>
                    <a:gd name="T97" fmla="*/ 146 h 443"/>
                    <a:gd name="T98" fmla="*/ 4243 w 4462"/>
                    <a:gd name="T99" fmla="*/ 126 h 443"/>
                    <a:gd name="T100" fmla="*/ 4140 w 4462"/>
                    <a:gd name="T101" fmla="*/ 108 h 443"/>
                    <a:gd name="T102" fmla="*/ 4020 w 4462"/>
                    <a:gd name="T103" fmla="*/ 90 h 443"/>
                    <a:gd name="T104" fmla="*/ 3884 w 4462"/>
                    <a:gd name="T105" fmla="*/ 73 h 443"/>
                    <a:gd name="T106" fmla="*/ 3733 w 4462"/>
                    <a:gd name="T107" fmla="*/ 59 h 443"/>
                    <a:gd name="T108" fmla="*/ 3567 w 4462"/>
                    <a:gd name="T109" fmla="*/ 45 h 443"/>
                    <a:gd name="T110" fmla="*/ 3390 w 4462"/>
                    <a:gd name="T111" fmla="*/ 31 h 443"/>
                    <a:gd name="T112" fmla="*/ 3199 w 4462"/>
                    <a:gd name="T113" fmla="*/ 21 h 443"/>
                    <a:gd name="T114" fmla="*/ 2999 w 4462"/>
                    <a:gd name="T115" fmla="*/ 14 h 443"/>
                    <a:gd name="T116" fmla="*/ 2790 w 4462"/>
                    <a:gd name="T117" fmla="*/ 8 h 443"/>
                    <a:gd name="T118" fmla="*/ 2460 w 4462"/>
                    <a:gd name="T119" fmla="*/ 2 h 4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62"/>
                    <a:gd name="T181" fmla="*/ 0 h 443"/>
                    <a:gd name="T182" fmla="*/ 4462 w 4462"/>
                    <a:gd name="T183" fmla="*/ 443 h 4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62" h="443">
                      <a:moveTo>
                        <a:pt x="2232" y="0"/>
                      </a:moveTo>
                      <a:lnTo>
                        <a:pt x="2005" y="2"/>
                      </a:lnTo>
                      <a:lnTo>
                        <a:pt x="1784" y="4"/>
                      </a:lnTo>
                      <a:lnTo>
                        <a:pt x="1674" y="8"/>
                      </a:lnTo>
                      <a:lnTo>
                        <a:pt x="1569" y="10"/>
                      </a:lnTo>
                      <a:lnTo>
                        <a:pt x="1465" y="14"/>
                      </a:lnTo>
                      <a:lnTo>
                        <a:pt x="1364" y="18"/>
                      </a:lnTo>
                      <a:lnTo>
                        <a:pt x="1265" y="21"/>
                      </a:lnTo>
                      <a:lnTo>
                        <a:pt x="1168" y="27"/>
                      </a:lnTo>
                      <a:lnTo>
                        <a:pt x="1075" y="31"/>
                      </a:lnTo>
                      <a:lnTo>
                        <a:pt x="984" y="37"/>
                      </a:lnTo>
                      <a:lnTo>
                        <a:pt x="897" y="45"/>
                      </a:lnTo>
                      <a:lnTo>
                        <a:pt x="812" y="51"/>
                      </a:lnTo>
                      <a:lnTo>
                        <a:pt x="732" y="59"/>
                      </a:lnTo>
                      <a:lnTo>
                        <a:pt x="655" y="65"/>
                      </a:lnTo>
                      <a:lnTo>
                        <a:pt x="581" y="73"/>
                      </a:lnTo>
                      <a:lnTo>
                        <a:pt x="511" y="81"/>
                      </a:lnTo>
                      <a:lnTo>
                        <a:pt x="444" y="90"/>
                      </a:lnTo>
                      <a:lnTo>
                        <a:pt x="382" y="98"/>
                      </a:lnTo>
                      <a:lnTo>
                        <a:pt x="323" y="108"/>
                      </a:lnTo>
                      <a:lnTo>
                        <a:pt x="269" y="116"/>
                      </a:lnTo>
                      <a:lnTo>
                        <a:pt x="221" y="126"/>
                      </a:lnTo>
                      <a:lnTo>
                        <a:pt x="176" y="136"/>
                      </a:lnTo>
                      <a:lnTo>
                        <a:pt x="137" y="146"/>
                      </a:lnTo>
                      <a:lnTo>
                        <a:pt x="101" y="157"/>
                      </a:lnTo>
                      <a:lnTo>
                        <a:pt x="70" y="167"/>
                      </a:lnTo>
                      <a:lnTo>
                        <a:pt x="46" y="177"/>
                      </a:lnTo>
                      <a:lnTo>
                        <a:pt x="25" y="189"/>
                      </a:lnTo>
                      <a:lnTo>
                        <a:pt x="13" y="201"/>
                      </a:lnTo>
                      <a:lnTo>
                        <a:pt x="2" y="211"/>
                      </a:lnTo>
                      <a:lnTo>
                        <a:pt x="0" y="222"/>
                      </a:lnTo>
                      <a:lnTo>
                        <a:pt x="2" y="234"/>
                      </a:lnTo>
                      <a:lnTo>
                        <a:pt x="13" y="246"/>
                      </a:lnTo>
                      <a:lnTo>
                        <a:pt x="25" y="256"/>
                      </a:lnTo>
                      <a:lnTo>
                        <a:pt x="46" y="268"/>
                      </a:lnTo>
                      <a:lnTo>
                        <a:pt x="70" y="278"/>
                      </a:lnTo>
                      <a:lnTo>
                        <a:pt x="101" y="287"/>
                      </a:lnTo>
                      <a:lnTo>
                        <a:pt x="137" y="299"/>
                      </a:lnTo>
                      <a:lnTo>
                        <a:pt x="176" y="309"/>
                      </a:lnTo>
                      <a:lnTo>
                        <a:pt x="221" y="319"/>
                      </a:lnTo>
                      <a:lnTo>
                        <a:pt x="269" y="327"/>
                      </a:lnTo>
                      <a:lnTo>
                        <a:pt x="323" y="337"/>
                      </a:lnTo>
                      <a:lnTo>
                        <a:pt x="382" y="347"/>
                      </a:lnTo>
                      <a:lnTo>
                        <a:pt x="444" y="354"/>
                      </a:lnTo>
                      <a:lnTo>
                        <a:pt x="511" y="362"/>
                      </a:lnTo>
                      <a:lnTo>
                        <a:pt x="581" y="370"/>
                      </a:lnTo>
                      <a:lnTo>
                        <a:pt x="655" y="378"/>
                      </a:lnTo>
                      <a:lnTo>
                        <a:pt x="732" y="386"/>
                      </a:lnTo>
                      <a:lnTo>
                        <a:pt x="812" y="394"/>
                      </a:lnTo>
                      <a:lnTo>
                        <a:pt x="897" y="400"/>
                      </a:lnTo>
                      <a:lnTo>
                        <a:pt x="984" y="406"/>
                      </a:lnTo>
                      <a:lnTo>
                        <a:pt x="1075" y="412"/>
                      </a:lnTo>
                      <a:lnTo>
                        <a:pt x="1168" y="417"/>
                      </a:lnTo>
                      <a:lnTo>
                        <a:pt x="1265" y="421"/>
                      </a:lnTo>
                      <a:lnTo>
                        <a:pt x="1364" y="425"/>
                      </a:lnTo>
                      <a:lnTo>
                        <a:pt x="1465" y="429"/>
                      </a:lnTo>
                      <a:lnTo>
                        <a:pt x="1569" y="433"/>
                      </a:lnTo>
                      <a:lnTo>
                        <a:pt x="1674" y="437"/>
                      </a:lnTo>
                      <a:lnTo>
                        <a:pt x="1784" y="439"/>
                      </a:lnTo>
                      <a:lnTo>
                        <a:pt x="2005" y="441"/>
                      </a:lnTo>
                      <a:lnTo>
                        <a:pt x="2232" y="443"/>
                      </a:lnTo>
                      <a:lnTo>
                        <a:pt x="2460" y="441"/>
                      </a:lnTo>
                      <a:lnTo>
                        <a:pt x="2683" y="439"/>
                      </a:lnTo>
                      <a:lnTo>
                        <a:pt x="2790" y="437"/>
                      </a:lnTo>
                      <a:lnTo>
                        <a:pt x="2896" y="433"/>
                      </a:lnTo>
                      <a:lnTo>
                        <a:pt x="2999" y="429"/>
                      </a:lnTo>
                      <a:lnTo>
                        <a:pt x="3100" y="425"/>
                      </a:lnTo>
                      <a:lnTo>
                        <a:pt x="3199" y="421"/>
                      </a:lnTo>
                      <a:lnTo>
                        <a:pt x="3295" y="417"/>
                      </a:lnTo>
                      <a:lnTo>
                        <a:pt x="3390" y="412"/>
                      </a:lnTo>
                      <a:lnTo>
                        <a:pt x="3478" y="406"/>
                      </a:lnTo>
                      <a:lnTo>
                        <a:pt x="3567" y="400"/>
                      </a:lnTo>
                      <a:lnTo>
                        <a:pt x="3650" y="394"/>
                      </a:lnTo>
                      <a:lnTo>
                        <a:pt x="3733" y="386"/>
                      </a:lnTo>
                      <a:lnTo>
                        <a:pt x="3809" y="378"/>
                      </a:lnTo>
                      <a:lnTo>
                        <a:pt x="3884" y="370"/>
                      </a:lnTo>
                      <a:lnTo>
                        <a:pt x="3954" y="362"/>
                      </a:lnTo>
                      <a:lnTo>
                        <a:pt x="4020" y="354"/>
                      </a:lnTo>
                      <a:lnTo>
                        <a:pt x="4082" y="347"/>
                      </a:lnTo>
                      <a:lnTo>
                        <a:pt x="4140" y="337"/>
                      </a:lnTo>
                      <a:lnTo>
                        <a:pt x="4194" y="327"/>
                      </a:lnTo>
                      <a:lnTo>
                        <a:pt x="4243" y="319"/>
                      </a:lnTo>
                      <a:lnTo>
                        <a:pt x="4287" y="309"/>
                      </a:lnTo>
                      <a:lnTo>
                        <a:pt x="4328" y="299"/>
                      </a:lnTo>
                      <a:lnTo>
                        <a:pt x="4363" y="287"/>
                      </a:lnTo>
                      <a:lnTo>
                        <a:pt x="4392" y="278"/>
                      </a:lnTo>
                      <a:lnTo>
                        <a:pt x="4417" y="268"/>
                      </a:lnTo>
                      <a:lnTo>
                        <a:pt x="4437" y="256"/>
                      </a:lnTo>
                      <a:lnTo>
                        <a:pt x="4450" y="246"/>
                      </a:lnTo>
                      <a:lnTo>
                        <a:pt x="4460" y="234"/>
                      </a:lnTo>
                      <a:lnTo>
                        <a:pt x="4462" y="222"/>
                      </a:lnTo>
                      <a:lnTo>
                        <a:pt x="4460" y="211"/>
                      </a:lnTo>
                      <a:lnTo>
                        <a:pt x="4450" y="201"/>
                      </a:lnTo>
                      <a:lnTo>
                        <a:pt x="4437" y="189"/>
                      </a:lnTo>
                      <a:lnTo>
                        <a:pt x="4417" y="177"/>
                      </a:lnTo>
                      <a:lnTo>
                        <a:pt x="4392" y="167"/>
                      </a:lnTo>
                      <a:lnTo>
                        <a:pt x="4363" y="157"/>
                      </a:lnTo>
                      <a:lnTo>
                        <a:pt x="4328" y="146"/>
                      </a:lnTo>
                      <a:lnTo>
                        <a:pt x="4287" y="136"/>
                      </a:lnTo>
                      <a:lnTo>
                        <a:pt x="4243" y="126"/>
                      </a:lnTo>
                      <a:lnTo>
                        <a:pt x="4194" y="116"/>
                      </a:lnTo>
                      <a:lnTo>
                        <a:pt x="4140" y="108"/>
                      </a:lnTo>
                      <a:lnTo>
                        <a:pt x="4082" y="98"/>
                      </a:lnTo>
                      <a:lnTo>
                        <a:pt x="4020" y="90"/>
                      </a:lnTo>
                      <a:lnTo>
                        <a:pt x="3954" y="81"/>
                      </a:lnTo>
                      <a:lnTo>
                        <a:pt x="3884" y="73"/>
                      </a:lnTo>
                      <a:lnTo>
                        <a:pt x="3809" y="65"/>
                      </a:lnTo>
                      <a:lnTo>
                        <a:pt x="3733" y="59"/>
                      </a:lnTo>
                      <a:lnTo>
                        <a:pt x="3650" y="51"/>
                      </a:lnTo>
                      <a:lnTo>
                        <a:pt x="3567" y="45"/>
                      </a:lnTo>
                      <a:lnTo>
                        <a:pt x="3478" y="37"/>
                      </a:lnTo>
                      <a:lnTo>
                        <a:pt x="3390" y="31"/>
                      </a:lnTo>
                      <a:lnTo>
                        <a:pt x="3295" y="27"/>
                      </a:lnTo>
                      <a:lnTo>
                        <a:pt x="3199" y="21"/>
                      </a:lnTo>
                      <a:lnTo>
                        <a:pt x="3100" y="18"/>
                      </a:lnTo>
                      <a:lnTo>
                        <a:pt x="2999" y="14"/>
                      </a:lnTo>
                      <a:lnTo>
                        <a:pt x="2896" y="10"/>
                      </a:lnTo>
                      <a:lnTo>
                        <a:pt x="2790" y="8"/>
                      </a:lnTo>
                      <a:lnTo>
                        <a:pt x="2683" y="4"/>
                      </a:lnTo>
                      <a:lnTo>
                        <a:pt x="2460" y="2"/>
                      </a:lnTo>
                      <a:lnTo>
                        <a:pt x="2232" y="0"/>
                      </a:lnTo>
                      <a:close/>
                    </a:path>
                  </a:pathLst>
                </a:custGeom>
                <a:solidFill>
                  <a:schemeClr val="bg1"/>
                </a:solidFill>
                <a:ln w="0">
                  <a:solidFill>
                    <a:srgbClr val="FFFFFF"/>
                  </a:solidFill>
                  <a:round/>
                  <a:headEnd/>
                  <a:tailEnd/>
                </a:ln>
              </p:spPr>
              <p:txBody>
                <a:bodyPr/>
                <a:lstStyle/>
                <a:p>
                  <a:pPr algn="ctr" eaLnBrk="0" hangingPunct="0"/>
                  <a:endParaRPr lang="pt-BR"/>
                </a:p>
              </p:txBody>
            </p:sp>
            <p:sp>
              <p:nvSpPr>
                <p:cNvPr id="127226" name="Oval 330"/>
                <p:cNvSpPr>
                  <a:spLocks noChangeArrowheads="1"/>
                </p:cNvSpPr>
                <p:nvPr/>
              </p:nvSpPr>
              <p:spPr bwMode="auto">
                <a:xfrm>
                  <a:off x="808" y="3875"/>
                  <a:ext cx="4464" cy="445"/>
                </a:xfrm>
                <a:prstGeom prst="ellipse">
                  <a:avLst/>
                </a:prstGeom>
                <a:solidFill>
                  <a:schemeClr val="bg1"/>
                </a:solidFill>
                <a:ln w="9525">
                  <a:noFill/>
                  <a:round/>
                  <a:headEnd/>
                  <a:tailEnd/>
                </a:ln>
              </p:spPr>
              <p:txBody>
                <a:bodyPr/>
                <a:lstStyle/>
                <a:p>
                  <a:pPr algn="ctr" eaLnBrk="0" hangingPunct="0"/>
                  <a:endParaRPr lang="pt-BR"/>
                </a:p>
              </p:txBody>
            </p:sp>
            <p:sp>
              <p:nvSpPr>
                <p:cNvPr id="127227" name="Rectangle 331"/>
                <p:cNvSpPr>
                  <a:spLocks noChangeArrowheads="1"/>
                </p:cNvSpPr>
                <p:nvPr/>
              </p:nvSpPr>
              <p:spPr bwMode="auto">
                <a:xfrm>
                  <a:off x="808" y="3875"/>
                  <a:ext cx="4466" cy="447"/>
                </a:xfrm>
                <a:prstGeom prst="rect">
                  <a:avLst/>
                </a:prstGeom>
                <a:solidFill>
                  <a:schemeClr val="bg1"/>
                </a:solidFill>
                <a:ln w="9525">
                  <a:noFill/>
                  <a:miter lim="800000"/>
                  <a:headEnd/>
                  <a:tailEnd/>
                </a:ln>
              </p:spPr>
              <p:txBody>
                <a:bodyPr/>
                <a:lstStyle/>
                <a:p>
                  <a:pPr algn="ctr" eaLnBrk="0" hangingPunct="0"/>
                  <a:endParaRPr lang="pt-BR"/>
                </a:p>
              </p:txBody>
            </p:sp>
          </p:grpSp>
          <p:sp>
            <p:nvSpPr>
              <p:cNvPr id="127223" name="Oval 332"/>
              <p:cNvSpPr>
                <a:spLocks noChangeArrowheads="1"/>
              </p:cNvSpPr>
              <p:nvPr/>
            </p:nvSpPr>
            <p:spPr bwMode="auto">
              <a:xfrm>
                <a:off x="808" y="3875"/>
                <a:ext cx="4464" cy="445"/>
              </a:xfrm>
              <a:prstGeom prst="ellipse">
                <a:avLst/>
              </a:prstGeom>
              <a:solidFill>
                <a:schemeClr val="bg1"/>
              </a:solidFill>
              <a:ln w="9525">
                <a:solidFill>
                  <a:srgbClr val="000000"/>
                </a:solidFill>
                <a:round/>
                <a:headEnd/>
                <a:tailEnd/>
              </a:ln>
            </p:spPr>
            <p:txBody>
              <a:bodyPr/>
              <a:lstStyle/>
              <a:p>
                <a:pPr algn="ctr" eaLnBrk="0" hangingPunct="0"/>
                <a:endParaRPr lang="pt-BR"/>
              </a:p>
            </p:txBody>
          </p:sp>
        </p:grpSp>
        <p:sp>
          <p:nvSpPr>
            <p:cNvPr id="127196" name="Rectangle 333"/>
            <p:cNvSpPr>
              <a:spLocks noChangeArrowheads="1"/>
            </p:cNvSpPr>
            <p:nvPr/>
          </p:nvSpPr>
          <p:spPr bwMode="auto">
            <a:xfrm>
              <a:off x="2633" y="3963"/>
              <a:ext cx="83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rPr>
                <a:t>Empresas Facilitadoras</a:t>
              </a:r>
              <a:endParaRPr lang="pt-BR" sz="3200" baseline="-10000">
                <a:solidFill>
                  <a:schemeClr val="tx1"/>
                </a:solidFill>
                <a:latin typeface="Tahoma" pitchFamily="34" charset="0"/>
              </a:endParaRPr>
            </a:p>
          </p:txBody>
        </p:sp>
        <p:sp>
          <p:nvSpPr>
            <p:cNvPr id="127197" name="Rectangle 334"/>
            <p:cNvSpPr>
              <a:spLocks noChangeArrowheads="1"/>
            </p:cNvSpPr>
            <p:nvPr/>
          </p:nvSpPr>
          <p:spPr bwMode="auto">
            <a:xfrm>
              <a:off x="1521" y="4049"/>
              <a:ext cx="312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rPr>
                <a:t>Ex: Capacitação Profissional, Coop. e associações, serviços laboratoriais, licenciamento</a:t>
              </a:r>
              <a:endParaRPr lang="pt-BR" sz="3200" baseline="-10000">
                <a:solidFill>
                  <a:schemeClr val="tx1"/>
                </a:solidFill>
                <a:latin typeface="Tahoma" pitchFamily="34" charset="0"/>
              </a:endParaRPr>
            </a:p>
          </p:txBody>
        </p:sp>
        <p:sp>
          <p:nvSpPr>
            <p:cNvPr id="127198" name="Rectangle 335"/>
            <p:cNvSpPr>
              <a:spLocks noChangeArrowheads="1"/>
            </p:cNvSpPr>
            <p:nvPr/>
          </p:nvSpPr>
          <p:spPr bwMode="auto">
            <a:xfrm>
              <a:off x="1860" y="4133"/>
              <a:ext cx="2423" cy="105"/>
            </a:xfrm>
            <a:prstGeom prst="rect">
              <a:avLst/>
            </a:prstGeom>
            <a:solidFill>
              <a:schemeClr val="bg1"/>
            </a:solidFill>
            <a:ln w="9525">
              <a:noFill/>
              <a:miter lim="800000"/>
              <a:headEnd/>
              <a:tailEnd/>
            </a:ln>
          </p:spPr>
          <p:txBody>
            <a:bodyPr wrap="none" lIns="0" tIns="0" rIns="0" bIns="0">
              <a:spAutoFit/>
            </a:bodyPr>
            <a:lstStyle/>
            <a:p>
              <a:pPr eaLnBrk="0" hangingPunct="0"/>
              <a:r>
                <a:rPr lang="pt-BR" sz="900">
                  <a:solidFill>
                    <a:srgbClr val="000000"/>
                  </a:solidFill>
                </a:rPr>
                <a:t>ambiental, pesquisa e desenvolvimento tecnológico, transportadoras</a:t>
              </a:r>
              <a:endParaRPr lang="pt-BR" sz="3200" baseline="-10000">
                <a:solidFill>
                  <a:schemeClr val="tx1"/>
                </a:solidFill>
                <a:latin typeface="Tahoma" pitchFamily="34" charset="0"/>
              </a:endParaRPr>
            </a:p>
          </p:txBody>
        </p:sp>
        <p:grpSp>
          <p:nvGrpSpPr>
            <p:cNvPr id="127199" name="Group 336"/>
            <p:cNvGrpSpPr>
              <a:grpSpLocks/>
            </p:cNvGrpSpPr>
            <p:nvPr/>
          </p:nvGrpSpPr>
          <p:grpSpPr bwMode="auto">
            <a:xfrm>
              <a:off x="821" y="3875"/>
              <a:ext cx="68" cy="222"/>
              <a:chOff x="821" y="3875"/>
              <a:chExt cx="68" cy="222"/>
            </a:xfrm>
          </p:grpSpPr>
          <p:sp>
            <p:nvSpPr>
              <p:cNvPr id="127220" name="Line 337"/>
              <p:cNvSpPr>
                <a:spLocks noChangeShapeType="1"/>
              </p:cNvSpPr>
              <p:nvPr/>
            </p:nvSpPr>
            <p:spPr bwMode="auto">
              <a:xfrm flipV="1">
                <a:off x="854" y="3934"/>
                <a:ext cx="1" cy="163"/>
              </a:xfrm>
              <a:prstGeom prst="line">
                <a:avLst/>
              </a:prstGeom>
              <a:noFill/>
              <a:ln w="9525">
                <a:solidFill>
                  <a:srgbClr val="000000"/>
                </a:solidFill>
                <a:round/>
                <a:headEnd/>
                <a:tailEnd/>
              </a:ln>
            </p:spPr>
            <p:txBody>
              <a:bodyPr/>
              <a:lstStyle/>
              <a:p>
                <a:endParaRPr lang="pt-BR"/>
              </a:p>
            </p:txBody>
          </p:sp>
          <p:sp>
            <p:nvSpPr>
              <p:cNvPr id="127221" name="Freeform 338"/>
              <p:cNvSpPr>
                <a:spLocks/>
              </p:cNvSpPr>
              <p:nvPr/>
            </p:nvSpPr>
            <p:spPr bwMode="auto">
              <a:xfrm>
                <a:off x="821" y="3875"/>
                <a:ext cx="68" cy="63"/>
              </a:xfrm>
              <a:custGeom>
                <a:avLst/>
                <a:gdLst>
                  <a:gd name="T0" fmla="*/ 68 w 68"/>
                  <a:gd name="T1" fmla="*/ 63 h 63"/>
                  <a:gd name="T2" fmla="*/ 33 w 68"/>
                  <a:gd name="T3" fmla="*/ 0 h 63"/>
                  <a:gd name="T4" fmla="*/ 0 w 68"/>
                  <a:gd name="T5" fmla="*/ 63 h 63"/>
                  <a:gd name="T6" fmla="*/ 68 w 68"/>
                  <a:gd name="T7" fmla="*/ 63 h 63"/>
                  <a:gd name="T8" fmla="*/ 0 60000 65536"/>
                  <a:gd name="T9" fmla="*/ 0 60000 65536"/>
                  <a:gd name="T10" fmla="*/ 0 60000 65536"/>
                  <a:gd name="T11" fmla="*/ 0 60000 65536"/>
                  <a:gd name="T12" fmla="*/ 0 w 68"/>
                  <a:gd name="T13" fmla="*/ 0 h 63"/>
                  <a:gd name="T14" fmla="*/ 68 w 68"/>
                  <a:gd name="T15" fmla="*/ 63 h 63"/>
                </a:gdLst>
                <a:ahLst/>
                <a:cxnLst>
                  <a:cxn ang="T8">
                    <a:pos x="T0" y="T1"/>
                  </a:cxn>
                  <a:cxn ang="T9">
                    <a:pos x="T2" y="T3"/>
                  </a:cxn>
                  <a:cxn ang="T10">
                    <a:pos x="T4" y="T5"/>
                  </a:cxn>
                  <a:cxn ang="T11">
                    <a:pos x="T6" y="T7"/>
                  </a:cxn>
                </a:cxnLst>
                <a:rect l="T12" t="T13" r="T14" b="T15"/>
                <a:pathLst>
                  <a:path w="68" h="63">
                    <a:moveTo>
                      <a:pt x="68" y="63"/>
                    </a:moveTo>
                    <a:lnTo>
                      <a:pt x="33" y="0"/>
                    </a:lnTo>
                    <a:lnTo>
                      <a:pt x="0" y="63"/>
                    </a:lnTo>
                    <a:lnTo>
                      <a:pt x="68" y="63"/>
                    </a:lnTo>
                    <a:close/>
                  </a:path>
                </a:pathLst>
              </a:custGeom>
              <a:solidFill>
                <a:schemeClr val="bg1"/>
              </a:solidFill>
              <a:ln w="9525">
                <a:noFill/>
                <a:round/>
                <a:headEnd/>
                <a:tailEnd/>
              </a:ln>
            </p:spPr>
            <p:txBody>
              <a:bodyPr/>
              <a:lstStyle/>
              <a:p>
                <a:pPr algn="ctr" eaLnBrk="0" hangingPunct="0"/>
                <a:endParaRPr lang="pt-BR"/>
              </a:p>
            </p:txBody>
          </p:sp>
        </p:grpSp>
        <p:grpSp>
          <p:nvGrpSpPr>
            <p:cNvPr id="127200" name="Group 339"/>
            <p:cNvGrpSpPr>
              <a:grpSpLocks/>
            </p:cNvGrpSpPr>
            <p:nvPr/>
          </p:nvGrpSpPr>
          <p:grpSpPr bwMode="auto">
            <a:xfrm>
              <a:off x="5194" y="3843"/>
              <a:ext cx="68" cy="223"/>
              <a:chOff x="5194" y="3843"/>
              <a:chExt cx="68" cy="223"/>
            </a:xfrm>
          </p:grpSpPr>
          <p:sp>
            <p:nvSpPr>
              <p:cNvPr id="127218" name="Line 340"/>
              <p:cNvSpPr>
                <a:spLocks noChangeShapeType="1"/>
              </p:cNvSpPr>
              <p:nvPr/>
            </p:nvSpPr>
            <p:spPr bwMode="auto">
              <a:xfrm flipV="1">
                <a:off x="5227" y="3902"/>
                <a:ext cx="1" cy="164"/>
              </a:xfrm>
              <a:prstGeom prst="line">
                <a:avLst/>
              </a:prstGeom>
              <a:noFill/>
              <a:ln w="9525">
                <a:solidFill>
                  <a:srgbClr val="000000"/>
                </a:solidFill>
                <a:round/>
                <a:headEnd/>
                <a:tailEnd/>
              </a:ln>
            </p:spPr>
            <p:txBody>
              <a:bodyPr/>
              <a:lstStyle/>
              <a:p>
                <a:endParaRPr lang="pt-BR"/>
              </a:p>
            </p:txBody>
          </p:sp>
          <p:sp>
            <p:nvSpPr>
              <p:cNvPr id="127219" name="Freeform 341"/>
              <p:cNvSpPr>
                <a:spLocks/>
              </p:cNvSpPr>
              <p:nvPr/>
            </p:nvSpPr>
            <p:spPr bwMode="auto">
              <a:xfrm>
                <a:off x="5194" y="3843"/>
                <a:ext cx="68" cy="63"/>
              </a:xfrm>
              <a:custGeom>
                <a:avLst/>
                <a:gdLst>
                  <a:gd name="T0" fmla="*/ 68 w 68"/>
                  <a:gd name="T1" fmla="*/ 63 h 63"/>
                  <a:gd name="T2" fmla="*/ 33 w 68"/>
                  <a:gd name="T3" fmla="*/ 0 h 63"/>
                  <a:gd name="T4" fmla="*/ 0 w 68"/>
                  <a:gd name="T5" fmla="*/ 63 h 63"/>
                  <a:gd name="T6" fmla="*/ 68 w 68"/>
                  <a:gd name="T7" fmla="*/ 63 h 63"/>
                  <a:gd name="T8" fmla="*/ 0 60000 65536"/>
                  <a:gd name="T9" fmla="*/ 0 60000 65536"/>
                  <a:gd name="T10" fmla="*/ 0 60000 65536"/>
                  <a:gd name="T11" fmla="*/ 0 60000 65536"/>
                  <a:gd name="T12" fmla="*/ 0 w 68"/>
                  <a:gd name="T13" fmla="*/ 0 h 63"/>
                  <a:gd name="T14" fmla="*/ 68 w 68"/>
                  <a:gd name="T15" fmla="*/ 63 h 63"/>
                </a:gdLst>
                <a:ahLst/>
                <a:cxnLst>
                  <a:cxn ang="T8">
                    <a:pos x="T0" y="T1"/>
                  </a:cxn>
                  <a:cxn ang="T9">
                    <a:pos x="T2" y="T3"/>
                  </a:cxn>
                  <a:cxn ang="T10">
                    <a:pos x="T4" y="T5"/>
                  </a:cxn>
                  <a:cxn ang="T11">
                    <a:pos x="T6" y="T7"/>
                  </a:cxn>
                </a:cxnLst>
                <a:rect l="T12" t="T13" r="T14" b="T15"/>
                <a:pathLst>
                  <a:path w="68" h="63">
                    <a:moveTo>
                      <a:pt x="68" y="63"/>
                    </a:moveTo>
                    <a:lnTo>
                      <a:pt x="33" y="0"/>
                    </a:lnTo>
                    <a:lnTo>
                      <a:pt x="0" y="63"/>
                    </a:lnTo>
                    <a:lnTo>
                      <a:pt x="68" y="63"/>
                    </a:lnTo>
                    <a:close/>
                  </a:path>
                </a:pathLst>
              </a:custGeom>
              <a:solidFill>
                <a:schemeClr val="bg1"/>
              </a:solidFill>
              <a:ln w="9525">
                <a:noFill/>
                <a:round/>
                <a:headEnd/>
                <a:tailEnd/>
              </a:ln>
            </p:spPr>
            <p:txBody>
              <a:bodyPr/>
              <a:lstStyle/>
              <a:p>
                <a:pPr algn="ctr" eaLnBrk="0" hangingPunct="0"/>
                <a:endParaRPr lang="pt-BR"/>
              </a:p>
            </p:txBody>
          </p:sp>
        </p:grpSp>
        <p:grpSp>
          <p:nvGrpSpPr>
            <p:cNvPr id="127201" name="Group 342"/>
            <p:cNvGrpSpPr>
              <a:grpSpLocks/>
            </p:cNvGrpSpPr>
            <p:nvPr/>
          </p:nvGrpSpPr>
          <p:grpSpPr bwMode="auto">
            <a:xfrm>
              <a:off x="852" y="150"/>
              <a:ext cx="68" cy="222"/>
              <a:chOff x="852" y="150"/>
              <a:chExt cx="68" cy="222"/>
            </a:xfrm>
          </p:grpSpPr>
          <p:sp>
            <p:nvSpPr>
              <p:cNvPr id="127216" name="Line 343"/>
              <p:cNvSpPr>
                <a:spLocks noChangeShapeType="1"/>
              </p:cNvSpPr>
              <p:nvPr/>
            </p:nvSpPr>
            <p:spPr bwMode="auto">
              <a:xfrm>
                <a:off x="887" y="150"/>
                <a:ext cx="1" cy="163"/>
              </a:xfrm>
              <a:prstGeom prst="line">
                <a:avLst/>
              </a:prstGeom>
              <a:noFill/>
              <a:ln w="9525">
                <a:solidFill>
                  <a:srgbClr val="000000"/>
                </a:solidFill>
                <a:round/>
                <a:headEnd/>
                <a:tailEnd/>
              </a:ln>
            </p:spPr>
            <p:txBody>
              <a:bodyPr/>
              <a:lstStyle/>
              <a:p>
                <a:endParaRPr lang="pt-BR"/>
              </a:p>
            </p:txBody>
          </p:sp>
          <p:sp>
            <p:nvSpPr>
              <p:cNvPr id="127217" name="Freeform 344"/>
              <p:cNvSpPr>
                <a:spLocks/>
              </p:cNvSpPr>
              <p:nvPr/>
            </p:nvSpPr>
            <p:spPr bwMode="auto">
              <a:xfrm>
                <a:off x="852" y="309"/>
                <a:ext cx="68" cy="63"/>
              </a:xfrm>
              <a:custGeom>
                <a:avLst/>
                <a:gdLst>
                  <a:gd name="T0" fmla="*/ 0 w 68"/>
                  <a:gd name="T1" fmla="*/ 0 h 63"/>
                  <a:gd name="T2" fmla="*/ 35 w 68"/>
                  <a:gd name="T3" fmla="*/ 63 h 63"/>
                  <a:gd name="T4" fmla="*/ 68 w 68"/>
                  <a:gd name="T5" fmla="*/ 0 h 63"/>
                  <a:gd name="T6" fmla="*/ 0 w 68"/>
                  <a:gd name="T7" fmla="*/ 0 h 63"/>
                  <a:gd name="T8" fmla="*/ 0 60000 65536"/>
                  <a:gd name="T9" fmla="*/ 0 60000 65536"/>
                  <a:gd name="T10" fmla="*/ 0 60000 65536"/>
                  <a:gd name="T11" fmla="*/ 0 60000 65536"/>
                  <a:gd name="T12" fmla="*/ 0 w 68"/>
                  <a:gd name="T13" fmla="*/ 0 h 63"/>
                  <a:gd name="T14" fmla="*/ 68 w 68"/>
                  <a:gd name="T15" fmla="*/ 63 h 63"/>
                </a:gdLst>
                <a:ahLst/>
                <a:cxnLst>
                  <a:cxn ang="T8">
                    <a:pos x="T0" y="T1"/>
                  </a:cxn>
                  <a:cxn ang="T9">
                    <a:pos x="T2" y="T3"/>
                  </a:cxn>
                  <a:cxn ang="T10">
                    <a:pos x="T4" y="T5"/>
                  </a:cxn>
                  <a:cxn ang="T11">
                    <a:pos x="T6" y="T7"/>
                  </a:cxn>
                </a:cxnLst>
                <a:rect l="T12" t="T13" r="T14" b="T15"/>
                <a:pathLst>
                  <a:path w="68" h="63">
                    <a:moveTo>
                      <a:pt x="0" y="0"/>
                    </a:moveTo>
                    <a:lnTo>
                      <a:pt x="35" y="63"/>
                    </a:lnTo>
                    <a:lnTo>
                      <a:pt x="68" y="0"/>
                    </a:lnTo>
                    <a:lnTo>
                      <a:pt x="0" y="0"/>
                    </a:lnTo>
                    <a:close/>
                  </a:path>
                </a:pathLst>
              </a:custGeom>
              <a:solidFill>
                <a:schemeClr val="bg1"/>
              </a:solidFill>
              <a:ln w="9525">
                <a:noFill/>
                <a:round/>
                <a:headEnd/>
                <a:tailEnd/>
              </a:ln>
            </p:spPr>
            <p:txBody>
              <a:bodyPr/>
              <a:lstStyle/>
              <a:p>
                <a:pPr algn="ctr" eaLnBrk="0" hangingPunct="0"/>
                <a:endParaRPr lang="pt-BR"/>
              </a:p>
            </p:txBody>
          </p:sp>
        </p:grpSp>
        <p:grpSp>
          <p:nvGrpSpPr>
            <p:cNvPr id="127202" name="Group 345"/>
            <p:cNvGrpSpPr>
              <a:grpSpLocks/>
            </p:cNvGrpSpPr>
            <p:nvPr/>
          </p:nvGrpSpPr>
          <p:grpSpPr bwMode="auto">
            <a:xfrm>
              <a:off x="5192" y="150"/>
              <a:ext cx="68" cy="222"/>
              <a:chOff x="5192" y="150"/>
              <a:chExt cx="68" cy="222"/>
            </a:xfrm>
          </p:grpSpPr>
          <p:sp>
            <p:nvSpPr>
              <p:cNvPr id="127214" name="Line 346"/>
              <p:cNvSpPr>
                <a:spLocks noChangeShapeType="1"/>
              </p:cNvSpPr>
              <p:nvPr/>
            </p:nvSpPr>
            <p:spPr bwMode="auto">
              <a:xfrm>
                <a:off x="5227" y="150"/>
                <a:ext cx="1" cy="163"/>
              </a:xfrm>
              <a:prstGeom prst="line">
                <a:avLst/>
              </a:prstGeom>
              <a:noFill/>
              <a:ln w="9525">
                <a:solidFill>
                  <a:srgbClr val="000000"/>
                </a:solidFill>
                <a:round/>
                <a:headEnd/>
                <a:tailEnd/>
              </a:ln>
            </p:spPr>
            <p:txBody>
              <a:bodyPr/>
              <a:lstStyle/>
              <a:p>
                <a:endParaRPr lang="pt-BR"/>
              </a:p>
            </p:txBody>
          </p:sp>
          <p:sp>
            <p:nvSpPr>
              <p:cNvPr id="127215" name="Freeform 347"/>
              <p:cNvSpPr>
                <a:spLocks/>
              </p:cNvSpPr>
              <p:nvPr/>
            </p:nvSpPr>
            <p:spPr bwMode="auto">
              <a:xfrm>
                <a:off x="5192" y="309"/>
                <a:ext cx="68" cy="63"/>
              </a:xfrm>
              <a:custGeom>
                <a:avLst/>
                <a:gdLst>
                  <a:gd name="T0" fmla="*/ 0 w 68"/>
                  <a:gd name="T1" fmla="*/ 0 h 63"/>
                  <a:gd name="T2" fmla="*/ 35 w 68"/>
                  <a:gd name="T3" fmla="*/ 63 h 63"/>
                  <a:gd name="T4" fmla="*/ 68 w 68"/>
                  <a:gd name="T5" fmla="*/ 0 h 63"/>
                  <a:gd name="T6" fmla="*/ 0 w 68"/>
                  <a:gd name="T7" fmla="*/ 0 h 63"/>
                  <a:gd name="T8" fmla="*/ 0 60000 65536"/>
                  <a:gd name="T9" fmla="*/ 0 60000 65536"/>
                  <a:gd name="T10" fmla="*/ 0 60000 65536"/>
                  <a:gd name="T11" fmla="*/ 0 60000 65536"/>
                  <a:gd name="T12" fmla="*/ 0 w 68"/>
                  <a:gd name="T13" fmla="*/ 0 h 63"/>
                  <a:gd name="T14" fmla="*/ 68 w 68"/>
                  <a:gd name="T15" fmla="*/ 63 h 63"/>
                </a:gdLst>
                <a:ahLst/>
                <a:cxnLst>
                  <a:cxn ang="T8">
                    <a:pos x="T0" y="T1"/>
                  </a:cxn>
                  <a:cxn ang="T9">
                    <a:pos x="T2" y="T3"/>
                  </a:cxn>
                  <a:cxn ang="T10">
                    <a:pos x="T4" y="T5"/>
                  </a:cxn>
                  <a:cxn ang="T11">
                    <a:pos x="T6" y="T7"/>
                  </a:cxn>
                </a:cxnLst>
                <a:rect l="T12" t="T13" r="T14" b="T15"/>
                <a:pathLst>
                  <a:path w="68" h="63">
                    <a:moveTo>
                      <a:pt x="0" y="0"/>
                    </a:moveTo>
                    <a:lnTo>
                      <a:pt x="35" y="63"/>
                    </a:lnTo>
                    <a:lnTo>
                      <a:pt x="68" y="0"/>
                    </a:lnTo>
                    <a:lnTo>
                      <a:pt x="0" y="0"/>
                    </a:lnTo>
                    <a:close/>
                  </a:path>
                </a:pathLst>
              </a:custGeom>
              <a:solidFill>
                <a:schemeClr val="bg1"/>
              </a:solidFill>
              <a:ln w="9525">
                <a:noFill/>
                <a:round/>
                <a:headEnd/>
                <a:tailEnd/>
              </a:ln>
            </p:spPr>
            <p:txBody>
              <a:bodyPr/>
              <a:lstStyle/>
              <a:p>
                <a:pPr algn="ctr" eaLnBrk="0" hangingPunct="0"/>
                <a:endParaRPr lang="pt-BR"/>
              </a:p>
            </p:txBody>
          </p:sp>
        </p:grpSp>
        <p:grpSp>
          <p:nvGrpSpPr>
            <p:cNvPr id="127203" name="Group 348"/>
            <p:cNvGrpSpPr>
              <a:grpSpLocks/>
            </p:cNvGrpSpPr>
            <p:nvPr/>
          </p:nvGrpSpPr>
          <p:grpSpPr bwMode="auto">
            <a:xfrm>
              <a:off x="2592" y="914"/>
              <a:ext cx="775" cy="65"/>
              <a:chOff x="2592" y="914"/>
              <a:chExt cx="775" cy="65"/>
            </a:xfrm>
          </p:grpSpPr>
          <p:sp>
            <p:nvSpPr>
              <p:cNvPr id="127212" name="Line 349"/>
              <p:cNvSpPr>
                <a:spLocks noChangeShapeType="1"/>
              </p:cNvSpPr>
              <p:nvPr/>
            </p:nvSpPr>
            <p:spPr bwMode="auto">
              <a:xfrm>
                <a:off x="2592" y="946"/>
                <a:ext cx="713" cy="1"/>
              </a:xfrm>
              <a:prstGeom prst="line">
                <a:avLst/>
              </a:prstGeom>
              <a:noFill/>
              <a:ln w="9525">
                <a:solidFill>
                  <a:srgbClr val="000000"/>
                </a:solidFill>
                <a:round/>
                <a:headEnd/>
                <a:tailEnd/>
              </a:ln>
            </p:spPr>
            <p:txBody>
              <a:bodyPr/>
              <a:lstStyle/>
              <a:p>
                <a:endParaRPr lang="pt-BR"/>
              </a:p>
            </p:txBody>
          </p:sp>
          <p:sp>
            <p:nvSpPr>
              <p:cNvPr id="127213" name="Freeform 350"/>
              <p:cNvSpPr>
                <a:spLocks/>
              </p:cNvSpPr>
              <p:nvPr/>
            </p:nvSpPr>
            <p:spPr bwMode="auto">
              <a:xfrm>
                <a:off x="3301" y="914"/>
                <a:ext cx="66" cy="65"/>
              </a:xfrm>
              <a:custGeom>
                <a:avLst/>
                <a:gdLst>
                  <a:gd name="T0" fmla="*/ 0 w 66"/>
                  <a:gd name="T1" fmla="*/ 65 h 65"/>
                  <a:gd name="T2" fmla="*/ 66 w 66"/>
                  <a:gd name="T3" fmla="*/ 32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2"/>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204" name="Group 351"/>
            <p:cNvGrpSpPr>
              <a:grpSpLocks/>
            </p:cNvGrpSpPr>
            <p:nvPr/>
          </p:nvGrpSpPr>
          <p:grpSpPr bwMode="auto">
            <a:xfrm>
              <a:off x="2592" y="1466"/>
              <a:ext cx="758" cy="65"/>
              <a:chOff x="2592" y="1466"/>
              <a:chExt cx="758" cy="65"/>
            </a:xfrm>
          </p:grpSpPr>
          <p:sp>
            <p:nvSpPr>
              <p:cNvPr id="127210" name="Line 352"/>
              <p:cNvSpPr>
                <a:spLocks noChangeShapeType="1"/>
              </p:cNvSpPr>
              <p:nvPr/>
            </p:nvSpPr>
            <p:spPr bwMode="auto">
              <a:xfrm>
                <a:off x="2592" y="1497"/>
                <a:ext cx="696" cy="1"/>
              </a:xfrm>
              <a:prstGeom prst="line">
                <a:avLst/>
              </a:prstGeom>
              <a:noFill/>
              <a:ln w="9525">
                <a:solidFill>
                  <a:srgbClr val="000000"/>
                </a:solidFill>
                <a:round/>
                <a:headEnd/>
                <a:tailEnd/>
              </a:ln>
            </p:spPr>
            <p:txBody>
              <a:bodyPr/>
              <a:lstStyle/>
              <a:p>
                <a:endParaRPr lang="pt-BR"/>
              </a:p>
            </p:txBody>
          </p:sp>
          <p:sp>
            <p:nvSpPr>
              <p:cNvPr id="127211" name="Freeform 353"/>
              <p:cNvSpPr>
                <a:spLocks/>
              </p:cNvSpPr>
              <p:nvPr/>
            </p:nvSpPr>
            <p:spPr bwMode="auto">
              <a:xfrm>
                <a:off x="3284" y="1466"/>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grpSp>
          <p:nvGrpSpPr>
            <p:cNvPr id="127205" name="Group 354"/>
            <p:cNvGrpSpPr>
              <a:grpSpLocks/>
            </p:cNvGrpSpPr>
            <p:nvPr/>
          </p:nvGrpSpPr>
          <p:grpSpPr bwMode="auto">
            <a:xfrm>
              <a:off x="3290" y="2648"/>
              <a:ext cx="759" cy="65"/>
              <a:chOff x="3290" y="2648"/>
              <a:chExt cx="759" cy="65"/>
            </a:xfrm>
          </p:grpSpPr>
          <p:sp>
            <p:nvSpPr>
              <p:cNvPr id="127208" name="Line 355"/>
              <p:cNvSpPr>
                <a:spLocks noChangeShapeType="1"/>
              </p:cNvSpPr>
              <p:nvPr/>
            </p:nvSpPr>
            <p:spPr bwMode="auto">
              <a:xfrm>
                <a:off x="3290" y="2679"/>
                <a:ext cx="697" cy="1"/>
              </a:xfrm>
              <a:prstGeom prst="line">
                <a:avLst/>
              </a:prstGeom>
              <a:noFill/>
              <a:ln w="9525">
                <a:solidFill>
                  <a:srgbClr val="000000"/>
                </a:solidFill>
                <a:round/>
                <a:headEnd/>
                <a:tailEnd/>
              </a:ln>
            </p:spPr>
            <p:txBody>
              <a:bodyPr/>
              <a:lstStyle/>
              <a:p>
                <a:endParaRPr lang="pt-BR"/>
              </a:p>
            </p:txBody>
          </p:sp>
          <p:sp>
            <p:nvSpPr>
              <p:cNvPr id="127209" name="Freeform 356"/>
              <p:cNvSpPr>
                <a:spLocks/>
              </p:cNvSpPr>
              <p:nvPr/>
            </p:nvSpPr>
            <p:spPr bwMode="auto">
              <a:xfrm>
                <a:off x="3983" y="2648"/>
                <a:ext cx="66" cy="65"/>
              </a:xfrm>
              <a:custGeom>
                <a:avLst/>
                <a:gdLst>
                  <a:gd name="T0" fmla="*/ 0 w 66"/>
                  <a:gd name="T1" fmla="*/ 65 h 65"/>
                  <a:gd name="T2" fmla="*/ 66 w 66"/>
                  <a:gd name="T3" fmla="*/ 31 h 65"/>
                  <a:gd name="T4" fmla="*/ 0 w 66"/>
                  <a:gd name="T5" fmla="*/ 0 h 65"/>
                  <a:gd name="T6" fmla="*/ 0 w 66"/>
                  <a:gd name="T7" fmla="*/ 65 h 65"/>
                  <a:gd name="T8" fmla="*/ 0 60000 65536"/>
                  <a:gd name="T9" fmla="*/ 0 60000 65536"/>
                  <a:gd name="T10" fmla="*/ 0 60000 65536"/>
                  <a:gd name="T11" fmla="*/ 0 60000 65536"/>
                  <a:gd name="T12" fmla="*/ 0 w 66"/>
                  <a:gd name="T13" fmla="*/ 0 h 65"/>
                  <a:gd name="T14" fmla="*/ 66 w 66"/>
                  <a:gd name="T15" fmla="*/ 65 h 65"/>
                </a:gdLst>
                <a:ahLst/>
                <a:cxnLst>
                  <a:cxn ang="T8">
                    <a:pos x="T0" y="T1"/>
                  </a:cxn>
                  <a:cxn ang="T9">
                    <a:pos x="T2" y="T3"/>
                  </a:cxn>
                  <a:cxn ang="T10">
                    <a:pos x="T4" y="T5"/>
                  </a:cxn>
                  <a:cxn ang="T11">
                    <a:pos x="T6" y="T7"/>
                  </a:cxn>
                </a:cxnLst>
                <a:rect l="T12" t="T13" r="T14" b="T15"/>
                <a:pathLst>
                  <a:path w="66" h="65">
                    <a:moveTo>
                      <a:pt x="0" y="65"/>
                    </a:moveTo>
                    <a:lnTo>
                      <a:pt x="66" y="31"/>
                    </a:lnTo>
                    <a:lnTo>
                      <a:pt x="0" y="0"/>
                    </a:lnTo>
                    <a:lnTo>
                      <a:pt x="0" y="65"/>
                    </a:lnTo>
                    <a:close/>
                  </a:path>
                </a:pathLst>
              </a:custGeom>
              <a:solidFill>
                <a:schemeClr val="bg1"/>
              </a:solidFill>
              <a:ln w="9525">
                <a:noFill/>
                <a:round/>
                <a:headEnd/>
                <a:tailEnd/>
              </a:ln>
            </p:spPr>
            <p:txBody>
              <a:bodyPr/>
              <a:lstStyle/>
              <a:p>
                <a:pPr algn="ctr" eaLnBrk="0" hangingPunct="0"/>
                <a:endParaRPr lang="pt-BR"/>
              </a:p>
            </p:txBody>
          </p:sp>
        </p:grpSp>
        <p:sp>
          <p:nvSpPr>
            <p:cNvPr id="127206" name="Line 357"/>
            <p:cNvSpPr>
              <a:spLocks noChangeShapeType="1"/>
            </p:cNvSpPr>
            <p:nvPr/>
          </p:nvSpPr>
          <p:spPr bwMode="auto">
            <a:xfrm flipH="1">
              <a:off x="1201" y="1695"/>
              <a:ext cx="8" cy="313"/>
            </a:xfrm>
            <a:prstGeom prst="line">
              <a:avLst/>
            </a:prstGeom>
            <a:noFill/>
            <a:ln w="19050" cap="rnd">
              <a:solidFill>
                <a:schemeClr val="tx1"/>
              </a:solidFill>
              <a:prstDash val="sysDot"/>
              <a:round/>
              <a:headEnd type="none" w="lg" len="lg"/>
              <a:tailEnd type="triangle" w="med" len="med"/>
            </a:ln>
          </p:spPr>
          <p:txBody>
            <a:bodyPr/>
            <a:lstStyle/>
            <a:p>
              <a:endParaRPr lang="pt-BR"/>
            </a:p>
          </p:txBody>
        </p:sp>
        <p:sp>
          <p:nvSpPr>
            <p:cNvPr id="127207" name="Line 358"/>
            <p:cNvSpPr>
              <a:spLocks noChangeShapeType="1"/>
            </p:cNvSpPr>
            <p:nvPr/>
          </p:nvSpPr>
          <p:spPr bwMode="auto">
            <a:xfrm>
              <a:off x="699" y="1695"/>
              <a:ext cx="511" cy="0"/>
            </a:xfrm>
            <a:prstGeom prst="line">
              <a:avLst/>
            </a:prstGeom>
            <a:noFill/>
            <a:ln w="19050" cap="rnd">
              <a:solidFill>
                <a:schemeClr val="tx1"/>
              </a:solidFill>
              <a:prstDash val="sysDot"/>
              <a:round/>
              <a:headEnd type="none" w="lg" len="lg"/>
              <a:tailEnd/>
            </a:ln>
          </p:spPr>
          <p:txBody>
            <a:bodyPr/>
            <a:lstStyle/>
            <a:p>
              <a:endParaRPr lang="pt-BR"/>
            </a:p>
          </p:txBody>
        </p:sp>
      </p:gr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540700B-3303-413A-BA49-122F96DD47DF}" type="slidenum">
              <a:rPr lang="pt-BR" smtClean="0">
                <a:latin typeface="Arial" pitchFamily="34" charset="0"/>
                <a:cs typeface="Arial" pitchFamily="34" charset="0"/>
              </a:rPr>
              <a:pPr/>
              <a:t>107</a:t>
            </a:fld>
            <a:endParaRPr lang="pt-BR" smtClean="0">
              <a:latin typeface="Arial" pitchFamily="34" charset="0"/>
              <a:cs typeface="Arial" pitchFamily="34" charset="0"/>
            </a:endParaRPr>
          </a:p>
        </p:txBody>
      </p:sp>
      <p:sp>
        <p:nvSpPr>
          <p:cNvPr id="128003"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600" smtClean="0"/>
              <a:t>Rede Tigre e outras empresas do setor</a:t>
            </a:r>
          </a:p>
        </p:txBody>
      </p:sp>
      <p:sp>
        <p:nvSpPr>
          <p:cNvPr id="128004" name="Rectangle 3"/>
          <p:cNvSpPr>
            <a:spLocks noChangeArrowheads="1"/>
          </p:cNvSpPr>
          <p:nvPr/>
        </p:nvSpPr>
        <p:spPr bwMode="auto">
          <a:xfrm>
            <a:off x="5243513" y="1600200"/>
            <a:ext cx="1403350" cy="284163"/>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Revendas</a:t>
            </a:r>
          </a:p>
        </p:txBody>
      </p:sp>
      <p:sp>
        <p:nvSpPr>
          <p:cNvPr id="128005" name="Rectangle 4"/>
          <p:cNvSpPr>
            <a:spLocks noChangeArrowheads="1"/>
          </p:cNvSpPr>
          <p:nvPr/>
        </p:nvSpPr>
        <p:spPr bwMode="auto">
          <a:xfrm>
            <a:off x="5249863" y="1957388"/>
            <a:ext cx="1403350" cy="284162"/>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OCT</a:t>
            </a:r>
          </a:p>
        </p:txBody>
      </p:sp>
      <p:sp>
        <p:nvSpPr>
          <p:cNvPr id="128006" name="Rectangle 5"/>
          <p:cNvSpPr>
            <a:spLocks noChangeArrowheads="1"/>
          </p:cNvSpPr>
          <p:nvPr/>
        </p:nvSpPr>
        <p:spPr bwMode="auto">
          <a:xfrm>
            <a:off x="5249863" y="2338388"/>
            <a:ext cx="1403350" cy="284162"/>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Distribuidores</a:t>
            </a:r>
          </a:p>
        </p:txBody>
      </p:sp>
      <p:sp>
        <p:nvSpPr>
          <p:cNvPr id="128007" name="Rectangle 6"/>
          <p:cNvSpPr>
            <a:spLocks noChangeArrowheads="1"/>
          </p:cNvSpPr>
          <p:nvPr/>
        </p:nvSpPr>
        <p:spPr bwMode="auto">
          <a:xfrm>
            <a:off x="5249863" y="2719388"/>
            <a:ext cx="1403350" cy="284162"/>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Home Center</a:t>
            </a:r>
          </a:p>
        </p:txBody>
      </p:sp>
      <p:sp>
        <p:nvSpPr>
          <p:cNvPr id="128008" name="Rectangle 7"/>
          <p:cNvSpPr>
            <a:spLocks noChangeArrowheads="1"/>
          </p:cNvSpPr>
          <p:nvPr/>
        </p:nvSpPr>
        <p:spPr bwMode="auto">
          <a:xfrm>
            <a:off x="5243513" y="3854450"/>
            <a:ext cx="1403350" cy="284163"/>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Empreiteiras</a:t>
            </a:r>
          </a:p>
        </p:txBody>
      </p:sp>
      <p:sp>
        <p:nvSpPr>
          <p:cNvPr id="128009" name="Rectangle 8"/>
          <p:cNvSpPr>
            <a:spLocks noChangeArrowheads="1"/>
          </p:cNvSpPr>
          <p:nvPr/>
        </p:nvSpPr>
        <p:spPr bwMode="auto">
          <a:xfrm>
            <a:off x="5249863" y="4211638"/>
            <a:ext cx="1403350" cy="284162"/>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Concessionárias</a:t>
            </a:r>
          </a:p>
        </p:txBody>
      </p:sp>
      <p:sp>
        <p:nvSpPr>
          <p:cNvPr id="128010" name="Rectangle 9"/>
          <p:cNvSpPr>
            <a:spLocks noChangeArrowheads="1"/>
          </p:cNvSpPr>
          <p:nvPr/>
        </p:nvSpPr>
        <p:spPr bwMode="auto">
          <a:xfrm>
            <a:off x="5249863" y="4592638"/>
            <a:ext cx="1403350" cy="284162"/>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Condomínios</a:t>
            </a:r>
          </a:p>
        </p:txBody>
      </p:sp>
      <p:sp>
        <p:nvSpPr>
          <p:cNvPr id="128011" name="Rectangle 10"/>
          <p:cNvSpPr>
            <a:spLocks noChangeArrowheads="1"/>
          </p:cNvSpPr>
          <p:nvPr/>
        </p:nvSpPr>
        <p:spPr bwMode="auto">
          <a:xfrm>
            <a:off x="5249863" y="4973638"/>
            <a:ext cx="1403350" cy="284162"/>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Cia de Gás</a:t>
            </a:r>
          </a:p>
        </p:txBody>
      </p:sp>
      <p:sp>
        <p:nvSpPr>
          <p:cNvPr id="128012" name="Rectangle 11"/>
          <p:cNvSpPr>
            <a:spLocks noChangeArrowheads="1"/>
          </p:cNvSpPr>
          <p:nvPr/>
        </p:nvSpPr>
        <p:spPr bwMode="auto">
          <a:xfrm>
            <a:off x="5249863" y="5354638"/>
            <a:ext cx="1403350" cy="284162"/>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Cia Elétricas</a:t>
            </a:r>
          </a:p>
        </p:txBody>
      </p:sp>
      <p:sp>
        <p:nvSpPr>
          <p:cNvPr id="128013" name="Rectangle 12"/>
          <p:cNvSpPr>
            <a:spLocks noChangeArrowheads="1"/>
          </p:cNvSpPr>
          <p:nvPr/>
        </p:nvSpPr>
        <p:spPr bwMode="auto">
          <a:xfrm>
            <a:off x="5249863" y="5735638"/>
            <a:ext cx="1403350" cy="588962"/>
          </a:xfrm>
          <a:prstGeom prst="rect">
            <a:avLst/>
          </a:prstGeom>
          <a:noFill/>
          <a:ln w="9525">
            <a:solidFill>
              <a:schemeClr val="tx1"/>
            </a:solidFill>
            <a:miter lim="800000"/>
            <a:headEnd/>
            <a:tailEnd/>
          </a:ln>
        </p:spPr>
        <p:txBody>
          <a:bodyPr wrap="none" anchor="ctr"/>
          <a:lstStyle/>
          <a:p>
            <a:pPr algn="ctr" eaLnBrk="0" hangingPunct="0"/>
            <a:r>
              <a:rPr lang="pt-BR" sz="1200" b="1">
                <a:solidFill>
                  <a:schemeClr val="tx1"/>
                </a:solidFill>
                <a:latin typeface="Tahoma" pitchFamily="34" charset="0"/>
              </a:rPr>
              <a:t>Irrigação</a:t>
            </a:r>
          </a:p>
          <a:p>
            <a:pPr algn="ctr" eaLnBrk="0" hangingPunct="0"/>
            <a:r>
              <a:rPr lang="pt-BR" sz="800">
                <a:solidFill>
                  <a:schemeClr val="tx1"/>
                </a:solidFill>
                <a:latin typeface="Tahoma" pitchFamily="34" charset="0"/>
              </a:rPr>
              <a:t>Netafim, Plastro, </a:t>
            </a:r>
          </a:p>
          <a:p>
            <a:pPr algn="ctr" eaLnBrk="0" hangingPunct="0"/>
            <a:r>
              <a:rPr lang="pt-BR" sz="800">
                <a:solidFill>
                  <a:schemeClr val="tx1"/>
                </a:solidFill>
                <a:latin typeface="Tahoma" pitchFamily="34" charset="0"/>
              </a:rPr>
              <a:t>Valmont, Irrigaplan</a:t>
            </a:r>
          </a:p>
          <a:p>
            <a:pPr algn="ctr" eaLnBrk="0" hangingPunct="0"/>
            <a:r>
              <a:rPr lang="pt-BR" sz="800">
                <a:solidFill>
                  <a:schemeClr val="tx1"/>
                </a:solidFill>
                <a:latin typeface="Tahoma" pitchFamily="34" charset="0"/>
              </a:rPr>
              <a:t>Lindsan</a:t>
            </a:r>
          </a:p>
        </p:txBody>
      </p:sp>
      <p:sp>
        <p:nvSpPr>
          <p:cNvPr id="128014" name="Rectangle 13"/>
          <p:cNvSpPr>
            <a:spLocks noChangeArrowheads="1"/>
          </p:cNvSpPr>
          <p:nvPr/>
        </p:nvSpPr>
        <p:spPr bwMode="auto">
          <a:xfrm>
            <a:off x="2938463" y="2057400"/>
            <a:ext cx="1651000" cy="533400"/>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Segmento Predial</a:t>
            </a:r>
          </a:p>
          <a:p>
            <a:pPr algn="ctr" eaLnBrk="0" hangingPunct="0">
              <a:spcBef>
                <a:spcPct val="50000"/>
              </a:spcBef>
            </a:pPr>
            <a:r>
              <a:rPr lang="pt-BR" sz="1200">
                <a:solidFill>
                  <a:schemeClr val="tx1"/>
                </a:solidFill>
                <a:latin typeface="Tahoma" pitchFamily="34" charset="0"/>
              </a:rPr>
              <a:t>Construção Domiciliar</a:t>
            </a:r>
          </a:p>
        </p:txBody>
      </p:sp>
      <p:sp>
        <p:nvSpPr>
          <p:cNvPr id="128015" name="Rectangle 14"/>
          <p:cNvSpPr>
            <a:spLocks noChangeArrowheads="1"/>
          </p:cNvSpPr>
          <p:nvPr/>
        </p:nvSpPr>
        <p:spPr bwMode="auto">
          <a:xfrm>
            <a:off x="2938463" y="4648200"/>
            <a:ext cx="1651000" cy="533400"/>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Vendas Empresariais</a:t>
            </a:r>
          </a:p>
          <a:p>
            <a:pPr algn="ctr" eaLnBrk="0" hangingPunct="0">
              <a:spcBef>
                <a:spcPct val="50000"/>
              </a:spcBef>
            </a:pPr>
            <a:r>
              <a:rPr lang="pt-BR" sz="1200">
                <a:solidFill>
                  <a:schemeClr val="tx1"/>
                </a:solidFill>
                <a:latin typeface="Tahoma" pitchFamily="34" charset="0"/>
              </a:rPr>
              <a:t>B2B</a:t>
            </a:r>
          </a:p>
        </p:txBody>
      </p:sp>
      <p:sp>
        <p:nvSpPr>
          <p:cNvPr id="128016" name="Rectangle 15"/>
          <p:cNvSpPr>
            <a:spLocks noChangeArrowheads="1"/>
          </p:cNvSpPr>
          <p:nvPr/>
        </p:nvSpPr>
        <p:spPr bwMode="auto">
          <a:xfrm>
            <a:off x="7065963" y="1951038"/>
            <a:ext cx="825500" cy="284162"/>
          </a:xfrm>
          <a:prstGeom prst="rect">
            <a:avLst/>
          </a:prstGeom>
          <a:noFill/>
          <a:ln w="9525">
            <a:solidFill>
              <a:schemeClr val="tx1"/>
            </a:solidFill>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Varejo</a:t>
            </a:r>
          </a:p>
        </p:txBody>
      </p:sp>
      <p:sp>
        <p:nvSpPr>
          <p:cNvPr id="128017" name="Rectangle 16"/>
          <p:cNvSpPr>
            <a:spLocks noChangeArrowheads="1"/>
          </p:cNvSpPr>
          <p:nvPr/>
        </p:nvSpPr>
        <p:spPr bwMode="auto">
          <a:xfrm>
            <a:off x="8634413" y="1524000"/>
            <a:ext cx="330200" cy="1676400"/>
          </a:xfrm>
          <a:prstGeom prst="rect">
            <a:avLst/>
          </a:prstGeom>
          <a:noFill/>
          <a:ln w="9525">
            <a:solidFill>
              <a:schemeClr val="tx1"/>
            </a:solidFill>
            <a:miter lim="800000"/>
            <a:headEnd/>
            <a:tailEnd/>
          </a:ln>
        </p:spPr>
        <p:txBody>
          <a:bodyPr wrap="none" anchor="ctr"/>
          <a:lstStyle/>
          <a:p>
            <a:pPr algn="ctr" eaLnBrk="0" hangingPunct="0">
              <a:lnSpc>
                <a:spcPct val="85000"/>
              </a:lnSpc>
            </a:pPr>
            <a:r>
              <a:rPr lang="pt-BR" sz="1200">
                <a:solidFill>
                  <a:schemeClr val="tx1"/>
                </a:solidFill>
                <a:latin typeface="Tahoma" pitchFamily="34" charset="0"/>
              </a:rPr>
              <a:t>C</a:t>
            </a:r>
          </a:p>
          <a:p>
            <a:pPr algn="ctr" eaLnBrk="0" hangingPunct="0">
              <a:lnSpc>
                <a:spcPct val="85000"/>
              </a:lnSpc>
            </a:pPr>
            <a:r>
              <a:rPr lang="pt-BR" sz="1200">
                <a:solidFill>
                  <a:schemeClr val="tx1"/>
                </a:solidFill>
                <a:latin typeface="Tahoma" pitchFamily="34" charset="0"/>
              </a:rPr>
              <a:t>O</a:t>
            </a:r>
          </a:p>
          <a:p>
            <a:pPr algn="ctr" eaLnBrk="0" hangingPunct="0">
              <a:lnSpc>
                <a:spcPct val="85000"/>
              </a:lnSpc>
            </a:pPr>
            <a:r>
              <a:rPr lang="pt-BR" sz="1200">
                <a:solidFill>
                  <a:schemeClr val="tx1"/>
                </a:solidFill>
                <a:latin typeface="Tahoma" pitchFamily="34" charset="0"/>
              </a:rPr>
              <a:t>N</a:t>
            </a:r>
          </a:p>
          <a:p>
            <a:pPr algn="ctr" eaLnBrk="0" hangingPunct="0">
              <a:lnSpc>
                <a:spcPct val="85000"/>
              </a:lnSpc>
            </a:pPr>
            <a:r>
              <a:rPr lang="pt-BR" sz="1200">
                <a:solidFill>
                  <a:schemeClr val="tx1"/>
                </a:solidFill>
                <a:latin typeface="Tahoma" pitchFamily="34" charset="0"/>
              </a:rPr>
              <a:t>S</a:t>
            </a:r>
          </a:p>
          <a:p>
            <a:pPr algn="ctr" eaLnBrk="0" hangingPunct="0">
              <a:lnSpc>
                <a:spcPct val="85000"/>
              </a:lnSpc>
            </a:pPr>
            <a:r>
              <a:rPr lang="pt-BR" sz="1200">
                <a:solidFill>
                  <a:schemeClr val="tx1"/>
                </a:solidFill>
                <a:latin typeface="Tahoma" pitchFamily="34" charset="0"/>
              </a:rPr>
              <a:t>U</a:t>
            </a:r>
          </a:p>
          <a:p>
            <a:pPr algn="ctr" eaLnBrk="0" hangingPunct="0">
              <a:lnSpc>
                <a:spcPct val="85000"/>
              </a:lnSpc>
            </a:pPr>
            <a:r>
              <a:rPr lang="pt-BR" sz="1200">
                <a:solidFill>
                  <a:schemeClr val="tx1"/>
                </a:solidFill>
                <a:latin typeface="Tahoma" pitchFamily="34" charset="0"/>
              </a:rPr>
              <a:t>M</a:t>
            </a:r>
          </a:p>
          <a:p>
            <a:pPr algn="ctr" eaLnBrk="0" hangingPunct="0">
              <a:lnSpc>
                <a:spcPct val="85000"/>
              </a:lnSpc>
            </a:pPr>
            <a:r>
              <a:rPr lang="pt-BR" sz="1200">
                <a:solidFill>
                  <a:schemeClr val="tx1"/>
                </a:solidFill>
                <a:latin typeface="Tahoma" pitchFamily="34" charset="0"/>
              </a:rPr>
              <a:t>I</a:t>
            </a:r>
          </a:p>
          <a:p>
            <a:pPr algn="ctr" eaLnBrk="0" hangingPunct="0">
              <a:lnSpc>
                <a:spcPct val="85000"/>
              </a:lnSpc>
            </a:pPr>
            <a:r>
              <a:rPr lang="pt-BR" sz="1200">
                <a:solidFill>
                  <a:schemeClr val="tx1"/>
                </a:solidFill>
                <a:latin typeface="Tahoma" pitchFamily="34" charset="0"/>
              </a:rPr>
              <a:t>D</a:t>
            </a:r>
          </a:p>
          <a:p>
            <a:pPr algn="ctr" eaLnBrk="0" hangingPunct="0">
              <a:lnSpc>
                <a:spcPct val="85000"/>
              </a:lnSpc>
            </a:pPr>
            <a:r>
              <a:rPr lang="pt-BR" sz="1200">
                <a:solidFill>
                  <a:schemeClr val="tx1"/>
                </a:solidFill>
                <a:latin typeface="Tahoma" pitchFamily="34" charset="0"/>
              </a:rPr>
              <a:t>O</a:t>
            </a:r>
          </a:p>
          <a:p>
            <a:pPr algn="ctr" eaLnBrk="0" hangingPunct="0">
              <a:lnSpc>
                <a:spcPct val="85000"/>
              </a:lnSpc>
            </a:pPr>
            <a:r>
              <a:rPr lang="pt-BR" sz="1200">
                <a:solidFill>
                  <a:schemeClr val="tx1"/>
                </a:solidFill>
                <a:latin typeface="Tahoma" pitchFamily="34" charset="0"/>
              </a:rPr>
              <a:t>R</a:t>
            </a:r>
          </a:p>
        </p:txBody>
      </p:sp>
      <p:sp>
        <p:nvSpPr>
          <p:cNvPr id="128018" name="Rectangle 17"/>
          <p:cNvSpPr>
            <a:spLocks noChangeArrowheads="1"/>
          </p:cNvSpPr>
          <p:nvPr/>
        </p:nvSpPr>
        <p:spPr bwMode="auto">
          <a:xfrm>
            <a:off x="7313613" y="5880100"/>
            <a:ext cx="1238250" cy="284163"/>
          </a:xfrm>
          <a:prstGeom prst="rect">
            <a:avLst/>
          </a:prstGeom>
          <a:noFill/>
          <a:ln w="9525">
            <a:solidFill>
              <a:schemeClr val="tx1"/>
            </a:solidFill>
            <a:prstDash val="sysDot"/>
            <a:miter lim="800000"/>
            <a:headEnd/>
            <a:tailEnd/>
          </a:ln>
        </p:spPr>
        <p:txBody>
          <a:bodyPr wrap="none" anchor="ctr"/>
          <a:lstStyle/>
          <a:p>
            <a:pPr algn="ctr" eaLnBrk="0" hangingPunct="0">
              <a:spcBef>
                <a:spcPct val="50000"/>
              </a:spcBef>
            </a:pPr>
            <a:r>
              <a:rPr lang="pt-BR" sz="1200">
                <a:solidFill>
                  <a:schemeClr val="tx1"/>
                </a:solidFill>
                <a:latin typeface="Tahoma" pitchFamily="34" charset="0"/>
              </a:rPr>
              <a:t>Produtores</a:t>
            </a:r>
          </a:p>
        </p:txBody>
      </p:sp>
      <p:cxnSp>
        <p:nvCxnSpPr>
          <p:cNvPr id="128019" name="AutoShape 18"/>
          <p:cNvCxnSpPr>
            <a:cxnSpLocks noChangeShapeType="1"/>
          </p:cNvCxnSpPr>
          <p:nvPr/>
        </p:nvCxnSpPr>
        <p:spPr bwMode="auto">
          <a:xfrm flipV="1">
            <a:off x="2454275" y="2324100"/>
            <a:ext cx="457200" cy="1192213"/>
          </a:xfrm>
          <a:prstGeom prst="bentConnector3">
            <a:avLst>
              <a:gd name="adj1" fmla="val 50000"/>
            </a:avLst>
          </a:prstGeom>
          <a:noFill/>
          <a:ln w="9525">
            <a:solidFill>
              <a:schemeClr val="tx1"/>
            </a:solidFill>
            <a:miter lim="800000"/>
            <a:headEnd/>
            <a:tailEnd type="triangle" w="med" len="med"/>
          </a:ln>
        </p:spPr>
      </p:cxnSp>
      <p:cxnSp>
        <p:nvCxnSpPr>
          <p:cNvPr id="128020" name="AutoShape 19"/>
          <p:cNvCxnSpPr>
            <a:cxnSpLocks noChangeShapeType="1"/>
          </p:cNvCxnSpPr>
          <p:nvPr/>
        </p:nvCxnSpPr>
        <p:spPr bwMode="auto">
          <a:xfrm>
            <a:off x="2454275" y="3516313"/>
            <a:ext cx="457200" cy="1398587"/>
          </a:xfrm>
          <a:prstGeom prst="bentConnector3">
            <a:avLst>
              <a:gd name="adj1" fmla="val 50000"/>
            </a:avLst>
          </a:prstGeom>
          <a:noFill/>
          <a:ln w="9525">
            <a:solidFill>
              <a:schemeClr val="tx1"/>
            </a:solidFill>
            <a:miter lim="800000"/>
            <a:headEnd/>
            <a:tailEnd type="triangle" w="med" len="med"/>
          </a:ln>
        </p:spPr>
      </p:cxnSp>
      <p:cxnSp>
        <p:nvCxnSpPr>
          <p:cNvPr id="128021" name="AutoShape 20"/>
          <p:cNvCxnSpPr>
            <a:cxnSpLocks noChangeShapeType="1"/>
          </p:cNvCxnSpPr>
          <p:nvPr/>
        </p:nvCxnSpPr>
        <p:spPr bwMode="auto">
          <a:xfrm flipV="1">
            <a:off x="4613275" y="3997325"/>
            <a:ext cx="603250" cy="917575"/>
          </a:xfrm>
          <a:prstGeom prst="bentConnector3">
            <a:avLst>
              <a:gd name="adj1" fmla="val 50000"/>
            </a:avLst>
          </a:prstGeom>
          <a:noFill/>
          <a:ln w="9525">
            <a:solidFill>
              <a:schemeClr val="tx1"/>
            </a:solidFill>
            <a:miter lim="800000"/>
            <a:headEnd/>
            <a:tailEnd type="triangle" w="med" len="med"/>
          </a:ln>
        </p:spPr>
      </p:cxnSp>
      <p:cxnSp>
        <p:nvCxnSpPr>
          <p:cNvPr id="128022" name="AutoShape 21"/>
          <p:cNvCxnSpPr>
            <a:cxnSpLocks noChangeShapeType="1"/>
          </p:cNvCxnSpPr>
          <p:nvPr/>
        </p:nvCxnSpPr>
        <p:spPr bwMode="auto">
          <a:xfrm rot="-5400000">
            <a:off x="4802981" y="4463257"/>
            <a:ext cx="522287" cy="304800"/>
          </a:xfrm>
          <a:prstGeom prst="bentConnector2">
            <a:avLst/>
          </a:prstGeom>
          <a:noFill/>
          <a:ln w="9525">
            <a:solidFill>
              <a:schemeClr val="tx1"/>
            </a:solidFill>
            <a:miter lim="800000"/>
            <a:headEnd/>
            <a:tailEnd type="triangle" w="med" len="med"/>
          </a:ln>
        </p:spPr>
      </p:cxnSp>
      <p:cxnSp>
        <p:nvCxnSpPr>
          <p:cNvPr id="128023" name="AutoShape 22"/>
          <p:cNvCxnSpPr>
            <a:cxnSpLocks noChangeShapeType="1"/>
          </p:cNvCxnSpPr>
          <p:nvPr/>
        </p:nvCxnSpPr>
        <p:spPr bwMode="auto">
          <a:xfrm flipV="1">
            <a:off x="4640263" y="4773613"/>
            <a:ext cx="609600" cy="141287"/>
          </a:xfrm>
          <a:prstGeom prst="bentConnector3">
            <a:avLst>
              <a:gd name="adj1" fmla="val 46875"/>
            </a:avLst>
          </a:prstGeom>
          <a:noFill/>
          <a:ln w="9525">
            <a:solidFill>
              <a:schemeClr val="tx1"/>
            </a:solidFill>
            <a:miter lim="800000"/>
            <a:headEnd/>
            <a:tailEnd type="triangle" w="med" len="med"/>
          </a:ln>
        </p:spPr>
      </p:cxnSp>
      <p:cxnSp>
        <p:nvCxnSpPr>
          <p:cNvPr id="128024" name="AutoShape 23"/>
          <p:cNvCxnSpPr>
            <a:cxnSpLocks noChangeShapeType="1"/>
          </p:cNvCxnSpPr>
          <p:nvPr/>
        </p:nvCxnSpPr>
        <p:spPr bwMode="auto">
          <a:xfrm>
            <a:off x="4606925" y="4914900"/>
            <a:ext cx="609600" cy="201613"/>
          </a:xfrm>
          <a:prstGeom prst="bentConnector3">
            <a:avLst>
              <a:gd name="adj1" fmla="val 50000"/>
            </a:avLst>
          </a:prstGeom>
          <a:noFill/>
          <a:ln w="9525">
            <a:solidFill>
              <a:schemeClr val="tx1"/>
            </a:solidFill>
            <a:miter lim="800000"/>
            <a:headEnd/>
            <a:tailEnd type="triangle" w="med" len="med"/>
          </a:ln>
        </p:spPr>
      </p:cxnSp>
      <p:cxnSp>
        <p:nvCxnSpPr>
          <p:cNvPr id="128025" name="AutoShape 24"/>
          <p:cNvCxnSpPr>
            <a:cxnSpLocks noChangeShapeType="1"/>
          </p:cNvCxnSpPr>
          <p:nvPr/>
        </p:nvCxnSpPr>
        <p:spPr bwMode="auto">
          <a:xfrm>
            <a:off x="4606925" y="4933950"/>
            <a:ext cx="609600" cy="582613"/>
          </a:xfrm>
          <a:prstGeom prst="bentConnector3">
            <a:avLst>
              <a:gd name="adj1" fmla="val 50000"/>
            </a:avLst>
          </a:prstGeom>
          <a:noFill/>
          <a:ln w="9525">
            <a:solidFill>
              <a:schemeClr val="tx1"/>
            </a:solidFill>
            <a:miter lim="800000"/>
            <a:headEnd/>
            <a:tailEnd type="triangle" w="med" len="med"/>
          </a:ln>
        </p:spPr>
      </p:cxnSp>
      <p:cxnSp>
        <p:nvCxnSpPr>
          <p:cNvPr id="128026" name="AutoShape 25"/>
          <p:cNvCxnSpPr>
            <a:cxnSpLocks noChangeShapeType="1"/>
          </p:cNvCxnSpPr>
          <p:nvPr/>
        </p:nvCxnSpPr>
        <p:spPr bwMode="auto">
          <a:xfrm rot="16200000" flipH="1">
            <a:off x="4525168" y="5339557"/>
            <a:ext cx="1077913" cy="304800"/>
          </a:xfrm>
          <a:prstGeom prst="bentConnector2">
            <a:avLst/>
          </a:prstGeom>
          <a:noFill/>
          <a:ln w="9525">
            <a:solidFill>
              <a:schemeClr val="tx1"/>
            </a:solidFill>
            <a:miter lim="800000"/>
            <a:headEnd/>
            <a:tailEnd type="triangle" w="med" len="med"/>
          </a:ln>
        </p:spPr>
      </p:cxnSp>
      <p:cxnSp>
        <p:nvCxnSpPr>
          <p:cNvPr id="128027" name="AutoShape 26"/>
          <p:cNvCxnSpPr>
            <a:cxnSpLocks noChangeShapeType="1"/>
          </p:cNvCxnSpPr>
          <p:nvPr/>
        </p:nvCxnSpPr>
        <p:spPr bwMode="auto">
          <a:xfrm flipV="1">
            <a:off x="4684713" y="1743075"/>
            <a:ext cx="603250" cy="581025"/>
          </a:xfrm>
          <a:prstGeom prst="bentConnector3">
            <a:avLst>
              <a:gd name="adj1" fmla="val 50000"/>
            </a:avLst>
          </a:prstGeom>
          <a:noFill/>
          <a:ln w="9525">
            <a:solidFill>
              <a:schemeClr val="tx1"/>
            </a:solidFill>
            <a:miter lim="800000"/>
            <a:headEnd/>
            <a:tailEnd type="triangle" w="med" len="med"/>
          </a:ln>
        </p:spPr>
      </p:cxnSp>
      <p:cxnSp>
        <p:nvCxnSpPr>
          <p:cNvPr id="128028" name="AutoShape 27"/>
          <p:cNvCxnSpPr>
            <a:cxnSpLocks noChangeShapeType="1"/>
          </p:cNvCxnSpPr>
          <p:nvPr/>
        </p:nvCxnSpPr>
        <p:spPr bwMode="auto">
          <a:xfrm flipV="1">
            <a:off x="4678363" y="2100263"/>
            <a:ext cx="609600" cy="223837"/>
          </a:xfrm>
          <a:prstGeom prst="bentConnector3">
            <a:avLst>
              <a:gd name="adj1" fmla="val 50000"/>
            </a:avLst>
          </a:prstGeom>
          <a:noFill/>
          <a:ln w="9525">
            <a:solidFill>
              <a:schemeClr val="tx1"/>
            </a:solidFill>
            <a:miter lim="800000"/>
            <a:headEnd/>
            <a:tailEnd type="triangle" w="med" len="med"/>
          </a:ln>
        </p:spPr>
      </p:cxnSp>
      <p:cxnSp>
        <p:nvCxnSpPr>
          <p:cNvPr id="128029" name="AutoShape 28"/>
          <p:cNvCxnSpPr>
            <a:cxnSpLocks noChangeShapeType="1"/>
          </p:cNvCxnSpPr>
          <p:nvPr/>
        </p:nvCxnSpPr>
        <p:spPr bwMode="auto">
          <a:xfrm>
            <a:off x="4640263" y="2335213"/>
            <a:ext cx="609600" cy="157162"/>
          </a:xfrm>
          <a:prstGeom prst="bentConnector3">
            <a:avLst>
              <a:gd name="adj1" fmla="val 50000"/>
            </a:avLst>
          </a:prstGeom>
          <a:noFill/>
          <a:ln w="9525">
            <a:solidFill>
              <a:schemeClr val="tx1"/>
            </a:solidFill>
            <a:miter lim="800000"/>
            <a:headEnd/>
            <a:tailEnd type="triangle" w="med" len="med"/>
          </a:ln>
        </p:spPr>
      </p:cxnSp>
      <p:cxnSp>
        <p:nvCxnSpPr>
          <p:cNvPr id="128030" name="AutoShape 29"/>
          <p:cNvCxnSpPr>
            <a:cxnSpLocks noChangeShapeType="1"/>
          </p:cNvCxnSpPr>
          <p:nvPr/>
        </p:nvCxnSpPr>
        <p:spPr bwMode="auto">
          <a:xfrm>
            <a:off x="4678363" y="2324100"/>
            <a:ext cx="609600" cy="538163"/>
          </a:xfrm>
          <a:prstGeom prst="bentConnector3">
            <a:avLst>
              <a:gd name="adj1" fmla="val 50000"/>
            </a:avLst>
          </a:prstGeom>
          <a:noFill/>
          <a:ln w="9525">
            <a:solidFill>
              <a:schemeClr val="tx1"/>
            </a:solidFill>
            <a:miter lim="800000"/>
            <a:headEnd/>
            <a:tailEnd type="triangle" w="med" len="med"/>
          </a:ln>
        </p:spPr>
      </p:cxnSp>
      <p:cxnSp>
        <p:nvCxnSpPr>
          <p:cNvPr id="128031" name="AutoShape 30"/>
          <p:cNvCxnSpPr>
            <a:cxnSpLocks noChangeShapeType="1"/>
          </p:cNvCxnSpPr>
          <p:nvPr/>
        </p:nvCxnSpPr>
        <p:spPr bwMode="auto">
          <a:xfrm>
            <a:off x="6700838" y="1743075"/>
            <a:ext cx="387350" cy="350838"/>
          </a:xfrm>
          <a:prstGeom prst="bentConnector3">
            <a:avLst>
              <a:gd name="adj1" fmla="val 50000"/>
            </a:avLst>
          </a:prstGeom>
          <a:noFill/>
          <a:ln w="9525">
            <a:solidFill>
              <a:schemeClr val="tx1"/>
            </a:solidFill>
            <a:miter lim="800000"/>
            <a:headEnd/>
            <a:tailEnd type="triangle" w="med" len="med"/>
          </a:ln>
        </p:spPr>
      </p:cxnSp>
      <p:cxnSp>
        <p:nvCxnSpPr>
          <p:cNvPr id="128032" name="AutoShape 31"/>
          <p:cNvCxnSpPr>
            <a:cxnSpLocks noChangeShapeType="1"/>
          </p:cNvCxnSpPr>
          <p:nvPr/>
        </p:nvCxnSpPr>
        <p:spPr bwMode="auto">
          <a:xfrm flipV="1">
            <a:off x="6707188" y="2093913"/>
            <a:ext cx="381000" cy="6350"/>
          </a:xfrm>
          <a:prstGeom prst="bentConnector3">
            <a:avLst>
              <a:gd name="adj1" fmla="val 50000"/>
            </a:avLst>
          </a:prstGeom>
          <a:noFill/>
          <a:ln w="9525">
            <a:solidFill>
              <a:schemeClr val="tx1"/>
            </a:solidFill>
            <a:miter lim="800000"/>
            <a:headEnd/>
            <a:tailEnd type="triangle" w="med" len="med"/>
          </a:ln>
        </p:spPr>
      </p:cxnSp>
      <p:cxnSp>
        <p:nvCxnSpPr>
          <p:cNvPr id="128033" name="AutoShape 32"/>
          <p:cNvCxnSpPr>
            <a:cxnSpLocks noChangeShapeType="1"/>
          </p:cNvCxnSpPr>
          <p:nvPr/>
        </p:nvCxnSpPr>
        <p:spPr bwMode="auto">
          <a:xfrm flipV="1">
            <a:off x="6707188" y="2093913"/>
            <a:ext cx="381000" cy="387350"/>
          </a:xfrm>
          <a:prstGeom prst="bentConnector3">
            <a:avLst>
              <a:gd name="adj1" fmla="val 50000"/>
            </a:avLst>
          </a:prstGeom>
          <a:noFill/>
          <a:ln w="9525">
            <a:solidFill>
              <a:schemeClr val="tx1"/>
            </a:solidFill>
            <a:miter lim="800000"/>
            <a:headEnd/>
            <a:tailEnd type="triangle" w="med" len="med"/>
          </a:ln>
        </p:spPr>
      </p:cxnSp>
      <p:sp>
        <p:nvSpPr>
          <p:cNvPr id="128034" name="Line 33"/>
          <p:cNvSpPr>
            <a:spLocks noChangeShapeType="1"/>
          </p:cNvSpPr>
          <p:nvPr/>
        </p:nvSpPr>
        <p:spPr bwMode="auto">
          <a:xfrm>
            <a:off x="6653213" y="2857500"/>
            <a:ext cx="1981200" cy="0"/>
          </a:xfrm>
          <a:prstGeom prst="line">
            <a:avLst/>
          </a:prstGeom>
          <a:noFill/>
          <a:ln w="9525">
            <a:solidFill>
              <a:schemeClr val="tx1"/>
            </a:solidFill>
            <a:round/>
            <a:headEnd/>
            <a:tailEnd type="triangle" w="med" len="med"/>
          </a:ln>
        </p:spPr>
        <p:txBody>
          <a:bodyPr>
            <a:spAutoFit/>
          </a:bodyPr>
          <a:lstStyle/>
          <a:p>
            <a:endParaRPr lang="pt-BR"/>
          </a:p>
        </p:txBody>
      </p:sp>
      <p:sp>
        <p:nvSpPr>
          <p:cNvPr id="128035" name="Line 34"/>
          <p:cNvSpPr>
            <a:spLocks noChangeShapeType="1"/>
          </p:cNvSpPr>
          <p:nvPr/>
        </p:nvSpPr>
        <p:spPr bwMode="auto">
          <a:xfrm>
            <a:off x="7891463" y="2095500"/>
            <a:ext cx="742950" cy="0"/>
          </a:xfrm>
          <a:prstGeom prst="line">
            <a:avLst/>
          </a:prstGeom>
          <a:noFill/>
          <a:ln w="9525">
            <a:solidFill>
              <a:schemeClr val="tx1"/>
            </a:solidFill>
            <a:round/>
            <a:headEnd/>
            <a:tailEnd type="triangle" w="med" len="med"/>
          </a:ln>
        </p:spPr>
        <p:txBody>
          <a:bodyPr>
            <a:spAutoFit/>
          </a:bodyPr>
          <a:lstStyle/>
          <a:p>
            <a:endParaRPr lang="pt-BR"/>
          </a:p>
        </p:txBody>
      </p:sp>
      <p:cxnSp>
        <p:nvCxnSpPr>
          <p:cNvPr id="128036" name="AutoShape 35"/>
          <p:cNvCxnSpPr>
            <a:cxnSpLocks noChangeShapeType="1"/>
          </p:cNvCxnSpPr>
          <p:nvPr/>
        </p:nvCxnSpPr>
        <p:spPr bwMode="auto">
          <a:xfrm flipV="1">
            <a:off x="6767513" y="6022975"/>
            <a:ext cx="609600" cy="7938"/>
          </a:xfrm>
          <a:prstGeom prst="straightConnector1">
            <a:avLst/>
          </a:prstGeom>
          <a:noFill/>
          <a:ln w="9525">
            <a:solidFill>
              <a:schemeClr val="tx1"/>
            </a:solidFill>
            <a:prstDash val="sysDot"/>
            <a:round/>
            <a:headEnd/>
            <a:tailEnd type="triangle" w="med" len="med"/>
          </a:ln>
        </p:spPr>
      </p:cxnSp>
      <p:sp>
        <p:nvSpPr>
          <p:cNvPr id="128037" name="Rectangle 36"/>
          <p:cNvSpPr>
            <a:spLocks noChangeArrowheads="1"/>
          </p:cNvSpPr>
          <p:nvPr/>
        </p:nvSpPr>
        <p:spPr bwMode="auto">
          <a:xfrm>
            <a:off x="34925" y="2794000"/>
            <a:ext cx="1155700" cy="1447800"/>
          </a:xfrm>
          <a:prstGeom prst="rect">
            <a:avLst/>
          </a:prstGeom>
          <a:noFill/>
          <a:ln w="9525">
            <a:solidFill>
              <a:schemeClr val="tx1"/>
            </a:solidFill>
            <a:miter lim="800000"/>
            <a:headEnd/>
            <a:tailEnd/>
          </a:ln>
        </p:spPr>
        <p:txBody>
          <a:bodyPr wrap="none" anchor="ctr"/>
          <a:lstStyle/>
          <a:p>
            <a:pPr algn="just" eaLnBrk="0" hangingPunct="0">
              <a:spcBef>
                <a:spcPct val="50000"/>
              </a:spcBef>
            </a:pPr>
            <a:r>
              <a:rPr lang="pt-BR" sz="1200">
                <a:solidFill>
                  <a:schemeClr val="tx1"/>
                </a:solidFill>
                <a:latin typeface="Tahoma" pitchFamily="34" charset="0"/>
              </a:rPr>
              <a:t>Fornecedores</a:t>
            </a:r>
          </a:p>
          <a:p>
            <a:pPr algn="just" eaLnBrk="0" hangingPunct="0">
              <a:spcBef>
                <a:spcPct val="50000"/>
              </a:spcBef>
            </a:pPr>
            <a:endParaRPr lang="pt-BR" sz="1200">
              <a:solidFill>
                <a:schemeClr val="tx1"/>
              </a:solidFill>
              <a:latin typeface="Tahoma" pitchFamily="34" charset="0"/>
            </a:endParaRPr>
          </a:p>
          <a:p>
            <a:pPr algn="just" eaLnBrk="0" hangingPunct="0">
              <a:lnSpc>
                <a:spcPct val="85000"/>
              </a:lnSpc>
              <a:buFontTx/>
              <a:buChar char="-"/>
            </a:pPr>
            <a:r>
              <a:rPr lang="pt-BR" sz="1200">
                <a:solidFill>
                  <a:schemeClr val="tx1"/>
                </a:solidFill>
                <a:latin typeface="Tahoma" pitchFamily="34" charset="0"/>
              </a:rPr>
              <a:t> </a:t>
            </a:r>
            <a:r>
              <a:rPr lang="pt-BR" sz="1000">
                <a:solidFill>
                  <a:schemeClr val="tx1"/>
                </a:solidFill>
                <a:latin typeface="Tahoma" pitchFamily="34" charset="0"/>
              </a:rPr>
              <a:t>PVC</a:t>
            </a:r>
          </a:p>
          <a:p>
            <a:pPr algn="just" eaLnBrk="0" hangingPunct="0">
              <a:lnSpc>
                <a:spcPct val="85000"/>
              </a:lnSpc>
              <a:buFontTx/>
              <a:buChar char="-"/>
            </a:pPr>
            <a:r>
              <a:rPr lang="pt-BR" sz="1000">
                <a:solidFill>
                  <a:schemeClr val="tx1"/>
                </a:solidFill>
                <a:latin typeface="Tahoma" pitchFamily="34" charset="0"/>
              </a:rPr>
              <a:t> Resinas</a:t>
            </a:r>
          </a:p>
          <a:p>
            <a:pPr algn="just" eaLnBrk="0" hangingPunct="0">
              <a:lnSpc>
                <a:spcPct val="85000"/>
              </a:lnSpc>
              <a:buFontTx/>
              <a:buChar char="-"/>
            </a:pPr>
            <a:r>
              <a:rPr lang="pt-BR" sz="1000">
                <a:solidFill>
                  <a:schemeClr val="tx1"/>
                </a:solidFill>
                <a:latin typeface="Tahoma" pitchFamily="34" charset="0"/>
              </a:rPr>
              <a:t> Componentes</a:t>
            </a:r>
          </a:p>
          <a:p>
            <a:pPr algn="just" eaLnBrk="0" hangingPunct="0">
              <a:lnSpc>
                <a:spcPct val="85000"/>
              </a:lnSpc>
              <a:buFontTx/>
              <a:buChar char="-"/>
            </a:pPr>
            <a:r>
              <a:rPr lang="pt-BR" sz="1000">
                <a:solidFill>
                  <a:schemeClr val="tx1"/>
                </a:solidFill>
                <a:latin typeface="Tahoma" pitchFamily="34" charset="0"/>
              </a:rPr>
              <a:t> Máquinas</a:t>
            </a:r>
          </a:p>
          <a:p>
            <a:pPr algn="just" eaLnBrk="0" hangingPunct="0">
              <a:lnSpc>
                <a:spcPct val="85000"/>
              </a:lnSpc>
              <a:buFontTx/>
              <a:buChar char="-"/>
            </a:pPr>
            <a:r>
              <a:rPr lang="pt-BR" sz="1000">
                <a:solidFill>
                  <a:schemeClr val="tx1"/>
                </a:solidFill>
                <a:latin typeface="Tahoma" pitchFamily="34" charset="0"/>
              </a:rPr>
              <a:t> Suprimentos</a:t>
            </a:r>
          </a:p>
          <a:p>
            <a:pPr algn="just" eaLnBrk="0" hangingPunct="0">
              <a:lnSpc>
                <a:spcPct val="85000"/>
              </a:lnSpc>
              <a:buFontTx/>
              <a:buChar char="-"/>
            </a:pPr>
            <a:endParaRPr lang="pt-BR" sz="1000">
              <a:solidFill>
                <a:schemeClr val="tx1"/>
              </a:solidFill>
              <a:latin typeface="Tahoma" pitchFamily="34" charset="0"/>
            </a:endParaRPr>
          </a:p>
        </p:txBody>
      </p:sp>
      <p:cxnSp>
        <p:nvCxnSpPr>
          <p:cNvPr id="128038" name="AutoShape 37"/>
          <p:cNvCxnSpPr>
            <a:cxnSpLocks noChangeShapeType="1"/>
            <a:stCxn id="128037" idx="3"/>
          </p:cNvCxnSpPr>
          <p:nvPr/>
        </p:nvCxnSpPr>
        <p:spPr bwMode="auto">
          <a:xfrm flipV="1">
            <a:off x="1190625" y="3516313"/>
            <a:ext cx="269875" cy="1587"/>
          </a:xfrm>
          <a:prstGeom prst="straightConnector1">
            <a:avLst/>
          </a:prstGeom>
          <a:noFill/>
          <a:ln w="9525">
            <a:solidFill>
              <a:schemeClr val="tx1"/>
            </a:solidFill>
            <a:round/>
            <a:headEnd/>
            <a:tailEnd type="triangle" w="med" len="med"/>
          </a:ln>
        </p:spPr>
      </p:cxnSp>
      <p:sp>
        <p:nvSpPr>
          <p:cNvPr id="128039" name="Rectangle 38"/>
          <p:cNvSpPr>
            <a:spLocks noChangeArrowheads="1"/>
          </p:cNvSpPr>
          <p:nvPr/>
        </p:nvSpPr>
        <p:spPr bwMode="auto">
          <a:xfrm>
            <a:off x="6461125" y="6235700"/>
            <a:ext cx="1512888" cy="284163"/>
          </a:xfrm>
          <a:prstGeom prst="rect">
            <a:avLst/>
          </a:prstGeom>
          <a:noFill/>
          <a:ln w="9525">
            <a:noFill/>
            <a:miter lim="800000"/>
            <a:headEnd/>
            <a:tailEnd/>
          </a:ln>
        </p:spPr>
        <p:txBody>
          <a:bodyPr wrap="none" anchor="ctr"/>
          <a:lstStyle/>
          <a:p>
            <a:pPr algn="ctr" eaLnBrk="0" hangingPunct="0"/>
            <a:r>
              <a:rPr lang="pt-BR" sz="900">
                <a:solidFill>
                  <a:schemeClr val="tx1"/>
                </a:solidFill>
                <a:latin typeface="Tahoma" pitchFamily="34" charset="0"/>
              </a:rPr>
              <a:t>1.142 clientes</a:t>
            </a:r>
          </a:p>
          <a:p>
            <a:pPr algn="ctr" eaLnBrk="0" hangingPunct="0"/>
            <a:r>
              <a:rPr lang="pt-BR" sz="900">
                <a:solidFill>
                  <a:schemeClr val="tx1"/>
                </a:solidFill>
                <a:latin typeface="Tahoma" pitchFamily="34" charset="0"/>
              </a:rPr>
              <a:t>800 revendas irrigação</a:t>
            </a:r>
          </a:p>
        </p:txBody>
      </p:sp>
      <p:pic>
        <p:nvPicPr>
          <p:cNvPr id="128040" name="Picture 39" descr="logo-index-lng1">
            <a:hlinkClick r:id="rId2"/>
          </p:cNvPr>
          <p:cNvPicPr>
            <a:picLocks noChangeAspect="1" noChangeArrowheads="1"/>
          </p:cNvPicPr>
          <p:nvPr/>
        </p:nvPicPr>
        <p:blipFill>
          <a:blip r:embed="rId3"/>
          <a:srcRect/>
          <a:stretch>
            <a:fillRect/>
          </a:stretch>
        </p:blipFill>
        <p:spPr bwMode="auto">
          <a:xfrm>
            <a:off x="1460500" y="3352800"/>
            <a:ext cx="1073150" cy="3254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47270CD-ED3E-438F-8ADA-324CDA7F7E16}" type="slidenum">
              <a:rPr lang="pt-BR" smtClean="0">
                <a:latin typeface="Arial" pitchFamily="34" charset="0"/>
                <a:cs typeface="Arial" pitchFamily="34" charset="0"/>
              </a:rPr>
              <a:pPr/>
              <a:t>108</a:t>
            </a:fld>
            <a:endParaRPr lang="pt-BR" smtClean="0">
              <a:latin typeface="Arial" pitchFamily="34" charset="0"/>
              <a:cs typeface="Arial" pitchFamily="34" charset="0"/>
            </a:endParaRPr>
          </a:p>
        </p:txBody>
      </p:sp>
      <p:sp>
        <p:nvSpPr>
          <p:cNvPr id="129027" name="Text Box 2"/>
          <p:cNvSpPr txBox="1">
            <a:spLocks noChangeArrowheads="1"/>
          </p:cNvSpPr>
          <p:nvPr/>
        </p:nvSpPr>
        <p:spPr bwMode="auto">
          <a:xfrm>
            <a:off x="304800" y="1905000"/>
            <a:ext cx="1147763"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Empresas de</a:t>
            </a:r>
          </a:p>
          <a:p>
            <a:pPr algn="ctr"/>
            <a:r>
              <a:rPr lang="pt-BR" sz="1200">
                <a:solidFill>
                  <a:schemeClr val="tx1"/>
                </a:solidFill>
                <a:latin typeface="Times New Roman" pitchFamily="18" charset="0"/>
              </a:rPr>
              <a:t>micronutrientes</a:t>
            </a:r>
          </a:p>
        </p:txBody>
      </p:sp>
      <p:sp>
        <p:nvSpPr>
          <p:cNvPr id="129028" name="Text Box 3"/>
          <p:cNvSpPr txBox="1">
            <a:spLocks noChangeArrowheads="1"/>
          </p:cNvSpPr>
          <p:nvPr/>
        </p:nvSpPr>
        <p:spPr bwMode="auto">
          <a:xfrm>
            <a:off x="306388" y="2743200"/>
            <a:ext cx="1173162"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Empresas de</a:t>
            </a:r>
          </a:p>
          <a:p>
            <a:pPr algn="ctr"/>
            <a:r>
              <a:rPr lang="pt-BR" sz="1200">
                <a:solidFill>
                  <a:schemeClr val="tx1"/>
                </a:solidFill>
                <a:latin typeface="Times New Roman" pitchFamily="18" charset="0"/>
              </a:rPr>
              <a:t>macronutrientes</a:t>
            </a:r>
          </a:p>
        </p:txBody>
      </p:sp>
      <p:sp>
        <p:nvSpPr>
          <p:cNvPr id="129029" name="Text Box 4"/>
          <p:cNvSpPr txBox="1">
            <a:spLocks noChangeArrowheads="1"/>
          </p:cNvSpPr>
          <p:nvPr/>
        </p:nvSpPr>
        <p:spPr bwMode="auto">
          <a:xfrm>
            <a:off x="363538" y="4191000"/>
            <a:ext cx="935037" cy="277813"/>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Embalagens</a:t>
            </a:r>
          </a:p>
        </p:txBody>
      </p:sp>
      <p:sp>
        <p:nvSpPr>
          <p:cNvPr id="129030" name="Text Box 5"/>
          <p:cNvSpPr txBox="1">
            <a:spLocks noChangeArrowheads="1"/>
          </p:cNvSpPr>
          <p:nvPr/>
        </p:nvSpPr>
        <p:spPr bwMode="auto">
          <a:xfrm>
            <a:off x="425450" y="3505200"/>
            <a:ext cx="728663" cy="277813"/>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Moinhos</a:t>
            </a:r>
          </a:p>
        </p:txBody>
      </p:sp>
      <p:sp>
        <p:nvSpPr>
          <p:cNvPr id="129031" name="Text Box 6"/>
          <p:cNvSpPr txBox="1">
            <a:spLocks noChangeArrowheads="1"/>
          </p:cNvSpPr>
          <p:nvPr/>
        </p:nvSpPr>
        <p:spPr bwMode="auto">
          <a:xfrm>
            <a:off x="419100" y="4953000"/>
            <a:ext cx="661988" cy="277813"/>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Rótulos</a:t>
            </a:r>
          </a:p>
        </p:txBody>
      </p:sp>
      <p:sp>
        <p:nvSpPr>
          <p:cNvPr id="129032" name="Text Box 7"/>
          <p:cNvSpPr txBox="1">
            <a:spLocks noChangeArrowheads="1"/>
          </p:cNvSpPr>
          <p:nvPr/>
        </p:nvSpPr>
        <p:spPr bwMode="auto">
          <a:xfrm>
            <a:off x="3049588" y="1981200"/>
            <a:ext cx="1200150"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Outras empresas</a:t>
            </a:r>
          </a:p>
          <a:p>
            <a:pPr algn="ctr"/>
            <a:r>
              <a:rPr lang="pt-BR" sz="1200">
                <a:solidFill>
                  <a:schemeClr val="tx1"/>
                </a:solidFill>
                <a:latin typeface="Times New Roman" pitchFamily="18" charset="0"/>
              </a:rPr>
              <a:t>(misturadoras)</a:t>
            </a:r>
          </a:p>
        </p:txBody>
      </p:sp>
      <p:sp>
        <p:nvSpPr>
          <p:cNvPr id="129033" name="Text Box 8"/>
          <p:cNvSpPr txBox="1">
            <a:spLocks noChangeArrowheads="1"/>
          </p:cNvSpPr>
          <p:nvPr/>
        </p:nvSpPr>
        <p:spPr bwMode="auto">
          <a:xfrm>
            <a:off x="1906588" y="2819400"/>
            <a:ext cx="704850"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Fri-Ribe</a:t>
            </a:r>
          </a:p>
        </p:txBody>
      </p:sp>
      <p:sp>
        <p:nvSpPr>
          <p:cNvPr id="129034" name="Text Box 9"/>
          <p:cNvSpPr txBox="1">
            <a:spLocks noChangeArrowheads="1"/>
          </p:cNvSpPr>
          <p:nvPr/>
        </p:nvSpPr>
        <p:spPr bwMode="auto">
          <a:xfrm>
            <a:off x="1754188" y="3505200"/>
            <a:ext cx="1011237"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Concorrência</a:t>
            </a:r>
          </a:p>
        </p:txBody>
      </p:sp>
      <p:sp>
        <p:nvSpPr>
          <p:cNvPr id="129035" name="Text Box 10"/>
          <p:cNvSpPr txBox="1">
            <a:spLocks noChangeArrowheads="1"/>
          </p:cNvSpPr>
          <p:nvPr/>
        </p:nvSpPr>
        <p:spPr bwMode="auto">
          <a:xfrm>
            <a:off x="3049588" y="4572000"/>
            <a:ext cx="730250"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Outras </a:t>
            </a:r>
          </a:p>
          <a:p>
            <a:pPr algn="ctr"/>
            <a:r>
              <a:rPr lang="pt-BR" sz="1200">
                <a:solidFill>
                  <a:schemeClr val="tx1"/>
                </a:solidFill>
                <a:latin typeface="Times New Roman" pitchFamily="18" charset="0"/>
              </a:rPr>
              <a:t>unidades</a:t>
            </a:r>
          </a:p>
        </p:txBody>
      </p:sp>
      <p:sp>
        <p:nvSpPr>
          <p:cNvPr id="129036" name="Text Box 11"/>
          <p:cNvSpPr txBox="1">
            <a:spLocks noChangeArrowheads="1"/>
          </p:cNvSpPr>
          <p:nvPr/>
        </p:nvSpPr>
        <p:spPr bwMode="auto">
          <a:xfrm>
            <a:off x="3049588" y="5257800"/>
            <a:ext cx="798512"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Coligadas</a:t>
            </a:r>
          </a:p>
        </p:txBody>
      </p:sp>
      <p:sp>
        <p:nvSpPr>
          <p:cNvPr id="129037" name="Text Box 12"/>
          <p:cNvSpPr txBox="1">
            <a:spLocks noChangeArrowheads="1"/>
          </p:cNvSpPr>
          <p:nvPr/>
        </p:nvSpPr>
        <p:spPr bwMode="auto">
          <a:xfrm>
            <a:off x="4421188" y="2590800"/>
            <a:ext cx="833437"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Atacadista</a:t>
            </a:r>
          </a:p>
        </p:txBody>
      </p:sp>
      <p:sp>
        <p:nvSpPr>
          <p:cNvPr id="129038" name="Text Box 13"/>
          <p:cNvSpPr txBox="1">
            <a:spLocks noChangeArrowheads="1"/>
          </p:cNvSpPr>
          <p:nvPr/>
        </p:nvSpPr>
        <p:spPr bwMode="auto">
          <a:xfrm>
            <a:off x="4344988" y="3124200"/>
            <a:ext cx="1012825"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Distribuidor</a:t>
            </a:r>
          </a:p>
          <a:p>
            <a:pPr algn="ctr"/>
            <a:r>
              <a:rPr lang="pt-BR" sz="1200">
                <a:solidFill>
                  <a:schemeClr val="tx1"/>
                </a:solidFill>
                <a:latin typeface="Times New Roman" pitchFamily="18" charset="0"/>
              </a:rPr>
              <a:t>especializado</a:t>
            </a:r>
          </a:p>
        </p:txBody>
      </p:sp>
      <p:sp>
        <p:nvSpPr>
          <p:cNvPr id="129039" name="Text Box 14"/>
          <p:cNvSpPr txBox="1">
            <a:spLocks noChangeArrowheads="1"/>
          </p:cNvSpPr>
          <p:nvPr/>
        </p:nvSpPr>
        <p:spPr bwMode="auto">
          <a:xfrm>
            <a:off x="5868988" y="3352800"/>
            <a:ext cx="842962"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Varejo</a:t>
            </a:r>
          </a:p>
          <a:p>
            <a:pPr algn="ctr"/>
            <a:r>
              <a:rPr lang="pt-BR" sz="1200">
                <a:solidFill>
                  <a:schemeClr val="tx1"/>
                </a:solidFill>
                <a:latin typeface="Times New Roman" pitchFamily="18" charset="0"/>
              </a:rPr>
              <a:t>tradicional</a:t>
            </a:r>
          </a:p>
        </p:txBody>
      </p:sp>
      <p:sp>
        <p:nvSpPr>
          <p:cNvPr id="129040" name="Text Box 15"/>
          <p:cNvSpPr txBox="1">
            <a:spLocks noChangeArrowheads="1"/>
          </p:cNvSpPr>
          <p:nvPr/>
        </p:nvSpPr>
        <p:spPr bwMode="auto">
          <a:xfrm>
            <a:off x="5868988" y="1905000"/>
            <a:ext cx="708025"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Pet shop</a:t>
            </a:r>
          </a:p>
        </p:txBody>
      </p:sp>
      <p:sp>
        <p:nvSpPr>
          <p:cNvPr id="129041" name="Text Box 16"/>
          <p:cNvSpPr txBox="1">
            <a:spLocks noChangeArrowheads="1"/>
          </p:cNvSpPr>
          <p:nvPr/>
        </p:nvSpPr>
        <p:spPr bwMode="auto">
          <a:xfrm>
            <a:off x="5821363" y="2514600"/>
            <a:ext cx="977900"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Loja </a:t>
            </a:r>
          </a:p>
          <a:p>
            <a:pPr algn="ctr"/>
            <a:r>
              <a:rPr lang="pt-BR" sz="1200">
                <a:solidFill>
                  <a:schemeClr val="tx1"/>
                </a:solidFill>
                <a:latin typeface="Times New Roman" pitchFamily="18" charset="0"/>
              </a:rPr>
              <a:t>agropecuária</a:t>
            </a:r>
          </a:p>
        </p:txBody>
      </p:sp>
      <p:sp>
        <p:nvSpPr>
          <p:cNvPr id="129042" name="Line 17"/>
          <p:cNvSpPr>
            <a:spLocks noChangeShapeType="1"/>
          </p:cNvSpPr>
          <p:nvPr/>
        </p:nvSpPr>
        <p:spPr bwMode="auto">
          <a:xfrm>
            <a:off x="1601788" y="2133600"/>
            <a:ext cx="0" cy="2971800"/>
          </a:xfrm>
          <a:prstGeom prst="line">
            <a:avLst/>
          </a:prstGeom>
          <a:noFill/>
          <a:ln w="9525">
            <a:solidFill>
              <a:schemeClr val="tx1"/>
            </a:solidFill>
            <a:round/>
            <a:headEnd/>
            <a:tailEnd/>
          </a:ln>
        </p:spPr>
        <p:txBody>
          <a:bodyPr/>
          <a:lstStyle/>
          <a:p>
            <a:endParaRPr lang="pt-BR"/>
          </a:p>
        </p:txBody>
      </p:sp>
      <p:sp>
        <p:nvSpPr>
          <p:cNvPr id="129043" name="Line 18"/>
          <p:cNvSpPr>
            <a:spLocks noChangeShapeType="1"/>
          </p:cNvSpPr>
          <p:nvPr/>
        </p:nvSpPr>
        <p:spPr bwMode="auto">
          <a:xfrm>
            <a:off x="1601788" y="3657600"/>
            <a:ext cx="152400" cy="0"/>
          </a:xfrm>
          <a:prstGeom prst="line">
            <a:avLst/>
          </a:prstGeom>
          <a:noFill/>
          <a:ln w="9525">
            <a:solidFill>
              <a:schemeClr val="tx1"/>
            </a:solidFill>
            <a:round/>
            <a:headEnd/>
            <a:tailEnd/>
          </a:ln>
        </p:spPr>
        <p:txBody>
          <a:bodyPr/>
          <a:lstStyle/>
          <a:p>
            <a:endParaRPr lang="pt-BR"/>
          </a:p>
        </p:txBody>
      </p:sp>
      <p:sp>
        <p:nvSpPr>
          <p:cNvPr id="129044" name="Line 19"/>
          <p:cNvSpPr>
            <a:spLocks noChangeShapeType="1"/>
          </p:cNvSpPr>
          <p:nvPr/>
        </p:nvSpPr>
        <p:spPr bwMode="auto">
          <a:xfrm>
            <a:off x="1601788" y="2971800"/>
            <a:ext cx="304800" cy="0"/>
          </a:xfrm>
          <a:prstGeom prst="line">
            <a:avLst/>
          </a:prstGeom>
          <a:noFill/>
          <a:ln w="9525">
            <a:solidFill>
              <a:schemeClr val="tx1"/>
            </a:solidFill>
            <a:round/>
            <a:headEnd/>
            <a:tailEnd/>
          </a:ln>
        </p:spPr>
        <p:txBody>
          <a:bodyPr/>
          <a:lstStyle/>
          <a:p>
            <a:endParaRPr lang="pt-BR"/>
          </a:p>
        </p:txBody>
      </p:sp>
      <p:sp>
        <p:nvSpPr>
          <p:cNvPr id="129045" name="Line 20"/>
          <p:cNvSpPr>
            <a:spLocks noChangeShapeType="1"/>
          </p:cNvSpPr>
          <p:nvPr/>
        </p:nvSpPr>
        <p:spPr bwMode="auto">
          <a:xfrm flipV="1">
            <a:off x="2135188" y="3124200"/>
            <a:ext cx="0" cy="381000"/>
          </a:xfrm>
          <a:prstGeom prst="line">
            <a:avLst/>
          </a:prstGeom>
          <a:noFill/>
          <a:ln w="9525">
            <a:solidFill>
              <a:schemeClr val="tx1"/>
            </a:solidFill>
            <a:round/>
            <a:headEnd/>
            <a:tailEnd type="triangle" w="med" len="med"/>
          </a:ln>
        </p:spPr>
        <p:txBody>
          <a:bodyPr/>
          <a:lstStyle/>
          <a:p>
            <a:endParaRPr lang="pt-BR"/>
          </a:p>
        </p:txBody>
      </p:sp>
      <p:sp>
        <p:nvSpPr>
          <p:cNvPr id="129046" name="Line 21"/>
          <p:cNvSpPr>
            <a:spLocks noChangeShapeType="1"/>
          </p:cNvSpPr>
          <p:nvPr/>
        </p:nvSpPr>
        <p:spPr bwMode="auto">
          <a:xfrm>
            <a:off x="2287588" y="3124200"/>
            <a:ext cx="0" cy="381000"/>
          </a:xfrm>
          <a:prstGeom prst="line">
            <a:avLst/>
          </a:prstGeom>
          <a:noFill/>
          <a:ln w="9525">
            <a:solidFill>
              <a:schemeClr val="tx1"/>
            </a:solidFill>
            <a:round/>
            <a:headEnd/>
            <a:tailEnd type="triangle" w="med" len="med"/>
          </a:ln>
        </p:spPr>
        <p:txBody>
          <a:bodyPr/>
          <a:lstStyle/>
          <a:p>
            <a:endParaRPr lang="pt-BR"/>
          </a:p>
        </p:txBody>
      </p:sp>
      <p:sp>
        <p:nvSpPr>
          <p:cNvPr id="129047" name="Line 22"/>
          <p:cNvSpPr>
            <a:spLocks noChangeShapeType="1"/>
          </p:cNvSpPr>
          <p:nvPr/>
        </p:nvSpPr>
        <p:spPr bwMode="auto">
          <a:xfrm flipH="1">
            <a:off x="1068388" y="5105400"/>
            <a:ext cx="533400" cy="0"/>
          </a:xfrm>
          <a:prstGeom prst="line">
            <a:avLst/>
          </a:prstGeom>
          <a:noFill/>
          <a:ln w="9525">
            <a:solidFill>
              <a:schemeClr val="tx1"/>
            </a:solidFill>
            <a:round/>
            <a:headEnd/>
            <a:tailEnd/>
          </a:ln>
        </p:spPr>
        <p:txBody>
          <a:bodyPr/>
          <a:lstStyle/>
          <a:p>
            <a:endParaRPr lang="pt-BR"/>
          </a:p>
        </p:txBody>
      </p:sp>
      <p:sp>
        <p:nvSpPr>
          <p:cNvPr id="129048" name="Line 23"/>
          <p:cNvSpPr>
            <a:spLocks noChangeShapeType="1"/>
          </p:cNvSpPr>
          <p:nvPr/>
        </p:nvSpPr>
        <p:spPr bwMode="auto">
          <a:xfrm flipH="1">
            <a:off x="1449388" y="2133600"/>
            <a:ext cx="152400" cy="0"/>
          </a:xfrm>
          <a:prstGeom prst="line">
            <a:avLst/>
          </a:prstGeom>
          <a:noFill/>
          <a:ln w="9525">
            <a:solidFill>
              <a:schemeClr val="tx1"/>
            </a:solidFill>
            <a:round/>
            <a:headEnd/>
            <a:tailEnd/>
          </a:ln>
        </p:spPr>
        <p:txBody>
          <a:bodyPr/>
          <a:lstStyle/>
          <a:p>
            <a:endParaRPr lang="pt-BR"/>
          </a:p>
        </p:txBody>
      </p:sp>
      <p:sp>
        <p:nvSpPr>
          <p:cNvPr id="129049" name="Line 24"/>
          <p:cNvSpPr>
            <a:spLocks noChangeShapeType="1"/>
          </p:cNvSpPr>
          <p:nvPr/>
        </p:nvSpPr>
        <p:spPr bwMode="auto">
          <a:xfrm>
            <a:off x="2897188" y="2209800"/>
            <a:ext cx="0" cy="3200400"/>
          </a:xfrm>
          <a:prstGeom prst="line">
            <a:avLst/>
          </a:prstGeom>
          <a:noFill/>
          <a:ln w="9525">
            <a:solidFill>
              <a:schemeClr val="tx1"/>
            </a:solidFill>
            <a:round/>
            <a:headEnd/>
            <a:tailEnd/>
          </a:ln>
        </p:spPr>
        <p:txBody>
          <a:bodyPr/>
          <a:lstStyle/>
          <a:p>
            <a:endParaRPr lang="pt-BR"/>
          </a:p>
        </p:txBody>
      </p:sp>
      <p:sp>
        <p:nvSpPr>
          <p:cNvPr id="129050" name="Line 25"/>
          <p:cNvSpPr>
            <a:spLocks noChangeShapeType="1"/>
          </p:cNvSpPr>
          <p:nvPr/>
        </p:nvSpPr>
        <p:spPr bwMode="auto">
          <a:xfrm>
            <a:off x="2897188" y="2209800"/>
            <a:ext cx="152400" cy="0"/>
          </a:xfrm>
          <a:prstGeom prst="line">
            <a:avLst/>
          </a:prstGeom>
          <a:noFill/>
          <a:ln w="9525">
            <a:solidFill>
              <a:schemeClr val="tx1"/>
            </a:solidFill>
            <a:round/>
            <a:headEnd/>
            <a:tailEnd/>
          </a:ln>
        </p:spPr>
        <p:txBody>
          <a:bodyPr/>
          <a:lstStyle/>
          <a:p>
            <a:endParaRPr lang="pt-BR"/>
          </a:p>
        </p:txBody>
      </p:sp>
      <p:sp>
        <p:nvSpPr>
          <p:cNvPr id="129051" name="Line 26"/>
          <p:cNvSpPr>
            <a:spLocks noChangeShapeType="1"/>
          </p:cNvSpPr>
          <p:nvPr/>
        </p:nvSpPr>
        <p:spPr bwMode="auto">
          <a:xfrm>
            <a:off x="2592388" y="2971800"/>
            <a:ext cx="304800" cy="0"/>
          </a:xfrm>
          <a:prstGeom prst="line">
            <a:avLst/>
          </a:prstGeom>
          <a:noFill/>
          <a:ln w="9525">
            <a:solidFill>
              <a:schemeClr val="tx1"/>
            </a:solidFill>
            <a:round/>
            <a:headEnd/>
            <a:tailEnd/>
          </a:ln>
        </p:spPr>
        <p:txBody>
          <a:bodyPr/>
          <a:lstStyle/>
          <a:p>
            <a:endParaRPr lang="pt-BR"/>
          </a:p>
        </p:txBody>
      </p:sp>
      <p:sp>
        <p:nvSpPr>
          <p:cNvPr id="129052" name="Line 27"/>
          <p:cNvSpPr>
            <a:spLocks noChangeShapeType="1"/>
          </p:cNvSpPr>
          <p:nvPr/>
        </p:nvSpPr>
        <p:spPr bwMode="auto">
          <a:xfrm>
            <a:off x="2744788" y="3657600"/>
            <a:ext cx="152400" cy="0"/>
          </a:xfrm>
          <a:prstGeom prst="line">
            <a:avLst/>
          </a:prstGeom>
          <a:noFill/>
          <a:ln w="9525">
            <a:solidFill>
              <a:schemeClr val="tx1"/>
            </a:solidFill>
            <a:round/>
            <a:headEnd/>
            <a:tailEnd/>
          </a:ln>
        </p:spPr>
        <p:txBody>
          <a:bodyPr/>
          <a:lstStyle/>
          <a:p>
            <a:endParaRPr lang="pt-BR"/>
          </a:p>
        </p:txBody>
      </p:sp>
      <p:sp>
        <p:nvSpPr>
          <p:cNvPr id="129053" name="Line 28"/>
          <p:cNvSpPr>
            <a:spLocks noChangeShapeType="1"/>
          </p:cNvSpPr>
          <p:nvPr/>
        </p:nvSpPr>
        <p:spPr bwMode="auto">
          <a:xfrm>
            <a:off x="2897188" y="5410200"/>
            <a:ext cx="152400" cy="0"/>
          </a:xfrm>
          <a:prstGeom prst="line">
            <a:avLst/>
          </a:prstGeom>
          <a:noFill/>
          <a:ln w="9525">
            <a:solidFill>
              <a:schemeClr val="tx1"/>
            </a:solidFill>
            <a:round/>
            <a:headEnd/>
            <a:tailEnd/>
          </a:ln>
        </p:spPr>
        <p:txBody>
          <a:bodyPr/>
          <a:lstStyle/>
          <a:p>
            <a:endParaRPr lang="pt-BR"/>
          </a:p>
        </p:txBody>
      </p:sp>
      <p:sp>
        <p:nvSpPr>
          <p:cNvPr id="129054" name="Line 29"/>
          <p:cNvSpPr>
            <a:spLocks noChangeShapeType="1"/>
          </p:cNvSpPr>
          <p:nvPr/>
        </p:nvSpPr>
        <p:spPr bwMode="auto">
          <a:xfrm>
            <a:off x="2897188" y="4800600"/>
            <a:ext cx="152400" cy="0"/>
          </a:xfrm>
          <a:prstGeom prst="line">
            <a:avLst/>
          </a:prstGeom>
          <a:noFill/>
          <a:ln w="9525">
            <a:solidFill>
              <a:schemeClr val="tx1"/>
            </a:solidFill>
            <a:round/>
            <a:headEnd/>
            <a:tailEnd/>
          </a:ln>
        </p:spPr>
        <p:txBody>
          <a:bodyPr/>
          <a:lstStyle/>
          <a:p>
            <a:endParaRPr lang="pt-BR"/>
          </a:p>
        </p:txBody>
      </p:sp>
      <p:sp>
        <p:nvSpPr>
          <p:cNvPr id="129055" name="Line 30"/>
          <p:cNvSpPr>
            <a:spLocks noChangeShapeType="1"/>
          </p:cNvSpPr>
          <p:nvPr/>
        </p:nvSpPr>
        <p:spPr bwMode="auto">
          <a:xfrm>
            <a:off x="2897188" y="2743200"/>
            <a:ext cx="1524000" cy="0"/>
          </a:xfrm>
          <a:prstGeom prst="line">
            <a:avLst/>
          </a:prstGeom>
          <a:noFill/>
          <a:ln w="9525">
            <a:solidFill>
              <a:schemeClr val="tx1"/>
            </a:solidFill>
            <a:round/>
            <a:headEnd/>
            <a:tailEnd/>
          </a:ln>
        </p:spPr>
        <p:txBody>
          <a:bodyPr/>
          <a:lstStyle/>
          <a:p>
            <a:endParaRPr lang="pt-BR"/>
          </a:p>
        </p:txBody>
      </p:sp>
      <p:sp>
        <p:nvSpPr>
          <p:cNvPr id="129056" name="Line 31"/>
          <p:cNvSpPr>
            <a:spLocks noChangeShapeType="1"/>
          </p:cNvSpPr>
          <p:nvPr/>
        </p:nvSpPr>
        <p:spPr bwMode="auto">
          <a:xfrm>
            <a:off x="2897188" y="3352800"/>
            <a:ext cx="1447800" cy="0"/>
          </a:xfrm>
          <a:prstGeom prst="line">
            <a:avLst/>
          </a:prstGeom>
          <a:noFill/>
          <a:ln w="9525">
            <a:solidFill>
              <a:schemeClr val="tx1"/>
            </a:solidFill>
            <a:round/>
            <a:headEnd/>
            <a:tailEnd/>
          </a:ln>
        </p:spPr>
        <p:txBody>
          <a:bodyPr/>
          <a:lstStyle/>
          <a:p>
            <a:endParaRPr lang="pt-BR"/>
          </a:p>
        </p:txBody>
      </p:sp>
      <p:sp>
        <p:nvSpPr>
          <p:cNvPr id="129057" name="Line 32"/>
          <p:cNvSpPr>
            <a:spLocks noChangeShapeType="1"/>
          </p:cNvSpPr>
          <p:nvPr/>
        </p:nvSpPr>
        <p:spPr bwMode="auto">
          <a:xfrm>
            <a:off x="3811588" y="4800600"/>
            <a:ext cx="990600" cy="0"/>
          </a:xfrm>
          <a:prstGeom prst="line">
            <a:avLst/>
          </a:prstGeom>
          <a:noFill/>
          <a:ln w="9525">
            <a:solidFill>
              <a:schemeClr val="tx1"/>
            </a:solidFill>
            <a:round/>
            <a:headEnd/>
            <a:tailEnd/>
          </a:ln>
        </p:spPr>
        <p:txBody>
          <a:bodyPr/>
          <a:lstStyle/>
          <a:p>
            <a:endParaRPr lang="pt-BR"/>
          </a:p>
        </p:txBody>
      </p:sp>
      <p:sp>
        <p:nvSpPr>
          <p:cNvPr id="129058" name="Line 33"/>
          <p:cNvSpPr>
            <a:spLocks noChangeShapeType="1"/>
          </p:cNvSpPr>
          <p:nvPr/>
        </p:nvSpPr>
        <p:spPr bwMode="auto">
          <a:xfrm>
            <a:off x="3887788" y="5410200"/>
            <a:ext cx="914400" cy="0"/>
          </a:xfrm>
          <a:prstGeom prst="line">
            <a:avLst/>
          </a:prstGeom>
          <a:noFill/>
          <a:ln w="9525">
            <a:solidFill>
              <a:schemeClr val="tx1"/>
            </a:solidFill>
            <a:round/>
            <a:headEnd/>
            <a:tailEnd/>
          </a:ln>
        </p:spPr>
        <p:txBody>
          <a:bodyPr/>
          <a:lstStyle/>
          <a:p>
            <a:endParaRPr lang="pt-BR"/>
          </a:p>
        </p:txBody>
      </p:sp>
      <p:sp>
        <p:nvSpPr>
          <p:cNvPr id="129059" name="Line 34"/>
          <p:cNvSpPr>
            <a:spLocks noChangeShapeType="1"/>
          </p:cNvSpPr>
          <p:nvPr/>
        </p:nvSpPr>
        <p:spPr bwMode="auto">
          <a:xfrm flipV="1">
            <a:off x="4268788" y="4800600"/>
            <a:ext cx="0" cy="609600"/>
          </a:xfrm>
          <a:prstGeom prst="line">
            <a:avLst/>
          </a:prstGeom>
          <a:noFill/>
          <a:ln w="9525">
            <a:solidFill>
              <a:schemeClr val="tx1"/>
            </a:solidFill>
            <a:round/>
            <a:headEnd/>
            <a:tailEnd/>
          </a:ln>
        </p:spPr>
        <p:txBody>
          <a:bodyPr/>
          <a:lstStyle/>
          <a:p>
            <a:endParaRPr lang="pt-BR"/>
          </a:p>
        </p:txBody>
      </p:sp>
      <p:sp>
        <p:nvSpPr>
          <p:cNvPr id="129060" name="Line 35"/>
          <p:cNvSpPr>
            <a:spLocks noChangeShapeType="1"/>
          </p:cNvSpPr>
          <p:nvPr/>
        </p:nvSpPr>
        <p:spPr bwMode="auto">
          <a:xfrm flipV="1">
            <a:off x="4116388" y="2743200"/>
            <a:ext cx="0" cy="2057400"/>
          </a:xfrm>
          <a:prstGeom prst="line">
            <a:avLst/>
          </a:prstGeom>
          <a:noFill/>
          <a:ln w="9525">
            <a:solidFill>
              <a:schemeClr val="tx1"/>
            </a:solidFill>
            <a:round/>
            <a:headEnd/>
            <a:tailEnd type="triangle" w="med" len="med"/>
          </a:ln>
        </p:spPr>
        <p:txBody>
          <a:bodyPr/>
          <a:lstStyle/>
          <a:p>
            <a:endParaRPr lang="pt-BR"/>
          </a:p>
        </p:txBody>
      </p:sp>
      <p:sp>
        <p:nvSpPr>
          <p:cNvPr id="129061" name="Line 36"/>
          <p:cNvSpPr>
            <a:spLocks noChangeShapeType="1"/>
          </p:cNvSpPr>
          <p:nvPr/>
        </p:nvSpPr>
        <p:spPr bwMode="auto">
          <a:xfrm flipV="1">
            <a:off x="4268788" y="2743200"/>
            <a:ext cx="0" cy="2057400"/>
          </a:xfrm>
          <a:prstGeom prst="line">
            <a:avLst/>
          </a:prstGeom>
          <a:noFill/>
          <a:ln w="9525">
            <a:solidFill>
              <a:schemeClr val="tx1"/>
            </a:solidFill>
            <a:round/>
            <a:headEnd/>
            <a:tailEnd type="triangle" w="med" len="med"/>
          </a:ln>
        </p:spPr>
        <p:txBody>
          <a:bodyPr/>
          <a:lstStyle/>
          <a:p>
            <a:endParaRPr lang="pt-BR"/>
          </a:p>
        </p:txBody>
      </p:sp>
      <p:sp>
        <p:nvSpPr>
          <p:cNvPr id="129062" name="Line 37"/>
          <p:cNvSpPr>
            <a:spLocks noChangeShapeType="1"/>
          </p:cNvSpPr>
          <p:nvPr/>
        </p:nvSpPr>
        <p:spPr bwMode="auto">
          <a:xfrm flipV="1">
            <a:off x="4802188" y="3581400"/>
            <a:ext cx="0" cy="1219200"/>
          </a:xfrm>
          <a:prstGeom prst="line">
            <a:avLst/>
          </a:prstGeom>
          <a:noFill/>
          <a:ln w="9525">
            <a:solidFill>
              <a:schemeClr val="tx1"/>
            </a:solidFill>
            <a:round/>
            <a:headEnd/>
            <a:tailEnd type="triangle" w="med" len="med"/>
          </a:ln>
        </p:spPr>
        <p:txBody>
          <a:bodyPr/>
          <a:lstStyle/>
          <a:p>
            <a:endParaRPr lang="pt-BR"/>
          </a:p>
        </p:txBody>
      </p:sp>
      <p:sp>
        <p:nvSpPr>
          <p:cNvPr id="129063" name="Line 38"/>
          <p:cNvSpPr>
            <a:spLocks noChangeShapeType="1"/>
          </p:cNvSpPr>
          <p:nvPr/>
        </p:nvSpPr>
        <p:spPr bwMode="auto">
          <a:xfrm>
            <a:off x="5564188" y="2057400"/>
            <a:ext cx="0" cy="1524000"/>
          </a:xfrm>
          <a:prstGeom prst="line">
            <a:avLst/>
          </a:prstGeom>
          <a:noFill/>
          <a:ln w="9525">
            <a:solidFill>
              <a:schemeClr val="tx1"/>
            </a:solidFill>
            <a:round/>
            <a:headEnd/>
            <a:tailEnd/>
          </a:ln>
        </p:spPr>
        <p:txBody>
          <a:bodyPr/>
          <a:lstStyle/>
          <a:p>
            <a:endParaRPr lang="pt-BR"/>
          </a:p>
        </p:txBody>
      </p:sp>
      <p:sp>
        <p:nvSpPr>
          <p:cNvPr id="129064" name="Line 39"/>
          <p:cNvSpPr>
            <a:spLocks noChangeShapeType="1"/>
          </p:cNvSpPr>
          <p:nvPr/>
        </p:nvSpPr>
        <p:spPr bwMode="auto">
          <a:xfrm>
            <a:off x="5564188" y="3581400"/>
            <a:ext cx="304800" cy="0"/>
          </a:xfrm>
          <a:prstGeom prst="line">
            <a:avLst/>
          </a:prstGeom>
          <a:noFill/>
          <a:ln w="9525">
            <a:solidFill>
              <a:schemeClr val="tx1"/>
            </a:solidFill>
            <a:round/>
            <a:headEnd/>
            <a:tailEnd/>
          </a:ln>
        </p:spPr>
        <p:txBody>
          <a:bodyPr/>
          <a:lstStyle/>
          <a:p>
            <a:endParaRPr lang="pt-BR"/>
          </a:p>
        </p:txBody>
      </p:sp>
      <p:sp>
        <p:nvSpPr>
          <p:cNvPr id="129065" name="Line 40"/>
          <p:cNvSpPr>
            <a:spLocks noChangeShapeType="1"/>
          </p:cNvSpPr>
          <p:nvPr/>
        </p:nvSpPr>
        <p:spPr bwMode="auto">
          <a:xfrm>
            <a:off x="5564188" y="2057400"/>
            <a:ext cx="304800" cy="0"/>
          </a:xfrm>
          <a:prstGeom prst="line">
            <a:avLst/>
          </a:prstGeom>
          <a:noFill/>
          <a:ln w="9525">
            <a:solidFill>
              <a:schemeClr val="tx1"/>
            </a:solidFill>
            <a:round/>
            <a:headEnd/>
            <a:tailEnd/>
          </a:ln>
        </p:spPr>
        <p:txBody>
          <a:bodyPr/>
          <a:lstStyle/>
          <a:p>
            <a:endParaRPr lang="pt-BR"/>
          </a:p>
        </p:txBody>
      </p:sp>
      <p:sp>
        <p:nvSpPr>
          <p:cNvPr id="129066" name="Line 41"/>
          <p:cNvSpPr>
            <a:spLocks noChangeShapeType="1"/>
          </p:cNvSpPr>
          <p:nvPr/>
        </p:nvSpPr>
        <p:spPr bwMode="auto">
          <a:xfrm>
            <a:off x="5564188" y="2743200"/>
            <a:ext cx="228600" cy="0"/>
          </a:xfrm>
          <a:prstGeom prst="line">
            <a:avLst/>
          </a:prstGeom>
          <a:noFill/>
          <a:ln w="9525">
            <a:solidFill>
              <a:schemeClr val="tx1"/>
            </a:solidFill>
            <a:round/>
            <a:headEnd/>
            <a:tailEnd/>
          </a:ln>
        </p:spPr>
        <p:txBody>
          <a:bodyPr/>
          <a:lstStyle/>
          <a:p>
            <a:endParaRPr lang="pt-BR"/>
          </a:p>
        </p:txBody>
      </p:sp>
      <p:sp>
        <p:nvSpPr>
          <p:cNvPr id="129067" name="Line 42"/>
          <p:cNvSpPr>
            <a:spLocks noChangeShapeType="1"/>
          </p:cNvSpPr>
          <p:nvPr/>
        </p:nvSpPr>
        <p:spPr bwMode="auto">
          <a:xfrm>
            <a:off x="5335588" y="3352800"/>
            <a:ext cx="228600" cy="0"/>
          </a:xfrm>
          <a:prstGeom prst="line">
            <a:avLst/>
          </a:prstGeom>
          <a:noFill/>
          <a:ln w="9525">
            <a:solidFill>
              <a:schemeClr val="tx1"/>
            </a:solidFill>
            <a:round/>
            <a:headEnd/>
            <a:tailEnd/>
          </a:ln>
        </p:spPr>
        <p:txBody>
          <a:bodyPr/>
          <a:lstStyle/>
          <a:p>
            <a:endParaRPr lang="pt-BR"/>
          </a:p>
        </p:txBody>
      </p:sp>
      <p:sp>
        <p:nvSpPr>
          <p:cNvPr id="129068" name="Line 43"/>
          <p:cNvSpPr>
            <a:spLocks noChangeShapeType="1"/>
          </p:cNvSpPr>
          <p:nvPr/>
        </p:nvSpPr>
        <p:spPr bwMode="auto">
          <a:xfrm>
            <a:off x="5259388" y="2743200"/>
            <a:ext cx="304800" cy="0"/>
          </a:xfrm>
          <a:prstGeom prst="line">
            <a:avLst/>
          </a:prstGeom>
          <a:noFill/>
          <a:ln w="9525">
            <a:solidFill>
              <a:schemeClr val="tx1"/>
            </a:solidFill>
            <a:round/>
            <a:headEnd/>
            <a:tailEnd/>
          </a:ln>
        </p:spPr>
        <p:txBody>
          <a:bodyPr/>
          <a:lstStyle/>
          <a:p>
            <a:endParaRPr lang="pt-BR"/>
          </a:p>
        </p:txBody>
      </p:sp>
      <p:sp>
        <p:nvSpPr>
          <p:cNvPr id="129069" name="Line 44"/>
          <p:cNvSpPr>
            <a:spLocks noChangeShapeType="1"/>
          </p:cNvSpPr>
          <p:nvPr/>
        </p:nvSpPr>
        <p:spPr bwMode="auto">
          <a:xfrm>
            <a:off x="4268788" y="2209800"/>
            <a:ext cx="1295400" cy="0"/>
          </a:xfrm>
          <a:prstGeom prst="line">
            <a:avLst/>
          </a:prstGeom>
          <a:noFill/>
          <a:ln w="9525">
            <a:solidFill>
              <a:schemeClr val="tx1"/>
            </a:solidFill>
            <a:round/>
            <a:headEnd/>
            <a:tailEnd/>
          </a:ln>
        </p:spPr>
        <p:txBody>
          <a:bodyPr/>
          <a:lstStyle/>
          <a:p>
            <a:endParaRPr lang="pt-BR"/>
          </a:p>
        </p:txBody>
      </p:sp>
      <p:sp>
        <p:nvSpPr>
          <p:cNvPr id="129070" name="Line 45"/>
          <p:cNvSpPr>
            <a:spLocks noChangeShapeType="1"/>
          </p:cNvSpPr>
          <p:nvPr/>
        </p:nvSpPr>
        <p:spPr bwMode="auto">
          <a:xfrm>
            <a:off x="4802188" y="2209800"/>
            <a:ext cx="0" cy="381000"/>
          </a:xfrm>
          <a:prstGeom prst="line">
            <a:avLst/>
          </a:prstGeom>
          <a:noFill/>
          <a:ln w="9525">
            <a:solidFill>
              <a:schemeClr val="tx1"/>
            </a:solidFill>
            <a:round/>
            <a:headEnd/>
            <a:tailEnd type="triangle" w="med" len="med"/>
          </a:ln>
        </p:spPr>
        <p:txBody>
          <a:bodyPr/>
          <a:lstStyle/>
          <a:p>
            <a:endParaRPr lang="pt-BR"/>
          </a:p>
        </p:txBody>
      </p:sp>
      <p:sp>
        <p:nvSpPr>
          <p:cNvPr id="129071" name="Line 46"/>
          <p:cNvSpPr>
            <a:spLocks noChangeShapeType="1"/>
          </p:cNvSpPr>
          <p:nvPr/>
        </p:nvSpPr>
        <p:spPr bwMode="auto">
          <a:xfrm flipV="1">
            <a:off x="4954588" y="3581400"/>
            <a:ext cx="0" cy="1828800"/>
          </a:xfrm>
          <a:prstGeom prst="line">
            <a:avLst/>
          </a:prstGeom>
          <a:noFill/>
          <a:ln w="9525">
            <a:solidFill>
              <a:schemeClr val="tx1"/>
            </a:solidFill>
            <a:round/>
            <a:headEnd/>
            <a:tailEnd type="triangle" w="med" len="med"/>
          </a:ln>
        </p:spPr>
        <p:txBody>
          <a:bodyPr/>
          <a:lstStyle/>
          <a:p>
            <a:endParaRPr lang="pt-BR"/>
          </a:p>
        </p:txBody>
      </p:sp>
      <p:sp>
        <p:nvSpPr>
          <p:cNvPr id="129072" name="Line 47"/>
          <p:cNvSpPr>
            <a:spLocks noChangeShapeType="1"/>
          </p:cNvSpPr>
          <p:nvPr/>
        </p:nvSpPr>
        <p:spPr bwMode="auto">
          <a:xfrm>
            <a:off x="4802188" y="5410200"/>
            <a:ext cx="152400" cy="0"/>
          </a:xfrm>
          <a:prstGeom prst="line">
            <a:avLst/>
          </a:prstGeom>
          <a:noFill/>
          <a:ln w="9525">
            <a:solidFill>
              <a:schemeClr val="tx1"/>
            </a:solidFill>
            <a:round/>
            <a:headEnd/>
            <a:tailEnd/>
          </a:ln>
        </p:spPr>
        <p:txBody>
          <a:bodyPr/>
          <a:lstStyle/>
          <a:p>
            <a:endParaRPr lang="pt-BR"/>
          </a:p>
        </p:txBody>
      </p:sp>
      <p:sp>
        <p:nvSpPr>
          <p:cNvPr id="129073" name="Line 48"/>
          <p:cNvSpPr>
            <a:spLocks noChangeShapeType="1"/>
          </p:cNvSpPr>
          <p:nvPr/>
        </p:nvSpPr>
        <p:spPr bwMode="auto">
          <a:xfrm>
            <a:off x="7011988" y="2057400"/>
            <a:ext cx="0" cy="1524000"/>
          </a:xfrm>
          <a:prstGeom prst="line">
            <a:avLst/>
          </a:prstGeom>
          <a:noFill/>
          <a:ln w="9525">
            <a:solidFill>
              <a:schemeClr val="tx1"/>
            </a:solidFill>
            <a:round/>
            <a:headEnd/>
            <a:tailEnd/>
          </a:ln>
        </p:spPr>
        <p:txBody>
          <a:bodyPr/>
          <a:lstStyle/>
          <a:p>
            <a:endParaRPr lang="pt-BR"/>
          </a:p>
        </p:txBody>
      </p:sp>
      <p:sp>
        <p:nvSpPr>
          <p:cNvPr id="129074" name="Line 49"/>
          <p:cNvSpPr>
            <a:spLocks noChangeShapeType="1"/>
          </p:cNvSpPr>
          <p:nvPr/>
        </p:nvSpPr>
        <p:spPr bwMode="auto">
          <a:xfrm flipH="1">
            <a:off x="6707188" y="3581400"/>
            <a:ext cx="304800" cy="0"/>
          </a:xfrm>
          <a:prstGeom prst="line">
            <a:avLst/>
          </a:prstGeom>
          <a:noFill/>
          <a:ln w="9525">
            <a:solidFill>
              <a:schemeClr val="tx1"/>
            </a:solidFill>
            <a:round/>
            <a:headEnd/>
            <a:tailEnd/>
          </a:ln>
        </p:spPr>
        <p:txBody>
          <a:bodyPr/>
          <a:lstStyle/>
          <a:p>
            <a:endParaRPr lang="pt-BR"/>
          </a:p>
        </p:txBody>
      </p:sp>
      <p:sp>
        <p:nvSpPr>
          <p:cNvPr id="129075" name="Line 50"/>
          <p:cNvSpPr>
            <a:spLocks noChangeShapeType="1"/>
          </p:cNvSpPr>
          <p:nvPr/>
        </p:nvSpPr>
        <p:spPr bwMode="auto">
          <a:xfrm flipH="1">
            <a:off x="6554788" y="2057400"/>
            <a:ext cx="457200" cy="0"/>
          </a:xfrm>
          <a:prstGeom prst="line">
            <a:avLst/>
          </a:prstGeom>
          <a:noFill/>
          <a:ln w="9525">
            <a:solidFill>
              <a:schemeClr val="tx1"/>
            </a:solidFill>
            <a:round/>
            <a:headEnd/>
            <a:tailEnd/>
          </a:ln>
        </p:spPr>
        <p:txBody>
          <a:bodyPr/>
          <a:lstStyle/>
          <a:p>
            <a:endParaRPr lang="pt-BR"/>
          </a:p>
        </p:txBody>
      </p:sp>
      <p:sp>
        <p:nvSpPr>
          <p:cNvPr id="129076" name="Line 51"/>
          <p:cNvSpPr>
            <a:spLocks noChangeShapeType="1"/>
          </p:cNvSpPr>
          <p:nvPr/>
        </p:nvSpPr>
        <p:spPr bwMode="auto">
          <a:xfrm>
            <a:off x="6783388" y="2743200"/>
            <a:ext cx="228600" cy="0"/>
          </a:xfrm>
          <a:prstGeom prst="line">
            <a:avLst/>
          </a:prstGeom>
          <a:noFill/>
          <a:ln w="9525">
            <a:solidFill>
              <a:schemeClr val="tx1"/>
            </a:solidFill>
            <a:round/>
            <a:headEnd/>
            <a:tailEnd/>
          </a:ln>
        </p:spPr>
        <p:txBody>
          <a:bodyPr/>
          <a:lstStyle/>
          <a:p>
            <a:endParaRPr lang="pt-BR"/>
          </a:p>
        </p:txBody>
      </p:sp>
      <p:sp>
        <p:nvSpPr>
          <p:cNvPr id="129077" name="Text Box 52"/>
          <p:cNvSpPr txBox="1">
            <a:spLocks noChangeArrowheads="1"/>
          </p:cNvSpPr>
          <p:nvPr/>
        </p:nvSpPr>
        <p:spPr bwMode="auto">
          <a:xfrm>
            <a:off x="7545388" y="2590800"/>
            <a:ext cx="941387"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Consumidor</a:t>
            </a:r>
          </a:p>
        </p:txBody>
      </p:sp>
      <p:sp>
        <p:nvSpPr>
          <p:cNvPr id="129078" name="Line 53"/>
          <p:cNvSpPr>
            <a:spLocks noChangeShapeType="1"/>
          </p:cNvSpPr>
          <p:nvPr/>
        </p:nvSpPr>
        <p:spPr bwMode="auto">
          <a:xfrm>
            <a:off x="7011988" y="2743200"/>
            <a:ext cx="533400" cy="0"/>
          </a:xfrm>
          <a:prstGeom prst="line">
            <a:avLst/>
          </a:prstGeom>
          <a:noFill/>
          <a:ln w="9525">
            <a:solidFill>
              <a:schemeClr val="tx1"/>
            </a:solidFill>
            <a:round/>
            <a:headEnd/>
            <a:tailEnd/>
          </a:ln>
        </p:spPr>
        <p:txBody>
          <a:bodyPr/>
          <a:lstStyle/>
          <a:p>
            <a:endParaRPr lang="pt-BR"/>
          </a:p>
        </p:txBody>
      </p:sp>
      <p:sp>
        <p:nvSpPr>
          <p:cNvPr id="129079" name="Text Box 54"/>
          <p:cNvSpPr txBox="1">
            <a:spLocks noChangeArrowheads="1"/>
          </p:cNvSpPr>
          <p:nvPr/>
        </p:nvSpPr>
        <p:spPr bwMode="auto">
          <a:xfrm>
            <a:off x="5868988" y="4191000"/>
            <a:ext cx="935037"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Cooperativa</a:t>
            </a:r>
          </a:p>
        </p:txBody>
      </p:sp>
      <p:sp>
        <p:nvSpPr>
          <p:cNvPr id="129080" name="Text Box 55"/>
          <p:cNvSpPr txBox="1">
            <a:spLocks noChangeArrowheads="1"/>
          </p:cNvSpPr>
          <p:nvPr/>
        </p:nvSpPr>
        <p:spPr bwMode="auto">
          <a:xfrm>
            <a:off x="5945188" y="4724400"/>
            <a:ext cx="722312"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Revenda</a:t>
            </a:r>
          </a:p>
        </p:txBody>
      </p:sp>
      <p:sp>
        <p:nvSpPr>
          <p:cNvPr id="129081" name="Line 56"/>
          <p:cNvSpPr>
            <a:spLocks noChangeShapeType="1"/>
          </p:cNvSpPr>
          <p:nvPr/>
        </p:nvSpPr>
        <p:spPr bwMode="auto">
          <a:xfrm flipH="1">
            <a:off x="2897188" y="4343400"/>
            <a:ext cx="2971800" cy="0"/>
          </a:xfrm>
          <a:prstGeom prst="line">
            <a:avLst/>
          </a:prstGeom>
          <a:noFill/>
          <a:ln w="9525">
            <a:solidFill>
              <a:schemeClr val="tx1"/>
            </a:solidFill>
            <a:round/>
            <a:headEnd/>
            <a:tailEnd/>
          </a:ln>
        </p:spPr>
        <p:txBody>
          <a:bodyPr/>
          <a:lstStyle/>
          <a:p>
            <a:endParaRPr lang="pt-BR"/>
          </a:p>
        </p:txBody>
      </p:sp>
      <p:sp>
        <p:nvSpPr>
          <p:cNvPr id="129082" name="Line 57"/>
          <p:cNvSpPr>
            <a:spLocks noChangeShapeType="1"/>
          </p:cNvSpPr>
          <p:nvPr/>
        </p:nvSpPr>
        <p:spPr bwMode="auto">
          <a:xfrm>
            <a:off x="5487988" y="3886200"/>
            <a:ext cx="2590800" cy="0"/>
          </a:xfrm>
          <a:prstGeom prst="line">
            <a:avLst/>
          </a:prstGeom>
          <a:noFill/>
          <a:ln w="9525">
            <a:solidFill>
              <a:schemeClr val="tx1"/>
            </a:solidFill>
            <a:round/>
            <a:headEnd/>
            <a:tailEnd/>
          </a:ln>
        </p:spPr>
        <p:txBody>
          <a:bodyPr/>
          <a:lstStyle/>
          <a:p>
            <a:endParaRPr lang="pt-BR"/>
          </a:p>
        </p:txBody>
      </p:sp>
      <p:sp>
        <p:nvSpPr>
          <p:cNvPr id="129083" name="Line 58"/>
          <p:cNvSpPr>
            <a:spLocks noChangeShapeType="1"/>
          </p:cNvSpPr>
          <p:nvPr/>
        </p:nvSpPr>
        <p:spPr bwMode="auto">
          <a:xfrm>
            <a:off x="5487988" y="4343400"/>
            <a:ext cx="0" cy="533400"/>
          </a:xfrm>
          <a:prstGeom prst="line">
            <a:avLst/>
          </a:prstGeom>
          <a:noFill/>
          <a:ln w="9525">
            <a:solidFill>
              <a:schemeClr val="tx1"/>
            </a:solidFill>
            <a:round/>
            <a:headEnd/>
            <a:tailEnd/>
          </a:ln>
        </p:spPr>
        <p:txBody>
          <a:bodyPr/>
          <a:lstStyle/>
          <a:p>
            <a:endParaRPr lang="pt-BR"/>
          </a:p>
        </p:txBody>
      </p:sp>
      <p:sp>
        <p:nvSpPr>
          <p:cNvPr id="129084" name="Line 59"/>
          <p:cNvSpPr>
            <a:spLocks noChangeShapeType="1"/>
          </p:cNvSpPr>
          <p:nvPr/>
        </p:nvSpPr>
        <p:spPr bwMode="auto">
          <a:xfrm flipH="1">
            <a:off x="5487988" y="4876800"/>
            <a:ext cx="457200" cy="0"/>
          </a:xfrm>
          <a:prstGeom prst="line">
            <a:avLst/>
          </a:prstGeom>
          <a:noFill/>
          <a:ln w="9525">
            <a:solidFill>
              <a:schemeClr val="tx1"/>
            </a:solidFill>
            <a:round/>
            <a:headEnd/>
            <a:tailEnd/>
          </a:ln>
        </p:spPr>
        <p:txBody>
          <a:bodyPr/>
          <a:lstStyle/>
          <a:p>
            <a:endParaRPr lang="pt-BR"/>
          </a:p>
        </p:txBody>
      </p:sp>
      <p:sp>
        <p:nvSpPr>
          <p:cNvPr id="129085" name="Text Box 60"/>
          <p:cNvSpPr txBox="1">
            <a:spLocks noChangeArrowheads="1"/>
          </p:cNvSpPr>
          <p:nvPr/>
        </p:nvSpPr>
        <p:spPr bwMode="auto">
          <a:xfrm>
            <a:off x="7697788" y="4114800"/>
            <a:ext cx="720725"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Produtor</a:t>
            </a:r>
          </a:p>
          <a:p>
            <a:pPr algn="ctr"/>
            <a:r>
              <a:rPr lang="pt-BR" sz="1200">
                <a:solidFill>
                  <a:schemeClr val="tx1"/>
                </a:solidFill>
                <a:latin typeface="Times New Roman" pitchFamily="18" charset="0"/>
              </a:rPr>
              <a:t>rural</a:t>
            </a:r>
          </a:p>
        </p:txBody>
      </p:sp>
      <p:sp>
        <p:nvSpPr>
          <p:cNvPr id="129086" name="Line 61"/>
          <p:cNvSpPr>
            <a:spLocks noChangeShapeType="1"/>
          </p:cNvSpPr>
          <p:nvPr/>
        </p:nvSpPr>
        <p:spPr bwMode="auto">
          <a:xfrm>
            <a:off x="8078788" y="3886200"/>
            <a:ext cx="0" cy="228600"/>
          </a:xfrm>
          <a:prstGeom prst="line">
            <a:avLst/>
          </a:prstGeom>
          <a:noFill/>
          <a:ln w="9525">
            <a:solidFill>
              <a:schemeClr val="tx1"/>
            </a:solidFill>
            <a:round/>
            <a:headEnd/>
            <a:tailEnd type="triangle" w="med" len="med"/>
          </a:ln>
        </p:spPr>
        <p:txBody>
          <a:bodyPr/>
          <a:lstStyle/>
          <a:p>
            <a:endParaRPr lang="pt-BR"/>
          </a:p>
        </p:txBody>
      </p:sp>
      <p:sp>
        <p:nvSpPr>
          <p:cNvPr id="129087" name="Line 62"/>
          <p:cNvSpPr>
            <a:spLocks noChangeShapeType="1"/>
          </p:cNvSpPr>
          <p:nvPr/>
        </p:nvSpPr>
        <p:spPr bwMode="auto">
          <a:xfrm>
            <a:off x="6707188" y="4876800"/>
            <a:ext cx="1371600" cy="0"/>
          </a:xfrm>
          <a:prstGeom prst="line">
            <a:avLst/>
          </a:prstGeom>
          <a:noFill/>
          <a:ln w="9525">
            <a:solidFill>
              <a:schemeClr val="tx1"/>
            </a:solidFill>
            <a:round/>
            <a:headEnd/>
            <a:tailEnd/>
          </a:ln>
        </p:spPr>
        <p:txBody>
          <a:bodyPr/>
          <a:lstStyle/>
          <a:p>
            <a:endParaRPr lang="pt-BR"/>
          </a:p>
        </p:txBody>
      </p:sp>
      <p:sp>
        <p:nvSpPr>
          <p:cNvPr id="129088" name="Line 63"/>
          <p:cNvSpPr>
            <a:spLocks noChangeShapeType="1"/>
          </p:cNvSpPr>
          <p:nvPr/>
        </p:nvSpPr>
        <p:spPr bwMode="auto">
          <a:xfrm flipV="1">
            <a:off x="8078788" y="4572000"/>
            <a:ext cx="0" cy="304800"/>
          </a:xfrm>
          <a:prstGeom prst="line">
            <a:avLst/>
          </a:prstGeom>
          <a:noFill/>
          <a:ln w="9525">
            <a:solidFill>
              <a:schemeClr val="tx1"/>
            </a:solidFill>
            <a:round/>
            <a:headEnd/>
            <a:tailEnd type="triangle" w="med" len="med"/>
          </a:ln>
        </p:spPr>
        <p:txBody>
          <a:bodyPr/>
          <a:lstStyle/>
          <a:p>
            <a:endParaRPr lang="pt-BR"/>
          </a:p>
        </p:txBody>
      </p:sp>
      <p:sp>
        <p:nvSpPr>
          <p:cNvPr id="129089" name="Line 64"/>
          <p:cNvSpPr>
            <a:spLocks noChangeShapeType="1"/>
          </p:cNvSpPr>
          <p:nvPr/>
        </p:nvSpPr>
        <p:spPr bwMode="auto">
          <a:xfrm>
            <a:off x="6783388" y="4343400"/>
            <a:ext cx="914400" cy="0"/>
          </a:xfrm>
          <a:prstGeom prst="line">
            <a:avLst/>
          </a:prstGeom>
          <a:noFill/>
          <a:ln w="9525">
            <a:solidFill>
              <a:schemeClr val="tx1"/>
            </a:solidFill>
            <a:round/>
            <a:headEnd/>
            <a:tailEnd/>
          </a:ln>
        </p:spPr>
        <p:txBody>
          <a:bodyPr/>
          <a:lstStyle/>
          <a:p>
            <a:endParaRPr lang="pt-BR"/>
          </a:p>
        </p:txBody>
      </p:sp>
      <p:sp>
        <p:nvSpPr>
          <p:cNvPr id="129090" name="Line 65"/>
          <p:cNvSpPr>
            <a:spLocks noChangeShapeType="1"/>
          </p:cNvSpPr>
          <p:nvPr/>
        </p:nvSpPr>
        <p:spPr bwMode="auto">
          <a:xfrm flipV="1">
            <a:off x="5487988" y="3886200"/>
            <a:ext cx="0" cy="457200"/>
          </a:xfrm>
          <a:prstGeom prst="line">
            <a:avLst/>
          </a:prstGeom>
          <a:noFill/>
          <a:ln w="9525">
            <a:solidFill>
              <a:schemeClr val="tx1"/>
            </a:solidFill>
            <a:round/>
            <a:headEnd/>
            <a:tailEnd/>
          </a:ln>
        </p:spPr>
        <p:txBody>
          <a:bodyPr/>
          <a:lstStyle/>
          <a:p>
            <a:endParaRPr lang="pt-BR"/>
          </a:p>
        </p:txBody>
      </p:sp>
      <p:sp>
        <p:nvSpPr>
          <p:cNvPr id="129091" name="Text Box 66"/>
          <p:cNvSpPr txBox="1">
            <a:spLocks noChangeArrowheads="1"/>
          </p:cNvSpPr>
          <p:nvPr/>
        </p:nvSpPr>
        <p:spPr bwMode="auto">
          <a:xfrm>
            <a:off x="7621588" y="6324600"/>
            <a:ext cx="917575"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Aqüicultura</a:t>
            </a:r>
          </a:p>
        </p:txBody>
      </p:sp>
      <p:sp>
        <p:nvSpPr>
          <p:cNvPr id="129092" name="Text Box 67"/>
          <p:cNvSpPr txBox="1">
            <a:spLocks noChangeArrowheads="1"/>
          </p:cNvSpPr>
          <p:nvPr/>
        </p:nvSpPr>
        <p:spPr bwMode="auto">
          <a:xfrm>
            <a:off x="7621588" y="5867400"/>
            <a:ext cx="542925" cy="277813"/>
          </a:xfrm>
          <a:prstGeom prst="rect">
            <a:avLst/>
          </a:prstGeom>
          <a:noFill/>
          <a:ln w="3175">
            <a:solidFill>
              <a:schemeClr val="tx1"/>
            </a:solidFill>
            <a:miter lim="800000"/>
            <a:headEnd/>
            <a:tailEnd/>
          </a:ln>
        </p:spPr>
        <p:txBody>
          <a:bodyPr wrap="none">
            <a:spAutoFit/>
          </a:bodyPr>
          <a:lstStyle/>
          <a:p>
            <a:r>
              <a:rPr lang="pt-BR" sz="1200">
                <a:solidFill>
                  <a:schemeClr val="tx1"/>
                </a:solidFill>
                <a:latin typeface="Times New Roman" pitchFamily="18" charset="0"/>
              </a:rPr>
              <a:t>Haras</a:t>
            </a:r>
          </a:p>
        </p:txBody>
      </p:sp>
      <p:sp>
        <p:nvSpPr>
          <p:cNvPr id="129093" name="Line 68"/>
          <p:cNvSpPr>
            <a:spLocks noChangeShapeType="1"/>
          </p:cNvSpPr>
          <p:nvPr/>
        </p:nvSpPr>
        <p:spPr bwMode="auto">
          <a:xfrm>
            <a:off x="5487988" y="4876800"/>
            <a:ext cx="0" cy="1600200"/>
          </a:xfrm>
          <a:prstGeom prst="line">
            <a:avLst/>
          </a:prstGeom>
          <a:noFill/>
          <a:ln w="9525">
            <a:solidFill>
              <a:schemeClr val="tx1"/>
            </a:solidFill>
            <a:round/>
            <a:headEnd/>
            <a:tailEnd/>
          </a:ln>
        </p:spPr>
        <p:txBody>
          <a:bodyPr/>
          <a:lstStyle/>
          <a:p>
            <a:endParaRPr lang="pt-BR"/>
          </a:p>
        </p:txBody>
      </p:sp>
      <p:sp>
        <p:nvSpPr>
          <p:cNvPr id="129094" name="Line 69"/>
          <p:cNvSpPr>
            <a:spLocks noChangeShapeType="1"/>
          </p:cNvSpPr>
          <p:nvPr/>
        </p:nvSpPr>
        <p:spPr bwMode="auto">
          <a:xfrm>
            <a:off x="5487988" y="6019800"/>
            <a:ext cx="2133600" cy="0"/>
          </a:xfrm>
          <a:prstGeom prst="line">
            <a:avLst/>
          </a:prstGeom>
          <a:noFill/>
          <a:ln w="9525">
            <a:solidFill>
              <a:schemeClr val="tx1"/>
            </a:solidFill>
            <a:round/>
            <a:headEnd/>
            <a:tailEnd/>
          </a:ln>
        </p:spPr>
        <p:txBody>
          <a:bodyPr/>
          <a:lstStyle/>
          <a:p>
            <a:endParaRPr lang="pt-BR"/>
          </a:p>
        </p:txBody>
      </p:sp>
      <p:sp>
        <p:nvSpPr>
          <p:cNvPr id="129095" name="Line 70"/>
          <p:cNvSpPr>
            <a:spLocks noChangeShapeType="1"/>
          </p:cNvSpPr>
          <p:nvPr/>
        </p:nvSpPr>
        <p:spPr bwMode="auto">
          <a:xfrm flipH="1">
            <a:off x="5487988" y="5410200"/>
            <a:ext cx="2133600" cy="0"/>
          </a:xfrm>
          <a:prstGeom prst="line">
            <a:avLst/>
          </a:prstGeom>
          <a:noFill/>
          <a:ln w="9525">
            <a:solidFill>
              <a:schemeClr val="tx1"/>
            </a:solidFill>
            <a:round/>
            <a:headEnd/>
            <a:tailEnd/>
          </a:ln>
        </p:spPr>
        <p:txBody>
          <a:bodyPr/>
          <a:lstStyle/>
          <a:p>
            <a:endParaRPr lang="pt-BR"/>
          </a:p>
        </p:txBody>
      </p:sp>
      <p:sp>
        <p:nvSpPr>
          <p:cNvPr id="129096" name="Line 71"/>
          <p:cNvSpPr>
            <a:spLocks noChangeShapeType="1"/>
          </p:cNvSpPr>
          <p:nvPr/>
        </p:nvSpPr>
        <p:spPr bwMode="auto">
          <a:xfrm>
            <a:off x="1296988" y="4343400"/>
            <a:ext cx="304800" cy="0"/>
          </a:xfrm>
          <a:prstGeom prst="line">
            <a:avLst/>
          </a:prstGeom>
          <a:noFill/>
          <a:ln w="9525">
            <a:solidFill>
              <a:schemeClr val="tx1"/>
            </a:solidFill>
            <a:round/>
            <a:headEnd/>
            <a:tailEnd/>
          </a:ln>
        </p:spPr>
        <p:txBody>
          <a:bodyPr/>
          <a:lstStyle/>
          <a:p>
            <a:endParaRPr lang="pt-BR"/>
          </a:p>
        </p:txBody>
      </p:sp>
      <p:sp>
        <p:nvSpPr>
          <p:cNvPr id="129097" name="Line 72"/>
          <p:cNvSpPr>
            <a:spLocks noChangeShapeType="1"/>
          </p:cNvSpPr>
          <p:nvPr/>
        </p:nvSpPr>
        <p:spPr bwMode="auto">
          <a:xfrm>
            <a:off x="1144588" y="3657600"/>
            <a:ext cx="457200" cy="0"/>
          </a:xfrm>
          <a:prstGeom prst="line">
            <a:avLst/>
          </a:prstGeom>
          <a:noFill/>
          <a:ln w="9525">
            <a:solidFill>
              <a:schemeClr val="tx1"/>
            </a:solidFill>
            <a:round/>
            <a:headEnd/>
            <a:tailEnd/>
          </a:ln>
        </p:spPr>
        <p:txBody>
          <a:bodyPr/>
          <a:lstStyle/>
          <a:p>
            <a:endParaRPr lang="pt-BR"/>
          </a:p>
        </p:txBody>
      </p:sp>
      <p:sp>
        <p:nvSpPr>
          <p:cNvPr id="129098" name="Line 73"/>
          <p:cNvSpPr>
            <a:spLocks noChangeShapeType="1"/>
          </p:cNvSpPr>
          <p:nvPr/>
        </p:nvSpPr>
        <p:spPr bwMode="auto">
          <a:xfrm>
            <a:off x="1525588" y="2971800"/>
            <a:ext cx="76200" cy="0"/>
          </a:xfrm>
          <a:prstGeom prst="line">
            <a:avLst/>
          </a:prstGeom>
          <a:noFill/>
          <a:ln w="9525">
            <a:solidFill>
              <a:schemeClr val="tx1"/>
            </a:solidFill>
            <a:round/>
            <a:headEnd/>
            <a:tailEnd/>
          </a:ln>
        </p:spPr>
        <p:txBody>
          <a:bodyPr/>
          <a:lstStyle/>
          <a:p>
            <a:endParaRPr lang="pt-BR"/>
          </a:p>
        </p:txBody>
      </p:sp>
      <p:sp>
        <p:nvSpPr>
          <p:cNvPr id="129099" name="Text Box 74"/>
          <p:cNvSpPr txBox="1">
            <a:spLocks noChangeArrowheads="1"/>
          </p:cNvSpPr>
          <p:nvPr/>
        </p:nvSpPr>
        <p:spPr bwMode="auto">
          <a:xfrm>
            <a:off x="7621588" y="5181600"/>
            <a:ext cx="1017587" cy="460375"/>
          </a:xfrm>
          <a:prstGeom prst="rect">
            <a:avLst/>
          </a:prstGeom>
          <a:noFill/>
          <a:ln w="3175">
            <a:solidFill>
              <a:schemeClr val="tx1"/>
            </a:solidFill>
            <a:miter lim="800000"/>
            <a:headEnd/>
            <a:tailEnd/>
          </a:ln>
        </p:spPr>
        <p:txBody>
          <a:bodyPr wrap="none">
            <a:spAutoFit/>
          </a:bodyPr>
          <a:lstStyle/>
          <a:p>
            <a:pPr algn="ctr"/>
            <a:r>
              <a:rPr lang="pt-BR" sz="1200">
                <a:solidFill>
                  <a:schemeClr val="tx1"/>
                </a:solidFill>
                <a:latin typeface="Times New Roman" pitchFamily="18" charset="0"/>
              </a:rPr>
              <a:t>Integrações</a:t>
            </a:r>
          </a:p>
          <a:p>
            <a:pPr algn="ctr"/>
            <a:r>
              <a:rPr lang="pt-BR" sz="1200">
                <a:solidFill>
                  <a:schemeClr val="tx1"/>
                </a:solidFill>
                <a:latin typeface="Times New Roman" pitchFamily="18" charset="0"/>
              </a:rPr>
              <a:t>Frango/Suíno</a:t>
            </a:r>
          </a:p>
        </p:txBody>
      </p:sp>
      <p:sp>
        <p:nvSpPr>
          <p:cNvPr id="129100" name="Line 75"/>
          <p:cNvSpPr>
            <a:spLocks noChangeShapeType="1"/>
          </p:cNvSpPr>
          <p:nvPr/>
        </p:nvSpPr>
        <p:spPr bwMode="auto">
          <a:xfrm>
            <a:off x="5487988" y="6477000"/>
            <a:ext cx="2133600" cy="0"/>
          </a:xfrm>
          <a:prstGeom prst="line">
            <a:avLst/>
          </a:prstGeom>
          <a:noFill/>
          <a:ln w="9525">
            <a:solidFill>
              <a:schemeClr val="tx1"/>
            </a:solidFill>
            <a:round/>
            <a:headEnd/>
            <a:tailEnd/>
          </a:ln>
        </p:spPr>
        <p:txBody>
          <a:bodyPr/>
          <a:lstStyle/>
          <a:p>
            <a:endParaRPr lang="pt-BR"/>
          </a:p>
        </p:txBody>
      </p:sp>
      <p:sp>
        <p:nvSpPr>
          <p:cNvPr id="129101" name="Line 76"/>
          <p:cNvSpPr>
            <a:spLocks noChangeShapeType="1"/>
          </p:cNvSpPr>
          <p:nvPr/>
        </p:nvSpPr>
        <p:spPr bwMode="auto">
          <a:xfrm>
            <a:off x="8078788" y="4876800"/>
            <a:ext cx="0" cy="304800"/>
          </a:xfrm>
          <a:prstGeom prst="line">
            <a:avLst/>
          </a:prstGeom>
          <a:noFill/>
          <a:ln w="9525">
            <a:solidFill>
              <a:schemeClr val="tx1"/>
            </a:solidFill>
            <a:round/>
            <a:headEnd/>
            <a:tailEnd type="triangle" w="med" len="med"/>
          </a:ln>
        </p:spPr>
        <p:txBody>
          <a:bodyPr/>
          <a:lstStyle/>
          <a:p>
            <a:endParaRPr lang="pt-BR"/>
          </a:p>
        </p:txBody>
      </p:sp>
      <p:sp>
        <p:nvSpPr>
          <p:cNvPr id="129102" name="Text Box 77"/>
          <p:cNvSpPr txBox="1">
            <a:spLocks noChangeArrowheads="1"/>
          </p:cNvSpPr>
          <p:nvPr/>
        </p:nvSpPr>
        <p:spPr bwMode="auto">
          <a:xfrm>
            <a:off x="2820988" y="1371600"/>
            <a:ext cx="1404937" cy="457200"/>
          </a:xfrm>
          <a:prstGeom prst="rect">
            <a:avLst/>
          </a:prstGeom>
          <a:noFill/>
          <a:ln w="9525">
            <a:noFill/>
            <a:miter lim="800000"/>
            <a:headEnd/>
            <a:tailEnd/>
          </a:ln>
        </p:spPr>
        <p:txBody>
          <a:bodyPr wrap="none">
            <a:spAutoFit/>
          </a:bodyPr>
          <a:lstStyle/>
          <a:p>
            <a:r>
              <a:rPr lang="pt-BR" sz="2400" b="1">
                <a:solidFill>
                  <a:schemeClr val="tx1"/>
                </a:solidFill>
                <a:latin typeface="Times New Roman" pitchFamily="18" charset="0"/>
              </a:rPr>
              <a:t>Indústria</a:t>
            </a:r>
          </a:p>
        </p:txBody>
      </p:sp>
      <p:sp>
        <p:nvSpPr>
          <p:cNvPr id="129103" name="Text Box 78"/>
          <p:cNvSpPr txBox="1">
            <a:spLocks noChangeArrowheads="1"/>
          </p:cNvSpPr>
          <p:nvPr/>
        </p:nvSpPr>
        <p:spPr bwMode="auto">
          <a:xfrm>
            <a:off x="4268788" y="1371600"/>
            <a:ext cx="1268412" cy="457200"/>
          </a:xfrm>
          <a:prstGeom prst="rect">
            <a:avLst/>
          </a:prstGeom>
          <a:noFill/>
          <a:ln w="9525">
            <a:noFill/>
            <a:miter lim="800000"/>
            <a:headEnd/>
            <a:tailEnd/>
          </a:ln>
        </p:spPr>
        <p:txBody>
          <a:bodyPr wrap="none">
            <a:spAutoFit/>
          </a:bodyPr>
          <a:lstStyle/>
          <a:p>
            <a:r>
              <a:rPr lang="pt-BR" sz="2400" b="1">
                <a:solidFill>
                  <a:schemeClr val="tx1"/>
                </a:solidFill>
                <a:latin typeface="Times New Roman" pitchFamily="18" charset="0"/>
              </a:rPr>
              <a:t>Atacado</a:t>
            </a:r>
          </a:p>
        </p:txBody>
      </p:sp>
      <p:sp>
        <p:nvSpPr>
          <p:cNvPr id="129104" name="Text Box 79"/>
          <p:cNvSpPr txBox="1">
            <a:spLocks noChangeArrowheads="1"/>
          </p:cNvSpPr>
          <p:nvPr/>
        </p:nvSpPr>
        <p:spPr bwMode="auto">
          <a:xfrm>
            <a:off x="5716588" y="1371600"/>
            <a:ext cx="1081087" cy="457200"/>
          </a:xfrm>
          <a:prstGeom prst="rect">
            <a:avLst/>
          </a:prstGeom>
          <a:noFill/>
          <a:ln w="9525">
            <a:noFill/>
            <a:miter lim="800000"/>
            <a:headEnd/>
            <a:tailEnd/>
          </a:ln>
        </p:spPr>
        <p:txBody>
          <a:bodyPr wrap="none">
            <a:spAutoFit/>
          </a:bodyPr>
          <a:lstStyle/>
          <a:p>
            <a:r>
              <a:rPr lang="pt-BR" sz="2400" b="1">
                <a:solidFill>
                  <a:schemeClr val="tx1"/>
                </a:solidFill>
                <a:latin typeface="Times New Roman" pitchFamily="18" charset="0"/>
              </a:rPr>
              <a:t>Varejo</a:t>
            </a:r>
          </a:p>
        </p:txBody>
      </p:sp>
      <p:sp>
        <p:nvSpPr>
          <p:cNvPr id="129105" name="Text Box 80"/>
          <p:cNvSpPr txBox="1">
            <a:spLocks noChangeArrowheads="1"/>
          </p:cNvSpPr>
          <p:nvPr/>
        </p:nvSpPr>
        <p:spPr bwMode="auto">
          <a:xfrm>
            <a:off x="7240588" y="1371600"/>
            <a:ext cx="1422400" cy="457200"/>
          </a:xfrm>
          <a:prstGeom prst="rect">
            <a:avLst/>
          </a:prstGeom>
          <a:noFill/>
          <a:ln w="9525">
            <a:noFill/>
            <a:miter lim="800000"/>
            <a:headEnd/>
            <a:tailEnd/>
          </a:ln>
        </p:spPr>
        <p:txBody>
          <a:bodyPr wrap="none">
            <a:spAutoFit/>
          </a:bodyPr>
          <a:lstStyle/>
          <a:p>
            <a:r>
              <a:rPr lang="pt-BR" sz="2400" b="1">
                <a:solidFill>
                  <a:schemeClr val="tx1"/>
                </a:solidFill>
                <a:latin typeface="Times New Roman" pitchFamily="18" charset="0"/>
              </a:rPr>
              <a:t>Consumo</a:t>
            </a:r>
          </a:p>
        </p:txBody>
      </p:sp>
      <p:sp>
        <p:nvSpPr>
          <p:cNvPr id="129106" name="Text Box 81"/>
          <p:cNvSpPr txBox="1">
            <a:spLocks noChangeArrowheads="1"/>
          </p:cNvSpPr>
          <p:nvPr/>
        </p:nvSpPr>
        <p:spPr bwMode="auto">
          <a:xfrm>
            <a:off x="250825" y="311150"/>
            <a:ext cx="4808538" cy="457200"/>
          </a:xfrm>
          <a:prstGeom prst="rect">
            <a:avLst/>
          </a:prstGeom>
          <a:noFill/>
          <a:ln w="9525">
            <a:noFill/>
            <a:miter lim="800000"/>
            <a:headEnd/>
            <a:tailEnd/>
          </a:ln>
        </p:spPr>
        <p:txBody>
          <a:bodyPr wrap="none">
            <a:spAutoFit/>
          </a:bodyPr>
          <a:lstStyle/>
          <a:p>
            <a:r>
              <a:rPr lang="pt-BR" sz="2400">
                <a:solidFill>
                  <a:schemeClr val="tx1"/>
                </a:solidFill>
                <a:latin typeface="Tahoma" pitchFamily="34" charset="0"/>
              </a:rPr>
              <a:t>Rede da Fri-Ribe e outras do setor</a:t>
            </a:r>
          </a:p>
        </p:txBody>
      </p:sp>
      <p:sp>
        <p:nvSpPr>
          <p:cNvPr id="129107" name="Text Box 82"/>
          <p:cNvSpPr txBox="1">
            <a:spLocks noChangeArrowheads="1"/>
          </p:cNvSpPr>
          <p:nvPr/>
        </p:nvSpPr>
        <p:spPr bwMode="auto">
          <a:xfrm>
            <a:off x="228600" y="1371600"/>
            <a:ext cx="1689100" cy="457200"/>
          </a:xfrm>
          <a:prstGeom prst="rect">
            <a:avLst/>
          </a:prstGeom>
          <a:noFill/>
          <a:ln w="9525">
            <a:noFill/>
            <a:miter lim="800000"/>
            <a:headEnd/>
            <a:tailEnd/>
          </a:ln>
        </p:spPr>
        <p:txBody>
          <a:bodyPr wrap="none">
            <a:spAutoFit/>
          </a:bodyPr>
          <a:lstStyle/>
          <a:p>
            <a:r>
              <a:rPr lang="pt-BR" sz="2400" b="1">
                <a:solidFill>
                  <a:schemeClr val="tx1"/>
                </a:solidFill>
                <a:latin typeface="Times New Roman" pitchFamily="18" charset="0"/>
              </a:rPr>
              <a:t>Fornecedor</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D9DD23D-3B5D-44D4-BF0F-B74FA8ADD306}" type="slidenum">
              <a:rPr lang="pt-BR" smtClean="0">
                <a:latin typeface="Arial" pitchFamily="34" charset="0"/>
                <a:cs typeface="Arial" pitchFamily="34" charset="0"/>
              </a:rPr>
              <a:pPr/>
              <a:t>109</a:t>
            </a:fld>
            <a:endParaRPr lang="pt-BR" smtClean="0">
              <a:latin typeface="Arial" pitchFamily="34" charset="0"/>
              <a:cs typeface="Arial" pitchFamily="34" charset="0"/>
            </a:endParaRPr>
          </a:p>
        </p:txBody>
      </p:sp>
      <p:sp>
        <p:nvSpPr>
          <p:cNvPr id="134147"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521219" name="Text Box 3"/>
          <p:cNvSpPr txBox="1">
            <a:spLocks noChangeArrowheads="1"/>
          </p:cNvSpPr>
          <p:nvPr/>
        </p:nvSpPr>
        <p:spPr bwMode="auto">
          <a:xfrm>
            <a:off x="230188" y="1231900"/>
            <a:ext cx="2379662" cy="457200"/>
          </a:xfrm>
          <a:prstGeom prst="rect">
            <a:avLst/>
          </a:prstGeom>
          <a:noFill/>
          <a:ln w="9525">
            <a:noFill/>
            <a:miter lim="800000"/>
            <a:headEnd/>
            <a:tailEnd/>
          </a:ln>
          <a:effectLst/>
        </p:spPr>
        <p:txBody>
          <a:bodyPr>
            <a:spAutoFit/>
          </a:bodyPr>
          <a:lstStyle/>
          <a:p>
            <a:pPr algn="ctr">
              <a:spcBef>
                <a:spcPct val="50000"/>
              </a:spcBef>
              <a:defRPr/>
            </a:pPr>
            <a:r>
              <a:rPr lang="pt-BR" sz="2400" b="1" u="sng">
                <a:solidFill>
                  <a:srgbClr val="CC0000"/>
                </a:solidFill>
                <a:effectLst>
                  <a:outerShdw blurRad="38100" dist="38100" dir="2700000" algn="tl">
                    <a:srgbClr val="C0C0C0"/>
                  </a:outerShdw>
                </a:effectLst>
                <a:latin typeface="Arial" charset="0"/>
                <a:cs typeface="Arial" charset="0"/>
              </a:rPr>
              <a:t>Canal Vertical</a:t>
            </a:r>
          </a:p>
        </p:txBody>
      </p:sp>
      <p:sp>
        <p:nvSpPr>
          <p:cNvPr id="134149" name="Rectangle 4"/>
          <p:cNvSpPr>
            <a:spLocks noChangeArrowheads="1"/>
          </p:cNvSpPr>
          <p:nvPr/>
        </p:nvSpPr>
        <p:spPr bwMode="auto">
          <a:xfrm>
            <a:off x="912813" y="1731963"/>
            <a:ext cx="1484312" cy="644525"/>
          </a:xfrm>
          <a:prstGeom prst="rect">
            <a:avLst/>
          </a:prstGeom>
          <a:solidFill>
            <a:srgbClr val="3366FF"/>
          </a:solidFill>
          <a:ln w="9525">
            <a:solidFill>
              <a:schemeClr val="tx1"/>
            </a:solidFill>
            <a:miter lim="800000"/>
            <a:headEnd/>
            <a:tailEnd/>
          </a:ln>
        </p:spPr>
        <p:txBody>
          <a:bodyPr wrap="none" anchor="ctr"/>
          <a:lstStyle/>
          <a:p>
            <a:pPr algn="ctr"/>
            <a:r>
              <a:rPr lang="pt-BR" sz="1800">
                <a:solidFill>
                  <a:schemeClr val="tx1"/>
                </a:solidFill>
              </a:rPr>
              <a:t>Indústria</a:t>
            </a:r>
          </a:p>
        </p:txBody>
      </p:sp>
      <p:sp>
        <p:nvSpPr>
          <p:cNvPr id="134150" name="Rectangle 5"/>
          <p:cNvSpPr>
            <a:spLocks noChangeArrowheads="1"/>
          </p:cNvSpPr>
          <p:nvPr/>
        </p:nvSpPr>
        <p:spPr bwMode="auto">
          <a:xfrm>
            <a:off x="3492500" y="3068638"/>
            <a:ext cx="2232025" cy="1008062"/>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Setor de </a:t>
            </a:r>
          </a:p>
          <a:p>
            <a:pPr algn="ctr"/>
            <a:r>
              <a:rPr lang="pt-BR" sz="1800">
                <a:solidFill>
                  <a:schemeClr val="tx1"/>
                </a:solidFill>
              </a:rPr>
              <a:t>vendas do fabricante</a:t>
            </a:r>
          </a:p>
        </p:txBody>
      </p:sp>
      <p:sp>
        <p:nvSpPr>
          <p:cNvPr id="134151" name="Rectangle 6"/>
          <p:cNvSpPr>
            <a:spLocks noChangeArrowheads="1"/>
          </p:cNvSpPr>
          <p:nvPr/>
        </p:nvSpPr>
        <p:spPr bwMode="auto">
          <a:xfrm>
            <a:off x="6300788" y="3068638"/>
            <a:ext cx="2232025" cy="1008062"/>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Varejo</a:t>
            </a:r>
          </a:p>
        </p:txBody>
      </p:sp>
      <p:sp>
        <p:nvSpPr>
          <p:cNvPr id="134152" name="Rectangle 7"/>
          <p:cNvSpPr>
            <a:spLocks noChangeArrowheads="1"/>
          </p:cNvSpPr>
          <p:nvPr/>
        </p:nvSpPr>
        <p:spPr bwMode="auto">
          <a:xfrm>
            <a:off x="755650" y="5589588"/>
            <a:ext cx="7704138" cy="503237"/>
          </a:xfrm>
          <a:prstGeom prst="rect">
            <a:avLst/>
          </a:prstGeom>
          <a:solidFill>
            <a:srgbClr val="FF9900"/>
          </a:solidFill>
          <a:ln w="9525">
            <a:solidFill>
              <a:schemeClr val="tx1"/>
            </a:solidFill>
            <a:miter lim="800000"/>
            <a:headEnd/>
            <a:tailEnd/>
          </a:ln>
        </p:spPr>
        <p:txBody>
          <a:bodyPr wrap="none" anchor="ctr"/>
          <a:lstStyle/>
          <a:p>
            <a:pPr algn="ctr"/>
            <a:r>
              <a:rPr lang="pt-BR" sz="1800">
                <a:solidFill>
                  <a:schemeClr val="tx1"/>
                </a:solidFill>
              </a:rPr>
              <a:t>Consumidor</a:t>
            </a:r>
          </a:p>
        </p:txBody>
      </p:sp>
      <p:sp>
        <p:nvSpPr>
          <p:cNvPr id="134153" name="Line 8"/>
          <p:cNvSpPr>
            <a:spLocks noChangeShapeType="1"/>
          </p:cNvSpPr>
          <p:nvPr/>
        </p:nvSpPr>
        <p:spPr bwMode="auto">
          <a:xfrm>
            <a:off x="1676400" y="2360613"/>
            <a:ext cx="1588" cy="838200"/>
          </a:xfrm>
          <a:prstGeom prst="line">
            <a:avLst/>
          </a:prstGeom>
          <a:noFill/>
          <a:ln w="9525">
            <a:solidFill>
              <a:schemeClr val="tx1"/>
            </a:solidFill>
            <a:round/>
            <a:headEnd/>
            <a:tailEnd type="triangle" w="med" len="med"/>
          </a:ln>
        </p:spPr>
        <p:txBody>
          <a:bodyPr/>
          <a:lstStyle/>
          <a:p>
            <a:endParaRPr lang="pt-BR"/>
          </a:p>
        </p:txBody>
      </p:sp>
      <p:sp>
        <p:nvSpPr>
          <p:cNvPr id="134154" name="Line 9"/>
          <p:cNvSpPr>
            <a:spLocks noChangeShapeType="1"/>
          </p:cNvSpPr>
          <p:nvPr/>
        </p:nvSpPr>
        <p:spPr bwMode="auto">
          <a:xfrm>
            <a:off x="7408863" y="2359025"/>
            <a:ext cx="15875" cy="722313"/>
          </a:xfrm>
          <a:prstGeom prst="line">
            <a:avLst/>
          </a:prstGeom>
          <a:noFill/>
          <a:ln w="9525">
            <a:solidFill>
              <a:schemeClr val="tx1"/>
            </a:solidFill>
            <a:round/>
            <a:headEnd/>
            <a:tailEnd type="triangle" w="med" len="med"/>
          </a:ln>
        </p:spPr>
        <p:txBody>
          <a:bodyPr/>
          <a:lstStyle/>
          <a:p>
            <a:endParaRPr lang="pt-BR"/>
          </a:p>
        </p:txBody>
      </p:sp>
      <p:sp>
        <p:nvSpPr>
          <p:cNvPr id="134155" name="Line 10"/>
          <p:cNvSpPr>
            <a:spLocks noChangeShapeType="1"/>
          </p:cNvSpPr>
          <p:nvPr/>
        </p:nvSpPr>
        <p:spPr bwMode="auto">
          <a:xfrm>
            <a:off x="1692275" y="5092700"/>
            <a:ext cx="1588" cy="423863"/>
          </a:xfrm>
          <a:prstGeom prst="line">
            <a:avLst/>
          </a:prstGeom>
          <a:noFill/>
          <a:ln w="9525">
            <a:solidFill>
              <a:schemeClr val="tx1"/>
            </a:solidFill>
            <a:round/>
            <a:headEnd/>
            <a:tailEnd type="triangle" w="med" len="med"/>
          </a:ln>
        </p:spPr>
        <p:txBody>
          <a:bodyPr/>
          <a:lstStyle/>
          <a:p>
            <a:endParaRPr lang="pt-BR"/>
          </a:p>
        </p:txBody>
      </p:sp>
      <p:sp>
        <p:nvSpPr>
          <p:cNvPr id="134156" name="Line 11"/>
          <p:cNvSpPr>
            <a:spLocks noChangeShapeType="1"/>
          </p:cNvSpPr>
          <p:nvPr/>
        </p:nvSpPr>
        <p:spPr bwMode="auto">
          <a:xfrm>
            <a:off x="7451725" y="4076700"/>
            <a:ext cx="1588" cy="1439863"/>
          </a:xfrm>
          <a:prstGeom prst="line">
            <a:avLst/>
          </a:prstGeom>
          <a:noFill/>
          <a:ln w="9525">
            <a:solidFill>
              <a:schemeClr val="tx1"/>
            </a:solidFill>
            <a:round/>
            <a:headEnd/>
            <a:tailEnd type="triangle" w="med" len="med"/>
          </a:ln>
        </p:spPr>
        <p:txBody>
          <a:bodyPr/>
          <a:lstStyle/>
          <a:p>
            <a:endParaRPr lang="pt-BR"/>
          </a:p>
        </p:txBody>
      </p:sp>
      <p:sp>
        <p:nvSpPr>
          <p:cNvPr id="134157" name="Line 12"/>
          <p:cNvSpPr>
            <a:spLocks noChangeShapeType="1"/>
          </p:cNvSpPr>
          <p:nvPr/>
        </p:nvSpPr>
        <p:spPr bwMode="auto">
          <a:xfrm>
            <a:off x="4572000" y="4076700"/>
            <a:ext cx="1588" cy="1439863"/>
          </a:xfrm>
          <a:prstGeom prst="line">
            <a:avLst/>
          </a:prstGeom>
          <a:noFill/>
          <a:ln w="9525">
            <a:solidFill>
              <a:schemeClr val="tx1"/>
            </a:solidFill>
            <a:round/>
            <a:headEnd/>
            <a:tailEnd type="triangle" w="med" len="med"/>
          </a:ln>
        </p:spPr>
        <p:txBody>
          <a:bodyPr/>
          <a:lstStyle/>
          <a:p>
            <a:endParaRPr lang="pt-BR"/>
          </a:p>
        </p:txBody>
      </p:sp>
      <p:sp>
        <p:nvSpPr>
          <p:cNvPr id="134158" name="Rectangle 13"/>
          <p:cNvSpPr>
            <a:spLocks noChangeArrowheads="1"/>
          </p:cNvSpPr>
          <p:nvPr/>
        </p:nvSpPr>
        <p:spPr bwMode="auto">
          <a:xfrm>
            <a:off x="6715125" y="1733550"/>
            <a:ext cx="1484313" cy="644525"/>
          </a:xfrm>
          <a:prstGeom prst="rect">
            <a:avLst/>
          </a:prstGeom>
          <a:solidFill>
            <a:srgbClr val="3366FF"/>
          </a:solidFill>
          <a:ln w="9525">
            <a:solidFill>
              <a:schemeClr val="tx1"/>
            </a:solidFill>
            <a:miter lim="800000"/>
            <a:headEnd/>
            <a:tailEnd/>
          </a:ln>
        </p:spPr>
        <p:txBody>
          <a:bodyPr wrap="none" anchor="ctr"/>
          <a:lstStyle/>
          <a:p>
            <a:pPr algn="ctr"/>
            <a:r>
              <a:rPr lang="pt-BR" sz="1800">
                <a:solidFill>
                  <a:schemeClr val="tx1"/>
                </a:solidFill>
              </a:rPr>
              <a:t>Indústria</a:t>
            </a:r>
          </a:p>
        </p:txBody>
      </p:sp>
      <p:sp>
        <p:nvSpPr>
          <p:cNvPr id="134159" name="Rectangle 14"/>
          <p:cNvSpPr>
            <a:spLocks noChangeArrowheads="1"/>
          </p:cNvSpPr>
          <p:nvPr/>
        </p:nvSpPr>
        <p:spPr bwMode="auto">
          <a:xfrm>
            <a:off x="3930650" y="1735138"/>
            <a:ext cx="1484313" cy="644525"/>
          </a:xfrm>
          <a:prstGeom prst="rect">
            <a:avLst/>
          </a:prstGeom>
          <a:solidFill>
            <a:srgbClr val="3366FF"/>
          </a:solidFill>
          <a:ln w="9525">
            <a:solidFill>
              <a:schemeClr val="tx1"/>
            </a:solidFill>
            <a:miter lim="800000"/>
            <a:headEnd/>
            <a:tailEnd/>
          </a:ln>
        </p:spPr>
        <p:txBody>
          <a:bodyPr wrap="none" anchor="ctr"/>
          <a:lstStyle/>
          <a:p>
            <a:pPr algn="ctr"/>
            <a:r>
              <a:rPr lang="pt-BR" sz="1800">
                <a:solidFill>
                  <a:schemeClr val="tx1"/>
                </a:solidFill>
              </a:rPr>
              <a:t>Indústria</a:t>
            </a:r>
          </a:p>
        </p:txBody>
      </p:sp>
      <p:sp>
        <p:nvSpPr>
          <p:cNvPr id="134160" name="Line 15"/>
          <p:cNvSpPr>
            <a:spLocks noChangeShapeType="1"/>
          </p:cNvSpPr>
          <p:nvPr/>
        </p:nvSpPr>
        <p:spPr bwMode="auto">
          <a:xfrm>
            <a:off x="4621213" y="2376488"/>
            <a:ext cx="1587" cy="693737"/>
          </a:xfrm>
          <a:prstGeom prst="line">
            <a:avLst/>
          </a:prstGeom>
          <a:noFill/>
          <a:ln w="9525">
            <a:solidFill>
              <a:schemeClr val="tx1"/>
            </a:solidFill>
            <a:round/>
            <a:headEnd/>
            <a:tailEnd type="triangle" w="med" len="med"/>
          </a:ln>
        </p:spPr>
        <p:txBody>
          <a:bodyPr/>
          <a:lstStyle/>
          <a:p>
            <a:endParaRPr lang="pt-BR"/>
          </a:p>
        </p:txBody>
      </p:sp>
      <p:sp>
        <p:nvSpPr>
          <p:cNvPr id="134161" name="Rectangle 16"/>
          <p:cNvSpPr>
            <a:spLocks noChangeArrowheads="1"/>
          </p:cNvSpPr>
          <p:nvPr/>
        </p:nvSpPr>
        <p:spPr bwMode="auto">
          <a:xfrm>
            <a:off x="949325" y="4398963"/>
            <a:ext cx="1522413" cy="542925"/>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Varejo</a:t>
            </a:r>
          </a:p>
        </p:txBody>
      </p:sp>
      <p:sp>
        <p:nvSpPr>
          <p:cNvPr id="134162" name="Rectangle 17"/>
          <p:cNvSpPr>
            <a:spLocks noChangeArrowheads="1"/>
          </p:cNvSpPr>
          <p:nvPr/>
        </p:nvSpPr>
        <p:spPr bwMode="auto">
          <a:xfrm>
            <a:off x="904875" y="3236913"/>
            <a:ext cx="1550988" cy="558800"/>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Atacadista</a:t>
            </a:r>
          </a:p>
        </p:txBody>
      </p:sp>
      <p:sp>
        <p:nvSpPr>
          <p:cNvPr id="134163" name="Line 18"/>
          <p:cNvSpPr>
            <a:spLocks noChangeShapeType="1"/>
          </p:cNvSpPr>
          <p:nvPr/>
        </p:nvSpPr>
        <p:spPr bwMode="auto">
          <a:xfrm>
            <a:off x="1690688" y="3900488"/>
            <a:ext cx="1587" cy="423862"/>
          </a:xfrm>
          <a:prstGeom prst="line">
            <a:avLst/>
          </a:prstGeom>
          <a:noFill/>
          <a:ln w="9525">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2C6C709-FC33-4FA3-BF46-737E5992EE15}" type="slidenum">
              <a:rPr lang="pt-BR" smtClean="0">
                <a:latin typeface="Arial" pitchFamily="34" charset="0"/>
                <a:cs typeface="Arial" pitchFamily="34" charset="0"/>
              </a:rPr>
              <a:pPr/>
              <a:t>11</a:t>
            </a:fld>
            <a:endParaRPr lang="pt-BR" smtClean="0">
              <a:latin typeface="Arial" pitchFamily="34" charset="0"/>
              <a:cs typeface="Arial" pitchFamily="34" charset="0"/>
            </a:endParaRPr>
          </a:p>
        </p:txBody>
      </p:sp>
      <p:sp>
        <p:nvSpPr>
          <p:cNvPr id="3277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32772" name="Rectangle 3"/>
          <p:cNvSpPr>
            <a:spLocks noChangeArrowheads="1"/>
          </p:cNvSpPr>
          <p:nvPr/>
        </p:nvSpPr>
        <p:spPr bwMode="auto">
          <a:xfrm>
            <a:off x="392113" y="2205038"/>
            <a:ext cx="8001000" cy="5047536"/>
          </a:xfrm>
          <a:prstGeom prst="rect">
            <a:avLst/>
          </a:prstGeom>
          <a:noFill/>
          <a:ln w="9525">
            <a:noFill/>
            <a:miter lim="800000"/>
            <a:headEnd/>
            <a:tailEnd/>
          </a:ln>
        </p:spPr>
        <p:txBody>
          <a:bodyPr anchor="ctr">
            <a:spAutoFit/>
          </a:bodyPr>
          <a:lstStyle/>
          <a:p>
            <a:pPr algn="just">
              <a:spcBef>
                <a:spcPct val="50000"/>
              </a:spcBef>
            </a:pPr>
            <a:r>
              <a:rPr lang="pt-PT" sz="2800" b="1" i="1" dirty="0" smtClean="0">
                <a:solidFill>
                  <a:schemeClr val="tx1"/>
                </a:solidFill>
              </a:rPr>
              <a:t>Respondam </a:t>
            </a:r>
            <a:r>
              <a:rPr lang="pt-PT" sz="2800" b="1" i="1" dirty="0">
                <a:solidFill>
                  <a:schemeClr val="tx1"/>
                </a:solidFill>
              </a:rPr>
              <a:t>:</a:t>
            </a:r>
          </a:p>
          <a:p>
            <a:pPr algn="just">
              <a:spcBef>
                <a:spcPct val="50000"/>
              </a:spcBef>
            </a:pPr>
            <a:r>
              <a:rPr lang="pt-PT" sz="2800" b="1" i="1" dirty="0">
                <a:solidFill>
                  <a:schemeClr val="tx1"/>
                </a:solidFill>
              </a:rPr>
              <a:t>Qual a importância da Logística no mundo contemporâneo  </a:t>
            </a:r>
            <a:r>
              <a:rPr lang="pt-BR" sz="2800" b="1" i="1" dirty="0" smtClean="0">
                <a:solidFill>
                  <a:schemeClr val="tx1"/>
                </a:solidFill>
              </a:rPr>
              <a:t>?</a:t>
            </a:r>
          </a:p>
          <a:p>
            <a:pPr algn="just">
              <a:spcBef>
                <a:spcPct val="50000"/>
              </a:spcBef>
            </a:pPr>
            <a:r>
              <a:rPr lang="pt-PT" sz="2800" b="1" i="1" dirty="0" smtClean="0">
                <a:solidFill>
                  <a:schemeClr val="tx1"/>
                </a:solidFill>
              </a:rPr>
              <a:t>Respondam :</a:t>
            </a:r>
          </a:p>
          <a:p>
            <a:pPr algn="just">
              <a:spcBef>
                <a:spcPct val="50000"/>
              </a:spcBef>
            </a:pPr>
            <a:r>
              <a:rPr lang="pt-PT" sz="2800" b="1" i="1" dirty="0" smtClean="0">
                <a:solidFill>
                  <a:schemeClr val="tx1"/>
                </a:solidFill>
              </a:rPr>
              <a:t>Por que se faz necessário rever a estrutura organizacional </a:t>
            </a:r>
            <a:r>
              <a:rPr lang="pt-BR" sz="2800" b="1" i="1" dirty="0" smtClean="0">
                <a:solidFill>
                  <a:schemeClr val="tx1"/>
                </a:solidFill>
              </a:rPr>
              <a:t>da Logística Empresarial e o papel dos terceiros?</a:t>
            </a:r>
          </a:p>
          <a:p>
            <a:pPr algn="just">
              <a:spcBef>
                <a:spcPct val="50000"/>
              </a:spcBef>
            </a:pPr>
            <a:endParaRPr lang="pt-BR" sz="2800" b="1" i="1" dirty="0">
              <a:solidFill>
                <a:schemeClr val="tx1"/>
              </a:solidFill>
            </a:endParaRPr>
          </a:p>
          <a:p>
            <a:pPr algn="just">
              <a:spcBef>
                <a:spcPct val="50000"/>
              </a:spcBef>
            </a:pPr>
            <a:r>
              <a:rPr lang="pt-BR" sz="2800" b="1" i="1" dirty="0">
                <a:solidFill>
                  <a:schemeClr val="tx1"/>
                </a:solidFill>
              </a:rPr>
              <a:t>	</a:t>
            </a:r>
            <a:endParaRPr lang="pt-BR" sz="2800" b="1" dirty="0">
              <a:solidFill>
                <a:schemeClr val="tx1"/>
              </a:solidFill>
            </a:endParaRPr>
          </a:p>
        </p:txBody>
      </p:sp>
      <p:sp>
        <p:nvSpPr>
          <p:cNvPr id="32773" name="Rectangle 5"/>
          <p:cNvSpPr>
            <a:spLocks noChangeArrowheads="1"/>
          </p:cNvSpPr>
          <p:nvPr/>
        </p:nvSpPr>
        <p:spPr bwMode="auto">
          <a:xfrm>
            <a:off x="420688" y="1287463"/>
            <a:ext cx="8001000" cy="519112"/>
          </a:xfrm>
          <a:prstGeom prst="rect">
            <a:avLst/>
          </a:prstGeom>
          <a:noFill/>
          <a:ln w="9525">
            <a:noFill/>
            <a:miter lim="800000"/>
            <a:headEnd/>
            <a:tailEnd/>
          </a:ln>
        </p:spPr>
        <p:txBody>
          <a:bodyPr anchor="ctr">
            <a:spAutoFit/>
          </a:bodyPr>
          <a:lstStyle/>
          <a:p>
            <a:pPr algn="just">
              <a:spcBef>
                <a:spcPct val="50000"/>
              </a:spcBef>
            </a:pPr>
            <a:r>
              <a:rPr lang="pt-PT" sz="2800" b="1" i="1">
                <a:solidFill>
                  <a:schemeClr val="tx1"/>
                </a:solidFill>
              </a:rPr>
              <a:t>Evolução dos Sistemas Logísticos</a:t>
            </a:r>
            <a:endParaRPr lang="pt-BR" sz="2800" b="1">
              <a:solidFill>
                <a:schemeClr val="tx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D4B3714-8B31-4479-A20A-60BE1B65718B}" type="slidenum">
              <a:rPr lang="pt-BR" smtClean="0">
                <a:latin typeface="Arial" pitchFamily="34" charset="0"/>
                <a:cs typeface="Arial" pitchFamily="34" charset="0"/>
              </a:rPr>
              <a:pPr/>
              <a:t>110</a:t>
            </a:fld>
            <a:endParaRPr lang="pt-BR" smtClean="0">
              <a:latin typeface="Arial" pitchFamily="34" charset="0"/>
              <a:cs typeface="Arial" pitchFamily="34" charset="0"/>
            </a:endParaRPr>
          </a:p>
        </p:txBody>
      </p:sp>
      <p:sp>
        <p:nvSpPr>
          <p:cNvPr id="135171"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522243" name="Text Box 3"/>
          <p:cNvSpPr txBox="1">
            <a:spLocks noChangeArrowheads="1"/>
          </p:cNvSpPr>
          <p:nvPr/>
        </p:nvSpPr>
        <p:spPr bwMode="auto">
          <a:xfrm>
            <a:off x="260350" y="1654175"/>
            <a:ext cx="2379663" cy="457200"/>
          </a:xfrm>
          <a:prstGeom prst="rect">
            <a:avLst/>
          </a:prstGeom>
          <a:noFill/>
          <a:ln w="9525">
            <a:noFill/>
            <a:miter lim="800000"/>
            <a:headEnd/>
            <a:tailEnd/>
          </a:ln>
          <a:effectLst/>
        </p:spPr>
        <p:txBody>
          <a:bodyPr>
            <a:spAutoFit/>
          </a:bodyPr>
          <a:lstStyle/>
          <a:p>
            <a:pPr algn="ctr">
              <a:spcBef>
                <a:spcPct val="50000"/>
              </a:spcBef>
              <a:defRPr/>
            </a:pPr>
            <a:r>
              <a:rPr lang="pt-BR" sz="2400" b="1" u="sng">
                <a:solidFill>
                  <a:srgbClr val="CC0000"/>
                </a:solidFill>
                <a:effectLst>
                  <a:outerShdw blurRad="38100" dist="38100" dir="2700000" algn="tl">
                    <a:srgbClr val="C0C0C0"/>
                  </a:outerShdw>
                </a:effectLst>
                <a:latin typeface="Arial" charset="0"/>
                <a:cs typeface="Arial" charset="0"/>
              </a:rPr>
              <a:t>Canal Híbrido</a:t>
            </a:r>
          </a:p>
        </p:txBody>
      </p:sp>
      <p:sp>
        <p:nvSpPr>
          <p:cNvPr id="135173" name="Rectangle 4"/>
          <p:cNvSpPr>
            <a:spLocks noChangeArrowheads="1"/>
          </p:cNvSpPr>
          <p:nvPr/>
        </p:nvSpPr>
        <p:spPr bwMode="auto">
          <a:xfrm>
            <a:off x="2987675" y="1268413"/>
            <a:ext cx="3384550" cy="1008062"/>
          </a:xfrm>
          <a:prstGeom prst="rect">
            <a:avLst/>
          </a:prstGeom>
          <a:solidFill>
            <a:srgbClr val="3366FF"/>
          </a:solidFill>
          <a:ln w="9525">
            <a:solidFill>
              <a:schemeClr val="tx1"/>
            </a:solidFill>
            <a:miter lim="800000"/>
            <a:headEnd/>
            <a:tailEnd/>
          </a:ln>
        </p:spPr>
        <p:txBody>
          <a:bodyPr wrap="none" anchor="ctr"/>
          <a:lstStyle/>
          <a:p>
            <a:pPr algn="ctr"/>
            <a:r>
              <a:rPr lang="pt-BR" sz="1800">
                <a:solidFill>
                  <a:schemeClr val="tx1"/>
                </a:solidFill>
              </a:rPr>
              <a:t>Indústria</a:t>
            </a:r>
          </a:p>
        </p:txBody>
      </p:sp>
      <p:sp>
        <p:nvSpPr>
          <p:cNvPr id="135174" name="Rectangle 5"/>
          <p:cNvSpPr>
            <a:spLocks noChangeArrowheads="1"/>
          </p:cNvSpPr>
          <p:nvPr/>
        </p:nvSpPr>
        <p:spPr bwMode="auto">
          <a:xfrm>
            <a:off x="755650" y="3068638"/>
            <a:ext cx="2232025" cy="1008062"/>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Setor de Vendas</a:t>
            </a:r>
          </a:p>
          <a:p>
            <a:pPr algn="ctr"/>
            <a:r>
              <a:rPr lang="pt-BR" sz="1800">
                <a:solidFill>
                  <a:schemeClr val="tx1"/>
                </a:solidFill>
              </a:rPr>
              <a:t>do fabricante</a:t>
            </a:r>
          </a:p>
        </p:txBody>
      </p:sp>
      <p:sp>
        <p:nvSpPr>
          <p:cNvPr id="135175" name="Rectangle 6"/>
          <p:cNvSpPr>
            <a:spLocks noChangeArrowheads="1"/>
          </p:cNvSpPr>
          <p:nvPr/>
        </p:nvSpPr>
        <p:spPr bwMode="auto">
          <a:xfrm>
            <a:off x="3492500" y="3068638"/>
            <a:ext cx="2232025" cy="1008062"/>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Distribuidor</a:t>
            </a:r>
          </a:p>
          <a:p>
            <a:pPr algn="ctr"/>
            <a:r>
              <a:rPr lang="pt-BR" sz="1800">
                <a:solidFill>
                  <a:schemeClr val="tx1"/>
                </a:solidFill>
              </a:rPr>
              <a:t>externo</a:t>
            </a:r>
          </a:p>
        </p:txBody>
      </p:sp>
      <p:sp>
        <p:nvSpPr>
          <p:cNvPr id="135176" name="Rectangle 7"/>
          <p:cNvSpPr>
            <a:spLocks noChangeArrowheads="1"/>
          </p:cNvSpPr>
          <p:nvPr/>
        </p:nvSpPr>
        <p:spPr bwMode="auto">
          <a:xfrm>
            <a:off x="6300788" y="3068638"/>
            <a:ext cx="2232025" cy="1008062"/>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Unidades de</a:t>
            </a:r>
          </a:p>
          <a:p>
            <a:pPr algn="ctr"/>
            <a:r>
              <a:rPr lang="pt-BR" sz="1800">
                <a:solidFill>
                  <a:schemeClr val="tx1"/>
                </a:solidFill>
              </a:rPr>
              <a:t>serviço</a:t>
            </a:r>
          </a:p>
          <a:p>
            <a:pPr algn="ctr"/>
            <a:r>
              <a:rPr lang="pt-BR" sz="1800">
                <a:solidFill>
                  <a:schemeClr val="tx1"/>
                </a:solidFill>
              </a:rPr>
              <a:t>(ext. e int.)</a:t>
            </a:r>
          </a:p>
        </p:txBody>
      </p:sp>
      <p:sp>
        <p:nvSpPr>
          <p:cNvPr id="135177" name="Rectangle 8"/>
          <p:cNvSpPr>
            <a:spLocks noChangeArrowheads="1"/>
          </p:cNvSpPr>
          <p:nvPr/>
        </p:nvSpPr>
        <p:spPr bwMode="auto">
          <a:xfrm>
            <a:off x="755650" y="5589588"/>
            <a:ext cx="7704138" cy="503237"/>
          </a:xfrm>
          <a:prstGeom prst="rect">
            <a:avLst/>
          </a:prstGeom>
          <a:solidFill>
            <a:srgbClr val="FF9900"/>
          </a:solidFill>
          <a:ln w="9525">
            <a:solidFill>
              <a:schemeClr val="tx1"/>
            </a:solidFill>
            <a:miter lim="800000"/>
            <a:headEnd/>
            <a:tailEnd/>
          </a:ln>
        </p:spPr>
        <p:txBody>
          <a:bodyPr wrap="none" anchor="ctr"/>
          <a:lstStyle/>
          <a:p>
            <a:pPr algn="ctr"/>
            <a:r>
              <a:rPr lang="pt-BR" sz="1800">
                <a:solidFill>
                  <a:schemeClr val="tx1"/>
                </a:solidFill>
              </a:rPr>
              <a:t>Consumidor</a:t>
            </a:r>
          </a:p>
        </p:txBody>
      </p:sp>
      <p:sp>
        <p:nvSpPr>
          <p:cNvPr id="135178" name="Line 9"/>
          <p:cNvSpPr>
            <a:spLocks noChangeShapeType="1"/>
          </p:cNvSpPr>
          <p:nvPr/>
        </p:nvSpPr>
        <p:spPr bwMode="auto">
          <a:xfrm>
            <a:off x="1692275" y="2781300"/>
            <a:ext cx="5759450" cy="1588"/>
          </a:xfrm>
          <a:prstGeom prst="line">
            <a:avLst/>
          </a:prstGeom>
          <a:noFill/>
          <a:ln w="9525">
            <a:solidFill>
              <a:schemeClr val="tx1"/>
            </a:solidFill>
            <a:round/>
            <a:headEnd/>
            <a:tailEnd/>
          </a:ln>
        </p:spPr>
        <p:txBody>
          <a:bodyPr/>
          <a:lstStyle/>
          <a:p>
            <a:endParaRPr lang="pt-BR"/>
          </a:p>
        </p:txBody>
      </p:sp>
      <p:sp>
        <p:nvSpPr>
          <p:cNvPr id="135179" name="Line 10"/>
          <p:cNvSpPr>
            <a:spLocks noChangeShapeType="1"/>
          </p:cNvSpPr>
          <p:nvPr/>
        </p:nvSpPr>
        <p:spPr bwMode="auto">
          <a:xfrm>
            <a:off x="4716463" y="2276475"/>
            <a:ext cx="1587" cy="504825"/>
          </a:xfrm>
          <a:prstGeom prst="line">
            <a:avLst/>
          </a:prstGeom>
          <a:noFill/>
          <a:ln w="9525">
            <a:solidFill>
              <a:schemeClr val="tx1"/>
            </a:solidFill>
            <a:round/>
            <a:headEnd/>
            <a:tailEnd/>
          </a:ln>
        </p:spPr>
        <p:txBody>
          <a:bodyPr/>
          <a:lstStyle/>
          <a:p>
            <a:endParaRPr lang="pt-BR"/>
          </a:p>
        </p:txBody>
      </p:sp>
      <p:sp>
        <p:nvSpPr>
          <p:cNvPr id="135180" name="Line 11"/>
          <p:cNvSpPr>
            <a:spLocks noChangeShapeType="1"/>
          </p:cNvSpPr>
          <p:nvPr/>
        </p:nvSpPr>
        <p:spPr bwMode="auto">
          <a:xfrm>
            <a:off x="1692275" y="2781300"/>
            <a:ext cx="1588" cy="287338"/>
          </a:xfrm>
          <a:prstGeom prst="line">
            <a:avLst/>
          </a:prstGeom>
          <a:noFill/>
          <a:ln w="9525">
            <a:solidFill>
              <a:schemeClr val="tx1"/>
            </a:solidFill>
            <a:round/>
            <a:headEnd/>
            <a:tailEnd type="triangle" w="med" len="med"/>
          </a:ln>
        </p:spPr>
        <p:txBody>
          <a:bodyPr/>
          <a:lstStyle/>
          <a:p>
            <a:endParaRPr lang="pt-BR"/>
          </a:p>
        </p:txBody>
      </p:sp>
      <p:sp>
        <p:nvSpPr>
          <p:cNvPr id="135181" name="Line 12"/>
          <p:cNvSpPr>
            <a:spLocks noChangeShapeType="1"/>
          </p:cNvSpPr>
          <p:nvPr/>
        </p:nvSpPr>
        <p:spPr bwMode="auto">
          <a:xfrm>
            <a:off x="7451725" y="2781300"/>
            <a:ext cx="1588" cy="287338"/>
          </a:xfrm>
          <a:prstGeom prst="line">
            <a:avLst/>
          </a:prstGeom>
          <a:noFill/>
          <a:ln w="9525">
            <a:solidFill>
              <a:schemeClr val="tx1"/>
            </a:solidFill>
            <a:round/>
            <a:headEnd/>
            <a:tailEnd type="triangle" w="med" len="med"/>
          </a:ln>
        </p:spPr>
        <p:txBody>
          <a:bodyPr/>
          <a:lstStyle/>
          <a:p>
            <a:endParaRPr lang="pt-BR"/>
          </a:p>
        </p:txBody>
      </p:sp>
      <p:sp>
        <p:nvSpPr>
          <p:cNvPr id="135182" name="Line 13"/>
          <p:cNvSpPr>
            <a:spLocks noChangeShapeType="1"/>
          </p:cNvSpPr>
          <p:nvPr/>
        </p:nvSpPr>
        <p:spPr bwMode="auto">
          <a:xfrm>
            <a:off x="4572000" y="2781300"/>
            <a:ext cx="1588" cy="287338"/>
          </a:xfrm>
          <a:prstGeom prst="line">
            <a:avLst/>
          </a:prstGeom>
          <a:noFill/>
          <a:ln w="9525">
            <a:solidFill>
              <a:schemeClr val="tx1"/>
            </a:solidFill>
            <a:round/>
            <a:headEnd/>
            <a:tailEnd type="triangle" w="med" len="med"/>
          </a:ln>
        </p:spPr>
        <p:txBody>
          <a:bodyPr/>
          <a:lstStyle/>
          <a:p>
            <a:endParaRPr lang="pt-BR"/>
          </a:p>
        </p:txBody>
      </p:sp>
      <p:sp>
        <p:nvSpPr>
          <p:cNvPr id="135183" name="Line 14"/>
          <p:cNvSpPr>
            <a:spLocks noChangeShapeType="1"/>
          </p:cNvSpPr>
          <p:nvPr/>
        </p:nvSpPr>
        <p:spPr bwMode="auto">
          <a:xfrm>
            <a:off x="1692275" y="4076700"/>
            <a:ext cx="1588" cy="1439863"/>
          </a:xfrm>
          <a:prstGeom prst="line">
            <a:avLst/>
          </a:prstGeom>
          <a:noFill/>
          <a:ln w="9525">
            <a:solidFill>
              <a:schemeClr val="tx1"/>
            </a:solidFill>
            <a:round/>
            <a:headEnd/>
            <a:tailEnd type="triangle" w="med" len="med"/>
          </a:ln>
        </p:spPr>
        <p:txBody>
          <a:bodyPr/>
          <a:lstStyle/>
          <a:p>
            <a:endParaRPr lang="pt-BR"/>
          </a:p>
        </p:txBody>
      </p:sp>
      <p:sp>
        <p:nvSpPr>
          <p:cNvPr id="135184" name="Line 15"/>
          <p:cNvSpPr>
            <a:spLocks noChangeShapeType="1"/>
          </p:cNvSpPr>
          <p:nvPr/>
        </p:nvSpPr>
        <p:spPr bwMode="auto">
          <a:xfrm>
            <a:off x="7451725" y="4076700"/>
            <a:ext cx="1588" cy="1439863"/>
          </a:xfrm>
          <a:prstGeom prst="line">
            <a:avLst/>
          </a:prstGeom>
          <a:noFill/>
          <a:ln w="9525">
            <a:solidFill>
              <a:schemeClr val="tx1"/>
            </a:solidFill>
            <a:round/>
            <a:headEnd/>
            <a:tailEnd type="triangle" w="med" len="med"/>
          </a:ln>
        </p:spPr>
        <p:txBody>
          <a:bodyPr/>
          <a:lstStyle/>
          <a:p>
            <a:endParaRPr lang="pt-BR"/>
          </a:p>
        </p:txBody>
      </p:sp>
      <p:sp>
        <p:nvSpPr>
          <p:cNvPr id="135185" name="Line 16"/>
          <p:cNvSpPr>
            <a:spLocks noChangeShapeType="1"/>
          </p:cNvSpPr>
          <p:nvPr/>
        </p:nvSpPr>
        <p:spPr bwMode="auto">
          <a:xfrm>
            <a:off x="4572000" y="4076700"/>
            <a:ext cx="1588" cy="1439863"/>
          </a:xfrm>
          <a:prstGeom prst="line">
            <a:avLst/>
          </a:prstGeom>
          <a:noFill/>
          <a:ln w="9525">
            <a:solidFill>
              <a:schemeClr val="tx1"/>
            </a:solidFill>
            <a:round/>
            <a:headEnd/>
            <a:tailEnd type="triangle" w="med" len="med"/>
          </a:ln>
        </p:spPr>
        <p:txBody>
          <a:bodyPr/>
          <a:lstStyle/>
          <a:p>
            <a:endParaRPr lang="pt-BR"/>
          </a:p>
        </p:txBody>
      </p:sp>
      <p:sp>
        <p:nvSpPr>
          <p:cNvPr id="522257" name="Text Box 17"/>
          <p:cNvSpPr txBox="1">
            <a:spLocks noChangeArrowheads="1"/>
          </p:cNvSpPr>
          <p:nvPr/>
        </p:nvSpPr>
        <p:spPr bwMode="auto">
          <a:xfrm>
            <a:off x="1692275" y="4292600"/>
            <a:ext cx="1728788" cy="915988"/>
          </a:xfrm>
          <a:prstGeom prst="rect">
            <a:avLst/>
          </a:prstGeom>
          <a:noFill/>
          <a:ln w="9525">
            <a:noFill/>
            <a:miter lim="800000"/>
            <a:headEnd/>
            <a:tailEnd/>
          </a:ln>
          <a:effectLst/>
        </p:spPr>
        <p:txBody>
          <a:bodyPr>
            <a:spAutoFit/>
          </a:bodyPr>
          <a:lstStyle/>
          <a:p>
            <a:pPr>
              <a:spcBef>
                <a:spcPct val="50000"/>
              </a:spcBef>
              <a:defRPr/>
            </a:pPr>
            <a:r>
              <a:rPr lang="pt-BR" sz="1800" b="1">
                <a:solidFill>
                  <a:schemeClr val="tx1"/>
                </a:solidFill>
                <a:effectLst>
                  <a:outerShdw blurRad="38100" dist="38100" dir="2700000" algn="tl">
                    <a:srgbClr val="C0C0C0"/>
                  </a:outerShdw>
                </a:effectLst>
                <a:latin typeface="Arial" charset="0"/>
                <a:cs typeface="Arial" charset="0"/>
              </a:rPr>
              <a:t>Funções de geração de demanda</a:t>
            </a:r>
          </a:p>
        </p:txBody>
      </p:sp>
      <p:sp>
        <p:nvSpPr>
          <p:cNvPr id="522258" name="Text Box 18"/>
          <p:cNvSpPr txBox="1">
            <a:spLocks noChangeArrowheads="1"/>
          </p:cNvSpPr>
          <p:nvPr/>
        </p:nvSpPr>
        <p:spPr bwMode="auto">
          <a:xfrm>
            <a:off x="4643438" y="4292600"/>
            <a:ext cx="1728787" cy="779463"/>
          </a:xfrm>
          <a:prstGeom prst="rect">
            <a:avLst/>
          </a:prstGeom>
          <a:noFill/>
          <a:ln w="9525">
            <a:noFill/>
            <a:miter lim="800000"/>
            <a:headEnd/>
            <a:tailEnd/>
          </a:ln>
          <a:effectLst/>
        </p:spPr>
        <p:txBody>
          <a:bodyPr>
            <a:spAutoFit/>
          </a:bodyPr>
          <a:lstStyle/>
          <a:p>
            <a:pPr>
              <a:spcBef>
                <a:spcPct val="50000"/>
              </a:spcBef>
              <a:defRPr/>
            </a:pPr>
            <a:r>
              <a:rPr lang="pt-BR" sz="1800" b="1">
                <a:solidFill>
                  <a:schemeClr val="tx1"/>
                </a:solidFill>
                <a:effectLst>
                  <a:outerShdw blurRad="38100" dist="38100" dir="2700000" algn="tl">
                    <a:srgbClr val="C0C0C0"/>
                  </a:outerShdw>
                </a:effectLst>
                <a:latin typeface="Arial" charset="0"/>
                <a:cs typeface="Arial" charset="0"/>
              </a:rPr>
              <a:t>Distribuição</a:t>
            </a:r>
          </a:p>
          <a:p>
            <a:pPr>
              <a:spcBef>
                <a:spcPct val="50000"/>
              </a:spcBef>
              <a:defRPr/>
            </a:pPr>
            <a:r>
              <a:rPr lang="pt-BR" sz="1800" b="1">
                <a:solidFill>
                  <a:schemeClr val="tx1"/>
                </a:solidFill>
                <a:effectLst>
                  <a:outerShdw blurRad="38100" dist="38100" dir="2700000" algn="tl">
                    <a:srgbClr val="C0C0C0"/>
                  </a:outerShdw>
                </a:effectLst>
                <a:latin typeface="Arial" charset="0"/>
                <a:cs typeface="Arial" charset="0"/>
              </a:rPr>
              <a:t>física</a:t>
            </a:r>
          </a:p>
        </p:txBody>
      </p:sp>
      <p:sp>
        <p:nvSpPr>
          <p:cNvPr id="522259" name="Text Box 19"/>
          <p:cNvSpPr txBox="1">
            <a:spLocks noChangeArrowheads="1"/>
          </p:cNvSpPr>
          <p:nvPr/>
        </p:nvSpPr>
        <p:spPr bwMode="auto">
          <a:xfrm>
            <a:off x="7451725" y="4305300"/>
            <a:ext cx="1728788" cy="779463"/>
          </a:xfrm>
          <a:prstGeom prst="rect">
            <a:avLst/>
          </a:prstGeom>
          <a:noFill/>
          <a:ln w="9525">
            <a:noFill/>
            <a:miter lim="800000"/>
            <a:headEnd/>
            <a:tailEnd/>
          </a:ln>
          <a:effectLst/>
        </p:spPr>
        <p:txBody>
          <a:bodyPr>
            <a:spAutoFit/>
          </a:bodyPr>
          <a:lstStyle/>
          <a:p>
            <a:pPr>
              <a:spcBef>
                <a:spcPct val="50000"/>
              </a:spcBef>
              <a:defRPr/>
            </a:pPr>
            <a:r>
              <a:rPr lang="pt-BR" sz="1800" b="1">
                <a:solidFill>
                  <a:schemeClr val="tx1"/>
                </a:solidFill>
                <a:effectLst>
                  <a:outerShdw blurRad="38100" dist="38100" dir="2700000" algn="tl">
                    <a:srgbClr val="C0C0C0"/>
                  </a:outerShdw>
                </a:effectLst>
                <a:latin typeface="Arial" charset="0"/>
                <a:cs typeface="Arial" charset="0"/>
              </a:rPr>
              <a:t>Serviços</a:t>
            </a:r>
          </a:p>
          <a:p>
            <a:pPr>
              <a:spcBef>
                <a:spcPct val="50000"/>
              </a:spcBef>
              <a:defRPr/>
            </a:pPr>
            <a:r>
              <a:rPr lang="pt-BR" sz="1800" b="1">
                <a:solidFill>
                  <a:schemeClr val="tx1"/>
                </a:solidFill>
                <a:effectLst>
                  <a:outerShdw blurRad="38100" dist="38100" dir="2700000" algn="tl">
                    <a:srgbClr val="C0C0C0"/>
                  </a:outerShdw>
                </a:effectLst>
                <a:latin typeface="Arial" charset="0"/>
                <a:cs typeface="Arial" charset="0"/>
              </a:rPr>
              <a:t>Pós-venda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2257"/>
                                        </p:tgtEl>
                                        <p:attrNameLst>
                                          <p:attrName>style.visibility</p:attrName>
                                        </p:attrNameLst>
                                      </p:cBhvr>
                                      <p:to>
                                        <p:strVal val="visible"/>
                                      </p:to>
                                    </p:set>
                                    <p:anim calcmode="lin" valueType="num">
                                      <p:cBhvr>
                                        <p:cTn id="7" dur="1000" fill="hold"/>
                                        <p:tgtEl>
                                          <p:spTgt spid="522257"/>
                                        </p:tgtEl>
                                        <p:attrNameLst>
                                          <p:attrName>ppt_w</p:attrName>
                                        </p:attrNameLst>
                                      </p:cBhvr>
                                      <p:tavLst>
                                        <p:tav tm="0">
                                          <p:val>
                                            <p:strVal val="#ppt_w*0.70"/>
                                          </p:val>
                                        </p:tav>
                                        <p:tav tm="100000">
                                          <p:val>
                                            <p:strVal val="#ppt_w"/>
                                          </p:val>
                                        </p:tav>
                                      </p:tavLst>
                                    </p:anim>
                                    <p:anim calcmode="lin" valueType="num">
                                      <p:cBhvr>
                                        <p:cTn id="8" dur="1000" fill="hold"/>
                                        <p:tgtEl>
                                          <p:spTgt spid="522257"/>
                                        </p:tgtEl>
                                        <p:attrNameLst>
                                          <p:attrName>ppt_h</p:attrName>
                                        </p:attrNameLst>
                                      </p:cBhvr>
                                      <p:tavLst>
                                        <p:tav tm="0">
                                          <p:val>
                                            <p:strVal val="#ppt_h"/>
                                          </p:val>
                                        </p:tav>
                                        <p:tav tm="100000">
                                          <p:val>
                                            <p:strVal val="#ppt_h"/>
                                          </p:val>
                                        </p:tav>
                                      </p:tavLst>
                                    </p:anim>
                                    <p:animEffect transition="in" filter="fade">
                                      <p:cBhvr>
                                        <p:cTn id="9" dur="1000"/>
                                        <p:tgtEl>
                                          <p:spTgt spid="522257"/>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522258"/>
                                        </p:tgtEl>
                                        <p:attrNameLst>
                                          <p:attrName>style.visibility</p:attrName>
                                        </p:attrNameLst>
                                      </p:cBhvr>
                                      <p:to>
                                        <p:strVal val="visible"/>
                                      </p:to>
                                    </p:set>
                                    <p:animEffect transition="in" filter="diamond(in)">
                                      <p:cBhvr>
                                        <p:cTn id="14" dur="2000"/>
                                        <p:tgtEl>
                                          <p:spTgt spid="52225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522259"/>
                                        </p:tgtEl>
                                        <p:attrNameLst>
                                          <p:attrName>style.visibility</p:attrName>
                                        </p:attrNameLst>
                                      </p:cBhvr>
                                      <p:to>
                                        <p:strVal val="visible"/>
                                      </p:to>
                                    </p:set>
                                    <p:animEffect transition="in" filter="diamond(in)">
                                      <p:cBhvr>
                                        <p:cTn id="19" dur="2000"/>
                                        <p:tgtEl>
                                          <p:spTgt spid="522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7" grpId="0"/>
      <p:bldP spid="522258" grpId="0"/>
      <p:bldP spid="522259"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0A22EFC-773A-4D09-A185-4AC679751171}" type="slidenum">
              <a:rPr lang="pt-BR" smtClean="0">
                <a:latin typeface="Arial" pitchFamily="34" charset="0"/>
                <a:cs typeface="Arial" pitchFamily="34" charset="0"/>
              </a:rPr>
              <a:pPr/>
              <a:t>111</a:t>
            </a:fld>
            <a:endParaRPr lang="pt-BR" smtClean="0">
              <a:latin typeface="Arial" pitchFamily="34" charset="0"/>
              <a:cs typeface="Arial" pitchFamily="34" charset="0"/>
            </a:endParaRPr>
          </a:p>
        </p:txBody>
      </p:sp>
      <p:sp>
        <p:nvSpPr>
          <p:cNvPr id="136195"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523267" name="Text Box 3"/>
          <p:cNvSpPr txBox="1">
            <a:spLocks noChangeArrowheads="1"/>
          </p:cNvSpPr>
          <p:nvPr/>
        </p:nvSpPr>
        <p:spPr bwMode="auto">
          <a:xfrm>
            <a:off x="260350" y="1654175"/>
            <a:ext cx="2757488" cy="822325"/>
          </a:xfrm>
          <a:prstGeom prst="rect">
            <a:avLst/>
          </a:prstGeom>
          <a:noFill/>
          <a:ln w="9525">
            <a:noFill/>
            <a:miter lim="800000"/>
            <a:headEnd/>
            <a:tailEnd/>
          </a:ln>
          <a:effectLst/>
        </p:spPr>
        <p:txBody>
          <a:bodyPr>
            <a:spAutoFit/>
          </a:bodyPr>
          <a:lstStyle/>
          <a:p>
            <a:pPr algn="ctr">
              <a:spcBef>
                <a:spcPct val="50000"/>
              </a:spcBef>
              <a:defRPr/>
            </a:pPr>
            <a:r>
              <a:rPr lang="pt-BR" sz="2400" b="1" u="sng">
                <a:solidFill>
                  <a:srgbClr val="CC0000"/>
                </a:solidFill>
                <a:effectLst>
                  <a:outerShdw blurRad="38100" dist="38100" dir="2700000" algn="tl">
                    <a:srgbClr val="C0C0C0"/>
                  </a:outerShdw>
                </a:effectLst>
                <a:latin typeface="Arial" charset="0"/>
                <a:cs typeface="Arial" charset="0"/>
              </a:rPr>
              <a:t>Canal Multiplo - conflito</a:t>
            </a:r>
          </a:p>
        </p:txBody>
      </p:sp>
      <p:sp>
        <p:nvSpPr>
          <p:cNvPr id="136197" name="Rectangle 4"/>
          <p:cNvSpPr>
            <a:spLocks noChangeArrowheads="1"/>
          </p:cNvSpPr>
          <p:nvPr/>
        </p:nvSpPr>
        <p:spPr bwMode="auto">
          <a:xfrm>
            <a:off x="2987675" y="1268413"/>
            <a:ext cx="3384550" cy="1008062"/>
          </a:xfrm>
          <a:prstGeom prst="rect">
            <a:avLst/>
          </a:prstGeom>
          <a:solidFill>
            <a:srgbClr val="3366FF"/>
          </a:solidFill>
          <a:ln w="9525">
            <a:solidFill>
              <a:schemeClr val="tx1"/>
            </a:solidFill>
            <a:miter lim="800000"/>
            <a:headEnd/>
            <a:tailEnd/>
          </a:ln>
        </p:spPr>
        <p:txBody>
          <a:bodyPr wrap="none" anchor="ctr"/>
          <a:lstStyle/>
          <a:p>
            <a:pPr algn="ctr"/>
            <a:r>
              <a:rPr lang="pt-BR" sz="1800">
                <a:solidFill>
                  <a:schemeClr val="tx1"/>
                </a:solidFill>
              </a:rPr>
              <a:t>Indústria</a:t>
            </a:r>
          </a:p>
        </p:txBody>
      </p:sp>
      <p:sp>
        <p:nvSpPr>
          <p:cNvPr id="136198" name="Rectangle 5"/>
          <p:cNvSpPr>
            <a:spLocks noChangeArrowheads="1"/>
          </p:cNvSpPr>
          <p:nvPr/>
        </p:nvSpPr>
        <p:spPr bwMode="auto">
          <a:xfrm>
            <a:off x="755650" y="3068638"/>
            <a:ext cx="2232025" cy="1008062"/>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Atacadista “A” </a:t>
            </a:r>
          </a:p>
          <a:p>
            <a:pPr algn="ctr"/>
            <a:r>
              <a:rPr lang="pt-BR" sz="1800">
                <a:solidFill>
                  <a:schemeClr val="tx1"/>
                </a:solidFill>
              </a:rPr>
              <a:t>(Produtos P1 e P2)</a:t>
            </a:r>
          </a:p>
        </p:txBody>
      </p:sp>
      <p:sp>
        <p:nvSpPr>
          <p:cNvPr id="136199" name="Rectangle 6"/>
          <p:cNvSpPr>
            <a:spLocks noChangeArrowheads="1"/>
          </p:cNvSpPr>
          <p:nvPr/>
        </p:nvSpPr>
        <p:spPr bwMode="auto">
          <a:xfrm>
            <a:off x="6300788" y="3068638"/>
            <a:ext cx="2232025" cy="1008062"/>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Varejista “B” </a:t>
            </a:r>
          </a:p>
          <a:p>
            <a:pPr algn="ctr"/>
            <a:r>
              <a:rPr lang="pt-BR" sz="1800">
                <a:solidFill>
                  <a:schemeClr val="tx1"/>
                </a:solidFill>
              </a:rPr>
              <a:t>(Produto P2)</a:t>
            </a:r>
          </a:p>
        </p:txBody>
      </p:sp>
      <p:sp>
        <p:nvSpPr>
          <p:cNvPr id="136200" name="Rectangle 7"/>
          <p:cNvSpPr>
            <a:spLocks noChangeArrowheads="1"/>
          </p:cNvSpPr>
          <p:nvPr/>
        </p:nvSpPr>
        <p:spPr bwMode="auto">
          <a:xfrm>
            <a:off x="755650" y="5589588"/>
            <a:ext cx="2479675" cy="619125"/>
          </a:xfrm>
          <a:prstGeom prst="rect">
            <a:avLst/>
          </a:prstGeom>
          <a:solidFill>
            <a:srgbClr val="FF9900"/>
          </a:solidFill>
          <a:ln w="9525">
            <a:solidFill>
              <a:schemeClr val="tx1"/>
            </a:solidFill>
            <a:miter lim="800000"/>
            <a:headEnd/>
            <a:tailEnd/>
          </a:ln>
        </p:spPr>
        <p:txBody>
          <a:bodyPr wrap="none" anchor="ctr"/>
          <a:lstStyle/>
          <a:p>
            <a:pPr algn="ctr"/>
            <a:r>
              <a:rPr lang="pt-BR" sz="1800">
                <a:solidFill>
                  <a:schemeClr val="tx1"/>
                </a:solidFill>
              </a:rPr>
              <a:t>Grande </a:t>
            </a:r>
          </a:p>
          <a:p>
            <a:pPr algn="ctr"/>
            <a:r>
              <a:rPr lang="pt-BR" sz="1800">
                <a:solidFill>
                  <a:schemeClr val="tx1"/>
                </a:solidFill>
              </a:rPr>
              <a:t>Consumidor (P1 e P2)</a:t>
            </a:r>
          </a:p>
        </p:txBody>
      </p:sp>
      <p:sp>
        <p:nvSpPr>
          <p:cNvPr id="136201" name="Line 8"/>
          <p:cNvSpPr>
            <a:spLocks noChangeShapeType="1"/>
          </p:cNvSpPr>
          <p:nvPr/>
        </p:nvSpPr>
        <p:spPr bwMode="auto">
          <a:xfrm>
            <a:off x="1692275" y="2781300"/>
            <a:ext cx="5759450" cy="1588"/>
          </a:xfrm>
          <a:prstGeom prst="line">
            <a:avLst/>
          </a:prstGeom>
          <a:noFill/>
          <a:ln w="9525">
            <a:solidFill>
              <a:schemeClr val="tx1"/>
            </a:solidFill>
            <a:round/>
            <a:headEnd/>
            <a:tailEnd/>
          </a:ln>
        </p:spPr>
        <p:txBody>
          <a:bodyPr/>
          <a:lstStyle/>
          <a:p>
            <a:endParaRPr lang="pt-BR"/>
          </a:p>
        </p:txBody>
      </p:sp>
      <p:sp>
        <p:nvSpPr>
          <p:cNvPr id="136202" name="Line 9"/>
          <p:cNvSpPr>
            <a:spLocks noChangeShapeType="1"/>
          </p:cNvSpPr>
          <p:nvPr/>
        </p:nvSpPr>
        <p:spPr bwMode="auto">
          <a:xfrm>
            <a:off x="4716463" y="2276475"/>
            <a:ext cx="1587" cy="504825"/>
          </a:xfrm>
          <a:prstGeom prst="line">
            <a:avLst/>
          </a:prstGeom>
          <a:noFill/>
          <a:ln w="9525">
            <a:solidFill>
              <a:schemeClr val="tx1"/>
            </a:solidFill>
            <a:round/>
            <a:headEnd/>
            <a:tailEnd/>
          </a:ln>
        </p:spPr>
        <p:txBody>
          <a:bodyPr/>
          <a:lstStyle/>
          <a:p>
            <a:endParaRPr lang="pt-BR"/>
          </a:p>
        </p:txBody>
      </p:sp>
      <p:sp>
        <p:nvSpPr>
          <p:cNvPr id="136203" name="Line 10"/>
          <p:cNvSpPr>
            <a:spLocks noChangeShapeType="1"/>
          </p:cNvSpPr>
          <p:nvPr/>
        </p:nvSpPr>
        <p:spPr bwMode="auto">
          <a:xfrm>
            <a:off x="1692275" y="2781300"/>
            <a:ext cx="1588" cy="287338"/>
          </a:xfrm>
          <a:prstGeom prst="line">
            <a:avLst/>
          </a:prstGeom>
          <a:noFill/>
          <a:ln w="9525">
            <a:solidFill>
              <a:schemeClr val="tx1"/>
            </a:solidFill>
            <a:round/>
            <a:headEnd/>
            <a:tailEnd type="triangle" w="med" len="med"/>
          </a:ln>
        </p:spPr>
        <p:txBody>
          <a:bodyPr/>
          <a:lstStyle/>
          <a:p>
            <a:endParaRPr lang="pt-BR"/>
          </a:p>
        </p:txBody>
      </p:sp>
      <p:sp>
        <p:nvSpPr>
          <p:cNvPr id="136204" name="Line 11"/>
          <p:cNvSpPr>
            <a:spLocks noChangeShapeType="1"/>
          </p:cNvSpPr>
          <p:nvPr/>
        </p:nvSpPr>
        <p:spPr bwMode="auto">
          <a:xfrm>
            <a:off x="7451725" y="2781300"/>
            <a:ext cx="1588" cy="287338"/>
          </a:xfrm>
          <a:prstGeom prst="line">
            <a:avLst/>
          </a:prstGeom>
          <a:noFill/>
          <a:ln w="9525">
            <a:solidFill>
              <a:schemeClr val="tx1"/>
            </a:solidFill>
            <a:round/>
            <a:headEnd/>
            <a:tailEnd type="triangle" w="med" len="med"/>
          </a:ln>
        </p:spPr>
        <p:txBody>
          <a:bodyPr/>
          <a:lstStyle/>
          <a:p>
            <a:endParaRPr lang="pt-BR"/>
          </a:p>
        </p:txBody>
      </p:sp>
      <p:sp>
        <p:nvSpPr>
          <p:cNvPr id="136205" name="Line 12"/>
          <p:cNvSpPr>
            <a:spLocks noChangeShapeType="1"/>
          </p:cNvSpPr>
          <p:nvPr/>
        </p:nvSpPr>
        <p:spPr bwMode="auto">
          <a:xfrm>
            <a:off x="1692275" y="4076700"/>
            <a:ext cx="1588" cy="1439863"/>
          </a:xfrm>
          <a:prstGeom prst="line">
            <a:avLst/>
          </a:prstGeom>
          <a:noFill/>
          <a:ln w="9525">
            <a:solidFill>
              <a:schemeClr val="tx1"/>
            </a:solidFill>
            <a:round/>
            <a:headEnd/>
            <a:tailEnd type="triangle" w="med" len="med"/>
          </a:ln>
        </p:spPr>
        <p:txBody>
          <a:bodyPr/>
          <a:lstStyle/>
          <a:p>
            <a:endParaRPr lang="pt-BR"/>
          </a:p>
        </p:txBody>
      </p:sp>
      <p:sp>
        <p:nvSpPr>
          <p:cNvPr id="136206" name="Line 13"/>
          <p:cNvSpPr>
            <a:spLocks noChangeShapeType="1"/>
          </p:cNvSpPr>
          <p:nvPr/>
        </p:nvSpPr>
        <p:spPr bwMode="auto">
          <a:xfrm>
            <a:off x="7451725" y="4076700"/>
            <a:ext cx="1588" cy="1439863"/>
          </a:xfrm>
          <a:prstGeom prst="line">
            <a:avLst/>
          </a:prstGeom>
          <a:noFill/>
          <a:ln w="9525">
            <a:solidFill>
              <a:schemeClr val="tx1"/>
            </a:solidFill>
            <a:round/>
            <a:headEnd/>
            <a:tailEnd type="triangle" w="med" len="med"/>
          </a:ln>
        </p:spPr>
        <p:txBody>
          <a:bodyPr/>
          <a:lstStyle/>
          <a:p>
            <a:endParaRPr lang="pt-BR"/>
          </a:p>
        </p:txBody>
      </p:sp>
      <p:sp>
        <p:nvSpPr>
          <p:cNvPr id="136207" name="Rectangle 14"/>
          <p:cNvSpPr>
            <a:spLocks noChangeArrowheads="1"/>
          </p:cNvSpPr>
          <p:nvPr/>
        </p:nvSpPr>
        <p:spPr bwMode="auto">
          <a:xfrm>
            <a:off x="5864225" y="5605463"/>
            <a:ext cx="2859088" cy="546100"/>
          </a:xfrm>
          <a:prstGeom prst="rect">
            <a:avLst/>
          </a:prstGeom>
          <a:solidFill>
            <a:srgbClr val="FF9900"/>
          </a:solidFill>
          <a:ln w="9525">
            <a:solidFill>
              <a:schemeClr val="tx1"/>
            </a:solidFill>
            <a:miter lim="800000"/>
            <a:headEnd/>
            <a:tailEnd/>
          </a:ln>
        </p:spPr>
        <p:txBody>
          <a:bodyPr wrap="none" anchor="ctr"/>
          <a:lstStyle/>
          <a:p>
            <a:pPr algn="ctr"/>
            <a:r>
              <a:rPr lang="pt-BR" sz="1800">
                <a:solidFill>
                  <a:schemeClr val="tx1"/>
                </a:solidFill>
              </a:rPr>
              <a:t>Pequeno Consumidor (P2)</a:t>
            </a:r>
          </a:p>
        </p:txBody>
      </p:sp>
      <p:sp>
        <p:nvSpPr>
          <p:cNvPr id="136208" name="Line 15"/>
          <p:cNvSpPr>
            <a:spLocks noChangeShapeType="1"/>
          </p:cNvSpPr>
          <p:nvPr/>
        </p:nvSpPr>
        <p:spPr bwMode="auto">
          <a:xfrm flipH="1" flipV="1">
            <a:off x="2989263" y="3513138"/>
            <a:ext cx="2874962" cy="2133600"/>
          </a:xfrm>
          <a:prstGeom prst="line">
            <a:avLst/>
          </a:prstGeom>
          <a:noFill/>
          <a:ln w="9525">
            <a:solidFill>
              <a:schemeClr val="tx1"/>
            </a:solidFill>
            <a:prstDash val="lgDashDot"/>
            <a:round/>
            <a:headEnd/>
            <a:tailEnd type="triangle" w="med" len="med"/>
          </a:ln>
        </p:spPr>
        <p:txBody>
          <a:bodyPr/>
          <a:lstStyle/>
          <a:p>
            <a:endParaRPr lang="pt-BR"/>
          </a:p>
        </p:txBody>
      </p:sp>
      <p:sp>
        <p:nvSpPr>
          <p:cNvPr id="136209" name="Text Box 16"/>
          <p:cNvSpPr txBox="1">
            <a:spLocks noChangeArrowheads="1"/>
          </p:cNvSpPr>
          <p:nvPr/>
        </p:nvSpPr>
        <p:spPr bwMode="auto">
          <a:xfrm>
            <a:off x="4305300" y="3984625"/>
            <a:ext cx="323850" cy="366713"/>
          </a:xfrm>
          <a:prstGeom prst="rect">
            <a:avLst/>
          </a:prstGeom>
          <a:noFill/>
          <a:ln w="9525">
            <a:noFill/>
            <a:miter lim="800000"/>
            <a:headEnd/>
            <a:tailEnd/>
          </a:ln>
        </p:spPr>
        <p:txBody>
          <a:bodyPr wrap="none">
            <a:spAutoFit/>
          </a:bodyPr>
          <a:lstStyle/>
          <a:p>
            <a:r>
              <a:rPr lang="pt-BR" sz="1800" b="1">
                <a:solidFill>
                  <a:schemeClr val="tx1"/>
                </a:solidFill>
              </a:rPr>
              <a: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CEB5B97-5A66-4445-8433-F2F629D296AA}" type="slidenum">
              <a:rPr lang="pt-BR" smtClean="0">
                <a:latin typeface="Arial" pitchFamily="34" charset="0"/>
                <a:cs typeface="Arial" pitchFamily="34" charset="0"/>
              </a:rPr>
              <a:pPr/>
              <a:t>112</a:t>
            </a:fld>
            <a:endParaRPr lang="pt-BR" smtClean="0">
              <a:latin typeface="Arial" pitchFamily="34" charset="0"/>
              <a:cs typeface="Arial" pitchFamily="34" charset="0"/>
            </a:endParaRPr>
          </a:p>
        </p:txBody>
      </p:sp>
      <p:sp>
        <p:nvSpPr>
          <p:cNvPr id="137219" name="Rectangle 2"/>
          <p:cNvSpPr>
            <a:spLocks noGrp="1" noChangeArrowheads="1"/>
          </p:cNvSpPr>
          <p:nvPr>
            <p:ph type="title" idx="4294967295"/>
          </p:nvPr>
        </p:nvSpPr>
        <p:spPr bwMode="auto">
          <a:xfrm>
            <a:off x="412750" y="412750"/>
            <a:ext cx="8229600" cy="547688"/>
          </a:xfrm>
          <a:prstGeom prst="rect">
            <a:avLst/>
          </a:prstGeom>
          <a:solidFill>
            <a:srgbClr val="FFFFFF"/>
          </a:solidFill>
          <a:ln>
            <a:solidFill>
              <a:srgbClr val="000000"/>
            </a:solidFill>
            <a:miter lim="800000"/>
            <a:headEnd/>
            <a:tailEnd/>
          </a:ln>
        </p:spPr>
        <p:txBody>
          <a:bodyPr/>
          <a:lstStyle/>
          <a:p>
            <a:r>
              <a:rPr lang="pt-BR" sz="3200" smtClean="0"/>
              <a:t>Transporte , Distribuição e Seguros – </a:t>
            </a:r>
            <a:br>
              <a:rPr lang="pt-BR" sz="3200" smtClean="0"/>
            </a:br>
            <a:r>
              <a:rPr lang="pt-BR" sz="2000" smtClean="0"/>
              <a:t>Canais de Distribuição</a:t>
            </a:r>
          </a:p>
        </p:txBody>
      </p:sp>
      <p:sp>
        <p:nvSpPr>
          <p:cNvPr id="524291" name="Text Box 3"/>
          <p:cNvSpPr txBox="1">
            <a:spLocks noChangeArrowheads="1"/>
          </p:cNvSpPr>
          <p:nvPr/>
        </p:nvSpPr>
        <p:spPr bwMode="auto">
          <a:xfrm>
            <a:off x="230188" y="1231900"/>
            <a:ext cx="3686175" cy="457200"/>
          </a:xfrm>
          <a:prstGeom prst="rect">
            <a:avLst/>
          </a:prstGeom>
          <a:noFill/>
          <a:ln w="9525">
            <a:noFill/>
            <a:miter lim="800000"/>
            <a:headEnd/>
            <a:tailEnd/>
          </a:ln>
          <a:effectLst/>
        </p:spPr>
        <p:txBody>
          <a:bodyPr>
            <a:spAutoFit/>
          </a:bodyPr>
          <a:lstStyle/>
          <a:p>
            <a:pPr algn="ctr">
              <a:spcBef>
                <a:spcPct val="50000"/>
              </a:spcBef>
              <a:defRPr/>
            </a:pPr>
            <a:r>
              <a:rPr lang="pt-BR" sz="2400" b="1" u="sng">
                <a:solidFill>
                  <a:srgbClr val="CC0000"/>
                </a:solidFill>
                <a:effectLst>
                  <a:outerShdw blurRad="38100" dist="38100" dir="2700000" algn="tl">
                    <a:srgbClr val="C0C0C0"/>
                  </a:outerShdw>
                </a:effectLst>
                <a:latin typeface="Arial" charset="0"/>
                <a:cs typeface="Arial" charset="0"/>
              </a:rPr>
              <a:t>Canal Hibrido - Conflito</a:t>
            </a:r>
          </a:p>
        </p:txBody>
      </p:sp>
      <p:sp>
        <p:nvSpPr>
          <p:cNvPr id="137221" name="Rectangle 4"/>
          <p:cNvSpPr>
            <a:spLocks noChangeArrowheads="1"/>
          </p:cNvSpPr>
          <p:nvPr/>
        </p:nvSpPr>
        <p:spPr bwMode="auto">
          <a:xfrm>
            <a:off x="912813" y="1731963"/>
            <a:ext cx="1484312" cy="644525"/>
          </a:xfrm>
          <a:prstGeom prst="rect">
            <a:avLst/>
          </a:prstGeom>
          <a:solidFill>
            <a:srgbClr val="3366FF"/>
          </a:solidFill>
          <a:ln w="9525">
            <a:solidFill>
              <a:schemeClr val="tx1"/>
            </a:solidFill>
            <a:miter lim="800000"/>
            <a:headEnd/>
            <a:tailEnd/>
          </a:ln>
        </p:spPr>
        <p:txBody>
          <a:bodyPr wrap="none" anchor="ctr"/>
          <a:lstStyle/>
          <a:p>
            <a:pPr algn="ctr"/>
            <a:r>
              <a:rPr lang="pt-BR" sz="1800">
                <a:solidFill>
                  <a:schemeClr val="tx1"/>
                </a:solidFill>
              </a:rPr>
              <a:t>Indústria</a:t>
            </a:r>
          </a:p>
          <a:p>
            <a:pPr algn="ctr"/>
            <a:r>
              <a:rPr lang="pt-BR" sz="1800">
                <a:solidFill>
                  <a:schemeClr val="tx1"/>
                </a:solidFill>
              </a:rPr>
              <a:t>A</a:t>
            </a:r>
          </a:p>
        </p:txBody>
      </p:sp>
      <p:sp>
        <p:nvSpPr>
          <p:cNvPr id="137222" name="Rectangle 5"/>
          <p:cNvSpPr>
            <a:spLocks noChangeArrowheads="1"/>
          </p:cNvSpPr>
          <p:nvPr/>
        </p:nvSpPr>
        <p:spPr bwMode="auto">
          <a:xfrm>
            <a:off x="3613150" y="3054350"/>
            <a:ext cx="3873500" cy="542925"/>
          </a:xfrm>
          <a:prstGeom prst="rect">
            <a:avLst/>
          </a:prstGeom>
          <a:solidFill>
            <a:srgbClr val="CC99FF"/>
          </a:solidFill>
          <a:ln w="9525">
            <a:solidFill>
              <a:schemeClr val="tx1"/>
            </a:solidFill>
            <a:miter lim="800000"/>
            <a:headEnd/>
            <a:tailEnd/>
          </a:ln>
        </p:spPr>
        <p:txBody>
          <a:bodyPr wrap="none" anchor="ctr"/>
          <a:lstStyle/>
          <a:p>
            <a:pPr algn="ctr"/>
            <a:r>
              <a:rPr lang="pt-BR" sz="1800">
                <a:solidFill>
                  <a:schemeClr val="tx1"/>
                </a:solidFill>
              </a:rPr>
              <a:t>Distribuidor</a:t>
            </a:r>
          </a:p>
        </p:txBody>
      </p:sp>
      <p:sp>
        <p:nvSpPr>
          <p:cNvPr id="137223" name="Rectangle 6"/>
          <p:cNvSpPr>
            <a:spLocks noChangeArrowheads="1"/>
          </p:cNvSpPr>
          <p:nvPr/>
        </p:nvSpPr>
        <p:spPr bwMode="auto">
          <a:xfrm>
            <a:off x="755650" y="5589588"/>
            <a:ext cx="7704138" cy="503237"/>
          </a:xfrm>
          <a:prstGeom prst="rect">
            <a:avLst/>
          </a:prstGeom>
          <a:solidFill>
            <a:srgbClr val="FF9900"/>
          </a:solidFill>
          <a:ln w="9525">
            <a:solidFill>
              <a:schemeClr val="tx1"/>
            </a:solidFill>
            <a:miter lim="800000"/>
            <a:headEnd/>
            <a:tailEnd/>
          </a:ln>
        </p:spPr>
        <p:txBody>
          <a:bodyPr wrap="none" anchor="ctr"/>
          <a:lstStyle/>
          <a:p>
            <a:pPr algn="ctr"/>
            <a:r>
              <a:rPr lang="pt-BR" sz="1800">
                <a:solidFill>
                  <a:schemeClr val="tx1"/>
                </a:solidFill>
              </a:rPr>
              <a:t>Consumidor</a:t>
            </a:r>
          </a:p>
        </p:txBody>
      </p:sp>
      <p:sp>
        <p:nvSpPr>
          <p:cNvPr id="137224" name="Line 7"/>
          <p:cNvSpPr>
            <a:spLocks noChangeShapeType="1"/>
          </p:cNvSpPr>
          <p:nvPr/>
        </p:nvSpPr>
        <p:spPr bwMode="auto">
          <a:xfrm flipH="1">
            <a:off x="1662113" y="2360613"/>
            <a:ext cx="14287" cy="3217862"/>
          </a:xfrm>
          <a:prstGeom prst="line">
            <a:avLst/>
          </a:prstGeom>
          <a:noFill/>
          <a:ln w="9525">
            <a:solidFill>
              <a:schemeClr val="tx1"/>
            </a:solidFill>
            <a:round/>
            <a:headEnd/>
            <a:tailEnd type="triangle" w="med" len="med"/>
          </a:ln>
        </p:spPr>
        <p:txBody>
          <a:bodyPr/>
          <a:lstStyle/>
          <a:p>
            <a:endParaRPr lang="pt-BR"/>
          </a:p>
        </p:txBody>
      </p:sp>
      <p:sp>
        <p:nvSpPr>
          <p:cNvPr id="137225" name="Line 8"/>
          <p:cNvSpPr>
            <a:spLocks noChangeShapeType="1"/>
          </p:cNvSpPr>
          <p:nvPr/>
        </p:nvSpPr>
        <p:spPr bwMode="auto">
          <a:xfrm>
            <a:off x="6537325" y="2314575"/>
            <a:ext cx="15875" cy="722313"/>
          </a:xfrm>
          <a:prstGeom prst="line">
            <a:avLst/>
          </a:prstGeom>
          <a:noFill/>
          <a:ln w="9525">
            <a:solidFill>
              <a:schemeClr val="tx1"/>
            </a:solidFill>
            <a:round/>
            <a:headEnd/>
            <a:tailEnd type="triangle" w="med" len="med"/>
          </a:ln>
        </p:spPr>
        <p:txBody>
          <a:bodyPr/>
          <a:lstStyle/>
          <a:p>
            <a:endParaRPr lang="pt-BR"/>
          </a:p>
        </p:txBody>
      </p:sp>
      <p:sp>
        <p:nvSpPr>
          <p:cNvPr id="137226" name="Line 9"/>
          <p:cNvSpPr>
            <a:spLocks noChangeShapeType="1"/>
          </p:cNvSpPr>
          <p:nvPr/>
        </p:nvSpPr>
        <p:spPr bwMode="auto">
          <a:xfrm flipH="1">
            <a:off x="6610350" y="3598863"/>
            <a:ext cx="12700" cy="1947862"/>
          </a:xfrm>
          <a:prstGeom prst="line">
            <a:avLst/>
          </a:prstGeom>
          <a:noFill/>
          <a:ln w="9525">
            <a:solidFill>
              <a:schemeClr val="tx1"/>
            </a:solidFill>
            <a:round/>
            <a:headEnd/>
            <a:tailEnd type="triangle" w="med" len="med"/>
          </a:ln>
        </p:spPr>
        <p:txBody>
          <a:bodyPr/>
          <a:lstStyle/>
          <a:p>
            <a:endParaRPr lang="pt-BR"/>
          </a:p>
        </p:txBody>
      </p:sp>
      <p:sp>
        <p:nvSpPr>
          <p:cNvPr id="137227" name="Line 10"/>
          <p:cNvSpPr>
            <a:spLocks noChangeShapeType="1"/>
          </p:cNvSpPr>
          <p:nvPr/>
        </p:nvSpPr>
        <p:spPr bwMode="auto">
          <a:xfrm flipH="1">
            <a:off x="4573588" y="3625850"/>
            <a:ext cx="11112" cy="1890713"/>
          </a:xfrm>
          <a:prstGeom prst="line">
            <a:avLst/>
          </a:prstGeom>
          <a:noFill/>
          <a:ln w="9525">
            <a:solidFill>
              <a:schemeClr val="tx1"/>
            </a:solidFill>
            <a:round/>
            <a:headEnd/>
            <a:tailEnd type="triangle" w="med" len="med"/>
          </a:ln>
        </p:spPr>
        <p:txBody>
          <a:bodyPr/>
          <a:lstStyle/>
          <a:p>
            <a:endParaRPr lang="pt-BR"/>
          </a:p>
        </p:txBody>
      </p:sp>
      <p:sp>
        <p:nvSpPr>
          <p:cNvPr id="137228" name="Rectangle 11"/>
          <p:cNvSpPr>
            <a:spLocks noChangeArrowheads="1"/>
          </p:cNvSpPr>
          <p:nvPr/>
        </p:nvSpPr>
        <p:spPr bwMode="auto">
          <a:xfrm>
            <a:off x="5741988" y="1690688"/>
            <a:ext cx="1484312" cy="644525"/>
          </a:xfrm>
          <a:prstGeom prst="rect">
            <a:avLst/>
          </a:prstGeom>
          <a:solidFill>
            <a:srgbClr val="3366FF"/>
          </a:solidFill>
          <a:ln w="9525">
            <a:solidFill>
              <a:schemeClr val="tx1"/>
            </a:solidFill>
            <a:miter lim="800000"/>
            <a:headEnd/>
            <a:tailEnd/>
          </a:ln>
        </p:spPr>
        <p:txBody>
          <a:bodyPr wrap="none" anchor="ctr"/>
          <a:lstStyle/>
          <a:p>
            <a:pPr algn="ctr"/>
            <a:r>
              <a:rPr lang="pt-BR" sz="1800">
                <a:solidFill>
                  <a:schemeClr val="tx1"/>
                </a:solidFill>
              </a:rPr>
              <a:t>Indústria</a:t>
            </a:r>
          </a:p>
          <a:p>
            <a:pPr algn="ctr"/>
            <a:r>
              <a:rPr lang="pt-BR" sz="1800">
                <a:solidFill>
                  <a:schemeClr val="tx1"/>
                </a:solidFill>
              </a:rPr>
              <a:t>B</a:t>
            </a:r>
          </a:p>
        </p:txBody>
      </p:sp>
      <p:sp>
        <p:nvSpPr>
          <p:cNvPr id="137229" name="Line 12"/>
          <p:cNvSpPr>
            <a:spLocks noChangeShapeType="1"/>
          </p:cNvSpPr>
          <p:nvPr/>
        </p:nvSpPr>
        <p:spPr bwMode="auto">
          <a:xfrm>
            <a:off x="4178300" y="2027238"/>
            <a:ext cx="1588" cy="1019175"/>
          </a:xfrm>
          <a:prstGeom prst="line">
            <a:avLst/>
          </a:prstGeom>
          <a:noFill/>
          <a:ln w="3175">
            <a:solidFill>
              <a:schemeClr val="tx1"/>
            </a:solidFill>
            <a:round/>
            <a:headEnd/>
            <a:tailEnd type="triangle" w="med" len="med"/>
          </a:ln>
        </p:spPr>
        <p:txBody>
          <a:bodyPr/>
          <a:lstStyle/>
          <a:p>
            <a:endParaRPr lang="pt-BR"/>
          </a:p>
        </p:txBody>
      </p:sp>
      <p:sp>
        <p:nvSpPr>
          <p:cNvPr id="137230" name="Line 13"/>
          <p:cNvSpPr>
            <a:spLocks noChangeShapeType="1"/>
          </p:cNvSpPr>
          <p:nvPr/>
        </p:nvSpPr>
        <p:spPr bwMode="auto">
          <a:xfrm flipH="1">
            <a:off x="2409825" y="2003425"/>
            <a:ext cx="1770063" cy="0"/>
          </a:xfrm>
          <a:prstGeom prst="line">
            <a:avLst/>
          </a:prstGeom>
          <a:noFill/>
          <a:ln w="9525">
            <a:solidFill>
              <a:schemeClr val="tx1"/>
            </a:solidFill>
            <a:round/>
            <a:headEnd/>
            <a:tailEnd/>
          </a:ln>
        </p:spPr>
        <p:txBody>
          <a:bodyPr/>
          <a:lstStyle/>
          <a:p>
            <a:endParaRPr lang="pt-BR"/>
          </a:p>
        </p:txBody>
      </p:sp>
      <p:sp>
        <p:nvSpPr>
          <p:cNvPr id="137231" name="Text Box 14"/>
          <p:cNvSpPr txBox="1">
            <a:spLocks noChangeArrowheads="1"/>
          </p:cNvSpPr>
          <p:nvPr/>
        </p:nvSpPr>
        <p:spPr bwMode="auto">
          <a:xfrm>
            <a:off x="400050" y="4479925"/>
            <a:ext cx="1684338" cy="825500"/>
          </a:xfrm>
          <a:prstGeom prst="rect">
            <a:avLst/>
          </a:prstGeom>
          <a:noFill/>
          <a:ln w="9525">
            <a:noFill/>
            <a:miter lim="800000"/>
            <a:headEnd/>
            <a:tailEnd/>
          </a:ln>
        </p:spPr>
        <p:txBody>
          <a:bodyPr>
            <a:spAutoFit/>
          </a:bodyPr>
          <a:lstStyle/>
          <a:p>
            <a:r>
              <a:rPr lang="pt-BR" sz="1600">
                <a:solidFill>
                  <a:schemeClr val="tx1"/>
                </a:solidFill>
              </a:rPr>
              <a:t>Funções de geração da demanda</a:t>
            </a:r>
          </a:p>
        </p:txBody>
      </p:sp>
      <p:sp>
        <p:nvSpPr>
          <p:cNvPr id="137232" name="Text Box 15"/>
          <p:cNvSpPr txBox="1">
            <a:spLocks noChangeArrowheads="1"/>
          </p:cNvSpPr>
          <p:nvPr/>
        </p:nvSpPr>
        <p:spPr bwMode="auto">
          <a:xfrm>
            <a:off x="6659563" y="4610100"/>
            <a:ext cx="1684337" cy="581025"/>
          </a:xfrm>
          <a:prstGeom prst="rect">
            <a:avLst/>
          </a:prstGeom>
          <a:noFill/>
          <a:ln w="9525">
            <a:noFill/>
            <a:miter lim="800000"/>
            <a:headEnd/>
            <a:tailEnd/>
          </a:ln>
        </p:spPr>
        <p:txBody>
          <a:bodyPr>
            <a:spAutoFit/>
          </a:bodyPr>
          <a:lstStyle/>
          <a:p>
            <a:r>
              <a:rPr lang="pt-BR" sz="1600">
                <a:solidFill>
                  <a:schemeClr val="tx1"/>
                </a:solidFill>
              </a:rPr>
              <a:t>Funções integrais (B)</a:t>
            </a:r>
          </a:p>
        </p:txBody>
      </p:sp>
      <p:sp>
        <p:nvSpPr>
          <p:cNvPr id="137233" name="Text Box 16"/>
          <p:cNvSpPr txBox="1">
            <a:spLocks noChangeArrowheads="1"/>
          </p:cNvSpPr>
          <p:nvPr/>
        </p:nvSpPr>
        <p:spPr bwMode="auto">
          <a:xfrm>
            <a:off x="3114675" y="4597400"/>
            <a:ext cx="1684338" cy="581025"/>
          </a:xfrm>
          <a:prstGeom prst="rect">
            <a:avLst/>
          </a:prstGeom>
          <a:noFill/>
          <a:ln w="9525">
            <a:noFill/>
            <a:miter lim="800000"/>
            <a:headEnd/>
            <a:tailEnd/>
          </a:ln>
        </p:spPr>
        <p:txBody>
          <a:bodyPr>
            <a:spAutoFit/>
          </a:bodyPr>
          <a:lstStyle/>
          <a:p>
            <a:r>
              <a:rPr lang="pt-BR" sz="1600">
                <a:solidFill>
                  <a:schemeClr val="tx1"/>
                </a:solidFill>
              </a:rPr>
              <a:t>Funções parciais de (A)</a:t>
            </a:r>
          </a:p>
        </p:txBody>
      </p:sp>
      <p:sp>
        <p:nvSpPr>
          <p:cNvPr id="524305" name="Text Box 17"/>
          <p:cNvSpPr txBox="1">
            <a:spLocks noChangeArrowheads="1"/>
          </p:cNvSpPr>
          <p:nvPr/>
        </p:nvSpPr>
        <p:spPr bwMode="auto">
          <a:xfrm>
            <a:off x="2452688" y="3282950"/>
            <a:ext cx="1103312" cy="336550"/>
          </a:xfrm>
          <a:prstGeom prst="rect">
            <a:avLst/>
          </a:prstGeom>
          <a:noFill/>
          <a:ln w="9525">
            <a:noFill/>
            <a:miter lim="800000"/>
            <a:headEnd/>
            <a:tailEnd/>
          </a:ln>
          <a:effectLst/>
        </p:spPr>
        <p:txBody>
          <a:bodyPr>
            <a:spAutoFit/>
          </a:bodyPr>
          <a:lstStyle/>
          <a:p>
            <a:pPr>
              <a:defRPr/>
            </a:pPr>
            <a:r>
              <a:rPr lang="pt-BR" sz="1600" b="1">
                <a:solidFill>
                  <a:schemeClr val="tx1"/>
                </a:solidFill>
                <a:effectLst>
                  <a:outerShdw blurRad="38100" dist="38100" dir="2700000" algn="tl">
                    <a:srgbClr val="C0C0C0"/>
                  </a:outerShdw>
                </a:effectLst>
                <a:latin typeface="Arial" charset="0"/>
                <a:cs typeface="Arial" charset="0"/>
              </a:rPr>
              <a:t>HIBRÍDO</a:t>
            </a:r>
          </a:p>
        </p:txBody>
      </p:sp>
      <p:sp>
        <p:nvSpPr>
          <p:cNvPr id="524306" name="Text Box 18"/>
          <p:cNvSpPr txBox="1">
            <a:spLocks noChangeArrowheads="1"/>
          </p:cNvSpPr>
          <p:nvPr/>
        </p:nvSpPr>
        <p:spPr bwMode="auto">
          <a:xfrm>
            <a:off x="7540625" y="3284538"/>
            <a:ext cx="1204913" cy="336550"/>
          </a:xfrm>
          <a:prstGeom prst="rect">
            <a:avLst/>
          </a:prstGeom>
          <a:noFill/>
          <a:ln w="9525">
            <a:noFill/>
            <a:miter lim="800000"/>
            <a:headEnd/>
            <a:tailEnd/>
          </a:ln>
          <a:effectLst/>
        </p:spPr>
        <p:txBody>
          <a:bodyPr>
            <a:spAutoFit/>
          </a:bodyPr>
          <a:lstStyle/>
          <a:p>
            <a:pPr>
              <a:defRPr/>
            </a:pPr>
            <a:r>
              <a:rPr lang="pt-BR" sz="1600" b="1">
                <a:solidFill>
                  <a:schemeClr val="tx1"/>
                </a:solidFill>
                <a:effectLst>
                  <a:outerShdw blurRad="38100" dist="38100" dir="2700000" algn="tl">
                    <a:srgbClr val="C0C0C0"/>
                  </a:outerShdw>
                </a:effectLst>
                <a:latin typeface="Arial" charset="0"/>
                <a:cs typeface="Arial" charset="0"/>
              </a:rPr>
              <a:t>VERTICAL</a:t>
            </a:r>
          </a:p>
        </p:txBody>
      </p:sp>
      <p:sp>
        <p:nvSpPr>
          <p:cNvPr id="137236" name="AutoShape 19"/>
          <p:cNvSpPr>
            <a:spLocks noChangeArrowheads="1"/>
          </p:cNvSpPr>
          <p:nvPr/>
        </p:nvSpPr>
        <p:spPr bwMode="auto">
          <a:xfrm>
            <a:off x="2816225" y="2946400"/>
            <a:ext cx="290513" cy="2619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37237" name="AutoShape 20"/>
          <p:cNvSpPr>
            <a:spLocks noChangeArrowheads="1"/>
          </p:cNvSpPr>
          <p:nvPr/>
        </p:nvSpPr>
        <p:spPr bwMode="auto">
          <a:xfrm>
            <a:off x="8004175" y="2905125"/>
            <a:ext cx="290513" cy="261938"/>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38C0FEC-3472-4983-8EA9-EB97DCBB6EE7}" type="slidenum">
              <a:rPr lang="pt-BR" smtClean="0">
                <a:latin typeface="Arial" pitchFamily="34" charset="0"/>
                <a:cs typeface="Arial" pitchFamily="34" charset="0"/>
              </a:rPr>
              <a:pPr/>
              <a:t>113</a:t>
            </a:fld>
            <a:endParaRPr lang="pt-BR" smtClean="0">
              <a:latin typeface="Arial" pitchFamily="34" charset="0"/>
              <a:cs typeface="Arial" pitchFamily="34" charset="0"/>
            </a:endParaRPr>
          </a:p>
        </p:txBody>
      </p:sp>
      <p:sp>
        <p:nvSpPr>
          <p:cNvPr id="138243" name="Rectangle 2"/>
          <p:cNvSpPr>
            <a:spLocks noGrp="1" noChangeArrowheads="1"/>
          </p:cNvSpPr>
          <p:nvPr>
            <p:ph type="title" idx="4294967295"/>
          </p:nvPr>
        </p:nvSpPr>
        <p:spPr bwMode="auto">
          <a:xfrm>
            <a:off x="296863" y="1428750"/>
            <a:ext cx="8229600" cy="592138"/>
          </a:xfrm>
          <a:prstGeom prst="rect">
            <a:avLst/>
          </a:prstGeom>
          <a:solidFill>
            <a:srgbClr val="FFFFFF"/>
          </a:solidFill>
          <a:ln>
            <a:solidFill>
              <a:srgbClr val="000000"/>
            </a:solidFill>
            <a:miter lim="800000"/>
            <a:headEnd/>
            <a:tailEnd/>
          </a:ln>
        </p:spPr>
        <p:txBody>
          <a:bodyPr/>
          <a:lstStyle/>
          <a:p>
            <a:r>
              <a:rPr lang="pt-BR" sz="4000" smtClean="0"/>
              <a:t>Canal Reverso</a:t>
            </a:r>
          </a:p>
        </p:txBody>
      </p:sp>
      <p:sp>
        <p:nvSpPr>
          <p:cNvPr id="138244" name="Rectangle 3"/>
          <p:cNvSpPr>
            <a:spLocks noGrp="1" noChangeArrowheads="1"/>
          </p:cNvSpPr>
          <p:nvPr>
            <p:ph type="body" idx="4294967295"/>
          </p:nvPr>
        </p:nvSpPr>
        <p:spPr bwMode="auto">
          <a:xfrm>
            <a:off x="311150" y="2035175"/>
            <a:ext cx="8362950" cy="4525963"/>
          </a:xfrm>
          <a:prstGeom prst="rect">
            <a:avLst/>
          </a:prstGeom>
          <a:solidFill>
            <a:srgbClr val="FFFFFF"/>
          </a:solidFill>
          <a:ln>
            <a:solidFill>
              <a:srgbClr val="000000"/>
            </a:solidFill>
            <a:miter lim="800000"/>
            <a:headEnd/>
            <a:tailEnd/>
          </a:ln>
        </p:spPr>
        <p:txBody>
          <a:bodyPr/>
          <a:lstStyle/>
          <a:p>
            <a:r>
              <a:rPr lang="pt-BR" dirty="0" smtClean="0"/>
              <a:t>É o canal de distribuição que </a:t>
            </a:r>
            <a:r>
              <a:rPr lang="pt-BR" b="1" dirty="0" smtClean="0"/>
              <a:t>move o bem do consumidor para o produtor;</a:t>
            </a:r>
          </a:p>
          <a:p>
            <a:r>
              <a:rPr lang="pt-BR" dirty="0" smtClean="0"/>
              <a:t>Ganharam atenção com o crescimento do interesse do consumidor pelo </a:t>
            </a:r>
            <a:r>
              <a:rPr lang="pt-BR" b="1" dirty="0" smtClean="0"/>
              <a:t>meio ambiente</a:t>
            </a:r>
            <a:r>
              <a:rPr lang="pt-BR" dirty="0" smtClean="0"/>
              <a:t> e pela reciclagem;</a:t>
            </a:r>
          </a:p>
          <a:p>
            <a:r>
              <a:rPr lang="pt-BR" dirty="0" smtClean="0"/>
              <a:t>A </a:t>
            </a:r>
            <a:r>
              <a:rPr lang="pt-BR" b="1" dirty="0" smtClean="0"/>
              <a:t>Latasa</a:t>
            </a:r>
            <a:r>
              <a:rPr lang="pt-BR" dirty="0" smtClean="0"/>
              <a:t> atua na reciclagem de latas de alumínio. Cada latinha vale um centavo em vale-compras em supermercados.</a:t>
            </a:r>
          </a:p>
        </p:txBody>
      </p:sp>
      <p:sp>
        <p:nvSpPr>
          <p:cNvPr id="138245" name="Rectangle 4"/>
          <p:cNvSpPr>
            <a:spLocks noChangeArrowheads="1"/>
          </p:cNvSpPr>
          <p:nvPr/>
        </p:nvSpPr>
        <p:spPr bwMode="auto">
          <a:xfrm>
            <a:off x="412750" y="571500"/>
            <a:ext cx="8229600" cy="547688"/>
          </a:xfrm>
          <a:prstGeom prst="rect">
            <a:avLst/>
          </a:prstGeom>
          <a:solidFill>
            <a:srgbClr val="FFFFFF"/>
          </a:solidFill>
          <a:ln w="9525">
            <a:solidFill>
              <a:srgbClr val="000000"/>
            </a:solidFill>
            <a:miter lim="800000"/>
            <a:headEnd/>
            <a:tailEnd/>
          </a:ln>
        </p:spPr>
        <p:txBody>
          <a:bodyPr/>
          <a:lstStyle/>
          <a:p>
            <a:pPr algn="ctr" eaLnBrk="0" hangingPunct="0"/>
            <a:r>
              <a:rPr lang="pt-BR" sz="3200"/>
              <a:t>Transporte , Distribuição e Seguros – </a:t>
            </a:r>
            <a:br>
              <a:rPr lang="pt-BR" sz="3200"/>
            </a:br>
            <a:r>
              <a:rPr lang="pt-BR"/>
              <a:t>Canais de Distribuição</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9E696A6-0F01-4B8D-8040-F0259012D2A8}" type="slidenum">
              <a:rPr lang="pt-BR" smtClean="0">
                <a:latin typeface="Arial" pitchFamily="34" charset="0"/>
                <a:cs typeface="Arial" pitchFamily="34" charset="0"/>
              </a:rPr>
              <a:pPr/>
              <a:t>114</a:t>
            </a:fld>
            <a:endParaRPr lang="pt-BR" smtClean="0">
              <a:latin typeface="Arial" pitchFamily="34" charset="0"/>
              <a:cs typeface="Arial" pitchFamily="34" charset="0"/>
            </a:endParaRPr>
          </a:p>
        </p:txBody>
      </p:sp>
      <p:sp>
        <p:nvSpPr>
          <p:cNvPr id="139267"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139268" name="Text Placeholder 4"/>
          <p:cNvSpPr>
            <a:spLocks/>
          </p:cNvSpPr>
          <p:nvPr/>
        </p:nvSpPr>
        <p:spPr bwMode="auto">
          <a:xfrm>
            <a:off x="381000" y="1443038"/>
            <a:ext cx="8305800" cy="5334000"/>
          </a:xfrm>
          <a:prstGeom prst="rect">
            <a:avLst/>
          </a:prstGeom>
          <a:noFill/>
          <a:ln w="9525">
            <a:noFill/>
            <a:miter lim="800000"/>
            <a:headEnd/>
            <a:tailEnd/>
          </a:ln>
        </p:spPr>
        <p:txBody>
          <a:bodyPr/>
          <a:lstStyle/>
          <a:p>
            <a:pPr marL="342900" indent="-342900" eaLnBrk="0" hangingPunct="0">
              <a:spcBef>
                <a:spcPct val="20000"/>
              </a:spcBef>
            </a:pPr>
            <a:r>
              <a:rPr lang="pt-BR">
                <a:solidFill>
                  <a:schemeClr val="tx1"/>
                </a:solidFill>
              </a:rPr>
              <a:t>	Uma rede de supermercados quer saber como deve proceder com produtos de alta taxa de obsolescência, ou seja, que perdem seu valor muito rapidamente. São produtos elaborados na padaria do supermercado, se não consumidos no mesmo dia, são jogados fora. As seguintes são as opções:</a:t>
            </a:r>
          </a:p>
          <a:p>
            <a:pPr marL="342900" indent="-342900" eaLnBrk="0" hangingPunct="0">
              <a:spcBef>
                <a:spcPct val="20000"/>
              </a:spcBef>
            </a:pPr>
            <a:endParaRPr lang="en-US">
              <a:solidFill>
                <a:schemeClr val="tx1"/>
              </a:solidFill>
            </a:endParaRPr>
          </a:p>
          <a:p>
            <a:pPr marL="342900" indent="-342900" eaLnBrk="0" hangingPunct="0">
              <a:spcBef>
                <a:spcPct val="20000"/>
              </a:spcBef>
              <a:buFont typeface="Calibri" pitchFamily="34" charset="0"/>
              <a:buAutoNum type="alphaLcParenR"/>
            </a:pPr>
            <a:r>
              <a:rPr lang="pt-BR">
                <a:solidFill>
                  <a:schemeClr val="tx1"/>
                </a:solidFill>
              </a:rPr>
              <a:t>Manter os produtos em um centro de distribuição que fará as entregas rapidamente, quando necessário. Essas entregas custam R$ 1,00 cada.</a:t>
            </a:r>
            <a:endParaRPr lang="en-US">
              <a:solidFill>
                <a:schemeClr val="tx1"/>
              </a:solidFill>
            </a:endParaRPr>
          </a:p>
          <a:p>
            <a:pPr marL="342900" indent="-342900" eaLnBrk="0" hangingPunct="0">
              <a:spcBef>
                <a:spcPct val="20000"/>
              </a:spcBef>
              <a:buFont typeface="Calibri" pitchFamily="34" charset="0"/>
              <a:buAutoNum type="alphaLcParenR"/>
            </a:pPr>
            <a:r>
              <a:rPr lang="pt-BR">
                <a:solidFill>
                  <a:schemeClr val="tx1"/>
                </a:solidFill>
              </a:rPr>
              <a:t>Deixar estocados os produtos de forma estratégica em algumas lojas, que farão o repasse para as outras que integram o seu grupo. Cada entrega rápida custa R$ 0,30 por unidade.</a:t>
            </a:r>
            <a:endParaRPr lang="en-US">
              <a:solidFill>
                <a:schemeClr val="tx1"/>
              </a:solidFill>
            </a:endParaRPr>
          </a:p>
          <a:p>
            <a:pPr marL="342900" indent="-342900" eaLnBrk="0" hangingPunct="0">
              <a:spcBef>
                <a:spcPct val="20000"/>
              </a:spcBef>
              <a:buFont typeface="Calibri" pitchFamily="34" charset="0"/>
              <a:buAutoNum type="alphaLcParenR"/>
            </a:pPr>
            <a:r>
              <a:rPr lang="pt-BR">
                <a:solidFill>
                  <a:schemeClr val="tx1"/>
                </a:solidFill>
              </a:rPr>
              <a:t>Fazer com que cada loja tenha o seu próprio depósito. Naturalmente, não haverá custo com estas entregas.</a:t>
            </a:r>
            <a:endParaRPr lang="en-US">
              <a:solidFill>
                <a:schemeClr val="tx1"/>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740A4FD-A7E6-426C-A8CA-311BAD7AC19F}" type="slidenum">
              <a:rPr lang="pt-BR" smtClean="0">
                <a:latin typeface="Arial" pitchFamily="34" charset="0"/>
                <a:cs typeface="Arial" pitchFamily="34" charset="0"/>
              </a:rPr>
              <a:pPr/>
              <a:t>115</a:t>
            </a:fld>
            <a:endParaRPr lang="pt-BR" smtClean="0">
              <a:latin typeface="Arial" pitchFamily="34" charset="0"/>
              <a:cs typeface="Arial" pitchFamily="34" charset="0"/>
            </a:endParaRPr>
          </a:p>
        </p:txBody>
      </p:sp>
      <p:sp>
        <p:nvSpPr>
          <p:cNvPr id="14029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140292" name="Text Placeholder 4"/>
          <p:cNvSpPr>
            <a:spLocks/>
          </p:cNvSpPr>
          <p:nvPr/>
        </p:nvSpPr>
        <p:spPr bwMode="auto">
          <a:xfrm>
            <a:off x="381000" y="1443038"/>
            <a:ext cx="8305800" cy="5334000"/>
          </a:xfrm>
          <a:prstGeom prst="rect">
            <a:avLst/>
          </a:prstGeom>
          <a:noFill/>
          <a:ln w="9525">
            <a:noFill/>
            <a:miter lim="800000"/>
            <a:headEnd/>
            <a:tailEnd/>
          </a:ln>
        </p:spPr>
        <p:txBody>
          <a:bodyPr/>
          <a:lstStyle/>
          <a:p>
            <a:pPr marL="342900" indent="-342900" eaLnBrk="0" hangingPunct="0">
              <a:lnSpc>
                <a:spcPct val="90000"/>
              </a:lnSpc>
              <a:spcBef>
                <a:spcPct val="20000"/>
              </a:spcBef>
            </a:pPr>
            <a:r>
              <a:rPr lang="pt-BR" sz="2100">
                <a:solidFill>
                  <a:schemeClr val="tx1"/>
                </a:solidFill>
              </a:rPr>
              <a:t> 	Considerar :</a:t>
            </a:r>
          </a:p>
          <a:p>
            <a:pPr marL="342900" indent="-342900" eaLnBrk="0" hangingPunct="0">
              <a:lnSpc>
                <a:spcPct val="90000"/>
              </a:lnSpc>
              <a:spcBef>
                <a:spcPct val="20000"/>
              </a:spcBef>
            </a:pPr>
            <a:r>
              <a:rPr lang="pt-BR" sz="2100">
                <a:solidFill>
                  <a:schemeClr val="tx1"/>
                </a:solidFill>
              </a:rPr>
              <a:t>	Abaixo o estoque se segurança , considerando R$ 3,00 o valor para mantê-lo. </a:t>
            </a:r>
          </a:p>
          <a:p>
            <a:pPr marL="342900" indent="-342900" eaLnBrk="0" hangingPunct="0">
              <a:lnSpc>
                <a:spcPct val="90000"/>
              </a:lnSpc>
              <a:spcBef>
                <a:spcPct val="20000"/>
              </a:spcBef>
            </a:pPr>
            <a:r>
              <a:rPr lang="pt-BR" sz="2100">
                <a:solidFill>
                  <a:schemeClr val="tx1"/>
                </a:solidFill>
              </a:rPr>
              <a:t>a) No CD = 116 unidades</a:t>
            </a:r>
          </a:p>
          <a:p>
            <a:pPr marL="342900" indent="-342900" eaLnBrk="0" hangingPunct="0">
              <a:lnSpc>
                <a:spcPct val="90000"/>
              </a:lnSpc>
              <a:spcBef>
                <a:spcPct val="20000"/>
              </a:spcBef>
            </a:pPr>
            <a:r>
              <a:rPr lang="pt-BR" sz="2100">
                <a:solidFill>
                  <a:schemeClr val="tx1"/>
                </a:solidFill>
              </a:rPr>
              <a:t>b) Em algumas lojas = 58 unidades , lembrando serão 4 polos.</a:t>
            </a:r>
          </a:p>
          <a:p>
            <a:pPr marL="342900" indent="-342900" eaLnBrk="0" hangingPunct="0">
              <a:lnSpc>
                <a:spcPct val="90000"/>
              </a:lnSpc>
              <a:spcBef>
                <a:spcPct val="20000"/>
              </a:spcBef>
            </a:pPr>
            <a:r>
              <a:rPr lang="pt-BR" sz="2100">
                <a:solidFill>
                  <a:schemeClr val="tx1"/>
                </a:solidFill>
              </a:rPr>
              <a:t>c) Em todas as unidades = 26 unidades, lembrando que são 20 lojas</a:t>
            </a:r>
          </a:p>
          <a:p>
            <a:pPr marL="342900" indent="-342900" eaLnBrk="0" hangingPunct="0">
              <a:lnSpc>
                <a:spcPct val="90000"/>
              </a:lnSpc>
              <a:spcBef>
                <a:spcPct val="20000"/>
              </a:spcBef>
            </a:pPr>
            <a:r>
              <a:rPr lang="pt-BR" sz="2100">
                <a:solidFill>
                  <a:srgbClr val="3333CC"/>
                </a:solidFill>
              </a:rPr>
              <a:t>	A rede conta com 20 lojas e um centro de distribuição, mas pode formar 4 grupos em que uma loja atende as outras 4 integrantes da sua vizinhança.</a:t>
            </a:r>
            <a:endParaRPr lang="en-US" sz="2100">
              <a:solidFill>
                <a:srgbClr val="3333CC"/>
              </a:solidFill>
            </a:endParaRPr>
          </a:p>
          <a:p>
            <a:pPr marL="342900" indent="-342900" eaLnBrk="0" hangingPunct="0">
              <a:lnSpc>
                <a:spcPct val="90000"/>
              </a:lnSpc>
              <a:spcBef>
                <a:spcPct val="20000"/>
              </a:spcBef>
              <a:buFont typeface="Calibri" pitchFamily="34" charset="0"/>
              <a:buNone/>
            </a:pPr>
            <a:r>
              <a:rPr lang="pt-BR" sz="2100">
                <a:solidFill>
                  <a:schemeClr val="tx1"/>
                </a:solidFill>
              </a:rPr>
              <a:t>	Historicamente a demanda por esses produtos é de 100 unidades por loja da rede. </a:t>
            </a:r>
          </a:p>
          <a:p>
            <a:pPr marL="342900" indent="-342900" eaLnBrk="0" hangingPunct="0">
              <a:lnSpc>
                <a:spcPct val="90000"/>
              </a:lnSpc>
              <a:spcBef>
                <a:spcPct val="20000"/>
              </a:spcBef>
              <a:buFont typeface="Calibri" pitchFamily="34" charset="0"/>
              <a:buNone/>
            </a:pPr>
            <a:endParaRPr lang="pt-BR" sz="2100">
              <a:solidFill>
                <a:schemeClr val="tx1"/>
              </a:solidFill>
            </a:endParaRPr>
          </a:p>
          <a:p>
            <a:pPr marL="342900" indent="-342900" eaLnBrk="0" hangingPunct="0">
              <a:lnSpc>
                <a:spcPct val="90000"/>
              </a:lnSpc>
              <a:spcBef>
                <a:spcPct val="20000"/>
              </a:spcBef>
              <a:buFont typeface="Calibri" pitchFamily="34" charset="0"/>
              <a:buNone/>
            </a:pPr>
            <a:r>
              <a:rPr lang="pt-BR" sz="2100">
                <a:solidFill>
                  <a:schemeClr val="tx1"/>
                </a:solidFill>
              </a:rPr>
              <a:t>	Como deve ser montado o sistema de distribuição física para atender as peculiaridades dessa rede de supermercados de uma forma em que o menor custo total seja praticado?</a:t>
            </a:r>
            <a:endParaRPr lang="en-US" sz="2100">
              <a:solidFill>
                <a:schemeClr val="tx1"/>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8D4B54D-2A06-4FCB-BD80-D3BDC2483A3D}" type="slidenum">
              <a:rPr lang="pt-BR" smtClean="0">
                <a:latin typeface="Arial" pitchFamily="34" charset="0"/>
                <a:cs typeface="Arial" pitchFamily="34" charset="0"/>
              </a:rPr>
              <a:pPr/>
              <a:t>116</a:t>
            </a:fld>
            <a:endParaRPr lang="pt-BR" smtClean="0">
              <a:latin typeface="Arial" pitchFamily="34" charset="0"/>
              <a:cs typeface="Arial" pitchFamily="34" charset="0"/>
            </a:endParaRPr>
          </a:p>
        </p:txBody>
      </p:sp>
      <p:sp>
        <p:nvSpPr>
          <p:cNvPr id="141315"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141316" name="Text Box 3"/>
          <p:cNvSpPr txBox="1">
            <a:spLocks noChangeArrowheads="1"/>
          </p:cNvSpPr>
          <p:nvPr/>
        </p:nvSpPr>
        <p:spPr bwMode="auto">
          <a:xfrm>
            <a:off x="822325" y="1704975"/>
            <a:ext cx="7089775" cy="4749800"/>
          </a:xfrm>
          <a:prstGeom prst="rect">
            <a:avLst/>
          </a:prstGeom>
          <a:noFill/>
          <a:ln w="9525">
            <a:noFill/>
            <a:miter lim="800000"/>
            <a:headEnd/>
            <a:tailEnd/>
          </a:ln>
        </p:spPr>
        <p:txBody>
          <a:bodyPr>
            <a:spAutoFit/>
          </a:bodyPr>
          <a:lstStyle/>
          <a:p>
            <a:pPr>
              <a:lnSpc>
                <a:spcPct val="150000"/>
              </a:lnSpc>
            </a:pPr>
            <a:r>
              <a:rPr lang="pt-BR" sz="2400">
                <a:solidFill>
                  <a:schemeClr val="tx1"/>
                </a:solidFill>
              </a:rPr>
              <a:t>Dica :</a:t>
            </a:r>
          </a:p>
          <a:p>
            <a:pPr>
              <a:lnSpc>
                <a:spcPct val="150000"/>
              </a:lnSpc>
            </a:pPr>
            <a:endParaRPr lang="pt-BR" sz="2400">
              <a:solidFill>
                <a:schemeClr val="tx1"/>
              </a:solidFill>
            </a:endParaRPr>
          </a:p>
          <a:p>
            <a:pPr>
              <a:lnSpc>
                <a:spcPct val="150000"/>
              </a:lnSpc>
            </a:pPr>
            <a:r>
              <a:rPr lang="pt-BR" sz="2400">
                <a:solidFill>
                  <a:schemeClr val="tx1"/>
                </a:solidFill>
              </a:rPr>
              <a:t>Primeira faça o esquema da distribuição  para entendimento das opções A, B e C</a:t>
            </a:r>
          </a:p>
          <a:p>
            <a:pPr>
              <a:lnSpc>
                <a:spcPct val="150000"/>
              </a:lnSpc>
            </a:pPr>
            <a:endParaRPr lang="pt-BR" sz="2400">
              <a:solidFill>
                <a:schemeClr val="tx1"/>
              </a:solidFill>
            </a:endParaRPr>
          </a:p>
          <a:p>
            <a:pPr>
              <a:lnSpc>
                <a:spcPct val="150000"/>
              </a:lnSpc>
            </a:pPr>
            <a:r>
              <a:rPr lang="pt-BR" sz="2400">
                <a:solidFill>
                  <a:schemeClr val="tx1"/>
                </a:solidFill>
              </a:rPr>
              <a:t>Monte quadro para comparar informações de transporte , armazenagem , estoque , etc</a:t>
            </a:r>
          </a:p>
          <a:p>
            <a:pPr>
              <a:lnSpc>
                <a:spcPct val="150000"/>
              </a:lnSpc>
            </a:pPr>
            <a:endParaRPr lang="pt-BR" sz="1200">
              <a:solidFill>
                <a:schemeClr val="tx1"/>
              </a:solidFill>
            </a:endParaRPr>
          </a:p>
          <a:p>
            <a:pPr>
              <a:lnSpc>
                <a:spcPct val="150000"/>
              </a:lnSpc>
            </a:pPr>
            <a:endParaRPr lang="pt-BR" sz="1200">
              <a:solidFill>
                <a:schemeClr val="tx1"/>
              </a:solidFill>
            </a:endParaRPr>
          </a:p>
          <a:p>
            <a:pPr>
              <a:lnSpc>
                <a:spcPct val="150000"/>
              </a:lnSpc>
            </a:pPr>
            <a:r>
              <a:rPr lang="pt-BR" sz="1200">
                <a:solidFill>
                  <a:schemeClr val="tx1"/>
                </a:solidFill>
              </a:rPr>
              <a:t>Exercicio retirado de lavrati.co</a:t>
            </a:r>
          </a:p>
        </p:txBody>
      </p:sp>
      <p:sp>
        <p:nvSpPr>
          <p:cNvPr id="141317" name="Text Box 4"/>
          <p:cNvSpPr txBox="1">
            <a:spLocks noChangeArrowheads="1"/>
          </p:cNvSpPr>
          <p:nvPr/>
        </p:nvSpPr>
        <p:spPr bwMode="auto">
          <a:xfrm>
            <a:off x="290513" y="137001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FBD9776-4AA2-4CCD-B772-EA8AFFC7E02C}" type="slidenum">
              <a:rPr lang="pt-BR" smtClean="0">
                <a:latin typeface="Arial" pitchFamily="34" charset="0"/>
                <a:cs typeface="Arial" pitchFamily="34" charset="0"/>
              </a:rPr>
              <a:pPr/>
              <a:t>117</a:t>
            </a:fld>
            <a:endParaRPr lang="pt-BR" smtClean="0">
              <a:latin typeface="Arial" pitchFamily="34" charset="0"/>
              <a:cs typeface="Arial" pitchFamily="34" charset="0"/>
            </a:endParaRPr>
          </a:p>
        </p:txBody>
      </p:sp>
      <p:sp>
        <p:nvSpPr>
          <p:cNvPr id="142339" name="Text Placeholder 4"/>
          <p:cNvSpPr>
            <a:spLocks noGrp="1"/>
          </p:cNvSpPr>
          <p:nvPr>
            <p:ph type="body" sz="quarter" idx="4294967295"/>
          </p:nvPr>
        </p:nvSpPr>
        <p:spPr bwMode="auto">
          <a:xfrm>
            <a:off x="381000" y="1157288"/>
            <a:ext cx="8305800" cy="5334000"/>
          </a:xfrm>
          <a:prstGeom prst="rect">
            <a:avLst/>
          </a:prstGeom>
          <a:solidFill>
            <a:srgbClr val="FFFFFF"/>
          </a:solidFill>
          <a:ln>
            <a:solidFill>
              <a:srgbClr val="000000"/>
            </a:solidFill>
            <a:miter lim="800000"/>
            <a:headEnd/>
            <a:tailEnd/>
          </a:ln>
        </p:spPr>
        <p:txBody>
          <a:bodyPr/>
          <a:lstStyle/>
          <a:p>
            <a:r>
              <a:rPr lang="pt-BR" sz="2400" smtClean="0"/>
              <a:t>O centro de distribuição envia os produtos para todas as lojas. </a:t>
            </a:r>
          </a:p>
          <a:p>
            <a:r>
              <a:rPr lang="pt-BR" sz="2400" smtClean="0"/>
              <a:t>Neste exemplo o conjunto é composto por 20 lojas.</a:t>
            </a:r>
          </a:p>
        </p:txBody>
      </p:sp>
      <p:pic>
        <p:nvPicPr>
          <p:cNvPr id="142340" name="Picture 6"/>
          <p:cNvPicPr>
            <a:picLocks noChangeAspect="1" noChangeArrowheads="1"/>
          </p:cNvPicPr>
          <p:nvPr/>
        </p:nvPicPr>
        <p:blipFill>
          <a:blip r:embed="rId3"/>
          <a:srcRect/>
          <a:stretch>
            <a:fillRect/>
          </a:stretch>
        </p:blipFill>
        <p:spPr bwMode="auto">
          <a:xfrm>
            <a:off x="655638" y="2657475"/>
            <a:ext cx="7405687" cy="3473450"/>
          </a:xfrm>
          <a:prstGeom prst="rect">
            <a:avLst/>
          </a:prstGeom>
          <a:solidFill>
            <a:schemeClr val="bg1"/>
          </a:solidFill>
          <a:ln w="9525">
            <a:noFill/>
            <a:miter lim="800000"/>
            <a:headEnd/>
            <a:tailEnd/>
          </a:ln>
        </p:spPr>
      </p:pic>
      <p:sp>
        <p:nvSpPr>
          <p:cNvPr id="142341" name="Text Box 4"/>
          <p:cNvSpPr txBox="1">
            <a:spLocks noChangeArrowheads="1"/>
          </p:cNvSpPr>
          <p:nvPr/>
        </p:nvSpPr>
        <p:spPr bwMode="auto">
          <a:xfrm>
            <a:off x="290513" y="612775"/>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A61D9FB-8096-4CBA-825C-4A0580691E77}" type="slidenum">
              <a:rPr lang="pt-BR" smtClean="0">
                <a:latin typeface="Arial" pitchFamily="34" charset="0"/>
                <a:cs typeface="Arial" pitchFamily="34" charset="0"/>
              </a:rPr>
              <a:pPr/>
              <a:t>118</a:t>
            </a:fld>
            <a:endParaRPr lang="pt-BR" smtClean="0">
              <a:latin typeface="Arial" pitchFamily="34" charset="0"/>
              <a:cs typeface="Arial" pitchFamily="34" charset="0"/>
            </a:endParaRPr>
          </a:p>
        </p:txBody>
      </p:sp>
      <p:sp>
        <p:nvSpPr>
          <p:cNvPr id="143363" name="Text Placeholder 3"/>
          <p:cNvSpPr>
            <a:spLocks noGrp="1"/>
          </p:cNvSpPr>
          <p:nvPr>
            <p:ph type="body" sz="quarter" idx="4294967295"/>
          </p:nvPr>
        </p:nvSpPr>
        <p:spPr bwMode="auto">
          <a:xfrm>
            <a:off x="0" y="6553200"/>
            <a:ext cx="9144000" cy="304800"/>
          </a:xfrm>
          <a:prstGeom prst="rect">
            <a:avLst/>
          </a:prstGeom>
          <a:noFill/>
          <a:ln>
            <a:miter lim="800000"/>
            <a:headEnd/>
            <a:tailEnd/>
          </a:ln>
        </p:spPr>
        <p:txBody>
          <a:bodyPr anchor="ctr"/>
          <a:lstStyle/>
          <a:p>
            <a:pPr>
              <a:lnSpc>
                <a:spcPct val="90000"/>
              </a:lnSpc>
            </a:pPr>
            <a:r>
              <a:rPr lang="pt-BR" sz="2100" smtClean="0"/>
              <a:t>Lavratti</a:t>
            </a:r>
          </a:p>
        </p:txBody>
      </p:sp>
      <p:sp>
        <p:nvSpPr>
          <p:cNvPr id="143364" name="Text Placeholder 4"/>
          <p:cNvSpPr>
            <a:spLocks noGrp="1"/>
          </p:cNvSpPr>
          <p:nvPr>
            <p:ph type="body" sz="quarter" idx="4294967295"/>
          </p:nvPr>
        </p:nvSpPr>
        <p:spPr bwMode="auto">
          <a:xfrm>
            <a:off x="454025" y="1209675"/>
            <a:ext cx="8305800" cy="5334000"/>
          </a:xfrm>
          <a:prstGeom prst="rect">
            <a:avLst/>
          </a:prstGeom>
          <a:solidFill>
            <a:srgbClr val="FFFFFF"/>
          </a:solidFill>
          <a:ln>
            <a:solidFill>
              <a:srgbClr val="000000"/>
            </a:solidFill>
            <a:miter lim="800000"/>
            <a:headEnd/>
            <a:tailEnd/>
          </a:ln>
        </p:spPr>
        <p:txBody>
          <a:bodyPr/>
          <a:lstStyle/>
          <a:p>
            <a:r>
              <a:rPr lang="pt-BR" sz="2400" smtClean="0"/>
              <a:t>O centro de distribuição envia os produtos para as lojas maiores. A partir daí, as lojas maiores abastecerão a si mesmas e também as lojas vizinhas.</a:t>
            </a:r>
          </a:p>
          <a:p>
            <a:r>
              <a:rPr lang="pt-BR" sz="2400" smtClean="0"/>
              <a:t>Neste exemplo o conjunto é composto por 4 lojas grandes 16 lojas pequenas (total de 20).</a:t>
            </a:r>
          </a:p>
        </p:txBody>
      </p:sp>
      <p:pic>
        <p:nvPicPr>
          <p:cNvPr id="143365" name="Picture 4"/>
          <p:cNvPicPr>
            <a:picLocks noChangeAspect="1" noChangeArrowheads="1"/>
          </p:cNvPicPr>
          <p:nvPr/>
        </p:nvPicPr>
        <p:blipFill>
          <a:blip r:embed="rId3"/>
          <a:srcRect/>
          <a:stretch>
            <a:fillRect/>
          </a:stretch>
        </p:blipFill>
        <p:spPr bwMode="auto">
          <a:xfrm>
            <a:off x="1416050" y="3398838"/>
            <a:ext cx="6157913" cy="3157537"/>
          </a:xfrm>
          <a:prstGeom prst="rect">
            <a:avLst/>
          </a:prstGeom>
          <a:solidFill>
            <a:schemeClr val="bg1"/>
          </a:solidFill>
          <a:ln w="9525">
            <a:solidFill>
              <a:schemeClr val="bg1"/>
            </a:solidFill>
            <a:miter lim="800000"/>
            <a:headEnd/>
            <a:tailEnd/>
          </a:ln>
        </p:spPr>
      </p:pic>
      <p:sp>
        <p:nvSpPr>
          <p:cNvPr id="143366" name="Text Box 5"/>
          <p:cNvSpPr txBox="1">
            <a:spLocks noChangeArrowheads="1"/>
          </p:cNvSpPr>
          <p:nvPr/>
        </p:nvSpPr>
        <p:spPr bwMode="auto">
          <a:xfrm>
            <a:off x="290513" y="79851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828FF3E-213A-4501-802C-52C8C42AC141}" type="slidenum">
              <a:rPr lang="pt-BR" smtClean="0">
                <a:latin typeface="Arial" pitchFamily="34" charset="0"/>
                <a:cs typeface="Arial" pitchFamily="34" charset="0"/>
              </a:rPr>
              <a:pPr/>
              <a:t>119</a:t>
            </a:fld>
            <a:endParaRPr lang="pt-BR" smtClean="0">
              <a:latin typeface="Arial" pitchFamily="34" charset="0"/>
              <a:cs typeface="Arial" pitchFamily="34" charset="0"/>
            </a:endParaRPr>
          </a:p>
        </p:txBody>
      </p:sp>
      <p:sp>
        <p:nvSpPr>
          <p:cNvPr id="144387" name="Text Placeholder 3"/>
          <p:cNvSpPr>
            <a:spLocks noGrp="1"/>
          </p:cNvSpPr>
          <p:nvPr>
            <p:ph type="body" sz="quarter" idx="4294967295"/>
          </p:nvPr>
        </p:nvSpPr>
        <p:spPr bwMode="auto">
          <a:xfrm>
            <a:off x="0" y="6553200"/>
            <a:ext cx="9144000" cy="304800"/>
          </a:xfrm>
          <a:prstGeom prst="rect">
            <a:avLst/>
          </a:prstGeom>
          <a:noFill/>
          <a:ln>
            <a:miter lim="800000"/>
            <a:headEnd/>
            <a:tailEnd/>
          </a:ln>
        </p:spPr>
        <p:txBody>
          <a:bodyPr anchor="ctr"/>
          <a:lstStyle/>
          <a:p>
            <a:pPr>
              <a:lnSpc>
                <a:spcPct val="90000"/>
              </a:lnSpc>
            </a:pPr>
            <a:r>
              <a:rPr lang="pt-BR" sz="2100" smtClean="0"/>
              <a:t>Lavratti</a:t>
            </a:r>
          </a:p>
        </p:txBody>
      </p:sp>
      <p:sp>
        <p:nvSpPr>
          <p:cNvPr id="144388" name="Text Placeholder 4"/>
          <p:cNvSpPr>
            <a:spLocks noGrp="1"/>
          </p:cNvSpPr>
          <p:nvPr>
            <p:ph type="body" sz="quarter" idx="4294967295"/>
          </p:nvPr>
        </p:nvSpPr>
        <p:spPr bwMode="auto">
          <a:xfrm>
            <a:off x="381000" y="914400"/>
            <a:ext cx="8305800" cy="5334000"/>
          </a:xfrm>
          <a:prstGeom prst="rect">
            <a:avLst/>
          </a:prstGeom>
          <a:solidFill>
            <a:srgbClr val="FFFFFF"/>
          </a:solidFill>
          <a:ln>
            <a:solidFill>
              <a:srgbClr val="000000"/>
            </a:solidFill>
            <a:miter lim="800000"/>
            <a:headEnd/>
            <a:tailEnd/>
          </a:ln>
        </p:spPr>
        <p:txBody>
          <a:bodyPr/>
          <a:lstStyle/>
          <a:p>
            <a:r>
              <a:rPr lang="pt-BR" sz="2400" smtClean="0"/>
              <a:t>A loja maior mantém estoques para si mesma e para as lojas vizinhas.</a:t>
            </a:r>
          </a:p>
          <a:p>
            <a:r>
              <a:rPr lang="pt-BR" sz="2400" smtClean="0"/>
              <a:t>Neste exemplo o conjunto é composto por 5 lojas (1 grande e 4 pequenas).</a:t>
            </a:r>
          </a:p>
        </p:txBody>
      </p:sp>
      <p:pic>
        <p:nvPicPr>
          <p:cNvPr id="144389" name="Picture 44"/>
          <p:cNvPicPr>
            <a:picLocks noChangeAspect="1" noChangeArrowheads="1"/>
          </p:cNvPicPr>
          <p:nvPr/>
        </p:nvPicPr>
        <p:blipFill>
          <a:blip r:embed="rId3"/>
          <a:srcRect/>
          <a:stretch>
            <a:fillRect/>
          </a:stretch>
        </p:blipFill>
        <p:spPr bwMode="auto">
          <a:xfrm>
            <a:off x="1182688" y="2970213"/>
            <a:ext cx="5991225" cy="2706687"/>
          </a:xfrm>
          <a:prstGeom prst="rect">
            <a:avLst/>
          </a:prstGeom>
          <a:solidFill>
            <a:schemeClr val="bg1"/>
          </a:solidFill>
          <a:ln w="9525">
            <a:solidFill>
              <a:schemeClr val="bg1"/>
            </a:solidFill>
            <a:miter lim="800000"/>
            <a:headEnd/>
            <a:tailEnd/>
          </a:ln>
        </p:spPr>
      </p:pic>
      <p:sp>
        <p:nvSpPr>
          <p:cNvPr id="144390" name="Text Box 5"/>
          <p:cNvSpPr txBox="1">
            <a:spLocks noChangeArrowheads="1"/>
          </p:cNvSpPr>
          <p:nvPr/>
        </p:nvSpPr>
        <p:spPr bwMode="auto">
          <a:xfrm>
            <a:off x="290513" y="28416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0AD4E9-3894-48C3-B5AD-CC62EB231843}" type="slidenum">
              <a:rPr lang="pt-BR" smtClean="0">
                <a:latin typeface="Arial" pitchFamily="34" charset="0"/>
                <a:cs typeface="Arial" pitchFamily="34" charset="0"/>
              </a:rPr>
              <a:pPr/>
              <a:t>12</a:t>
            </a:fld>
            <a:endParaRPr lang="pt-BR" smtClean="0">
              <a:latin typeface="Arial" pitchFamily="34" charset="0"/>
              <a:cs typeface="Arial" pitchFamily="34" charset="0"/>
            </a:endParaRPr>
          </a:p>
        </p:txBody>
      </p:sp>
      <p:sp>
        <p:nvSpPr>
          <p:cNvPr id="19459" name="Rectangle 2"/>
          <p:cNvSpPr>
            <a:spLocks noChangeArrowheads="1"/>
          </p:cNvSpPr>
          <p:nvPr/>
        </p:nvSpPr>
        <p:spPr bwMode="auto">
          <a:xfrm>
            <a:off x="2286000" y="2043113"/>
            <a:ext cx="4572000" cy="2079625"/>
          </a:xfrm>
          <a:prstGeom prst="rect">
            <a:avLst/>
          </a:prstGeom>
          <a:noFill/>
          <a:ln w="9525">
            <a:noFill/>
            <a:miter lim="800000"/>
            <a:headEnd/>
            <a:tailEnd/>
          </a:ln>
        </p:spPr>
        <p:txBody>
          <a:bodyPr>
            <a:spAutoFit/>
          </a:bodyPr>
          <a:lstStyle/>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p:txBody>
      </p:sp>
      <p:sp>
        <p:nvSpPr>
          <p:cNvPr id="283659" name="Text Box 11"/>
          <p:cNvSpPr txBox="1">
            <a:spLocks noChangeArrowheads="1"/>
          </p:cNvSpPr>
          <p:nvPr/>
        </p:nvSpPr>
        <p:spPr bwMode="auto">
          <a:xfrm>
            <a:off x="1244374" y="766989"/>
            <a:ext cx="5905500" cy="366713"/>
          </a:xfrm>
          <a:prstGeom prst="rect">
            <a:avLst/>
          </a:prstGeom>
          <a:noFill/>
          <a:ln w="9525">
            <a:noFill/>
            <a:miter lim="800000"/>
            <a:headEnd/>
            <a:tailEnd/>
          </a:ln>
        </p:spPr>
        <p:txBody>
          <a:bodyPr>
            <a:spAutoFit/>
          </a:bodyPr>
          <a:lstStyle/>
          <a:p>
            <a:pPr>
              <a:spcBef>
                <a:spcPct val="50000"/>
              </a:spcBef>
            </a:pPr>
            <a:r>
              <a:rPr lang="en-US" sz="1800" dirty="0">
                <a:solidFill>
                  <a:schemeClr val="tx1"/>
                </a:solidFill>
              </a:rPr>
              <a:t>TRANSPORTES, DISTRIBUIÇÃO E SEGUROS</a:t>
            </a:r>
          </a:p>
        </p:txBody>
      </p:sp>
      <p:sp>
        <p:nvSpPr>
          <p:cNvPr id="283662" name="Text Box 14"/>
          <p:cNvSpPr txBox="1">
            <a:spLocks noChangeArrowheads="1"/>
          </p:cNvSpPr>
          <p:nvPr/>
        </p:nvSpPr>
        <p:spPr bwMode="auto">
          <a:xfrm>
            <a:off x="482826" y="1169080"/>
            <a:ext cx="8428945" cy="5333319"/>
          </a:xfrm>
          <a:prstGeom prst="rect">
            <a:avLst/>
          </a:prstGeom>
          <a:noFill/>
          <a:ln w="9525">
            <a:noFill/>
            <a:miter lim="800000"/>
            <a:headEnd/>
            <a:tailEnd/>
          </a:ln>
        </p:spPr>
        <p:txBody>
          <a:bodyPr/>
          <a:lstStyle/>
          <a:p>
            <a:pPr>
              <a:lnSpc>
                <a:spcPct val="200000"/>
              </a:lnSpc>
            </a:pPr>
            <a:r>
              <a:rPr lang="en-US" sz="1800" dirty="0" smtClean="0"/>
              <a:t>1 </a:t>
            </a:r>
            <a:r>
              <a:rPr lang="en-US" sz="1800" dirty="0" err="1" smtClean="0"/>
              <a:t>Evolução</a:t>
            </a:r>
            <a:r>
              <a:rPr lang="en-US" sz="1800" dirty="0" smtClean="0"/>
              <a:t> dos </a:t>
            </a:r>
            <a:r>
              <a:rPr lang="en-US" sz="1800" dirty="0" err="1" smtClean="0"/>
              <a:t>Sistemas</a:t>
            </a:r>
            <a:r>
              <a:rPr lang="en-US" sz="1800" dirty="0" smtClean="0"/>
              <a:t> </a:t>
            </a:r>
            <a:r>
              <a:rPr lang="en-US" sz="1800" dirty="0" err="1" smtClean="0"/>
              <a:t>Logísticos</a:t>
            </a:r>
            <a:r>
              <a:rPr lang="en-US" sz="1800" dirty="0" smtClean="0"/>
              <a:t> - </a:t>
            </a:r>
            <a:r>
              <a:rPr lang="en-US" sz="1800" dirty="0" err="1" smtClean="0"/>
              <a:t>Capítulo</a:t>
            </a:r>
            <a:r>
              <a:rPr lang="en-US" sz="1800" dirty="0" smtClean="0"/>
              <a:t> 1 - PLT</a:t>
            </a:r>
          </a:p>
          <a:p>
            <a:pPr>
              <a:lnSpc>
                <a:spcPct val="200000"/>
              </a:lnSpc>
            </a:pPr>
            <a:r>
              <a:rPr lang="pt-BR" sz="1800" dirty="0" smtClean="0"/>
              <a:t>2</a:t>
            </a:r>
            <a:r>
              <a:rPr lang="en-US" sz="1800" dirty="0" smtClean="0"/>
              <a:t> Logística </a:t>
            </a:r>
            <a:r>
              <a:rPr lang="en-US" sz="1800" dirty="0" err="1" smtClean="0"/>
              <a:t>Integrada</a:t>
            </a:r>
            <a:r>
              <a:rPr lang="pt-BR" sz="1800" dirty="0" smtClean="0"/>
              <a:t> - </a:t>
            </a:r>
            <a:r>
              <a:rPr lang="en-US" sz="1800" dirty="0" err="1" smtClean="0"/>
              <a:t>Capítulo</a:t>
            </a:r>
            <a:r>
              <a:rPr lang="en-US" sz="1800" dirty="0" smtClean="0"/>
              <a:t> 2 - PLT</a:t>
            </a:r>
            <a:endParaRPr lang="pt-BR" sz="1800" dirty="0" smtClean="0"/>
          </a:p>
          <a:p>
            <a:pPr>
              <a:lnSpc>
                <a:spcPct val="200000"/>
              </a:lnSpc>
            </a:pPr>
            <a:r>
              <a:rPr lang="en-US" sz="1800" dirty="0" smtClean="0"/>
              <a:t>3 </a:t>
            </a:r>
            <a:r>
              <a:rPr lang="en-US" sz="1800" dirty="0" err="1" smtClean="0"/>
              <a:t>Transporte</a:t>
            </a:r>
            <a:r>
              <a:rPr lang="en-US" sz="1800" dirty="0" smtClean="0"/>
              <a:t> - </a:t>
            </a:r>
            <a:r>
              <a:rPr lang="en-US" sz="1800" dirty="0" err="1" smtClean="0"/>
              <a:t>Capítulo</a:t>
            </a:r>
            <a:r>
              <a:rPr lang="en-US" sz="1800" dirty="0" smtClean="0"/>
              <a:t> 3 - PLT</a:t>
            </a:r>
          </a:p>
          <a:p>
            <a:pPr>
              <a:lnSpc>
                <a:spcPct val="200000"/>
              </a:lnSpc>
            </a:pPr>
            <a:r>
              <a:rPr lang="en-US" sz="1800" dirty="0" smtClean="0"/>
              <a:t>4 </a:t>
            </a:r>
            <a:r>
              <a:rPr lang="en-US" sz="1800" dirty="0" err="1" smtClean="0"/>
              <a:t>Suprimento</a:t>
            </a:r>
            <a:r>
              <a:rPr lang="en-US" sz="1800" dirty="0" smtClean="0"/>
              <a:t> </a:t>
            </a:r>
            <a:r>
              <a:rPr lang="en-US" sz="1800" dirty="0" err="1" smtClean="0"/>
              <a:t>Físico</a:t>
            </a:r>
            <a:r>
              <a:rPr lang="en-US" sz="1800" dirty="0" smtClean="0"/>
              <a:t> - </a:t>
            </a:r>
            <a:r>
              <a:rPr lang="en-US" sz="1800" dirty="0" err="1" smtClean="0"/>
              <a:t>Capítulo</a:t>
            </a:r>
            <a:r>
              <a:rPr lang="en-US" sz="1800" dirty="0" smtClean="0"/>
              <a:t> 4 - PLT </a:t>
            </a:r>
            <a:r>
              <a:rPr lang="pt-BR" sz="1800" dirty="0" smtClean="0"/>
              <a:t/>
            </a:r>
            <a:br>
              <a:rPr lang="pt-BR" sz="1800" dirty="0" smtClean="0"/>
            </a:br>
            <a:r>
              <a:rPr lang="pt-BR" sz="1800" dirty="0" smtClean="0"/>
              <a:t>5</a:t>
            </a:r>
            <a:r>
              <a:rPr lang="en-US" sz="1800" dirty="0" smtClean="0"/>
              <a:t> </a:t>
            </a:r>
            <a:r>
              <a:rPr lang="en-US" sz="1800" dirty="0" err="1" smtClean="0"/>
              <a:t>Armazenagem</a:t>
            </a:r>
            <a:r>
              <a:rPr lang="en-US" sz="1800" dirty="0" smtClean="0"/>
              <a:t> e </a:t>
            </a:r>
            <a:r>
              <a:rPr lang="en-US" sz="1800" dirty="0" err="1" smtClean="0"/>
              <a:t>Movimentação</a:t>
            </a:r>
            <a:r>
              <a:rPr lang="en-US" sz="1800" dirty="0" smtClean="0"/>
              <a:t> de </a:t>
            </a:r>
            <a:r>
              <a:rPr lang="en-US" sz="1800" dirty="0" err="1" smtClean="0"/>
              <a:t>Matérias</a:t>
            </a:r>
            <a:r>
              <a:rPr lang="en-US" sz="1800" dirty="0" smtClean="0"/>
              <a:t> </a:t>
            </a:r>
            <a:r>
              <a:rPr lang="en-US" sz="1800" dirty="0" err="1" smtClean="0"/>
              <a:t>Primas</a:t>
            </a:r>
            <a:r>
              <a:rPr lang="en-US" sz="1800" dirty="0" smtClean="0"/>
              <a:t> e </a:t>
            </a:r>
            <a:r>
              <a:rPr lang="en-US" sz="1800" dirty="0" err="1" smtClean="0"/>
              <a:t>Mercadorias</a:t>
            </a:r>
            <a:r>
              <a:rPr lang="en-US" sz="1800" dirty="0" smtClean="0"/>
              <a:t> - </a:t>
            </a:r>
            <a:r>
              <a:rPr lang="en-US" sz="1800" dirty="0" err="1" smtClean="0"/>
              <a:t>Capítulo</a:t>
            </a:r>
            <a:r>
              <a:rPr lang="en-US" sz="1800" dirty="0" smtClean="0"/>
              <a:t> 5 - PLT</a:t>
            </a:r>
          </a:p>
          <a:p>
            <a:pPr>
              <a:lnSpc>
                <a:spcPct val="200000"/>
              </a:lnSpc>
            </a:pPr>
            <a:r>
              <a:rPr lang="en-US" sz="1800" dirty="0" smtClean="0"/>
              <a:t>6 </a:t>
            </a:r>
            <a:r>
              <a:rPr lang="en-US" sz="1800" dirty="0" err="1" smtClean="0"/>
              <a:t>Gestão</a:t>
            </a:r>
            <a:r>
              <a:rPr lang="en-US" sz="1800" dirty="0" smtClean="0"/>
              <a:t> de </a:t>
            </a:r>
            <a:r>
              <a:rPr lang="en-US" sz="1800" dirty="0" err="1" smtClean="0"/>
              <a:t>Canais</a:t>
            </a:r>
            <a:r>
              <a:rPr lang="en-US" sz="1800" dirty="0" smtClean="0"/>
              <a:t> de </a:t>
            </a:r>
            <a:r>
              <a:rPr lang="en-US" sz="1800" dirty="0" err="1" smtClean="0"/>
              <a:t>Distribuição</a:t>
            </a:r>
            <a:r>
              <a:rPr lang="en-US" sz="1800" dirty="0" smtClean="0"/>
              <a:t> e Trade Marketing - </a:t>
            </a:r>
            <a:r>
              <a:rPr lang="en-US" sz="1800" dirty="0" err="1" smtClean="0"/>
              <a:t>Capitulo</a:t>
            </a:r>
            <a:r>
              <a:rPr lang="en-US" sz="1800" dirty="0" smtClean="0"/>
              <a:t> 6 - PLT</a:t>
            </a:r>
          </a:p>
          <a:p>
            <a:pPr>
              <a:lnSpc>
                <a:spcPct val="200000"/>
              </a:lnSpc>
            </a:pPr>
            <a:r>
              <a:rPr lang="en-US" sz="1800" dirty="0" smtClean="0"/>
              <a:t>7 Marketing, </a:t>
            </a:r>
            <a:r>
              <a:rPr lang="en-US" sz="1800" dirty="0" err="1" smtClean="0"/>
              <a:t>logística</a:t>
            </a:r>
            <a:r>
              <a:rPr lang="en-US" sz="1800" dirty="0" smtClean="0"/>
              <a:t> e </a:t>
            </a:r>
            <a:r>
              <a:rPr lang="en-US" sz="1800" dirty="0" err="1" smtClean="0"/>
              <a:t>nível</a:t>
            </a:r>
            <a:r>
              <a:rPr lang="en-US" sz="1800" dirty="0" smtClean="0"/>
              <a:t> de </a:t>
            </a:r>
            <a:r>
              <a:rPr lang="en-US" sz="1800" dirty="0" err="1" smtClean="0"/>
              <a:t>serviços</a:t>
            </a:r>
            <a:r>
              <a:rPr lang="en-US" sz="1800" dirty="0" smtClean="0"/>
              <a:t> - </a:t>
            </a:r>
            <a:r>
              <a:rPr lang="en-US" sz="1800" dirty="0" err="1" smtClean="0"/>
              <a:t>Capitulo</a:t>
            </a:r>
            <a:r>
              <a:rPr lang="en-US" sz="1800" dirty="0" smtClean="0"/>
              <a:t> 7 - PLT</a:t>
            </a:r>
          </a:p>
          <a:p>
            <a:pPr>
              <a:lnSpc>
                <a:spcPct val="200000"/>
              </a:lnSpc>
            </a:pPr>
            <a:r>
              <a:rPr lang="en-US" sz="1800" dirty="0" smtClean="0"/>
              <a:t>8 </a:t>
            </a:r>
            <a:r>
              <a:rPr lang="en-US" sz="1800" dirty="0" err="1" smtClean="0"/>
              <a:t>Seguro</a:t>
            </a:r>
            <a:endParaRPr lang="en-US" sz="1800" dirty="0"/>
          </a:p>
        </p:txBody>
      </p:sp>
      <p:pic>
        <p:nvPicPr>
          <p:cNvPr id="19462" name="Picture 4" descr="logo anhanguera educacional"/>
          <p:cNvPicPr>
            <a:picLocks noChangeAspect="1" noChangeArrowheads="1"/>
          </p:cNvPicPr>
          <p:nvPr/>
        </p:nvPicPr>
        <p:blipFill>
          <a:blip r:embed="rId3"/>
          <a:srcRect/>
          <a:stretch>
            <a:fillRect/>
          </a:stretch>
        </p:blipFill>
        <p:spPr bwMode="auto">
          <a:xfrm>
            <a:off x="8226425" y="5849938"/>
            <a:ext cx="917575" cy="10080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box(in)">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3662">
                                            <p:txEl>
                                              <p:pRg st="0" end="0"/>
                                            </p:txEl>
                                          </p:spTgt>
                                        </p:tgtEl>
                                        <p:attrNameLst>
                                          <p:attrName>style.visibility</p:attrName>
                                        </p:attrNameLst>
                                      </p:cBhvr>
                                      <p:to>
                                        <p:strVal val="visible"/>
                                      </p:to>
                                    </p:set>
                                    <p:animEffect transition="in" filter="box(in)">
                                      <p:cBhvr>
                                        <p:cTn id="12" dur="500"/>
                                        <p:tgtEl>
                                          <p:spTgt spid="2836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3662">
                                            <p:txEl>
                                              <p:pRg st="1" end="1"/>
                                            </p:txEl>
                                          </p:spTgt>
                                        </p:tgtEl>
                                        <p:attrNameLst>
                                          <p:attrName>style.visibility</p:attrName>
                                        </p:attrNameLst>
                                      </p:cBhvr>
                                      <p:to>
                                        <p:strVal val="visible"/>
                                      </p:to>
                                    </p:set>
                                    <p:animEffect transition="in" filter="box(in)">
                                      <p:cBhvr>
                                        <p:cTn id="17" dur="500"/>
                                        <p:tgtEl>
                                          <p:spTgt spid="2836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3662">
                                            <p:txEl>
                                              <p:pRg st="2" end="2"/>
                                            </p:txEl>
                                          </p:spTgt>
                                        </p:tgtEl>
                                        <p:attrNameLst>
                                          <p:attrName>style.visibility</p:attrName>
                                        </p:attrNameLst>
                                      </p:cBhvr>
                                      <p:to>
                                        <p:strVal val="visible"/>
                                      </p:to>
                                    </p:set>
                                    <p:animEffect transition="in" filter="box(in)">
                                      <p:cBhvr>
                                        <p:cTn id="22" dur="500"/>
                                        <p:tgtEl>
                                          <p:spTgt spid="2836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3662">
                                            <p:txEl>
                                              <p:pRg st="3" end="3"/>
                                            </p:txEl>
                                          </p:spTgt>
                                        </p:tgtEl>
                                        <p:attrNameLst>
                                          <p:attrName>style.visibility</p:attrName>
                                        </p:attrNameLst>
                                      </p:cBhvr>
                                      <p:to>
                                        <p:strVal val="visible"/>
                                      </p:to>
                                    </p:set>
                                    <p:animEffect transition="in" filter="box(in)">
                                      <p:cBhvr>
                                        <p:cTn id="27" dur="500"/>
                                        <p:tgtEl>
                                          <p:spTgt spid="2836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3662">
                                            <p:txEl>
                                              <p:pRg st="4" end="4"/>
                                            </p:txEl>
                                          </p:spTgt>
                                        </p:tgtEl>
                                        <p:attrNameLst>
                                          <p:attrName>style.visibility</p:attrName>
                                        </p:attrNameLst>
                                      </p:cBhvr>
                                      <p:to>
                                        <p:strVal val="visible"/>
                                      </p:to>
                                    </p:set>
                                    <p:animEffect transition="in" filter="box(in)">
                                      <p:cBhvr>
                                        <p:cTn id="32" dur="500"/>
                                        <p:tgtEl>
                                          <p:spTgt spid="2836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3662">
                                            <p:txEl>
                                              <p:pRg st="5" end="5"/>
                                            </p:txEl>
                                          </p:spTgt>
                                        </p:tgtEl>
                                        <p:attrNameLst>
                                          <p:attrName>style.visibility</p:attrName>
                                        </p:attrNameLst>
                                      </p:cBhvr>
                                      <p:to>
                                        <p:strVal val="visible"/>
                                      </p:to>
                                    </p:set>
                                    <p:animEffect transition="in" filter="box(in)">
                                      <p:cBhvr>
                                        <p:cTn id="37" dur="500"/>
                                        <p:tgtEl>
                                          <p:spTgt spid="2836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3662">
                                            <p:txEl>
                                              <p:pRg st="6" end="6"/>
                                            </p:txEl>
                                          </p:spTgt>
                                        </p:tgtEl>
                                        <p:attrNameLst>
                                          <p:attrName>style.visibility</p:attrName>
                                        </p:attrNameLst>
                                      </p:cBhvr>
                                      <p:to>
                                        <p:strVal val="visible"/>
                                      </p:to>
                                    </p:set>
                                    <p:animEffect transition="in" filter="box(in)">
                                      <p:cBhvr>
                                        <p:cTn id="42" dur="500"/>
                                        <p:tgtEl>
                                          <p:spTgt spid="283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D57320F-B2D1-41EE-A0E5-BC3615B6CD3A}" type="slidenum">
              <a:rPr lang="pt-BR" smtClean="0">
                <a:latin typeface="Arial" pitchFamily="34" charset="0"/>
                <a:cs typeface="Arial" pitchFamily="34" charset="0"/>
              </a:rPr>
              <a:pPr/>
              <a:t>120</a:t>
            </a:fld>
            <a:endParaRPr lang="pt-BR" smtClean="0">
              <a:latin typeface="Arial" pitchFamily="34" charset="0"/>
              <a:cs typeface="Arial" pitchFamily="34" charset="0"/>
            </a:endParaRPr>
          </a:p>
        </p:txBody>
      </p:sp>
      <p:sp>
        <p:nvSpPr>
          <p:cNvPr id="145411" name="Text Placeholder 3"/>
          <p:cNvSpPr>
            <a:spLocks noGrp="1"/>
          </p:cNvSpPr>
          <p:nvPr>
            <p:ph type="body" sz="quarter" idx="4294967295"/>
          </p:nvPr>
        </p:nvSpPr>
        <p:spPr bwMode="auto">
          <a:xfrm>
            <a:off x="0" y="6553200"/>
            <a:ext cx="9144000" cy="304800"/>
          </a:xfrm>
          <a:prstGeom prst="rect">
            <a:avLst/>
          </a:prstGeom>
          <a:noFill/>
          <a:ln>
            <a:miter lim="800000"/>
            <a:headEnd/>
            <a:tailEnd/>
          </a:ln>
        </p:spPr>
        <p:txBody>
          <a:bodyPr anchor="ctr"/>
          <a:lstStyle/>
          <a:p>
            <a:pPr>
              <a:lnSpc>
                <a:spcPct val="90000"/>
              </a:lnSpc>
            </a:pPr>
            <a:r>
              <a:rPr lang="pt-BR" sz="2100" smtClean="0"/>
              <a:t>Lavratti</a:t>
            </a:r>
          </a:p>
        </p:txBody>
      </p:sp>
      <p:sp>
        <p:nvSpPr>
          <p:cNvPr id="145412" name="Text Placeholder 4"/>
          <p:cNvSpPr>
            <a:spLocks noGrp="1"/>
          </p:cNvSpPr>
          <p:nvPr>
            <p:ph type="body" sz="quarter" idx="4294967295"/>
          </p:nvPr>
        </p:nvSpPr>
        <p:spPr bwMode="auto">
          <a:xfrm>
            <a:off x="381000" y="914400"/>
            <a:ext cx="8305800" cy="5334000"/>
          </a:xfrm>
          <a:prstGeom prst="rect">
            <a:avLst/>
          </a:prstGeom>
          <a:solidFill>
            <a:srgbClr val="FFFFFF"/>
          </a:solidFill>
          <a:ln>
            <a:solidFill>
              <a:srgbClr val="000000"/>
            </a:solidFill>
            <a:miter lim="800000"/>
            <a:headEnd/>
            <a:tailEnd/>
          </a:ln>
        </p:spPr>
        <p:txBody>
          <a:bodyPr/>
          <a:lstStyle/>
          <a:p>
            <a:pPr marL="0" indent="0">
              <a:lnSpc>
                <a:spcPct val="120000"/>
              </a:lnSpc>
              <a:tabLst>
                <a:tab pos="254000" algn="l"/>
              </a:tabLst>
            </a:pPr>
            <a:r>
              <a:rPr lang="pt-BR" sz="2400" b="1" smtClean="0">
                <a:cs typeface="Times New Roman" pitchFamily="18" charset="0"/>
              </a:rPr>
              <a:t>Número de envios por dia:</a:t>
            </a:r>
            <a:endParaRPr lang="pt-BR" sz="2400" smtClean="0">
              <a:cs typeface="Times New Roman" pitchFamily="18" charset="0"/>
            </a:endParaRPr>
          </a:p>
          <a:p>
            <a:pPr marL="0" indent="0">
              <a:lnSpc>
                <a:spcPct val="120000"/>
              </a:lnSpc>
              <a:buFont typeface="Calibri" pitchFamily="34" charset="0"/>
              <a:buAutoNum type="alphaLcParenR"/>
              <a:tabLst>
                <a:tab pos="254000" algn="l"/>
              </a:tabLst>
            </a:pPr>
            <a:r>
              <a:rPr lang="pt-BR" sz="2400" smtClean="0">
                <a:cs typeface="Times New Roman" pitchFamily="18" charset="0"/>
              </a:rPr>
              <a:t>Estoque em um centro de distribuição: Devem ocorrer entregas para todas as lojas. Então, 20 X 100 = 2.000 envios de mercadorias por dia.</a:t>
            </a:r>
            <a:endParaRPr lang="pt-BR" sz="2400" smtClean="0"/>
          </a:p>
          <a:p>
            <a:pPr marL="0" indent="0">
              <a:lnSpc>
                <a:spcPct val="120000"/>
              </a:lnSpc>
              <a:buFont typeface="Calibri" pitchFamily="34" charset="0"/>
              <a:buAutoNum type="alphaLcParenR"/>
              <a:tabLst>
                <a:tab pos="254000" algn="l"/>
              </a:tabLst>
            </a:pPr>
            <a:r>
              <a:rPr lang="pt-BR" sz="2400" smtClean="0">
                <a:cs typeface="Times New Roman" pitchFamily="18" charset="0"/>
              </a:rPr>
              <a:t>Estoque em algumas lojas: São 20 lojas, mas 4 delas já receberam porque funcionam com depósitos de seu grupo. Então serão enviados para as 16 lojas restantes. A demanda diária é de 100 unidades por loja, portanto o estoque será de 16 X 100 = 1.600 unidades.</a:t>
            </a:r>
          </a:p>
          <a:p>
            <a:pPr marL="0" indent="0">
              <a:lnSpc>
                <a:spcPct val="120000"/>
              </a:lnSpc>
              <a:buFont typeface="Calibri" pitchFamily="34" charset="0"/>
              <a:buAutoNum type="alphaLcParenR"/>
              <a:tabLst>
                <a:tab pos="254000" algn="l"/>
              </a:tabLst>
            </a:pPr>
            <a:r>
              <a:rPr lang="pt-BR" sz="2400" smtClean="0">
                <a:cs typeface="Times New Roman" pitchFamily="18" charset="0"/>
              </a:rPr>
              <a:t>Estoques nas lojas: Não haverá envios. Os estoques já estão nas lojas.</a:t>
            </a:r>
            <a:r>
              <a:rPr lang="pt-BR" sz="2400" smtClean="0"/>
              <a:t> </a:t>
            </a:r>
          </a:p>
        </p:txBody>
      </p:sp>
      <p:sp>
        <p:nvSpPr>
          <p:cNvPr id="145413" name="Text Box 4"/>
          <p:cNvSpPr txBox="1">
            <a:spLocks noChangeArrowheads="1"/>
          </p:cNvSpPr>
          <p:nvPr/>
        </p:nvSpPr>
        <p:spPr bwMode="auto">
          <a:xfrm>
            <a:off x="290513" y="184150"/>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2D04021-0B9F-4DF7-AF72-7A6B1D4BE11E}" type="slidenum">
              <a:rPr lang="pt-BR" smtClean="0">
                <a:latin typeface="Arial" pitchFamily="34" charset="0"/>
                <a:cs typeface="Arial" pitchFamily="34" charset="0"/>
              </a:rPr>
              <a:pPr/>
              <a:t>121</a:t>
            </a:fld>
            <a:endParaRPr lang="pt-BR" smtClean="0">
              <a:latin typeface="Arial" pitchFamily="34" charset="0"/>
              <a:cs typeface="Arial" pitchFamily="34" charset="0"/>
            </a:endParaRPr>
          </a:p>
        </p:txBody>
      </p:sp>
      <p:sp>
        <p:nvSpPr>
          <p:cNvPr id="146435" name="Text Placeholder 3"/>
          <p:cNvSpPr>
            <a:spLocks noGrp="1"/>
          </p:cNvSpPr>
          <p:nvPr>
            <p:ph type="body" sz="quarter" idx="4294967295"/>
          </p:nvPr>
        </p:nvSpPr>
        <p:spPr bwMode="auto">
          <a:xfrm>
            <a:off x="0" y="6553200"/>
            <a:ext cx="9144000" cy="304800"/>
          </a:xfrm>
          <a:prstGeom prst="rect">
            <a:avLst/>
          </a:prstGeom>
          <a:noFill/>
          <a:ln>
            <a:miter lim="800000"/>
            <a:headEnd/>
            <a:tailEnd/>
          </a:ln>
        </p:spPr>
        <p:txBody>
          <a:bodyPr anchor="ctr"/>
          <a:lstStyle/>
          <a:p>
            <a:pPr>
              <a:lnSpc>
                <a:spcPct val="90000"/>
              </a:lnSpc>
            </a:pPr>
            <a:r>
              <a:rPr lang="pt-BR" sz="2100" smtClean="0"/>
              <a:t>Lavratti</a:t>
            </a:r>
          </a:p>
        </p:txBody>
      </p:sp>
      <p:graphicFrame>
        <p:nvGraphicFramePr>
          <p:cNvPr id="684035" name="Group 3"/>
          <p:cNvGraphicFramePr>
            <a:graphicFrameLocks noGrp="1"/>
          </p:cNvGraphicFramePr>
          <p:nvPr/>
        </p:nvGraphicFramePr>
        <p:xfrm>
          <a:off x="536575" y="1327150"/>
          <a:ext cx="8229600" cy="4632960"/>
        </p:xfrm>
        <a:graphic>
          <a:graphicData uri="http://schemas.openxmlformats.org/drawingml/2006/table">
            <a:tbl>
              <a:tblPr/>
              <a:tblGrid>
                <a:gridCol w="2362200"/>
                <a:gridCol w="5867400"/>
              </a:tblGrid>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Times New Roman" pitchFamily="18" charset="0"/>
                        </a:rPr>
                        <a:t>Opção</a:t>
                      </a: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Times New Roman" pitchFamily="18" charset="0"/>
                        </a:rPr>
                        <a:t>Envios</a:t>
                      </a: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6477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 em um Centro de Distribuição: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Devem ocorrer entregas para todas as lojas. Então, 20 X 100 = 2.000 envios de mercadorias por dia.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523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 em algumas lojas: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São 20 lojas, mas 4 delas já receberam porque funcionam como depósitos de seu grupo. Então, serão enviados para as 16 lojas restantes. A demanda diária é de 100 unidades por loja, portanto, o estoque será de 16 X 100 = 1.600 unidades.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192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Estoques nas lojas: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Não haverá envios. Os estoques já estão nas lojas.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
        <p:nvSpPr>
          <p:cNvPr id="146453" name="Text Box 20"/>
          <p:cNvSpPr txBox="1">
            <a:spLocks noChangeArrowheads="1"/>
          </p:cNvSpPr>
          <p:nvPr/>
        </p:nvSpPr>
        <p:spPr bwMode="auto">
          <a:xfrm>
            <a:off x="290513" y="641350"/>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26569BB-6016-4336-8360-C7F64E6B1CFF}" type="slidenum">
              <a:rPr lang="pt-BR" smtClean="0">
                <a:latin typeface="Arial" pitchFamily="34" charset="0"/>
                <a:cs typeface="Arial" pitchFamily="34" charset="0"/>
              </a:rPr>
              <a:pPr/>
              <a:t>122</a:t>
            </a:fld>
            <a:endParaRPr lang="pt-BR" smtClean="0">
              <a:latin typeface="Arial" pitchFamily="34" charset="0"/>
              <a:cs typeface="Arial" pitchFamily="34" charset="0"/>
            </a:endParaRPr>
          </a:p>
        </p:txBody>
      </p:sp>
      <p:sp>
        <p:nvSpPr>
          <p:cNvPr id="147459" name="Text Placeholder 3"/>
          <p:cNvSpPr>
            <a:spLocks noGrp="1"/>
          </p:cNvSpPr>
          <p:nvPr>
            <p:ph type="body" sz="quarter" idx="4294967295"/>
          </p:nvPr>
        </p:nvSpPr>
        <p:spPr bwMode="auto">
          <a:xfrm>
            <a:off x="0" y="6553200"/>
            <a:ext cx="9144000" cy="304800"/>
          </a:xfrm>
          <a:prstGeom prst="rect">
            <a:avLst/>
          </a:prstGeom>
          <a:noFill/>
          <a:ln>
            <a:miter lim="800000"/>
            <a:headEnd/>
            <a:tailEnd/>
          </a:ln>
        </p:spPr>
        <p:txBody>
          <a:bodyPr anchor="ctr"/>
          <a:lstStyle/>
          <a:p>
            <a:pPr>
              <a:lnSpc>
                <a:spcPct val="90000"/>
              </a:lnSpc>
            </a:pPr>
            <a:r>
              <a:rPr lang="pt-BR" sz="2100" smtClean="0"/>
              <a:t>Lavratti</a:t>
            </a:r>
          </a:p>
        </p:txBody>
      </p:sp>
      <p:sp>
        <p:nvSpPr>
          <p:cNvPr id="147460" name="Text Placeholder 6"/>
          <p:cNvSpPr>
            <a:spLocks noGrp="1"/>
          </p:cNvSpPr>
          <p:nvPr>
            <p:ph type="body" sz="quarter" idx="4294967295"/>
          </p:nvPr>
        </p:nvSpPr>
        <p:spPr bwMode="auto">
          <a:xfrm>
            <a:off x="381000" y="914400"/>
            <a:ext cx="8305800" cy="5334000"/>
          </a:xfrm>
          <a:prstGeom prst="rect">
            <a:avLst/>
          </a:prstGeom>
          <a:noFill/>
          <a:ln>
            <a:miter lim="800000"/>
            <a:headEnd/>
            <a:tailEnd/>
          </a:ln>
        </p:spPr>
        <p:txBody>
          <a:bodyPr/>
          <a:lstStyle/>
          <a:p>
            <a:r>
              <a:rPr lang="pt-BR" sz="2400" b="1" smtClean="0"/>
              <a:t>Custo de enviar:</a:t>
            </a:r>
            <a:endParaRPr lang="pt-BR" sz="2400" smtClean="0"/>
          </a:p>
          <a:p>
            <a:pPr>
              <a:lnSpc>
                <a:spcPct val="130000"/>
              </a:lnSpc>
              <a:buFont typeface="Calibri" pitchFamily="34" charset="0"/>
              <a:buAutoNum type="alphaLcParenR"/>
            </a:pPr>
            <a:r>
              <a:rPr lang="pt-BR" sz="2400" smtClean="0"/>
              <a:t>Estoque em um centro de distribuição: Esse transporte custa mais, pois o depósito fica distante das lojas. São 2.000,00 por dia.</a:t>
            </a:r>
          </a:p>
          <a:p>
            <a:pPr>
              <a:lnSpc>
                <a:spcPct val="130000"/>
              </a:lnSpc>
              <a:buFont typeface="Calibri" pitchFamily="34" charset="0"/>
              <a:buAutoNum type="alphaLcParenR"/>
            </a:pPr>
            <a:r>
              <a:rPr lang="pt-BR" sz="2400" smtClean="0"/>
              <a:t>Estoque em algumas lojas: Custa R$ 0,30 para cada uma das 1.600 unidades entregues, portanto, R$ 480,00 por dia para levar os produtos chegarem até as lojas de destino.</a:t>
            </a:r>
          </a:p>
          <a:p>
            <a:pPr>
              <a:lnSpc>
                <a:spcPct val="130000"/>
              </a:lnSpc>
              <a:buFont typeface="Calibri" pitchFamily="34" charset="0"/>
              <a:buAutoNum type="alphaLcParenR"/>
            </a:pPr>
            <a:r>
              <a:rPr lang="pt-BR" sz="2400" smtClean="0"/>
              <a:t>Estoques nas lojas: O custo é zero porque não há entregas.</a:t>
            </a:r>
          </a:p>
        </p:txBody>
      </p:sp>
      <p:sp>
        <p:nvSpPr>
          <p:cNvPr id="147461" name="Text Box 4"/>
          <p:cNvSpPr txBox="1">
            <a:spLocks noChangeArrowheads="1"/>
          </p:cNvSpPr>
          <p:nvPr/>
        </p:nvSpPr>
        <p:spPr bwMode="auto">
          <a:xfrm>
            <a:off x="290513" y="28416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EB11AF2-4148-4528-AE49-88608FF974B3}" type="slidenum">
              <a:rPr lang="pt-BR" smtClean="0">
                <a:latin typeface="Arial" pitchFamily="34" charset="0"/>
                <a:cs typeface="Arial" pitchFamily="34" charset="0"/>
              </a:rPr>
              <a:pPr/>
              <a:t>123</a:t>
            </a:fld>
            <a:endParaRPr lang="pt-BR" smtClean="0">
              <a:latin typeface="Arial" pitchFamily="34" charset="0"/>
              <a:cs typeface="Arial" pitchFamily="34" charset="0"/>
            </a:endParaRPr>
          </a:p>
        </p:txBody>
      </p:sp>
      <p:sp>
        <p:nvSpPr>
          <p:cNvPr id="148483" name="Text Placeholder 3"/>
          <p:cNvSpPr>
            <a:spLocks noGrp="1"/>
          </p:cNvSpPr>
          <p:nvPr>
            <p:ph type="body" sz="quarter" idx="4294967295"/>
          </p:nvPr>
        </p:nvSpPr>
        <p:spPr bwMode="auto">
          <a:xfrm>
            <a:off x="0" y="6553200"/>
            <a:ext cx="9144000" cy="304800"/>
          </a:xfrm>
          <a:prstGeom prst="rect">
            <a:avLst/>
          </a:prstGeom>
          <a:noFill/>
          <a:ln>
            <a:miter lim="800000"/>
            <a:headEnd/>
            <a:tailEnd/>
          </a:ln>
        </p:spPr>
        <p:txBody>
          <a:bodyPr anchor="ctr"/>
          <a:lstStyle/>
          <a:p>
            <a:pPr>
              <a:lnSpc>
                <a:spcPct val="90000"/>
              </a:lnSpc>
            </a:pPr>
            <a:r>
              <a:rPr lang="pt-BR" sz="2100" smtClean="0"/>
              <a:t>Lavratti</a:t>
            </a:r>
          </a:p>
        </p:txBody>
      </p:sp>
      <p:graphicFrame>
        <p:nvGraphicFramePr>
          <p:cNvPr id="688131" name="Group 3"/>
          <p:cNvGraphicFramePr>
            <a:graphicFrameLocks noGrp="1"/>
          </p:cNvGraphicFramePr>
          <p:nvPr/>
        </p:nvGraphicFramePr>
        <p:xfrm>
          <a:off x="428625" y="1951038"/>
          <a:ext cx="8229600" cy="4023360"/>
        </p:xfrm>
        <a:graphic>
          <a:graphicData uri="http://schemas.openxmlformats.org/drawingml/2006/table">
            <a:tbl>
              <a:tblPr/>
              <a:tblGrid>
                <a:gridCol w="2362200"/>
                <a:gridCol w="5867400"/>
              </a:tblGrid>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Times New Roman" pitchFamily="18" charset="0"/>
                        </a:rPr>
                        <a:t>Opção</a:t>
                      </a: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Times New Roman" pitchFamily="18" charset="0"/>
                        </a:rPr>
                        <a:t>Custo de enviar</a:t>
                      </a: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647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 em um Centro de Distribuição: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Esse transporte custa mais, pois o depósito fica distante das lojas. São R$ 2.000,00 por dia (R$ 1,00 X 2.000).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523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 em algumas lojas: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Custa R$ 0,30 para cada uma das 1.600 unidades entregues. Portanto, R$ 480,00 por dia para os produtos chegarem até as lojas de destino.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192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Estoques nas lojas: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O custo é zero, porque não há entregas.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
        <p:nvSpPr>
          <p:cNvPr id="148501" name="Text Box 20"/>
          <p:cNvSpPr txBox="1">
            <a:spLocks noChangeArrowheads="1"/>
          </p:cNvSpPr>
          <p:nvPr/>
        </p:nvSpPr>
        <p:spPr bwMode="auto">
          <a:xfrm>
            <a:off x="290513" y="102711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08D21A4-105E-45A8-BA83-FD8CFC2B9023}" type="slidenum">
              <a:rPr lang="pt-BR" smtClean="0">
                <a:latin typeface="Arial" pitchFamily="34" charset="0"/>
                <a:cs typeface="Arial" pitchFamily="34" charset="0"/>
              </a:rPr>
              <a:pPr/>
              <a:t>124</a:t>
            </a:fld>
            <a:endParaRPr lang="pt-BR" smtClean="0">
              <a:latin typeface="Arial" pitchFamily="34" charset="0"/>
              <a:cs typeface="Arial" pitchFamily="34" charset="0"/>
            </a:endParaRPr>
          </a:p>
        </p:txBody>
      </p:sp>
      <p:sp>
        <p:nvSpPr>
          <p:cNvPr id="149507" name="Text Placeholder 3"/>
          <p:cNvSpPr>
            <a:spLocks noGrp="1"/>
          </p:cNvSpPr>
          <p:nvPr>
            <p:ph type="body" sz="quarter" idx="4294967295"/>
          </p:nvPr>
        </p:nvSpPr>
        <p:spPr bwMode="auto">
          <a:xfrm>
            <a:off x="0" y="6553200"/>
            <a:ext cx="9144000" cy="304800"/>
          </a:xfrm>
          <a:prstGeom prst="rect">
            <a:avLst/>
          </a:prstGeom>
          <a:noFill/>
          <a:ln>
            <a:miter lim="800000"/>
            <a:headEnd/>
            <a:tailEnd/>
          </a:ln>
        </p:spPr>
        <p:txBody>
          <a:bodyPr anchor="ctr"/>
          <a:lstStyle/>
          <a:p>
            <a:pPr>
              <a:lnSpc>
                <a:spcPct val="90000"/>
              </a:lnSpc>
            </a:pPr>
            <a:r>
              <a:rPr lang="pt-BR" sz="2100" smtClean="0"/>
              <a:t>Lavratti</a:t>
            </a:r>
          </a:p>
        </p:txBody>
      </p:sp>
      <p:sp>
        <p:nvSpPr>
          <p:cNvPr id="149508" name="Text Placeholder 6"/>
          <p:cNvSpPr>
            <a:spLocks noGrp="1"/>
          </p:cNvSpPr>
          <p:nvPr>
            <p:ph type="body" sz="quarter" idx="4294967295"/>
          </p:nvPr>
        </p:nvSpPr>
        <p:spPr bwMode="auto">
          <a:xfrm>
            <a:off x="322263" y="1336675"/>
            <a:ext cx="8305800" cy="5334000"/>
          </a:xfrm>
          <a:prstGeom prst="rect">
            <a:avLst/>
          </a:prstGeom>
          <a:noFill/>
          <a:ln>
            <a:miter lim="800000"/>
            <a:headEnd/>
            <a:tailEnd/>
          </a:ln>
        </p:spPr>
        <p:txBody>
          <a:bodyPr/>
          <a:lstStyle/>
          <a:p>
            <a:pPr marL="0" indent="0">
              <a:tabLst>
                <a:tab pos="254000" algn="l"/>
              </a:tabLst>
            </a:pPr>
            <a:r>
              <a:rPr lang="pt-BR" sz="2400" b="1" smtClean="0">
                <a:cs typeface="Times New Roman" pitchFamily="18" charset="0"/>
              </a:rPr>
              <a:t>Custo do estoque de segurança:</a:t>
            </a:r>
            <a:endParaRPr lang="pt-BR" sz="2400" smtClean="0">
              <a:cs typeface="Times New Roman" pitchFamily="18" charset="0"/>
            </a:endParaRPr>
          </a:p>
          <a:p>
            <a:pPr marL="0" indent="0">
              <a:buFont typeface="Calibri" pitchFamily="34" charset="0"/>
              <a:buAutoNum type="alphaLcParenR"/>
              <a:tabLst>
                <a:tab pos="254000" algn="l"/>
              </a:tabLst>
            </a:pPr>
            <a:r>
              <a:rPr lang="pt-BR" sz="2400" smtClean="0">
                <a:cs typeface="Times New Roman" pitchFamily="18" charset="0"/>
              </a:rPr>
              <a:t>Estoque em um centro de distribuição: 116 X R$ 3,00 = 348,00.</a:t>
            </a:r>
            <a:endParaRPr lang="pt-BR" sz="2400" smtClean="0"/>
          </a:p>
          <a:p>
            <a:pPr marL="0" indent="0">
              <a:buFont typeface="Calibri" pitchFamily="34" charset="0"/>
              <a:buAutoNum type="alphaLcParenR"/>
              <a:tabLst>
                <a:tab pos="254000" algn="l"/>
              </a:tabLst>
            </a:pPr>
            <a:r>
              <a:rPr lang="pt-BR" sz="2400" smtClean="0">
                <a:cs typeface="Times New Roman" pitchFamily="18" charset="0"/>
              </a:rPr>
              <a:t>Estoque em algumas lojas: 232 X R$ 3,00 = 696,00.</a:t>
            </a:r>
            <a:endParaRPr lang="pt-BR" sz="2400" smtClean="0"/>
          </a:p>
          <a:p>
            <a:pPr marL="0" indent="0">
              <a:buFont typeface="Calibri" pitchFamily="34" charset="0"/>
              <a:buAutoNum type="alphaLcParenR"/>
              <a:tabLst>
                <a:tab pos="254000" algn="l"/>
              </a:tabLst>
            </a:pPr>
            <a:r>
              <a:rPr lang="pt-BR" sz="2400" smtClean="0">
                <a:cs typeface="Times New Roman" pitchFamily="18" charset="0"/>
              </a:rPr>
              <a:t>Estoques nas lojas: 520 X R$ 3,00 = R$ 1.560,00.</a:t>
            </a:r>
            <a:endParaRPr lang="pt-BR" sz="2400" smtClean="0"/>
          </a:p>
        </p:txBody>
      </p:sp>
      <p:graphicFrame>
        <p:nvGraphicFramePr>
          <p:cNvPr id="690180" name="Group 4"/>
          <p:cNvGraphicFramePr>
            <a:graphicFrameLocks noGrp="1"/>
          </p:cNvGraphicFramePr>
          <p:nvPr/>
        </p:nvGraphicFramePr>
        <p:xfrm>
          <a:off x="357188" y="4071938"/>
          <a:ext cx="8229600" cy="2499360"/>
        </p:xfrm>
        <a:graphic>
          <a:graphicData uri="http://schemas.openxmlformats.org/drawingml/2006/table">
            <a:tbl>
              <a:tblPr/>
              <a:tblGrid>
                <a:gridCol w="2819400"/>
                <a:gridCol w="5410200"/>
              </a:tblGrid>
              <a:tr h="33020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Times New Roman" pitchFamily="18" charset="0"/>
                        </a:rPr>
                        <a:t>Opção</a:t>
                      </a: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Times New Roman" pitchFamily="18" charset="0"/>
                        </a:rPr>
                        <a:t>Custo do estoque de segurança</a:t>
                      </a: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700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 em um Centro de Distribuição: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116 X R$ 3,00 = 348,00.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56673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 em algumas lojas: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232 X R$ 3,00 = 696,00.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330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Estoques nas lojas: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520 X R$ 3,00 = R$ 1.560,00.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
        <p:nvSpPr>
          <p:cNvPr id="149526" name="Text Box 21"/>
          <p:cNvSpPr txBox="1">
            <a:spLocks noChangeArrowheads="1"/>
          </p:cNvSpPr>
          <p:nvPr/>
        </p:nvSpPr>
        <p:spPr bwMode="auto">
          <a:xfrm>
            <a:off x="290513" y="74136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B398C05-8AA1-4B6A-8083-BD54F95706CC}" type="slidenum">
              <a:rPr lang="pt-BR" smtClean="0">
                <a:latin typeface="Arial" pitchFamily="34" charset="0"/>
                <a:cs typeface="Arial" pitchFamily="34" charset="0"/>
              </a:rPr>
              <a:pPr/>
              <a:t>125</a:t>
            </a:fld>
            <a:endParaRPr lang="pt-BR" smtClean="0">
              <a:latin typeface="Arial" pitchFamily="34" charset="0"/>
              <a:cs typeface="Arial" pitchFamily="34" charset="0"/>
            </a:endParaRPr>
          </a:p>
        </p:txBody>
      </p:sp>
      <p:sp>
        <p:nvSpPr>
          <p:cNvPr id="150531" name="Text Placeholder 3"/>
          <p:cNvSpPr>
            <a:spLocks noGrp="1"/>
          </p:cNvSpPr>
          <p:nvPr>
            <p:ph type="body" sz="quarter" idx="4294967295"/>
          </p:nvPr>
        </p:nvSpPr>
        <p:spPr bwMode="auto">
          <a:xfrm>
            <a:off x="0" y="6553200"/>
            <a:ext cx="9144000" cy="304800"/>
          </a:xfrm>
          <a:prstGeom prst="rect">
            <a:avLst/>
          </a:prstGeom>
          <a:noFill/>
          <a:ln>
            <a:miter lim="800000"/>
            <a:headEnd/>
            <a:tailEnd/>
          </a:ln>
        </p:spPr>
        <p:txBody>
          <a:bodyPr anchor="ctr"/>
          <a:lstStyle/>
          <a:p>
            <a:pPr>
              <a:lnSpc>
                <a:spcPct val="90000"/>
              </a:lnSpc>
            </a:pPr>
            <a:r>
              <a:rPr lang="pt-BR" sz="2100" smtClean="0"/>
              <a:t>Lavratti</a:t>
            </a:r>
          </a:p>
        </p:txBody>
      </p:sp>
      <p:sp>
        <p:nvSpPr>
          <p:cNvPr id="150532" name="Text Placeholder 6"/>
          <p:cNvSpPr>
            <a:spLocks noGrp="1"/>
          </p:cNvSpPr>
          <p:nvPr>
            <p:ph type="body" sz="quarter" idx="4294967295"/>
          </p:nvPr>
        </p:nvSpPr>
        <p:spPr bwMode="auto">
          <a:xfrm>
            <a:off x="381000" y="914400"/>
            <a:ext cx="8305800" cy="5334000"/>
          </a:xfrm>
          <a:prstGeom prst="rect">
            <a:avLst/>
          </a:prstGeom>
          <a:noFill/>
          <a:ln>
            <a:miter lim="800000"/>
            <a:headEnd/>
            <a:tailEnd/>
          </a:ln>
        </p:spPr>
        <p:txBody>
          <a:bodyPr/>
          <a:lstStyle/>
          <a:p>
            <a:pPr marL="0" indent="0" algn="just">
              <a:tabLst>
                <a:tab pos="254000" algn="l"/>
              </a:tabLst>
            </a:pPr>
            <a:r>
              <a:rPr lang="pt-BR" sz="2400" b="1" smtClean="0">
                <a:cs typeface="Times New Roman" pitchFamily="18" charset="0"/>
              </a:rPr>
              <a:t>Custo total:</a:t>
            </a:r>
            <a:endParaRPr lang="pt-BR" sz="2400" smtClean="0">
              <a:cs typeface="Times New Roman" pitchFamily="18" charset="0"/>
            </a:endParaRPr>
          </a:p>
          <a:p>
            <a:pPr marL="0" indent="0" algn="just">
              <a:buFont typeface="Calibri" pitchFamily="34" charset="0"/>
              <a:buAutoNum type="alphaLcParenR"/>
              <a:tabLst>
                <a:tab pos="254000" algn="l"/>
              </a:tabLst>
            </a:pPr>
            <a:r>
              <a:rPr lang="pt-BR" sz="2400" smtClean="0">
                <a:cs typeface="Times New Roman" pitchFamily="18" charset="0"/>
              </a:rPr>
              <a:t>Estoque em um centro de distribuição: 2.000 + 348,00 = R$ 2.348,00.</a:t>
            </a:r>
            <a:endParaRPr lang="pt-BR" sz="2400" smtClean="0"/>
          </a:p>
          <a:p>
            <a:pPr marL="0" indent="0" algn="just">
              <a:buFont typeface="Calibri" pitchFamily="34" charset="0"/>
              <a:buAutoNum type="alphaLcParenR"/>
              <a:tabLst>
                <a:tab pos="254000" algn="l"/>
              </a:tabLst>
            </a:pPr>
            <a:r>
              <a:rPr lang="pt-BR" sz="2400" smtClean="0">
                <a:cs typeface="Times New Roman" pitchFamily="18" charset="0"/>
              </a:rPr>
              <a:t>Estoque em algumas lojas: 480,00 + 696,00 = R$ 1,176,00.</a:t>
            </a:r>
            <a:endParaRPr lang="pt-BR" sz="2400" smtClean="0"/>
          </a:p>
          <a:p>
            <a:pPr marL="0" indent="0" algn="just">
              <a:buFont typeface="Calibri" pitchFamily="34" charset="0"/>
              <a:buAutoNum type="alphaLcParenR"/>
              <a:tabLst>
                <a:tab pos="254000" algn="l"/>
              </a:tabLst>
            </a:pPr>
            <a:r>
              <a:rPr lang="pt-BR" sz="2400" smtClean="0">
                <a:cs typeface="Times New Roman" pitchFamily="18" charset="0"/>
              </a:rPr>
              <a:t>Estoques nas lojas: 1.560,00. Não há custo de transporte.</a:t>
            </a:r>
            <a:endParaRPr lang="pt-BR" sz="2400" smtClean="0"/>
          </a:p>
        </p:txBody>
      </p:sp>
      <p:graphicFrame>
        <p:nvGraphicFramePr>
          <p:cNvPr id="692228" name="Group 4"/>
          <p:cNvGraphicFramePr>
            <a:graphicFrameLocks noGrp="1"/>
          </p:cNvGraphicFramePr>
          <p:nvPr/>
        </p:nvGraphicFramePr>
        <p:xfrm>
          <a:off x="428625" y="3511550"/>
          <a:ext cx="8229600" cy="2804160"/>
        </p:xfrm>
        <a:graphic>
          <a:graphicData uri="http://schemas.openxmlformats.org/drawingml/2006/table">
            <a:tbl>
              <a:tblPr/>
              <a:tblGrid>
                <a:gridCol w="2819400"/>
                <a:gridCol w="5410200"/>
              </a:tblGrid>
              <a:tr h="2889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Times New Roman" pitchFamily="18" charset="0"/>
                        </a:rPr>
                        <a:t>Opção</a:t>
                      </a: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t-BR" sz="2000" b="1" i="0" u="none" strike="noStrike" cap="none" normalizeH="0" baseline="0" smtClean="0">
                          <a:ln>
                            <a:noFill/>
                          </a:ln>
                          <a:solidFill>
                            <a:schemeClr val="tx1"/>
                          </a:solidFill>
                          <a:effectLst/>
                          <a:latin typeface="Arial" charset="0"/>
                          <a:cs typeface="Times New Roman" pitchFamily="18" charset="0"/>
                        </a:rPr>
                        <a:t>Custo total</a:t>
                      </a: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647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 em um Centro de Distribuição: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2.000 + 348,00 = R$ 2.348,00.</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523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 em algumas lojas: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2000" b="0" i="0" u="none" strike="noStrike" cap="none" normalizeH="0" baseline="0" smtClean="0">
                        <a:ln>
                          <a:noFill/>
                        </a:ln>
                        <a:solidFill>
                          <a:schemeClr val="tx1"/>
                        </a:solidFill>
                        <a:effectLst/>
                        <a:latin typeface="Arial"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480,00 + 696,00 = R$ 1,176,00.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r h="19208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Estoques nas lojas: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cs typeface="Times New Roman" pitchFamily="18" charset="0"/>
                        </a:rPr>
                        <a:t>1.560,00. Não há custo de transporte.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alpha val="50195"/>
                      </a:schemeClr>
                    </a:solidFill>
                  </a:tcPr>
                </a:tc>
              </a:tr>
            </a:tbl>
          </a:graphicData>
        </a:graphic>
      </p:graphicFrame>
      <p:sp>
        <p:nvSpPr>
          <p:cNvPr id="150550" name="Text Box 21"/>
          <p:cNvSpPr txBox="1">
            <a:spLocks noChangeArrowheads="1"/>
          </p:cNvSpPr>
          <p:nvPr/>
        </p:nvSpPr>
        <p:spPr bwMode="auto">
          <a:xfrm>
            <a:off x="290513" y="28416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990B97A-EB18-4FAF-9CA6-9913A3BAC5EE}" type="slidenum">
              <a:rPr lang="pt-BR" smtClean="0">
                <a:latin typeface="Arial" pitchFamily="34" charset="0"/>
                <a:cs typeface="Arial" pitchFamily="34" charset="0"/>
              </a:rPr>
              <a:pPr/>
              <a:t>126</a:t>
            </a:fld>
            <a:endParaRPr lang="pt-BR" smtClean="0">
              <a:latin typeface="Arial" pitchFamily="34" charset="0"/>
              <a:cs typeface="Arial" pitchFamily="34" charset="0"/>
            </a:endParaRPr>
          </a:p>
        </p:txBody>
      </p:sp>
      <p:sp>
        <p:nvSpPr>
          <p:cNvPr id="151555"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151556" name="Text Box 3"/>
          <p:cNvSpPr txBox="1">
            <a:spLocks noChangeArrowheads="1"/>
          </p:cNvSpPr>
          <p:nvPr/>
        </p:nvSpPr>
        <p:spPr bwMode="auto">
          <a:xfrm>
            <a:off x="304800" y="1881188"/>
            <a:ext cx="8534400" cy="701675"/>
          </a:xfrm>
          <a:prstGeom prst="rect">
            <a:avLst/>
          </a:prstGeom>
          <a:noFill/>
          <a:ln w="28575">
            <a:noFill/>
            <a:miter lim="800000"/>
            <a:headEnd/>
            <a:tailEnd/>
          </a:ln>
        </p:spPr>
        <p:txBody>
          <a:bodyPr>
            <a:spAutoFit/>
          </a:bodyPr>
          <a:lstStyle/>
          <a:p>
            <a:pPr eaLnBrk="0" hangingPunct="0"/>
            <a:r>
              <a:rPr lang="pt-BR">
                <a:solidFill>
                  <a:schemeClr val="tx1"/>
                </a:solidFill>
              </a:rPr>
              <a:t>01.Conceito: É a técnica de maximizar a eficiência das entregas, partindo das localizações dos depósitos e dos clientes.</a:t>
            </a:r>
          </a:p>
        </p:txBody>
      </p:sp>
      <p:sp>
        <p:nvSpPr>
          <p:cNvPr id="151557" name="Text Box 4"/>
          <p:cNvSpPr txBox="1">
            <a:spLocks noChangeArrowheads="1"/>
          </p:cNvSpPr>
          <p:nvPr/>
        </p:nvSpPr>
        <p:spPr bwMode="auto">
          <a:xfrm>
            <a:off x="304800" y="2566988"/>
            <a:ext cx="8534400" cy="1006475"/>
          </a:xfrm>
          <a:prstGeom prst="rect">
            <a:avLst/>
          </a:prstGeom>
          <a:noFill/>
          <a:ln w="28575">
            <a:noFill/>
            <a:miter lim="800000"/>
            <a:headEnd/>
            <a:tailEnd/>
          </a:ln>
        </p:spPr>
        <p:txBody>
          <a:bodyPr>
            <a:spAutoFit/>
          </a:bodyPr>
          <a:lstStyle/>
          <a:p>
            <a:pPr eaLnBrk="0" hangingPunct="0"/>
            <a:r>
              <a:rPr lang="pt-BR">
                <a:solidFill>
                  <a:schemeClr val="tx1"/>
                </a:solidFill>
              </a:rPr>
              <a:t>02.Premissas da Roteirização:</a:t>
            </a:r>
          </a:p>
          <a:p>
            <a:pPr marL="571500" lvl="1" indent="-114300" eaLnBrk="0" hangingPunct="0">
              <a:buFontTx/>
              <a:buChar char="•"/>
            </a:pPr>
            <a:r>
              <a:rPr lang="pt-BR">
                <a:solidFill>
                  <a:schemeClr val="tx1"/>
                </a:solidFill>
              </a:rPr>
              <a:t>A localização e as demandas dos Clientes são conhecidas;</a:t>
            </a:r>
          </a:p>
          <a:p>
            <a:pPr marL="571500" lvl="1" indent="-114300" eaLnBrk="0" hangingPunct="0">
              <a:buFontTx/>
              <a:buChar char="•"/>
            </a:pPr>
            <a:r>
              <a:rPr lang="pt-BR">
                <a:solidFill>
                  <a:schemeClr val="tx1"/>
                </a:solidFill>
              </a:rPr>
              <a:t>Há uma frota de veículos a ser utilizada.</a:t>
            </a:r>
          </a:p>
        </p:txBody>
      </p:sp>
      <p:sp>
        <p:nvSpPr>
          <p:cNvPr id="151558" name="Text Box 5"/>
          <p:cNvSpPr txBox="1">
            <a:spLocks noChangeArrowheads="1"/>
          </p:cNvSpPr>
          <p:nvPr/>
        </p:nvSpPr>
        <p:spPr bwMode="auto">
          <a:xfrm>
            <a:off x="3398838" y="1423988"/>
            <a:ext cx="2468562" cy="457200"/>
          </a:xfrm>
          <a:prstGeom prst="rect">
            <a:avLst/>
          </a:prstGeom>
          <a:noFill/>
          <a:ln w="28575">
            <a:noFill/>
            <a:miter lim="800000"/>
            <a:headEnd/>
            <a:tailEnd/>
          </a:ln>
        </p:spPr>
        <p:txBody>
          <a:bodyPr wrap="none">
            <a:spAutoFit/>
          </a:bodyPr>
          <a:lstStyle/>
          <a:p>
            <a:pPr eaLnBrk="0" hangingPunct="0"/>
            <a:r>
              <a:rPr lang="pt-BR" sz="2400">
                <a:solidFill>
                  <a:schemeClr val="tx1"/>
                </a:solidFill>
              </a:rPr>
              <a:t>ROTEIRIZAÇÃO</a:t>
            </a:r>
          </a:p>
        </p:txBody>
      </p:sp>
      <p:sp>
        <p:nvSpPr>
          <p:cNvPr id="151559" name="Text Box 6"/>
          <p:cNvSpPr txBox="1">
            <a:spLocks noChangeArrowheads="1"/>
          </p:cNvSpPr>
          <p:nvPr/>
        </p:nvSpPr>
        <p:spPr bwMode="auto">
          <a:xfrm>
            <a:off x="304800" y="3649663"/>
            <a:ext cx="8534400" cy="1006475"/>
          </a:xfrm>
          <a:prstGeom prst="rect">
            <a:avLst/>
          </a:prstGeom>
          <a:noFill/>
          <a:ln w="28575">
            <a:noFill/>
            <a:miter lim="800000"/>
            <a:headEnd/>
            <a:tailEnd/>
          </a:ln>
        </p:spPr>
        <p:txBody>
          <a:bodyPr>
            <a:spAutoFit/>
          </a:bodyPr>
          <a:lstStyle/>
          <a:p>
            <a:pPr eaLnBrk="0" hangingPunct="0"/>
            <a:r>
              <a:rPr lang="pt-BR">
                <a:solidFill>
                  <a:schemeClr val="tx1"/>
                </a:solidFill>
              </a:rPr>
              <a:t>03.Objetivos da Roteirização:</a:t>
            </a:r>
          </a:p>
          <a:p>
            <a:pPr marL="571500" lvl="1" indent="-114300" eaLnBrk="0" hangingPunct="0">
              <a:buFontTx/>
              <a:buChar char="•"/>
            </a:pPr>
            <a:r>
              <a:rPr lang="pt-BR">
                <a:solidFill>
                  <a:schemeClr val="tx1"/>
                </a:solidFill>
              </a:rPr>
              <a:t>Propiciar um serviço de alto nível;</a:t>
            </a:r>
          </a:p>
          <a:p>
            <a:pPr marL="571500" lvl="1" indent="-114300" eaLnBrk="0" hangingPunct="0">
              <a:buFontTx/>
              <a:buChar char="•"/>
            </a:pPr>
            <a:r>
              <a:rPr lang="pt-BR">
                <a:solidFill>
                  <a:schemeClr val="tx1"/>
                </a:solidFill>
              </a:rPr>
              <a:t>Reduzir custos de capital e operacionais.</a:t>
            </a:r>
          </a:p>
        </p:txBody>
      </p:sp>
      <p:sp>
        <p:nvSpPr>
          <p:cNvPr id="151560" name="Text Box 7"/>
          <p:cNvSpPr txBox="1">
            <a:spLocks noChangeArrowheads="1"/>
          </p:cNvSpPr>
          <p:nvPr/>
        </p:nvSpPr>
        <p:spPr bwMode="auto">
          <a:xfrm>
            <a:off x="304800" y="4776788"/>
            <a:ext cx="8534400" cy="1311275"/>
          </a:xfrm>
          <a:prstGeom prst="rect">
            <a:avLst/>
          </a:prstGeom>
          <a:noFill/>
          <a:ln w="28575">
            <a:noFill/>
            <a:miter lim="800000"/>
            <a:headEnd/>
            <a:tailEnd/>
          </a:ln>
        </p:spPr>
        <p:txBody>
          <a:bodyPr>
            <a:spAutoFit/>
          </a:bodyPr>
          <a:lstStyle/>
          <a:p>
            <a:pPr eaLnBrk="0" hangingPunct="0"/>
            <a:r>
              <a:rPr lang="pt-BR">
                <a:solidFill>
                  <a:schemeClr val="tx1"/>
                </a:solidFill>
              </a:rPr>
              <a:t>04.Decisão:</a:t>
            </a:r>
          </a:p>
          <a:p>
            <a:pPr marL="571500" lvl="1" indent="-114300" eaLnBrk="0" hangingPunct="0">
              <a:buFontTx/>
              <a:buChar char="•"/>
            </a:pPr>
            <a:r>
              <a:rPr lang="pt-BR">
                <a:solidFill>
                  <a:schemeClr val="tx1"/>
                </a:solidFill>
              </a:rPr>
              <a:t>Elaboração de um grupo de Clientes que devem ser visitados por um conjunto de veículos e respectivos motoristas, envolvendo também a programação e o sequenciamento das visitas.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62857" y="873733"/>
            <a:ext cx="8432800" cy="5793894"/>
          </a:xfrm>
          <a:prstGeom prst="rect">
            <a:avLst/>
          </a:prstGeom>
        </p:spPr>
        <p:txBody>
          <a:bodyPr wrap="square">
            <a:spAutoFit/>
          </a:bodyPr>
          <a:lstStyle/>
          <a:p>
            <a:pPr>
              <a:lnSpc>
                <a:spcPct val="150000"/>
              </a:lnSpc>
            </a:pPr>
            <a:r>
              <a:rPr lang="pt-BR" sz="1900" i="1" dirty="0" err="1" smtClean="0"/>
              <a:t>Geracao</a:t>
            </a:r>
            <a:r>
              <a:rPr lang="pt-BR" sz="1900" i="1" dirty="0" smtClean="0"/>
              <a:t> de viagens: o processo de </a:t>
            </a:r>
            <a:r>
              <a:rPr lang="pt-BR" sz="1900" i="1" dirty="0" err="1" smtClean="0"/>
              <a:t>determinacao</a:t>
            </a:r>
            <a:r>
              <a:rPr lang="pt-BR" sz="1900" i="1" dirty="0" smtClean="0"/>
              <a:t> de rotas dependera das </a:t>
            </a:r>
            <a:r>
              <a:rPr lang="pt-BR" sz="1900" dirty="0" smtClean="0"/>
              <a:t>viagens geradas </a:t>
            </a:r>
            <a:r>
              <a:rPr lang="pt-BR" sz="1900" dirty="0" err="1" smtClean="0"/>
              <a:t>atraves</a:t>
            </a:r>
            <a:r>
              <a:rPr lang="pt-BR" sz="1900" dirty="0" smtClean="0"/>
              <a:t> das necessidades de </a:t>
            </a:r>
            <a:r>
              <a:rPr lang="pt-BR" sz="1900" dirty="0" err="1" smtClean="0"/>
              <a:t>distribuicao</a:t>
            </a:r>
            <a:r>
              <a:rPr lang="pt-BR" sz="1900" dirty="0" smtClean="0"/>
              <a:t> do produto. Na pratica, constatamos dois fatores para </a:t>
            </a:r>
            <a:r>
              <a:rPr lang="pt-BR" sz="1900" dirty="0" err="1" smtClean="0"/>
              <a:t>decisao</a:t>
            </a:r>
            <a:r>
              <a:rPr lang="pt-BR" sz="1900" dirty="0" smtClean="0"/>
              <a:t> de montagem de rotas:</a:t>
            </a:r>
          </a:p>
          <a:p>
            <a:pPr>
              <a:lnSpc>
                <a:spcPct val="150000"/>
              </a:lnSpc>
            </a:pPr>
            <a:r>
              <a:rPr lang="pt-BR" sz="1900" dirty="0" smtClean="0"/>
              <a:t>1. A </a:t>
            </a:r>
            <a:r>
              <a:rPr lang="pt-BR" sz="1900" dirty="0" err="1" smtClean="0"/>
              <a:t>administracao</a:t>
            </a:r>
            <a:r>
              <a:rPr lang="pt-BR" sz="1900" dirty="0" smtClean="0"/>
              <a:t> devera ser feita por transporte </a:t>
            </a:r>
            <a:r>
              <a:rPr lang="pt-BR" sz="1900" dirty="0" err="1" smtClean="0"/>
              <a:t>proprio</a:t>
            </a:r>
            <a:r>
              <a:rPr lang="pt-BR" sz="1900" dirty="0" smtClean="0"/>
              <a:t> ou, caso a</a:t>
            </a:r>
          </a:p>
          <a:p>
            <a:pPr>
              <a:lnSpc>
                <a:spcPct val="150000"/>
              </a:lnSpc>
            </a:pPr>
            <a:r>
              <a:rPr lang="pt-BR" sz="1900" dirty="0" smtClean="0"/>
              <a:t>empresa </a:t>
            </a:r>
            <a:r>
              <a:rPr lang="pt-BR" sz="1900" dirty="0" err="1" smtClean="0"/>
              <a:t>nao</a:t>
            </a:r>
            <a:r>
              <a:rPr lang="pt-BR" sz="1900" dirty="0" smtClean="0"/>
              <a:t> possua, o trabalho devera ser desenvolvido junto a terceiros. Assim sendo, apos a </a:t>
            </a:r>
            <a:r>
              <a:rPr lang="pt-BR" sz="1900" dirty="0" err="1" smtClean="0"/>
              <a:t>delimitacao</a:t>
            </a:r>
            <a:r>
              <a:rPr lang="pt-BR" sz="1900" dirty="0" smtClean="0"/>
              <a:t> das </a:t>
            </a:r>
            <a:r>
              <a:rPr lang="pt-BR" sz="1900" dirty="0" err="1" smtClean="0"/>
              <a:t>regioes</a:t>
            </a:r>
            <a:r>
              <a:rPr lang="pt-BR" sz="1900" dirty="0" smtClean="0"/>
              <a:t> de atendimento da linha, contratam-se transportadoras para </a:t>
            </a:r>
            <a:r>
              <a:rPr lang="pt-BR" sz="1900" dirty="0" err="1" smtClean="0"/>
              <a:t>realizacao</a:t>
            </a:r>
            <a:r>
              <a:rPr lang="pt-BR" sz="1900" dirty="0" smtClean="0"/>
              <a:t> da </a:t>
            </a:r>
            <a:r>
              <a:rPr lang="pt-BR" sz="1900" dirty="0" err="1" smtClean="0"/>
              <a:t>operacao</a:t>
            </a:r>
            <a:r>
              <a:rPr lang="pt-BR" sz="1900" dirty="0" smtClean="0"/>
              <a:t> mediante </a:t>
            </a:r>
            <a:r>
              <a:rPr lang="pt-BR" sz="1900" dirty="0" err="1" smtClean="0"/>
              <a:t>remuneracao</a:t>
            </a:r>
            <a:r>
              <a:rPr lang="pt-BR" sz="1900" dirty="0" smtClean="0"/>
              <a:t> dependente da quantidade de produto </a:t>
            </a:r>
            <a:r>
              <a:rPr lang="pt-BR" sz="1900" smtClean="0"/>
              <a:t>a ser transportado</a:t>
            </a:r>
            <a:r>
              <a:rPr lang="pt-BR" sz="1900" dirty="0" smtClean="0"/>
              <a:t>.</a:t>
            </a:r>
          </a:p>
          <a:p>
            <a:pPr>
              <a:lnSpc>
                <a:spcPct val="150000"/>
              </a:lnSpc>
            </a:pPr>
            <a:r>
              <a:rPr lang="pt-BR" sz="1900" dirty="0" smtClean="0"/>
              <a:t>2. A </a:t>
            </a:r>
            <a:r>
              <a:rPr lang="pt-BR" sz="1900" dirty="0" err="1" smtClean="0"/>
              <a:t>administracao</a:t>
            </a:r>
            <a:r>
              <a:rPr lang="pt-BR" sz="1900" dirty="0" smtClean="0"/>
              <a:t> devera ser feita junto a transportadores credenciados</a:t>
            </a:r>
          </a:p>
          <a:p>
            <a:pPr>
              <a:lnSpc>
                <a:spcPct val="150000"/>
              </a:lnSpc>
            </a:pPr>
            <a:r>
              <a:rPr lang="pt-BR" sz="1900" dirty="0" smtClean="0"/>
              <a:t>para a </a:t>
            </a:r>
            <a:r>
              <a:rPr lang="pt-BR" sz="1900" dirty="0" err="1" smtClean="0"/>
              <a:t>operacao</a:t>
            </a:r>
            <a:r>
              <a:rPr lang="pt-BR" sz="1900" dirty="0" smtClean="0"/>
              <a:t> em </a:t>
            </a:r>
            <a:r>
              <a:rPr lang="pt-BR" sz="1900" dirty="0" err="1" smtClean="0"/>
              <a:t>questao</a:t>
            </a:r>
            <a:r>
              <a:rPr lang="pt-BR" sz="1900" dirty="0" smtClean="0"/>
              <a:t>. Para esses casos, sempre que </a:t>
            </a:r>
            <a:r>
              <a:rPr lang="pt-BR" sz="1900" dirty="0" err="1" smtClean="0"/>
              <a:t>possivel</a:t>
            </a:r>
            <a:endParaRPr lang="pt-BR" sz="1900" dirty="0" smtClean="0"/>
          </a:p>
          <a:p>
            <a:pPr>
              <a:lnSpc>
                <a:spcPct val="150000"/>
              </a:lnSpc>
            </a:pPr>
            <a:r>
              <a:rPr lang="pt-BR" sz="1900" dirty="0" smtClean="0"/>
              <a:t>deveremos estabelecer compromisso de ordem mais formal, como,</a:t>
            </a:r>
          </a:p>
          <a:p>
            <a:pPr>
              <a:lnSpc>
                <a:spcPct val="150000"/>
              </a:lnSpc>
            </a:pPr>
            <a:r>
              <a:rPr lang="pt-BR" sz="1900" dirty="0" smtClean="0"/>
              <a:t>por exemplo: cartas-compromissos, contratos de </a:t>
            </a:r>
            <a:r>
              <a:rPr lang="pt-BR" sz="1900" dirty="0" err="1" smtClean="0"/>
              <a:t>prestacao</a:t>
            </a:r>
            <a:r>
              <a:rPr lang="pt-BR" sz="1900" dirty="0" smtClean="0"/>
              <a:t> de </a:t>
            </a:r>
            <a:r>
              <a:rPr lang="pt-BR" sz="1900" dirty="0" err="1" smtClean="0"/>
              <a:t>servicos</a:t>
            </a:r>
            <a:endParaRPr lang="pt-BR" sz="1900" dirty="0" smtClean="0"/>
          </a:p>
          <a:p>
            <a:pPr>
              <a:lnSpc>
                <a:spcPct val="150000"/>
              </a:lnSpc>
            </a:pPr>
            <a:r>
              <a:rPr lang="pt-BR" sz="1900" dirty="0" smtClean="0"/>
              <a:t>etc.</a:t>
            </a:r>
            <a:endParaRPr lang="pt-BR" sz="1900"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9" name="Picture 3"/>
          <p:cNvPicPr>
            <a:picLocks noChangeAspect="1" noChangeArrowheads="1"/>
          </p:cNvPicPr>
          <p:nvPr/>
        </p:nvPicPr>
        <p:blipFill>
          <a:blip r:embed="rId2"/>
          <a:srcRect/>
          <a:stretch>
            <a:fillRect/>
          </a:stretch>
        </p:blipFill>
        <p:spPr bwMode="auto">
          <a:xfrm>
            <a:off x="885372" y="2447019"/>
            <a:ext cx="7039428" cy="3480858"/>
          </a:xfrm>
          <a:prstGeom prst="rect">
            <a:avLst/>
          </a:prstGeom>
          <a:noFill/>
          <a:ln w="9525">
            <a:noFill/>
            <a:miter lim="800000"/>
            <a:headEnd/>
            <a:tailEnd/>
          </a:ln>
          <a:effectLst/>
        </p:spPr>
      </p:pic>
      <p:sp>
        <p:nvSpPr>
          <p:cNvPr id="4" name="CaixaDeTexto 3"/>
          <p:cNvSpPr txBox="1"/>
          <p:nvPr/>
        </p:nvSpPr>
        <p:spPr>
          <a:xfrm>
            <a:off x="1001486" y="1306286"/>
            <a:ext cx="4172937" cy="400110"/>
          </a:xfrm>
          <a:prstGeom prst="rect">
            <a:avLst/>
          </a:prstGeom>
          <a:noFill/>
        </p:spPr>
        <p:txBody>
          <a:bodyPr wrap="none" rtlCol="0">
            <a:spAutoFit/>
          </a:bodyPr>
          <a:lstStyle/>
          <a:p>
            <a:r>
              <a:rPr lang="pt-BR" dirty="0" err="1" smtClean="0"/>
              <a:t>Roteirização</a:t>
            </a:r>
            <a:r>
              <a:rPr lang="pt-BR" dirty="0" smtClean="0"/>
              <a:t> – Otimização de rotas</a:t>
            </a:r>
            <a:endParaRPr lang="pt-BR"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AC7D2D6-5B8D-41B3-B660-0445CEF9F7BC}" type="slidenum">
              <a:rPr lang="pt-BR" smtClean="0">
                <a:latin typeface="Arial" pitchFamily="34" charset="0"/>
                <a:cs typeface="Arial" pitchFamily="34" charset="0"/>
              </a:rPr>
              <a:pPr/>
              <a:t>129</a:t>
            </a:fld>
            <a:endParaRPr lang="pt-BR" smtClean="0">
              <a:latin typeface="Arial" pitchFamily="34" charset="0"/>
              <a:cs typeface="Arial" pitchFamily="34" charset="0"/>
            </a:endParaRPr>
          </a:p>
        </p:txBody>
      </p:sp>
      <p:sp>
        <p:nvSpPr>
          <p:cNvPr id="152579"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152580" name="Text Box 3"/>
          <p:cNvSpPr txBox="1">
            <a:spLocks noChangeArrowheads="1"/>
          </p:cNvSpPr>
          <p:nvPr/>
        </p:nvSpPr>
        <p:spPr bwMode="auto">
          <a:xfrm>
            <a:off x="3398838" y="1298575"/>
            <a:ext cx="2468562" cy="457200"/>
          </a:xfrm>
          <a:prstGeom prst="rect">
            <a:avLst/>
          </a:prstGeom>
          <a:noFill/>
          <a:ln w="28575">
            <a:noFill/>
            <a:miter lim="800000"/>
            <a:headEnd/>
            <a:tailEnd/>
          </a:ln>
        </p:spPr>
        <p:txBody>
          <a:bodyPr wrap="none">
            <a:spAutoFit/>
          </a:bodyPr>
          <a:lstStyle/>
          <a:p>
            <a:pPr eaLnBrk="0" hangingPunct="0"/>
            <a:r>
              <a:rPr lang="pt-BR" sz="2400">
                <a:solidFill>
                  <a:schemeClr val="tx1"/>
                </a:solidFill>
              </a:rPr>
              <a:t>ROTEIRIZAÇÃO</a:t>
            </a:r>
          </a:p>
        </p:txBody>
      </p:sp>
      <p:sp>
        <p:nvSpPr>
          <p:cNvPr id="152581" name="Text Box 4"/>
          <p:cNvSpPr txBox="1">
            <a:spLocks noChangeArrowheads="1"/>
          </p:cNvSpPr>
          <p:nvPr/>
        </p:nvSpPr>
        <p:spPr bwMode="auto">
          <a:xfrm>
            <a:off x="304800" y="1524000"/>
            <a:ext cx="8534400" cy="3386138"/>
          </a:xfrm>
          <a:prstGeom prst="rect">
            <a:avLst/>
          </a:prstGeom>
          <a:noFill/>
          <a:ln w="28575">
            <a:noFill/>
            <a:miter lim="800000"/>
            <a:headEnd/>
            <a:tailEnd/>
          </a:ln>
        </p:spPr>
        <p:txBody>
          <a:bodyPr>
            <a:spAutoFit/>
          </a:bodyPr>
          <a:lstStyle/>
          <a:p>
            <a:pPr eaLnBrk="0" hangingPunct="0">
              <a:lnSpc>
                <a:spcPct val="130000"/>
              </a:lnSpc>
            </a:pPr>
            <a:r>
              <a:rPr lang="pt-BR">
                <a:solidFill>
                  <a:schemeClr val="tx1"/>
                </a:solidFill>
              </a:rPr>
              <a:t>05.Restrições:</a:t>
            </a:r>
          </a:p>
          <a:p>
            <a:pPr eaLnBrk="0" hangingPunct="0">
              <a:lnSpc>
                <a:spcPct val="130000"/>
              </a:lnSpc>
            </a:pPr>
            <a:endParaRPr lang="pt-BR">
              <a:solidFill>
                <a:schemeClr val="tx1"/>
              </a:solidFill>
            </a:endParaRPr>
          </a:p>
          <a:p>
            <a:pPr marL="571500" lvl="1" indent="-114300" eaLnBrk="0" hangingPunct="0">
              <a:lnSpc>
                <a:spcPct val="130000"/>
              </a:lnSpc>
              <a:buFontTx/>
              <a:buChar char="•"/>
            </a:pPr>
            <a:r>
              <a:rPr lang="pt-BR" sz="1800">
                <a:solidFill>
                  <a:schemeClr val="tx1"/>
                </a:solidFill>
              </a:rPr>
              <a:t> São elementos que impedem a decisão ótima de Roteirização. Podendo ser de:</a:t>
            </a:r>
          </a:p>
          <a:p>
            <a:pPr lvl="2" eaLnBrk="0" hangingPunct="0">
              <a:lnSpc>
                <a:spcPct val="130000"/>
              </a:lnSpc>
              <a:buFontTx/>
              <a:buChar char="-"/>
            </a:pPr>
            <a:r>
              <a:rPr lang="pt-BR" sz="1800">
                <a:solidFill>
                  <a:schemeClr val="tx1"/>
                </a:solidFill>
              </a:rPr>
              <a:t> Capacidade do veículos;</a:t>
            </a:r>
          </a:p>
          <a:p>
            <a:pPr lvl="2" eaLnBrk="0" hangingPunct="0">
              <a:lnSpc>
                <a:spcPct val="130000"/>
              </a:lnSpc>
              <a:buFontTx/>
              <a:buChar char="-"/>
            </a:pPr>
            <a:r>
              <a:rPr lang="pt-BR" sz="1800">
                <a:solidFill>
                  <a:schemeClr val="tx1"/>
                </a:solidFill>
              </a:rPr>
              <a:t>Tempo de carga e descarga;</a:t>
            </a:r>
          </a:p>
          <a:p>
            <a:pPr lvl="2" eaLnBrk="0" hangingPunct="0">
              <a:lnSpc>
                <a:spcPct val="130000"/>
              </a:lnSpc>
              <a:buFontTx/>
              <a:buChar char="-"/>
            </a:pPr>
            <a:r>
              <a:rPr lang="pt-BR" sz="1800">
                <a:solidFill>
                  <a:schemeClr val="tx1"/>
                </a:solidFill>
              </a:rPr>
              <a:t>Janela de tempo;</a:t>
            </a:r>
          </a:p>
          <a:p>
            <a:pPr lvl="2" eaLnBrk="0" hangingPunct="0">
              <a:lnSpc>
                <a:spcPct val="130000"/>
              </a:lnSpc>
              <a:buFontTx/>
              <a:buChar char="-"/>
            </a:pPr>
            <a:r>
              <a:rPr lang="pt-BR" sz="1800">
                <a:solidFill>
                  <a:schemeClr val="tx1"/>
                </a:solidFill>
              </a:rPr>
              <a:t>Jornada de trabalho;</a:t>
            </a:r>
          </a:p>
          <a:p>
            <a:pPr lvl="2" eaLnBrk="0" hangingPunct="0">
              <a:lnSpc>
                <a:spcPct val="130000"/>
              </a:lnSpc>
              <a:buFontTx/>
              <a:buChar char="-"/>
            </a:pPr>
            <a:r>
              <a:rPr lang="pt-BR" sz="1800">
                <a:solidFill>
                  <a:schemeClr val="tx1"/>
                </a:solidFill>
              </a:rPr>
              <a:t>Trânsito, etc.</a:t>
            </a:r>
            <a:endParaRPr lang="pt-BR">
              <a:solidFill>
                <a:schemeClr val="tx1"/>
              </a:solidFill>
            </a:endParaRPr>
          </a:p>
        </p:txBody>
      </p:sp>
      <p:grpSp>
        <p:nvGrpSpPr>
          <p:cNvPr id="152582" name="Group 5"/>
          <p:cNvGrpSpPr>
            <a:grpSpLocks/>
          </p:cNvGrpSpPr>
          <p:nvPr/>
        </p:nvGrpSpPr>
        <p:grpSpPr bwMode="auto">
          <a:xfrm>
            <a:off x="2066925" y="4464050"/>
            <a:ext cx="5483225" cy="2068513"/>
            <a:chOff x="1440" y="3360"/>
            <a:chExt cx="1488" cy="768"/>
          </a:xfrm>
        </p:grpSpPr>
        <p:sp>
          <p:nvSpPr>
            <p:cNvPr id="152584" name="Oval 6"/>
            <p:cNvSpPr>
              <a:spLocks noChangeArrowheads="1"/>
            </p:cNvSpPr>
            <p:nvPr/>
          </p:nvSpPr>
          <p:spPr bwMode="auto">
            <a:xfrm>
              <a:off x="1872" y="4032"/>
              <a:ext cx="96" cy="96"/>
            </a:xfrm>
            <a:prstGeom prst="ellipse">
              <a:avLst/>
            </a:prstGeom>
            <a:solidFill>
              <a:schemeClr val="tx1"/>
            </a:solidFill>
            <a:ln w="28575">
              <a:solidFill>
                <a:schemeClr val="tx1"/>
              </a:solidFill>
              <a:round/>
              <a:headEnd/>
              <a:tailEnd/>
            </a:ln>
          </p:spPr>
          <p:txBody>
            <a:bodyPr anchor="ctr">
              <a:spAutoFit/>
            </a:bodyPr>
            <a:lstStyle/>
            <a:p>
              <a:pPr algn="ctr" eaLnBrk="0" hangingPunct="0"/>
              <a:endParaRPr lang="pt-BR"/>
            </a:p>
          </p:txBody>
        </p:sp>
        <p:sp>
          <p:nvSpPr>
            <p:cNvPr id="152585" name="Oval 7"/>
            <p:cNvSpPr>
              <a:spLocks noChangeArrowheads="1"/>
            </p:cNvSpPr>
            <p:nvPr/>
          </p:nvSpPr>
          <p:spPr bwMode="auto">
            <a:xfrm>
              <a:off x="2064" y="3696"/>
              <a:ext cx="48" cy="48"/>
            </a:xfrm>
            <a:prstGeom prst="ellipse">
              <a:avLst/>
            </a:prstGeom>
            <a:solidFill>
              <a:schemeClr val="tx1"/>
            </a:solidFill>
            <a:ln w="28575">
              <a:solidFill>
                <a:schemeClr val="tx1"/>
              </a:solidFill>
              <a:round/>
              <a:headEnd/>
              <a:tailEnd/>
            </a:ln>
          </p:spPr>
          <p:txBody>
            <a:bodyPr wrap="none" anchor="ctr">
              <a:spAutoFit/>
            </a:bodyPr>
            <a:lstStyle/>
            <a:p>
              <a:pPr algn="ctr" eaLnBrk="0" hangingPunct="0"/>
              <a:endParaRPr lang="pt-BR"/>
            </a:p>
          </p:txBody>
        </p:sp>
        <p:sp>
          <p:nvSpPr>
            <p:cNvPr id="152586" name="Oval 8"/>
            <p:cNvSpPr>
              <a:spLocks noChangeArrowheads="1"/>
            </p:cNvSpPr>
            <p:nvPr/>
          </p:nvSpPr>
          <p:spPr bwMode="auto">
            <a:xfrm>
              <a:off x="2880" y="3648"/>
              <a:ext cx="48" cy="48"/>
            </a:xfrm>
            <a:prstGeom prst="ellipse">
              <a:avLst/>
            </a:prstGeom>
            <a:solidFill>
              <a:schemeClr val="tx1"/>
            </a:solidFill>
            <a:ln w="28575">
              <a:solidFill>
                <a:schemeClr val="tx1"/>
              </a:solidFill>
              <a:round/>
              <a:headEnd/>
              <a:tailEnd/>
            </a:ln>
          </p:spPr>
          <p:txBody>
            <a:bodyPr wrap="none" anchor="ctr">
              <a:spAutoFit/>
            </a:bodyPr>
            <a:lstStyle/>
            <a:p>
              <a:pPr algn="ctr" eaLnBrk="0" hangingPunct="0"/>
              <a:endParaRPr lang="pt-BR"/>
            </a:p>
          </p:txBody>
        </p:sp>
        <p:sp>
          <p:nvSpPr>
            <p:cNvPr id="152587" name="Oval 9"/>
            <p:cNvSpPr>
              <a:spLocks noChangeArrowheads="1"/>
            </p:cNvSpPr>
            <p:nvPr/>
          </p:nvSpPr>
          <p:spPr bwMode="auto">
            <a:xfrm>
              <a:off x="2496" y="3360"/>
              <a:ext cx="48" cy="48"/>
            </a:xfrm>
            <a:prstGeom prst="ellipse">
              <a:avLst/>
            </a:prstGeom>
            <a:solidFill>
              <a:schemeClr val="tx1"/>
            </a:solidFill>
            <a:ln w="28575">
              <a:solidFill>
                <a:schemeClr val="tx1"/>
              </a:solidFill>
              <a:round/>
              <a:headEnd/>
              <a:tailEnd/>
            </a:ln>
          </p:spPr>
          <p:txBody>
            <a:bodyPr wrap="none" anchor="ctr">
              <a:spAutoFit/>
            </a:bodyPr>
            <a:lstStyle/>
            <a:p>
              <a:pPr algn="ctr" eaLnBrk="0" hangingPunct="0"/>
              <a:endParaRPr lang="pt-BR"/>
            </a:p>
          </p:txBody>
        </p:sp>
        <p:sp>
          <p:nvSpPr>
            <p:cNvPr id="152588" name="Oval 10"/>
            <p:cNvSpPr>
              <a:spLocks noChangeArrowheads="1"/>
            </p:cNvSpPr>
            <p:nvPr/>
          </p:nvSpPr>
          <p:spPr bwMode="auto">
            <a:xfrm>
              <a:off x="1728" y="3408"/>
              <a:ext cx="48" cy="48"/>
            </a:xfrm>
            <a:prstGeom prst="ellipse">
              <a:avLst/>
            </a:prstGeom>
            <a:solidFill>
              <a:schemeClr val="tx1"/>
            </a:solidFill>
            <a:ln w="28575">
              <a:solidFill>
                <a:schemeClr val="tx1"/>
              </a:solidFill>
              <a:round/>
              <a:headEnd/>
              <a:tailEnd/>
            </a:ln>
          </p:spPr>
          <p:txBody>
            <a:bodyPr wrap="none" anchor="ctr">
              <a:spAutoFit/>
            </a:bodyPr>
            <a:lstStyle/>
            <a:p>
              <a:pPr algn="ctr" eaLnBrk="0" hangingPunct="0"/>
              <a:endParaRPr lang="pt-BR"/>
            </a:p>
          </p:txBody>
        </p:sp>
        <p:sp>
          <p:nvSpPr>
            <p:cNvPr id="152589" name="Oval 11"/>
            <p:cNvSpPr>
              <a:spLocks noChangeArrowheads="1"/>
            </p:cNvSpPr>
            <p:nvPr/>
          </p:nvSpPr>
          <p:spPr bwMode="auto">
            <a:xfrm>
              <a:off x="1440" y="3744"/>
              <a:ext cx="48" cy="48"/>
            </a:xfrm>
            <a:prstGeom prst="ellipse">
              <a:avLst/>
            </a:prstGeom>
            <a:solidFill>
              <a:schemeClr val="tx1"/>
            </a:solidFill>
            <a:ln w="28575">
              <a:solidFill>
                <a:schemeClr val="tx1"/>
              </a:solidFill>
              <a:round/>
              <a:headEnd/>
              <a:tailEnd/>
            </a:ln>
          </p:spPr>
          <p:txBody>
            <a:bodyPr wrap="none" anchor="ctr">
              <a:spAutoFit/>
            </a:bodyPr>
            <a:lstStyle/>
            <a:p>
              <a:pPr algn="ctr" eaLnBrk="0" hangingPunct="0"/>
              <a:endParaRPr lang="pt-BR"/>
            </a:p>
          </p:txBody>
        </p:sp>
        <p:sp>
          <p:nvSpPr>
            <p:cNvPr id="152590" name="Line 12"/>
            <p:cNvSpPr>
              <a:spLocks noChangeShapeType="1"/>
            </p:cNvSpPr>
            <p:nvPr/>
          </p:nvSpPr>
          <p:spPr bwMode="auto">
            <a:xfrm flipV="1">
              <a:off x="1920" y="3744"/>
              <a:ext cx="144" cy="336"/>
            </a:xfrm>
            <a:prstGeom prst="line">
              <a:avLst/>
            </a:prstGeom>
            <a:noFill/>
            <a:ln w="28575">
              <a:solidFill>
                <a:schemeClr val="tx1"/>
              </a:solidFill>
              <a:round/>
              <a:headEnd/>
              <a:tailEnd type="triangle" w="med" len="med"/>
            </a:ln>
          </p:spPr>
          <p:txBody>
            <a:bodyPr anchor="ctr">
              <a:spAutoFit/>
            </a:bodyPr>
            <a:lstStyle/>
            <a:p>
              <a:endParaRPr lang="pt-BR"/>
            </a:p>
          </p:txBody>
        </p:sp>
        <p:sp>
          <p:nvSpPr>
            <p:cNvPr id="152591" name="Line 13"/>
            <p:cNvSpPr>
              <a:spLocks noChangeShapeType="1"/>
            </p:cNvSpPr>
            <p:nvPr/>
          </p:nvSpPr>
          <p:spPr bwMode="auto">
            <a:xfrm flipH="1" flipV="1">
              <a:off x="1776" y="3456"/>
              <a:ext cx="336" cy="240"/>
            </a:xfrm>
            <a:prstGeom prst="line">
              <a:avLst/>
            </a:prstGeom>
            <a:noFill/>
            <a:ln w="28575">
              <a:solidFill>
                <a:schemeClr val="tx1"/>
              </a:solidFill>
              <a:round/>
              <a:headEnd/>
              <a:tailEnd type="triangle" w="med" len="med"/>
            </a:ln>
          </p:spPr>
          <p:txBody>
            <a:bodyPr anchor="ctr">
              <a:spAutoFit/>
            </a:bodyPr>
            <a:lstStyle/>
            <a:p>
              <a:endParaRPr lang="pt-BR"/>
            </a:p>
          </p:txBody>
        </p:sp>
        <p:sp>
          <p:nvSpPr>
            <p:cNvPr id="152592" name="Line 14"/>
            <p:cNvSpPr>
              <a:spLocks noChangeShapeType="1"/>
            </p:cNvSpPr>
            <p:nvPr/>
          </p:nvSpPr>
          <p:spPr bwMode="auto">
            <a:xfrm flipH="1">
              <a:off x="1488" y="3456"/>
              <a:ext cx="240" cy="288"/>
            </a:xfrm>
            <a:prstGeom prst="line">
              <a:avLst/>
            </a:prstGeom>
            <a:noFill/>
            <a:ln w="28575">
              <a:solidFill>
                <a:schemeClr val="tx1"/>
              </a:solidFill>
              <a:round/>
              <a:headEnd/>
              <a:tailEnd type="triangle" w="med" len="med"/>
            </a:ln>
          </p:spPr>
          <p:txBody>
            <a:bodyPr anchor="ctr">
              <a:spAutoFit/>
            </a:bodyPr>
            <a:lstStyle/>
            <a:p>
              <a:endParaRPr lang="pt-BR"/>
            </a:p>
          </p:txBody>
        </p:sp>
        <p:sp>
          <p:nvSpPr>
            <p:cNvPr id="152593" name="Line 15"/>
            <p:cNvSpPr>
              <a:spLocks noChangeShapeType="1"/>
            </p:cNvSpPr>
            <p:nvPr/>
          </p:nvSpPr>
          <p:spPr bwMode="auto">
            <a:xfrm flipV="1">
              <a:off x="1488" y="3408"/>
              <a:ext cx="1008" cy="336"/>
            </a:xfrm>
            <a:prstGeom prst="line">
              <a:avLst/>
            </a:prstGeom>
            <a:noFill/>
            <a:ln w="28575">
              <a:solidFill>
                <a:schemeClr val="tx1"/>
              </a:solidFill>
              <a:round/>
              <a:headEnd/>
              <a:tailEnd type="triangle" w="med" len="med"/>
            </a:ln>
          </p:spPr>
          <p:txBody>
            <a:bodyPr wrap="none" anchor="ctr">
              <a:spAutoFit/>
            </a:bodyPr>
            <a:lstStyle/>
            <a:p>
              <a:endParaRPr lang="pt-BR"/>
            </a:p>
          </p:txBody>
        </p:sp>
        <p:sp>
          <p:nvSpPr>
            <p:cNvPr id="152594" name="Line 16"/>
            <p:cNvSpPr>
              <a:spLocks noChangeShapeType="1"/>
            </p:cNvSpPr>
            <p:nvPr/>
          </p:nvSpPr>
          <p:spPr bwMode="auto">
            <a:xfrm>
              <a:off x="2544" y="3408"/>
              <a:ext cx="336" cy="240"/>
            </a:xfrm>
            <a:prstGeom prst="line">
              <a:avLst/>
            </a:prstGeom>
            <a:noFill/>
            <a:ln w="28575">
              <a:solidFill>
                <a:schemeClr val="tx1"/>
              </a:solidFill>
              <a:round/>
              <a:headEnd/>
              <a:tailEnd type="triangle" w="med" len="med"/>
            </a:ln>
          </p:spPr>
          <p:txBody>
            <a:bodyPr wrap="none" anchor="ctr">
              <a:spAutoFit/>
            </a:bodyPr>
            <a:lstStyle/>
            <a:p>
              <a:endParaRPr lang="pt-BR"/>
            </a:p>
          </p:txBody>
        </p:sp>
        <p:sp>
          <p:nvSpPr>
            <p:cNvPr id="152595" name="Line 17"/>
            <p:cNvSpPr>
              <a:spLocks noChangeShapeType="1"/>
            </p:cNvSpPr>
            <p:nvPr/>
          </p:nvSpPr>
          <p:spPr bwMode="auto">
            <a:xfrm flipH="1">
              <a:off x="1968" y="3696"/>
              <a:ext cx="912" cy="336"/>
            </a:xfrm>
            <a:prstGeom prst="line">
              <a:avLst/>
            </a:prstGeom>
            <a:noFill/>
            <a:ln w="28575">
              <a:solidFill>
                <a:schemeClr val="tx1"/>
              </a:solidFill>
              <a:round/>
              <a:headEnd/>
              <a:tailEnd type="triangle" w="med" len="med"/>
            </a:ln>
          </p:spPr>
          <p:txBody>
            <a:bodyPr wrap="none" anchor="ctr">
              <a:spAutoFit/>
            </a:bodyPr>
            <a:lstStyle/>
            <a:p>
              <a:endParaRPr lang="pt-BR"/>
            </a:p>
          </p:txBody>
        </p:sp>
        <p:sp>
          <p:nvSpPr>
            <p:cNvPr id="152596" name="Text Box 18"/>
            <p:cNvSpPr txBox="1">
              <a:spLocks noChangeArrowheads="1"/>
            </p:cNvSpPr>
            <p:nvPr/>
          </p:nvSpPr>
          <p:spPr bwMode="auto">
            <a:xfrm>
              <a:off x="1759" y="3963"/>
              <a:ext cx="95" cy="136"/>
            </a:xfrm>
            <a:prstGeom prst="rect">
              <a:avLst/>
            </a:prstGeom>
            <a:noFill/>
            <a:ln w="28575">
              <a:noFill/>
              <a:miter lim="800000"/>
              <a:headEnd/>
              <a:tailEnd/>
            </a:ln>
          </p:spPr>
          <p:txBody>
            <a:bodyPr wrap="none" anchor="ctr">
              <a:spAutoFit/>
            </a:bodyPr>
            <a:lstStyle/>
            <a:p>
              <a:pPr algn="ctr" eaLnBrk="0" hangingPunct="0"/>
              <a:r>
                <a:rPr lang="pt-BR" sz="1800">
                  <a:solidFill>
                    <a:schemeClr val="tx1"/>
                  </a:solidFill>
                </a:rPr>
                <a:t>D</a:t>
              </a:r>
            </a:p>
          </p:txBody>
        </p:sp>
      </p:grpSp>
      <p:sp>
        <p:nvSpPr>
          <p:cNvPr id="152583" name="Line 19"/>
          <p:cNvSpPr>
            <a:spLocks noChangeShapeType="1"/>
          </p:cNvSpPr>
          <p:nvPr/>
        </p:nvSpPr>
        <p:spPr bwMode="auto">
          <a:xfrm flipH="1" flipV="1">
            <a:off x="4495800" y="5715000"/>
            <a:ext cx="1524000" cy="609600"/>
          </a:xfrm>
          <a:prstGeom prst="line">
            <a:avLst/>
          </a:prstGeom>
          <a:noFill/>
          <a:ln w="28575">
            <a:solidFill>
              <a:schemeClr val="tx1"/>
            </a:solidFill>
            <a:prstDash val="dash"/>
            <a:round/>
            <a:headEnd/>
            <a:tailEnd type="triangle" w="med" len="med"/>
          </a:ln>
        </p:spPr>
        <p:txBody>
          <a:bodyPr anchor="ctr">
            <a:spAutoFit/>
          </a:bodyPr>
          <a:lstStyle/>
          <a:p>
            <a:endParaRPr lang="pt-B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30094A8-A0D1-4799-9DFC-A0BBBD99D5EC}" type="slidenum">
              <a:rPr lang="pt-BR" smtClean="0">
                <a:latin typeface="Arial" pitchFamily="34" charset="0"/>
                <a:cs typeface="Arial" pitchFamily="34" charset="0"/>
              </a:rPr>
              <a:pPr/>
              <a:t>13</a:t>
            </a:fld>
            <a:endParaRPr lang="pt-BR" smtClean="0">
              <a:latin typeface="Arial" pitchFamily="34" charset="0"/>
              <a:cs typeface="Arial" pitchFamily="34" charset="0"/>
            </a:endParaRPr>
          </a:p>
        </p:txBody>
      </p:sp>
      <p:sp>
        <p:nvSpPr>
          <p:cNvPr id="35843"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35844" name="Rectangle 3"/>
          <p:cNvSpPr>
            <a:spLocks noChangeArrowheads="1"/>
          </p:cNvSpPr>
          <p:nvPr/>
        </p:nvSpPr>
        <p:spPr bwMode="auto">
          <a:xfrm>
            <a:off x="420688" y="1287463"/>
            <a:ext cx="8001000" cy="523220"/>
          </a:xfrm>
          <a:prstGeom prst="rect">
            <a:avLst/>
          </a:prstGeom>
          <a:noFill/>
          <a:ln w="9525">
            <a:noFill/>
            <a:miter lim="800000"/>
            <a:headEnd/>
            <a:tailEnd/>
          </a:ln>
        </p:spPr>
        <p:txBody>
          <a:bodyPr anchor="ctr">
            <a:spAutoFit/>
          </a:bodyPr>
          <a:lstStyle/>
          <a:p>
            <a:pPr algn="just">
              <a:spcBef>
                <a:spcPct val="50000"/>
              </a:spcBef>
            </a:pPr>
            <a:r>
              <a:rPr lang="pt-PT" sz="2800" b="1" i="1" dirty="0">
                <a:solidFill>
                  <a:schemeClr val="tx1"/>
                </a:solidFill>
              </a:rPr>
              <a:t>Logística </a:t>
            </a:r>
            <a:r>
              <a:rPr lang="pt-PT" sz="2800" b="1" i="1" dirty="0" smtClean="0">
                <a:solidFill>
                  <a:schemeClr val="tx1"/>
                </a:solidFill>
              </a:rPr>
              <a:t>Integrada </a:t>
            </a:r>
            <a:r>
              <a:rPr lang="en-US" sz="1400" dirty="0" err="1" smtClean="0"/>
              <a:t>Capítulo</a:t>
            </a:r>
            <a:r>
              <a:rPr lang="en-US" sz="1400" dirty="0" smtClean="0"/>
              <a:t> 2 - PLT</a:t>
            </a:r>
            <a:endParaRPr lang="pt-BR" sz="1400" b="1" dirty="0">
              <a:solidFill>
                <a:schemeClr val="tx1"/>
              </a:solidFill>
            </a:endParaRPr>
          </a:p>
        </p:txBody>
      </p:sp>
      <p:sp>
        <p:nvSpPr>
          <p:cNvPr id="35845" name="Text Box 4"/>
          <p:cNvSpPr txBox="1">
            <a:spLocks noChangeArrowheads="1"/>
          </p:cNvSpPr>
          <p:nvPr/>
        </p:nvSpPr>
        <p:spPr bwMode="auto">
          <a:xfrm>
            <a:off x="515938" y="1766888"/>
            <a:ext cx="8253412" cy="4801314"/>
          </a:xfrm>
          <a:prstGeom prst="rect">
            <a:avLst/>
          </a:prstGeom>
          <a:noFill/>
          <a:ln w="9525" algn="ctr">
            <a:noFill/>
            <a:miter lim="800000"/>
            <a:headEnd/>
            <a:tailEnd/>
          </a:ln>
        </p:spPr>
        <p:txBody>
          <a:bodyPr>
            <a:spAutoFit/>
          </a:bodyPr>
          <a:lstStyle/>
          <a:p>
            <a:pPr marL="342900" indent="-342900" eaLnBrk="0" hangingPunct="0"/>
            <a:r>
              <a:rPr lang="pt-BR" sz="1800" dirty="0"/>
              <a:t>A Logística dividida em 3 </a:t>
            </a:r>
            <a:r>
              <a:rPr lang="pt-BR" sz="1800" dirty="0" err="1"/>
              <a:t>subsubsistemas</a:t>
            </a:r>
            <a:r>
              <a:rPr lang="pt-BR" sz="1800" dirty="0"/>
              <a:t> :</a:t>
            </a:r>
          </a:p>
          <a:p>
            <a:pPr marL="342900" indent="-342900" eaLnBrk="0" hangingPunct="0">
              <a:buFontTx/>
              <a:buAutoNum type="arabicPeriod"/>
            </a:pPr>
            <a:r>
              <a:rPr lang="pt-BR" sz="1800" dirty="0" err="1"/>
              <a:t>Inbound</a:t>
            </a:r>
            <a:r>
              <a:rPr lang="pt-BR" sz="1800" dirty="0"/>
              <a:t> </a:t>
            </a:r>
            <a:r>
              <a:rPr lang="pt-BR" sz="1800" dirty="0" err="1"/>
              <a:t>Logistic</a:t>
            </a:r>
            <a:r>
              <a:rPr lang="pt-BR" sz="1800" dirty="0"/>
              <a:t> ou logística de entrada = Engloba todas as atividades relacionadas a colocação dos pedidos e obtenção de matéria prima ou componentes. </a:t>
            </a:r>
          </a:p>
          <a:p>
            <a:pPr marL="342900" indent="-342900" eaLnBrk="0" hangingPunct="0">
              <a:buFontTx/>
              <a:buAutoNum type="arabicPeriod"/>
            </a:pPr>
            <a:r>
              <a:rPr lang="pt-BR" sz="1800" dirty="0"/>
              <a:t>Logística interna = Cuida da armazenagem e movimentação interna dos materiais recebidos pela empresa. Engloba : Recebimento, conferência, </a:t>
            </a:r>
            <a:r>
              <a:rPr lang="pt-BR" sz="1800" dirty="0" err="1"/>
              <a:t>desembalagem</a:t>
            </a:r>
            <a:r>
              <a:rPr lang="pt-BR" sz="1800" dirty="0"/>
              <a:t>, classificação e codificação de materiais.</a:t>
            </a:r>
          </a:p>
          <a:p>
            <a:pPr marL="342900" indent="-342900" eaLnBrk="0" hangingPunct="0">
              <a:buFontTx/>
              <a:buAutoNum type="arabicPeriod"/>
            </a:pPr>
            <a:r>
              <a:rPr lang="pt-BR" sz="1800" dirty="0" err="1"/>
              <a:t>Outbound</a:t>
            </a:r>
            <a:r>
              <a:rPr lang="pt-BR" sz="1800" dirty="0"/>
              <a:t> </a:t>
            </a:r>
            <a:r>
              <a:rPr lang="pt-BR" sz="1800" dirty="0" err="1"/>
              <a:t>Logistic</a:t>
            </a:r>
            <a:r>
              <a:rPr lang="pt-BR" sz="1800" dirty="0"/>
              <a:t> ou Logística de saída = Engloba a distribuição física do produto acabado por meio dos canais de distribuição (atacadista, varejista, armazéns</a:t>
            </a:r>
            <a:r>
              <a:rPr lang="pt-BR" sz="1800" dirty="0" smtClean="0"/>
              <a:t>)</a:t>
            </a:r>
          </a:p>
          <a:p>
            <a:pPr eaLnBrk="0" hangingPunct="0"/>
            <a:r>
              <a:rPr lang="pt-BR" sz="1800" dirty="0" smtClean="0"/>
              <a:t>Com a integração a visão do custo total passa a ser fundamental para analise de viabilidade de opção de transportes ou de localização ou de volume de estoque.</a:t>
            </a:r>
          </a:p>
          <a:p>
            <a:pPr eaLnBrk="0" hangingPunct="0"/>
            <a:r>
              <a:rPr lang="pt-BR" sz="1800" dirty="0" smtClean="0"/>
              <a:t>Ganhos isolados de curto prazo em apenas um elo da cadeia pode repercutir negativamente em outros ou em todos os demais elos. </a:t>
            </a:r>
          </a:p>
          <a:p>
            <a:pPr eaLnBrk="0" hangingPunct="0"/>
            <a:r>
              <a:rPr lang="pt-BR" sz="1800" dirty="0" smtClean="0"/>
              <a:t>Essa alteração além dos custos pode repercutir de forma negativa no nível de serviço oferecido</a:t>
            </a:r>
            <a:endParaRPr lang="pt-BR" sz="18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DAF3C36-3F8F-4944-96E4-21A8343C393D}" type="slidenum">
              <a:rPr lang="pt-BR" smtClean="0">
                <a:latin typeface="Arial" pitchFamily="34" charset="0"/>
                <a:cs typeface="Arial" pitchFamily="34" charset="0"/>
              </a:rPr>
              <a:pPr/>
              <a:t>130</a:t>
            </a:fld>
            <a:endParaRPr lang="pt-BR" smtClean="0">
              <a:latin typeface="Arial" pitchFamily="34" charset="0"/>
              <a:cs typeface="Arial" pitchFamily="34" charset="0"/>
            </a:endParaRPr>
          </a:p>
        </p:txBody>
      </p:sp>
      <p:sp>
        <p:nvSpPr>
          <p:cNvPr id="153603" name="Rectangle 2"/>
          <p:cNvSpPr>
            <a:spLocks noChangeArrowheads="1"/>
          </p:cNvSpPr>
          <p:nvPr/>
        </p:nvSpPr>
        <p:spPr bwMode="auto">
          <a:xfrm>
            <a:off x="0" y="0"/>
            <a:ext cx="9144000" cy="631825"/>
          </a:xfrm>
          <a:prstGeom prst="rect">
            <a:avLst/>
          </a:prstGeom>
          <a:noFill/>
          <a:ln w="9525">
            <a:noFill/>
            <a:miter lim="800000"/>
            <a:headEnd/>
            <a:tailEnd/>
          </a:ln>
        </p:spPr>
        <p:txBody>
          <a:bodyPr lIns="36501" tIns="42849" rIns="36501" bIns="42849" anchor="ctr">
            <a:spAutoFit/>
          </a:bodyPr>
          <a:lstStyle/>
          <a:p>
            <a:pPr eaLnBrk="0" hangingPunct="0"/>
            <a:r>
              <a:rPr lang="pt-BR" sz="900" b="1">
                <a:solidFill>
                  <a:srgbClr val="0000CC"/>
                </a:solidFill>
                <a:hlinkClick r:id="rId2"/>
              </a:rPr>
              <a:t>Usuário de leitor de tela: clique aqui para HTML simples</a:t>
            </a:r>
            <a:r>
              <a:rPr lang="pt-BR" sz="900">
                <a:solidFill>
                  <a:srgbClr val="000000"/>
                </a:solidFill>
              </a:rPr>
              <a:t> </a:t>
            </a:r>
          </a:p>
          <a:p>
            <a:pPr eaLnBrk="0" hangingPunct="0"/>
            <a:r>
              <a:rPr lang="pt-BR" sz="900" b="1" u="sng">
                <a:solidFill>
                  <a:srgbClr val="000000"/>
                </a:solidFill>
              </a:rPr>
              <a:t>Carregando...</a:t>
            </a:r>
            <a:r>
              <a:rPr lang="pt-BR" sz="900">
                <a:solidFill>
                  <a:srgbClr val="000000"/>
                </a:solidFill>
              </a:rPr>
              <a:t>  </a:t>
            </a:r>
          </a:p>
          <a:p>
            <a:pPr eaLnBrk="0" fontAlgn="b" hangingPunct="0"/>
            <a:r>
              <a:rPr lang="pt-BR" sz="900" b="1">
                <a:solidFill>
                  <a:srgbClr val="0000CC"/>
                </a:solidFill>
              </a:rPr>
              <a:t>  </a:t>
            </a:r>
            <a:r>
              <a:rPr lang="pt-BR" b="1">
                <a:solidFill>
                  <a:srgbClr val="0000CC"/>
                </a:solidFill>
              </a:rPr>
              <a:t> </a:t>
            </a:r>
            <a:r>
              <a:rPr lang="pt-BR" sz="900" b="1" u="sng">
                <a:solidFill>
                  <a:srgbClr val="0000CC"/>
                </a:solidFill>
              </a:rPr>
              <a:t>Imprimir</a:t>
            </a:r>
            <a:r>
              <a:rPr lang="pt-BR" sz="900" b="1">
                <a:solidFill>
                  <a:srgbClr val="0000CC"/>
                </a:solidFill>
              </a:rPr>
              <a:t> </a:t>
            </a:r>
            <a:endParaRPr lang="pt-BR" sz="900">
              <a:solidFill>
                <a:srgbClr val="000000"/>
              </a:solidFill>
            </a:endParaRPr>
          </a:p>
          <a:p>
            <a:pPr eaLnBrk="0" hangingPunct="0"/>
            <a:endParaRPr lang="pt-BR" sz="900">
              <a:solidFill>
                <a:srgbClr val="000000"/>
              </a:solidFill>
            </a:endParaRPr>
          </a:p>
        </p:txBody>
      </p:sp>
      <p:pic>
        <p:nvPicPr>
          <p:cNvPr id="153604" name="Picture 3" descr="Ir para a Página inicial do Google Maps"/>
          <p:cNvPicPr>
            <a:picLocks noChangeAspect="1" noChangeArrowheads="1"/>
          </p:cNvPicPr>
          <p:nvPr/>
        </p:nvPicPr>
        <p:blipFill>
          <a:blip r:embed="rId3"/>
          <a:srcRect/>
          <a:stretch>
            <a:fillRect/>
          </a:stretch>
        </p:blipFill>
        <p:spPr bwMode="auto">
          <a:xfrm>
            <a:off x="0" y="0"/>
            <a:ext cx="1666875" cy="390525"/>
          </a:xfrm>
          <a:prstGeom prst="rect">
            <a:avLst/>
          </a:prstGeom>
          <a:noFill/>
          <a:ln w="9525">
            <a:noFill/>
            <a:miter lim="800000"/>
            <a:headEnd/>
            <a:tailEnd/>
          </a:ln>
        </p:spPr>
      </p:pic>
      <p:graphicFrame>
        <p:nvGraphicFramePr>
          <p:cNvPr id="696324" name="Group 4"/>
          <p:cNvGraphicFramePr>
            <a:graphicFrameLocks noGrp="1"/>
          </p:cNvGraphicFramePr>
          <p:nvPr/>
        </p:nvGraphicFramePr>
        <p:xfrm>
          <a:off x="0" y="631825"/>
          <a:ext cx="624840" cy="12679680"/>
        </p:xfrm>
        <a:graphic>
          <a:graphicData uri="http://schemas.openxmlformats.org/drawingml/2006/table">
            <a:tbl>
              <a:tblPr/>
              <a:tblGrid>
                <a:gridCol w="208280"/>
                <a:gridCol w="208280"/>
                <a:gridCol w="208280"/>
              </a:tblGrid>
              <a:tr h="373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anchor="ctr"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900" b="0" i="0" u="none" strike="noStrike" cap="none" normalizeH="0" baseline="0" smtClean="0">
                          <a:ln>
                            <a:noFill/>
                          </a:ln>
                          <a:solidFill>
                            <a:srgbClr val="000000"/>
                          </a:solidFill>
                          <a:effectLst/>
                          <a:latin typeface="Arial" charset="0"/>
                          <a:cs typeface="Arial" charset="0"/>
                        </a:rPr>
                        <a:t>  </a:t>
                      </a:r>
                      <a:r>
                        <a:rPr kumimoji="0" lang="pt-BR" b="0" i="0" u="none" strike="noStrike" cap="none" normalizeH="0" baseline="0" smtClean="0">
                          <a:ln>
                            <a:noFill/>
                          </a:ln>
                          <a:solidFill>
                            <a:srgbClr val="000000"/>
                          </a:solidFill>
                          <a:effectLst/>
                          <a:latin typeface="Arial" charset="0"/>
                          <a:cs typeface="Arial" charset="0"/>
                        </a:rPr>
                        <a:t> </a:t>
                      </a:r>
                      <a:r>
                        <a:rPr kumimoji="0" lang="pt-BR" sz="900" b="0" i="0" u="none" strike="noStrike" cap="none" normalizeH="0" baseline="0" smtClean="0">
                          <a:ln>
                            <a:noFill/>
                          </a:ln>
                          <a:solidFill>
                            <a:srgbClr val="000000"/>
                          </a:solidFill>
                          <a:effectLst/>
                          <a:latin typeface="Arial" charset="0"/>
                          <a:cs typeface="Arial" charset="0"/>
                        </a:rPr>
                        <a:t>                                                                                    </a:t>
                      </a: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pt-BR" sz="900" b="0" i="0" u="none" strike="noStrike" cap="none" normalizeH="0" baseline="0" smtClean="0">
                          <a:ln>
                            <a:noFill/>
                          </a:ln>
                          <a:solidFill>
                            <a:srgbClr val="000000"/>
                          </a:solidFill>
                          <a:effectLst/>
                          <a:latin typeface="Arial" charset="0"/>
                          <a:cs typeface="Arial" charset="0"/>
                        </a:rPr>
                        <a:t>  </a:t>
                      </a:r>
                      <a:r>
                        <a:rPr kumimoji="0" lang="pt-BR" b="0" i="0" u="none" strike="noStrike" cap="none" normalizeH="0" baseline="0" smtClean="0">
                          <a:ln>
                            <a:noFill/>
                          </a:ln>
                          <a:solidFill>
                            <a:srgbClr val="000000"/>
                          </a:solidFill>
                          <a:effectLst/>
                          <a:latin typeface="Arial" charset="0"/>
                          <a:cs typeface="Arial" charset="0"/>
                        </a:rPr>
                        <a:t> </a:t>
                      </a:r>
                      <a:r>
                        <a:rPr kumimoji="0" lang="pt-BR" sz="900" b="0" i="0" u="none" strike="noStrike" cap="none" normalizeH="0" baseline="0" smtClean="0">
                          <a:ln>
                            <a:noFill/>
                          </a:ln>
                          <a:solidFill>
                            <a:srgbClr val="000000"/>
                          </a:solidFill>
                          <a:effectLst/>
                          <a:latin typeface="Arial" charset="0"/>
                          <a:cs typeface="Arial" charset="0"/>
                        </a:rPr>
                        <a:t>                                                                  </a:t>
                      </a:r>
                    </a:p>
                  </a:txBody>
                  <a:tcPr anchor="ctr" horzOverflow="overflow">
                    <a:lnL>
                      <a:noFill/>
                    </a:lnL>
                    <a:lnR cap="flat">
                      <a:noFill/>
                    </a:lnR>
                    <a:lnT>
                      <a:noFill/>
                    </a:lnT>
                    <a:lnB cap="flat">
                      <a:noFill/>
                    </a:lnB>
                    <a:lnTlToBr>
                      <a:noFill/>
                    </a:lnTlToBr>
                    <a:lnBlToTr>
                      <a:noFill/>
                    </a:lnBlToTr>
                    <a:noFill/>
                  </a:tcPr>
                </a:tc>
              </a:tr>
            </a:tbl>
          </a:graphicData>
        </a:graphic>
      </p:graphicFrame>
      <p:sp>
        <p:nvSpPr>
          <p:cNvPr id="153614" name="Rectangle 17"/>
          <p:cNvSpPr>
            <a:spLocks noChangeArrowheads="1"/>
          </p:cNvSpPr>
          <p:nvPr/>
        </p:nvSpPr>
        <p:spPr bwMode="auto">
          <a:xfrm>
            <a:off x="0" y="631825"/>
            <a:ext cx="150813" cy="163513"/>
          </a:xfrm>
          <a:prstGeom prst="rect">
            <a:avLst/>
          </a:prstGeom>
          <a:solidFill>
            <a:srgbClr val="7F7F7F"/>
          </a:solidFill>
          <a:ln w="9525">
            <a:noFill/>
            <a:miter lim="800000"/>
            <a:headEnd/>
            <a:tailEnd/>
          </a:ln>
        </p:spPr>
        <p:txBody>
          <a:bodyPr anchor="ctr">
            <a:spAutoFit/>
          </a:bodyPr>
          <a:lstStyle/>
          <a:p>
            <a:pPr eaLnBrk="0" hangingPunct="0"/>
            <a:r>
              <a:rPr lang="pt-BR" sz="900">
                <a:solidFill>
                  <a:srgbClr val="000000"/>
                </a:solidFill>
              </a:rPr>
              <a:t/>
            </a:r>
            <a:br>
              <a:rPr lang="pt-BR" sz="900">
                <a:solidFill>
                  <a:srgbClr val="000000"/>
                </a:solidFill>
              </a:rPr>
            </a:br>
            <a:endParaRPr lang="pt-BR" sz="900">
              <a:solidFill>
                <a:srgbClr val="000000"/>
              </a:solidFill>
            </a:endParaRPr>
          </a:p>
          <a:p>
            <a:pPr eaLnBrk="0" fontAlgn="b" hangingPunct="0"/>
            <a:r>
              <a:rPr lang="pt-BR" sz="900">
                <a:solidFill>
                  <a:srgbClr val="000000"/>
                </a:solidFill>
              </a:rPr>
              <a:t>  </a:t>
            </a:r>
            <a:r>
              <a:rPr lang="pt-BR" sz="15300">
                <a:solidFill>
                  <a:srgbClr val="000000"/>
                </a:solidFill>
              </a:rPr>
              <a:t> </a:t>
            </a:r>
            <a:r>
              <a:rPr lang="pt-BR" sz="900">
                <a:solidFill>
                  <a:srgbClr val="000000"/>
                </a:solidFill>
              </a:rPr>
              <a:t>                                                                             </a:t>
            </a:r>
            <a:r>
              <a:rPr lang="pt-BR" sz="15300">
                <a:solidFill>
                  <a:srgbClr val="000000"/>
                </a:solidFill>
              </a:rPr>
              <a:t> </a:t>
            </a:r>
            <a:r>
              <a:rPr lang="pt-BR" sz="900">
                <a:solidFill>
                  <a:srgbClr val="000000"/>
                </a:solidFill>
              </a:rPr>
              <a:t>                                                                           </a:t>
            </a:r>
            <a:br>
              <a:rPr lang="pt-BR" sz="900">
                <a:solidFill>
                  <a:srgbClr val="000000"/>
                </a:solidFill>
              </a:rPr>
            </a:br>
            <a:endParaRPr lang="pt-BR" sz="900">
              <a:solidFill>
                <a:srgbClr val="000000"/>
              </a:solidFill>
            </a:endParaRPr>
          </a:p>
          <a:p>
            <a:pPr eaLnBrk="0" hangingPunct="0"/>
            <a:endParaRPr lang="pt-BR" sz="900">
              <a:solidFill>
                <a:srgbClr val="000000"/>
              </a:solidFill>
            </a:endParaRPr>
          </a:p>
        </p:txBody>
      </p:sp>
      <p:sp>
        <p:nvSpPr>
          <p:cNvPr id="153615" name="Rectangle 18"/>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algn="ctr" eaLnBrk="0" hangingPunct="0"/>
            <a:endParaRPr lang="pt-BR"/>
          </a:p>
        </p:txBody>
      </p:sp>
      <p:sp>
        <p:nvSpPr>
          <p:cNvPr id="153616" name="Rectangle 19"/>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pPr eaLnBrk="0" hangingPunct="0"/>
            <a:endParaRPr lang="pt-BR" sz="1800">
              <a:solidFill>
                <a:schemeClr val="tx1"/>
              </a:solidFill>
            </a:endParaRPr>
          </a:p>
        </p:txBody>
      </p:sp>
      <p:sp>
        <p:nvSpPr>
          <p:cNvPr id="153617" name="Rectangle 20"/>
          <p:cNvSpPr>
            <a:spLocks noChangeArrowheads="1"/>
          </p:cNvSpPr>
          <p:nvPr/>
        </p:nvSpPr>
        <p:spPr bwMode="auto">
          <a:xfrm>
            <a:off x="8496300" y="-114300"/>
            <a:ext cx="647700" cy="228600"/>
          </a:xfrm>
          <a:prstGeom prst="rect">
            <a:avLst/>
          </a:prstGeom>
          <a:noFill/>
          <a:ln w="9525">
            <a:noFill/>
            <a:miter lim="800000"/>
            <a:headEnd/>
            <a:tailEnd/>
          </a:ln>
        </p:spPr>
        <p:txBody>
          <a:bodyPr anchor="ctr">
            <a:spAutoFit/>
          </a:bodyPr>
          <a:lstStyle/>
          <a:p>
            <a:pPr algn="r" eaLnBrk="0" hangingPunct="0"/>
            <a:r>
              <a:rPr lang="pt-BR" sz="900" u="sng">
                <a:solidFill>
                  <a:srgbClr val="000000"/>
                </a:solidFill>
              </a:rPr>
              <a:t>Remover</a:t>
            </a:r>
          </a:p>
        </p:txBody>
      </p:sp>
      <p:graphicFrame>
        <p:nvGraphicFramePr>
          <p:cNvPr id="696341" name="Group 21"/>
          <p:cNvGraphicFramePr>
            <a:graphicFrameLocks noGrp="1"/>
          </p:cNvGraphicFramePr>
          <p:nvPr/>
        </p:nvGraphicFramePr>
        <p:xfrm>
          <a:off x="0" y="631825"/>
          <a:ext cx="208280" cy="518160"/>
        </p:xfrm>
        <a:graphic>
          <a:graphicData uri="http://schemas.openxmlformats.org/drawingml/2006/table">
            <a:tbl>
              <a:tblPr/>
              <a:tblGrid>
                <a:gridCol w="208280"/>
              </a:tblGrid>
              <a:tr h="228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pic>
        <p:nvPicPr>
          <p:cNvPr id="153620" name="Picture 28" descr="http://maps.gstatic.com/intl/en_us/mapfiles/transparent.png"/>
          <p:cNvPicPr>
            <a:picLocks noChangeAspect="1" noChangeArrowheads="1"/>
          </p:cNvPicPr>
          <p:nvPr/>
        </p:nvPicPr>
        <p:blipFill>
          <a:blip r:link="rId4"/>
          <a:srcRect/>
          <a:stretch>
            <a:fillRect/>
          </a:stretch>
        </p:blipFill>
        <p:spPr bwMode="auto">
          <a:xfrm>
            <a:off x="68263" y="315913"/>
            <a:ext cx="9525" cy="9525"/>
          </a:xfrm>
          <a:prstGeom prst="rect">
            <a:avLst/>
          </a:prstGeom>
          <a:noFill/>
          <a:ln w="9525">
            <a:noFill/>
            <a:miter lim="800000"/>
            <a:headEnd/>
            <a:tailEnd/>
          </a:ln>
        </p:spPr>
      </p:pic>
      <p:pic>
        <p:nvPicPr>
          <p:cNvPr id="153621" name="Picture 29" descr="transparent"/>
          <p:cNvPicPr>
            <a:picLocks noChangeAspect="1" noChangeArrowheads="1"/>
          </p:cNvPicPr>
          <p:nvPr/>
        </p:nvPicPr>
        <p:blipFill>
          <a:blip r:embed="rId5"/>
          <a:srcRect/>
          <a:stretch>
            <a:fillRect/>
          </a:stretch>
        </p:blipFill>
        <p:spPr bwMode="auto">
          <a:xfrm>
            <a:off x="44450" y="-4979988"/>
            <a:ext cx="2667000" cy="9525"/>
          </a:xfrm>
          <a:prstGeom prst="rect">
            <a:avLst/>
          </a:prstGeom>
          <a:noFill/>
          <a:ln w="9525">
            <a:noFill/>
            <a:miter lim="800000"/>
            <a:headEnd/>
            <a:tailEnd/>
          </a:ln>
        </p:spPr>
      </p:pic>
      <p:pic>
        <p:nvPicPr>
          <p:cNvPr id="153622" name="Picture 30" descr="transparent"/>
          <p:cNvPicPr>
            <a:picLocks noChangeAspect="1" noChangeArrowheads="1"/>
          </p:cNvPicPr>
          <p:nvPr/>
        </p:nvPicPr>
        <p:blipFill>
          <a:blip r:embed="rId5"/>
          <a:srcRect/>
          <a:stretch>
            <a:fillRect/>
          </a:stretch>
        </p:blipFill>
        <p:spPr bwMode="auto">
          <a:xfrm>
            <a:off x="117475" y="-3751263"/>
            <a:ext cx="2095500" cy="9525"/>
          </a:xfrm>
          <a:prstGeom prst="rect">
            <a:avLst/>
          </a:prstGeom>
          <a:noFill/>
          <a:ln w="9525">
            <a:noFill/>
            <a:miter lim="800000"/>
            <a:headEnd/>
            <a:tailEnd/>
          </a:ln>
        </p:spPr>
      </p:pic>
      <p:pic>
        <p:nvPicPr>
          <p:cNvPr id="153623" name="Picture 31" descr="http://mt1.google.com/vt/lyrs=m@132&amp;hl=pt-BR&amp;x=24263&amp;s=&amp;y=37171&amp;z=16&amp;s="/>
          <p:cNvPicPr>
            <a:picLocks noChangeAspect="1" noChangeArrowheads="1"/>
          </p:cNvPicPr>
          <p:nvPr/>
        </p:nvPicPr>
        <p:blipFill>
          <a:blip r:link="rId6"/>
          <a:srcRect/>
          <a:stretch>
            <a:fillRect/>
          </a:stretch>
        </p:blipFill>
        <p:spPr bwMode="auto">
          <a:xfrm>
            <a:off x="74613" y="-12061825"/>
            <a:ext cx="2438400" cy="2438400"/>
          </a:xfrm>
          <a:prstGeom prst="rect">
            <a:avLst/>
          </a:prstGeom>
          <a:noFill/>
          <a:ln w="9525">
            <a:noFill/>
            <a:miter lim="800000"/>
            <a:headEnd/>
            <a:tailEnd/>
          </a:ln>
        </p:spPr>
      </p:pic>
      <p:sp>
        <p:nvSpPr>
          <p:cNvPr id="153625" name="Text Box 33"/>
          <p:cNvSpPr txBox="1">
            <a:spLocks noChangeArrowheads="1"/>
          </p:cNvSpPr>
          <p:nvPr/>
        </p:nvSpPr>
        <p:spPr bwMode="auto">
          <a:xfrm>
            <a:off x="4000727" y="3770540"/>
            <a:ext cx="461962" cy="406400"/>
          </a:xfrm>
          <a:prstGeom prst="rect">
            <a:avLst/>
          </a:prstGeom>
          <a:solidFill>
            <a:schemeClr val="folHlink"/>
          </a:solidFill>
          <a:ln w="9525">
            <a:solidFill>
              <a:schemeClr val="tx1"/>
            </a:solidFill>
            <a:miter lim="800000"/>
            <a:headEnd/>
            <a:tailEnd/>
          </a:ln>
        </p:spPr>
        <p:txBody>
          <a:bodyPr wrap="none">
            <a:spAutoFit/>
          </a:bodyPr>
          <a:lstStyle/>
          <a:p>
            <a:r>
              <a:rPr lang="pt-BR">
                <a:solidFill>
                  <a:schemeClr val="tx1"/>
                </a:solidFill>
              </a:rPr>
              <a:t>cd</a:t>
            </a:r>
          </a:p>
        </p:txBody>
      </p:sp>
      <p:sp>
        <p:nvSpPr>
          <p:cNvPr id="153626" name="Text Box 34"/>
          <p:cNvSpPr txBox="1">
            <a:spLocks noChangeArrowheads="1"/>
          </p:cNvSpPr>
          <p:nvPr/>
        </p:nvSpPr>
        <p:spPr bwMode="auto">
          <a:xfrm>
            <a:off x="5931808" y="1418318"/>
            <a:ext cx="354013" cy="396875"/>
          </a:xfrm>
          <a:prstGeom prst="rect">
            <a:avLst/>
          </a:prstGeom>
          <a:solidFill>
            <a:schemeClr val="accent1"/>
          </a:solidFill>
          <a:ln w="9525">
            <a:solidFill>
              <a:schemeClr val="tx1"/>
            </a:solidFill>
            <a:miter lim="800000"/>
            <a:headEnd/>
            <a:tailEnd/>
          </a:ln>
        </p:spPr>
        <p:txBody>
          <a:bodyPr wrap="none">
            <a:spAutoFit/>
          </a:bodyPr>
          <a:lstStyle/>
          <a:p>
            <a:r>
              <a:rPr lang="pt-BR" dirty="0">
                <a:solidFill>
                  <a:schemeClr val="tx1"/>
                </a:solidFill>
              </a:rPr>
              <a:t>A</a:t>
            </a:r>
          </a:p>
        </p:txBody>
      </p:sp>
      <p:sp>
        <p:nvSpPr>
          <p:cNvPr id="153627" name="Text Box 35"/>
          <p:cNvSpPr txBox="1">
            <a:spLocks noChangeArrowheads="1"/>
          </p:cNvSpPr>
          <p:nvPr/>
        </p:nvSpPr>
        <p:spPr bwMode="auto">
          <a:xfrm>
            <a:off x="5741988" y="3233963"/>
            <a:ext cx="354012" cy="396875"/>
          </a:xfrm>
          <a:prstGeom prst="rect">
            <a:avLst/>
          </a:prstGeom>
          <a:solidFill>
            <a:schemeClr val="accent1"/>
          </a:solidFill>
          <a:ln w="9525">
            <a:solidFill>
              <a:schemeClr val="tx1"/>
            </a:solidFill>
            <a:miter lim="800000"/>
            <a:headEnd/>
            <a:tailEnd/>
          </a:ln>
        </p:spPr>
        <p:txBody>
          <a:bodyPr wrap="none">
            <a:spAutoFit/>
          </a:bodyPr>
          <a:lstStyle/>
          <a:p>
            <a:r>
              <a:rPr lang="pt-BR" dirty="0">
                <a:solidFill>
                  <a:schemeClr val="tx1"/>
                </a:solidFill>
              </a:rPr>
              <a:t>B</a:t>
            </a:r>
          </a:p>
        </p:txBody>
      </p:sp>
      <p:sp>
        <p:nvSpPr>
          <p:cNvPr id="153628" name="Text Box 36"/>
          <p:cNvSpPr txBox="1">
            <a:spLocks noChangeArrowheads="1"/>
          </p:cNvSpPr>
          <p:nvPr/>
        </p:nvSpPr>
        <p:spPr bwMode="auto">
          <a:xfrm>
            <a:off x="7527925" y="2855913"/>
            <a:ext cx="368300" cy="396875"/>
          </a:xfrm>
          <a:prstGeom prst="rect">
            <a:avLst/>
          </a:prstGeom>
          <a:solidFill>
            <a:schemeClr val="accent1"/>
          </a:solidFill>
          <a:ln w="9525">
            <a:solidFill>
              <a:schemeClr val="tx1"/>
            </a:solidFill>
            <a:miter lim="800000"/>
            <a:headEnd/>
            <a:tailEnd/>
          </a:ln>
        </p:spPr>
        <p:txBody>
          <a:bodyPr wrap="none">
            <a:spAutoFit/>
          </a:bodyPr>
          <a:lstStyle/>
          <a:p>
            <a:r>
              <a:rPr lang="pt-BR">
                <a:solidFill>
                  <a:schemeClr val="tx1"/>
                </a:solidFill>
              </a:rPr>
              <a:t>C</a:t>
            </a:r>
          </a:p>
        </p:txBody>
      </p:sp>
      <p:sp>
        <p:nvSpPr>
          <p:cNvPr id="153629" name="Text Box 37"/>
          <p:cNvSpPr txBox="1">
            <a:spLocks noChangeArrowheads="1"/>
          </p:cNvSpPr>
          <p:nvPr/>
        </p:nvSpPr>
        <p:spPr bwMode="auto">
          <a:xfrm>
            <a:off x="3841524" y="2174195"/>
            <a:ext cx="368300" cy="396875"/>
          </a:xfrm>
          <a:prstGeom prst="rect">
            <a:avLst/>
          </a:prstGeom>
          <a:solidFill>
            <a:schemeClr val="accent1"/>
          </a:solidFill>
          <a:ln w="9525">
            <a:solidFill>
              <a:schemeClr val="tx1"/>
            </a:solidFill>
            <a:miter lim="800000"/>
            <a:headEnd/>
            <a:tailEnd/>
          </a:ln>
        </p:spPr>
        <p:txBody>
          <a:bodyPr wrap="none">
            <a:spAutoFit/>
          </a:bodyPr>
          <a:lstStyle/>
          <a:p>
            <a:r>
              <a:rPr lang="pt-BR" dirty="0">
                <a:solidFill>
                  <a:schemeClr val="tx1"/>
                </a:solidFill>
              </a:rPr>
              <a:t>D</a:t>
            </a:r>
          </a:p>
        </p:txBody>
      </p:sp>
      <p:sp>
        <p:nvSpPr>
          <p:cNvPr id="153630" name="Text Box 38"/>
          <p:cNvSpPr txBox="1">
            <a:spLocks noChangeArrowheads="1"/>
          </p:cNvSpPr>
          <p:nvPr/>
        </p:nvSpPr>
        <p:spPr bwMode="auto">
          <a:xfrm>
            <a:off x="1011691" y="3551238"/>
            <a:ext cx="354012" cy="396875"/>
          </a:xfrm>
          <a:prstGeom prst="rect">
            <a:avLst/>
          </a:prstGeom>
          <a:solidFill>
            <a:schemeClr val="accent1"/>
          </a:solidFill>
          <a:ln w="9525">
            <a:solidFill>
              <a:schemeClr val="tx1"/>
            </a:solidFill>
            <a:miter lim="800000"/>
            <a:headEnd/>
            <a:tailEnd/>
          </a:ln>
        </p:spPr>
        <p:txBody>
          <a:bodyPr wrap="none">
            <a:spAutoFit/>
          </a:bodyPr>
          <a:lstStyle/>
          <a:p>
            <a:r>
              <a:rPr lang="pt-BR">
                <a:solidFill>
                  <a:schemeClr val="tx1"/>
                </a:solidFill>
              </a:rPr>
              <a:t>E</a:t>
            </a:r>
          </a:p>
        </p:txBody>
      </p:sp>
      <p:sp>
        <p:nvSpPr>
          <p:cNvPr id="153631" name="Text Box 39"/>
          <p:cNvSpPr txBox="1">
            <a:spLocks noChangeArrowheads="1"/>
          </p:cNvSpPr>
          <p:nvPr/>
        </p:nvSpPr>
        <p:spPr bwMode="auto">
          <a:xfrm>
            <a:off x="3624263" y="5396367"/>
            <a:ext cx="339725" cy="396875"/>
          </a:xfrm>
          <a:prstGeom prst="rect">
            <a:avLst/>
          </a:prstGeom>
          <a:solidFill>
            <a:schemeClr val="accent1"/>
          </a:solidFill>
          <a:ln w="9525">
            <a:solidFill>
              <a:schemeClr val="tx1"/>
            </a:solidFill>
            <a:miter lim="800000"/>
            <a:headEnd/>
            <a:tailEnd/>
          </a:ln>
        </p:spPr>
        <p:txBody>
          <a:bodyPr wrap="none">
            <a:spAutoFit/>
          </a:bodyPr>
          <a:lstStyle/>
          <a:p>
            <a:r>
              <a:rPr lang="pt-BR" dirty="0">
                <a:solidFill>
                  <a:schemeClr val="tx1"/>
                </a:solidFill>
              </a:rPr>
              <a:t>F</a:t>
            </a:r>
          </a:p>
        </p:txBody>
      </p:sp>
      <p:sp>
        <p:nvSpPr>
          <p:cNvPr id="153632" name="Text Box 40"/>
          <p:cNvSpPr txBox="1">
            <a:spLocks noChangeArrowheads="1"/>
          </p:cNvSpPr>
          <p:nvPr/>
        </p:nvSpPr>
        <p:spPr bwMode="auto">
          <a:xfrm>
            <a:off x="1664834" y="5367564"/>
            <a:ext cx="381000" cy="396875"/>
          </a:xfrm>
          <a:prstGeom prst="rect">
            <a:avLst/>
          </a:prstGeom>
          <a:noFill/>
          <a:ln w="9525">
            <a:solidFill>
              <a:schemeClr val="tx1"/>
            </a:solidFill>
            <a:miter lim="800000"/>
            <a:headEnd/>
            <a:tailEnd/>
          </a:ln>
        </p:spPr>
        <p:txBody>
          <a:bodyPr wrap="none">
            <a:spAutoFit/>
          </a:bodyPr>
          <a:lstStyle/>
          <a:p>
            <a:r>
              <a:rPr lang="pt-BR" dirty="0">
                <a:solidFill>
                  <a:schemeClr val="tx1"/>
                </a:solidFill>
              </a:rPr>
              <a:t>G</a:t>
            </a:r>
          </a:p>
        </p:txBody>
      </p:sp>
      <p:sp>
        <p:nvSpPr>
          <p:cNvPr id="153633" name="Text Box 41"/>
          <p:cNvSpPr txBox="1">
            <a:spLocks noChangeArrowheads="1"/>
          </p:cNvSpPr>
          <p:nvPr/>
        </p:nvSpPr>
        <p:spPr bwMode="auto">
          <a:xfrm>
            <a:off x="5597072" y="4974999"/>
            <a:ext cx="368300" cy="396875"/>
          </a:xfrm>
          <a:prstGeom prst="rect">
            <a:avLst/>
          </a:prstGeom>
          <a:noFill/>
          <a:ln w="9525">
            <a:solidFill>
              <a:schemeClr val="tx1"/>
            </a:solidFill>
            <a:miter lim="800000"/>
            <a:headEnd/>
            <a:tailEnd/>
          </a:ln>
        </p:spPr>
        <p:txBody>
          <a:bodyPr wrap="none">
            <a:spAutoFit/>
          </a:bodyPr>
          <a:lstStyle/>
          <a:p>
            <a:r>
              <a:rPr lang="pt-BR" dirty="0">
                <a:solidFill>
                  <a:schemeClr val="tx1"/>
                </a:solidFill>
              </a:rPr>
              <a:t>H</a:t>
            </a:r>
          </a:p>
        </p:txBody>
      </p:sp>
      <p:sp>
        <p:nvSpPr>
          <p:cNvPr id="153634" name="Text Box 42"/>
          <p:cNvSpPr txBox="1">
            <a:spLocks noChangeArrowheads="1"/>
          </p:cNvSpPr>
          <p:nvPr/>
        </p:nvSpPr>
        <p:spPr bwMode="auto">
          <a:xfrm>
            <a:off x="865188" y="1473200"/>
            <a:ext cx="2657475" cy="457200"/>
          </a:xfrm>
          <a:prstGeom prst="rect">
            <a:avLst/>
          </a:prstGeom>
          <a:noFill/>
          <a:ln w="9525" algn="ctr">
            <a:noFill/>
            <a:miter lim="800000"/>
            <a:headEnd/>
            <a:tailEnd/>
          </a:ln>
        </p:spPr>
        <p:txBody>
          <a:bodyPr>
            <a:spAutoFit/>
          </a:bodyPr>
          <a:lstStyle/>
          <a:p>
            <a:r>
              <a:rPr lang="pt-BR" sz="2400" dirty="0">
                <a:solidFill>
                  <a:schemeClr val="tx1"/>
                </a:solidFill>
              </a:rPr>
              <a:t>ROTEIRIZAÇÃO</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5FB060B-2020-424E-AA15-422C29147779}" type="slidenum">
              <a:rPr lang="pt-BR" smtClean="0">
                <a:latin typeface="Arial" pitchFamily="34" charset="0"/>
                <a:cs typeface="Arial" pitchFamily="34" charset="0"/>
              </a:rPr>
              <a:pPr/>
              <a:t>131</a:t>
            </a:fld>
            <a:endParaRPr lang="pt-BR" smtClean="0">
              <a:latin typeface="Arial" pitchFamily="34" charset="0"/>
              <a:cs typeface="Arial" pitchFamily="34" charset="0"/>
            </a:endParaRPr>
          </a:p>
        </p:txBody>
      </p:sp>
      <p:sp>
        <p:nvSpPr>
          <p:cNvPr id="154627"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154628" name="Rectangle 1027"/>
          <p:cNvSpPr>
            <a:spLocks noChangeArrowheads="1"/>
          </p:cNvSpPr>
          <p:nvPr/>
        </p:nvSpPr>
        <p:spPr bwMode="auto">
          <a:xfrm>
            <a:off x="609600" y="1357313"/>
            <a:ext cx="4656138" cy="457200"/>
          </a:xfrm>
          <a:prstGeom prst="rect">
            <a:avLst/>
          </a:prstGeom>
          <a:noFill/>
          <a:ln w="9525">
            <a:noFill/>
            <a:miter lim="800000"/>
            <a:headEnd/>
            <a:tailEnd/>
          </a:ln>
        </p:spPr>
        <p:txBody>
          <a:bodyPr>
            <a:spAutoFit/>
          </a:bodyPr>
          <a:lstStyle/>
          <a:p>
            <a:r>
              <a:rPr lang="pt-PT" sz="2400" b="1">
                <a:solidFill>
                  <a:schemeClr val="tx1"/>
                </a:solidFill>
                <a:latin typeface="Arial Narrow" pitchFamily="34" charset="0"/>
              </a:rPr>
              <a:t>TRANSPORTES - ROTEIRIZAÇÃO</a:t>
            </a:r>
          </a:p>
        </p:txBody>
      </p:sp>
      <p:sp>
        <p:nvSpPr>
          <p:cNvPr id="154629" name="Text Box 4"/>
          <p:cNvSpPr txBox="1">
            <a:spLocks noChangeArrowheads="1"/>
          </p:cNvSpPr>
          <p:nvPr/>
        </p:nvSpPr>
        <p:spPr bwMode="auto">
          <a:xfrm>
            <a:off x="415925" y="1811338"/>
            <a:ext cx="8355013" cy="3970318"/>
          </a:xfrm>
          <a:prstGeom prst="rect">
            <a:avLst/>
          </a:prstGeom>
          <a:noFill/>
          <a:ln w="9525" algn="ctr">
            <a:noFill/>
            <a:miter lim="800000"/>
            <a:headEnd/>
            <a:tailEnd/>
          </a:ln>
        </p:spPr>
        <p:txBody>
          <a:bodyPr>
            <a:spAutoFit/>
          </a:bodyPr>
          <a:lstStyle/>
          <a:p>
            <a:pPr>
              <a:buFontTx/>
              <a:buAutoNum type="arabicPeriod"/>
            </a:pPr>
            <a:r>
              <a:rPr lang="pt-BR" sz="1800" dirty="0">
                <a:solidFill>
                  <a:schemeClr val="tx1"/>
                </a:solidFill>
              </a:rPr>
              <a:t>Defini a melhor rota para atender todos os </a:t>
            </a:r>
            <a:r>
              <a:rPr lang="pt-BR" sz="1800" dirty="0" smtClean="0">
                <a:solidFill>
                  <a:schemeClr val="tx1"/>
                </a:solidFill>
              </a:rPr>
              <a:t>pontos</a:t>
            </a:r>
          </a:p>
          <a:p>
            <a:pPr>
              <a:buFontTx/>
              <a:buAutoNum type="arabicPeriod"/>
            </a:pPr>
            <a:endParaRPr lang="pt-BR" sz="1800" dirty="0">
              <a:solidFill>
                <a:schemeClr val="tx1"/>
              </a:solidFill>
            </a:endParaRPr>
          </a:p>
          <a:p>
            <a:pPr>
              <a:buFontTx/>
              <a:buAutoNum type="arabicPeriod"/>
            </a:pPr>
            <a:r>
              <a:rPr lang="pt-BR" sz="1800" dirty="0">
                <a:solidFill>
                  <a:schemeClr val="tx1"/>
                </a:solidFill>
              </a:rPr>
              <a:t>Considere agora a seguinte demanda (unidade), peso unitário = 500 </a:t>
            </a:r>
            <a:r>
              <a:rPr lang="pt-BR" sz="1800" dirty="0" err="1">
                <a:solidFill>
                  <a:schemeClr val="tx1"/>
                </a:solidFill>
              </a:rPr>
              <a:t>gr</a:t>
            </a:r>
            <a:r>
              <a:rPr lang="pt-BR" sz="1800" dirty="0">
                <a:solidFill>
                  <a:schemeClr val="tx1"/>
                </a:solidFill>
              </a:rPr>
              <a:t> e defina o veículo e custo envolvido</a:t>
            </a:r>
          </a:p>
          <a:p>
            <a:pPr>
              <a:buFontTx/>
              <a:buAutoNum type="arabicPeriod"/>
            </a:pPr>
            <a:endParaRPr lang="pt-BR" sz="1800" dirty="0">
              <a:solidFill>
                <a:schemeClr val="tx1"/>
              </a:solidFill>
            </a:endParaRPr>
          </a:p>
          <a:p>
            <a:r>
              <a:rPr lang="pt-BR" sz="1800" dirty="0">
                <a:solidFill>
                  <a:schemeClr val="tx1"/>
                </a:solidFill>
              </a:rPr>
              <a:t>A = 100		B = 900		C = 450		D = 200		</a:t>
            </a:r>
          </a:p>
          <a:p>
            <a:r>
              <a:rPr lang="pt-BR" sz="1800" dirty="0">
                <a:solidFill>
                  <a:schemeClr val="tx1"/>
                </a:solidFill>
              </a:rPr>
              <a:t>E = 1500	F = 50		G = 1800	H = 600</a:t>
            </a:r>
          </a:p>
          <a:p>
            <a:endParaRPr lang="pt-BR" sz="1800" dirty="0">
              <a:solidFill>
                <a:schemeClr val="tx1"/>
              </a:solidFill>
            </a:endParaRPr>
          </a:p>
          <a:p>
            <a:r>
              <a:rPr lang="pt-BR" sz="1800" dirty="0">
                <a:solidFill>
                  <a:schemeClr val="tx1"/>
                </a:solidFill>
              </a:rPr>
              <a:t>3. Considere agora que o veículo </a:t>
            </a:r>
            <a:r>
              <a:rPr lang="pt-BR" sz="1800" dirty="0" smtClean="0">
                <a:solidFill>
                  <a:schemeClr val="tx1"/>
                </a:solidFill>
              </a:rPr>
              <a:t>saía do CD às </a:t>
            </a:r>
            <a:r>
              <a:rPr lang="pt-BR" sz="1800" dirty="0">
                <a:solidFill>
                  <a:schemeClr val="tx1"/>
                </a:solidFill>
              </a:rPr>
              <a:t>8:00 </a:t>
            </a:r>
            <a:r>
              <a:rPr lang="pt-BR" sz="1800" dirty="0" err="1">
                <a:solidFill>
                  <a:schemeClr val="tx1"/>
                </a:solidFill>
              </a:rPr>
              <a:t>hs</a:t>
            </a:r>
            <a:r>
              <a:rPr lang="pt-BR" sz="1800" dirty="0">
                <a:solidFill>
                  <a:schemeClr val="tx1"/>
                </a:solidFill>
              </a:rPr>
              <a:t> e o calculo da distancia seja </a:t>
            </a:r>
            <a:r>
              <a:rPr lang="pt-BR" sz="1800" dirty="0" smtClean="0">
                <a:solidFill>
                  <a:schemeClr val="tx1"/>
                </a:solidFill>
              </a:rPr>
              <a:t>constante, </a:t>
            </a:r>
            <a:r>
              <a:rPr lang="pt-BR" sz="1800" dirty="0">
                <a:solidFill>
                  <a:schemeClr val="tx1"/>
                </a:solidFill>
              </a:rPr>
              <a:t>porém o peso interfere </a:t>
            </a:r>
            <a:r>
              <a:rPr lang="pt-BR" sz="1800" dirty="0" smtClean="0">
                <a:solidFill>
                  <a:schemeClr val="tx1"/>
                </a:solidFill>
              </a:rPr>
              <a:t>no tempo :  50 kg = 5 minutos </a:t>
            </a:r>
            <a:r>
              <a:rPr lang="pt-BR" sz="1800" dirty="0">
                <a:solidFill>
                  <a:schemeClr val="tx1"/>
                </a:solidFill>
              </a:rPr>
              <a:t>e a entrega </a:t>
            </a:r>
            <a:r>
              <a:rPr lang="pt-BR" sz="1800" dirty="0" smtClean="0">
                <a:solidFill>
                  <a:schemeClr val="tx1"/>
                </a:solidFill>
              </a:rPr>
              <a:t>deva </a:t>
            </a:r>
            <a:r>
              <a:rPr lang="pt-BR" sz="1800" dirty="0">
                <a:solidFill>
                  <a:schemeClr val="tx1"/>
                </a:solidFill>
              </a:rPr>
              <a:t>se encerrar as </a:t>
            </a:r>
            <a:r>
              <a:rPr lang="pt-BR" sz="1800" dirty="0" smtClean="0">
                <a:solidFill>
                  <a:schemeClr val="tx1"/>
                </a:solidFill>
              </a:rPr>
              <a:t>10:00 </a:t>
            </a:r>
            <a:r>
              <a:rPr lang="pt-BR" sz="1800" dirty="0" err="1">
                <a:solidFill>
                  <a:schemeClr val="tx1"/>
                </a:solidFill>
              </a:rPr>
              <a:t>hs</a:t>
            </a:r>
            <a:r>
              <a:rPr lang="pt-BR" sz="1800" dirty="0">
                <a:solidFill>
                  <a:schemeClr val="tx1"/>
                </a:solidFill>
              </a:rPr>
              <a:t>, defina veículo e </a:t>
            </a:r>
            <a:r>
              <a:rPr lang="pt-BR" sz="1800" dirty="0" smtClean="0">
                <a:solidFill>
                  <a:schemeClr val="tx1"/>
                </a:solidFill>
              </a:rPr>
              <a:t>custo</a:t>
            </a:r>
          </a:p>
          <a:p>
            <a:endParaRPr lang="pt-BR" sz="1800" dirty="0">
              <a:solidFill>
                <a:schemeClr val="tx1"/>
              </a:solidFill>
            </a:endParaRPr>
          </a:p>
          <a:p>
            <a:r>
              <a:rPr lang="pt-BR" sz="1800" dirty="0">
                <a:solidFill>
                  <a:schemeClr val="tx1"/>
                </a:solidFill>
              </a:rPr>
              <a:t>4. Agora considere que o ponto A , G e H , tenham que ser a primeira entrega. Defina veículo e custo e </a:t>
            </a:r>
            <a:r>
              <a:rPr lang="pt-BR" sz="1800" dirty="0" smtClean="0">
                <a:solidFill>
                  <a:schemeClr val="tx1"/>
                </a:solidFill>
              </a:rPr>
              <a:t>rotas.</a:t>
            </a:r>
            <a:endParaRPr lang="pt-BR" sz="1800" dirty="0">
              <a:solidFill>
                <a:schemeClr val="tx1"/>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187545A-3218-4DAE-BF0B-223AECC24DF7}" type="slidenum">
              <a:rPr lang="pt-BR" smtClean="0">
                <a:latin typeface="Arial" pitchFamily="34" charset="0"/>
                <a:cs typeface="Arial" pitchFamily="34" charset="0"/>
              </a:rPr>
              <a:pPr/>
              <a:t>132</a:t>
            </a:fld>
            <a:endParaRPr lang="pt-BR" smtClean="0">
              <a:latin typeface="Arial" pitchFamily="34" charset="0"/>
              <a:cs typeface="Arial" pitchFamily="34" charset="0"/>
            </a:endParaRPr>
          </a:p>
        </p:txBody>
      </p:sp>
      <p:sp>
        <p:nvSpPr>
          <p:cNvPr id="15565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155652" name="Rectangle 1027"/>
          <p:cNvSpPr>
            <a:spLocks noChangeArrowheads="1"/>
          </p:cNvSpPr>
          <p:nvPr/>
        </p:nvSpPr>
        <p:spPr bwMode="auto">
          <a:xfrm>
            <a:off x="609600" y="1357313"/>
            <a:ext cx="4656138" cy="457200"/>
          </a:xfrm>
          <a:prstGeom prst="rect">
            <a:avLst/>
          </a:prstGeom>
          <a:noFill/>
          <a:ln w="9525">
            <a:noFill/>
            <a:miter lim="800000"/>
            <a:headEnd/>
            <a:tailEnd/>
          </a:ln>
        </p:spPr>
        <p:txBody>
          <a:bodyPr>
            <a:spAutoFit/>
          </a:bodyPr>
          <a:lstStyle/>
          <a:p>
            <a:r>
              <a:rPr lang="pt-PT" sz="2400" b="1">
                <a:solidFill>
                  <a:schemeClr val="tx1"/>
                </a:solidFill>
                <a:latin typeface="Arial Narrow" pitchFamily="34" charset="0"/>
              </a:rPr>
              <a:t>TRANSPORTES - ROTEIRIZAÇÃO</a:t>
            </a:r>
          </a:p>
        </p:txBody>
      </p:sp>
      <p:sp>
        <p:nvSpPr>
          <p:cNvPr id="155653" name="Text Box 4"/>
          <p:cNvSpPr txBox="1">
            <a:spLocks noChangeArrowheads="1"/>
          </p:cNvSpPr>
          <p:nvPr/>
        </p:nvSpPr>
        <p:spPr bwMode="auto">
          <a:xfrm>
            <a:off x="415926" y="1811338"/>
            <a:ext cx="6362246" cy="2308324"/>
          </a:xfrm>
          <a:prstGeom prst="rect">
            <a:avLst/>
          </a:prstGeom>
          <a:noFill/>
          <a:ln w="9525" algn="ctr">
            <a:noFill/>
            <a:miter lim="800000"/>
            <a:headEnd/>
            <a:tailEnd/>
          </a:ln>
        </p:spPr>
        <p:txBody>
          <a:bodyPr wrap="square">
            <a:spAutoFit/>
          </a:bodyPr>
          <a:lstStyle/>
          <a:p>
            <a:pPr marL="342900"/>
            <a:r>
              <a:rPr lang="pt-BR" sz="1800" b="1" dirty="0">
                <a:solidFill>
                  <a:schemeClr val="tx1"/>
                </a:solidFill>
              </a:rPr>
              <a:t>Custos de </a:t>
            </a:r>
            <a:r>
              <a:rPr lang="pt-BR" sz="1800" b="1" dirty="0" smtClean="0">
                <a:solidFill>
                  <a:schemeClr val="tx1"/>
                </a:solidFill>
              </a:rPr>
              <a:t>transporte</a:t>
            </a:r>
          </a:p>
          <a:p>
            <a:pPr marL="342900"/>
            <a:endParaRPr lang="pt-BR" sz="1800" b="1" dirty="0">
              <a:solidFill>
                <a:schemeClr val="tx1"/>
              </a:solidFill>
            </a:endParaRPr>
          </a:p>
          <a:p>
            <a:pPr marL="342900"/>
            <a:r>
              <a:rPr lang="pt-BR" sz="1800" dirty="0">
                <a:solidFill>
                  <a:schemeClr val="tx1"/>
                </a:solidFill>
              </a:rPr>
              <a:t>Moto	= R$ 15 / entrega, capacidade 80  kg</a:t>
            </a:r>
          </a:p>
          <a:p>
            <a:pPr marL="342900"/>
            <a:r>
              <a:rPr lang="pt-BR" sz="1800" dirty="0">
                <a:solidFill>
                  <a:schemeClr val="tx1"/>
                </a:solidFill>
              </a:rPr>
              <a:t>Kombi  	= R$ 200 / dia , capacidade </a:t>
            </a:r>
            <a:r>
              <a:rPr lang="pt-BR" sz="1800" dirty="0" smtClean="0">
                <a:solidFill>
                  <a:schemeClr val="tx1"/>
                </a:solidFill>
              </a:rPr>
              <a:t>1.000 </a:t>
            </a:r>
            <a:r>
              <a:rPr lang="pt-BR" sz="1800" dirty="0">
                <a:solidFill>
                  <a:schemeClr val="tx1"/>
                </a:solidFill>
              </a:rPr>
              <a:t>kg</a:t>
            </a:r>
          </a:p>
          <a:p>
            <a:pPr marL="342900"/>
            <a:r>
              <a:rPr lang="pt-BR" sz="1800" dirty="0">
                <a:solidFill>
                  <a:schemeClr val="tx1"/>
                </a:solidFill>
              </a:rPr>
              <a:t>Vans  	= R$ 300 / dia , capacidade </a:t>
            </a:r>
            <a:r>
              <a:rPr lang="pt-BR" sz="1800" dirty="0" smtClean="0">
                <a:solidFill>
                  <a:schemeClr val="tx1"/>
                </a:solidFill>
              </a:rPr>
              <a:t>1.800 </a:t>
            </a:r>
            <a:r>
              <a:rPr lang="pt-BR" sz="1800" dirty="0">
                <a:solidFill>
                  <a:schemeClr val="tx1"/>
                </a:solidFill>
              </a:rPr>
              <a:t>kg</a:t>
            </a:r>
          </a:p>
          <a:p>
            <a:pPr marL="342900">
              <a:buFontTx/>
              <a:buAutoNum type="arabicPlain" startAt="608"/>
            </a:pPr>
            <a:r>
              <a:rPr lang="pt-BR" sz="1800" dirty="0">
                <a:solidFill>
                  <a:schemeClr val="tx1"/>
                </a:solidFill>
              </a:rPr>
              <a:t> 	= R$ 400 / dia , capacidade </a:t>
            </a:r>
            <a:r>
              <a:rPr lang="pt-BR" sz="1800" dirty="0" smtClean="0">
                <a:solidFill>
                  <a:schemeClr val="tx1"/>
                </a:solidFill>
              </a:rPr>
              <a:t>2.800 </a:t>
            </a:r>
            <a:r>
              <a:rPr lang="pt-BR" sz="1800" dirty="0">
                <a:solidFill>
                  <a:schemeClr val="tx1"/>
                </a:solidFill>
              </a:rPr>
              <a:t>kg</a:t>
            </a:r>
          </a:p>
          <a:p>
            <a:pPr marL="342900"/>
            <a:r>
              <a:rPr lang="pt-BR" sz="1800" dirty="0">
                <a:solidFill>
                  <a:schemeClr val="tx1"/>
                </a:solidFill>
              </a:rPr>
              <a:t>Toco	= R$ 480 / dia , capacidade </a:t>
            </a:r>
            <a:r>
              <a:rPr lang="pt-BR" sz="1800" dirty="0" smtClean="0">
                <a:solidFill>
                  <a:schemeClr val="tx1"/>
                </a:solidFill>
              </a:rPr>
              <a:t>7.000 </a:t>
            </a:r>
            <a:r>
              <a:rPr lang="pt-BR" sz="1800" dirty="0">
                <a:solidFill>
                  <a:schemeClr val="tx1"/>
                </a:solidFill>
              </a:rPr>
              <a:t>kg	</a:t>
            </a:r>
          </a:p>
          <a:p>
            <a:pPr marL="342900"/>
            <a:r>
              <a:rPr lang="pt-BR" sz="1800" dirty="0" err="1">
                <a:solidFill>
                  <a:schemeClr val="tx1"/>
                </a:solidFill>
              </a:rPr>
              <a:t>Truck</a:t>
            </a:r>
            <a:r>
              <a:rPr lang="pt-BR" sz="1800" dirty="0">
                <a:solidFill>
                  <a:schemeClr val="tx1"/>
                </a:solidFill>
              </a:rPr>
              <a:t> 	= R$ 500 / dia , capacidade </a:t>
            </a:r>
            <a:r>
              <a:rPr lang="pt-BR" sz="1800" dirty="0" smtClean="0">
                <a:solidFill>
                  <a:schemeClr val="tx1"/>
                </a:solidFill>
              </a:rPr>
              <a:t>13.000 </a:t>
            </a:r>
            <a:r>
              <a:rPr lang="pt-BR" sz="1800" dirty="0">
                <a:solidFill>
                  <a:schemeClr val="tx1"/>
                </a:solidFill>
              </a:rPr>
              <a:t>kg</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FAEA445-002F-46B9-A6D3-2D96AE11FDD6}" type="slidenum">
              <a:rPr lang="pt-BR" smtClean="0">
                <a:latin typeface="Arial" pitchFamily="34" charset="0"/>
                <a:cs typeface="Arial" pitchFamily="34" charset="0"/>
              </a:rPr>
              <a:pPr/>
              <a:t>133</a:t>
            </a:fld>
            <a:endParaRPr lang="pt-BR" smtClean="0">
              <a:latin typeface="Arial" pitchFamily="34" charset="0"/>
              <a:cs typeface="Arial" pitchFamily="34" charset="0"/>
            </a:endParaRPr>
          </a:p>
        </p:txBody>
      </p:sp>
      <p:sp>
        <p:nvSpPr>
          <p:cNvPr id="157699" name="Rectangle 6"/>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a:t>
            </a:r>
            <a:r>
              <a:rPr lang="pt-BR" smtClean="0"/>
              <a:t> </a:t>
            </a:r>
            <a:br>
              <a:rPr lang="pt-BR" smtClean="0"/>
            </a:br>
            <a:r>
              <a:rPr lang="pt-BR" sz="2000" smtClean="0"/>
              <a:t>Canais de Distribuição</a:t>
            </a:r>
          </a:p>
        </p:txBody>
      </p:sp>
      <p:sp>
        <p:nvSpPr>
          <p:cNvPr id="532488" name="Text Box 8"/>
          <p:cNvSpPr txBox="1">
            <a:spLocks noChangeArrowheads="1"/>
          </p:cNvSpPr>
          <p:nvPr/>
        </p:nvSpPr>
        <p:spPr bwMode="auto">
          <a:xfrm>
            <a:off x="881063" y="1738313"/>
            <a:ext cx="7499350" cy="4416425"/>
          </a:xfrm>
          <a:prstGeom prst="rect">
            <a:avLst/>
          </a:prstGeom>
          <a:noFill/>
          <a:ln w="9525" algn="ctr">
            <a:noFill/>
            <a:miter lim="800000"/>
            <a:headEnd/>
            <a:tailEnd/>
          </a:ln>
          <a:effectLst/>
        </p:spPr>
        <p:txBody>
          <a:bodyPr>
            <a:spAutoFit/>
          </a:bodyPr>
          <a:lstStyle/>
          <a:p>
            <a:pPr algn="ctr" eaLnBrk="0" hangingPunct="0">
              <a:defRPr/>
            </a:pPr>
            <a:r>
              <a:rPr lang="pt-BR" i="1">
                <a:effectLst>
                  <a:outerShdw blurRad="38100" dist="38100" dir="2700000" algn="tl">
                    <a:srgbClr val="C0C0C0"/>
                  </a:outerShdw>
                </a:effectLst>
                <a:latin typeface="Arial" charset="0"/>
                <a:cs typeface="Arial" charset="0"/>
              </a:rPr>
              <a:t>Trade Marketing</a:t>
            </a:r>
          </a:p>
          <a:p>
            <a:pPr algn="ctr" eaLnBrk="0" hangingPunct="0">
              <a:defRPr/>
            </a:pPr>
            <a:endParaRPr lang="pt-BR" i="1">
              <a:effectLst>
                <a:outerShdw blurRad="38100" dist="38100" dir="2700000" algn="tl">
                  <a:srgbClr val="C0C0C0"/>
                </a:outerShdw>
              </a:effectLst>
              <a:latin typeface="Arial" charset="0"/>
              <a:cs typeface="Arial" charset="0"/>
            </a:endParaRPr>
          </a:p>
          <a:p>
            <a:pPr>
              <a:spcBef>
                <a:spcPct val="20000"/>
              </a:spcBef>
              <a:defRPr/>
            </a:pPr>
            <a:r>
              <a:rPr lang="pt-BR">
                <a:solidFill>
                  <a:schemeClr val="tx1"/>
                </a:solidFill>
                <a:latin typeface="Arial" charset="0"/>
                <a:cs typeface="Arial" charset="0"/>
              </a:rPr>
              <a:t>Estabelece a necessidade de se adaptar produtos, logística e estratégias de marketing, de modo a conquistar o consumidor no ponto de venda</a:t>
            </a:r>
          </a:p>
          <a:p>
            <a:pPr>
              <a:spcBef>
                <a:spcPct val="20000"/>
              </a:spcBef>
              <a:defRPr/>
            </a:pPr>
            <a:endParaRPr lang="pt-BR">
              <a:solidFill>
                <a:schemeClr val="tx1"/>
              </a:solidFill>
              <a:latin typeface="Arial" charset="0"/>
              <a:cs typeface="Arial" charset="0"/>
            </a:endParaRPr>
          </a:p>
          <a:p>
            <a:pPr algn="ctr">
              <a:spcBef>
                <a:spcPct val="20000"/>
              </a:spcBef>
              <a:defRPr/>
            </a:pPr>
            <a:r>
              <a:rPr lang="pt-BR" i="1">
                <a:solidFill>
                  <a:schemeClr val="tx1"/>
                </a:solidFill>
                <a:effectLst>
                  <a:outerShdw blurRad="38100" dist="38100" dir="2700000" algn="tl">
                    <a:srgbClr val="C0C0C0"/>
                  </a:outerShdw>
                </a:effectLst>
                <a:latin typeface="Arial" charset="0"/>
                <a:cs typeface="Arial" charset="0"/>
              </a:rPr>
              <a:t>O Profissional</a:t>
            </a:r>
          </a:p>
          <a:p>
            <a:pPr>
              <a:spcBef>
                <a:spcPct val="20000"/>
              </a:spcBef>
              <a:defRPr/>
            </a:pPr>
            <a:endParaRPr lang="pt-BR" i="1">
              <a:effectLst>
                <a:outerShdw blurRad="38100" dist="38100" dir="2700000" algn="tl">
                  <a:srgbClr val="C0C0C0"/>
                </a:outerShdw>
              </a:effectLst>
              <a:latin typeface="Arial" charset="0"/>
              <a:cs typeface="Arial" charset="0"/>
            </a:endParaRPr>
          </a:p>
          <a:p>
            <a:pPr>
              <a:spcBef>
                <a:spcPct val="20000"/>
              </a:spcBef>
              <a:defRPr/>
            </a:pPr>
            <a:r>
              <a:rPr lang="pt-BR">
                <a:solidFill>
                  <a:schemeClr val="tx1"/>
                </a:solidFill>
                <a:latin typeface="Arial" charset="0"/>
                <a:cs typeface="Arial" charset="0"/>
              </a:rPr>
              <a:t>O Trade exige um homem de marketing que entenda os compostos mercadológicos.</a:t>
            </a:r>
          </a:p>
          <a:p>
            <a:pPr>
              <a:spcBef>
                <a:spcPct val="20000"/>
              </a:spcBef>
              <a:defRPr/>
            </a:pPr>
            <a:r>
              <a:rPr lang="pt-BR">
                <a:solidFill>
                  <a:schemeClr val="tx1"/>
                </a:solidFill>
                <a:latin typeface="Arial" charset="0"/>
                <a:cs typeface="Arial" charset="0"/>
              </a:rPr>
              <a:t>Se o mercado é onde tudo acontece, é preciso que este homem seja, acima de tudo, um negociador “Cicero Franco”- Ger.de um Atacadista</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8109839-10BE-481B-9B2C-70D800526E8F}" type="slidenum">
              <a:rPr lang="pt-BR" smtClean="0">
                <a:latin typeface="Arial" pitchFamily="34" charset="0"/>
                <a:cs typeface="Arial" pitchFamily="34" charset="0"/>
              </a:rPr>
              <a:pPr/>
              <a:t>134</a:t>
            </a:fld>
            <a:endParaRPr lang="pt-BR" smtClean="0">
              <a:latin typeface="Arial" pitchFamily="34" charset="0"/>
              <a:cs typeface="Arial" pitchFamily="34" charset="0"/>
            </a:endParaRPr>
          </a:p>
        </p:txBody>
      </p:sp>
      <p:sp>
        <p:nvSpPr>
          <p:cNvPr id="158723"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a:t>
            </a:r>
            <a:r>
              <a:rPr lang="pt-BR" smtClean="0"/>
              <a:t> </a:t>
            </a:r>
            <a:br>
              <a:rPr lang="pt-BR" smtClean="0"/>
            </a:br>
            <a:r>
              <a:rPr lang="pt-BR" sz="2000" smtClean="0"/>
              <a:t>Canais de Distribuição</a:t>
            </a:r>
          </a:p>
        </p:txBody>
      </p:sp>
      <p:sp>
        <p:nvSpPr>
          <p:cNvPr id="545795" name="Text Box 3"/>
          <p:cNvSpPr txBox="1">
            <a:spLocks noChangeArrowheads="1"/>
          </p:cNvSpPr>
          <p:nvPr/>
        </p:nvSpPr>
        <p:spPr bwMode="auto">
          <a:xfrm>
            <a:off x="866775" y="1608138"/>
            <a:ext cx="7499350" cy="4778375"/>
          </a:xfrm>
          <a:prstGeom prst="rect">
            <a:avLst/>
          </a:prstGeom>
          <a:noFill/>
          <a:ln w="9525" algn="ctr">
            <a:noFill/>
            <a:miter lim="800000"/>
            <a:headEnd/>
            <a:tailEnd/>
          </a:ln>
          <a:effectLst/>
        </p:spPr>
        <p:txBody>
          <a:bodyPr>
            <a:spAutoFit/>
          </a:bodyPr>
          <a:lstStyle/>
          <a:p>
            <a:pPr algn="ctr" eaLnBrk="0" hangingPunct="0">
              <a:lnSpc>
                <a:spcPct val="120000"/>
              </a:lnSpc>
              <a:defRPr/>
            </a:pPr>
            <a:r>
              <a:rPr lang="pt-BR" i="1">
                <a:effectLst>
                  <a:outerShdw blurRad="38100" dist="38100" dir="2700000" algn="tl">
                    <a:srgbClr val="C0C0C0"/>
                  </a:outerShdw>
                </a:effectLst>
                <a:latin typeface="Arial" charset="0"/>
                <a:cs typeface="Arial" charset="0"/>
              </a:rPr>
              <a:t>Trade Marketing – Funções :</a:t>
            </a:r>
          </a:p>
          <a:p>
            <a:pPr algn="ctr" eaLnBrk="0" hangingPunct="0">
              <a:lnSpc>
                <a:spcPct val="120000"/>
              </a:lnSpc>
              <a:defRPr/>
            </a:pPr>
            <a:endParaRPr lang="pt-BR" i="1">
              <a:effectLst>
                <a:outerShdw blurRad="38100" dist="38100" dir="2700000" algn="tl">
                  <a:srgbClr val="C0C0C0"/>
                </a:outerShdw>
              </a:effectLst>
              <a:latin typeface="Arial" charset="0"/>
              <a:cs typeface="Arial" charset="0"/>
            </a:endParaRPr>
          </a:p>
          <a:p>
            <a:pPr eaLnBrk="0" hangingPunct="0">
              <a:lnSpc>
                <a:spcPct val="120000"/>
              </a:lnSpc>
              <a:defRPr/>
            </a:pPr>
            <a:r>
              <a:rPr lang="pt-BR">
                <a:solidFill>
                  <a:schemeClr val="tx1"/>
                </a:solidFill>
                <a:latin typeface="Arial" charset="0"/>
                <a:cs typeface="Arial" charset="0"/>
              </a:rPr>
              <a:t>Alinhar as estratégias de marketing para os canais de distribuição;</a:t>
            </a:r>
          </a:p>
          <a:p>
            <a:pPr eaLnBrk="0" hangingPunct="0">
              <a:lnSpc>
                <a:spcPct val="120000"/>
              </a:lnSpc>
              <a:defRPr/>
            </a:pPr>
            <a:r>
              <a:rPr lang="pt-BR">
                <a:solidFill>
                  <a:schemeClr val="tx1"/>
                </a:solidFill>
                <a:latin typeface="Arial" charset="0"/>
                <a:cs typeface="Arial" charset="0"/>
              </a:rPr>
              <a:t>Gerenciar o relacionamento com os clientes, entendendo suas necessidades;</a:t>
            </a:r>
          </a:p>
          <a:p>
            <a:pPr eaLnBrk="0" hangingPunct="0">
              <a:lnSpc>
                <a:spcPct val="120000"/>
              </a:lnSpc>
              <a:defRPr/>
            </a:pPr>
            <a:r>
              <a:rPr lang="pt-BR">
                <a:solidFill>
                  <a:schemeClr val="tx1"/>
                </a:solidFill>
                <a:latin typeface="Arial" charset="0"/>
                <a:cs typeface="Arial" charset="0"/>
              </a:rPr>
              <a:t>Identificar oportunidades para alavancar o crescimento e lucratividade dos negócios;</a:t>
            </a:r>
          </a:p>
          <a:p>
            <a:pPr eaLnBrk="0" hangingPunct="0">
              <a:lnSpc>
                <a:spcPct val="120000"/>
              </a:lnSpc>
              <a:defRPr/>
            </a:pPr>
            <a:r>
              <a:rPr lang="pt-BR">
                <a:solidFill>
                  <a:schemeClr val="tx1"/>
                </a:solidFill>
                <a:latin typeface="Arial" charset="0"/>
                <a:cs typeface="Arial" charset="0"/>
              </a:rPr>
              <a:t>Gerar demanda no ponto de venda, através de táticas que agreguem valor;</a:t>
            </a:r>
          </a:p>
          <a:p>
            <a:pPr eaLnBrk="0" hangingPunct="0">
              <a:lnSpc>
                <a:spcPct val="120000"/>
              </a:lnSpc>
              <a:defRPr/>
            </a:pPr>
            <a:r>
              <a:rPr lang="pt-BR">
                <a:solidFill>
                  <a:schemeClr val="tx1"/>
                </a:solidFill>
                <a:latin typeface="Arial" charset="0"/>
                <a:cs typeface="Arial" charset="0"/>
              </a:rPr>
              <a:t>Fortalecer a marca no PDV e desenvolver relacionamento com os consumidores;</a:t>
            </a:r>
          </a:p>
          <a:p>
            <a:pPr eaLnBrk="0" hangingPunct="0">
              <a:defRPr/>
            </a:pPr>
            <a:endParaRPr lang="pt-BR" i="1">
              <a:effectLst>
                <a:outerShdw blurRad="38100" dist="38100" dir="2700000" algn="tl">
                  <a:srgbClr val="C0C0C0"/>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080781A-FB70-41AE-B321-1C5572125100}" type="slidenum">
              <a:rPr lang="pt-BR" smtClean="0">
                <a:latin typeface="Arial" pitchFamily="34" charset="0"/>
                <a:cs typeface="Arial" pitchFamily="34" charset="0"/>
              </a:rPr>
              <a:pPr/>
              <a:t>135</a:t>
            </a:fld>
            <a:endParaRPr lang="pt-BR" smtClean="0">
              <a:latin typeface="Arial" pitchFamily="34" charset="0"/>
              <a:cs typeface="Arial" pitchFamily="34" charset="0"/>
            </a:endParaRPr>
          </a:p>
        </p:txBody>
      </p:sp>
      <p:sp>
        <p:nvSpPr>
          <p:cNvPr id="159747"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a:t>
            </a:r>
            <a:r>
              <a:rPr lang="pt-BR" smtClean="0"/>
              <a:t> </a:t>
            </a:r>
            <a:br>
              <a:rPr lang="pt-BR" smtClean="0"/>
            </a:br>
            <a:r>
              <a:rPr lang="pt-BR" sz="2000" smtClean="0"/>
              <a:t>Canais de Distribuição</a:t>
            </a:r>
          </a:p>
        </p:txBody>
      </p:sp>
      <p:sp>
        <p:nvSpPr>
          <p:cNvPr id="159748" name="Text Box 3"/>
          <p:cNvSpPr txBox="1">
            <a:spLocks noChangeArrowheads="1"/>
          </p:cNvSpPr>
          <p:nvPr/>
        </p:nvSpPr>
        <p:spPr bwMode="auto">
          <a:xfrm>
            <a:off x="336550" y="1651000"/>
            <a:ext cx="8515350" cy="4473575"/>
          </a:xfrm>
          <a:prstGeom prst="rect">
            <a:avLst/>
          </a:prstGeom>
          <a:noFill/>
          <a:ln w="9525" algn="ctr">
            <a:noFill/>
            <a:miter lim="800000"/>
            <a:headEnd/>
            <a:tailEnd/>
          </a:ln>
        </p:spPr>
        <p:txBody>
          <a:bodyPr>
            <a:spAutoFit/>
          </a:bodyPr>
          <a:lstStyle/>
          <a:p>
            <a:pPr eaLnBrk="0" hangingPunct="0">
              <a:lnSpc>
                <a:spcPct val="120000"/>
              </a:lnSpc>
            </a:pPr>
            <a:r>
              <a:rPr lang="pt-BR"/>
              <a:t>O trade Marketing Mix é uma expressão que descreve uma combinação das ações e ferramentas que são aplicadas nas empresas para dar suporte ao conceito de Trade Merketing – segundo Gary Davies (alvarez, 1999)</a:t>
            </a:r>
          </a:p>
          <a:p>
            <a:pPr eaLnBrk="0" hangingPunct="0">
              <a:lnSpc>
                <a:spcPct val="120000"/>
              </a:lnSpc>
            </a:pPr>
            <a:endParaRPr lang="pt-BR"/>
          </a:p>
          <a:p>
            <a:pPr eaLnBrk="0" hangingPunct="0">
              <a:lnSpc>
                <a:spcPct val="120000"/>
              </a:lnSpc>
              <a:buFontTx/>
              <a:buChar char="•"/>
            </a:pPr>
            <a:r>
              <a:rPr lang="pt-BR"/>
              <a:t> Promoção</a:t>
            </a:r>
          </a:p>
          <a:p>
            <a:pPr eaLnBrk="0" hangingPunct="0">
              <a:lnSpc>
                <a:spcPct val="120000"/>
              </a:lnSpc>
              <a:buFontTx/>
              <a:buChar char="•"/>
            </a:pPr>
            <a:r>
              <a:rPr lang="pt-BR"/>
              <a:t> Vendas</a:t>
            </a:r>
          </a:p>
          <a:p>
            <a:pPr eaLnBrk="0" hangingPunct="0">
              <a:lnSpc>
                <a:spcPct val="120000"/>
              </a:lnSpc>
              <a:buFontTx/>
              <a:buChar char="•"/>
            </a:pPr>
            <a:r>
              <a:rPr lang="pt-BR"/>
              <a:t> Serviço</a:t>
            </a:r>
          </a:p>
          <a:p>
            <a:pPr eaLnBrk="0" hangingPunct="0">
              <a:lnSpc>
                <a:spcPct val="120000"/>
              </a:lnSpc>
              <a:buFontTx/>
              <a:buChar char="•"/>
            </a:pPr>
            <a:r>
              <a:rPr lang="pt-BR"/>
              <a:t> Produto</a:t>
            </a:r>
          </a:p>
          <a:p>
            <a:pPr eaLnBrk="0" hangingPunct="0">
              <a:lnSpc>
                <a:spcPct val="120000"/>
              </a:lnSpc>
              <a:buFontTx/>
              <a:buChar char="•"/>
            </a:pPr>
            <a:r>
              <a:rPr lang="pt-BR"/>
              <a:t> Preço</a:t>
            </a:r>
          </a:p>
          <a:p>
            <a:pPr eaLnBrk="0" hangingPunct="0">
              <a:lnSpc>
                <a:spcPct val="120000"/>
              </a:lnSpc>
              <a:buFontTx/>
              <a:buChar char="•"/>
            </a:pPr>
            <a:r>
              <a:rPr lang="pt-BR"/>
              <a:t> Presença de mercado</a:t>
            </a:r>
          </a:p>
          <a:p>
            <a:pPr eaLnBrk="0" hangingPunct="0">
              <a:lnSpc>
                <a:spcPct val="120000"/>
              </a:lnSpc>
              <a:buFontTx/>
              <a:buChar char="•"/>
            </a:pPr>
            <a:r>
              <a:rPr lang="pt-BR"/>
              <a:t> Resultados  e Contabilidade</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EEC0BCD-5F66-4B36-8D7A-D2DA35A93287}" type="slidenum">
              <a:rPr lang="pt-BR" smtClean="0">
                <a:latin typeface="Arial" pitchFamily="34" charset="0"/>
                <a:cs typeface="Arial" pitchFamily="34" charset="0"/>
              </a:rPr>
              <a:pPr/>
              <a:t>136</a:t>
            </a:fld>
            <a:endParaRPr lang="pt-BR" smtClean="0">
              <a:latin typeface="Arial" pitchFamily="34" charset="0"/>
              <a:cs typeface="Arial" pitchFamily="34" charset="0"/>
            </a:endParaRPr>
          </a:p>
        </p:txBody>
      </p:sp>
      <p:sp>
        <p:nvSpPr>
          <p:cNvPr id="160771" name="Rectangle 3"/>
          <p:cNvSpPr>
            <a:spLocks noGrp="1" noChangeArrowheads="1"/>
          </p:cNvSpPr>
          <p:nvPr>
            <p:ph type="body" idx="4294967295"/>
          </p:nvPr>
        </p:nvSpPr>
        <p:spPr bwMode="auto">
          <a:xfrm>
            <a:off x="398463" y="1978025"/>
            <a:ext cx="8229600" cy="4525963"/>
          </a:xfrm>
          <a:prstGeom prst="rect">
            <a:avLst/>
          </a:prstGeom>
          <a:solidFill>
            <a:srgbClr val="FFFFFF"/>
          </a:solidFill>
          <a:ln>
            <a:solidFill>
              <a:srgbClr val="000000"/>
            </a:solidFill>
            <a:miter lim="800000"/>
            <a:headEnd/>
            <a:tailEnd/>
          </a:ln>
        </p:spPr>
        <p:txBody>
          <a:bodyPr/>
          <a:lstStyle/>
          <a:p>
            <a:r>
              <a:rPr lang="pt-BR" u="sng" smtClean="0"/>
              <a:t>Promoção</a:t>
            </a:r>
            <a:r>
              <a:rPr lang="pt-BR" smtClean="0"/>
              <a:t> – onde o principal objetivo é conseguir o balanceamento entre a promoção do produto no ponto de venda e as promoções gerais de preço, buscando ainda o equilíbrio com a propaganda dirigida ao consumidor final, para construir a imagem da marca e do produto </a:t>
            </a:r>
          </a:p>
        </p:txBody>
      </p:sp>
      <p:sp>
        <p:nvSpPr>
          <p:cNvPr id="160772" name="Rectangle 5"/>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400" smtClean="0"/>
              <a:t>Transporte , Distribuição e Seguros – </a:t>
            </a:r>
            <a:br>
              <a:rPr lang="pt-BR" sz="2400" smtClean="0"/>
            </a:br>
            <a:r>
              <a:rPr lang="pt-BR" sz="2400" smtClean="0"/>
              <a:t>Canais de Distribuição – Trade Marketing Mix</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8B7DDF6-C17A-4A66-971F-5EFE702A0E89}" type="slidenum">
              <a:rPr lang="pt-BR" smtClean="0">
                <a:latin typeface="Arial" pitchFamily="34" charset="0"/>
                <a:cs typeface="Arial" pitchFamily="34" charset="0"/>
              </a:rPr>
              <a:pPr/>
              <a:t>137</a:t>
            </a:fld>
            <a:endParaRPr lang="pt-BR" smtClean="0">
              <a:latin typeface="Arial" pitchFamily="34" charset="0"/>
              <a:cs typeface="Arial" pitchFamily="34" charset="0"/>
            </a:endParaRPr>
          </a:p>
        </p:txBody>
      </p:sp>
      <p:sp>
        <p:nvSpPr>
          <p:cNvPr id="161795" name="Rectangle 3"/>
          <p:cNvSpPr>
            <a:spLocks noGrp="1" noChangeArrowheads="1"/>
          </p:cNvSpPr>
          <p:nvPr>
            <p:ph type="body" idx="4294967295"/>
          </p:nvPr>
        </p:nvSpPr>
        <p:spPr bwMode="auto">
          <a:xfrm>
            <a:off x="457200" y="1600200"/>
            <a:ext cx="8229600" cy="4525963"/>
          </a:xfrm>
          <a:prstGeom prst="rect">
            <a:avLst/>
          </a:prstGeom>
          <a:solidFill>
            <a:srgbClr val="FFFFFF"/>
          </a:solidFill>
          <a:ln>
            <a:solidFill>
              <a:srgbClr val="000000"/>
            </a:solidFill>
            <a:miter lim="800000"/>
            <a:headEnd/>
            <a:tailEnd/>
          </a:ln>
        </p:spPr>
        <p:txBody>
          <a:bodyPr/>
          <a:lstStyle/>
          <a:p>
            <a:r>
              <a:rPr lang="pt-BR" sz="2800" u="sng" smtClean="0"/>
              <a:t>Vendas</a:t>
            </a:r>
            <a:r>
              <a:rPr lang="pt-BR" sz="2800" smtClean="0"/>
              <a:t> – desenvolvendo opções de ações de ponto de venda e de interação com o cliente que permitam concentrar as discussões de vendas na visão de longo prazo do negócio e na estratégia das empresas envolvidas;</a:t>
            </a:r>
          </a:p>
          <a:p>
            <a:r>
              <a:rPr lang="pt-BR" sz="2800" u="sng" smtClean="0"/>
              <a:t>Serviço</a:t>
            </a:r>
            <a:r>
              <a:rPr lang="pt-BR" sz="2800" smtClean="0"/>
              <a:t> – é o principal elemento de negociação e atendimento, normalmente existirão diferenças entre o que o varejista deseja e a demanda e o que o produtor pode efetivamente fornecer.</a:t>
            </a:r>
          </a:p>
          <a:p>
            <a:endParaRPr lang="pt-BR" sz="2800" smtClean="0"/>
          </a:p>
        </p:txBody>
      </p:sp>
      <p:sp>
        <p:nvSpPr>
          <p:cNvPr id="161796" name="Rectangle 4"/>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400" smtClean="0"/>
              <a:t>Transporte , Distribuição e Seguros – </a:t>
            </a:r>
            <a:br>
              <a:rPr lang="pt-BR" sz="2400" smtClean="0"/>
            </a:br>
            <a:r>
              <a:rPr lang="pt-BR" sz="2400" smtClean="0"/>
              <a:t>Canais de Distribuição – Trade Marketing Mix</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025A98B-5AB0-4793-9199-3D4127CF388C}" type="slidenum">
              <a:rPr lang="pt-BR" smtClean="0">
                <a:latin typeface="Arial" pitchFamily="34" charset="0"/>
                <a:cs typeface="Arial" pitchFamily="34" charset="0"/>
              </a:rPr>
              <a:pPr/>
              <a:t>138</a:t>
            </a:fld>
            <a:endParaRPr lang="pt-BR" smtClean="0">
              <a:latin typeface="Arial" pitchFamily="34" charset="0"/>
              <a:cs typeface="Arial" pitchFamily="34" charset="0"/>
            </a:endParaRPr>
          </a:p>
        </p:txBody>
      </p:sp>
      <p:sp>
        <p:nvSpPr>
          <p:cNvPr id="162819" name="Rectangle 3"/>
          <p:cNvSpPr>
            <a:spLocks noGrp="1" noChangeArrowheads="1"/>
          </p:cNvSpPr>
          <p:nvPr>
            <p:ph type="body" idx="4294967295"/>
          </p:nvPr>
        </p:nvSpPr>
        <p:spPr bwMode="auto">
          <a:xfrm>
            <a:off x="457200" y="1600200"/>
            <a:ext cx="8229600" cy="4525963"/>
          </a:xfrm>
          <a:prstGeom prst="rect">
            <a:avLst/>
          </a:prstGeom>
          <a:solidFill>
            <a:srgbClr val="FFFFFF"/>
          </a:solidFill>
          <a:ln>
            <a:solidFill>
              <a:srgbClr val="000000"/>
            </a:solidFill>
            <a:miter lim="800000"/>
            <a:headEnd/>
            <a:tailEnd/>
          </a:ln>
        </p:spPr>
        <p:txBody>
          <a:bodyPr/>
          <a:lstStyle/>
          <a:p>
            <a:r>
              <a:rPr lang="pt-BR" sz="2800" u="sng" smtClean="0"/>
              <a:t>Produto</a:t>
            </a:r>
            <a:r>
              <a:rPr lang="pt-BR" sz="2800" smtClean="0"/>
              <a:t> – procurar diferenciação por meio da inovação ou de produtos dedicados ou exclusivos que ajudem o varejista a manter seu nível de competitividade e administrando o mix de produto por cliente buscando minimizar o conflito de canais </a:t>
            </a:r>
          </a:p>
          <a:p>
            <a:r>
              <a:rPr lang="pt-BR" sz="2800" u="sng" smtClean="0"/>
              <a:t>Preço</a:t>
            </a:r>
            <a:r>
              <a:rPr lang="pt-BR" sz="2800" smtClean="0"/>
              <a:t> – a concentração neste item como o principal ponto de negociação deve ser evitado, buscando ampliar o conceito para o valor dos produtos e serviços oferecidos </a:t>
            </a:r>
          </a:p>
        </p:txBody>
      </p:sp>
      <p:sp>
        <p:nvSpPr>
          <p:cNvPr id="162820" name="Rectangle 4"/>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400" smtClean="0"/>
              <a:t>Transporte , Distribuição e Seguros – </a:t>
            </a:r>
            <a:br>
              <a:rPr lang="pt-BR" sz="2400" smtClean="0"/>
            </a:br>
            <a:r>
              <a:rPr lang="pt-BR" sz="2400" smtClean="0"/>
              <a:t>Canais de Distribuição – Trade Marketing Mix</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DA8FD28-63B6-4698-9EF6-53000BDD9B48}" type="slidenum">
              <a:rPr lang="pt-BR" smtClean="0">
                <a:latin typeface="Arial" pitchFamily="34" charset="0"/>
                <a:cs typeface="Arial" pitchFamily="34" charset="0"/>
              </a:rPr>
              <a:pPr/>
              <a:t>139</a:t>
            </a:fld>
            <a:endParaRPr lang="pt-BR" smtClean="0">
              <a:latin typeface="Arial" pitchFamily="34" charset="0"/>
              <a:cs typeface="Arial" pitchFamily="34" charset="0"/>
            </a:endParaRPr>
          </a:p>
        </p:txBody>
      </p:sp>
      <p:sp>
        <p:nvSpPr>
          <p:cNvPr id="163843" name="Rectangle 4"/>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400" smtClean="0"/>
              <a:t>Transporte , Distribuição e Seguros – </a:t>
            </a:r>
            <a:br>
              <a:rPr lang="pt-BR" sz="2400" smtClean="0"/>
            </a:br>
            <a:r>
              <a:rPr lang="pt-BR" sz="2400" smtClean="0"/>
              <a:t>Canais de Distribuição – Trade Marketing Mix</a:t>
            </a:r>
          </a:p>
        </p:txBody>
      </p:sp>
      <p:sp>
        <p:nvSpPr>
          <p:cNvPr id="163844" name="Rectangle 6"/>
          <p:cNvSpPr>
            <a:spLocks noGrp="1" noChangeArrowheads="1"/>
          </p:cNvSpPr>
          <p:nvPr>
            <p:ph type="body" idx="4294967295"/>
          </p:nvPr>
        </p:nvSpPr>
        <p:spPr bwMode="auto">
          <a:xfrm>
            <a:off x="457200" y="1339850"/>
            <a:ext cx="8229600" cy="5005388"/>
          </a:xfrm>
          <a:prstGeom prst="rect">
            <a:avLst/>
          </a:prstGeom>
          <a:solidFill>
            <a:srgbClr val="FFFFFF"/>
          </a:solidFill>
          <a:ln>
            <a:solidFill>
              <a:srgbClr val="000000"/>
            </a:solidFill>
            <a:miter lim="800000"/>
            <a:headEnd/>
            <a:tailEnd/>
          </a:ln>
        </p:spPr>
        <p:txBody>
          <a:bodyPr/>
          <a:lstStyle/>
          <a:p>
            <a:pPr>
              <a:lnSpc>
                <a:spcPct val="140000"/>
              </a:lnSpc>
            </a:pPr>
            <a:r>
              <a:rPr lang="pt-BR" sz="2400" u="sng" smtClean="0"/>
              <a:t>Presença de Mercado</a:t>
            </a:r>
            <a:r>
              <a:rPr lang="pt-BR" sz="2400" smtClean="0"/>
              <a:t> – buscar a otimização da presença no ponto de venda destinando recursos em função das necessidades demandadas por cada cliente </a:t>
            </a:r>
          </a:p>
          <a:p>
            <a:pPr>
              <a:lnSpc>
                <a:spcPct val="140000"/>
              </a:lnSpc>
            </a:pPr>
            <a:r>
              <a:rPr lang="pt-BR" sz="2400" u="sng" smtClean="0"/>
              <a:t>Resultados e Rentabilidade</a:t>
            </a:r>
            <a:r>
              <a:rPr lang="pt-BR" sz="2400" smtClean="0"/>
              <a:t> – o resultado total da empresa é obtido pela somatória dos resultados individuais, e, portanto o custo de atendimento e as margens obtidas em cada cliente devem ser apurados; devendo ainda ser estabelecido objetivo individual de margem e rentabilidade para cada cliente e não apenas de volumes de vendas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BDFA6E1-A43A-4FC0-95D0-19D59C44E0D3}" type="slidenum">
              <a:rPr lang="pt-BR" smtClean="0">
                <a:latin typeface="Arial" pitchFamily="34" charset="0"/>
                <a:cs typeface="Arial" pitchFamily="34" charset="0"/>
              </a:rPr>
              <a:pPr/>
              <a:t>14</a:t>
            </a:fld>
            <a:endParaRPr lang="pt-BR" smtClean="0">
              <a:latin typeface="Arial" pitchFamily="34" charset="0"/>
              <a:cs typeface="Arial" pitchFamily="34" charset="0"/>
            </a:endParaRPr>
          </a:p>
        </p:txBody>
      </p:sp>
      <p:sp>
        <p:nvSpPr>
          <p:cNvPr id="3789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37892" name="Text Box 3"/>
          <p:cNvSpPr txBox="1">
            <a:spLocks noChangeArrowheads="1"/>
          </p:cNvSpPr>
          <p:nvPr/>
        </p:nvSpPr>
        <p:spPr bwMode="auto">
          <a:xfrm>
            <a:off x="327025" y="1377950"/>
            <a:ext cx="3765550" cy="519113"/>
          </a:xfrm>
          <a:prstGeom prst="rect">
            <a:avLst/>
          </a:prstGeom>
          <a:noFill/>
          <a:ln w="12700" cap="sq">
            <a:noFill/>
            <a:miter lim="800000"/>
            <a:headEnd/>
            <a:tailEnd/>
          </a:ln>
        </p:spPr>
        <p:txBody>
          <a:bodyPr wrap="none">
            <a:spAutoFit/>
          </a:bodyPr>
          <a:lstStyle/>
          <a:p>
            <a:pPr algn="ctr"/>
            <a:r>
              <a:rPr lang="pt-PT" sz="2800" b="1" i="1">
                <a:solidFill>
                  <a:schemeClr val="accent2"/>
                </a:solidFill>
                <a:latin typeface="Tahoma" pitchFamily="34" charset="0"/>
              </a:rPr>
              <a:t>Conceitos de Custos</a:t>
            </a:r>
            <a:endParaRPr lang="pt-BR" sz="2800" b="1" i="1">
              <a:solidFill>
                <a:schemeClr val="accent2"/>
              </a:solidFill>
              <a:latin typeface="Tahoma" pitchFamily="34" charset="0"/>
            </a:endParaRPr>
          </a:p>
        </p:txBody>
      </p:sp>
      <p:cxnSp>
        <p:nvCxnSpPr>
          <p:cNvPr id="37893" name="AutoShape 4"/>
          <p:cNvCxnSpPr>
            <a:cxnSpLocks noChangeShapeType="1"/>
          </p:cNvCxnSpPr>
          <p:nvPr/>
        </p:nvCxnSpPr>
        <p:spPr bwMode="auto">
          <a:xfrm>
            <a:off x="1041400" y="2100263"/>
            <a:ext cx="7086600" cy="3962400"/>
          </a:xfrm>
          <a:prstGeom prst="bentConnector3">
            <a:avLst>
              <a:gd name="adj1" fmla="val -269"/>
            </a:avLst>
          </a:prstGeom>
          <a:noFill/>
          <a:ln w="28575" cap="sq">
            <a:solidFill>
              <a:schemeClr val="tx1"/>
            </a:solidFill>
            <a:miter lim="800000"/>
            <a:headEnd/>
            <a:tailEnd/>
          </a:ln>
        </p:spPr>
      </p:cxnSp>
      <p:sp>
        <p:nvSpPr>
          <p:cNvPr id="37894" name="Line 5"/>
          <p:cNvSpPr>
            <a:spLocks noChangeShapeType="1"/>
          </p:cNvSpPr>
          <p:nvPr/>
        </p:nvSpPr>
        <p:spPr bwMode="auto">
          <a:xfrm flipV="1">
            <a:off x="1422400" y="5148263"/>
            <a:ext cx="6553200" cy="609600"/>
          </a:xfrm>
          <a:prstGeom prst="line">
            <a:avLst/>
          </a:prstGeom>
          <a:noFill/>
          <a:ln w="38100" cap="sq">
            <a:solidFill>
              <a:schemeClr val="accent2"/>
            </a:solidFill>
            <a:round/>
            <a:headEnd/>
            <a:tailEnd/>
          </a:ln>
        </p:spPr>
        <p:txBody>
          <a:bodyPr wrap="none" anchor="ctr"/>
          <a:lstStyle/>
          <a:p>
            <a:endParaRPr lang="pt-BR"/>
          </a:p>
        </p:txBody>
      </p:sp>
      <p:sp>
        <p:nvSpPr>
          <p:cNvPr id="37895" name="Freeform 6"/>
          <p:cNvSpPr>
            <a:spLocks/>
          </p:cNvSpPr>
          <p:nvPr/>
        </p:nvSpPr>
        <p:spPr bwMode="auto">
          <a:xfrm>
            <a:off x="1270000" y="3116263"/>
            <a:ext cx="6972300" cy="2489200"/>
          </a:xfrm>
          <a:custGeom>
            <a:avLst/>
            <a:gdLst>
              <a:gd name="T0" fmla="*/ 0 w 4392"/>
              <a:gd name="T1" fmla="*/ 2147483647 h 1568"/>
              <a:gd name="T2" fmla="*/ 2147483647 w 4392"/>
              <a:gd name="T3" fmla="*/ 2147483647 h 1568"/>
              <a:gd name="T4" fmla="*/ 2147483647 w 4392"/>
              <a:gd name="T5" fmla="*/ 2147483647 h 1568"/>
              <a:gd name="T6" fmla="*/ 2147483647 w 4392"/>
              <a:gd name="T7" fmla="*/ 2147483647 h 1568"/>
              <a:gd name="T8" fmla="*/ 0 60000 65536"/>
              <a:gd name="T9" fmla="*/ 0 60000 65536"/>
              <a:gd name="T10" fmla="*/ 0 60000 65536"/>
              <a:gd name="T11" fmla="*/ 0 60000 65536"/>
              <a:gd name="T12" fmla="*/ 0 w 4392"/>
              <a:gd name="T13" fmla="*/ 0 h 1568"/>
              <a:gd name="T14" fmla="*/ 4392 w 4392"/>
              <a:gd name="T15" fmla="*/ 1568 h 1568"/>
            </a:gdLst>
            <a:ahLst/>
            <a:cxnLst>
              <a:cxn ang="T8">
                <a:pos x="T0" y="T1"/>
              </a:cxn>
              <a:cxn ang="T9">
                <a:pos x="T2" y="T3"/>
              </a:cxn>
              <a:cxn ang="T10">
                <a:pos x="T4" y="T5"/>
              </a:cxn>
              <a:cxn ang="T11">
                <a:pos x="T6" y="T7"/>
              </a:cxn>
            </a:cxnLst>
            <a:rect l="T12" t="T13" r="T14" b="T15"/>
            <a:pathLst>
              <a:path w="4392" h="1568">
                <a:moveTo>
                  <a:pt x="0" y="1568"/>
                </a:moveTo>
                <a:cubicBezTo>
                  <a:pt x="716" y="1540"/>
                  <a:pt x="1432" y="1512"/>
                  <a:pt x="2112" y="1280"/>
                </a:cubicBezTo>
                <a:cubicBezTo>
                  <a:pt x="2792" y="1048"/>
                  <a:pt x="3768" y="352"/>
                  <a:pt x="4080" y="176"/>
                </a:cubicBezTo>
                <a:cubicBezTo>
                  <a:pt x="4392" y="0"/>
                  <a:pt x="4000" y="216"/>
                  <a:pt x="3984" y="224"/>
                </a:cubicBezTo>
              </a:path>
            </a:pathLst>
          </a:custGeom>
          <a:noFill/>
          <a:ln w="38100" cap="sq">
            <a:solidFill>
              <a:srgbClr val="777777"/>
            </a:solidFill>
            <a:round/>
            <a:headEnd/>
            <a:tailEnd/>
          </a:ln>
        </p:spPr>
        <p:txBody>
          <a:bodyPr wrap="none" anchor="ctr"/>
          <a:lstStyle/>
          <a:p>
            <a:pPr algn="ctr" eaLnBrk="0" hangingPunct="0"/>
            <a:endParaRPr lang="pt-BR"/>
          </a:p>
        </p:txBody>
      </p:sp>
      <p:sp>
        <p:nvSpPr>
          <p:cNvPr id="37896" name="Freeform 7"/>
          <p:cNvSpPr>
            <a:spLocks/>
          </p:cNvSpPr>
          <p:nvPr/>
        </p:nvSpPr>
        <p:spPr bwMode="auto">
          <a:xfrm>
            <a:off x="1498600" y="3014663"/>
            <a:ext cx="6642100" cy="2768600"/>
          </a:xfrm>
          <a:custGeom>
            <a:avLst/>
            <a:gdLst>
              <a:gd name="T0" fmla="*/ 0 w 4184"/>
              <a:gd name="T1" fmla="*/ 0 h 1744"/>
              <a:gd name="T2" fmla="*/ 2147483647 w 4184"/>
              <a:gd name="T3" fmla="*/ 2147483647 h 1744"/>
              <a:gd name="T4" fmla="*/ 2147483647 w 4184"/>
              <a:gd name="T5" fmla="*/ 2147483647 h 1744"/>
              <a:gd name="T6" fmla="*/ 2147483647 w 4184"/>
              <a:gd name="T7" fmla="*/ 2147483647 h 1744"/>
              <a:gd name="T8" fmla="*/ 0 60000 65536"/>
              <a:gd name="T9" fmla="*/ 0 60000 65536"/>
              <a:gd name="T10" fmla="*/ 0 60000 65536"/>
              <a:gd name="T11" fmla="*/ 0 60000 65536"/>
              <a:gd name="T12" fmla="*/ 0 w 4184"/>
              <a:gd name="T13" fmla="*/ 0 h 1744"/>
              <a:gd name="T14" fmla="*/ 4184 w 4184"/>
              <a:gd name="T15" fmla="*/ 1744 h 1744"/>
            </a:gdLst>
            <a:ahLst/>
            <a:cxnLst>
              <a:cxn ang="T8">
                <a:pos x="T0" y="T1"/>
              </a:cxn>
              <a:cxn ang="T9">
                <a:pos x="T2" y="T3"/>
              </a:cxn>
              <a:cxn ang="T10">
                <a:pos x="T4" y="T5"/>
              </a:cxn>
              <a:cxn ang="T11">
                <a:pos x="T6" y="T7"/>
              </a:cxn>
            </a:cxnLst>
            <a:rect l="T12" t="T13" r="T14" b="T15"/>
            <a:pathLst>
              <a:path w="4184" h="1744">
                <a:moveTo>
                  <a:pt x="0" y="0"/>
                </a:moveTo>
                <a:cubicBezTo>
                  <a:pt x="452" y="368"/>
                  <a:pt x="904" y="736"/>
                  <a:pt x="1536" y="1008"/>
                </a:cubicBezTo>
                <a:cubicBezTo>
                  <a:pt x="2168" y="1280"/>
                  <a:pt x="3400" y="1520"/>
                  <a:pt x="3792" y="1632"/>
                </a:cubicBezTo>
                <a:cubicBezTo>
                  <a:pt x="4184" y="1744"/>
                  <a:pt x="4036" y="1712"/>
                  <a:pt x="3888" y="1680"/>
                </a:cubicBezTo>
              </a:path>
            </a:pathLst>
          </a:custGeom>
          <a:noFill/>
          <a:ln w="38100" cap="sq">
            <a:solidFill>
              <a:srgbClr val="009900"/>
            </a:solidFill>
            <a:round/>
            <a:headEnd/>
            <a:tailEnd/>
          </a:ln>
        </p:spPr>
        <p:txBody>
          <a:bodyPr wrap="none" anchor="ctr"/>
          <a:lstStyle/>
          <a:p>
            <a:pPr algn="ctr" eaLnBrk="0" hangingPunct="0"/>
            <a:endParaRPr lang="pt-BR"/>
          </a:p>
        </p:txBody>
      </p:sp>
      <p:sp>
        <p:nvSpPr>
          <p:cNvPr id="37897" name="Freeform 8"/>
          <p:cNvSpPr>
            <a:spLocks/>
          </p:cNvSpPr>
          <p:nvPr/>
        </p:nvSpPr>
        <p:spPr bwMode="auto">
          <a:xfrm>
            <a:off x="1422400" y="2557463"/>
            <a:ext cx="6184900" cy="1955800"/>
          </a:xfrm>
          <a:custGeom>
            <a:avLst/>
            <a:gdLst>
              <a:gd name="T0" fmla="*/ 0 w 3896"/>
              <a:gd name="T1" fmla="*/ 0 h 1232"/>
              <a:gd name="T2" fmla="*/ 2147483647 w 3896"/>
              <a:gd name="T3" fmla="*/ 2147483647 h 1232"/>
              <a:gd name="T4" fmla="*/ 2147483647 w 3896"/>
              <a:gd name="T5" fmla="*/ 2147483647 h 1232"/>
              <a:gd name="T6" fmla="*/ 2147483647 w 3896"/>
              <a:gd name="T7" fmla="*/ 2147483647 h 1232"/>
              <a:gd name="T8" fmla="*/ 2147483647 w 3896"/>
              <a:gd name="T9" fmla="*/ 2147483647 h 1232"/>
              <a:gd name="T10" fmla="*/ 0 60000 65536"/>
              <a:gd name="T11" fmla="*/ 0 60000 65536"/>
              <a:gd name="T12" fmla="*/ 0 60000 65536"/>
              <a:gd name="T13" fmla="*/ 0 60000 65536"/>
              <a:gd name="T14" fmla="*/ 0 60000 65536"/>
              <a:gd name="T15" fmla="*/ 0 w 3896"/>
              <a:gd name="T16" fmla="*/ 0 h 1232"/>
              <a:gd name="T17" fmla="*/ 3896 w 3896"/>
              <a:gd name="T18" fmla="*/ 1232 h 1232"/>
            </a:gdLst>
            <a:ahLst/>
            <a:cxnLst>
              <a:cxn ang="T10">
                <a:pos x="T0" y="T1"/>
              </a:cxn>
              <a:cxn ang="T11">
                <a:pos x="T2" y="T3"/>
              </a:cxn>
              <a:cxn ang="T12">
                <a:pos x="T4" y="T5"/>
              </a:cxn>
              <a:cxn ang="T13">
                <a:pos x="T6" y="T7"/>
              </a:cxn>
              <a:cxn ang="T14">
                <a:pos x="T8" y="T9"/>
              </a:cxn>
            </a:cxnLst>
            <a:rect l="T15" t="T16" r="T17" b="T18"/>
            <a:pathLst>
              <a:path w="3896" h="1232">
                <a:moveTo>
                  <a:pt x="0" y="0"/>
                </a:moveTo>
                <a:cubicBezTo>
                  <a:pt x="460" y="440"/>
                  <a:pt x="920" y="880"/>
                  <a:pt x="1344" y="1056"/>
                </a:cubicBezTo>
                <a:cubicBezTo>
                  <a:pt x="1768" y="1232"/>
                  <a:pt x="2152" y="1200"/>
                  <a:pt x="2544" y="1056"/>
                </a:cubicBezTo>
                <a:cubicBezTo>
                  <a:pt x="2936" y="912"/>
                  <a:pt x="3496" y="344"/>
                  <a:pt x="3696" y="192"/>
                </a:cubicBezTo>
                <a:cubicBezTo>
                  <a:pt x="3896" y="40"/>
                  <a:pt x="3820" y="92"/>
                  <a:pt x="3744" y="144"/>
                </a:cubicBezTo>
              </a:path>
            </a:pathLst>
          </a:custGeom>
          <a:noFill/>
          <a:ln w="38100" cap="sq">
            <a:solidFill>
              <a:srgbClr val="FF5050"/>
            </a:solidFill>
            <a:round/>
            <a:headEnd/>
            <a:tailEnd/>
          </a:ln>
        </p:spPr>
        <p:txBody>
          <a:bodyPr wrap="none" anchor="ctr"/>
          <a:lstStyle/>
          <a:p>
            <a:pPr algn="ctr" eaLnBrk="0" hangingPunct="0"/>
            <a:endParaRPr lang="pt-BR"/>
          </a:p>
        </p:txBody>
      </p:sp>
      <p:sp>
        <p:nvSpPr>
          <p:cNvPr id="37898" name="Text Box 9"/>
          <p:cNvSpPr txBox="1">
            <a:spLocks noChangeArrowheads="1"/>
          </p:cNvSpPr>
          <p:nvPr/>
        </p:nvSpPr>
        <p:spPr bwMode="auto">
          <a:xfrm>
            <a:off x="2501900" y="6094413"/>
            <a:ext cx="3644900" cy="274637"/>
          </a:xfrm>
          <a:prstGeom prst="rect">
            <a:avLst/>
          </a:prstGeom>
          <a:noFill/>
          <a:ln w="12700" cap="sq">
            <a:noFill/>
            <a:miter lim="800000"/>
            <a:headEnd/>
            <a:tailEnd/>
          </a:ln>
        </p:spPr>
        <p:txBody>
          <a:bodyPr wrap="none">
            <a:spAutoFit/>
          </a:bodyPr>
          <a:lstStyle/>
          <a:p>
            <a:pPr algn="ctr"/>
            <a:r>
              <a:rPr lang="pt-PT" sz="1200" b="1">
                <a:solidFill>
                  <a:schemeClr val="tx1"/>
                </a:solidFill>
                <a:latin typeface="Tahoma" pitchFamily="34" charset="0"/>
              </a:rPr>
              <a:t>Total de Armazéns no sistema de distribuição</a:t>
            </a:r>
            <a:endParaRPr lang="pt-BR" sz="1200" b="1">
              <a:solidFill>
                <a:schemeClr val="tx1"/>
              </a:solidFill>
              <a:latin typeface="Tahoma" pitchFamily="34" charset="0"/>
            </a:endParaRPr>
          </a:p>
        </p:txBody>
      </p:sp>
      <p:sp>
        <p:nvSpPr>
          <p:cNvPr id="37899" name="Text Box 10"/>
          <p:cNvSpPr txBox="1">
            <a:spLocks noChangeArrowheads="1"/>
          </p:cNvSpPr>
          <p:nvPr/>
        </p:nvSpPr>
        <p:spPr bwMode="auto">
          <a:xfrm rot="-5394635">
            <a:off x="385763" y="3975100"/>
            <a:ext cx="976312" cy="274638"/>
          </a:xfrm>
          <a:prstGeom prst="rect">
            <a:avLst/>
          </a:prstGeom>
          <a:noFill/>
          <a:ln w="12700" cap="sq">
            <a:noFill/>
            <a:miter lim="800000"/>
            <a:headEnd/>
            <a:tailEnd/>
          </a:ln>
        </p:spPr>
        <p:txBody>
          <a:bodyPr wrap="none">
            <a:spAutoFit/>
          </a:bodyPr>
          <a:lstStyle/>
          <a:p>
            <a:pPr algn="ctr"/>
            <a:r>
              <a:rPr lang="pt-PT" sz="1200" b="1">
                <a:solidFill>
                  <a:schemeClr val="tx1"/>
                </a:solidFill>
                <a:latin typeface="Tahoma" pitchFamily="34" charset="0"/>
              </a:rPr>
              <a:t>Custos ($)</a:t>
            </a:r>
            <a:endParaRPr lang="pt-BR" sz="1200" b="1">
              <a:solidFill>
                <a:schemeClr val="tx1"/>
              </a:solidFill>
              <a:latin typeface="Tahoma" pitchFamily="34" charset="0"/>
            </a:endParaRPr>
          </a:p>
        </p:txBody>
      </p:sp>
      <p:sp>
        <p:nvSpPr>
          <p:cNvPr id="37900" name="Text Box 11"/>
          <p:cNvSpPr txBox="1">
            <a:spLocks noChangeArrowheads="1"/>
          </p:cNvSpPr>
          <p:nvPr/>
        </p:nvSpPr>
        <p:spPr bwMode="auto">
          <a:xfrm rot="5365">
            <a:off x="1223963" y="5224463"/>
            <a:ext cx="1500187" cy="274637"/>
          </a:xfrm>
          <a:prstGeom prst="rect">
            <a:avLst/>
          </a:prstGeom>
          <a:noFill/>
          <a:ln w="12700" cap="sq">
            <a:noFill/>
            <a:miter lim="800000"/>
            <a:headEnd/>
            <a:tailEnd/>
          </a:ln>
        </p:spPr>
        <p:txBody>
          <a:bodyPr wrap="none">
            <a:spAutoFit/>
          </a:bodyPr>
          <a:lstStyle/>
          <a:p>
            <a:pPr algn="ctr"/>
            <a:r>
              <a:rPr lang="pt-PT" sz="1200" b="1">
                <a:solidFill>
                  <a:schemeClr val="bg2"/>
                </a:solidFill>
                <a:latin typeface="Tahoma" pitchFamily="34" charset="0"/>
              </a:rPr>
              <a:t>Custo de estoque</a:t>
            </a:r>
            <a:endParaRPr lang="pt-BR" sz="1200" b="1">
              <a:solidFill>
                <a:schemeClr val="bg2"/>
              </a:solidFill>
              <a:latin typeface="Tahoma" pitchFamily="34" charset="0"/>
            </a:endParaRPr>
          </a:p>
        </p:txBody>
      </p:sp>
      <p:sp>
        <p:nvSpPr>
          <p:cNvPr id="37901" name="Text Box 12"/>
          <p:cNvSpPr txBox="1">
            <a:spLocks noChangeArrowheads="1"/>
          </p:cNvSpPr>
          <p:nvPr/>
        </p:nvSpPr>
        <p:spPr bwMode="auto">
          <a:xfrm rot="5365">
            <a:off x="7213600" y="5681663"/>
            <a:ext cx="1697038" cy="274637"/>
          </a:xfrm>
          <a:prstGeom prst="rect">
            <a:avLst/>
          </a:prstGeom>
          <a:noFill/>
          <a:ln w="12700" cap="sq">
            <a:noFill/>
            <a:miter lim="800000"/>
            <a:headEnd/>
            <a:tailEnd/>
          </a:ln>
        </p:spPr>
        <p:txBody>
          <a:bodyPr wrap="none">
            <a:spAutoFit/>
          </a:bodyPr>
          <a:lstStyle/>
          <a:p>
            <a:pPr algn="ctr"/>
            <a:r>
              <a:rPr lang="pt-PT" sz="1200" b="1">
                <a:solidFill>
                  <a:srgbClr val="009900"/>
                </a:solidFill>
                <a:latin typeface="Tahoma" pitchFamily="34" charset="0"/>
              </a:rPr>
              <a:t>Custo de transporte</a:t>
            </a:r>
            <a:endParaRPr lang="pt-BR" sz="1200" b="1">
              <a:solidFill>
                <a:srgbClr val="009900"/>
              </a:solidFill>
              <a:latin typeface="Tahoma" pitchFamily="34" charset="0"/>
            </a:endParaRPr>
          </a:p>
        </p:txBody>
      </p:sp>
      <p:sp>
        <p:nvSpPr>
          <p:cNvPr id="37902" name="Text Box 13"/>
          <p:cNvSpPr txBox="1">
            <a:spLocks noChangeArrowheads="1"/>
          </p:cNvSpPr>
          <p:nvPr/>
        </p:nvSpPr>
        <p:spPr bwMode="auto">
          <a:xfrm rot="5365">
            <a:off x="6527800" y="4767263"/>
            <a:ext cx="2165350" cy="457200"/>
          </a:xfrm>
          <a:prstGeom prst="rect">
            <a:avLst/>
          </a:prstGeom>
          <a:noFill/>
          <a:ln w="12700" cap="sq">
            <a:noFill/>
            <a:miter lim="800000"/>
            <a:headEnd/>
            <a:tailEnd/>
          </a:ln>
        </p:spPr>
        <p:txBody>
          <a:bodyPr>
            <a:spAutoFit/>
          </a:bodyPr>
          <a:lstStyle/>
          <a:p>
            <a:pPr algn="ctr"/>
            <a:r>
              <a:rPr lang="pt-PT" sz="1200" b="1">
                <a:solidFill>
                  <a:schemeClr val="accent2"/>
                </a:solidFill>
                <a:latin typeface="Tahoma" pitchFamily="34" charset="0"/>
              </a:rPr>
              <a:t>Custo de processamento de pedido</a:t>
            </a:r>
            <a:endParaRPr lang="pt-BR" sz="1200" b="1">
              <a:solidFill>
                <a:schemeClr val="accent2"/>
              </a:solidFill>
              <a:latin typeface="Tahoma" pitchFamily="34" charset="0"/>
            </a:endParaRPr>
          </a:p>
        </p:txBody>
      </p:sp>
      <p:sp>
        <p:nvSpPr>
          <p:cNvPr id="37903" name="Text Box 14"/>
          <p:cNvSpPr txBox="1">
            <a:spLocks noChangeArrowheads="1"/>
          </p:cNvSpPr>
          <p:nvPr/>
        </p:nvSpPr>
        <p:spPr bwMode="auto">
          <a:xfrm rot="5365">
            <a:off x="2457450" y="2709863"/>
            <a:ext cx="2165350" cy="822325"/>
          </a:xfrm>
          <a:prstGeom prst="rect">
            <a:avLst/>
          </a:prstGeom>
          <a:noFill/>
          <a:ln w="12700" cap="sq">
            <a:noFill/>
            <a:miter lim="800000"/>
            <a:headEnd/>
            <a:tailEnd/>
          </a:ln>
        </p:spPr>
        <p:txBody>
          <a:bodyPr>
            <a:spAutoFit/>
          </a:bodyPr>
          <a:lstStyle/>
          <a:p>
            <a:pPr algn="ctr"/>
            <a:r>
              <a:rPr lang="pt-PT" sz="1200" b="1">
                <a:solidFill>
                  <a:srgbClr val="FF5050"/>
                </a:solidFill>
                <a:latin typeface="Tahoma" pitchFamily="34" charset="0"/>
              </a:rPr>
              <a:t>Custo Total (soma dos custos de transporte, estoques, e processamento de pedido</a:t>
            </a:r>
            <a:endParaRPr lang="pt-BR" sz="1200" b="1">
              <a:solidFill>
                <a:srgbClr val="FF5050"/>
              </a:solidFill>
              <a:latin typeface="Tahoma" pitchFamily="34" charset="0"/>
            </a:endParaRPr>
          </a:p>
        </p:txBody>
      </p:sp>
      <p:sp>
        <p:nvSpPr>
          <p:cNvPr id="37904" name="Text Box 15"/>
          <p:cNvSpPr txBox="1">
            <a:spLocks noChangeArrowheads="1"/>
          </p:cNvSpPr>
          <p:nvPr/>
        </p:nvSpPr>
        <p:spPr bwMode="auto">
          <a:xfrm>
            <a:off x="5475288" y="1719263"/>
            <a:ext cx="1858962" cy="457200"/>
          </a:xfrm>
          <a:prstGeom prst="rect">
            <a:avLst/>
          </a:prstGeom>
          <a:noFill/>
          <a:ln w="12700" cap="sq">
            <a:noFill/>
            <a:miter lim="800000"/>
            <a:headEnd/>
            <a:tailEnd/>
          </a:ln>
        </p:spPr>
        <p:txBody>
          <a:bodyPr wrap="none">
            <a:spAutoFit/>
          </a:bodyPr>
          <a:lstStyle/>
          <a:p>
            <a:pPr algn="ctr"/>
            <a:r>
              <a:rPr lang="pt-PT" sz="2400" b="1">
                <a:solidFill>
                  <a:schemeClr val="tx1"/>
                </a:solidFill>
              </a:rPr>
              <a:t>Custo Total</a:t>
            </a:r>
            <a:endParaRPr lang="pt-BR" sz="2400" b="1">
              <a:solidFill>
                <a:schemeClr val="tx1"/>
              </a:solidFill>
            </a:endParaRPr>
          </a:p>
        </p:txBody>
      </p:sp>
      <p:sp>
        <p:nvSpPr>
          <p:cNvPr id="37905" name="Text Box 16"/>
          <p:cNvSpPr txBox="1">
            <a:spLocks noChangeArrowheads="1"/>
          </p:cNvSpPr>
          <p:nvPr/>
        </p:nvSpPr>
        <p:spPr bwMode="auto">
          <a:xfrm>
            <a:off x="290513" y="184150"/>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0AD4E9-3894-48C3-B5AD-CC62EB231843}" type="slidenum">
              <a:rPr lang="pt-BR" smtClean="0">
                <a:latin typeface="Arial" pitchFamily="34" charset="0"/>
                <a:cs typeface="Arial" pitchFamily="34" charset="0"/>
              </a:rPr>
              <a:pPr/>
              <a:t>140</a:t>
            </a:fld>
            <a:endParaRPr lang="pt-BR" smtClean="0">
              <a:latin typeface="Arial" pitchFamily="34" charset="0"/>
              <a:cs typeface="Arial" pitchFamily="34" charset="0"/>
            </a:endParaRPr>
          </a:p>
        </p:txBody>
      </p:sp>
      <p:sp>
        <p:nvSpPr>
          <p:cNvPr id="19459" name="Rectangle 2"/>
          <p:cNvSpPr>
            <a:spLocks noChangeArrowheads="1"/>
          </p:cNvSpPr>
          <p:nvPr/>
        </p:nvSpPr>
        <p:spPr bwMode="auto">
          <a:xfrm>
            <a:off x="2286000" y="2043113"/>
            <a:ext cx="4572000" cy="2079625"/>
          </a:xfrm>
          <a:prstGeom prst="rect">
            <a:avLst/>
          </a:prstGeom>
          <a:noFill/>
          <a:ln w="9525">
            <a:noFill/>
            <a:miter lim="800000"/>
            <a:headEnd/>
            <a:tailEnd/>
          </a:ln>
        </p:spPr>
        <p:txBody>
          <a:bodyPr>
            <a:spAutoFit/>
          </a:bodyPr>
          <a:lstStyle/>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p:txBody>
      </p:sp>
      <p:sp>
        <p:nvSpPr>
          <p:cNvPr id="283659" name="Text Box 11"/>
          <p:cNvSpPr txBox="1">
            <a:spLocks noChangeArrowheads="1"/>
          </p:cNvSpPr>
          <p:nvPr/>
        </p:nvSpPr>
        <p:spPr bwMode="auto">
          <a:xfrm>
            <a:off x="1244374" y="766989"/>
            <a:ext cx="5905500" cy="366713"/>
          </a:xfrm>
          <a:prstGeom prst="rect">
            <a:avLst/>
          </a:prstGeom>
          <a:noFill/>
          <a:ln w="9525">
            <a:noFill/>
            <a:miter lim="800000"/>
            <a:headEnd/>
            <a:tailEnd/>
          </a:ln>
        </p:spPr>
        <p:txBody>
          <a:bodyPr>
            <a:spAutoFit/>
          </a:bodyPr>
          <a:lstStyle/>
          <a:p>
            <a:pPr>
              <a:spcBef>
                <a:spcPct val="50000"/>
              </a:spcBef>
            </a:pPr>
            <a:r>
              <a:rPr lang="en-US" sz="1800" dirty="0">
                <a:solidFill>
                  <a:schemeClr val="tx1"/>
                </a:solidFill>
              </a:rPr>
              <a:t>TRANSPORTES, DISTRIBUIÇÃO E SEGUROS</a:t>
            </a:r>
          </a:p>
        </p:txBody>
      </p:sp>
      <p:sp>
        <p:nvSpPr>
          <p:cNvPr id="283662" name="Text Box 14"/>
          <p:cNvSpPr txBox="1">
            <a:spLocks noChangeArrowheads="1"/>
          </p:cNvSpPr>
          <p:nvPr/>
        </p:nvSpPr>
        <p:spPr bwMode="auto">
          <a:xfrm>
            <a:off x="482826" y="1169080"/>
            <a:ext cx="8428945" cy="5333319"/>
          </a:xfrm>
          <a:prstGeom prst="rect">
            <a:avLst/>
          </a:prstGeom>
          <a:noFill/>
          <a:ln w="9525">
            <a:noFill/>
            <a:miter lim="800000"/>
            <a:headEnd/>
            <a:tailEnd/>
          </a:ln>
        </p:spPr>
        <p:txBody>
          <a:bodyPr/>
          <a:lstStyle/>
          <a:p>
            <a:pPr>
              <a:lnSpc>
                <a:spcPct val="200000"/>
              </a:lnSpc>
            </a:pPr>
            <a:r>
              <a:rPr lang="en-US" sz="1800" dirty="0" smtClean="0"/>
              <a:t>1 </a:t>
            </a:r>
            <a:r>
              <a:rPr lang="en-US" sz="1800" dirty="0" err="1" smtClean="0"/>
              <a:t>Evolução</a:t>
            </a:r>
            <a:r>
              <a:rPr lang="en-US" sz="1800" dirty="0" smtClean="0"/>
              <a:t> dos </a:t>
            </a:r>
            <a:r>
              <a:rPr lang="en-US" sz="1800" dirty="0" err="1" smtClean="0"/>
              <a:t>Sistemas</a:t>
            </a:r>
            <a:r>
              <a:rPr lang="en-US" sz="1800" dirty="0" smtClean="0"/>
              <a:t> </a:t>
            </a:r>
            <a:r>
              <a:rPr lang="en-US" sz="1800" dirty="0" err="1" smtClean="0"/>
              <a:t>Logísticos</a:t>
            </a:r>
            <a:r>
              <a:rPr lang="en-US" sz="1800" dirty="0" smtClean="0"/>
              <a:t> - </a:t>
            </a:r>
            <a:r>
              <a:rPr lang="en-US" sz="1800" dirty="0" err="1" smtClean="0"/>
              <a:t>Capítulo</a:t>
            </a:r>
            <a:r>
              <a:rPr lang="en-US" sz="1800" dirty="0" smtClean="0"/>
              <a:t> 1 - PLT</a:t>
            </a:r>
          </a:p>
          <a:p>
            <a:pPr>
              <a:lnSpc>
                <a:spcPct val="200000"/>
              </a:lnSpc>
            </a:pPr>
            <a:r>
              <a:rPr lang="pt-BR" sz="1800" dirty="0" smtClean="0"/>
              <a:t>2</a:t>
            </a:r>
            <a:r>
              <a:rPr lang="en-US" sz="1800" dirty="0" smtClean="0"/>
              <a:t> Logística </a:t>
            </a:r>
            <a:r>
              <a:rPr lang="en-US" sz="1800" dirty="0" err="1" smtClean="0"/>
              <a:t>Integrada</a:t>
            </a:r>
            <a:r>
              <a:rPr lang="pt-BR" sz="1800" dirty="0" smtClean="0"/>
              <a:t> - </a:t>
            </a:r>
            <a:r>
              <a:rPr lang="en-US" sz="1800" dirty="0" err="1" smtClean="0"/>
              <a:t>Capítulo</a:t>
            </a:r>
            <a:r>
              <a:rPr lang="en-US" sz="1800" dirty="0" smtClean="0"/>
              <a:t> 2 - PLT</a:t>
            </a:r>
            <a:endParaRPr lang="pt-BR" sz="1800" dirty="0" smtClean="0"/>
          </a:p>
          <a:p>
            <a:pPr>
              <a:lnSpc>
                <a:spcPct val="200000"/>
              </a:lnSpc>
            </a:pPr>
            <a:r>
              <a:rPr lang="en-US" sz="1800" dirty="0" smtClean="0"/>
              <a:t>3 </a:t>
            </a:r>
            <a:r>
              <a:rPr lang="en-US" sz="1800" dirty="0" err="1" smtClean="0"/>
              <a:t>Transporte</a:t>
            </a:r>
            <a:r>
              <a:rPr lang="en-US" sz="1800" dirty="0" smtClean="0"/>
              <a:t> - </a:t>
            </a:r>
            <a:r>
              <a:rPr lang="en-US" sz="1800" dirty="0" err="1" smtClean="0"/>
              <a:t>Capítulo</a:t>
            </a:r>
            <a:r>
              <a:rPr lang="en-US" sz="1800" dirty="0" smtClean="0"/>
              <a:t> 3 - PLT</a:t>
            </a:r>
          </a:p>
          <a:p>
            <a:pPr>
              <a:lnSpc>
                <a:spcPct val="200000"/>
              </a:lnSpc>
            </a:pPr>
            <a:r>
              <a:rPr lang="en-US" sz="1800" dirty="0" smtClean="0"/>
              <a:t>4 </a:t>
            </a:r>
            <a:r>
              <a:rPr lang="en-US" sz="1800" dirty="0" err="1" smtClean="0"/>
              <a:t>Suprimento</a:t>
            </a:r>
            <a:r>
              <a:rPr lang="en-US" sz="1800" dirty="0" smtClean="0"/>
              <a:t> </a:t>
            </a:r>
            <a:r>
              <a:rPr lang="en-US" sz="1800" dirty="0" err="1" smtClean="0"/>
              <a:t>Físico</a:t>
            </a:r>
            <a:r>
              <a:rPr lang="en-US" sz="1800" dirty="0" smtClean="0"/>
              <a:t> - </a:t>
            </a:r>
            <a:r>
              <a:rPr lang="en-US" sz="1800" dirty="0" err="1" smtClean="0"/>
              <a:t>Capítulo</a:t>
            </a:r>
            <a:r>
              <a:rPr lang="en-US" sz="1800" dirty="0" smtClean="0"/>
              <a:t> 4 - PLT </a:t>
            </a:r>
            <a:r>
              <a:rPr lang="pt-BR" sz="1800" dirty="0" smtClean="0"/>
              <a:t/>
            </a:r>
            <a:br>
              <a:rPr lang="pt-BR" sz="1800" dirty="0" smtClean="0"/>
            </a:br>
            <a:r>
              <a:rPr lang="pt-BR" sz="1800" dirty="0" smtClean="0"/>
              <a:t>5</a:t>
            </a:r>
            <a:r>
              <a:rPr lang="en-US" sz="1800" dirty="0" smtClean="0"/>
              <a:t> </a:t>
            </a:r>
            <a:r>
              <a:rPr lang="en-US" sz="1800" dirty="0" err="1" smtClean="0"/>
              <a:t>Armazenagem</a:t>
            </a:r>
            <a:r>
              <a:rPr lang="en-US" sz="1800" dirty="0" smtClean="0"/>
              <a:t> e </a:t>
            </a:r>
            <a:r>
              <a:rPr lang="en-US" sz="1800" dirty="0" err="1" smtClean="0"/>
              <a:t>Movimentação</a:t>
            </a:r>
            <a:r>
              <a:rPr lang="en-US" sz="1800" dirty="0" smtClean="0"/>
              <a:t> de </a:t>
            </a:r>
            <a:r>
              <a:rPr lang="en-US" sz="1800" dirty="0" err="1" smtClean="0"/>
              <a:t>Matérias</a:t>
            </a:r>
            <a:r>
              <a:rPr lang="en-US" sz="1800" dirty="0" smtClean="0"/>
              <a:t> </a:t>
            </a:r>
            <a:r>
              <a:rPr lang="en-US" sz="1800" dirty="0" err="1" smtClean="0"/>
              <a:t>Primas</a:t>
            </a:r>
            <a:r>
              <a:rPr lang="en-US" sz="1800" dirty="0" smtClean="0"/>
              <a:t> e </a:t>
            </a:r>
            <a:r>
              <a:rPr lang="en-US" sz="1800" dirty="0" err="1" smtClean="0"/>
              <a:t>Mercadorias</a:t>
            </a:r>
            <a:r>
              <a:rPr lang="en-US" sz="1800" dirty="0" smtClean="0"/>
              <a:t> - </a:t>
            </a:r>
            <a:r>
              <a:rPr lang="en-US" sz="1800" dirty="0" err="1" smtClean="0"/>
              <a:t>Capítulo</a:t>
            </a:r>
            <a:r>
              <a:rPr lang="en-US" sz="1800" dirty="0" smtClean="0"/>
              <a:t> 5 - PLT</a:t>
            </a:r>
          </a:p>
          <a:p>
            <a:pPr>
              <a:lnSpc>
                <a:spcPct val="200000"/>
              </a:lnSpc>
            </a:pPr>
            <a:r>
              <a:rPr lang="en-US" sz="1800" dirty="0" smtClean="0"/>
              <a:t>6 </a:t>
            </a:r>
            <a:r>
              <a:rPr lang="en-US" sz="1800" dirty="0" err="1" smtClean="0"/>
              <a:t>Gestão</a:t>
            </a:r>
            <a:r>
              <a:rPr lang="en-US" sz="1800" dirty="0" smtClean="0"/>
              <a:t> de </a:t>
            </a:r>
            <a:r>
              <a:rPr lang="en-US" sz="1800" dirty="0" err="1" smtClean="0"/>
              <a:t>Canais</a:t>
            </a:r>
            <a:r>
              <a:rPr lang="en-US" sz="1800" dirty="0" smtClean="0"/>
              <a:t> de </a:t>
            </a:r>
            <a:r>
              <a:rPr lang="en-US" sz="1800" dirty="0" err="1" smtClean="0"/>
              <a:t>Distribuição</a:t>
            </a:r>
            <a:r>
              <a:rPr lang="en-US" sz="1800" dirty="0" smtClean="0"/>
              <a:t> e Trade Marketing - </a:t>
            </a:r>
            <a:r>
              <a:rPr lang="en-US" sz="1800" dirty="0" err="1" smtClean="0"/>
              <a:t>Capitulo</a:t>
            </a:r>
            <a:r>
              <a:rPr lang="en-US" sz="1800" dirty="0" smtClean="0"/>
              <a:t> 6 - PLT</a:t>
            </a:r>
          </a:p>
          <a:p>
            <a:pPr>
              <a:lnSpc>
                <a:spcPct val="200000"/>
              </a:lnSpc>
            </a:pPr>
            <a:r>
              <a:rPr lang="en-US" sz="1800" dirty="0" smtClean="0"/>
              <a:t>7 Marketing, </a:t>
            </a:r>
            <a:r>
              <a:rPr lang="en-US" sz="1800" dirty="0" err="1" smtClean="0"/>
              <a:t>logística</a:t>
            </a:r>
            <a:r>
              <a:rPr lang="en-US" sz="1800" dirty="0" smtClean="0"/>
              <a:t> e </a:t>
            </a:r>
            <a:r>
              <a:rPr lang="en-US" sz="1800" dirty="0" err="1" smtClean="0"/>
              <a:t>nível</a:t>
            </a:r>
            <a:r>
              <a:rPr lang="en-US" sz="1800" dirty="0" smtClean="0"/>
              <a:t> de </a:t>
            </a:r>
            <a:r>
              <a:rPr lang="en-US" sz="1800" dirty="0" err="1" smtClean="0"/>
              <a:t>serviços</a:t>
            </a:r>
            <a:r>
              <a:rPr lang="en-US" sz="1800" dirty="0" smtClean="0"/>
              <a:t> - </a:t>
            </a:r>
            <a:r>
              <a:rPr lang="en-US" sz="1800" dirty="0" err="1" smtClean="0"/>
              <a:t>Capitulo</a:t>
            </a:r>
            <a:r>
              <a:rPr lang="en-US" sz="1800" dirty="0" smtClean="0"/>
              <a:t> 7 - PLT</a:t>
            </a:r>
          </a:p>
          <a:p>
            <a:pPr>
              <a:lnSpc>
                <a:spcPct val="200000"/>
              </a:lnSpc>
            </a:pPr>
            <a:r>
              <a:rPr lang="en-US" sz="1800" dirty="0" smtClean="0"/>
              <a:t>8 </a:t>
            </a:r>
            <a:r>
              <a:rPr lang="en-US" sz="1800" dirty="0" err="1" smtClean="0"/>
              <a:t>Seguro</a:t>
            </a:r>
            <a:endParaRPr lang="en-US" sz="1800" dirty="0"/>
          </a:p>
        </p:txBody>
      </p:sp>
      <p:pic>
        <p:nvPicPr>
          <p:cNvPr id="19462" name="Picture 4" descr="logo anhanguera educacional"/>
          <p:cNvPicPr>
            <a:picLocks noChangeAspect="1" noChangeArrowheads="1"/>
          </p:cNvPicPr>
          <p:nvPr/>
        </p:nvPicPr>
        <p:blipFill>
          <a:blip r:embed="rId3"/>
          <a:srcRect/>
          <a:stretch>
            <a:fillRect/>
          </a:stretch>
        </p:blipFill>
        <p:spPr bwMode="auto">
          <a:xfrm>
            <a:off x="8226425" y="5849938"/>
            <a:ext cx="917575" cy="10080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box(in)">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3662">
                                            <p:txEl>
                                              <p:pRg st="0" end="0"/>
                                            </p:txEl>
                                          </p:spTgt>
                                        </p:tgtEl>
                                        <p:attrNameLst>
                                          <p:attrName>style.visibility</p:attrName>
                                        </p:attrNameLst>
                                      </p:cBhvr>
                                      <p:to>
                                        <p:strVal val="visible"/>
                                      </p:to>
                                    </p:set>
                                    <p:animEffect transition="in" filter="box(in)">
                                      <p:cBhvr>
                                        <p:cTn id="12" dur="500"/>
                                        <p:tgtEl>
                                          <p:spTgt spid="2836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3662">
                                            <p:txEl>
                                              <p:pRg st="1" end="1"/>
                                            </p:txEl>
                                          </p:spTgt>
                                        </p:tgtEl>
                                        <p:attrNameLst>
                                          <p:attrName>style.visibility</p:attrName>
                                        </p:attrNameLst>
                                      </p:cBhvr>
                                      <p:to>
                                        <p:strVal val="visible"/>
                                      </p:to>
                                    </p:set>
                                    <p:animEffect transition="in" filter="box(in)">
                                      <p:cBhvr>
                                        <p:cTn id="17" dur="500"/>
                                        <p:tgtEl>
                                          <p:spTgt spid="2836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3662">
                                            <p:txEl>
                                              <p:pRg st="2" end="2"/>
                                            </p:txEl>
                                          </p:spTgt>
                                        </p:tgtEl>
                                        <p:attrNameLst>
                                          <p:attrName>style.visibility</p:attrName>
                                        </p:attrNameLst>
                                      </p:cBhvr>
                                      <p:to>
                                        <p:strVal val="visible"/>
                                      </p:to>
                                    </p:set>
                                    <p:animEffect transition="in" filter="box(in)">
                                      <p:cBhvr>
                                        <p:cTn id="22" dur="500"/>
                                        <p:tgtEl>
                                          <p:spTgt spid="2836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3662">
                                            <p:txEl>
                                              <p:pRg st="3" end="3"/>
                                            </p:txEl>
                                          </p:spTgt>
                                        </p:tgtEl>
                                        <p:attrNameLst>
                                          <p:attrName>style.visibility</p:attrName>
                                        </p:attrNameLst>
                                      </p:cBhvr>
                                      <p:to>
                                        <p:strVal val="visible"/>
                                      </p:to>
                                    </p:set>
                                    <p:animEffect transition="in" filter="box(in)">
                                      <p:cBhvr>
                                        <p:cTn id="27" dur="500"/>
                                        <p:tgtEl>
                                          <p:spTgt spid="2836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3662">
                                            <p:txEl>
                                              <p:pRg st="4" end="4"/>
                                            </p:txEl>
                                          </p:spTgt>
                                        </p:tgtEl>
                                        <p:attrNameLst>
                                          <p:attrName>style.visibility</p:attrName>
                                        </p:attrNameLst>
                                      </p:cBhvr>
                                      <p:to>
                                        <p:strVal val="visible"/>
                                      </p:to>
                                    </p:set>
                                    <p:animEffect transition="in" filter="box(in)">
                                      <p:cBhvr>
                                        <p:cTn id="32" dur="500"/>
                                        <p:tgtEl>
                                          <p:spTgt spid="2836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3662">
                                            <p:txEl>
                                              <p:pRg st="5" end="5"/>
                                            </p:txEl>
                                          </p:spTgt>
                                        </p:tgtEl>
                                        <p:attrNameLst>
                                          <p:attrName>style.visibility</p:attrName>
                                        </p:attrNameLst>
                                      </p:cBhvr>
                                      <p:to>
                                        <p:strVal val="visible"/>
                                      </p:to>
                                    </p:set>
                                    <p:animEffect transition="in" filter="box(in)">
                                      <p:cBhvr>
                                        <p:cTn id="37" dur="500"/>
                                        <p:tgtEl>
                                          <p:spTgt spid="2836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3662">
                                            <p:txEl>
                                              <p:pRg st="6" end="6"/>
                                            </p:txEl>
                                          </p:spTgt>
                                        </p:tgtEl>
                                        <p:attrNameLst>
                                          <p:attrName>style.visibility</p:attrName>
                                        </p:attrNameLst>
                                      </p:cBhvr>
                                      <p:to>
                                        <p:strVal val="visible"/>
                                      </p:to>
                                    </p:set>
                                    <p:animEffect transition="in" filter="box(in)">
                                      <p:cBhvr>
                                        <p:cTn id="42" dur="500"/>
                                        <p:tgtEl>
                                          <p:spTgt spid="283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0D01546-9415-49AC-9732-2B3EC6701DB6}" type="slidenum">
              <a:rPr lang="pt-BR" smtClean="0">
                <a:latin typeface="Arial" pitchFamily="34" charset="0"/>
                <a:cs typeface="Arial" pitchFamily="34" charset="0"/>
              </a:rPr>
              <a:pPr/>
              <a:t>141</a:t>
            </a:fld>
            <a:endParaRPr lang="pt-BR" smtClean="0">
              <a:latin typeface="Arial" pitchFamily="34" charset="0"/>
              <a:cs typeface="Arial" pitchFamily="34" charset="0"/>
            </a:endParaRPr>
          </a:p>
        </p:txBody>
      </p:sp>
      <p:sp>
        <p:nvSpPr>
          <p:cNvPr id="164867" name="Rectangle 2"/>
          <p:cNvSpPr>
            <a:spLocks noGrp="1" noChangeArrowheads="1"/>
          </p:cNvSpPr>
          <p:nvPr>
            <p:ph type="subTitle" idx="4294967295"/>
          </p:nvPr>
        </p:nvSpPr>
        <p:spPr bwMode="auto">
          <a:xfrm>
            <a:off x="653143" y="663122"/>
            <a:ext cx="7953828" cy="576263"/>
          </a:xfrm>
          <a:prstGeom prst="rect">
            <a:avLst/>
          </a:prstGeom>
          <a:solidFill>
            <a:srgbClr val="FFFFFF"/>
          </a:solidFill>
          <a:ln>
            <a:solidFill>
              <a:srgbClr val="000000"/>
            </a:solidFill>
            <a:miter lim="800000"/>
            <a:headEnd/>
            <a:tailEnd/>
          </a:ln>
        </p:spPr>
        <p:txBody>
          <a:bodyPr/>
          <a:lstStyle/>
          <a:p>
            <a:pPr marL="0" indent="0" algn="ctr">
              <a:buFontTx/>
              <a:buNone/>
            </a:pPr>
            <a:r>
              <a:rPr lang="en-US" sz="2000" dirty="0" smtClean="0"/>
              <a:t>Marketing, </a:t>
            </a:r>
            <a:r>
              <a:rPr lang="en-US" sz="2000" dirty="0" err="1" smtClean="0"/>
              <a:t>logística</a:t>
            </a:r>
            <a:r>
              <a:rPr lang="en-US" sz="2000" dirty="0" smtClean="0"/>
              <a:t> e </a:t>
            </a:r>
            <a:r>
              <a:rPr lang="en-US" sz="2000" dirty="0" err="1" smtClean="0"/>
              <a:t>nível</a:t>
            </a:r>
            <a:r>
              <a:rPr lang="en-US" sz="2000" dirty="0" smtClean="0"/>
              <a:t> de </a:t>
            </a:r>
            <a:r>
              <a:rPr lang="en-US" sz="2000" dirty="0" err="1" smtClean="0"/>
              <a:t>serviços</a:t>
            </a:r>
            <a:r>
              <a:rPr lang="en-US" sz="2000" dirty="0" smtClean="0"/>
              <a:t> - </a:t>
            </a:r>
            <a:r>
              <a:rPr lang="en-US" sz="1400" dirty="0" err="1" smtClean="0"/>
              <a:t>Capitulo</a:t>
            </a:r>
            <a:r>
              <a:rPr lang="en-US" sz="1400" dirty="0" smtClean="0"/>
              <a:t> 7 - PLT</a:t>
            </a:r>
            <a:endParaRPr lang="pt-BR" sz="1400" dirty="0" smtClean="0"/>
          </a:p>
        </p:txBody>
      </p:sp>
      <p:sp>
        <p:nvSpPr>
          <p:cNvPr id="164868" name="Text Box 3"/>
          <p:cNvSpPr txBox="1">
            <a:spLocks noChangeArrowheads="1"/>
          </p:cNvSpPr>
          <p:nvPr/>
        </p:nvSpPr>
        <p:spPr bwMode="auto">
          <a:xfrm>
            <a:off x="735013" y="1216025"/>
            <a:ext cx="8229600" cy="5451475"/>
          </a:xfrm>
          <a:prstGeom prst="rect">
            <a:avLst/>
          </a:prstGeom>
          <a:noFill/>
          <a:ln w="9525">
            <a:noFill/>
            <a:miter lim="800000"/>
            <a:headEnd/>
            <a:tailEnd/>
          </a:ln>
        </p:spPr>
        <p:txBody>
          <a:bodyPr>
            <a:spAutoFit/>
          </a:bodyPr>
          <a:lstStyle/>
          <a:p>
            <a:pPr>
              <a:lnSpc>
                <a:spcPct val="110000"/>
              </a:lnSpc>
            </a:pPr>
            <a:r>
              <a:rPr lang="pt-BR" b="1" dirty="0">
                <a:solidFill>
                  <a:schemeClr val="tx1"/>
                </a:solidFill>
              </a:rPr>
              <a:t>Vantagem de valor</a:t>
            </a:r>
          </a:p>
          <a:p>
            <a:pPr>
              <a:lnSpc>
                <a:spcPct val="110000"/>
              </a:lnSpc>
            </a:pPr>
            <a:endParaRPr lang="pt-BR" b="1" dirty="0">
              <a:solidFill>
                <a:schemeClr val="tx1"/>
              </a:solidFill>
            </a:endParaRPr>
          </a:p>
          <a:p>
            <a:pPr>
              <a:lnSpc>
                <a:spcPct val="110000"/>
              </a:lnSpc>
            </a:pPr>
            <a:r>
              <a:rPr lang="pt-BR" dirty="0">
                <a:solidFill>
                  <a:schemeClr val="tx1"/>
                </a:solidFill>
              </a:rPr>
              <a:t>	MKT : Os clientes não compram produtos , compram benefícios .</a:t>
            </a:r>
          </a:p>
          <a:p>
            <a:pPr>
              <a:lnSpc>
                <a:spcPct val="110000"/>
              </a:lnSpc>
            </a:pPr>
            <a:r>
              <a:rPr lang="pt-BR" dirty="0">
                <a:solidFill>
                  <a:schemeClr val="tx1"/>
                </a:solidFill>
              </a:rPr>
              <a:t>Ou seja O Produto é adquirido não por si mesmo, mas pela promessa daquilo que ele “oferecerá”. Benefícios tangíveis e intangíveis , imagem ou serviço .</a:t>
            </a:r>
          </a:p>
          <a:p>
            <a:pPr>
              <a:lnSpc>
                <a:spcPct val="110000"/>
              </a:lnSpc>
            </a:pPr>
            <a:endParaRPr lang="pt-BR" dirty="0">
              <a:solidFill>
                <a:schemeClr val="tx1"/>
              </a:solidFill>
            </a:endParaRPr>
          </a:p>
          <a:p>
            <a:pPr>
              <a:lnSpc>
                <a:spcPct val="110000"/>
              </a:lnSpc>
            </a:pPr>
            <a:r>
              <a:rPr lang="pt-BR" dirty="0">
                <a:solidFill>
                  <a:schemeClr val="tx1"/>
                </a:solidFill>
              </a:rPr>
              <a:t>As empresas buscam se diferenciar pelos serviços oferecidos não mais pelo produto ou tecnologia em si. A vantagem competitiva pode estar no relacionamento que ele cria com o cliente por meio da ampliação de ofertas :</a:t>
            </a:r>
          </a:p>
          <a:p>
            <a:pPr>
              <a:lnSpc>
                <a:spcPct val="110000"/>
              </a:lnSpc>
            </a:pPr>
            <a:r>
              <a:rPr lang="pt-BR" dirty="0">
                <a:solidFill>
                  <a:schemeClr val="tx1"/>
                </a:solidFill>
              </a:rPr>
              <a:t>	Serviço de entrega</a:t>
            </a:r>
          </a:p>
          <a:p>
            <a:pPr>
              <a:lnSpc>
                <a:spcPct val="110000"/>
              </a:lnSpc>
            </a:pPr>
            <a:r>
              <a:rPr lang="pt-BR" dirty="0">
                <a:solidFill>
                  <a:schemeClr val="tx1"/>
                </a:solidFill>
              </a:rPr>
              <a:t>	Serviço de pós vendas</a:t>
            </a:r>
          </a:p>
          <a:p>
            <a:pPr>
              <a:lnSpc>
                <a:spcPct val="110000"/>
              </a:lnSpc>
            </a:pPr>
            <a:r>
              <a:rPr lang="pt-BR" dirty="0">
                <a:solidFill>
                  <a:schemeClr val="tx1"/>
                </a:solidFill>
              </a:rPr>
              <a:t>	Pacotes de financiamento</a:t>
            </a:r>
          </a:p>
          <a:p>
            <a:pPr>
              <a:lnSpc>
                <a:spcPct val="110000"/>
              </a:lnSpc>
            </a:pPr>
            <a:r>
              <a:rPr lang="pt-BR" dirty="0">
                <a:solidFill>
                  <a:schemeClr val="tx1"/>
                </a:solidFill>
              </a:rPr>
              <a:t>	Suporte técnico e muito mais.</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CFB1234-0E1F-43D7-8E7B-86E4D127E3FE}" type="slidenum">
              <a:rPr lang="pt-BR" smtClean="0">
                <a:latin typeface="Arial" pitchFamily="34" charset="0"/>
                <a:cs typeface="Arial" pitchFamily="34" charset="0"/>
              </a:rPr>
              <a:pPr/>
              <a:t>142</a:t>
            </a:fld>
            <a:endParaRPr lang="pt-BR" smtClean="0">
              <a:latin typeface="Arial" pitchFamily="34" charset="0"/>
              <a:cs typeface="Arial" pitchFamily="34" charset="0"/>
            </a:endParaRPr>
          </a:p>
        </p:txBody>
      </p:sp>
      <p:sp>
        <p:nvSpPr>
          <p:cNvPr id="165892" name="Text Box 3"/>
          <p:cNvSpPr txBox="1">
            <a:spLocks noChangeArrowheads="1"/>
          </p:cNvSpPr>
          <p:nvPr/>
        </p:nvSpPr>
        <p:spPr bwMode="auto">
          <a:xfrm>
            <a:off x="179388" y="2060575"/>
            <a:ext cx="2252662" cy="366713"/>
          </a:xfrm>
          <a:prstGeom prst="rect">
            <a:avLst/>
          </a:prstGeom>
          <a:noFill/>
          <a:ln w="9525">
            <a:noFill/>
            <a:miter lim="800000"/>
            <a:headEnd/>
            <a:tailEnd/>
          </a:ln>
        </p:spPr>
        <p:txBody>
          <a:bodyPr>
            <a:spAutoFit/>
          </a:bodyPr>
          <a:lstStyle/>
          <a:p>
            <a:r>
              <a:rPr lang="pt-BR" sz="1800" b="1">
                <a:solidFill>
                  <a:schemeClr val="tx1"/>
                </a:solidFill>
              </a:rPr>
              <a:t>Vantagem de valor</a:t>
            </a:r>
            <a:endParaRPr lang="pt-BR" sz="1800">
              <a:solidFill>
                <a:schemeClr val="tx1"/>
              </a:solidFill>
            </a:endParaRPr>
          </a:p>
        </p:txBody>
      </p:sp>
      <p:grpSp>
        <p:nvGrpSpPr>
          <p:cNvPr id="165893" name="Group 4"/>
          <p:cNvGrpSpPr>
            <a:grpSpLocks/>
          </p:cNvGrpSpPr>
          <p:nvPr/>
        </p:nvGrpSpPr>
        <p:grpSpPr bwMode="auto">
          <a:xfrm>
            <a:off x="2701925" y="1628775"/>
            <a:ext cx="5902325" cy="2185988"/>
            <a:chOff x="859" y="1071"/>
            <a:chExt cx="3246" cy="1655"/>
          </a:xfrm>
        </p:grpSpPr>
        <p:sp>
          <p:nvSpPr>
            <p:cNvPr id="165896" name="Rectangle 5"/>
            <p:cNvSpPr>
              <a:spLocks noChangeArrowheads="1"/>
            </p:cNvSpPr>
            <p:nvPr/>
          </p:nvSpPr>
          <p:spPr bwMode="auto">
            <a:xfrm>
              <a:off x="2752" y="1684"/>
              <a:ext cx="1277" cy="476"/>
            </a:xfrm>
            <a:prstGeom prst="rect">
              <a:avLst/>
            </a:prstGeom>
            <a:noFill/>
            <a:ln w="9525">
              <a:noFill/>
              <a:miter lim="800000"/>
              <a:headEnd/>
              <a:tailEnd/>
            </a:ln>
          </p:spPr>
          <p:txBody>
            <a:bodyPr/>
            <a:lstStyle/>
            <a:p>
              <a:pPr algn="ctr" eaLnBrk="0" hangingPunct="0">
                <a:spcBef>
                  <a:spcPct val="20000"/>
                </a:spcBef>
              </a:pPr>
              <a:r>
                <a:rPr lang="pt-BR" sz="1400">
                  <a:solidFill>
                    <a:schemeClr val="tx1"/>
                  </a:solidFill>
                </a:rPr>
                <a:t>Liderança em custos</a:t>
              </a:r>
            </a:p>
          </p:txBody>
        </p:sp>
        <p:sp>
          <p:nvSpPr>
            <p:cNvPr id="165897" name="Rectangle 6"/>
            <p:cNvSpPr>
              <a:spLocks noChangeArrowheads="1"/>
            </p:cNvSpPr>
            <p:nvPr/>
          </p:nvSpPr>
          <p:spPr bwMode="auto">
            <a:xfrm>
              <a:off x="1474" y="1684"/>
              <a:ext cx="1278" cy="476"/>
            </a:xfrm>
            <a:prstGeom prst="rect">
              <a:avLst/>
            </a:prstGeom>
            <a:noFill/>
            <a:ln w="9525">
              <a:noFill/>
              <a:miter lim="800000"/>
              <a:headEnd/>
              <a:tailEnd/>
            </a:ln>
          </p:spPr>
          <p:txBody>
            <a:bodyPr/>
            <a:lstStyle/>
            <a:p>
              <a:pPr algn="ctr" eaLnBrk="0" hangingPunct="0">
                <a:spcBef>
                  <a:spcPct val="20000"/>
                </a:spcBef>
              </a:pPr>
              <a:r>
                <a:rPr lang="pt-BR" sz="1400">
                  <a:solidFill>
                    <a:schemeClr val="tx1"/>
                  </a:solidFill>
                </a:rPr>
                <a:t>Mercado de commodities</a:t>
              </a:r>
            </a:p>
          </p:txBody>
        </p:sp>
        <p:sp>
          <p:nvSpPr>
            <p:cNvPr id="165898" name="Rectangle 7"/>
            <p:cNvSpPr>
              <a:spLocks noChangeArrowheads="1"/>
            </p:cNvSpPr>
            <p:nvPr/>
          </p:nvSpPr>
          <p:spPr bwMode="auto">
            <a:xfrm>
              <a:off x="2752" y="1207"/>
              <a:ext cx="1277" cy="477"/>
            </a:xfrm>
            <a:prstGeom prst="rect">
              <a:avLst/>
            </a:prstGeom>
            <a:noFill/>
            <a:ln w="9525">
              <a:noFill/>
              <a:miter lim="800000"/>
              <a:headEnd/>
              <a:tailEnd/>
            </a:ln>
          </p:spPr>
          <p:txBody>
            <a:bodyPr/>
            <a:lstStyle/>
            <a:p>
              <a:pPr algn="ctr" eaLnBrk="0" hangingPunct="0">
                <a:spcBef>
                  <a:spcPct val="20000"/>
                </a:spcBef>
              </a:pPr>
              <a:r>
                <a:rPr lang="pt-BR" sz="1400">
                  <a:solidFill>
                    <a:schemeClr val="tx1"/>
                  </a:solidFill>
                </a:rPr>
                <a:t>Liderança em custo e serviço</a:t>
              </a:r>
            </a:p>
          </p:txBody>
        </p:sp>
        <p:sp>
          <p:nvSpPr>
            <p:cNvPr id="165899" name="Rectangle 8"/>
            <p:cNvSpPr>
              <a:spLocks noChangeArrowheads="1"/>
            </p:cNvSpPr>
            <p:nvPr/>
          </p:nvSpPr>
          <p:spPr bwMode="auto">
            <a:xfrm>
              <a:off x="1474" y="1207"/>
              <a:ext cx="1278" cy="477"/>
            </a:xfrm>
            <a:prstGeom prst="rect">
              <a:avLst/>
            </a:prstGeom>
            <a:noFill/>
            <a:ln w="9525">
              <a:noFill/>
              <a:miter lim="800000"/>
              <a:headEnd/>
              <a:tailEnd/>
            </a:ln>
          </p:spPr>
          <p:txBody>
            <a:bodyPr/>
            <a:lstStyle/>
            <a:p>
              <a:pPr algn="ctr" eaLnBrk="0" hangingPunct="0">
                <a:spcBef>
                  <a:spcPct val="20000"/>
                </a:spcBef>
              </a:pPr>
              <a:r>
                <a:rPr lang="pt-BR" sz="1400">
                  <a:solidFill>
                    <a:schemeClr val="tx1"/>
                  </a:solidFill>
                </a:rPr>
                <a:t>Liderança em serviços</a:t>
              </a:r>
            </a:p>
          </p:txBody>
        </p:sp>
        <p:sp>
          <p:nvSpPr>
            <p:cNvPr id="165900" name="Line 9"/>
            <p:cNvSpPr>
              <a:spLocks noChangeShapeType="1"/>
            </p:cNvSpPr>
            <p:nvPr/>
          </p:nvSpPr>
          <p:spPr bwMode="auto">
            <a:xfrm>
              <a:off x="1474" y="1207"/>
              <a:ext cx="2555" cy="0"/>
            </a:xfrm>
            <a:prstGeom prst="line">
              <a:avLst/>
            </a:prstGeom>
            <a:noFill/>
            <a:ln w="28575" cap="sq">
              <a:solidFill>
                <a:schemeClr val="tx1"/>
              </a:solidFill>
              <a:round/>
              <a:headEnd/>
              <a:tailEnd/>
            </a:ln>
          </p:spPr>
          <p:txBody>
            <a:bodyPr/>
            <a:lstStyle/>
            <a:p>
              <a:endParaRPr lang="pt-BR"/>
            </a:p>
          </p:txBody>
        </p:sp>
        <p:sp>
          <p:nvSpPr>
            <p:cNvPr id="165901" name="Line 10"/>
            <p:cNvSpPr>
              <a:spLocks noChangeShapeType="1"/>
            </p:cNvSpPr>
            <p:nvPr/>
          </p:nvSpPr>
          <p:spPr bwMode="auto">
            <a:xfrm>
              <a:off x="1474" y="1684"/>
              <a:ext cx="2555" cy="0"/>
            </a:xfrm>
            <a:prstGeom prst="line">
              <a:avLst/>
            </a:prstGeom>
            <a:noFill/>
            <a:ln w="12700">
              <a:solidFill>
                <a:schemeClr val="tx1"/>
              </a:solidFill>
              <a:round/>
              <a:headEnd/>
              <a:tailEnd/>
            </a:ln>
          </p:spPr>
          <p:txBody>
            <a:bodyPr/>
            <a:lstStyle/>
            <a:p>
              <a:endParaRPr lang="pt-BR"/>
            </a:p>
          </p:txBody>
        </p:sp>
        <p:sp>
          <p:nvSpPr>
            <p:cNvPr id="165902" name="Line 11"/>
            <p:cNvSpPr>
              <a:spLocks noChangeShapeType="1"/>
            </p:cNvSpPr>
            <p:nvPr/>
          </p:nvSpPr>
          <p:spPr bwMode="auto">
            <a:xfrm>
              <a:off x="1474" y="2160"/>
              <a:ext cx="2555" cy="0"/>
            </a:xfrm>
            <a:prstGeom prst="line">
              <a:avLst/>
            </a:prstGeom>
            <a:noFill/>
            <a:ln w="28575" cap="sq">
              <a:solidFill>
                <a:schemeClr val="tx1"/>
              </a:solidFill>
              <a:round/>
              <a:headEnd/>
              <a:tailEnd/>
            </a:ln>
          </p:spPr>
          <p:txBody>
            <a:bodyPr/>
            <a:lstStyle/>
            <a:p>
              <a:endParaRPr lang="pt-BR"/>
            </a:p>
          </p:txBody>
        </p:sp>
        <p:sp>
          <p:nvSpPr>
            <p:cNvPr id="165903" name="Line 12"/>
            <p:cNvSpPr>
              <a:spLocks noChangeShapeType="1"/>
            </p:cNvSpPr>
            <p:nvPr/>
          </p:nvSpPr>
          <p:spPr bwMode="auto">
            <a:xfrm>
              <a:off x="1474" y="1207"/>
              <a:ext cx="0" cy="953"/>
            </a:xfrm>
            <a:prstGeom prst="line">
              <a:avLst/>
            </a:prstGeom>
            <a:noFill/>
            <a:ln w="28575" cap="sq">
              <a:solidFill>
                <a:schemeClr val="tx1"/>
              </a:solidFill>
              <a:round/>
              <a:headEnd/>
              <a:tailEnd/>
            </a:ln>
          </p:spPr>
          <p:txBody>
            <a:bodyPr/>
            <a:lstStyle/>
            <a:p>
              <a:endParaRPr lang="pt-BR"/>
            </a:p>
          </p:txBody>
        </p:sp>
        <p:sp>
          <p:nvSpPr>
            <p:cNvPr id="165904" name="Line 13"/>
            <p:cNvSpPr>
              <a:spLocks noChangeShapeType="1"/>
            </p:cNvSpPr>
            <p:nvPr/>
          </p:nvSpPr>
          <p:spPr bwMode="auto">
            <a:xfrm>
              <a:off x="2752" y="1207"/>
              <a:ext cx="0" cy="953"/>
            </a:xfrm>
            <a:prstGeom prst="line">
              <a:avLst/>
            </a:prstGeom>
            <a:noFill/>
            <a:ln w="12700">
              <a:solidFill>
                <a:schemeClr val="tx1"/>
              </a:solidFill>
              <a:round/>
              <a:headEnd/>
              <a:tailEnd/>
            </a:ln>
          </p:spPr>
          <p:txBody>
            <a:bodyPr/>
            <a:lstStyle/>
            <a:p>
              <a:endParaRPr lang="pt-BR"/>
            </a:p>
          </p:txBody>
        </p:sp>
        <p:sp>
          <p:nvSpPr>
            <p:cNvPr id="165905" name="Line 14"/>
            <p:cNvSpPr>
              <a:spLocks noChangeShapeType="1"/>
            </p:cNvSpPr>
            <p:nvPr/>
          </p:nvSpPr>
          <p:spPr bwMode="auto">
            <a:xfrm>
              <a:off x="4029" y="1207"/>
              <a:ext cx="0" cy="953"/>
            </a:xfrm>
            <a:prstGeom prst="line">
              <a:avLst/>
            </a:prstGeom>
            <a:noFill/>
            <a:ln w="28575" cap="sq">
              <a:solidFill>
                <a:schemeClr val="tx1"/>
              </a:solidFill>
              <a:round/>
              <a:headEnd/>
              <a:tailEnd/>
            </a:ln>
          </p:spPr>
          <p:txBody>
            <a:bodyPr/>
            <a:lstStyle/>
            <a:p>
              <a:endParaRPr lang="pt-BR"/>
            </a:p>
          </p:txBody>
        </p:sp>
        <p:sp>
          <p:nvSpPr>
            <p:cNvPr id="165906" name="Text Box 15"/>
            <p:cNvSpPr txBox="1">
              <a:spLocks noChangeArrowheads="1"/>
            </p:cNvSpPr>
            <p:nvPr/>
          </p:nvSpPr>
          <p:spPr bwMode="auto">
            <a:xfrm rot="-5400000">
              <a:off x="1091" y="1342"/>
              <a:ext cx="372" cy="167"/>
            </a:xfrm>
            <a:prstGeom prst="rect">
              <a:avLst/>
            </a:prstGeom>
            <a:noFill/>
            <a:ln w="9525">
              <a:noFill/>
              <a:miter lim="800000"/>
              <a:headEnd/>
              <a:tailEnd/>
            </a:ln>
          </p:spPr>
          <p:txBody>
            <a:bodyPr wrap="none">
              <a:spAutoFit/>
            </a:bodyPr>
            <a:lstStyle/>
            <a:p>
              <a:r>
                <a:rPr lang="pt-BR" sz="1400">
                  <a:solidFill>
                    <a:schemeClr val="tx1"/>
                  </a:solidFill>
                </a:rPr>
                <a:t>Alta</a:t>
              </a:r>
            </a:p>
          </p:txBody>
        </p:sp>
        <p:sp>
          <p:nvSpPr>
            <p:cNvPr id="165907" name="Text Box 16"/>
            <p:cNvSpPr txBox="1">
              <a:spLocks noChangeArrowheads="1"/>
            </p:cNvSpPr>
            <p:nvPr/>
          </p:nvSpPr>
          <p:spPr bwMode="auto">
            <a:xfrm>
              <a:off x="1772" y="2192"/>
              <a:ext cx="346" cy="231"/>
            </a:xfrm>
            <a:prstGeom prst="rect">
              <a:avLst/>
            </a:prstGeom>
            <a:noFill/>
            <a:ln w="9525">
              <a:noFill/>
              <a:miter lim="800000"/>
              <a:headEnd/>
              <a:tailEnd/>
            </a:ln>
          </p:spPr>
          <p:txBody>
            <a:bodyPr wrap="none">
              <a:spAutoFit/>
            </a:bodyPr>
            <a:lstStyle/>
            <a:p>
              <a:r>
                <a:rPr lang="pt-BR" sz="1400">
                  <a:solidFill>
                    <a:schemeClr val="tx1"/>
                  </a:solidFill>
                </a:rPr>
                <a:t>Baixa</a:t>
              </a:r>
            </a:p>
          </p:txBody>
        </p:sp>
        <p:sp>
          <p:nvSpPr>
            <p:cNvPr id="165908" name="Text Box 17"/>
            <p:cNvSpPr txBox="1">
              <a:spLocks noChangeArrowheads="1"/>
            </p:cNvSpPr>
            <p:nvPr/>
          </p:nvSpPr>
          <p:spPr bwMode="auto">
            <a:xfrm rot="-5400000">
              <a:off x="1040" y="1833"/>
              <a:ext cx="476" cy="168"/>
            </a:xfrm>
            <a:prstGeom prst="rect">
              <a:avLst/>
            </a:prstGeom>
            <a:noFill/>
            <a:ln w="9525">
              <a:noFill/>
              <a:miter lim="800000"/>
              <a:headEnd/>
              <a:tailEnd/>
            </a:ln>
          </p:spPr>
          <p:txBody>
            <a:bodyPr wrap="none">
              <a:spAutoFit/>
            </a:bodyPr>
            <a:lstStyle/>
            <a:p>
              <a:r>
                <a:rPr lang="pt-BR" sz="1400">
                  <a:solidFill>
                    <a:schemeClr val="tx1"/>
                  </a:solidFill>
                </a:rPr>
                <a:t>Baixa</a:t>
              </a:r>
            </a:p>
          </p:txBody>
        </p:sp>
        <p:sp>
          <p:nvSpPr>
            <p:cNvPr id="165909" name="Text Box 18"/>
            <p:cNvSpPr txBox="1">
              <a:spLocks noChangeArrowheads="1"/>
            </p:cNvSpPr>
            <p:nvPr/>
          </p:nvSpPr>
          <p:spPr bwMode="auto">
            <a:xfrm>
              <a:off x="3197" y="2237"/>
              <a:ext cx="270" cy="231"/>
            </a:xfrm>
            <a:prstGeom prst="rect">
              <a:avLst/>
            </a:prstGeom>
            <a:noFill/>
            <a:ln w="9525">
              <a:noFill/>
              <a:miter lim="800000"/>
              <a:headEnd/>
              <a:tailEnd/>
            </a:ln>
          </p:spPr>
          <p:txBody>
            <a:bodyPr wrap="none">
              <a:spAutoFit/>
            </a:bodyPr>
            <a:lstStyle/>
            <a:p>
              <a:r>
                <a:rPr lang="pt-BR" sz="1400">
                  <a:solidFill>
                    <a:schemeClr val="tx1"/>
                  </a:solidFill>
                </a:rPr>
                <a:t>Alta</a:t>
              </a:r>
            </a:p>
          </p:txBody>
        </p:sp>
        <p:sp>
          <p:nvSpPr>
            <p:cNvPr id="165910" name="Line 19"/>
            <p:cNvSpPr>
              <a:spLocks noChangeShapeType="1"/>
            </p:cNvSpPr>
            <p:nvPr/>
          </p:nvSpPr>
          <p:spPr bwMode="auto">
            <a:xfrm>
              <a:off x="1474" y="2478"/>
              <a:ext cx="2631" cy="0"/>
            </a:xfrm>
            <a:prstGeom prst="line">
              <a:avLst/>
            </a:prstGeom>
            <a:noFill/>
            <a:ln w="9525">
              <a:solidFill>
                <a:schemeClr val="tx1"/>
              </a:solidFill>
              <a:round/>
              <a:headEnd/>
              <a:tailEnd type="triangle" w="med" len="med"/>
            </a:ln>
          </p:spPr>
          <p:txBody>
            <a:bodyPr/>
            <a:lstStyle/>
            <a:p>
              <a:endParaRPr lang="pt-BR"/>
            </a:p>
          </p:txBody>
        </p:sp>
        <p:sp>
          <p:nvSpPr>
            <p:cNvPr id="165911" name="Line 20"/>
            <p:cNvSpPr>
              <a:spLocks noChangeShapeType="1"/>
            </p:cNvSpPr>
            <p:nvPr/>
          </p:nvSpPr>
          <p:spPr bwMode="auto">
            <a:xfrm flipV="1">
              <a:off x="1066" y="1071"/>
              <a:ext cx="0" cy="1361"/>
            </a:xfrm>
            <a:prstGeom prst="line">
              <a:avLst/>
            </a:prstGeom>
            <a:noFill/>
            <a:ln w="9525">
              <a:solidFill>
                <a:schemeClr val="tx1"/>
              </a:solidFill>
              <a:round/>
              <a:headEnd/>
              <a:tailEnd type="triangle" w="med" len="med"/>
            </a:ln>
          </p:spPr>
          <p:txBody>
            <a:bodyPr/>
            <a:lstStyle/>
            <a:p>
              <a:endParaRPr lang="pt-BR"/>
            </a:p>
          </p:txBody>
        </p:sp>
        <p:sp>
          <p:nvSpPr>
            <p:cNvPr id="165912" name="Text Box 21"/>
            <p:cNvSpPr txBox="1">
              <a:spLocks noChangeArrowheads="1"/>
            </p:cNvSpPr>
            <p:nvPr/>
          </p:nvSpPr>
          <p:spPr bwMode="auto">
            <a:xfrm rot="-5400000">
              <a:off x="310" y="1666"/>
              <a:ext cx="1265" cy="168"/>
            </a:xfrm>
            <a:prstGeom prst="rect">
              <a:avLst/>
            </a:prstGeom>
            <a:noFill/>
            <a:ln w="9525">
              <a:noFill/>
              <a:miter lim="800000"/>
              <a:headEnd/>
              <a:tailEnd/>
            </a:ln>
          </p:spPr>
          <p:txBody>
            <a:bodyPr wrap="none">
              <a:spAutoFit/>
            </a:bodyPr>
            <a:lstStyle/>
            <a:p>
              <a:r>
                <a:rPr lang="pt-BR" sz="1400">
                  <a:solidFill>
                    <a:schemeClr val="tx1"/>
                  </a:solidFill>
                </a:rPr>
                <a:t>Vantagem de valor</a:t>
              </a:r>
            </a:p>
          </p:txBody>
        </p:sp>
        <p:sp>
          <p:nvSpPr>
            <p:cNvPr id="165913" name="Text Box 22"/>
            <p:cNvSpPr txBox="1">
              <a:spLocks noChangeArrowheads="1"/>
            </p:cNvSpPr>
            <p:nvPr/>
          </p:nvSpPr>
          <p:spPr bwMode="auto">
            <a:xfrm>
              <a:off x="2279" y="2495"/>
              <a:ext cx="942" cy="231"/>
            </a:xfrm>
            <a:prstGeom prst="rect">
              <a:avLst/>
            </a:prstGeom>
            <a:noFill/>
            <a:ln w="9525">
              <a:noFill/>
              <a:miter lim="800000"/>
              <a:headEnd/>
              <a:tailEnd/>
            </a:ln>
          </p:spPr>
          <p:txBody>
            <a:bodyPr wrap="none">
              <a:spAutoFit/>
            </a:bodyPr>
            <a:lstStyle/>
            <a:p>
              <a:r>
                <a:rPr lang="pt-BR" sz="1400">
                  <a:solidFill>
                    <a:schemeClr val="tx1"/>
                  </a:solidFill>
                </a:rPr>
                <a:t>Vantagem de custo</a:t>
              </a:r>
            </a:p>
          </p:txBody>
        </p:sp>
      </p:grpSp>
      <p:sp>
        <p:nvSpPr>
          <p:cNvPr id="165894" name="Text Box 23"/>
          <p:cNvSpPr txBox="1">
            <a:spLocks noChangeArrowheads="1"/>
          </p:cNvSpPr>
          <p:nvPr/>
        </p:nvSpPr>
        <p:spPr bwMode="auto">
          <a:xfrm>
            <a:off x="468313" y="4005263"/>
            <a:ext cx="8424862" cy="2436812"/>
          </a:xfrm>
          <a:prstGeom prst="rect">
            <a:avLst/>
          </a:prstGeom>
          <a:noFill/>
          <a:ln w="9525">
            <a:noFill/>
            <a:miter lim="800000"/>
            <a:headEnd/>
            <a:tailEnd/>
          </a:ln>
        </p:spPr>
        <p:txBody>
          <a:bodyPr>
            <a:spAutoFit/>
          </a:bodyPr>
          <a:lstStyle/>
          <a:p>
            <a:pPr>
              <a:lnSpc>
                <a:spcPct val="110000"/>
              </a:lnSpc>
            </a:pPr>
            <a:r>
              <a:rPr lang="pt-BR">
                <a:solidFill>
                  <a:schemeClr val="tx1"/>
                </a:solidFill>
              </a:rPr>
              <a:t>Empresas buscam sair do lado esquerdo baixo e caminharem para direita ou para cima. Os mercados de commodities não apresentam diferenciação de ofertas e nenhuma vantagem de custos entre os concorrentes.</a:t>
            </a:r>
          </a:p>
          <a:p>
            <a:pPr>
              <a:lnSpc>
                <a:spcPct val="110000"/>
              </a:lnSpc>
            </a:pPr>
            <a:r>
              <a:rPr lang="pt-BR">
                <a:solidFill>
                  <a:schemeClr val="tx1"/>
                </a:solidFill>
              </a:rPr>
              <a:t>Estratégias para liderança e custos baseiam-se na economia em escala, obtidas através do volume de vendas, normalmente se busca isso no inicio do ciclo de vida de um produto.	</a:t>
            </a:r>
          </a:p>
        </p:txBody>
      </p:sp>
      <p:sp>
        <p:nvSpPr>
          <p:cNvPr id="562200" name="Line 24"/>
          <p:cNvSpPr>
            <a:spLocks noChangeShapeType="1"/>
          </p:cNvSpPr>
          <p:nvPr/>
        </p:nvSpPr>
        <p:spPr bwMode="auto">
          <a:xfrm flipV="1">
            <a:off x="4067175" y="2205038"/>
            <a:ext cx="2881313" cy="720725"/>
          </a:xfrm>
          <a:prstGeom prst="line">
            <a:avLst/>
          </a:prstGeom>
          <a:noFill/>
          <a:ln w="57150">
            <a:solidFill>
              <a:schemeClr val="tx1"/>
            </a:solidFill>
            <a:round/>
            <a:headEnd/>
            <a:tailEnd type="triangle" w="med" len="med"/>
          </a:ln>
        </p:spPr>
        <p:txBody>
          <a:bodyPr/>
          <a:lstStyle/>
          <a:p>
            <a:endParaRPr lang="pt-BR"/>
          </a:p>
        </p:txBody>
      </p:sp>
      <p:sp>
        <p:nvSpPr>
          <p:cNvPr id="26" name="Rectangle 2"/>
          <p:cNvSpPr>
            <a:spLocks noGrp="1" noChangeArrowheads="1"/>
          </p:cNvSpPr>
          <p:nvPr>
            <p:ph type="subTitle" idx="4294967295"/>
          </p:nvPr>
        </p:nvSpPr>
        <p:spPr bwMode="auto">
          <a:xfrm>
            <a:off x="653143" y="663122"/>
            <a:ext cx="7953828" cy="576263"/>
          </a:xfrm>
          <a:prstGeom prst="rect">
            <a:avLst/>
          </a:prstGeom>
          <a:solidFill>
            <a:srgbClr val="FFFFFF"/>
          </a:solidFill>
          <a:ln>
            <a:solidFill>
              <a:srgbClr val="000000"/>
            </a:solidFill>
            <a:miter lim="800000"/>
            <a:headEnd/>
            <a:tailEnd/>
          </a:ln>
        </p:spPr>
        <p:txBody>
          <a:bodyPr/>
          <a:lstStyle/>
          <a:p>
            <a:pPr marL="0" indent="0" algn="ctr">
              <a:buFontTx/>
              <a:buNone/>
            </a:pPr>
            <a:r>
              <a:rPr lang="en-US" sz="2000" dirty="0" smtClean="0"/>
              <a:t>Marketing, </a:t>
            </a:r>
            <a:r>
              <a:rPr lang="en-US" sz="2000" dirty="0" err="1" smtClean="0"/>
              <a:t>logística</a:t>
            </a:r>
            <a:r>
              <a:rPr lang="en-US" sz="2000" dirty="0" smtClean="0"/>
              <a:t> e </a:t>
            </a:r>
            <a:r>
              <a:rPr lang="en-US" sz="2000" dirty="0" err="1" smtClean="0"/>
              <a:t>nível</a:t>
            </a:r>
            <a:r>
              <a:rPr lang="en-US" sz="2000" dirty="0" smtClean="0"/>
              <a:t> de </a:t>
            </a:r>
            <a:r>
              <a:rPr lang="en-US" sz="2000" dirty="0" err="1" smtClean="0"/>
              <a:t>serviços</a:t>
            </a:r>
            <a:r>
              <a:rPr lang="en-US" sz="2000" dirty="0" smtClean="0"/>
              <a:t> - </a:t>
            </a:r>
            <a:r>
              <a:rPr lang="en-US" sz="1400" dirty="0" err="1" smtClean="0"/>
              <a:t>Capitulo</a:t>
            </a:r>
            <a:r>
              <a:rPr lang="en-US" sz="1400" dirty="0" smtClean="0"/>
              <a:t> 7 - PLT</a:t>
            </a:r>
            <a:endParaRPr lang="pt-BR" sz="1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5000"/>
                                  </p:stCondLst>
                                  <p:childTnLst>
                                    <p:set>
                                      <p:cBhvr>
                                        <p:cTn id="6" dur="1" fill="hold">
                                          <p:stCondLst>
                                            <p:cond delay="0"/>
                                          </p:stCondLst>
                                        </p:cTn>
                                        <p:tgtEl>
                                          <p:spTgt spid="562200"/>
                                        </p:tgtEl>
                                        <p:attrNameLst>
                                          <p:attrName>style.visibility</p:attrName>
                                        </p:attrNameLst>
                                      </p:cBhvr>
                                      <p:to>
                                        <p:strVal val="visible"/>
                                      </p:to>
                                    </p:set>
                                    <p:anim calcmode="lin" valueType="num">
                                      <p:cBhvr additive="base">
                                        <p:cTn id="7" dur="3000" fill="hold"/>
                                        <p:tgtEl>
                                          <p:spTgt spid="562200"/>
                                        </p:tgtEl>
                                        <p:attrNameLst>
                                          <p:attrName>ppt_x</p:attrName>
                                        </p:attrNameLst>
                                      </p:cBhvr>
                                      <p:tavLst>
                                        <p:tav tm="0">
                                          <p:val>
                                            <p:strVal val="0-#ppt_w/2"/>
                                          </p:val>
                                        </p:tav>
                                        <p:tav tm="100000">
                                          <p:val>
                                            <p:strVal val="#ppt_x"/>
                                          </p:val>
                                        </p:tav>
                                      </p:tavLst>
                                    </p:anim>
                                    <p:anim calcmode="lin" valueType="num">
                                      <p:cBhvr additive="base">
                                        <p:cTn id="8" dur="3000" fill="hold"/>
                                        <p:tgtEl>
                                          <p:spTgt spid="562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20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1608C65-68C9-4CF4-8013-5264BBC78B6D}" type="slidenum">
              <a:rPr lang="pt-BR" smtClean="0">
                <a:latin typeface="Arial" pitchFamily="34" charset="0"/>
                <a:cs typeface="Arial" pitchFamily="34" charset="0"/>
              </a:rPr>
              <a:pPr/>
              <a:t>143</a:t>
            </a:fld>
            <a:endParaRPr lang="pt-BR" smtClean="0">
              <a:latin typeface="Arial" pitchFamily="34" charset="0"/>
              <a:cs typeface="Arial" pitchFamily="34" charset="0"/>
            </a:endParaRPr>
          </a:p>
        </p:txBody>
      </p:sp>
      <p:sp>
        <p:nvSpPr>
          <p:cNvPr id="166916" name="Text Box 3"/>
          <p:cNvSpPr txBox="1">
            <a:spLocks noChangeArrowheads="1"/>
          </p:cNvSpPr>
          <p:nvPr/>
        </p:nvSpPr>
        <p:spPr bwMode="auto">
          <a:xfrm>
            <a:off x="303213" y="1622425"/>
            <a:ext cx="2252662" cy="366713"/>
          </a:xfrm>
          <a:prstGeom prst="rect">
            <a:avLst/>
          </a:prstGeom>
          <a:noFill/>
          <a:ln w="9525">
            <a:noFill/>
            <a:miter lim="800000"/>
            <a:headEnd/>
            <a:tailEnd/>
          </a:ln>
        </p:spPr>
        <p:txBody>
          <a:bodyPr>
            <a:spAutoFit/>
          </a:bodyPr>
          <a:lstStyle/>
          <a:p>
            <a:r>
              <a:rPr lang="pt-BR" sz="1800" b="1">
                <a:solidFill>
                  <a:schemeClr val="tx1"/>
                </a:solidFill>
              </a:rPr>
              <a:t>Vantagem de valor</a:t>
            </a:r>
            <a:endParaRPr lang="pt-BR" sz="1800">
              <a:solidFill>
                <a:schemeClr val="tx1"/>
              </a:solidFill>
            </a:endParaRPr>
          </a:p>
        </p:txBody>
      </p:sp>
      <p:grpSp>
        <p:nvGrpSpPr>
          <p:cNvPr id="166917" name="Group 4"/>
          <p:cNvGrpSpPr>
            <a:grpSpLocks/>
          </p:cNvGrpSpPr>
          <p:nvPr/>
        </p:nvGrpSpPr>
        <p:grpSpPr bwMode="auto">
          <a:xfrm>
            <a:off x="2701925" y="1171575"/>
            <a:ext cx="5902325" cy="2185988"/>
            <a:chOff x="859" y="1071"/>
            <a:chExt cx="3246" cy="1655"/>
          </a:xfrm>
        </p:grpSpPr>
        <p:sp>
          <p:nvSpPr>
            <p:cNvPr id="166920" name="Rectangle 5"/>
            <p:cNvSpPr>
              <a:spLocks noChangeArrowheads="1"/>
            </p:cNvSpPr>
            <p:nvPr/>
          </p:nvSpPr>
          <p:spPr bwMode="auto">
            <a:xfrm>
              <a:off x="2752" y="1684"/>
              <a:ext cx="1277" cy="476"/>
            </a:xfrm>
            <a:prstGeom prst="rect">
              <a:avLst/>
            </a:prstGeom>
            <a:noFill/>
            <a:ln w="9525">
              <a:noFill/>
              <a:miter lim="800000"/>
              <a:headEnd/>
              <a:tailEnd/>
            </a:ln>
          </p:spPr>
          <p:txBody>
            <a:bodyPr/>
            <a:lstStyle/>
            <a:p>
              <a:pPr algn="ctr" eaLnBrk="0" hangingPunct="0">
                <a:spcBef>
                  <a:spcPct val="20000"/>
                </a:spcBef>
              </a:pPr>
              <a:r>
                <a:rPr lang="pt-BR" sz="1400">
                  <a:solidFill>
                    <a:schemeClr val="tx1"/>
                  </a:solidFill>
                </a:rPr>
                <a:t>Liderança em custos</a:t>
              </a:r>
            </a:p>
          </p:txBody>
        </p:sp>
        <p:sp>
          <p:nvSpPr>
            <p:cNvPr id="166921" name="Rectangle 6"/>
            <p:cNvSpPr>
              <a:spLocks noChangeArrowheads="1"/>
            </p:cNvSpPr>
            <p:nvPr/>
          </p:nvSpPr>
          <p:spPr bwMode="auto">
            <a:xfrm>
              <a:off x="1474" y="1684"/>
              <a:ext cx="1278" cy="476"/>
            </a:xfrm>
            <a:prstGeom prst="rect">
              <a:avLst/>
            </a:prstGeom>
            <a:noFill/>
            <a:ln w="9525">
              <a:noFill/>
              <a:miter lim="800000"/>
              <a:headEnd/>
              <a:tailEnd/>
            </a:ln>
          </p:spPr>
          <p:txBody>
            <a:bodyPr/>
            <a:lstStyle/>
            <a:p>
              <a:pPr algn="ctr" eaLnBrk="0" hangingPunct="0">
                <a:spcBef>
                  <a:spcPct val="20000"/>
                </a:spcBef>
              </a:pPr>
              <a:r>
                <a:rPr lang="pt-BR" sz="1400">
                  <a:solidFill>
                    <a:schemeClr val="tx1"/>
                  </a:solidFill>
                </a:rPr>
                <a:t>Mercado de commodities</a:t>
              </a:r>
            </a:p>
          </p:txBody>
        </p:sp>
        <p:sp>
          <p:nvSpPr>
            <p:cNvPr id="166922" name="Rectangle 7"/>
            <p:cNvSpPr>
              <a:spLocks noChangeArrowheads="1"/>
            </p:cNvSpPr>
            <p:nvPr/>
          </p:nvSpPr>
          <p:spPr bwMode="auto">
            <a:xfrm>
              <a:off x="2752" y="1207"/>
              <a:ext cx="1277" cy="477"/>
            </a:xfrm>
            <a:prstGeom prst="rect">
              <a:avLst/>
            </a:prstGeom>
            <a:noFill/>
            <a:ln w="9525">
              <a:noFill/>
              <a:miter lim="800000"/>
              <a:headEnd/>
              <a:tailEnd/>
            </a:ln>
          </p:spPr>
          <p:txBody>
            <a:bodyPr/>
            <a:lstStyle/>
            <a:p>
              <a:pPr algn="ctr" eaLnBrk="0" hangingPunct="0">
                <a:spcBef>
                  <a:spcPct val="20000"/>
                </a:spcBef>
              </a:pPr>
              <a:r>
                <a:rPr lang="pt-BR" sz="1400">
                  <a:solidFill>
                    <a:schemeClr val="tx1"/>
                  </a:solidFill>
                </a:rPr>
                <a:t>Liderança em custo e serviço</a:t>
              </a:r>
            </a:p>
          </p:txBody>
        </p:sp>
        <p:sp>
          <p:nvSpPr>
            <p:cNvPr id="166923" name="Rectangle 8"/>
            <p:cNvSpPr>
              <a:spLocks noChangeArrowheads="1"/>
            </p:cNvSpPr>
            <p:nvPr/>
          </p:nvSpPr>
          <p:spPr bwMode="auto">
            <a:xfrm>
              <a:off x="1474" y="1207"/>
              <a:ext cx="1278" cy="477"/>
            </a:xfrm>
            <a:prstGeom prst="rect">
              <a:avLst/>
            </a:prstGeom>
            <a:noFill/>
            <a:ln w="9525">
              <a:noFill/>
              <a:miter lim="800000"/>
              <a:headEnd/>
              <a:tailEnd/>
            </a:ln>
          </p:spPr>
          <p:txBody>
            <a:bodyPr/>
            <a:lstStyle/>
            <a:p>
              <a:pPr algn="ctr" eaLnBrk="0" hangingPunct="0">
                <a:spcBef>
                  <a:spcPct val="20000"/>
                </a:spcBef>
              </a:pPr>
              <a:r>
                <a:rPr lang="pt-BR" sz="1400">
                  <a:solidFill>
                    <a:schemeClr val="tx1"/>
                  </a:solidFill>
                </a:rPr>
                <a:t>Liderança em serviços</a:t>
              </a:r>
            </a:p>
          </p:txBody>
        </p:sp>
        <p:sp>
          <p:nvSpPr>
            <p:cNvPr id="166924" name="Line 9"/>
            <p:cNvSpPr>
              <a:spLocks noChangeShapeType="1"/>
            </p:cNvSpPr>
            <p:nvPr/>
          </p:nvSpPr>
          <p:spPr bwMode="auto">
            <a:xfrm>
              <a:off x="1474" y="1207"/>
              <a:ext cx="2555" cy="0"/>
            </a:xfrm>
            <a:prstGeom prst="line">
              <a:avLst/>
            </a:prstGeom>
            <a:noFill/>
            <a:ln w="28575" cap="sq">
              <a:solidFill>
                <a:schemeClr val="tx1"/>
              </a:solidFill>
              <a:round/>
              <a:headEnd/>
              <a:tailEnd/>
            </a:ln>
          </p:spPr>
          <p:txBody>
            <a:bodyPr/>
            <a:lstStyle/>
            <a:p>
              <a:endParaRPr lang="pt-BR"/>
            </a:p>
          </p:txBody>
        </p:sp>
        <p:sp>
          <p:nvSpPr>
            <p:cNvPr id="166925" name="Line 10"/>
            <p:cNvSpPr>
              <a:spLocks noChangeShapeType="1"/>
            </p:cNvSpPr>
            <p:nvPr/>
          </p:nvSpPr>
          <p:spPr bwMode="auto">
            <a:xfrm>
              <a:off x="1474" y="1684"/>
              <a:ext cx="2555" cy="0"/>
            </a:xfrm>
            <a:prstGeom prst="line">
              <a:avLst/>
            </a:prstGeom>
            <a:noFill/>
            <a:ln w="12700">
              <a:solidFill>
                <a:schemeClr val="tx1"/>
              </a:solidFill>
              <a:round/>
              <a:headEnd/>
              <a:tailEnd/>
            </a:ln>
          </p:spPr>
          <p:txBody>
            <a:bodyPr/>
            <a:lstStyle/>
            <a:p>
              <a:endParaRPr lang="pt-BR"/>
            </a:p>
          </p:txBody>
        </p:sp>
        <p:sp>
          <p:nvSpPr>
            <p:cNvPr id="166926" name="Line 11"/>
            <p:cNvSpPr>
              <a:spLocks noChangeShapeType="1"/>
            </p:cNvSpPr>
            <p:nvPr/>
          </p:nvSpPr>
          <p:spPr bwMode="auto">
            <a:xfrm>
              <a:off x="1474" y="2160"/>
              <a:ext cx="2555" cy="0"/>
            </a:xfrm>
            <a:prstGeom prst="line">
              <a:avLst/>
            </a:prstGeom>
            <a:noFill/>
            <a:ln w="28575" cap="sq">
              <a:solidFill>
                <a:schemeClr val="tx1"/>
              </a:solidFill>
              <a:round/>
              <a:headEnd/>
              <a:tailEnd/>
            </a:ln>
          </p:spPr>
          <p:txBody>
            <a:bodyPr/>
            <a:lstStyle/>
            <a:p>
              <a:endParaRPr lang="pt-BR"/>
            </a:p>
          </p:txBody>
        </p:sp>
        <p:sp>
          <p:nvSpPr>
            <p:cNvPr id="166927" name="Line 12"/>
            <p:cNvSpPr>
              <a:spLocks noChangeShapeType="1"/>
            </p:cNvSpPr>
            <p:nvPr/>
          </p:nvSpPr>
          <p:spPr bwMode="auto">
            <a:xfrm>
              <a:off x="1474" y="1207"/>
              <a:ext cx="0" cy="953"/>
            </a:xfrm>
            <a:prstGeom prst="line">
              <a:avLst/>
            </a:prstGeom>
            <a:noFill/>
            <a:ln w="28575" cap="sq">
              <a:solidFill>
                <a:schemeClr val="tx1"/>
              </a:solidFill>
              <a:round/>
              <a:headEnd/>
              <a:tailEnd/>
            </a:ln>
          </p:spPr>
          <p:txBody>
            <a:bodyPr/>
            <a:lstStyle/>
            <a:p>
              <a:endParaRPr lang="pt-BR"/>
            </a:p>
          </p:txBody>
        </p:sp>
        <p:sp>
          <p:nvSpPr>
            <p:cNvPr id="166928" name="Line 13"/>
            <p:cNvSpPr>
              <a:spLocks noChangeShapeType="1"/>
            </p:cNvSpPr>
            <p:nvPr/>
          </p:nvSpPr>
          <p:spPr bwMode="auto">
            <a:xfrm>
              <a:off x="2752" y="1207"/>
              <a:ext cx="0" cy="953"/>
            </a:xfrm>
            <a:prstGeom prst="line">
              <a:avLst/>
            </a:prstGeom>
            <a:noFill/>
            <a:ln w="12700">
              <a:solidFill>
                <a:schemeClr val="tx1"/>
              </a:solidFill>
              <a:round/>
              <a:headEnd/>
              <a:tailEnd/>
            </a:ln>
          </p:spPr>
          <p:txBody>
            <a:bodyPr/>
            <a:lstStyle/>
            <a:p>
              <a:endParaRPr lang="pt-BR"/>
            </a:p>
          </p:txBody>
        </p:sp>
        <p:sp>
          <p:nvSpPr>
            <p:cNvPr id="166929" name="Line 14"/>
            <p:cNvSpPr>
              <a:spLocks noChangeShapeType="1"/>
            </p:cNvSpPr>
            <p:nvPr/>
          </p:nvSpPr>
          <p:spPr bwMode="auto">
            <a:xfrm>
              <a:off x="4029" y="1207"/>
              <a:ext cx="0" cy="953"/>
            </a:xfrm>
            <a:prstGeom prst="line">
              <a:avLst/>
            </a:prstGeom>
            <a:noFill/>
            <a:ln w="28575" cap="sq">
              <a:solidFill>
                <a:schemeClr val="tx1"/>
              </a:solidFill>
              <a:round/>
              <a:headEnd/>
              <a:tailEnd/>
            </a:ln>
          </p:spPr>
          <p:txBody>
            <a:bodyPr/>
            <a:lstStyle/>
            <a:p>
              <a:endParaRPr lang="pt-BR"/>
            </a:p>
          </p:txBody>
        </p:sp>
        <p:sp>
          <p:nvSpPr>
            <p:cNvPr id="166930" name="Text Box 15"/>
            <p:cNvSpPr txBox="1">
              <a:spLocks noChangeArrowheads="1"/>
            </p:cNvSpPr>
            <p:nvPr/>
          </p:nvSpPr>
          <p:spPr bwMode="auto">
            <a:xfrm rot="-5400000">
              <a:off x="1091" y="1342"/>
              <a:ext cx="372" cy="167"/>
            </a:xfrm>
            <a:prstGeom prst="rect">
              <a:avLst/>
            </a:prstGeom>
            <a:noFill/>
            <a:ln w="9525">
              <a:noFill/>
              <a:miter lim="800000"/>
              <a:headEnd/>
              <a:tailEnd/>
            </a:ln>
          </p:spPr>
          <p:txBody>
            <a:bodyPr wrap="none">
              <a:spAutoFit/>
            </a:bodyPr>
            <a:lstStyle/>
            <a:p>
              <a:r>
                <a:rPr lang="pt-BR" sz="1400">
                  <a:solidFill>
                    <a:schemeClr val="tx1"/>
                  </a:solidFill>
                </a:rPr>
                <a:t>Alta</a:t>
              </a:r>
            </a:p>
          </p:txBody>
        </p:sp>
        <p:sp>
          <p:nvSpPr>
            <p:cNvPr id="166931" name="Text Box 16"/>
            <p:cNvSpPr txBox="1">
              <a:spLocks noChangeArrowheads="1"/>
            </p:cNvSpPr>
            <p:nvPr/>
          </p:nvSpPr>
          <p:spPr bwMode="auto">
            <a:xfrm>
              <a:off x="1772" y="2192"/>
              <a:ext cx="346" cy="231"/>
            </a:xfrm>
            <a:prstGeom prst="rect">
              <a:avLst/>
            </a:prstGeom>
            <a:noFill/>
            <a:ln w="9525">
              <a:noFill/>
              <a:miter lim="800000"/>
              <a:headEnd/>
              <a:tailEnd/>
            </a:ln>
          </p:spPr>
          <p:txBody>
            <a:bodyPr wrap="none">
              <a:spAutoFit/>
            </a:bodyPr>
            <a:lstStyle/>
            <a:p>
              <a:r>
                <a:rPr lang="pt-BR" sz="1400">
                  <a:solidFill>
                    <a:schemeClr val="tx1"/>
                  </a:solidFill>
                </a:rPr>
                <a:t>Baixa</a:t>
              </a:r>
            </a:p>
          </p:txBody>
        </p:sp>
        <p:sp>
          <p:nvSpPr>
            <p:cNvPr id="166932" name="Text Box 17"/>
            <p:cNvSpPr txBox="1">
              <a:spLocks noChangeArrowheads="1"/>
            </p:cNvSpPr>
            <p:nvPr/>
          </p:nvSpPr>
          <p:spPr bwMode="auto">
            <a:xfrm rot="-5400000">
              <a:off x="1040" y="1833"/>
              <a:ext cx="476" cy="168"/>
            </a:xfrm>
            <a:prstGeom prst="rect">
              <a:avLst/>
            </a:prstGeom>
            <a:noFill/>
            <a:ln w="9525">
              <a:noFill/>
              <a:miter lim="800000"/>
              <a:headEnd/>
              <a:tailEnd/>
            </a:ln>
          </p:spPr>
          <p:txBody>
            <a:bodyPr wrap="none">
              <a:spAutoFit/>
            </a:bodyPr>
            <a:lstStyle/>
            <a:p>
              <a:r>
                <a:rPr lang="pt-BR" sz="1400">
                  <a:solidFill>
                    <a:schemeClr val="tx1"/>
                  </a:solidFill>
                </a:rPr>
                <a:t>Baixa</a:t>
              </a:r>
            </a:p>
          </p:txBody>
        </p:sp>
        <p:sp>
          <p:nvSpPr>
            <p:cNvPr id="166933" name="Text Box 18"/>
            <p:cNvSpPr txBox="1">
              <a:spLocks noChangeArrowheads="1"/>
            </p:cNvSpPr>
            <p:nvPr/>
          </p:nvSpPr>
          <p:spPr bwMode="auto">
            <a:xfrm>
              <a:off x="3197" y="2237"/>
              <a:ext cx="270" cy="231"/>
            </a:xfrm>
            <a:prstGeom prst="rect">
              <a:avLst/>
            </a:prstGeom>
            <a:noFill/>
            <a:ln w="9525">
              <a:noFill/>
              <a:miter lim="800000"/>
              <a:headEnd/>
              <a:tailEnd/>
            </a:ln>
          </p:spPr>
          <p:txBody>
            <a:bodyPr wrap="none">
              <a:spAutoFit/>
            </a:bodyPr>
            <a:lstStyle/>
            <a:p>
              <a:r>
                <a:rPr lang="pt-BR" sz="1400">
                  <a:solidFill>
                    <a:schemeClr val="tx1"/>
                  </a:solidFill>
                </a:rPr>
                <a:t>Alta</a:t>
              </a:r>
            </a:p>
          </p:txBody>
        </p:sp>
        <p:sp>
          <p:nvSpPr>
            <p:cNvPr id="166934" name="Line 19"/>
            <p:cNvSpPr>
              <a:spLocks noChangeShapeType="1"/>
            </p:cNvSpPr>
            <p:nvPr/>
          </p:nvSpPr>
          <p:spPr bwMode="auto">
            <a:xfrm>
              <a:off x="1474" y="2478"/>
              <a:ext cx="2631" cy="0"/>
            </a:xfrm>
            <a:prstGeom prst="line">
              <a:avLst/>
            </a:prstGeom>
            <a:noFill/>
            <a:ln w="9525">
              <a:solidFill>
                <a:schemeClr val="tx1"/>
              </a:solidFill>
              <a:round/>
              <a:headEnd/>
              <a:tailEnd type="triangle" w="med" len="med"/>
            </a:ln>
          </p:spPr>
          <p:txBody>
            <a:bodyPr/>
            <a:lstStyle/>
            <a:p>
              <a:endParaRPr lang="pt-BR"/>
            </a:p>
          </p:txBody>
        </p:sp>
        <p:sp>
          <p:nvSpPr>
            <p:cNvPr id="166935" name="Line 20"/>
            <p:cNvSpPr>
              <a:spLocks noChangeShapeType="1"/>
            </p:cNvSpPr>
            <p:nvPr/>
          </p:nvSpPr>
          <p:spPr bwMode="auto">
            <a:xfrm flipV="1">
              <a:off x="1066" y="1071"/>
              <a:ext cx="0" cy="1361"/>
            </a:xfrm>
            <a:prstGeom prst="line">
              <a:avLst/>
            </a:prstGeom>
            <a:noFill/>
            <a:ln w="9525">
              <a:solidFill>
                <a:schemeClr val="tx1"/>
              </a:solidFill>
              <a:round/>
              <a:headEnd/>
              <a:tailEnd type="triangle" w="med" len="med"/>
            </a:ln>
          </p:spPr>
          <p:txBody>
            <a:bodyPr/>
            <a:lstStyle/>
            <a:p>
              <a:endParaRPr lang="pt-BR"/>
            </a:p>
          </p:txBody>
        </p:sp>
        <p:sp>
          <p:nvSpPr>
            <p:cNvPr id="166936" name="Text Box 21"/>
            <p:cNvSpPr txBox="1">
              <a:spLocks noChangeArrowheads="1"/>
            </p:cNvSpPr>
            <p:nvPr/>
          </p:nvSpPr>
          <p:spPr bwMode="auto">
            <a:xfrm rot="-5400000">
              <a:off x="310" y="1666"/>
              <a:ext cx="1265" cy="168"/>
            </a:xfrm>
            <a:prstGeom prst="rect">
              <a:avLst/>
            </a:prstGeom>
            <a:noFill/>
            <a:ln w="9525">
              <a:noFill/>
              <a:miter lim="800000"/>
              <a:headEnd/>
              <a:tailEnd/>
            </a:ln>
          </p:spPr>
          <p:txBody>
            <a:bodyPr wrap="none">
              <a:spAutoFit/>
            </a:bodyPr>
            <a:lstStyle/>
            <a:p>
              <a:r>
                <a:rPr lang="pt-BR" sz="1400">
                  <a:solidFill>
                    <a:schemeClr val="tx1"/>
                  </a:solidFill>
                </a:rPr>
                <a:t>Vantagem de valor</a:t>
              </a:r>
            </a:p>
          </p:txBody>
        </p:sp>
        <p:sp>
          <p:nvSpPr>
            <p:cNvPr id="166937" name="Text Box 22"/>
            <p:cNvSpPr txBox="1">
              <a:spLocks noChangeArrowheads="1"/>
            </p:cNvSpPr>
            <p:nvPr/>
          </p:nvSpPr>
          <p:spPr bwMode="auto">
            <a:xfrm>
              <a:off x="2279" y="2495"/>
              <a:ext cx="942" cy="231"/>
            </a:xfrm>
            <a:prstGeom prst="rect">
              <a:avLst/>
            </a:prstGeom>
            <a:noFill/>
            <a:ln w="9525">
              <a:noFill/>
              <a:miter lim="800000"/>
              <a:headEnd/>
              <a:tailEnd/>
            </a:ln>
          </p:spPr>
          <p:txBody>
            <a:bodyPr wrap="none">
              <a:spAutoFit/>
            </a:bodyPr>
            <a:lstStyle/>
            <a:p>
              <a:r>
                <a:rPr lang="pt-BR" sz="1400">
                  <a:solidFill>
                    <a:schemeClr val="tx1"/>
                  </a:solidFill>
                </a:rPr>
                <a:t>Vantagem de custo</a:t>
              </a:r>
            </a:p>
          </p:txBody>
        </p:sp>
      </p:grpSp>
      <p:sp>
        <p:nvSpPr>
          <p:cNvPr id="166918" name="Text Box 23"/>
          <p:cNvSpPr txBox="1">
            <a:spLocks noChangeArrowheads="1"/>
          </p:cNvSpPr>
          <p:nvPr/>
        </p:nvSpPr>
        <p:spPr bwMode="auto">
          <a:xfrm>
            <a:off x="468313" y="3141663"/>
            <a:ext cx="8424862" cy="3508375"/>
          </a:xfrm>
          <a:prstGeom prst="rect">
            <a:avLst/>
          </a:prstGeom>
          <a:noFill/>
          <a:ln w="9525">
            <a:noFill/>
            <a:miter lim="800000"/>
            <a:headEnd/>
            <a:tailEnd/>
          </a:ln>
        </p:spPr>
        <p:txBody>
          <a:bodyPr>
            <a:spAutoFit/>
          </a:bodyPr>
          <a:lstStyle/>
          <a:p>
            <a:pPr>
              <a:lnSpc>
                <a:spcPct val="140000"/>
              </a:lnSpc>
            </a:pPr>
            <a:r>
              <a:rPr lang="pt-BR">
                <a:solidFill>
                  <a:schemeClr val="tx1"/>
                </a:solidFill>
              </a:rPr>
              <a:t>O caminho mais eficiente é passando pela Logística e C. Suprimentos.</a:t>
            </a:r>
          </a:p>
          <a:p>
            <a:pPr>
              <a:lnSpc>
                <a:spcPct val="140000"/>
              </a:lnSpc>
            </a:pPr>
            <a:r>
              <a:rPr lang="pt-BR">
                <a:solidFill>
                  <a:schemeClr val="tx1"/>
                </a:solidFill>
              </a:rPr>
              <a:t>A liderança de serviço depende da resposta da empresa e a confiabilidade dos fornecedores de modo que os serviços gerem um melhor servir ao cliente.  </a:t>
            </a:r>
          </a:p>
          <a:p>
            <a:pPr>
              <a:lnSpc>
                <a:spcPct val="140000"/>
              </a:lnSpc>
            </a:pPr>
            <a:r>
              <a:rPr lang="pt-BR">
                <a:solidFill>
                  <a:schemeClr val="tx1"/>
                </a:solidFill>
              </a:rPr>
              <a:t>As empresas que estão no nível superior direita da matriz identificam a Logística apropriada e as estratégias adequadas para a cadeia de suprimentos. Elas apresentam ofertas diferenciadas de valor e também competitividade em termos de custos. (Empresa GOL)</a:t>
            </a:r>
          </a:p>
        </p:txBody>
      </p:sp>
      <p:sp>
        <p:nvSpPr>
          <p:cNvPr id="166919" name="Line 24"/>
          <p:cNvSpPr>
            <a:spLocks noChangeShapeType="1"/>
          </p:cNvSpPr>
          <p:nvPr/>
        </p:nvSpPr>
        <p:spPr bwMode="auto">
          <a:xfrm flipV="1">
            <a:off x="4067175" y="1747838"/>
            <a:ext cx="2881313" cy="720725"/>
          </a:xfrm>
          <a:prstGeom prst="line">
            <a:avLst/>
          </a:prstGeom>
          <a:noFill/>
          <a:ln w="57150">
            <a:solidFill>
              <a:schemeClr val="tx1"/>
            </a:solidFill>
            <a:round/>
            <a:headEnd/>
            <a:tailEnd type="triangle" w="med" len="med"/>
          </a:ln>
        </p:spPr>
        <p:txBody>
          <a:bodyPr/>
          <a:lstStyle/>
          <a:p>
            <a:endParaRPr lang="pt-BR"/>
          </a:p>
        </p:txBody>
      </p:sp>
      <p:sp>
        <p:nvSpPr>
          <p:cNvPr id="26" name="Rectangle 2"/>
          <p:cNvSpPr>
            <a:spLocks noGrp="1" noChangeArrowheads="1"/>
          </p:cNvSpPr>
          <p:nvPr>
            <p:ph type="subTitle" idx="4294967295"/>
          </p:nvPr>
        </p:nvSpPr>
        <p:spPr bwMode="auto">
          <a:xfrm>
            <a:off x="653143" y="663122"/>
            <a:ext cx="7953828" cy="576263"/>
          </a:xfrm>
          <a:prstGeom prst="rect">
            <a:avLst/>
          </a:prstGeom>
          <a:solidFill>
            <a:srgbClr val="FFFFFF"/>
          </a:solidFill>
          <a:ln>
            <a:solidFill>
              <a:srgbClr val="000000"/>
            </a:solidFill>
            <a:miter lim="800000"/>
            <a:headEnd/>
            <a:tailEnd/>
          </a:ln>
        </p:spPr>
        <p:txBody>
          <a:bodyPr/>
          <a:lstStyle/>
          <a:p>
            <a:pPr marL="0" indent="0" algn="ctr">
              <a:buFontTx/>
              <a:buNone/>
            </a:pPr>
            <a:r>
              <a:rPr lang="en-US" sz="2000" dirty="0" smtClean="0"/>
              <a:t>Marketing, </a:t>
            </a:r>
            <a:r>
              <a:rPr lang="en-US" sz="2000" dirty="0" err="1" smtClean="0"/>
              <a:t>logística</a:t>
            </a:r>
            <a:r>
              <a:rPr lang="en-US" sz="2000" dirty="0" smtClean="0"/>
              <a:t> e </a:t>
            </a:r>
            <a:r>
              <a:rPr lang="en-US" sz="2000" dirty="0" err="1" smtClean="0"/>
              <a:t>nível</a:t>
            </a:r>
            <a:r>
              <a:rPr lang="en-US" sz="2000" dirty="0" smtClean="0"/>
              <a:t> de </a:t>
            </a:r>
            <a:r>
              <a:rPr lang="en-US" sz="2000" dirty="0" err="1" smtClean="0"/>
              <a:t>serviços</a:t>
            </a:r>
            <a:r>
              <a:rPr lang="en-US" sz="2000" dirty="0" smtClean="0"/>
              <a:t> - </a:t>
            </a:r>
            <a:r>
              <a:rPr lang="en-US" sz="1400" dirty="0" err="1" smtClean="0"/>
              <a:t>Capitulo</a:t>
            </a:r>
            <a:r>
              <a:rPr lang="en-US" sz="1400" dirty="0" smtClean="0"/>
              <a:t> 7 - PLT</a:t>
            </a:r>
            <a:endParaRPr lang="pt-BR" sz="1400" dirty="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CAF4C9D-A76C-45B0-9DEF-CBF630B63D73}" type="slidenum">
              <a:rPr lang="pt-BR" smtClean="0">
                <a:latin typeface="Arial" pitchFamily="34" charset="0"/>
                <a:cs typeface="Arial" pitchFamily="34" charset="0"/>
              </a:rPr>
              <a:pPr/>
              <a:t>144</a:t>
            </a:fld>
            <a:endParaRPr lang="pt-BR" smtClean="0">
              <a:latin typeface="Arial" pitchFamily="34" charset="0"/>
              <a:cs typeface="Arial" pitchFamily="34" charset="0"/>
            </a:endParaRPr>
          </a:p>
        </p:txBody>
      </p:sp>
      <p:sp>
        <p:nvSpPr>
          <p:cNvPr id="167939"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dirty="0" smtClean="0"/>
              <a:t>Transporte , Distribuição e Seguros</a:t>
            </a:r>
            <a:endParaRPr lang="pt-BR" sz="2000" dirty="0" smtClean="0"/>
          </a:p>
        </p:txBody>
      </p:sp>
      <p:sp>
        <p:nvSpPr>
          <p:cNvPr id="167940" name="Rectangle 3"/>
          <p:cNvSpPr>
            <a:spLocks noChangeArrowheads="1"/>
          </p:cNvSpPr>
          <p:nvPr/>
        </p:nvSpPr>
        <p:spPr bwMode="auto">
          <a:xfrm>
            <a:off x="412750" y="1316038"/>
            <a:ext cx="8432800" cy="5355312"/>
          </a:xfrm>
          <a:prstGeom prst="rect">
            <a:avLst/>
          </a:prstGeom>
          <a:noFill/>
          <a:ln w="9525" algn="ctr">
            <a:noFill/>
            <a:miter lim="800000"/>
            <a:headEnd/>
            <a:tailEnd/>
          </a:ln>
        </p:spPr>
        <p:txBody>
          <a:bodyPr>
            <a:spAutoFit/>
          </a:bodyPr>
          <a:lstStyle/>
          <a:p>
            <a:pPr eaLnBrk="0" hangingPunct="0">
              <a:lnSpc>
                <a:spcPct val="90000"/>
              </a:lnSpc>
            </a:pPr>
            <a:endParaRPr lang="pt-BR" b="1" dirty="0" smtClean="0">
              <a:solidFill>
                <a:schemeClr val="tx1"/>
              </a:solidFill>
            </a:endParaRPr>
          </a:p>
          <a:p>
            <a:pPr eaLnBrk="0" hangingPunct="0">
              <a:lnSpc>
                <a:spcPct val="90000"/>
              </a:lnSpc>
            </a:pPr>
            <a:r>
              <a:rPr lang="pt-BR" b="1" dirty="0" smtClean="0">
                <a:solidFill>
                  <a:schemeClr val="tx1"/>
                </a:solidFill>
              </a:rPr>
              <a:t>Logística </a:t>
            </a:r>
            <a:r>
              <a:rPr lang="pt-BR" b="1" dirty="0">
                <a:solidFill>
                  <a:schemeClr val="tx1"/>
                </a:solidFill>
              </a:rPr>
              <a:t>e valor para o </a:t>
            </a:r>
            <a:r>
              <a:rPr lang="pt-BR" b="1" dirty="0" smtClean="0">
                <a:solidFill>
                  <a:schemeClr val="tx1"/>
                </a:solidFill>
              </a:rPr>
              <a:t>cliente</a:t>
            </a:r>
          </a:p>
          <a:p>
            <a:pPr eaLnBrk="0" hangingPunct="0">
              <a:lnSpc>
                <a:spcPct val="90000"/>
              </a:lnSpc>
            </a:pPr>
            <a:endParaRPr lang="pt-BR" dirty="0">
              <a:solidFill>
                <a:schemeClr val="tx1"/>
              </a:solidFill>
            </a:endParaRPr>
          </a:p>
          <a:p>
            <a:pPr eaLnBrk="0" hangingPunct="0">
              <a:lnSpc>
                <a:spcPct val="90000"/>
              </a:lnSpc>
            </a:pPr>
            <a:r>
              <a:rPr lang="pt-BR" dirty="0">
                <a:solidFill>
                  <a:schemeClr val="tx1"/>
                </a:solidFill>
              </a:rPr>
              <a:t>	O sucesso e o fracasso de qualquer negócio será determinado pelo nível de valor entregue ao cliente nos mercados escolhidos.</a:t>
            </a:r>
          </a:p>
          <a:p>
            <a:pPr eaLnBrk="0" hangingPunct="0">
              <a:lnSpc>
                <a:spcPct val="90000"/>
              </a:lnSpc>
            </a:pPr>
            <a:endParaRPr lang="pt-BR" dirty="0">
              <a:solidFill>
                <a:schemeClr val="tx1"/>
              </a:solidFill>
            </a:endParaRPr>
          </a:p>
          <a:p>
            <a:pPr algn="ctr" eaLnBrk="0" hangingPunct="0">
              <a:lnSpc>
                <a:spcPct val="90000"/>
              </a:lnSpc>
            </a:pPr>
            <a:r>
              <a:rPr lang="pt-BR" dirty="0">
                <a:solidFill>
                  <a:schemeClr val="tx1"/>
                </a:solidFill>
              </a:rPr>
              <a:t>	</a:t>
            </a:r>
            <a:r>
              <a:rPr lang="pt-BR" i="1" dirty="0">
                <a:solidFill>
                  <a:schemeClr val="tx1"/>
                </a:solidFill>
              </a:rPr>
              <a:t>Valor para o cliente = </a:t>
            </a:r>
            <a:r>
              <a:rPr lang="pt-BR" i="1" u="sng" dirty="0">
                <a:solidFill>
                  <a:schemeClr val="tx1"/>
                </a:solidFill>
              </a:rPr>
              <a:t>Percepção de benefícios</a:t>
            </a:r>
          </a:p>
          <a:p>
            <a:pPr algn="ctr" eaLnBrk="0" hangingPunct="0">
              <a:lnSpc>
                <a:spcPct val="90000"/>
              </a:lnSpc>
            </a:pPr>
            <a:r>
              <a:rPr lang="pt-BR" i="1" dirty="0">
                <a:solidFill>
                  <a:schemeClr val="tx1"/>
                </a:solidFill>
              </a:rPr>
              <a:t>			      Custo total de propriedade</a:t>
            </a:r>
          </a:p>
          <a:p>
            <a:pPr algn="ctr" eaLnBrk="0" hangingPunct="0">
              <a:lnSpc>
                <a:spcPct val="90000"/>
              </a:lnSpc>
            </a:pPr>
            <a:endParaRPr lang="pt-BR" i="1" dirty="0">
              <a:solidFill>
                <a:schemeClr val="tx1"/>
              </a:solidFill>
            </a:endParaRPr>
          </a:p>
          <a:p>
            <a:pPr eaLnBrk="0" hangingPunct="0">
              <a:lnSpc>
                <a:spcPct val="90000"/>
              </a:lnSpc>
            </a:pPr>
            <a:r>
              <a:rPr lang="pt-BR" dirty="0">
                <a:solidFill>
                  <a:schemeClr val="tx1"/>
                </a:solidFill>
              </a:rPr>
              <a:t>Custo total de propriedade é mais que o preço, já que a transação pode envolver custos como manutenção, processamento e baixas no estoque. </a:t>
            </a:r>
          </a:p>
          <a:p>
            <a:pPr eaLnBrk="0" hangingPunct="0">
              <a:lnSpc>
                <a:spcPct val="90000"/>
              </a:lnSpc>
            </a:pPr>
            <a:endParaRPr lang="pt-BR" dirty="0">
              <a:solidFill>
                <a:schemeClr val="tx1"/>
              </a:solidFill>
            </a:endParaRPr>
          </a:p>
          <a:p>
            <a:pPr eaLnBrk="0" hangingPunct="0">
              <a:lnSpc>
                <a:spcPct val="90000"/>
              </a:lnSpc>
            </a:pPr>
            <a:r>
              <a:rPr lang="pt-BR" dirty="0">
                <a:solidFill>
                  <a:schemeClr val="tx1"/>
                </a:solidFill>
              </a:rPr>
              <a:t>Portanto se houver pouca diferença entre dois produtos concorrentes em termos de desempenho técnico, mas um deles pode ser superior em termos do que oferece como suporte ao cliente.</a:t>
            </a:r>
          </a:p>
          <a:p>
            <a:pPr eaLnBrk="0" hangingPunct="0">
              <a:lnSpc>
                <a:spcPct val="90000"/>
              </a:lnSpc>
            </a:pPr>
            <a:r>
              <a:rPr lang="pt-BR" dirty="0">
                <a:solidFill>
                  <a:schemeClr val="tx1"/>
                </a:solidFill>
              </a:rPr>
              <a:t>	O gerenciamento Logístico é medido como :</a:t>
            </a:r>
          </a:p>
          <a:p>
            <a:pPr algn="ctr" eaLnBrk="0" hangingPunct="0">
              <a:lnSpc>
                <a:spcPct val="90000"/>
              </a:lnSpc>
            </a:pPr>
            <a:endParaRPr lang="pt-BR" dirty="0">
              <a:solidFill>
                <a:schemeClr val="tx1"/>
              </a:solidFill>
            </a:endParaRPr>
          </a:p>
          <a:p>
            <a:pPr lvl="2" algn="ctr" eaLnBrk="0" hangingPunct="0">
              <a:lnSpc>
                <a:spcPct val="90000"/>
              </a:lnSpc>
            </a:pPr>
            <a:r>
              <a:rPr lang="pt-BR" i="1" dirty="0">
                <a:solidFill>
                  <a:schemeClr val="tx1"/>
                </a:solidFill>
              </a:rPr>
              <a:t>Valor para o cliente = </a:t>
            </a:r>
            <a:r>
              <a:rPr lang="pt-BR" i="1" u="sng" dirty="0">
                <a:solidFill>
                  <a:schemeClr val="tx1"/>
                </a:solidFill>
              </a:rPr>
              <a:t>Qualidade x Serviço</a:t>
            </a:r>
          </a:p>
          <a:p>
            <a:pPr lvl="2" algn="ctr" eaLnBrk="0" hangingPunct="0">
              <a:lnSpc>
                <a:spcPct val="90000"/>
              </a:lnSpc>
            </a:pPr>
            <a:r>
              <a:rPr lang="pt-BR" i="1" dirty="0">
                <a:solidFill>
                  <a:schemeClr val="tx1"/>
                </a:solidFill>
              </a:rPr>
              <a:t>		        Custo x Tempo</a:t>
            </a:r>
          </a:p>
        </p:txBody>
      </p:sp>
      <p:sp>
        <p:nvSpPr>
          <p:cNvPr id="5" name="Rectangle 2"/>
          <p:cNvSpPr>
            <a:spLocks noGrp="1" noChangeArrowheads="1"/>
          </p:cNvSpPr>
          <p:nvPr>
            <p:ph type="subTitle" idx="4294967295"/>
          </p:nvPr>
        </p:nvSpPr>
        <p:spPr bwMode="auto">
          <a:xfrm>
            <a:off x="377372" y="953407"/>
            <a:ext cx="7953828" cy="576263"/>
          </a:xfrm>
          <a:prstGeom prst="rect">
            <a:avLst/>
          </a:prstGeom>
          <a:solidFill>
            <a:srgbClr val="FFFFFF"/>
          </a:solidFill>
          <a:ln>
            <a:solidFill>
              <a:srgbClr val="000000"/>
            </a:solidFill>
            <a:miter lim="800000"/>
            <a:headEnd/>
            <a:tailEnd/>
          </a:ln>
        </p:spPr>
        <p:txBody>
          <a:bodyPr/>
          <a:lstStyle/>
          <a:p>
            <a:pPr marL="0" indent="0" algn="ctr">
              <a:buFontTx/>
              <a:buNone/>
            </a:pPr>
            <a:r>
              <a:rPr lang="en-US" sz="2000" dirty="0" smtClean="0"/>
              <a:t>Marketing, </a:t>
            </a:r>
            <a:r>
              <a:rPr lang="en-US" sz="2000" dirty="0" err="1" smtClean="0"/>
              <a:t>logística</a:t>
            </a:r>
            <a:r>
              <a:rPr lang="en-US" sz="2000" dirty="0" smtClean="0"/>
              <a:t> e </a:t>
            </a:r>
            <a:r>
              <a:rPr lang="en-US" sz="2000" dirty="0" err="1" smtClean="0"/>
              <a:t>nível</a:t>
            </a:r>
            <a:r>
              <a:rPr lang="en-US" sz="2000" dirty="0" smtClean="0"/>
              <a:t> de </a:t>
            </a:r>
            <a:r>
              <a:rPr lang="en-US" sz="2000" dirty="0" err="1" smtClean="0"/>
              <a:t>serviços</a:t>
            </a:r>
            <a:r>
              <a:rPr lang="en-US" sz="2000" dirty="0" smtClean="0"/>
              <a:t> - </a:t>
            </a:r>
            <a:r>
              <a:rPr lang="en-US" sz="1400" dirty="0" err="1" smtClean="0"/>
              <a:t>Capitulo</a:t>
            </a:r>
            <a:r>
              <a:rPr lang="en-US" sz="1400" dirty="0" smtClean="0"/>
              <a:t> 7 - PLT</a:t>
            </a:r>
            <a:endParaRPr lang="pt-BR" sz="1400"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2D12692-69BE-4D63-A8A0-D6FE33CF2219}" type="slidenum">
              <a:rPr lang="pt-BR" smtClean="0">
                <a:latin typeface="Arial" pitchFamily="34" charset="0"/>
                <a:cs typeface="Arial" pitchFamily="34" charset="0"/>
              </a:rPr>
              <a:pPr/>
              <a:t>145</a:t>
            </a:fld>
            <a:endParaRPr lang="pt-BR" smtClean="0">
              <a:latin typeface="Arial" pitchFamily="34" charset="0"/>
              <a:cs typeface="Arial" pitchFamily="34" charset="0"/>
            </a:endParaRPr>
          </a:p>
        </p:txBody>
      </p:sp>
      <p:sp>
        <p:nvSpPr>
          <p:cNvPr id="168963"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 </a:t>
            </a:r>
            <a:br>
              <a:rPr lang="pt-BR" sz="2800" smtClean="0"/>
            </a:br>
            <a:r>
              <a:rPr lang="pt-BR" sz="2800" smtClean="0"/>
              <a:t>Marketing , logística e serviços ao cliente</a:t>
            </a:r>
            <a:endParaRPr lang="pt-BR" sz="2000" smtClean="0"/>
          </a:p>
        </p:txBody>
      </p:sp>
      <p:sp>
        <p:nvSpPr>
          <p:cNvPr id="168964" name="Rectangle 3"/>
          <p:cNvSpPr>
            <a:spLocks noChangeArrowheads="1"/>
          </p:cNvSpPr>
          <p:nvPr/>
        </p:nvSpPr>
        <p:spPr bwMode="auto">
          <a:xfrm>
            <a:off x="312738" y="1736725"/>
            <a:ext cx="8477250" cy="4664075"/>
          </a:xfrm>
          <a:prstGeom prst="rect">
            <a:avLst/>
          </a:prstGeom>
          <a:noFill/>
          <a:ln w="9525" algn="ctr">
            <a:noFill/>
            <a:miter lim="800000"/>
            <a:headEnd/>
            <a:tailEnd/>
          </a:ln>
        </p:spPr>
        <p:txBody>
          <a:bodyPr>
            <a:spAutoFit/>
          </a:bodyPr>
          <a:lstStyle/>
          <a:p>
            <a:pPr algn="ctr" eaLnBrk="0" hangingPunct="0"/>
            <a:r>
              <a:rPr lang="pt-BR" b="1">
                <a:solidFill>
                  <a:schemeClr val="tx1"/>
                </a:solidFill>
              </a:rPr>
              <a:t>Logística e valor para o cliente </a:t>
            </a:r>
          </a:p>
          <a:p>
            <a:pPr eaLnBrk="0" hangingPunct="0"/>
            <a:r>
              <a:rPr lang="pt-BR" b="1">
                <a:solidFill>
                  <a:schemeClr val="tx1"/>
                </a:solidFill>
              </a:rPr>
              <a:t>Qualidade – </a:t>
            </a:r>
            <a:r>
              <a:rPr lang="pt-BR">
                <a:solidFill>
                  <a:schemeClr val="tx1"/>
                </a:solidFill>
              </a:rPr>
              <a:t>A funcionalidade, o desempenho e a especificação técnica da oferta</a:t>
            </a:r>
          </a:p>
          <a:p>
            <a:pPr eaLnBrk="0" hangingPunct="0"/>
            <a:endParaRPr lang="pt-BR">
              <a:solidFill>
                <a:schemeClr val="tx1"/>
              </a:solidFill>
            </a:endParaRPr>
          </a:p>
          <a:p>
            <a:pPr eaLnBrk="0" hangingPunct="0"/>
            <a:r>
              <a:rPr lang="pt-BR" b="1">
                <a:solidFill>
                  <a:schemeClr val="tx1"/>
                </a:solidFill>
              </a:rPr>
              <a:t>Serviço</a:t>
            </a:r>
            <a:r>
              <a:rPr lang="pt-BR">
                <a:solidFill>
                  <a:schemeClr val="tx1"/>
                </a:solidFill>
              </a:rPr>
              <a:t> – A disponibilidade, o suporte e o compromisso com o cliente</a:t>
            </a:r>
          </a:p>
          <a:p>
            <a:pPr eaLnBrk="0" hangingPunct="0"/>
            <a:endParaRPr lang="pt-BR">
              <a:solidFill>
                <a:schemeClr val="tx1"/>
              </a:solidFill>
            </a:endParaRPr>
          </a:p>
          <a:p>
            <a:pPr eaLnBrk="0" hangingPunct="0"/>
            <a:r>
              <a:rPr lang="pt-BR" b="1">
                <a:solidFill>
                  <a:schemeClr val="tx1"/>
                </a:solidFill>
              </a:rPr>
              <a:t>Custo</a:t>
            </a:r>
            <a:r>
              <a:rPr lang="pt-BR">
                <a:solidFill>
                  <a:schemeClr val="tx1"/>
                </a:solidFill>
              </a:rPr>
              <a:t> – Os custos de transação do cliente, incluindo preço e custo derivados do ciclo de vida .</a:t>
            </a:r>
          </a:p>
          <a:p>
            <a:pPr eaLnBrk="0" hangingPunct="0"/>
            <a:endParaRPr lang="pt-BR">
              <a:solidFill>
                <a:schemeClr val="tx1"/>
              </a:solidFill>
            </a:endParaRPr>
          </a:p>
          <a:p>
            <a:pPr eaLnBrk="0" hangingPunct="0"/>
            <a:r>
              <a:rPr lang="pt-BR" b="1">
                <a:solidFill>
                  <a:schemeClr val="tx1"/>
                </a:solidFill>
              </a:rPr>
              <a:t>Tempo</a:t>
            </a:r>
            <a:r>
              <a:rPr lang="pt-BR">
                <a:solidFill>
                  <a:schemeClr val="tx1"/>
                </a:solidFill>
              </a:rPr>
              <a:t> – O tempo necessário para responder às exigências do cliente, exemplo : tempo de espera para a entrega</a:t>
            </a:r>
          </a:p>
          <a:p>
            <a:pPr eaLnBrk="0" hangingPunct="0"/>
            <a:endParaRPr lang="pt-BR">
              <a:solidFill>
                <a:schemeClr val="tx1"/>
              </a:solidFill>
            </a:endParaRPr>
          </a:p>
          <a:p>
            <a:pPr eaLnBrk="0" hangingPunct="0"/>
            <a:r>
              <a:rPr lang="pt-BR">
                <a:solidFill>
                  <a:schemeClr val="tx1"/>
                </a:solidFill>
              </a:rPr>
              <a:t>	Cada um dos elementos devem receber constante programa de aperfeiçoamento, inovação e investimento, para assegurar continua vantagem competitiva.</a:t>
            </a:r>
            <a:endParaRPr lang="pt-BR" b="1">
              <a:solidFill>
                <a:schemeClr val="tx1"/>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EA6EE16-E94C-4194-933E-5F7ACB3824CF}" type="slidenum">
              <a:rPr lang="pt-BR" smtClean="0">
                <a:latin typeface="Arial" pitchFamily="34" charset="0"/>
                <a:cs typeface="Arial" pitchFamily="34" charset="0"/>
              </a:rPr>
              <a:pPr/>
              <a:t>146</a:t>
            </a:fld>
            <a:endParaRPr lang="pt-BR" smtClean="0">
              <a:latin typeface="Arial" pitchFamily="34" charset="0"/>
              <a:cs typeface="Arial" pitchFamily="34" charset="0"/>
            </a:endParaRPr>
          </a:p>
        </p:txBody>
      </p:sp>
      <p:sp>
        <p:nvSpPr>
          <p:cNvPr id="169987"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 </a:t>
            </a:r>
            <a:br>
              <a:rPr lang="pt-BR" sz="2800" smtClean="0"/>
            </a:br>
            <a:r>
              <a:rPr lang="pt-BR" sz="2800" smtClean="0"/>
              <a:t>Marketing , logística e serviços ao cliente</a:t>
            </a:r>
            <a:endParaRPr lang="pt-BR" sz="2000" smtClean="0"/>
          </a:p>
        </p:txBody>
      </p:sp>
      <p:sp>
        <p:nvSpPr>
          <p:cNvPr id="169988" name="Rectangle 3"/>
          <p:cNvSpPr>
            <a:spLocks noChangeArrowheads="1"/>
          </p:cNvSpPr>
          <p:nvPr/>
        </p:nvSpPr>
        <p:spPr bwMode="auto">
          <a:xfrm>
            <a:off x="312738" y="1430338"/>
            <a:ext cx="8489950" cy="4968875"/>
          </a:xfrm>
          <a:prstGeom prst="rect">
            <a:avLst/>
          </a:prstGeom>
          <a:noFill/>
          <a:ln w="9525" algn="ctr">
            <a:noFill/>
            <a:miter lim="800000"/>
            <a:headEnd/>
            <a:tailEnd/>
          </a:ln>
        </p:spPr>
        <p:txBody>
          <a:bodyPr>
            <a:spAutoFit/>
          </a:bodyPr>
          <a:lstStyle/>
          <a:p>
            <a:pPr eaLnBrk="0" hangingPunct="0"/>
            <a:r>
              <a:rPr lang="pt-BR" b="1">
                <a:solidFill>
                  <a:schemeClr val="tx1"/>
                </a:solidFill>
              </a:rPr>
              <a:t>Logística e valor para o cliente </a:t>
            </a:r>
          </a:p>
          <a:p>
            <a:pPr eaLnBrk="0" hangingPunct="0"/>
            <a:r>
              <a:rPr lang="pt-BR" b="1">
                <a:solidFill>
                  <a:schemeClr val="tx1"/>
                </a:solidFill>
              </a:rPr>
              <a:t>	Definindo os objetivos do serviço ao cliente </a:t>
            </a:r>
          </a:p>
          <a:p>
            <a:pPr eaLnBrk="0" hangingPunct="0"/>
            <a:endParaRPr lang="pt-BR">
              <a:solidFill>
                <a:schemeClr val="tx1"/>
              </a:solidFill>
            </a:endParaRPr>
          </a:p>
          <a:p>
            <a:pPr eaLnBrk="0" hangingPunct="0"/>
            <a:r>
              <a:rPr lang="pt-BR">
                <a:solidFill>
                  <a:schemeClr val="tx1"/>
                </a:solidFill>
              </a:rPr>
              <a:t>Pedido perfeito – quando as exigências de serviços são plenamente satisfeita medido por um período de tempo.</a:t>
            </a:r>
          </a:p>
          <a:p>
            <a:pPr lvl="1" eaLnBrk="0" hangingPunct="0"/>
            <a:r>
              <a:rPr lang="pt-BR">
                <a:solidFill>
                  <a:schemeClr val="tx1"/>
                </a:solidFill>
              </a:rPr>
              <a:t> Varia de acordo com o cliente</a:t>
            </a:r>
          </a:p>
          <a:p>
            <a:pPr lvl="1" eaLnBrk="0" hangingPunct="0"/>
            <a:r>
              <a:rPr lang="pt-BR">
                <a:solidFill>
                  <a:schemeClr val="tx1"/>
                </a:solidFill>
              </a:rPr>
              <a:t> As necessidades devem ser agrupados em grupos para soluciona-las</a:t>
            </a:r>
          </a:p>
          <a:p>
            <a:pPr eaLnBrk="0" hangingPunct="0"/>
            <a:endParaRPr lang="pt-BR">
              <a:solidFill>
                <a:schemeClr val="tx1"/>
              </a:solidFill>
            </a:endParaRPr>
          </a:p>
          <a:p>
            <a:pPr eaLnBrk="0" hangingPunct="0"/>
            <a:r>
              <a:rPr lang="pt-BR">
                <a:solidFill>
                  <a:schemeClr val="tx1"/>
                </a:solidFill>
              </a:rPr>
              <a:t>Medição e percentual - exemplo</a:t>
            </a:r>
          </a:p>
          <a:p>
            <a:pPr lvl="1" eaLnBrk="0" hangingPunct="0"/>
            <a:r>
              <a:rPr lang="pt-BR">
                <a:solidFill>
                  <a:schemeClr val="tx1"/>
                </a:solidFill>
              </a:rPr>
              <a:t> 	on time (no prazo)</a:t>
            </a:r>
          </a:p>
          <a:p>
            <a:pPr lvl="1" eaLnBrk="0" hangingPunct="0"/>
            <a:r>
              <a:rPr lang="pt-BR">
                <a:solidFill>
                  <a:schemeClr val="tx1"/>
                </a:solidFill>
              </a:rPr>
              <a:t> 	in full (completo)</a:t>
            </a:r>
          </a:p>
          <a:p>
            <a:pPr lvl="1" eaLnBrk="0" hangingPunct="0"/>
            <a:r>
              <a:rPr lang="pt-BR">
                <a:solidFill>
                  <a:schemeClr val="tx1"/>
                </a:solidFill>
              </a:rPr>
              <a:t> 	error free (sem erros)</a:t>
            </a:r>
          </a:p>
          <a:p>
            <a:pPr lvl="1" eaLnBrk="0" hangingPunct="0"/>
            <a:endParaRPr lang="pt-BR">
              <a:solidFill>
                <a:schemeClr val="tx1"/>
              </a:solidFill>
            </a:endParaRPr>
          </a:p>
          <a:p>
            <a:pPr eaLnBrk="0" hangingPunct="0"/>
            <a:r>
              <a:rPr lang="pt-BR">
                <a:solidFill>
                  <a:schemeClr val="tx1"/>
                </a:solidFill>
              </a:rPr>
              <a:t>O pedido perfeito deve ser medido através do acompanhamento do desempenho de cada elemento, multiplicando os percentuais alcançadas em cada elemento.</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3CBCE01-8809-4183-A4CC-E19CF578C50C}" type="slidenum">
              <a:rPr lang="pt-BR" smtClean="0">
                <a:latin typeface="Arial" pitchFamily="34" charset="0"/>
                <a:cs typeface="Arial" pitchFamily="34" charset="0"/>
              </a:rPr>
              <a:pPr/>
              <a:t>147</a:t>
            </a:fld>
            <a:endParaRPr lang="pt-BR" smtClean="0">
              <a:latin typeface="Arial" pitchFamily="34" charset="0"/>
              <a:cs typeface="Arial" pitchFamily="34" charset="0"/>
            </a:endParaRPr>
          </a:p>
        </p:txBody>
      </p:sp>
      <p:sp>
        <p:nvSpPr>
          <p:cNvPr id="171011"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 </a:t>
            </a:r>
            <a:br>
              <a:rPr lang="pt-BR" sz="2800" smtClean="0"/>
            </a:br>
            <a:r>
              <a:rPr lang="pt-BR" sz="2800" smtClean="0"/>
              <a:t>Marketing , logística e serviços ao cliente</a:t>
            </a:r>
            <a:endParaRPr lang="pt-BR" sz="2000" smtClean="0"/>
          </a:p>
        </p:txBody>
      </p:sp>
      <p:sp>
        <p:nvSpPr>
          <p:cNvPr id="171012" name="Rectangle 3"/>
          <p:cNvSpPr>
            <a:spLocks noChangeArrowheads="1"/>
          </p:cNvSpPr>
          <p:nvPr/>
        </p:nvSpPr>
        <p:spPr bwMode="auto">
          <a:xfrm>
            <a:off x="2141538" y="-11212513"/>
            <a:ext cx="6502400" cy="3759200"/>
          </a:xfrm>
          <a:prstGeom prst="rect">
            <a:avLst/>
          </a:prstGeom>
          <a:noFill/>
          <a:ln w="9525" algn="ctr">
            <a:noFill/>
            <a:miter lim="800000"/>
            <a:headEnd/>
            <a:tailEnd/>
          </a:ln>
        </p:spPr>
        <p:txBody>
          <a:bodyPr>
            <a:spAutoFit/>
          </a:bodyPr>
          <a:lstStyle/>
          <a:p>
            <a:pPr algn="ctr" eaLnBrk="0" hangingPunct="0"/>
            <a:r>
              <a:rPr lang="pt-BR" sz="800">
                <a:solidFill>
                  <a:schemeClr val="tx1"/>
                </a:solidFill>
              </a:rPr>
              <a:t>Os Operadores Logísticos, mais conhecidos pelas siglas 3PL e 4PL de </a:t>
            </a:r>
            <a:r>
              <a:rPr lang="pt-BR" sz="800" i="1">
                <a:solidFill>
                  <a:schemeClr val="tx1"/>
                </a:solidFill>
              </a:rPr>
              <a:t>Third and Forth Party Logistics</a:t>
            </a:r>
            <a:r>
              <a:rPr lang="pt-BR" sz="800">
                <a:solidFill>
                  <a:schemeClr val="tx1"/>
                </a:solidFill>
              </a:rPr>
              <a:t>, são organizações especialistas cuja função é acrescentar valor ao produto ou serviço durante as várias fases da cadeia de abastecimento, designadamente controlo de stocks, armazenagem, transporte e serviço pós-venda. </a:t>
            </a:r>
            <a:endParaRPr lang="pt-BR" sz="800">
              <a:solidFill>
                <a:schemeClr val="tx1"/>
              </a:solidFill>
              <a:hlinkClick r:id="rId2"/>
            </a:endParaRPr>
          </a:p>
          <a:p>
            <a:pPr algn="ctr" eaLnBrk="0" hangingPunct="0"/>
            <a:r>
              <a:rPr lang="pt-BR" sz="800">
                <a:solidFill>
                  <a:schemeClr val="tx1"/>
                </a:solidFill>
                <a:hlinkClick r:id="rId2"/>
              </a:rPr>
              <a:t>  </a:t>
            </a:r>
            <a:r>
              <a:rPr lang="pt-BR" sz="800">
                <a:solidFill>
                  <a:schemeClr val="tx1"/>
                </a:solidFill>
              </a:rPr>
              <a:t>                                                                enquanto as 4PL gerem a cadeia </a:t>
            </a:r>
          </a:p>
          <a:p>
            <a:pPr algn="ctr" eaLnBrk="0" hangingPunct="0"/>
            <a:r>
              <a:rPr lang="pt-BR" sz="800">
                <a:solidFill>
                  <a:schemeClr val="tx1"/>
                </a:solidFill>
              </a:rPr>
              <a:t>       Criada por </a:t>
            </a:r>
            <a:r>
              <a:rPr lang="pt-BR" sz="800">
                <a:solidFill>
                  <a:schemeClr val="tx1"/>
                </a:solidFill>
                <a:hlinkClick r:id="rId3"/>
              </a:rPr>
              <a:t>TNG</a:t>
            </a:r>
            <a:endParaRPr lang="pt-BR" sz="800">
              <a:solidFill>
                <a:schemeClr val="tx1"/>
              </a:solidFill>
            </a:endParaRPr>
          </a:p>
          <a:p>
            <a:pPr algn="ctr" eaLnBrk="0" hangingPunct="0"/>
            <a:r>
              <a:rPr lang="pt-BR" sz="800">
                <a:solidFill>
                  <a:schemeClr val="tx1"/>
                </a:solidFill>
              </a:rPr>
              <a:t>As empresas </a:t>
            </a:r>
            <a:r>
              <a:rPr lang="pt-BR" sz="800" i="1">
                <a:solidFill>
                  <a:schemeClr val="tx1"/>
                </a:solidFill>
              </a:rPr>
              <a:t>Third Party Logistics</a:t>
            </a:r>
            <a:r>
              <a:rPr lang="pt-BR" sz="800">
                <a:solidFill>
                  <a:schemeClr val="tx1"/>
                </a:solidFill>
              </a:rPr>
              <a:t> (3PL) procuram gerir todos os elementos chaves de ligação na cadeia de abastecimento do cliente, focando-se em primeiro lugar em transporte e armazenamento e em segundo lugar nos aspectos de distribuição, que podem ser ajustados conforme a necessidade do cliente, ou seja, proporciona outsourcing de serviços a companhias para parte ou mesmo toda a sua cadeia de abastecimento. São reconhecidas quatro categorias de formas de funcionamento de empresas 3PLs: </a:t>
            </a:r>
          </a:p>
          <a:p>
            <a:pPr algn="ctr" eaLnBrk="0" hangingPunct="0"/>
            <a:r>
              <a:rPr lang="pt-BR" sz="800">
                <a:solidFill>
                  <a:schemeClr val="tx1"/>
                </a:solidFill>
              </a:rPr>
              <a:t>A forma standard: esta é a forma mais básica de empresas 3PLs, em que são executadas as operações logísticas mais básicas tais como recolha, empacotamento, armazenamento e distribuição. As 3PL que trabalham desta forma não estão restringidas a este tipo de actividades, não sendo muitas vezes estas as suas principais actividades; </a:t>
            </a:r>
          </a:p>
          <a:p>
            <a:pPr algn="ctr" eaLnBrk="0" hangingPunct="0"/>
            <a:r>
              <a:rPr lang="pt-BR" sz="800">
                <a:solidFill>
                  <a:schemeClr val="tx1"/>
                </a:solidFill>
              </a:rPr>
              <a:t>A forma de desenvolvimento de serviços: as 3PLs executam tarefas de valor acrescentado mais avançadas como </a:t>
            </a:r>
            <a:r>
              <a:rPr lang="pt-BR" sz="800" i="1">
                <a:solidFill>
                  <a:schemeClr val="tx1"/>
                </a:solidFill>
              </a:rPr>
              <a:t>cross-docking</a:t>
            </a:r>
            <a:r>
              <a:rPr lang="pt-BR" sz="800">
                <a:solidFill>
                  <a:schemeClr val="tx1"/>
                </a:solidFill>
              </a:rPr>
              <a:t>, serviços de </a:t>
            </a:r>
            <a:r>
              <a:rPr lang="pt-BR" sz="800" i="1">
                <a:solidFill>
                  <a:schemeClr val="tx1"/>
                </a:solidFill>
              </a:rPr>
              <a:t>tracking</a:t>
            </a:r>
            <a:r>
              <a:rPr lang="pt-BR" sz="800">
                <a:solidFill>
                  <a:schemeClr val="tx1"/>
                </a:solidFill>
              </a:rPr>
              <a:t> ou um sistema de segurança personalizado, sendo para isso necessário uma maior dedicação por parte da 3PL e serviços tecnológicos de informação avançados; </a:t>
            </a:r>
          </a:p>
          <a:p>
            <a:pPr algn="ctr" eaLnBrk="0" hangingPunct="0"/>
            <a:r>
              <a:rPr lang="pt-BR" sz="800">
                <a:solidFill>
                  <a:schemeClr val="tx1"/>
                </a:solidFill>
              </a:rPr>
              <a:t>A forma de adaptação ao cliente: neste caso, as 3PLs tomam conta por completo de certas actividades logísticas da companhia a pedido do cliente. A empresa 3PL melhora a logística do cliente, mas não desenvolvem um serviço novo. </a:t>
            </a:r>
          </a:p>
          <a:p>
            <a:pPr algn="ctr" eaLnBrk="0" hangingPunct="0"/>
            <a:r>
              <a:rPr lang="pt-BR" sz="800">
                <a:solidFill>
                  <a:schemeClr val="tx1"/>
                </a:solidFill>
              </a:rPr>
              <a:t>A forma de desenvolvimento do cliente: este é o nível mais elevado que uma empresa 3PL pode alcançar, ocorrendo quando a empresa 3PL integra-se no cliente e toma conta por completo de todas as actividades logísticas do cliente. As empresas 3PLs que adoptam este método de trabalho têm poucos clientes, mas executam-lhes tarefas exaustivas e detalhadas. </a:t>
            </a:r>
          </a:p>
          <a:p>
            <a:pPr algn="ctr" eaLnBrk="0" hangingPunct="0"/>
            <a:r>
              <a:rPr lang="pt-BR" sz="800">
                <a:solidFill>
                  <a:schemeClr val="tx1"/>
                </a:solidFill>
              </a:rPr>
              <a:t>Já as </a:t>
            </a:r>
            <a:r>
              <a:rPr lang="pt-BR" sz="800" i="1">
                <a:solidFill>
                  <a:schemeClr val="tx1"/>
                </a:solidFill>
              </a:rPr>
              <a:t>Fourth Party Logistics</a:t>
            </a:r>
            <a:r>
              <a:rPr lang="pt-BR" sz="800">
                <a:solidFill>
                  <a:schemeClr val="tx1"/>
                </a:solidFill>
              </a:rPr>
              <a:t> (4PL) são muitas vezes reconhecidas como as que gerem as 3PL, visto que em meados da década de 90, o crescimento da complexidade de </a:t>
            </a:r>
            <a:r>
              <a:rPr lang="pt-BR" sz="800">
                <a:solidFill>
                  <a:schemeClr val="tx1"/>
                </a:solidFill>
                <a:hlinkClick r:id="rId4" tooltip="SCM"/>
              </a:rPr>
              <a:t>gestão das cadeias de abastecimento</a:t>
            </a:r>
            <a:r>
              <a:rPr lang="pt-BR" sz="800">
                <a:solidFill>
                  <a:schemeClr val="tx1"/>
                </a:solidFill>
              </a:rPr>
              <a:t> conjugado com a explosão da </a:t>
            </a:r>
            <a:r>
              <a:rPr lang="pt-BR" sz="800">
                <a:solidFill>
                  <a:schemeClr val="tx1"/>
                </a:solidFill>
                <a:hlinkClick r:id="rId5" tooltip="Tecnologia de informação e comunicação"/>
              </a:rPr>
              <a:t>tecnologia de informação e comunicação</a:t>
            </a:r>
            <a:r>
              <a:rPr lang="pt-BR" sz="800">
                <a:solidFill>
                  <a:schemeClr val="tx1"/>
                </a:solidFill>
              </a:rPr>
              <a:t> permitiu o surgimento das 4PL, empresas gestoras capazes de organizar e supervisionar todas a ligações existentes entre fornecedor, comprador e 3PLs. </a:t>
            </a:r>
          </a:p>
          <a:p>
            <a:pPr algn="ctr" eaLnBrk="0" hangingPunct="0"/>
            <a:r>
              <a:rPr lang="pt-BR" sz="800">
                <a:solidFill>
                  <a:schemeClr val="tx1"/>
                </a:solidFill>
              </a:rPr>
              <a:t>Seguindo a ideologia da numeração, de notar que as entidades denominadas </a:t>
            </a:r>
            <a:r>
              <a:rPr lang="pt-BR" sz="800" i="1">
                <a:solidFill>
                  <a:schemeClr val="tx1"/>
                </a:solidFill>
              </a:rPr>
              <a:t>First Party Logistics</a:t>
            </a:r>
            <a:r>
              <a:rPr lang="pt-BR" sz="800">
                <a:solidFill>
                  <a:schemeClr val="tx1"/>
                </a:solidFill>
              </a:rPr>
              <a:t> (1PL) e </a:t>
            </a:r>
            <a:r>
              <a:rPr lang="pt-BR" sz="800" i="1">
                <a:solidFill>
                  <a:schemeClr val="tx1"/>
                </a:solidFill>
              </a:rPr>
              <a:t>Second Party Logistics</a:t>
            </a:r>
            <a:r>
              <a:rPr lang="pt-BR" sz="800">
                <a:solidFill>
                  <a:schemeClr val="tx1"/>
                </a:solidFill>
              </a:rPr>
              <a:t> (2PL) serão, respectivamente, os fornecedores e os consumidores, ou seja, o início e o fim. </a:t>
            </a:r>
          </a:p>
          <a:p>
            <a:pPr algn="ctr" eaLnBrk="0" hangingPunct="0"/>
            <a:r>
              <a:rPr lang="pt-BR" sz="800">
                <a:solidFill>
                  <a:schemeClr val="tx1"/>
                </a:solidFill>
              </a:rPr>
              <a:t>Mais recentemente foram criados os termos 5PL e 7PL, com vista a colmatar as lacunas evidenciadas pelas 3PL e 4PL (problemas a nível de estruturação e intercomunicação entre empresas), embora se as 5PL visam gerir as 3PL e 4PL e melhorar a comunicação entre estas, já o termo de 7PL (3PL+4PL) não reúne ainda consenso, tratando-se da organizações tentarem juntar as funções que teriam enquanto 3PL e 4PL, embora também acumulem os problemas evidenciados em cada.</a:t>
            </a:r>
            <a:r>
              <a:rPr lang="pt-BR" sz="800"/>
              <a:t> </a:t>
            </a:r>
          </a:p>
        </p:txBody>
      </p:sp>
      <p:sp>
        <p:nvSpPr>
          <p:cNvPr id="171013" name="Rectangle 4"/>
          <p:cNvSpPr>
            <a:spLocks noChangeArrowheads="1"/>
          </p:cNvSpPr>
          <p:nvPr/>
        </p:nvSpPr>
        <p:spPr bwMode="auto">
          <a:xfrm>
            <a:off x="677863" y="1662113"/>
            <a:ext cx="7991475" cy="2282825"/>
          </a:xfrm>
          <a:prstGeom prst="rect">
            <a:avLst/>
          </a:prstGeom>
          <a:noFill/>
          <a:ln w="9525" algn="ctr">
            <a:noFill/>
            <a:miter lim="800000"/>
            <a:headEnd/>
            <a:tailEnd/>
          </a:ln>
        </p:spPr>
        <p:txBody>
          <a:bodyPr>
            <a:spAutoFit/>
          </a:bodyPr>
          <a:lstStyle/>
          <a:p>
            <a:r>
              <a:rPr lang="pt-BR" sz="2400">
                <a:solidFill>
                  <a:schemeClr val="tx1"/>
                </a:solidFill>
              </a:rPr>
              <a:t>Os Operadores Logísticos, mais conhecidos pelas siglas 3PL e 4PL de </a:t>
            </a:r>
            <a:r>
              <a:rPr lang="pt-BR" sz="2400" i="1">
                <a:solidFill>
                  <a:schemeClr val="tx1"/>
                </a:solidFill>
              </a:rPr>
              <a:t>Third and Forth Party Logistics</a:t>
            </a:r>
            <a:r>
              <a:rPr lang="pt-BR" sz="2400">
                <a:solidFill>
                  <a:schemeClr val="tx1"/>
                </a:solidFill>
              </a:rPr>
              <a:t>, são organizações especialistas cuja função é acrescentar valor ao produto ou serviço durante as várias fases da cadeia de abastecimento, designadamente controlo de stocks, armazenagem, transporte e serviço pós-venda</a:t>
            </a:r>
            <a:r>
              <a:rPr lang="pt-BR">
                <a:solidFill>
                  <a:schemeClr val="tx1"/>
                </a:solidFill>
              </a:rPr>
              <a:t>.</a:t>
            </a:r>
            <a:r>
              <a:rPr lang="pt-BR"/>
              <a:t> </a:t>
            </a:r>
            <a:endParaRPr lang="pt-BR">
              <a:hlinkClick r:id="rId2"/>
            </a:endParaRPr>
          </a:p>
        </p:txBody>
      </p:sp>
      <p:pic>
        <p:nvPicPr>
          <p:cNvPr id="171014" name="Picture 5" descr="214px-3PL4PL">
            <a:hlinkClick r:id="rId2"/>
          </p:cNvPr>
          <p:cNvPicPr>
            <a:picLocks noChangeAspect="1" noChangeArrowheads="1"/>
          </p:cNvPicPr>
          <p:nvPr/>
        </p:nvPicPr>
        <p:blipFill>
          <a:blip r:embed="rId6"/>
          <a:srcRect/>
          <a:stretch>
            <a:fillRect/>
          </a:stretch>
        </p:blipFill>
        <p:spPr bwMode="auto">
          <a:xfrm>
            <a:off x="2012950" y="4124325"/>
            <a:ext cx="4549775" cy="190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AF38186-21B2-4150-B9D0-C4EDBB6B26A5}" type="slidenum">
              <a:rPr lang="pt-BR" smtClean="0">
                <a:latin typeface="Arial" pitchFamily="34" charset="0"/>
                <a:cs typeface="Arial" pitchFamily="34" charset="0"/>
              </a:rPr>
              <a:pPr/>
              <a:t>148</a:t>
            </a:fld>
            <a:endParaRPr lang="pt-BR" smtClean="0">
              <a:latin typeface="Arial" pitchFamily="34" charset="0"/>
              <a:cs typeface="Arial" pitchFamily="34" charset="0"/>
            </a:endParaRPr>
          </a:p>
        </p:txBody>
      </p:sp>
      <p:sp>
        <p:nvSpPr>
          <p:cNvPr id="172035"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 </a:t>
            </a:r>
            <a:br>
              <a:rPr lang="pt-BR" sz="2800" smtClean="0"/>
            </a:br>
            <a:r>
              <a:rPr lang="pt-BR" sz="2800" smtClean="0"/>
              <a:t>Marketing , logística e serviços ao cliente</a:t>
            </a:r>
            <a:endParaRPr lang="pt-BR" sz="2000" smtClean="0"/>
          </a:p>
        </p:txBody>
      </p:sp>
      <p:sp>
        <p:nvSpPr>
          <p:cNvPr id="172036" name="Rectangle 3"/>
          <p:cNvSpPr>
            <a:spLocks noChangeArrowheads="1"/>
          </p:cNvSpPr>
          <p:nvPr/>
        </p:nvSpPr>
        <p:spPr bwMode="auto">
          <a:xfrm>
            <a:off x="323850" y="1454150"/>
            <a:ext cx="8477250" cy="4838700"/>
          </a:xfrm>
          <a:prstGeom prst="rect">
            <a:avLst/>
          </a:prstGeom>
          <a:noFill/>
          <a:ln w="9525" algn="ctr">
            <a:noFill/>
            <a:miter lim="800000"/>
            <a:headEnd/>
            <a:tailEnd/>
          </a:ln>
        </p:spPr>
        <p:txBody>
          <a:bodyPr>
            <a:spAutoFit/>
          </a:bodyPr>
          <a:lstStyle/>
          <a:p>
            <a:pPr eaLnBrk="0" hangingPunct="0">
              <a:lnSpc>
                <a:spcPct val="120000"/>
              </a:lnSpc>
            </a:pPr>
            <a:r>
              <a:rPr lang="pt-BR">
                <a:solidFill>
                  <a:schemeClr val="tx1"/>
                </a:solidFill>
              </a:rPr>
              <a:t>Criada por </a:t>
            </a:r>
            <a:r>
              <a:rPr lang="pt-BR">
                <a:solidFill>
                  <a:schemeClr val="tx1"/>
                </a:solidFill>
                <a:hlinkClick r:id="rId2"/>
              </a:rPr>
              <a:t>TNG</a:t>
            </a:r>
            <a:r>
              <a:rPr lang="pt-BR">
                <a:solidFill>
                  <a:schemeClr val="tx1"/>
                </a:solidFill>
              </a:rPr>
              <a:t>, As empresas </a:t>
            </a:r>
            <a:r>
              <a:rPr lang="pt-BR" i="1">
                <a:solidFill>
                  <a:schemeClr val="tx1"/>
                </a:solidFill>
              </a:rPr>
              <a:t>Third Party Logistics</a:t>
            </a:r>
            <a:r>
              <a:rPr lang="pt-BR">
                <a:solidFill>
                  <a:schemeClr val="tx1"/>
                </a:solidFill>
              </a:rPr>
              <a:t> (3PL) procuram gerir todos os elementos chaves de ligação na cadeia de abastecimento do cliente, focando-se em primeiro lugar em transporte e armazenamento e em segundo lugar nos aspectos de distribuição, que podem ser ajustados conforme a necessidade do cliente, ou seja, proporciona outsourcing de serviços a companhias para parte ou mesmo toda a sua cadeia de abastecimento. São reconhecidas quatro categorias de formas de funcionamento de empresas 3PLs: </a:t>
            </a:r>
          </a:p>
          <a:p>
            <a:pPr eaLnBrk="0" hangingPunct="0">
              <a:lnSpc>
                <a:spcPct val="120000"/>
              </a:lnSpc>
            </a:pPr>
            <a:r>
              <a:rPr lang="pt-BR">
                <a:solidFill>
                  <a:schemeClr val="tx1"/>
                </a:solidFill>
              </a:rPr>
              <a:t>A forma standard: esta é a forma mais básica de empresas 3PLs, em que são executadas as operações logísticas mais básicas tais como recolha, empacotamento, armazenamento e distribuição. As 3PL que trabalham desta forma não estão restringidas a este tipo de atividades, não sendo muitas vezes estas as suas principais atividades;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955CA8E-99B1-4653-94FF-B95E5072BE6E}" type="slidenum">
              <a:rPr lang="pt-BR" smtClean="0">
                <a:latin typeface="Arial" pitchFamily="34" charset="0"/>
                <a:cs typeface="Arial" pitchFamily="34" charset="0"/>
              </a:rPr>
              <a:pPr/>
              <a:t>149</a:t>
            </a:fld>
            <a:endParaRPr lang="pt-BR" smtClean="0">
              <a:latin typeface="Arial" pitchFamily="34" charset="0"/>
              <a:cs typeface="Arial" pitchFamily="34" charset="0"/>
            </a:endParaRPr>
          </a:p>
        </p:txBody>
      </p:sp>
      <p:sp>
        <p:nvSpPr>
          <p:cNvPr id="173059"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 </a:t>
            </a:r>
            <a:br>
              <a:rPr lang="pt-BR" sz="2800" smtClean="0"/>
            </a:br>
            <a:r>
              <a:rPr lang="pt-BR" sz="2800" smtClean="0"/>
              <a:t>Marketing , logística e serviços ao cliente</a:t>
            </a:r>
            <a:endParaRPr lang="pt-BR" sz="2000" smtClean="0"/>
          </a:p>
        </p:txBody>
      </p:sp>
      <p:sp>
        <p:nvSpPr>
          <p:cNvPr id="173060" name="Rectangle 3"/>
          <p:cNvSpPr>
            <a:spLocks noChangeArrowheads="1"/>
          </p:cNvSpPr>
          <p:nvPr/>
        </p:nvSpPr>
        <p:spPr bwMode="auto">
          <a:xfrm>
            <a:off x="354013" y="1539875"/>
            <a:ext cx="8475662" cy="5116513"/>
          </a:xfrm>
          <a:prstGeom prst="rect">
            <a:avLst/>
          </a:prstGeom>
          <a:noFill/>
          <a:ln w="9525" algn="ctr">
            <a:noFill/>
            <a:miter lim="800000"/>
            <a:headEnd/>
            <a:tailEnd/>
          </a:ln>
        </p:spPr>
        <p:txBody>
          <a:bodyPr>
            <a:spAutoFit/>
          </a:bodyPr>
          <a:lstStyle/>
          <a:p>
            <a:pPr eaLnBrk="0" hangingPunct="0">
              <a:lnSpc>
                <a:spcPct val="110000"/>
              </a:lnSpc>
            </a:pPr>
            <a:r>
              <a:rPr lang="pt-BR">
                <a:solidFill>
                  <a:schemeClr val="tx1"/>
                </a:solidFill>
              </a:rPr>
              <a:t>3PL melhora a logística do cliente, mas não desenvolvem um serviço novo. </a:t>
            </a:r>
          </a:p>
          <a:p>
            <a:pPr eaLnBrk="0" hangingPunct="0">
              <a:lnSpc>
                <a:spcPct val="110000"/>
              </a:lnSpc>
            </a:pPr>
            <a:r>
              <a:rPr lang="pt-BR">
                <a:solidFill>
                  <a:schemeClr val="tx1"/>
                </a:solidFill>
              </a:rPr>
              <a:t>A forma de desenvolvimento do cliente: este é o nível mais elevado que uma empresa 3PL pode alcançar, ocorrendo quando a empresa 3PL integra-se no cliente e toma conta por completo de todas as atividades logísticas do cliente. As empresas 3PLs que adotam este método de trabalho têm poucos clientes, mas executam-lhes tarefas exaustivas e detalhadas. </a:t>
            </a:r>
          </a:p>
          <a:p>
            <a:pPr eaLnBrk="0" hangingPunct="0">
              <a:lnSpc>
                <a:spcPct val="110000"/>
              </a:lnSpc>
            </a:pPr>
            <a:r>
              <a:rPr lang="pt-BR">
                <a:solidFill>
                  <a:schemeClr val="tx1"/>
                </a:solidFill>
              </a:rPr>
              <a:t>Já as </a:t>
            </a:r>
            <a:r>
              <a:rPr lang="pt-BR" i="1">
                <a:solidFill>
                  <a:schemeClr val="tx1"/>
                </a:solidFill>
              </a:rPr>
              <a:t>Fourth Party Logistics</a:t>
            </a:r>
            <a:r>
              <a:rPr lang="pt-BR">
                <a:solidFill>
                  <a:schemeClr val="tx1"/>
                </a:solidFill>
              </a:rPr>
              <a:t> (4PL) são muitas vezes reconhecidas como as que gerem as 3PL, visto que em meados da década de 90, o crescimento da complexidade de gestão das cadeias de abastecimento</a:t>
            </a:r>
            <a:r>
              <a:rPr lang="pt-BR">
                <a:solidFill>
                  <a:schemeClr val="tx1"/>
                </a:solidFill>
                <a:hlinkClick r:id="rId2" tooltip="SCM"/>
              </a:rPr>
              <a:t>o</a:t>
            </a:r>
            <a:r>
              <a:rPr lang="pt-BR">
                <a:solidFill>
                  <a:schemeClr val="tx1"/>
                </a:solidFill>
              </a:rPr>
              <a:t> conjugado com a explosão da tecnologia de informação e comunicação permitiu o surgimento das 4PL, empresas gestoras capazes de organizar e supervisionar todas as ligações existentes entre fornecedor, comprador e 3PLs.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AD3837-25DE-4639-AC21-C30BB8FFEEDA}" type="slidenum">
              <a:rPr lang="pt-BR" smtClean="0">
                <a:latin typeface="Arial" pitchFamily="34" charset="0"/>
                <a:cs typeface="Arial" pitchFamily="34" charset="0"/>
              </a:rPr>
              <a:pPr/>
              <a:t>15</a:t>
            </a:fld>
            <a:endParaRPr lang="pt-BR" smtClean="0">
              <a:latin typeface="Arial" pitchFamily="34" charset="0"/>
              <a:cs typeface="Arial" pitchFamily="34" charset="0"/>
            </a:endParaRPr>
          </a:p>
        </p:txBody>
      </p:sp>
      <p:sp>
        <p:nvSpPr>
          <p:cNvPr id="38915"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38916" name="Text Box 3"/>
          <p:cNvSpPr txBox="1">
            <a:spLocks noChangeArrowheads="1"/>
          </p:cNvSpPr>
          <p:nvPr/>
        </p:nvSpPr>
        <p:spPr bwMode="auto">
          <a:xfrm>
            <a:off x="919163" y="1371600"/>
            <a:ext cx="7254875" cy="4968875"/>
          </a:xfrm>
          <a:prstGeom prst="rect">
            <a:avLst/>
          </a:prstGeom>
          <a:noFill/>
          <a:ln w="12700" cap="sq">
            <a:noFill/>
            <a:miter lim="800000"/>
            <a:headEnd/>
            <a:tailEnd/>
          </a:ln>
        </p:spPr>
        <p:txBody>
          <a:bodyPr>
            <a:spAutoFit/>
          </a:bodyPr>
          <a:lstStyle/>
          <a:p>
            <a:pPr algn="just"/>
            <a:r>
              <a:rPr lang="pt-PT" b="1" dirty="0">
                <a:solidFill>
                  <a:schemeClr val="tx1"/>
                </a:solidFill>
              </a:rPr>
              <a:t>Um fabricante de instrumentos eletrônicos localizado no sul do país estava interessado em providenciar bom serviço de distribuição para o norte do país. Foram consideradas três formas básicas de transporte – aéreo, rodoviário e ferroviário. Tanto os custos como os desempenhos associados a cada um destes serviços variavam substancialmente. Na entrega porta a porta, o transporte aéreo poderia levar um tempo médio de cerca de quatro dias, enquanto o transporte por trem ou caminhão exigiria em média oito dias. </a:t>
            </a:r>
          </a:p>
          <a:p>
            <a:pPr algn="just"/>
            <a:r>
              <a:rPr lang="pt-PT" b="1" dirty="0">
                <a:solidFill>
                  <a:schemeClr val="tx1"/>
                </a:solidFill>
              </a:rPr>
              <a:t>Dados :</a:t>
            </a:r>
          </a:p>
          <a:p>
            <a:pPr algn="just"/>
            <a:r>
              <a:rPr lang="pt-PT" b="1" dirty="0">
                <a:solidFill>
                  <a:schemeClr val="tx1"/>
                </a:solidFill>
              </a:rPr>
              <a:t>Peso total para embarque 500 kg de produtos</a:t>
            </a:r>
          </a:p>
          <a:p>
            <a:pPr algn="just"/>
            <a:r>
              <a:rPr lang="pt-PT" b="1" dirty="0">
                <a:solidFill>
                  <a:schemeClr val="tx1"/>
                </a:solidFill>
              </a:rPr>
              <a:t>Estoque médio no destino -  5000</a:t>
            </a:r>
          </a:p>
          <a:p>
            <a:pPr algn="just"/>
            <a:r>
              <a:rPr lang="pt-PT" b="1" dirty="0">
                <a:solidFill>
                  <a:schemeClr val="tx1"/>
                </a:solidFill>
              </a:rPr>
              <a:t>Impacto no estoque redução de 2000 unid para o prazo mais curto </a:t>
            </a:r>
          </a:p>
          <a:p>
            <a:pPr algn="just"/>
            <a:r>
              <a:rPr lang="pt-PT" b="1" dirty="0">
                <a:solidFill>
                  <a:schemeClr val="tx1"/>
                </a:solidFill>
              </a:rPr>
              <a:t>Qual a melhor opção </a:t>
            </a:r>
            <a:r>
              <a:rPr lang="pt-BR" b="1" dirty="0">
                <a:solidFill>
                  <a:schemeClr val="tx1"/>
                </a:solidFill>
              </a:rPr>
              <a:t>?</a:t>
            </a:r>
            <a:endParaRPr lang="pt-PT" b="1" dirty="0">
              <a:solidFill>
                <a:schemeClr val="tx1"/>
              </a:solidFill>
            </a:endParaRPr>
          </a:p>
        </p:txBody>
      </p:sp>
      <p:sp>
        <p:nvSpPr>
          <p:cNvPr id="38917" name="Text Box 4"/>
          <p:cNvSpPr txBox="1">
            <a:spLocks noChangeArrowheads="1"/>
          </p:cNvSpPr>
          <p:nvPr/>
        </p:nvSpPr>
        <p:spPr bwMode="auto">
          <a:xfrm>
            <a:off x="392113" y="2136775"/>
            <a:ext cx="463550" cy="3013075"/>
          </a:xfrm>
          <a:prstGeom prst="rect">
            <a:avLst/>
          </a:prstGeom>
          <a:noFill/>
          <a:ln w="12700" cap="sq">
            <a:noFill/>
            <a:miter lim="800000"/>
            <a:headEnd/>
            <a:tailEnd/>
          </a:ln>
        </p:spPr>
        <p:txBody>
          <a:bodyPr>
            <a:spAutoFit/>
          </a:bodyPr>
          <a:lstStyle/>
          <a:p>
            <a:pPr algn="ctr"/>
            <a:r>
              <a:rPr lang="pt-PT" sz="2400" b="1" i="1">
                <a:solidFill>
                  <a:schemeClr val="accent2"/>
                </a:solidFill>
                <a:latin typeface="Tahoma" pitchFamily="34" charset="0"/>
              </a:rPr>
              <a:t>Exemplo:</a:t>
            </a:r>
            <a:endParaRPr lang="pt-BR" sz="2400" b="1" i="1">
              <a:solidFill>
                <a:schemeClr val="accent2"/>
              </a:solidFill>
              <a:latin typeface="Tahoma" pitchFamily="34" charset="0"/>
            </a:endParaRPr>
          </a:p>
        </p:txBody>
      </p:sp>
      <p:sp>
        <p:nvSpPr>
          <p:cNvPr id="38918" name="Text Box 5"/>
          <p:cNvSpPr txBox="1">
            <a:spLocks noChangeArrowheads="1"/>
          </p:cNvSpPr>
          <p:nvPr/>
        </p:nvSpPr>
        <p:spPr bwMode="auto">
          <a:xfrm>
            <a:off x="290513" y="212725"/>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7AC1592-F566-4FB8-AE9C-5B9F7B0BB917}" type="slidenum">
              <a:rPr lang="pt-BR" smtClean="0">
                <a:latin typeface="Arial" pitchFamily="34" charset="0"/>
                <a:cs typeface="Arial" pitchFamily="34" charset="0"/>
              </a:rPr>
              <a:pPr/>
              <a:t>150</a:t>
            </a:fld>
            <a:endParaRPr lang="pt-BR" smtClean="0">
              <a:latin typeface="Arial" pitchFamily="34" charset="0"/>
              <a:cs typeface="Arial" pitchFamily="34" charset="0"/>
            </a:endParaRPr>
          </a:p>
        </p:txBody>
      </p:sp>
      <p:sp>
        <p:nvSpPr>
          <p:cNvPr id="174083" name="Rectangle 2"/>
          <p:cNvSpPr>
            <a:spLocks noGrp="1" noChangeArrowheads="1"/>
          </p:cNvSpPr>
          <p:nvPr>
            <p:ph type="title" idx="4294967295"/>
          </p:nvPr>
        </p:nvSpPr>
        <p:spPr bwMode="auto">
          <a:xfrm>
            <a:off x="312738" y="477838"/>
            <a:ext cx="8229600" cy="547687"/>
          </a:xfrm>
          <a:prstGeom prst="rect">
            <a:avLst/>
          </a:prstGeom>
          <a:solidFill>
            <a:srgbClr val="FFFFFF"/>
          </a:solidFill>
          <a:ln>
            <a:miter lim="800000"/>
            <a:headEnd/>
            <a:tailEnd/>
          </a:ln>
        </p:spPr>
        <p:txBody>
          <a:bodyPr/>
          <a:lstStyle/>
          <a:p>
            <a:r>
              <a:rPr lang="pt-BR" sz="2800" smtClean="0"/>
              <a:t>Transporte , Distribuição e Seguros – </a:t>
            </a:r>
            <a:br>
              <a:rPr lang="pt-BR" sz="2800" smtClean="0"/>
            </a:br>
            <a:r>
              <a:rPr lang="pt-BR" sz="2800" smtClean="0"/>
              <a:t>Marketing , logística e serviços ao cliente</a:t>
            </a:r>
            <a:endParaRPr lang="pt-BR" sz="2000" smtClean="0"/>
          </a:p>
        </p:txBody>
      </p:sp>
      <p:sp>
        <p:nvSpPr>
          <p:cNvPr id="174084" name="Rectangle 3"/>
          <p:cNvSpPr>
            <a:spLocks noChangeArrowheads="1"/>
          </p:cNvSpPr>
          <p:nvPr/>
        </p:nvSpPr>
        <p:spPr bwMode="auto">
          <a:xfrm>
            <a:off x="458788" y="1358900"/>
            <a:ext cx="8040687" cy="3749675"/>
          </a:xfrm>
          <a:prstGeom prst="rect">
            <a:avLst/>
          </a:prstGeom>
          <a:noFill/>
          <a:ln w="9525" algn="ctr">
            <a:noFill/>
            <a:miter lim="800000"/>
            <a:headEnd/>
            <a:tailEnd/>
          </a:ln>
        </p:spPr>
        <p:txBody>
          <a:bodyPr>
            <a:spAutoFit/>
          </a:bodyPr>
          <a:lstStyle/>
          <a:p>
            <a:pPr eaLnBrk="0" hangingPunct="0"/>
            <a:r>
              <a:rPr lang="pt-BR">
                <a:solidFill>
                  <a:schemeClr val="tx1"/>
                </a:solidFill>
              </a:rPr>
              <a:t>Seguindo a ideologia da numeração, de notar que as entidades denominadas </a:t>
            </a:r>
            <a:r>
              <a:rPr lang="pt-BR" i="1">
                <a:solidFill>
                  <a:schemeClr val="tx1"/>
                </a:solidFill>
              </a:rPr>
              <a:t>First Party Logistics</a:t>
            </a:r>
            <a:r>
              <a:rPr lang="pt-BR">
                <a:solidFill>
                  <a:schemeClr val="tx1"/>
                </a:solidFill>
              </a:rPr>
              <a:t> (1PL) e </a:t>
            </a:r>
            <a:r>
              <a:rPr lang="pt-BR" i="1">
                <a:solidFill>
                  <a:schemeClr val="tx1"/>
                </a:solidFill>
              </a:rPr>
              <a:t>Second Party Logistics</a:t>
            </a:r>
            <a:r>
              <a:rPr lang="pt-BR">
                <a:solidFill>
                  <a:schemeClr val="tx1"/>
                </a:solidFill>
              </a:rPr>
              <a:t> (2PL) serão, respectivamente, os fornecedores e os consumidores, ou seja, o início e o fim. </a:t>
            </a:r>
          </a:p>
          <a:p>
            <a:pPr eaLnBrk="0" hangingPunct="0"/>
            <a:r>
              <a:rPr lang="pt-BR">
                <a:solidFill>
                  <a:schemeClr val="tx1"/>
                </a:solidFill>
              </a:rPr>
              <a:t>Mais recentemente foram criados os termos 5PL e 7PL, com vista acomadar as lacunas evidenciadas pelas 3PL e 4PL (problemas a nível de estruturação e intercomunicação entre empresas), embora as 5PL visam gerir as 3PL e 4PL e melhorar a comunicação entre estas, já o termo de 7PL (3PL+4PL) não reúne ainda consenso, tratando-se da organizações tentarem juntar as funções que teriam enquanto 3PL e 4PL, embora também acumulem os problemas evidenciados em cada.</a:t>
            </a:r>
            <a:r>
              <a:rPr lang="pt-BR"/>
              <a:t> </a:t>
            </a:r>
          </a:p>
        </p:txBody>
      </p:sp>
      <p:pic>
        <p:nvPicPr>
          <p:cNvPr id="174085" name="Picture 4" descr="tabela"/>
          <p:cNvPicPr>
            <a:picLocks noChangeAspect="1" noChangeArrowheads="1"/>
          </p:cNvPicPr>
          <p:nvPr/>
        </p:nvPicPr>
        <p:blipFill>
          <a:blip r:embed="rId2"/>
          <a:srcRect/>
          <a:stretch>
            <a:fillRect/>
          </a:stretch>
        </p:blipFill>
        <p:spPr bwMode="auto">
          <a:xfrm>
            <a:off x="4635500" y="4724400"/>
            <a:ext cx="38100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0AD4E9-3894-48C3-B5AD-CC62EB231843}" type="slidenum">
              <a:rPr lang="pt-BR" smtClean="0">
                <a:latin typeface="Arial" pitchFamily="34" charset="0"/>
                <a:cs typeface="Arial" pitchFamily="34" charset="0"/>
              </a:rPr>
              <a:pPr/>
              <a:t>151</a:t>
            </a:fld>
            <a:endParaRPr lang="pt-BR" smtClean="0">
              <a:latin typeface="Arial" pitchFamily="34" charset="0"/>
              <a:cs typeface="Arial" pitchFamily="34" charset="0"/>
            </a:endParaRPr>
          </a:p>
        </p:txBody>
      </p:sp>
      <p:sp>
        <p:nvSpPr>
          <p:cNvPr id="19459" name="Rectangle 2"/>
          <p:cNvSpPr>
            <a:spLocks noChangeArrowheads="1"/>
          </p:cNvSpPr>
          <p:nvPr/>
        </p:nvSpPr>
        <p:spPr bwMode="auto">
          <a:xfrm>
            <a:off x="2286000" y="2043113"/>
            <a:ext cx="4572000" cy="2079625"/>
          </a:xfrm>
          <a:prstGeom prst="rect">
            <a:avLst/>
          </a:prstGeom>
          <a:noFill/>
          <a:ln w="9525">
            <a:noFill/>
            <a:miter lim="800000"/>
            <a:headEnd/>
            <a:tailEnd/>
          </a:ln>
        </p:spPr>
        <p:txBody>
          <a:bodyPr>
            <a:spAutoFit/>
          </a:bodyPr>
          <a:lstStyle/>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p:txBody>
      </p:sp>
      <p:sp>
        <p:nvSpPr>
          <p:cNvPr id="283659" name="Text Box 11"/>
          <p:cNvSpPr txBox="1">
            <a:spLocks noChangeArrowheads="1"/>
          </p:cNvSpPr>
          <p:nvPr/>
        </p:nvSpPr>
        <p:spPr bwMode="auto">
          <a:xfrm>
            <a:off x="1244374" y="766989"/>
            <a:ext cx="5905500" cy="366713"/>
          </a:xfrm>
          <a:prstGeom prst="rect">
            <a:avLst/>
          </a:prstGeom>
          <a:noFill/>
          <a:ln w="9525">
            <a:noFill/>
            <a:miter lim="800000"/>
            <a:headEnd/>
            <a:tailEnd/>
          </a:ln>
        </p:spPr>
        <p:txBody>
          <a:bodyPr>
            <a:spAutoFit/>
          </a:bodyPr>
          <a:lstStyle/>
          <a:p>
            <a:pPr>
              <a:spcBef>
                <a:spcPct val="50000"/>
              </a:spcBef>
            </a:pPr>
            <a:r>
              <a:rPr lang="en-US" sz="1800" dirty="0">
                <a:solidFill>
                  <a:schemeClr val="tx1"/>
                </a:solidFill>
              </a:rPr>
              <a:t>TRANSPORTES, DISTRIBUIÇÃO E SEGUROS</a:t>
            </a:r>
          </a:p>
        </p:txBody>
      </p:sp>
      <p:sp>
        <p:nvSpPr>
          <p:cNvPr id="283662" name="Text Box 14"/>
          <p:cNvSpPr txBox="1">
            <a:spLocks noChangeArrowheads="1"/>
          </p:cNvSpPr>
          <p:nvPr/>
        </p:nvSpPr>
        <p:spPr bwMode="auto">
          <a:xfrm>
            <a:off x="482826" y="1169080"/>
            <a:ext cx="8428945" cy="5333319"/>
          </a:xfrm>
          <a:prstGeom prst="rect">
            <a:avLst/>
          </a:prstGeom>
          <a:noFill/>
          <a:ln w="9525">
            <a:noFill/>
            <a:miter lim="800000"/>
            <a:headEnd/>
            <a:tailEnd/>
          </a:ln>
        </p:spPr>
        <p:txBody>
          <a:bodyPr/>
          <a:lstStyle/>
          <a:p>
            <a:pPr>
              <a:lnSpc>
                <a:spcPct val="200000"/>
              </a:lnSpc>
            </a:pPr>
            <a:r>
              <a:rPr lang="en-US" sz="1800" dirty="0" smtClean="0"/>
              <a:t>1 </a:t>
            </a:r>
            <a:r>
              <a:rPr lang="en-US" sz="1800" dirty="0" err="1" smtClean="0"/>
              <a:t>Evolução</a:t>
            </a:r>
            <a:r>
              <a:rPr lang="en-US" sz="1800" dirty="0" smtClean="0"/>
              <a:t> dos </a:t>
            </a:r>
            <a:r>
              <a:rPr lang="en-US" sz="1800" dirty="0" err="1" smtClean="0"/>
              <a:t>Sistemas</a:t>
            </a:r>
            <a:r>
              <a:rPr lang="en-US" sz="1800" dirty="0" smtClean="0"/>
              <a:t> </a:t>
            </a:r>
            <a:r>
              <a:rPr lang="en-US" sz="1800" dirty="0" err="1" smtClean="0"/>
              <a:t>Logísticos</a:t>
            </a:r>
            <a:r>
              <a:rPr lang="en-US" sz="1800" dirty="0" smtClean="0"/>
              <a:t> - </a:t>
            </a:r>
            <a:r>
              <a:rPr lang="en-US" sz="1800" dirty="0" err="1" smtClean="0"/>
              <a:t>Capítulo</a:t>
            </a:r>
            <a:r>
              <a:rPr lang="en-US" sz="1800" dirty="0" smtClean="0"/>
              <a:t> 1 - PLT</a:t>
            </a:r>
          </a:p>
          <a:p>
            <a:pPr>
              <a:lnSpc>
                <a:spcPct val="200000"/>
              </a:lnSpc>
            </a:pPr>
            <a:r>
              <a:rPr lang="pt-BR" sz="1800" dirty="0" smtClean="0"/>
              <a:t>2</a:t>
            </a:r>
            <a:r>
              <a:rPr lang="en-US" sz="1800" dirty="0" smtClean="0"/>
              <a:t> Logística </a:t>
            </a:r>
            <a:r>
              <a:rPr lang="en-US" sz="1800" dirty="0" err="1" smtClean="0"/>
              <a:t>Integrada</a:t>
            </a:r>
            <a:r>
              <a:rPr lang="pt-BR" sz="1800" dirty="0" smtClean="0"/>
              <a:t> - </a:t>
            </a:r>
            <a:r>
              <a:rPr lang="en-US" sz="1800" dirty="0" err="1" smtClean="0"/>
              <a:t>Capítulo</a:t>
            </a:r>
            <a:r>
              <a:rPr lang="en-US" sz="1800" dirty="0" smtClean="0"/>
              <a:t> 2 - PLT</a:t>
            </a:r>
            <a:endParaRPr lang="pt-BR" sz="1800" dirty="0" smtClean="0"/>
          </a:p>
          <a:p>
            <a:pPr>
              <a:lnSpc>
                <a:spcPct val="200000"/>
              </a:lnSpc>
            </a:pPr>
            <a:r>
              <a:rPr lang="en-US" sz="1800" dirty="0" smtClean="0"/>
              <a:t>3 </a:t>
            </a:r>
            <a:r>
              <a:rPr lang="en-US" sz="1800" dirty="0" err="1" smtClean="0"/>
              <a:t>Transporte</a:t>
            </a:r>
            <a:r>
              <a:rPr lang="en-US" sz="1800" dirty="0" smtClean="0"/>
              <a:t> - </a:t>
            </a:r>
            <a:r>
              <a:rPr lang="en-US" sz="1800" dirty="0" err="1" smtClean="0"/>
              <a:t>Capítulo</a:t>
            </a:r>
            <a:r>
              <a:rPr lang="en-US" sz="1800" dirty="0" smtClean="0"/>
              <a:t> 3 - PLT</a:t>
            </a:r>
          </a:p>
          <a:p>
            <a:pPr>
              <a:lnSpc>
                <a:spcPct val="200000"/>
              </a:lnSpc>
            </a:pPr>
            <a:r>
              <a:rPr lang="en-US" sz="1800" dirty="0" smtClean="0"/>
              <a:t>4 </a:t>
            </a:r>
            <a:r>
              <a:rPr lang="en-US" sz="1800" dirty="0" err="1" smtClean="0"/>
              <a:t>Suprimento</a:t>
            </a:r>
            <a:r>
              <a:rPr lang="en-US" sz="1800" dirty="0" smtClean="0"/>
              <a:t> </a:t>
            </a:r>
            <a:r>
              <a:rPr lang="en-US" sz="1800" dirty="0" err="1" smtClean="0"/>
              <a:t>Físico</a:t>
            </a:r>
            <a:r>
              <a:rPr lang="en-US" sz="1800" dirty="0" smtClean="0"/>
              <a:t> - </a:t>
            </a:r>
            <a:r>
              <a:rPr lang="en-US" sz="1800" dirty="0" err="1" smtClean="0"/>
              <a:t>Capítulo</a:t>
            </a:r>
            <a:r>
              <a:rPr lang="en-US" sz="1800" dirty="0" smtClean="0"/>
              <a:t> 4 - PLT </a:t>
            </a:r>
            <a:r>
              <a:rPr lang="pt-BR" sz="1800" dirty="0" smtClean="0"/>
              <a:t/>
            </a:r>
            <a:br>
              <a:rPr lang="pt-BR" sz="1800" dirty="0" smtClean="0"/>
            </a:br>
            <a:r>
              <a:rPr lang="pt-BR" sz="1800" dirty="0" smtClean="0"/>
              <a:t>5</a:t>
            </a:r>
            <a:r>
              <a:rPr lang="en-US" sz="1800" dirty="0" smtClean="0"/>
              <a:t> </a:t>
            </a:r>
            <a:r>
              <a:rPr lang="en-US" sz="1800" dirty="0" err="1" smtClean="0"/>
              <a:t>Armazenagem</a:t>
            </a:r>
            <a:r>
              <a:rPr lang="en-US" sz="1800" dirty="0" smtClean="0"/>
              <a:t> e </a:t>
            </a:r>
            <a:r>
              <a:rPr lang="en-US" sz="1800" dirty="0" err="1" smtClean="0"/>
              <a:t>Movimentação</a:t>
            </a:r>
            <a:r>
              <a:rPr lang="en-US" sz="1800" dirty="0" smtClean="0"/>
              <a:t> de </a:t>
            </a:r>
            <a:r>
              <a:rPr lang="en-US" sz="1800" dirty="0" err="1" smtClean="0"/>
              <a:t>Matérias</a:t>
            </a:r>
            <a:r>
              <a:rPr lang="en-US" sz="1800" dirty="0" smtClean="0"/>
              <a:t> </a:t>
            </a:r>
            <a:r>
              <a:rPr lang="en-US" sz="1800" dirty="0" err="1" smtClean="0"/>
              <a:t>Primas</a:t>
            </a:r>
            <a:r>
              <a:rPr lang="en-US" sz="1800" dirty="0" smtClean="0"/>
              <a:t> e </a:t>
            </a:r>
            <a:r>
              <a:rPr lang="en-US" sz="1800" dirty="0" err="1" smtClean="0"/>
              <a:t>Mercadorias</a:t>
            </a:r>
            <a:r>
              <a:rPr lang="en-US" sz="1800" dirty="0" smtClean="0"/>
              <a:t> - </a:t>
            </a:r>
            <a:r>
              <a:rPr lang="en-US" sz="1800" dirty="0" err="1" smtClean="0"/>
              <a:t>Capítulo</a:t>
            </a:r>
            <a:r>
              <a:rPr lang="en-US" sz="1800" dirty="0" smtClean="0"/>
              <a:t> 5 - PLT</a:t>
            </a:r>
          </a:p>
          <a:p>
            <a:pPr>
              <a:lnSpc>
                <a:spcPct val="200000"/>
              </a:lnSpc>
            </a:pPr>
            <a:r>
              <a:rPr lang="en-US" sz="1800" dirty="0" smtClean="0"/>
              <a:t>6 </a:t>
            </a:r>
            <a:r>
              <a:rPr lang="en-US" sz="1800" dirty="0" err="1" smtClean="0"/>
              <a:t>Gestão</a:t>
            </a:r>
            <a:r>
              <a:rPr lang="en-US" sz="1800" dirty="0" smtClean="0"/>
              <a:t> de </a:t>
            </a:r>
            <a:r>
              <a:rPr lang="en-US" sz="1800" dirty="0" err="1" smtClean="0"/>
              <a:t>Canais</a:t>
            </a:r>
            <a:r>
              <a:rPr lang="en-US" sz="1800" dirty="0" smtClean="0"/>
              <a:t> de </a:t>
            </a:r>
            <a:r>
              <a:rPr lang="en-US" sz="1800" dirty="0" err="1" smtClean="0"/>
              <a:t>Distribuição</a:t>
            </a:r>
            <a:r>
              <a:rPr lang="en-US" sz="1800" dirty="0" smtClean="0"/>
              <a:t> e Trade Marketing - </a:t>
            </a:r>
            <a:r>
              <a:rPr lang="en-US" sz="1800" dirty="0" err="1" smtClean="0"/>
              <a:t>Capitulo</a:t>
            </a:r>
            <a:r>
              <a:rPr lang="en-US" sz="1800" dirty="0" smtClean="0"/>
              <a:t> 6 - PLT</a:t>
            </a:r>
          </a:p>
          <a:p>
            <a:pPr>
              <a:lnSpc>
                <a:spcPct val="200000"/>
              </a:lnSpc>
            </a:pPr>
            <a:r>
              <a:rPr lang="en-US" sz="1800" dirty="0" smtClean="0"/>
              <a:t>7 Marketing, </a:t>
            </a:r>
            <a:r>
              <a:rPr lang="en-US" sz="1800" dirty="0" err="1" smtClean="0"/>
              <a:t>logística</a:t>
            </a:r>
            <a:r>
              <a:rPr lang="en-US" sz="1800" dirty="0" smtClean="0"/>
              <a:t> e </a:t>
            </a:r>
            <a:r>
              <a:rPr lang="en-US" sz="1800" dirty="0" err="1" smtClean="0"/>
              <a:t>nível</a:t>
            </a:r>
            <a:r>
              <a:rPr lang="en-US" sz="1800" dirty="0" smtClean="0"/>
              <a:t> de </a:t>
            </a:r>
            <a:r>
              <a:rPr lang="en-US" sz="1800" dirty="0" err="1" smtClean="0"/>
              <a:t>serviços</a:t>
            </a:r>
            <a:r>
              <a:rPr lang="en-US" sz="1800" dirty="0" smtClean="0"/>
              <a:t> - </a:t>
            </a:r>
            <a:r>
              <a:rPr lang="en-US" sz="1800" dirty="0" err="1" smtClean="0"/>
              <a:t>Capitulo</a:t>
            </a:r>
            <a:r>
              <a:rPr lang="en-US" sz="1800" dirty="0" smtClean="0"/>
              <a:t> 7 - PLT</a:t>
            </a:r>
          </a:p>
          <a:p>
            <a:pPr>
              <a:lnSpc>
                <a:spcPct val="200000"/>
              </a:lnSpc>
            </a:pPr>
            <a:r>
              <a:rPr lang="en-US" sz="1800" dirty="0" smtClean="0"/>
              <a:t>8 </a:t>
            </a:r>
            <a:r>
              <a:rPr lang="en-US" sz="1800" dirty="0" err="1" smtClean="0"/>
              <a:t>Seguro</a:t>
            </a:r>
            <a:endParaRPr lang="en-US" sz="1800" dirty="0"/>
          </a:p>
        </p:txBody>
      </p:sp>
      <p:pic>
        <p:nvPicPr>
          <p:cNvPr id="19462" name="Picture 4" descr="logo anhanguera educacional"/>
          <p:cNvPicPr>
            <a:picLocks noChangeAspect="1" noChangeArrowheads="1"/>
          </p:cNvPicPr>
          <p:nvPr/>
        </p:nvPicPr>
        <p:blipFill>
          <a:blip r:embed="rId3"/>
          <a:srcRect/>
          <a:stretch>
            <a:fillRect/>
          </a:stretch>
        </p:blipFill>
        <p:spPr bwMode="auto">
          <a:xfrm>
            <a:off x="8226425" y="5849938"/>
            <a:ext cx="917575" cy="10080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box(in)">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3662">
                                            <p:txEl>
                                              <p:pRg st="0" end="0"/>
                                            </p:txEl>
                                          </p:spTgt>
                                        </p:tgtEl>
                                        <p:attrNameLst>
                                          <p:attrName>style.visibility</p:attrName>
                                        </p:attrNameLst>
                                      </p:cBhvr>
                                      <p:to>
                                        <p:strVal val="visible"/>
                                      </p:to>
                                    </p:set>
                                    <p:animEffect transition="in" filter="box(in)">
                                      <p:cBhvr>
                                        <p:cTn id="12" dur="500"/>
                                        <p:tgtEl>
                                          <p:spTgt spid="2836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3662">
                                            <p:txEl>
                                              <p:pRg st="1" end="1"/>
                                            </p:txEl>
                                          </p:spTgt>
                                        </p:tgtEl>
                                        <p:attrNameLst>
                                          <p:attrName>style.visibility</p:attrName>
                                        </p:attrNameLst>
                                      </p:cBhvr>
                                      <p:to>
                                        <p:strVal val="visible"/>
                                      </p:to>
                                    </p:set>
                                    <p:animEffect transition="in" filter="box(in)">
                                      <p:cBhvr>
                                        <p:cTn id="17" dur="500"/>
                                        <p:tgtEl>
                                          <p:spTgt spid="2836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3662">
                                            <p:txEl>
                                              <p:pRg st="2" end="2"/>
                                            </p:txEl>
                                          </p:spTgt>
                                        </p:tgtEl>
                                        <p:attrNameLst>
                                          <p:attrName>style.visibility</p:attrName>
                                        </p:attrNameLst>
                                      </p:cBhvr>
                                      <p:to>
                                        <p:strVal val="visible"/>
                                      </p:to>
                                    </p:set>
                                    <p:animEffect transition="in" filter="box(in)">
                                      <p:cBhvr>
                                        <p:cTn id="22" dur="500"/>
                                        <p:tgtEl>
                                          <p:spTgt spid="2836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3662">
                                            <p:txEl>
                                              <p:pRg st="3" end="3"/>
                                            </p:txEl>
                                          </p:spTgt>
                                        </p:tgtEl>
                                        <p:attrNameLst>
                                          <p:attrName>style.visibility</p:attrName>
                                        </p:attrNameLst>
                                      </p:cBhvr>
                                      <p:to>
                                        <p:strVal val="visible"/>
                                      </p:to>
                                    </p:set>
                                    <p:animEffect transition="in" filter="box(in)">
                                      <p:cBhvr>
                                        <p:cTn id="27" dur="500"/>
                                        <p:tgtEl>
                                          <p:spTgt spid="2836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3662">
                                            <p:txEl>
                                              <p:pRg st="4" end="4"/>
                                            </p:txEl>
                                          </p:spTgt>
                                        </p:tgtEl>
                                        <p:attrNameLst>
                                          <p:attrName>style.visibility</p:attrName>
                                        </p:attrNameLst>
                                      </p:cBhvr>
                                      <p:to>
                                        <p:strVal val="visible"/>
                                      </p:to>
                                    </p:set>
                                    <p:animEffect transition="in" filter="box(in)">
                                      <p:cBhvr>
                                        <p:cTn id="32" dur="500"/>
                                        <p:tgtEl>
                                          <p:spTgt spid="2836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3662">
                                            <p:txEl>
                                              <p:pRg st="5" end="5"/>
                                            </p:txEl>
                                          </p:spTgt>
                                        </p:tgtEl>
                                        <p:attrNameLst>
                                          <p:attrName>style.visibility</p:attrName>
                                        </p:attrNameLst>
                                      </p:cBhvr>
                                      <p:to>
                                        <p:strVal val="visible"/>
                                      </p:to>
                                    </p:set>
                                    <p:animEffect transition="in" filter="box(in)">
                                      <p:cBhvr>
                                        <p:cTn id="37" dur="500"/>
                                        <p:tgtEl>
                                          <p:spTgt spid="2836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3662">
                                            <p:txEl>
                                              <p:pRg st="6" end="6"/>
                                            </p:txEl>
                                          </p:spTgt>
                                        </p:tgtEl>
                                        <p:attrNameLst>
                                          <p:attrName>style.visibility</p:attrName>
                                        </p:attrNameLst>
                                      </p:cBhvr>
                                      <p:to>
                                        <p:strVal val="visible"/>
                                      </p:to>
                                    </p:set>
                                    <p:animEffect transition="in" filter="box(in)">
                                      <p:cBhvr>
                                        <p:cTn id="42" dur="500"/>
                                        <p:tgtEl>
                                          <p:spTgt spid="283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DEBDC75-0F4C-40BB-9E29-6EEE92BFD382}" type="slidenum">
              <a:rPr lang="pt-BR" smtClean="0">
                <a:latin typeface="Arial" pitchFamily="34" charset="0"/>
                <a:cs typeface="Arial" pitchFamily="34" charset="0"/>
              </a:rPr>
              <a:pPr/>
              <a:t>152</a:t>
            </a:fld>
            <a:endParaRPr lang="pt-BR" smtClean="0">
              <a:latin typeface="Arial" pitchFamily="34" charset="0"/>
              <a:cs typeface="Arial" pitchFamily="34" charset="0"/>
            </a:endParaRPr>
          </a:p>
        </p:txBody>
      </p:sp>
      <p:sp>
        <p:nvSpPr>
          <p:cNvPr id="179203"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79204" name="Rectangle 3"/>
          <p:cNvSpPr>
            <a:spLocks noGrp="1" noChangeArrowheads="1"/>
          </p:cNvSpPr>
          <p:nvPr>
            <p:ph type="body" idx="4294967295"/>
          </p:nvPr>
        </p:nvSpPr>
        <p:spPr bwMode="auto">
          <a:xfrm>
            <a:off x="250825" y="1268413"/>
            <a:ext cx="8435975" cy="5256212"/>
          </a:xfrm>
          <a:prstGeom prst="rect">
            <a:avLst/>
          </a:prstGeom>
          <a:solidFill>
            <a:srgbClr val="FFFFFF"/>
          </a:solidFill>
          <a:ln>
            <a:solidFill>
              <a:srgbClr val="000000"/>
            </a:solidFill>
            <a:miter lim="800000"/>
            <a:headEnd/>
            <a:tailEnd/>
          </a:ln>
        </p:spPr>
        <p:txBody>
          <a:bodyPr/>
          <a:lstStyle/>
          <a:p>
            <a:pPr algn="just">
              <a:buFontTx/>
              <a:buNone/>
            </a:pPr>
            <a:r>
              <a:rPr lang="pt-BR" sz="2400" smtClean="0"/>
              <a:t>	</a:t>
            </a:r>
            <a:r>
              <a:rPr lang="pt-BR" sz="2800" b="1" smtClean="0"/>
              <a:t>Introdução ao seguro</a:t>
            </a:r>
            <a:r>
              <a:rPr lang="pt-BR" sz="2400" smtClean="0"/>
              <a:t> </a:t>
            </a:r>
          </a:p>
          <a:p>
            <a:pPr algn="just">
              <a:buFontTx/>
              <a:buNone/>
            </a:pPr>
            <a:r>
              <a:rPr lang="pt-BR" sz="2800" smtClean="0"/>
              <a:t>	Por que da importância do seguro ?</a:t>
            </a:r>
          </a:p>
          <a:p>
            <a:pPr algn="just">
              <a:buFontTx/>
              <a:buNone/>
            </a:pPr>
            <a:r>
              <a:rPr lang="pt-BR" sz="2800" smtClean="0"/>
              <a:t>	Em nosso dia a dia o seguro é parte importante no vai e vem das mercadores e dos bens que são utilizados para essa movimentação.</a:t>
            </a:r>
          </a:p>
          <a:p>
            <a:pPr algn="just">
              <a:buFontTx/>
              <a:buNone/>
            </a:pPr>
            <a:r>
              <a:rPr lang="pt-BR" sz="2800" smtClean="0"/>
              <a:t>	A necessidade de proteção contra o perigo , incerteza quanto ao futuro e possibilidade de perda dos bens. </a:t>
            </a:r>
          </a:p>
          <a:p>
            <a:pPr algn="just">
              <a:buFontTx/>
              <a:buNone/>
            </a:pPr>
            <a:r>
              <a:rPr lang="pt-BR" sz="2800" smtClean="0"/>
              <a:t>	O seguro tem a finalidade especifica de restabelecer o equilíbrio econômico perturbado.</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8EC113A-F847-42CE-80E1-562CB5182F11}" type="slidenum">
              <a:rPr lang="pt-BR" smtClean="0">
                <a:latin typeface="Arial" pitchFamily="34" charset="0"/>
                <a:cs typeface="Arial" pitchFamily="34" charset="0"/>
              </a:rPr>
              <a:pPr/>
              <a:t>153</a:t>
            </a:fld>
            <a:endParaRPr lang="pt-BR" smtClean="0">
              <a:latin typeface="Arial" pitchFamily="34" charset="0"/>
              <a:cs typeface="Arial" pitchFamily="34" charset="0"/>
            </a:endParaRPr>
          </a:p>
        </p:txBody>
      </p:sp>
      <p:sp>
        <p:nvSpPr>
          <p:cNvPr id="180227" name="Rectangle 2"/>
          <p:cNvSpPr>
            <a:spLocks noChangeArrowheads="1"/>
          </p:cNvSpPr>
          <p:nvPr/>
        </p:nvSpPr>
        <p:spPr bwMode="auto">
          <a:xfrm>
            <a:off x="1331913" y="2420938"/>
            <a:ext cx="6769100" cy="4248150"/>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80228" name="Rectangle 3"/>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80229" name="Rectangle 4"/>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algn="just">
              <a:buFontTx/>
              <a:buNone/>
            </a:pPr>
            <a:r>
              <a:rPr lang="pt-BR" sz="2800" smtClean="0"/>
              <a:t>	</a:t>
            </a:r>
            <a:r>
              <a:rPr lang="pt-BR" sz="2800" b="1" smtClean="0"/>
              <a:t>Introdução ao seguro</a:t>
            </a:r>
            <a:r>
              <a:rPr lang="pt-BR" sz="2800" smtClean="0"/>
              <a:t> </a:t>
            </a:r>
          </a:p>
          <a:p>
            <a:pPr algn="just">
              <a:buFontTx/>
              <a:buNone/>
            </a:pPr>
            <a:r>
              <a:rPr lang="pt-BR" smtClean="0"/>
              <a:t>	</a:t>
            </a:r>
            <a:r>
              <a:rPr lang="pt-BR" sz="2800" smtClean="0"/>
              <a:t>Estrutura do Sistema Nacional de Seguro Privados - SNSP</a:t>
            </a:r>
          </a:p>
        </p:txBody>
      </p:sp>
      <p:grpSp>
        <p:nvGrpSpPr>
          <p:cNvPr id="180230" name="Group 5"/>
          <p:cNvGrpSpPr>
            <a:grpSpLocks/>
          </p:cNvGrpSpPr>
          <p:nvPr/>
        </p:nvGrpSpPr>
        <p:grpSpPr bwMode="auto">
          <a:xfrm>
            <a:off x="1763713" y="2636838"/>
            <a:ext cx="5616575" cy="3960812"/>
            <a:chOff x="930" y="1661"/>
            <a:chExt cx="3538" cy="2495"/>
          </a:xfrm>
        </p:grpSpPr>
        <p:sp>
          <p:nvSpPr>
            <p:cNvPr id="180233" name="AutoShape 6"/>
            <p:cNvSpPr>
              <a:spLocks noChangeArrowheads="1"/>
            </p:cNvSpPr>
            <p:nvPr/>
          </p:nvSpPr>
          <p:spPr bwMode="auto">
            <a:xfrm>
              <a:off x="2154" y="1661"/>
              <a:ext cx="817" cy="317"/>
            </a:xfrm>
            <a:prstGeom prst="roundRect">
              <a:avLst>
                <a:gd name="adj" fmla="val 16667"/>
              </a:avLst>
            </a:prstGeom>
            <a:solidFill>
              <a:schemeClr val="bg1"/>
            </a:solidFill>
            <a:ln w="9525">
              <a:solidFill>
                <a:schemeClr val="tx1"/>
              </a:solidFill>
              <a:round/>
              <a:headEnd/>
              <a:tailEnd/>
            </a:ln>
          </p:spPr>
          <p:txBody>
            <a:bodyPr wrap="none" anchor="ctr"/>
            <a:lstStyle/>
            <a:p>
              <a:pPr algn="ctr"/>
              <a:r>
                <a:rPr lang="pt-BR" sz="1800">
                  <a:solidFill>
                    <a:schemeClr val="tx1"/>
                  </a:solidFill>
                </a:rPr>
                <a:t>CNSP</a:t>
              </a:r>
            </a:p>
          </p:txBody>
        </p:sp>
        <p:sp>
          <p:nvSpPr>
            <p:cNvPr id="180234" name="AutoShape 7"/>
            <p:cNvSpPr>
              <a:spLocks noChangeArrowheads="1"/>
            </p:cNvSpPr>
            <p:nvPr/>
          </p:nvSpPr>
          <p:spPr bwMode="auto">
            <a:xfrm>
              <a:off x="1610" y="3702"/>
              <a:ext cx="1451" cy="454"/>
            </a:xfrm>
            <a:prstGeom prst="roundRect">
              <a:avLst>
                <a:gd name="adj" fmla="val 16667"/>
              </a:avLst>
            </a:prstGeom>
            <a:solidFill>
              <a:schemeClr val="bg1"/>
            </a:solidFill>
            <a:ln w="9525">
              <a:solidFill>
                <a:schemeClr val="tx1"/>
              </a:solidFill>
              <a:round/>
              <a:headEnd/>
              <a:tailEnd/>
            </a:ln>
          </p:spPr>
          <p:txBody>
            <a:bodyPr wrap="none" anchor="ctr"/>
            <a:lstStyle/>
            <a:p>
              <a:pPr algn="ctr"/>
              <a:r>
                <a:rPr lang="pt-BR" sz="1400">
                  <a:solidFill>
                    <a:schemeClr val="tx1"/>
                  </a:solidFill>
                </a:rPr>
                <a:t>Entidade de previdência </a:t>
              </a:r>
            </a:p>
            <a:p>
              <a:pPr algn="ctr"/>
              <a:r>
                <a:rPr lang="pt-BR" sz="1400">
                  <a:solidFill>
                    <a:schemeClr val="tx1"/>
                  </a:solidFill>
                </a:rPr>
                <a:t>Complementar Aberta e </a:t>
              </a:r>
            </a:p>
            <a:p>
              <a:pPr algn="ctr"/>
              <a:r>
                <a:rPr lang="pt-BR" sz="1400">
                  <a:solidFill>
                    <a:schemeClr val="tx1"/>
                  </a:solidFill>
                </a:rPr>
                <a:t>empresas de Capitalização</a:t>
              </a:r>
            </a:p>
          </p:txBody>
        </p:sp>
        <p:sp>
          <p:nvSpPr>
            <p:cNvPr id="180235" name="AutoShape 8"/>
            <p:cNvSpPr>
              <a:spLocks noChangeArrowheads="1"/>
            </p:cNvSpPr>
            <p:nvPr/>
          </p:nvSpPr>
          <p:spPr bwMode="auto">
            <a:xfrm>
              <a:off x="930" y="2614"/>
              <a:ext cx="817" cy="317"/>
            </a:xfrm>
            <a:prstGeom prst="roundRect">
              <a:avLst>
                <a:gd name="adj" fmla="val 16667"/>
              </a:avLst>
            </a:prstGeom>
            <a:solidFill>
              <a:schemeClr val="bg1"/>
            </a:solidFill>
            <a:ln w="9525">
              <a:solidFill>
                <a:schemeClr val="tx1"/>
              </a:solidFill>
              <a:round/>
              <a:headEnd/>
              <a:tailEnd/>
            </a:ln>
          </p:spPr>
          <p:txBody>
            <a:bodyPr wrap="none" anchor="ctr"/>
            <a:lstStyle/>
            <a:p>
              <a:pPr algn="ctr"/>
              <a:r>
                <a:rPr lang="pt-BR" sz="1800">
                  <a:solidFill>
                    <a:schemeClr val="tx1"/>
                  </a:solidFill>
                </a:rPr>
                <a:t>SUSEP</a:t>
              </a:r>
            </a:p>
          </p:txBody>
        </p:sp>
        <p:sp>
          <p:nvSpPr>
            <p:cNvPr id="180236" name="AutoShape 9"/>
            <p:cNvSpPr>
              <a:spLocks noChangeArrowheads="1"/>
            </p:cNvSpPr>
            <p:nvPr/>
          </p:nvSpPr>
          <p:spPr bwMode="auto">
            <a:xfrm>
              <a:off x="3515" y="3340"/>
              <a:ext cx="953" cy="317"/>
            </a:xfrm>
            <a:prstGeom prst="roundRect">
              <a:avLst>
                <a:gd name="adj" fmla="val 16667"/>
              </a:avLst>
            </a:prstGeom>
            <a:solidFill>
              <a:schemeClr val="bg1"/>
            </a:solidFill>
            <a:ln w="9525">
              <a:solidFill>
                <a:schemeClr val="tx1"/>
              </a:solidFill>
              <a:round/>
              <a:headEnd/>
              <a:tailEnd/>
            </a:ln>
          </p:spPr>
          <p:txBody>
            <a:bodyPr wrap="none" anchor="ctr"/>
            <a:lstStyle/>
            <a:p>
              <a:pPr algn="ctr"/>
              <a:r>
                <a:rPr lang="pt-BR" sz="1800">
                  <a:solidFill>
                    <a:schemeClr val="tx1"/>
                  </a:solidFill>
                </a:rPr>
                <a:t>Empresas</a:t>
              </a:r>
            </a:p>
            <a:p>
              <a:pPr algn="ctr"/>
              <a:r>
                <a:rPr lang="pt-BR" sz="1800">
                  <a:solidFill>
                    <a:schemeClr val="tx1"/>
                  </a:solidFill>
                </a:rPr>
                <a:t>Seguradoras</a:t>
              </a:r>
            </a:p>
          </p:txBody>
        </p:sp>
        <p:sp>
          <p:nvSpPr>
            <p:cNvPr id="180237" name="AutoShape 10"/>
            <p:cNvSpPr>
              <a:spLocks noChangeArrowheads="1"/>
            </p:cNvSpPr>
            <p:nvPr/>
          </p:nvSpPr>
          <p:spPr bwMode="auto">
            <a:xfrm>
              <a:off x="3515" y="2614"/>
              <a:ext cx="953" cy="317"/>
            </a:xfrm>
            <a:prstGeom prst="roundRect">
              <a:avLst>
                <a:gd name="adj" fmla="val 16667"/>
              </a:avLst>
            </a:prstGeom>
            <a:solidFill>
              <a:schemeClr val="bg1"/>
            </a:solidFill>
            <a:ln w="9525">
              <a:solidFill>
                <a:schemeClr val="tx1"/>
              </a:solidFill>
              <a:round/>
              <a:headEnd/>
              <a:tailEnd/>
            </a:ln>
          </p:spPr>
          <p:txBody>
            <a:bodyPr wrap="none" anchor="ctr"/>
            <a:lstStyle/>
            <a:p>
              <a:pPr algn="ctr"/>
              <a:r>
                <a:rPr lang="pt-BR" sz="1800">
                  <a:solidFill>
                    <a:schemeClr val="tx1"/>
                  </a:solidFill>
                </a:rPr>
                <a:t>IRB-Brasil Re</a:t>
              </a:r>
            </a:p>
          </p:txBody>
        </p:sp>
        <p:sp>
          <p:nvSpPr>
            <p:cNvPr id="180238" name="AutoShape 11"/>
            <p:cNvSpPr>
              <a:spLocks noChangeArrowheads="1"/>
            </p:cNvSpPr>
            <p:nvPr/>
          </p:nvSpPr>
          <p:spPr bwMode="auto">
            <a:xfrm>
              <a:off x="1519" y="3158"/>
              <a:ext cx="953" cy="363"/>
            </a:xfrm>
            <a:prstGeom prst="roundRect">
              <a:avLst>
                <a:gd name="adj" fmla="val 16667"/>
              </a:avLst>
            </a:prstGeom>
            <a:solidFill>
              <a:schemeClr val="bg1"/>
            </a:solidFill>
            <a:ln w="9525">
              <a:solidFill>
                <a:schemeClr val="tx1"/>
              </a:solidFill>
              <a:round/>
              <a:headEnd/>
              <a:tailEnd/>
            </a:ln>
          </p:spPr>
          <p:txBody>
            <a:bodyPr wrap="none" anchor="ctr"/>
            <a:lstStyle/>
            <a:p>
              <a:pPr algn="ctr"/>
              <a:r>
                <a:rPr lang="pt-BR" sz="1800">
                  <a:solidFill>
                    <a:schemeClr val="tx1"/>
                  </a:solidFill>
                </a:rPr>
                <a:t>Corretores </a:t>
              </a:r>
            </a:p>
            <a:p>
              <a:pPr algn="ctr"/>
              <a:r>
                <a:rPr lang="pt-BR" sz="1800">
                  <a:solidFill>
                    <a:schemeClr val="tx1"/>
                  </a:solidFill>
                </a:rPr>
                <a:t>de Seguros</a:t>
              </a:r>
            </a:p>
          </p:txBody>
        </p:sp>
        <p:sp>
          <p:nvSpPr>
            <p:cNvPr id="180239" name="AutoShape 12"/>
            <p:cNvSpPr>
              <a:spLocks noChangeArrowheads="1"/>
            </p:cNvSpPr>
            <p:nvPr/>
          </p:nvSpPr>
          <p:spPr bwMode="auto">
            <a:xfrm>
              <a:off x="3061" y="2069"/>
              <a:ext cx="817" cy="317"/>
            </a:xfrm>
            <a:prstGeom prst="roundRect">
              <a:avLst>
                <a:gd name="adj" fmla="val 16667"/>
              </a:avLst>
            </a:prstGeom>
            <a:solidFill>
              <a:schemeClr val="bg1"/>
            </a:solidFill>
            <a:ln w="9525">
              <a:solidFill>
                <a:schemeClr val="tx1"/>
              </a:solidFill>
              <a:round/>
              <a:headEnd/>
              <a:tailEnd/>
            </a:ln>
          </p:spPr>
          <p:txBody>
            <a:bodyPr wrap="none" anchor="ctr"/>
            <a:lstStyle/>
            <a:p>
              <a:pPr algn="ctr"/>
              <a:r>
                <a:rPr lang="pt-BR" sz="1800">
                  <a:solidFill>
                    <a:schemeClr val="tx1"/>
                  </a:solidFill>
                </a:rPr>
                <a:t>CRSNSP</a:t>
              </a:r>
            </a:p>
          </p:txBody>
        </p:sp>
        <p:sp>
          <p:nvSpPr>
            <p:cNvPr id="180240" name="Line 13"/>
            <p:cNvSpPr>
              <a:spLocks noChangeShapeType="1"/>
            </p:cNvSpPr>
            <p:nvPr/>
          </p:nvSpPr>
          <p:spPr bwMode="auto">
            <a:xfrm>
              <a:off x="1338" y="2432"/>
              <a:ext cx="2631" cy="0"/>
            </a:xfrm>
            <a:prstGeom prst="line">
              <a:avLst/>
            </a:prstGeom>
            <a:noFill/>
            <a:ln w="38100">
              <a:solidFill>
                <a:schemeClr val="tx1"/>
              </a:solidFill>
              <a:round/>
              <a:headEnd/>
              <a:tailEnd/>
            </a:ln>
          </p:spPr>
          <p:txBody>
            <a:bodyPr/>
            <a:lstStyle/>
            <a:p>
              <a:endParaRPr lang="pt-BR"/>
            </a:p>
          </p:txBody>
        </p:sp>
        <p:sp>
          <p:nvSpPr>
            <p:cNvPr id="180241" name="Line 14"/>
            <p:cNvSpPr>
              <a:spLocks noChangeShapeType="1"/>
            </p:cNvSpPr>
            <p:nvPr/>
          </p:nvSpPr>
          <p:spPr bwMode="auto">
            <a:xfrm flipV="1">
              <a:off x="2517" y="1979"/>
              <a:ext cx="0" cy="453"/>
            </a:xfrm>
            <a:prstGeom prst="line">
              <a:avLst/>
            </a:prstGeom>
            <a:noFill/>
            <a:ln w="38100">
              <a:solidFill>
                <a:schemeClr val="tx1"/>
              </a:solidFill>
              <a:round/>
              <a:headEnd/>
              <a:tailEnd/>
            </a:ln>
          </p:spPr>
          <p:txBody>
            <a:bodyPr/>
            <a:lstStyle/>
            <a:p>
              <a:endParaRPr lang="pt-BR"/>
            </a:p>
          </p:txBody>
        </p:sp>
        <p:sp>
          <p:nvSpPr>
            <p:cNvPr id="180242" name="Line 15"/>
            <p:cNvSpPr>
              <a:spLocks noChangeShapeType="1"/>
            </p:cNvSpPr>
            <p:nvPr/>
          </p:nvSpPr>
          <p:spPr bwMode="auto">
            <a:xfrm>
              <a:off x="2517" y="2205"/>
              <a:ext cx="544" cy="0"/>
            </a:xfrm>
            <a:prstGeom prst="line">
              <a:avLst/>
            </a:prstGeom>
            <a:noFill/>
            <a:ln w="38100">
              <a:solidFill>
                <a:schemeClr val="tx1"/>
              </a:solidFill>
              <a:round/>
              <a:headEnd/>
              <a:tailEnd/>
            </a:ln>
          </p:spPr>
          <p:txBody>
            <a:bodyPr/>
            <a:lstStyle/>
            <a:p>
              <a:endParaRPr lang="pt-BR"/>
            </a:p>
          </p:txBody>
        </p:sp>
        <p:sp>
          <p:nvSpPr>
            <p:cNvPr id="180243" name="Line 16"/>
            <p:cNvSpPr>
              <a:spLocks noChangeShapeType="1"/>
            </p:cNvSpPr>
            <p:nvPr/>
          </p:nvSpPr>
          <p:spPr bwMode="auto">
            <a:xfrm>
              <a:off x="1292" y="3294"/>
              <a:ext cx="227" cy="0"/>
            </a:xfrm>
            <a:prstGeom prst="line">
              <a:avLst/>
            </a:prstGeom>
            <a:noFill/>
            <a:ln w="38100">
              <a:solidFill>
                <a:schemeClr val="tx1"/>
              </a:solidFill>
              <a:round/>
              <a:headEnd/>
              <a:tailEnd/>
            </a:ln>
          </p:spPr>
          <p:txBody>
            <a:bodyPr/>
            <a:lstStyle/>
            <a:p>
              <a:endParaRPr lang="pt-BR"/>
            </a:p>
          </p:txBody>
        </p:sp>
        <p:sp>
          <p:nvSpPr>
            <p:cNvPr id="180244" name="Line 17"/>
            <p:cNvSpPr>
              <a:spLocks noChangeShapeType="1"/>
            </p:cNvSpPr>
            <p:nvPr/>
          </p:nvSpPr>
          <p:spPr bwMode="auto">
            <a:xfrm>
              <a:off x="1292" y="3929"/>
              <a:ext cx="318" cy="0"/>
            </a:xfrm>
            <a:prstGeom prst="line">
              <a:avLst/>
            </a:prstGeom>
            <a:noFill/>
            <a:ln w="38100">
              <a:solidFill>
                <a:schemeClr val="tx1"/>
              </a:solidFill>
              <a:round/>
              <a:headEnd/>
              <a:tailEnd/>
            </a:ln>
          </p:spPr>
          <p:txBody>
            <a:bodyPr/>
            <a:lstStyle/>
            <a:p>
              <a:endParaRPr lang="pt-BR"/>
            </a:p>
          </p:txBody>
        </p:sp>
        <p:sp>
          <p:nvSpPr>
            <p:cNvPr id="180245" name="Line 18"/>
            <p:cNvSpPr>
              <a:spLocks noChangeShapeType="1"/>
            </p:cNvSpPr>
            <p:nvPr/>
          </p:nvSpPr>
          <p:spPr bwMode="auto">
            <a:xfrm flipV="1">
              <a:off x="1292" y="2931"/>
              <a:ext cx="0" cy="998"/>
            </a:xfrm>
            <a:prstGeom prst="line">
              <a:avLst/>
            </a:prstGeom>
            <a:noFill/>
            <a:ln w="38100">
              <a:solidFill>
                <a:schemeClr val="tx1"/>
              </a:solidFill>
              <a:round/>
              <a:headEnd/>
              <a:tailEnd/>
            </a:ln>
          </p:spPr>
          <p:txBody>
            <a:bodyPr/>
            <a:lstStyle/>
            <a:p>
              <a:endParaRPr lang="pt-BR"/>
            </a:p>
          </p:txBody>
        </p:sp>
        <p:sp>
          <p:nvSpPr>
            <p:cNvPr id="180246" name="Line 19"/>
            <p:cNvSpPr>
              <a:spLocks noChangeShapeType="1"/>
            </p:cNvSpPr>
            <p:nvPr/>
          </p:nvSpPr>
          <p:spPr bwMode="auto">
            <a:xfrm>
              <a:off x="1338" y="2432"/>
              <a:ext cx="0" cy="182"/>
            </a:xfrm>
            <a:prstGeom prst="line">
              <a:avLst/>
            </a:prstGeom>
            <a:noFill/>
            <a:ln w="38100">
              <a:solidFill>
                <a:schemeClr val="tx1"/>
              </a:solidFill>
              <a:round/>
              <a:headEnd/>
              <a:tailEnd/>
            </a:ln>
          </p:spPr>
          <p:txBody>
            <a:bodyPr/>
            <a:lstStyle/>
            <a:p>
              <a:endParaRPr lang="pt-BR"/>
            </a:p>
          </p:txBody>
        </p:sp>
        <p:sp>
          <p:nvSpPr>
            <p:cNvPr id="180247" name="Line 20"/>
            <p:cNvSpPr>
              <a:spLocks noChangeShapeType="1"/>
            </p:cNvSpPr>
            <p:nvPr/>
          </p:nvSpPr>
          <p:spPr bwMode="auto">
            <a:xfrm>
              <a:off x="3969" y="2432"/>
              <a:ext cx="0" cy="182"/>
            </a:xfrm>
            <a:prstGeom prst="line">
              <a:avLst/>
            </a:prstGeom>
            <a:noFill/>
            <a:ln w="38100">
              <a:solidFill>
                <a:schemeClr val="tx1"/>
              </a:solidFill>
              <a:round/>
              <a:headEnd/>
              <a:tailEnd/>
            </a:ln>
          </p:spPr>
          <p:txBody>
            <a:bodyPr/>
            <a:lstStyle/>
            <a:p>
              <a:endParaRPr lang="pt-BR"/>
            </a:p>
          </p:txBody>
        </p:sp>
        <p:sp>
          <p:nvSpPr>
            <p:cNvPr id="180248" name="Line 21"/>
            <p:cNvSpPr>
              <a:spLocks noChangeShapeType="1"/>
            </p:cNvSpPr>
            <p:nvPr/>
          </p:nvSpPr>
          <p:spPr bwMode="auto">
            <a:xfrm>
              <a:off x="3969" y="2931"/>
              <a:ext cx="0" cy="408"/>
            </a:xfrm>
            <a:prstGeom prst="line">
              <a:avLst/>
            </a:prstGeom>
            <a:noFill/>
            <a:ln w="38100">
              <a:solidFill>
                <a:schemeClr val="tx1"/>
              </a:solidFill>
              <a:round/>
              <a:headEnd/>
              <a:tailEnd/>
            </a:ln>
          </p:spPr>
          <p:txBody>
            <a:bodyPr/>
            <a:lstStyle/>
            <a:p>
              <a:endParaRPr lang="pt-BR"/>
            </a:p>
          </p:txBody>
        </p:sp>
        <p:sp>
          <p:nvSpPr>
            <p:cNvPr id="180249" name="Line 22"/>
            <p:cNvSpPr>
              <a:spLocks noChangeShapeType="1"/>
            </p:cNvSpPr>
            <p:nvPr/>
          </p:nvSpPr>
          <p:spPr bwMode="auto">
            <a:xfrm>
              <a:off x="1746" y="2704"/>
              <a:ext cx="1769" cy="0"/>
            </a:xfrm>
            <a:prstGeom prst="line">
              <a:avLst/>
            </a:prstGeom>
            <a:noFill/>
            <a:ln w="9525">
              <a:solidFill>
                <a:schemeClr val="tx1"/>
              </a:solidFill>
              <a:round/>
              <a:headEnd/>
              <a:tailEnd/>
            </a:ln>
          </p:spPr>
          <p:txBody>
            <a:bodyPr/>
            <a:lstStyle/>
            <a:p>
              <a:endParaRPr lang="pt-BR"/>
            </a:p>
          </p:txBody>
        </p:sp>
        <p:sp>
          <p:nvSpPr>
            <p:cNvPr id="180250" name="Line 23"/>
            <p:cNvSpPr>
              <a:spLocks noChangeShapeType="1"/>
            </p:cNvSpPr>
            <p:nvPr/>
          </p:nvSpPr>
          <p:spPr bwMode="auto">
            <a:xfrm flipH="1" flipV="1">
              <a:off x="1746" y="2840"/>
              <a:ext cx="1769" cy="545"/>
            </a:xfrm>
            <a:prstGeom prst="line">
              <a:avLst/>
            </a:prstGeom>
            <a:noFill/>
            <a:ln w="9525">
              <a:solidFill>
                <a:schemeClr val="tx1"/>
              </a:solidFill>
              <a:round/>
              <a:headEnd/>
              <a:tailEnd/>
            </a:ln>
          </p:spPr>
          <p:txBody>
            <a:bodyPr/>
            <a:lstStyle/>
            <a:p>
              <a:endParaRPr lang="pt-BR"/>
            </a:p>
          </p:txBody>
        </p:sp>
      </p:grpSp>
      <p:sp>
        <p:nvSpPr>
          <p:cNvPr id="180231" name="Text Box 24"/>
          <p:cNvSpPr txBox="1">
            <a:spLocks noChangeArrowheads="1"/>
          </p:cNvSpPr>
          <p:nvPr/>
        </p:nvSpPr>
        <p:spPr bwMode="auto">
          <a:xfrm rot="5400000">
            <a:off x="8151019" y="3953669"/>
            <a:ext cx="1073150" cy="366712"/>
          </a:xfrm>
          <a:prstGeom prst="rect">
            <a:avLst/>
          </a:prstGeom>
          <a:noFill/>
          <a:ln w="9525">
            <a:noFill/>
            <a:miter lim="800000"/>
            <a:headEnd/>
            <a:tailEnd/>
          </a:ln>
        </p:spPr>
        <p:txBody>
          <a:bodyPr wrap="none">
            <a:spAutoFit/>
          </a:bodyPr>
          <a:lstStyle/>
          <a:p>
            <a:r>
              <a:rPr lang="pt-BR" sz="1800">
                <a:solidFill>
                  <a:schemeClr val="tx1"/>
                </a:solidFill>
              </a:rPr>
              <a:t>mercado</a:t>
            </a:r>
          </a:p>
        </p:txBody>
      </p:sp>
      <p:sp>
        <p:nvSpPr>
          <p:cNvPr id="180232" name="Text Box 25"/>
          <p:cNvSpPr txBox="1">
            <a:spLocks noChangeArrowheads="1"/>
          </p:cNvSpPr>
          <p:nvPr/>
        </p:nvSpPr>
        <p:spPr bwMode="auto">
          <a:xfrm>
            <a:off x="6516688" y="2205038"/>
            <a:ext cx="844550" cy="366712"/>
          </a:xfrm>
          <a:prstGeom prst="rect">
            <a:avLst/>
          </a:prstGeom>
          <a:noFill/>
          <a:ln w="9525">
            <a:noFill/>
            <a:miter lim="800000"/>
            <a:headEnd/>
            <a:tailEnd/>
          </a:ln>
        </p:spPr>
        <p:txBody>
          <a:bodyPr wrap="none">
            <a:spAutoFit/>
          </a:bodyPr>
          <a:lstStyle/>
          <a:p>
            <a:r>
              <a:rPr lang="pt-BR" sz="1800">
                <a:solidFill>
                  <a:schemeClr val="tx1"/>
                </a:solidFill>
              </a:rPr>
              <a:t>cliente</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D84CEC1-2F25-48B0-86A9-DB8325DCBD76}" type="slidenum">
              <a:rPr lang="pt-BR" smtClean="0">
                <a:latin typeface="Arial" pitchFamily="34" charset="0"/>
                <a:cs typeface="Arial" pitchFamily="34" charset="0"/>
              </a:rPr>
              <a:pPr/>
              <a:t>154</a:t>
            </a:fld>
            <a:endParaRPr lang="pt-BR" smtClean="0">
              <a:latin typeface="Arial" pitchFamily="34" charset="0"/>
              <a:cs typeface="Arial" pitchFamily="34" charset="0"/>
            </a:endParaRPr>
          </a:p>
        </p:txBody>
      </p:sp>
      <p:sp>
        <p:nvSpPr>
          <p:cNvPr id="181251"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81252"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algn="just">
              <a:lnSpc>
                <a:spcPct val="90000"/>
              </a:lnSpc>
              <a:buFontTx/>
              <a:buNone/>
            </a:pPr>
            <a:r>
              <a:rPr lang="pt-BR" sz="2800" dirty="0" smtClean="0"/>
              <a:t>	</a:t>
            </a:r>
            <a:r>
              <a:rPr lang="pt-BR" sz="2800" b="1" dirty="0" smtClean="0"/>
              <a:t>Introdução ao seguro</a:t>
            </a:r>
            <a:r>
              <a:rPr lang="pt-BR" sz="2800" dirty="0" smtClean="0"/>
              <a:t> </a:t>
            </a:r>
          </a:p>
          <a:p>
            <a:pPr algn="just">
              <a:lnSpc>
                <a:spcPct val="90000"/>
              </a:lnSpc>
            </a:pPr>
            <a:r>
              <a:rPr lang="pt-BR" sz="1800" b="1" dirty="0" smtClean="0"/>
              <a:t>SNSP</a:t>
            </a:r>
            <a:r>
              <a:rPr lang="pt-BR" sz="1800" dirty="0" smtClean="0"/>
              <a:t> – Sistema nacional de seguros privados foi instituído pelo governo federal, por meio de decreto lei 73, de 1966, e é compostos pelos seguintes </a:t>
            </a:r>
            <a:r>
              <a:rPr lang="pt-BR" sz="1800" dirty="0" err="1" smtClean="0"/>
              <a:t>orgãos</a:t>
            </a:r>
            <a:r>
              <a:rPr lang="pt-BR" sz="1800" dirty="0" smtClean="0"/>
              <a:t>:</a:t>
            </a:r>
          </a:p>
          <a:p>
            <a:pPr algn="just">
              <a:lnSpc>
                <a:spcPct val="90000"/>
              </a:lnSpc>
              <a:buFontTx/>
              <a:buNone/>
            </a:pPr>
            <a:endParaRPr lang="pt-BR" sz="1800" dirty="0" smtClean="0"/>
          </a:p>
          <a:p>
            <a:pPr lvl="1" algn="just">
              <a:lnSpc>
                <a:spcPct val="90000"/>
              </a:lnSpc>
            </a:pPr>
            <a:r>
              <a:rPr lang="pt-BR" sz="1800" dirty="0" smtClean="0"/>
              <a:t>CNSP – Conselho nacional de seguros privados – É o </a:t>
            </a:r>
            <a:r>
              <a:rPr lang="pt-BR" sz="1800" dirty="0" err="1" smtClean="0"/>
              <a:t>orgão</a:t>
            </a:r>
            <a:r>
              <a:rPr lang="pt-BR" sz="1800" dirty="0" smtClean="0"/>
              <a:t> governamental encarregado da fixação das diretrizes e normas da política de seguros privados do Brasil.</a:t>
            </a:r>
          </a:p>
          <a:p>
            <a:pPr algn="just"/>
            <a:r>
              <a:rPr lang="pt-BR" sz="1800" b="1" dirty="0" smtClean="0"/>
              <a:t>SUSEP</a:t>
            </a:r>
            <a:r>
              <a:rPr lang="pt-BR" sz="1800" dirty="0" smtClean="0"/>
              <a:t> – Superintendência de seguros privados</a:t>
            </a:r>
          </a:p>
          <a:p>
            <a:pPr algn="just">
              <a:buFontTx/>
              <a:buNone/>
            </a:pPr>
            <a:r>
              <a:rPr lang="pt-BR" sz="1800" dirty="0" smtClean="0"/>
              <a:t>	É o </a:t>
            </a:r>
            <a:r>
              <a:rPr lang="pt-BR" sz="1800" dirty="0" err="1" smtClean="0"/>
              <a:t>orgão</a:t>
            </a:r>
            <a:r>
              <a:rPr lang="pt-BR" sz="1800" dirty="0" smtClean="0"/>
              <a:t> responsável pela regulamentação, supervisão, controle, fiscalização e incentivo das atividades de seguros, Previdência Complementar Aberta,Capitalização e Resseguro (IRB – Brasil Re, seguradoras, corretores de seguros, </a:t>
            </a:r>
            <a:r>
              <a:rPr lang="pt-BR" sz="1800" dirty="0" err="1" smtClean="0"/>
              <a:t>etc</a:t>
            </a:r>
            <a:r>
              <a:rPr lang="pt-BR" sz="1800" dirty="0" smtClean="0"/>
              <a:t>) </a:t>
            </a:r>
          </a:p>
          <a:p>
            <a:pPr algn="just">
              <a:buFontTx/>
              <a:buNone/>
            </a:pPr>
            <a:r>
              <a:rPr lang="pt-BR" sz="1800" dirty="0" smtClean="0"/>
              <a:t>	É uma autarquia vinculada ao Ministério da Fazenda.</a:t>
            </a:r>
          </a:p>
          <a:p>
            <a:pPr algn="just">
              <a:buFontTx/>
              <a:buNone/>
            </a:pPr>
            <a:r>
              <a:rPr lang="pt-BR" sz="1800" dirty="0" smtClean="0"/>
              <a:t>	A esse </a:t>
            </a:r>
            <a:r>
              <a:rPr lang="pt-BR" sz="1800" dirty="0" err="1" smtClean="0"/>
              <a:t>orgão</a:t>
            </a:r>
            <a:r>
              <a:rPr lang="pt-BR" sz="1800" dirty="0" smtClean="0"/>
              <a:t> são encaminhadas as denuncias dos segurados contra as seguradoras, corretores e outros </a:t>
            </a:r>
            <a:r>
              <a:rPr lang="pt-BR" sz="1800" dirty="0" err="1" smtClean="0"/>
              <a:t>orgão</a:t>
            </a:r>
            <a:r>
              <a:rPr lang="pt-BR" sz="1800" dirty="0" smtClean="0"/>
              <a:t> do mercado de seguros.</a:t>
            </a:r>
          </a:p>
          <a:p>
            <a:pPr lvl="1" algn="just">
              <a:lnSpc>
                <a:spcPct val="90000"/>
              </a:lnSpc>
            </a:pPr>
            <a:endParaRPr lang="pt-BR" sz="1800" dirty="0" smtClean="0"/>
          </a:p>
          <a:p>
            <a:pPr algn="just">
              <a:lnSpc>
                <a:spcPct val="90000"/>
              </a:lnSpc>
            </a:pPr>
            <a:endParaRPr lang="pt-BR" sz="2800"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52FF79A-5F70-4F7A-83B3-799276070BBD}" type="slidenum">
              <a:rPr lang="pt-BR" smtClean="0">
                <a:latin typeface="Arial" pitchFamily="34" charset="0"/>
                <a:cs typeface="Arial" pitchFamily="34" charset="0"/>
              </a:rPr>
              <a:pPr/>
              <a:t>155</a:t>
            </a:fld>
            <a:endParaRPr lang="pt-BR" smtClean="0">
              <a:latin typeface="Arial" pitchFamily="34" charset="0"/>
              <a:cs typeface="Arial" pitchFamily="34" charset="0"/>
            </a:endParaRPr>
          </a:p>
        </p:txBody>
      </p:sp>
      <p:sp>
        <p:nvSpPr>
          <p:cNvPr id="184323"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84324"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algn="just"/>
            <a:r>
              <a:rPr lang="pt-BR" sz="1800" b="1" dirty="0" smtClean="0"/>
              <a:t>IRB- Brasil Re</a:t>
            </a:r>
          </a:p>
          <a:p>
            <a:pPr algn="just">
              <a:buFontTx/>
              <a:buNone/>
            </a:pPr>
            <a:r>
              <a:rPr lang="pt-BR" sz="1800" dirty="0" smtClean="0"/>
              <a:t>	É uma empresa sociedade anônima de economia mista, com capital pertencente ao Governo Federal (acionista majoritário) e as companhias seguradoras, sendo atualmente o único </a:t>
            </a:r>
            <a:r>
              <a:rPr lang="pt-BR" sz="1800" dirty="0" err="1" smtClean="0"/>
              <a:t>ressegurador</a:t>
            </a:r>
            <a:r>
              <a:rPr lang="pt-BR" sz="1800" dirty="0" smtClean="0"/>
              <a:t> do Brasil e  ao qual cabe processar as operações de resseguro e de retrocessão, além de promover o desenvolvimento das operações de seguro do país.</a:t>
            </a:r>
          </a:p>
          <a:p>
            <a:pPr algn="just">
              <a:buFontTx/>
              <a:buNone/>
            </a:pPr>
            <a:endParaRPr lang="pt-BR" sz="1800" dirty="0" smtClean="0"/>
          </a:p>
          <a:p>
            <a:pPr algn="just"/>
            <a:r>
              <a:rPr lang="pt-BR" sz="1800" b="1" dirty="0" smtClean="0"/>
              <a:t>Corretoras de seguros</a:t>
            </a:r>
          </a:p>
          <a:p>
            <a:pPr algn="just">
              <a:buFontTx/>
              <a:buNone/>
            </a:pPr>
            <a:r>
              <a:rPr lang="pt-BR" sz="1800" dirty="0" smtClean="0"/>
              <a:t>	Pessoas físicas ou jurídicas, intermediários legalmente autorizados a angariar e promover contratos de seguros entre as seguradoras e as pessoas físicas ou jurídicas de direito privado.</a:t>
            </a:r>
          </a:p>
          <a:p>
            <a:pPr algn="just">
              <a:buFontTx/>
              <a:buNone/>
            </a:pPr>
            <a:endParaRPr lang="pt-BR" sz="1800" dirty="0" smtClean="0"/>
          </a:p>
          <a:p>
            <a:pPr algn="just"/>
            <a:r>
              <a:rPr lang="pt-BR" sz="1800" b="1" dirty="0" smtClean="0"/>
              <a:t>Seguradoras</a:t>
            </a:r>
          </a:p>
          <a:p>
            <a:pPr algn="just">
              <a:buFontTx/>
              <a:buNone/>
            </a:pPr>
            <a:r>
              <a:rPr lang="pt-BR" sz="1800" dirty="0" smtClean="0"/>
              <a:t>	Empresas legalmente constituídas sob a forma de sociedade anônima, que assumem e gerem os riscos de acordo com critérios técnicos e administrativos regulamentados pela SUSEP</a:t>
            </a:r>
          </a:p>
          <a:p>
            <a:pPr algn="just">
              <a:lnSpc>
                <a:spcPct val="180000"/>
              </a:lnSpc>
              <a:buFontTx/>
              <a:buNone/>
            </a:pPr>
            <a:endParaRPr lang="pt-BR" sz="1800" dirty="0" smtClean="0"/>
          </a:p>
          <a:p>
            <a:pPr algn="just">
              <a:buFontTx/>
              <a:buNone/>
            </a:pPr>
            <a:endParaRPr lang="pt-BR" sz="1800" dirty="0" smtClean="0"/>
          </a:p>
          <a:p>
            <a:pPr algn="just">
              <a:buFontTx/>
              <a:buNone/>
            </a:pPr>
            <a:endParaRPr lang="pt-BR" sz="1800"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364C8B4-7D26-4081-B431-F8E6E8531914}" type="slidenum">
              <a:rPr lang="pt-BR" smtClean="0">
                <a:latin typeface="Arial" pitchFamily="34" charset="0"/>
                <a:cs typeface="Arial" pitchFamily="34" charset="0"/>
              </a:rPr>
              <a:pPr/>
              <a:t>156</a:t>
            </a:fld>
            <a:endParaRPr lang="pt-BR" smtClean="0">
              <a:latin typeface="Arial" pitchFamily="34" charset="0"/>
              <a:cs typeface="Arial" pitchFamily="34" charset="0"/>
            </a:endParaRPr>
          </a:p>
        </p:txBody>
      </p:sp>
      <p:sp>
        <p:nvSpPr>
          <p:cNvPr id="187395"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87396"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algn="just"/>
            <a:r>
              <a:rPr lang="pt-BR" sz="1800" b="1" dirty="0" smtClean="0"/>
              <a:t>Entidade de Previdência Complementar aberta </a:t>
            </a:r>
          </a:p>
          <a:p>
            <a:pPr algn="just">
              <a:lnSpc>
                <a:spcPct val="170000"/>
              </a:lnSpc>
              <a:buFontTx/>
              <a:buNone/>
            </a:pPr>
            <a:r>
              <a:rPr lang="pt-BR" sz="1800" dirty="0" smtClean="0"/>
              <a:t>	Sociedade constituídas com objetivo principal de instituir e executar planos de benefícios de caráter previdenciário.</a:t>
            </a:r>
          </a:p>
          <a:p>
            <a:pPr algn="just"/>
            <a:r>
              <a:rPr lang="pt-BR" sz="1800" b="1" dirty="0" smtClean="0"/>
              <a:t>Sociedades de Capitalização</a:t>
            </a:r>
          </a:p>
          <a:p>
            <a:pPr algn="just">
              <a:lnSpc>
                <a:spcPct val="190000"/>
              </a:lnSpc>
              <a:buFontTx/>
              <a:buNone/>
            </a:pPr>
            <a:r>
              <a:rPr lang="pt-BR" sz="1800" dirty="0" smtClean="0"/>
              <a:t>	Entidades organizadas sob a forma de sociedade anônimas, com finalidade de constituir capitais, pagáveis, em moeda corrente, aos titulares dos títulos de capitalização</a:t>
            </a:r>
          </a:p>
          <a:p>
            <a:pPr algn="just"/>
            <a:r>
              <a:rPr lang="pt-BR" sz="1800" b="1" dirty="0" smtClean="0"/>
              <a:t>CRSNSP – Conselho de Recursos do Sistema Nacional de Seguros Privados, de Previdência Complementar Aberta e de Capitalização</a:t>
            </a:r>
          </a:p>
          <a:p>
            <a:pPr algn="just">
              <a:lnSpc>
                <a:spcPct val="150000"/>
              </a:lnSpc>
              <a:buFontTx/>
              <a:buNone/>
            </a:pPr>
            <a:r>
              <a:rPr lang="pt-BR" sz="1800" dirty="0" smtClean="0"/>
              <a:t>	Integrante da estrutura básica do Ministério da Fazenda e que tem por finalidade o julgamento, em última instância administrativa, dos recursos de decisões dos </a:t>
            </a:r>
            <a:r>
              <a:rPr lang="pt-BR" sz="1800" dirty="0" err="1" smtClean="0"/>
              <a:t>orgãos</a:t>
            </a:r>
            <a:r>
              <a:rPr lang="pt-BR" sz="1800" dirty="0" smtClean="0"/>
              <a:t> fiscalizadores do SNSP.</a:t>
            </a:r>
          </a:p>
          <a:p>
            <a:pPr algn="just">
              <a:lnSpc>
                <a:spcPct val="190000"/>
              </a:lnSpc>
              <a:buFontTx/>
              <a:buNone/>
            </a:pPr>
            <a:endParaRPr lang="pt-BR" sz="1800" dirty="0" smtClean="0"/>
          </a:p>
          <a:p>
            <a:pPr algn="just">
              <a:lnSpc>
                <a:spcPct val="170000"/>
              </a:lnSpc>
              <a:buFontTx/>
              <a:buNone/>
            </a:pPr>
            <a:endParaRPr lang="pt-BR" sz="2800" dirty="0" smtClean="0"/>
          </a:p>
          <a:p>
            <a:pPr algn="just">
              <a:lnSpc>
                <a:spcPct val="170000"/>
              </a:lnSpc>
              <a:buFontTx/>
              <a:buNone/>
            </a:pPr>
            <a:endParaRPr lang="pt-BR" sz="2800" dirty="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58FF095-3601-4C07-9B34-F64BE15E7E80}" type="slidenum">
              <a:rPr lang="pt-BR" smtClean="0">
                <a:latin typeface="Arial" pitchFamily="34" charset="0"/>
                <a:cs typeface="Arial" pitchFamily="34" charset="0"/>
              </a:rPr>
              <a:pPr/>
              <a:t>157</a:t>
            </a:fld>
            <a:endParaRPr lang="pt-BR" smtClean="0">
              <a:latin typeface="Arial" pitchFamily="34" charset="0"/>
              <a:cs typeface="Arial" pitchFamily="34" charset="0"/>
            </a:endParaRPr>
          </a:p>
        </p:txBody>
      </p:sp>
      <p:sp>
        <p:nvSpPr>
          <p:cNvPr id="190467"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90468" name="Rectangle 3"/>
          <p:cNvSpPr>
            <a:spLocks noGrp="1" noChangeArrowheads="1"/>
          </p:cNvSpPr>
          <p:nvPr>
            <p:ph type="body" idx="4294967295"/>
          </p:nvPr>
        </p:nvSpPr>
        <p:spPr bwMode="auto">
          <a:xfrm>
            <a:off x="239713" y="1210355"/>
            <a:ext cx="8435975" cy="5256212"/>
          </a:xfrm>
          <a:prstGeom prst="rect">
            <a:avLst/>
          </a:prstGeom>
          <a:solidFill>
            <a:srgbClr val="FFFFFF"/>
          </a:solidFill>
          <a:ln>
            <a:solidFill>
              <a:srgbClr val="000000"/>
            </a:solidFill>
            <a:miter lim="800000"/>
            <a:headEnd/>
            <a:tailEnd/>
          </a:ln>
        </p:spPr>
        <p:txBody>
          <a:bodyPr/>
          <a:lstStyle/>
          <a:p>
            <a:pPr algn="just">
              <a:buFontTx/>
              <a:buNone/>
            </a:pPr>
            <a:r>
              <a:rPr lang="pt-BR" sz="1800" dirty="0" smtClean="0"/>
              <a:t>	</a:t>
            </a:r>
            <a:r>
              <a:rPr lang="pt-BR" sz="1800" b="1" dirty="0" smtClean="0"/>
              <a:t>Introdução ao seguro</a:t>
            </a:r>
          </a:p>
          <a:p>
            <a:pPr algn="just">
              <a:buFontTx/>
              <a:buNone/>
            </a:pPr>
            <a:r>
              <a:rPr lang="pt-BR" sz="1800" b="1" dirty="0" smtClean="0"/>
              <a:t>Finalidade do Seguro</a:t>
            </a:r>
          </a:p>
          <a:p>
            <a:pPr algn="just">
              <a:lnSpc>
                <a:spcPct val="120000"/>
              </a:lnSpc>
              <a:buFontTx/>
              <a:buNone/>
            </a:pPr>
            <a:r>
              <a:rPr lang="pt-BR" sz="1800" b="1" dirty="0" smtClean="0"/>
              <a:t>	</a:t>
            </a:r>
            <a:r>
              <a:rPr lang="pt-BR" sz="1800" dirty="0" smtClean="0"/>
              <a:t>O seguro foi criado em função da necessidade de proteção :</a:t>
            </a:r>
          </a:p>
          <a:p>
            <a:pPr lvl="1" algn="just">
              <a:lnSpc>
                <a:spcPct val="120000"/>
              </a:lnSpc>
            </a:pPr>
            <a:r>
              <a:rPr lang="pt-BR" sz="1800" dirty="0" smtClean="0"/>
              <a:t>Contra o perigo</a:t>
            </a:r>
          </a:p>
          <a:p>
            <a:pPr lvl="1" algn="just">
              <a:lnSpc>
                <a:spcPct val="120000"/>
              </a:lnSpc>
            </a:pPr>
            <a:r>
              <a:rPr lang="pt-BR" sz="1800" dirty="0" smtClean="0"/>
              <a:t>Da incerteza do futuro</a:t>
            </a:r>
          </a:p>
          <a:p>
            <a:pPr lvl="1" algn="just">
              <a:lnSpc>
                <a:spcPct val="120000"/>
              </a:lnSpc>
            </a:pPr>
            <a:r>
              <a:rPr lang="pt-BR" sz="1800" dirty="0" smtClean="0"/>
              <a:t>Da imprevisibilidade dos acontecimentos</a:t>
            </a:r>
          </a:p>
          <a:p>
            <a:pPr algn="just">
              <a:lnSpc>
                <a:spcPct val="120000"/>
              </a:lnSpc>
              <a:buFontTx/>
              <a:buNone/>
            </a:pPr>
            <a:r>
              <a:rPr lang="pt-BR" sz="1800" dirty="0" smtClean="0"/>
              <a:t>	A finalidade do seguro é especifica em restabelecer o equilíbrio perturbado, sendo vetada, por lei, a possibilidade de se revestir do aspecto de jogo ou de dar lucro ao segurado.</a:t>
            </a:r>
          </a:p>
          <a:p>
            <a:pPr algn="just">
              <a:buFontTx/>
              <a:buNone/>
            </a:pPr>
            <a:r>
              <a:rPr lang="pt-BR" sz="1800" b="1" dirty="0" smtClean="0"/>
              <a:t>Definições de Seguro</a:t>
            </a:r>
          </a:p>
          <a:p>
            <a:pPr algn="just">
              <a:buFontTx/>
              <a:buNone/>
            </a:pPr>
            <a:r>
              <a:rPr lang="pt-BR" sz="1800" dirty="0" smtClean="0"/>
              <a:t>	Segundo </a:t>
            </a:r>
            <a:r>
              <a:rPr lang="pt-BR" sz="1800" dirty="0" err="1" smtClean="0"/>
              <a:t>Hérmard</a:t>
            </a:r>
            <a:r>
              <a:rPr lang="pt-BR" sz="1800" dirty="0" smtClean="0"/>
              <a:t> :</a:t>
            </a:r>
          </a:p>
          <a:p>
            <a:pPr algn="just">
              <a:buFontTx/>
              <a:buNone/>
            </a:pPr>
            <a:r>
              <a:rPr lang="pt-BR" sz="1800" dirty="0" smtClean="0"/>
              <a:t>		“Operação pela qual, mediante o pagamento de uma pequena remuneração, uma pessoa se faz prometer para si ou para outrem, no caso da e efetivação de um evento determinado, uma prestação de uma terceira pessoa que, assumindo um conjunto de eventos determinados, os compensa de acordo com as leis da estatística e o princípio do mutualismo”.</a:t>
            </a:r>
          </a:p>
          <a:p>
            <a:pPr algn="just">
              <a:lnSpc>
                <a:spcPct val="120000"/>
              </a:lnSpc>
              <a:buFontTx/>
              <a:buNone/>
            </a:pPr>
            <a:endParaRPr lang="pt-BR" sz="1800" dirty="0" smtClean="0"/>
          </a:p>
          <a:p>
            <a:pPr algn="just">
              <a:lnSpc>
                <a:spcPct val="120000"/>
              </a:lnSpc>
              <a:buFontTx/>
              <a:buNone/>
            </a:pPr>
            <a:endParaRPr lang="pt-BR" sz="1800" dirty="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16A9F5B-B059-4091-AF45-61CDA464CD00}" type="slidenum">
              <a:rPr lang="pt-BR" smtClean="0">
                <a:latin typeface="Arial" pitchFamily="34" charset="0"/>
                <a:cs typeface="Arial" pitchFamily="34" charset="0"/>
              </a:rPr>
              <a:pPr/>
              <a:t>158</a:t>
            </a:fld>
            <a:endParaRPr lang="pt-BR" smtClean="0">
              <a:latin typeface="Arial" pitchFamily="34" charset="0"/>
              <a:cs typeface="Arial" pitchFamily="34" charset="0"/>
            </a:endParaRPr>
          </a:p>
        </p:txBody>
      </p:sp>
      <p:sp>
        <p:nvSpPr>
          <p:cNvPr id="192515"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92516" name="Rectangle 3"/>
          <p:cNvSpPr>
            <a:spLocks noGrp="1" noChangeArrowheads="1"/>
          </p:cNvSpPr>
          <p:nvPr>
            <p:ph type="body" idx="4294967295"/>
          </p:nvPr>
        </p:nvSpPr>
        <p:spPr bwMode="auto">
          <a:xfrm>
            <a:off x="239713" y="1210356"/>
            <a:ext cx="8435975" cy="5256212"/>
          </a:xfrm>
          <a:prstGeom prst="rect">
            <a:avLst/>
          </a:prstGeom>
          <a:solidFill>
            <a:srgbClr val="FFFFFF"/>
          </a:solidFill>
          <a:ln>
            <a:solidFill>
              <a:srgbClr val="000000"/>
            </a:solidFill>
            <a:miter lim="800000"/>
            <a:headEnd/>
            <a:tailEnd/>
          </a:ln>
        </p:spPr>
        <p:txBody>
          <a:bodyPr/>
          <a:lstStyle/>
          <a:p>
            <a:pPr algn="just">
              <a:buFontTx/>
              <a:buNone/>
            </a:pPr>
            <a:r>
              <a:rPr lang="pt-BR" sz="1800" b="1" dirty="0" smtClean="0"/>
              <a:t>Elementos Básicos e Essenciais do Seguro </a:t>
            </a:r>
          </a:p>
          <a:p>
            <a:pPr algn="just">
              <a:buFontTx/>
              <a:buNone/>
            </a:pPr>
            <a:r>
              <a:rPr lang="pt-BR" sz="1800" dirty="0" smtClean="0"/>
              <a:t>	</a:t>
            </a:r>
            <a:r>
              <a:rPr lang="pt-BR" sz="1800" b="1" dirty="0" smtClean="0"/>
              <a:t>Risco</a:t>
            </a:r>
            <a:endParaRPr lang="pt-BR" sz="1800" dirty="0" smtClean="0"/>
          </a:p>
          <a:p>
            <a:pPr algn="just">
              <a:lnSpc>
                <a:spcPct val="150000"/>
              </a:lnSpc>
              <a:buFontTx/>
              <a:buNone/>
            </a:pPr>
            <a:r>
              <a:rPr lang="pt-BR" sz="1800" dirty="0" smtClean="0"/>
              <a:t>		Evento incerto ou de data incerta que independe da vontade das partes contratantes e contra o qual é feito o seguro. </a:t>
            </a:r>
          </a:p>
          <a:p>
            <a:pPr lvl="1" algn="just">
              <a:lnSpc>
                <a:spcPct val="150000"/>
              </a:lnSpc>
            </a:pPr>
            <a:r>
              <a:rPr lang="pt-BR" sz="1800" dirty="0" smtClean="0"/>
              <a:t>O risco é a expectativa de sinistro. </a:t>
            </a:r>
          </a:p>
          <a:p>
            <a:pPr lvl="1" algn="just">
              <a:lnSpc>
                <a:spcPct val="150000"/>
              </a:lnSpc>
            </a:pPr>
            <a:r>
              <a:rPr lang="pt-BR" sz="1800" dirty="0" smtClean="0"/>
              <a:t>Sem risco não pode haver contrato de seguro.</a:t>
            </a:r>
          </a:p>
          <a:p>
            <a:pPr algn="just">
              <a:buFontTx/>
              <a:buNone/>
            </a:pPr>
            <a:r>
              <a:rPr lang="pt-BR" sz="1800" b="1" dirty="0" smtClean="0"/>
              <a:t>Risco -  Condições indispensáveis que definem o risco como segurável</a:t>
            </a:r>
            <a:endParaRPr lang="pt-BR" sz="1800" dirty="0" smtClean="0"/>
          </a:p>
          <a:p>
            <a:pPr algn="just">
              <a:lnSpc>
                <a:spcPct val="150000"/>
              </a:lnSpc>
            </a:pPr>
            <a:r>
              <a:rPr lang="pt-BR" sz="1800" dirty="0" smtClean="0"/>
              <a:t>Ser possível – segurar risco impossível seria o mesmo que admitir um contrato sem objeto.</a:t>
            </a:r>
          </a:p>
          <a:p>
            <a:pPr lvl="1" algn="just">
              <a:lnSpc>
                <a:spcPct val="150000"/>
              </a:lnSpc>
            </a:pPr>
            <a:r>
              <a:rPr lang="pt-BR" sz="1800" i="1" dirty="0" smtClean="0"/>
              <a:t>Para se contratar um seguro de automóvel é necessário que a pessoa tenha interesse segurável, no caso o seguro do veículo. Se a pessoa não possui um veículo próprio ou sob sua responsabilidade não existe bem a ser  segurado e, logo, também não há risco segurável.	</a:t>
            </a:r>
            <a:r>
              <a:rPr lang="pt-BR" sz="1800" dirty="0" smtClean="0"/>
              <a:t>	</a:t>
            </a:r>
          </a:p>
          <a:p>
            <a:pPr lvl="1" algn="just">
              <a:lnSpc>
                <a:spcPct val="150000"/>
              </a:lnSpc>
            </a:pPr>
            <a:endParaRPr lang="pt-BR" sz="1800" dirty="0" smtClean="0"/>
          </a:p>
          <a:p>
            <a:pPr lvl="1" algn="just">
              <a:lnSpc>
                <a:spcPct val="150000"/>
              </a:lnSpc>
            </a:pPr>
            <a:endParaRPr lang="pt-BR" sz="1800" dirty="0"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24F73C1-A1BD-4386-9FC7-27FEAD1C4E3C}" type="slidenum">
              <a:rPr lang="pt-BR" smtClean="0">
                <a:latin typeface="Arial" pitchFamily="34" charset="0"/>
                <a:cs typeface="Arial" pitchFamily="34" charset="0"/>
              </a:rPr>
              <a:pPr/>
              <a:t>159</a:t>
            </a:fld>
            <a:endParaRPr lang="pt-BR" smtClean="0">
              <a:latin typeface="Arial" pitchFamily="34" charset="0"/>
              <a:cs typeface="Arial" pitchFamily="34" charset="0"/>
            </a:endParaRPr>
          </a:p>
        </p:txBody>
      </p:sp>
      <p:sp>
        <p:nvSpPr>
          <p:cNvPr id="194563"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94564"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algn="just">
              <a:lnSpc>
                <a:spcPct val="90000"/>
              </a:lnSpc>
              <a:buFontTx/>
              <a:buNone/>
            </a:pPr>
            <a:r>
              <a:rPr lang="pt-BR" sz="2400" dirty="0" smtClean="0"/>
              <a:t>	</a:t>
            </a:r>
            <a:r>
              <a:rPr lang="pt-BR" sz="1800" b="1" dirty="0" smtClean="0"/>
              <a:t>Risco -  Condições indispensáveis que definem o risco como segurável</a:t>
            </a:r>
            <a:endParaRPr lang="pt-BR" sz="1800" dirty="0" smtClean="0"/>
          </a:p>
          <a:p>
            <a:pPr algn="just">
              <a:lnSpc>
                <a:spcPct val="150000"/>
              </a:lnSpc>
            </a:pPr>
            <a:r>
              <a:rPr lang="pt-BR" sz="1800" dirty="0" smtClean="0"/>
              <a:t>Ser futuro – risco é uma probabilidade de algo ocorrer, logo, eventos já ocorridos (sinistros) até o momento da realização do contrato não podem ser admitidos como risco e portanto não são seguráveis.</a:t>
            </a:r>
          </a:p>
          <a:p>
            <a:pPr lvl="1" algn="just">
              <a:lnSpc>
                <a:spcPct val="150000"/>
              </a:lnSpc>
            </a:pPr>
            <a:r>
              <a:rPr lang="pt-BR" sz="1800" dirty="0" smtClean="0"/>
              <a:t>Não se pode contratar um seguro de vida para garantir a morte de alguém já falecido. Ou contratar o seguro de </a:t>
            </a:r>
            <a:r>
              <a:rPr lang="pt-BR" sz="1800" dirty="0" err="1" smtClean="0"/>
              <a:t>de</a:t>
            </a:r>
            <a:r>
              <a:rPr lang="pt-BR" sz="1800" dirty="0" smtClean="0"/>
              <a:t> furto ou roubo de um veículo que já esteja desaparecido por roubo ou furto.	</a:t>
            </a:r>
          </a:p>
          <a:p>
            <a:pPr algn="just">
              <a:lnSpc>
                <a:spcPct val="150000"/>
              </a:lnSpc>
            </a:pPr>
            <a:r>
              <a:rPr lang="pt-BR" sz="1800" dirty="0" smtClean="0"/>
              <a:t>Ser incerto – a natureza incerta ou aleatória do risco pode ser dissociada do contrato do seguro. Portanto, não se pode fazer seguro para garantir riscos que tenha data e hora para acontecer.</a:t>
            </a:r>
          </a:p>
          <a:p>
            <a:pPr lvl="1" algn="just">
              <a:lnSpc>
                <a:spcPct val="150000"/>
              </a:lnSpc>
            </a:pPr>
            <a:r>
              <a:rPr lang="pt-BR" sz="1800" i="1" dirty="0" smtClean="0"/>
              <a:t>Uma pessoa que se atira de um avião, em pleno ar e em grande altitude, sem pára-quedas, sabe as </a:t>
            </a:r>
            <a:r>
              <a:rPr lang="pt-BR" sz="1800" i="1" dirty="0" err="1" smtClean="0"/>
              <a:t>consequências</a:t>
            </a:r>
            <a:r>
              <a:rPr lang="pt-BR" sz="1800" i="1" dirty="0" smtClean="0"/>
              <a:t> que seu ato pode acarretar.</a:t>
            </a:r>
            <a:r>
              <a:rPr lang="pt-BR" sz="1800" dirty="0" smtClean="0"/>
              <a:t>	</a:t>
            </a:r>
          </a:p>
          <a:p>
            <a:pPr lvl="1" algn="just">
              <a:lnSpc>
                <a:spcPct val="150000"/>
              </a:lnSpc>
            </a:pPr>
            <a:endParaRPr lang="pt-BR" sz="1800" dirty="0" smtClean="0"/>
          </a:p>
          <a:p>
            <a:pPr lvl="1" algn="just">
              <a:lnSpc>
                <a:spcPct val="150000"/>
              </a:lnSpc>
            </a:pPr>
            <a:endParaRPr lang="pt-BR"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2E8BF4D-AF92-46FF-B47F-5A29EEC62C07}" type="slidenum">
              <a:rPr lang="pt-BR" smtClean="0">
                <a:latin typeface="Arial" pitchFamily="34" charset="0"/>
                <a:cs typeface="Arial" pitchFamily="34" charset="0"/>
              </a:rPr>
              <a:pPr/>
              <a:t>16</a:t>
            </a:fld>
            <a:endParaRPr lang="pt-BR" smtClean="0">
              <a:latin typeface="Arial" pitchFamily="34" charset="0"/>
              <a:cs typeface="Arial" pitchFamily="34" charset="0"/>
            </a:endParaRPr>
          </a:p>
        </p:txBody>
      </p:sp>
      <p:sp>
        <p:nvSpPr>
          <p:cNvPr id="39939"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39940" name="Text Box 3"/>
          <p:cNvSpPr txBox="1">
            <a:spLocks noChangeArrowheads="1"/>
          </p:cNvSpPr>
          <p:nvPr/>
        </p:nvSpPr>
        <p:spPr bwMode="auto">
          <a:xfrm>
            <a:off x="414338" y="1352550"/>
            <a:ext cx="3765550" cy="519113"/>
          </a:xfrm>
          <a:prstGeom prst="rect">
            <a:avLst/>
          </a:prstGeom>
          <a:noFill/>
          <a:ln w="12700" cap="sq">
            <a:noFill/>
            <a:miter lim="800000"/>
            <a:headEnd/>
            <a:tailEnd/>
          </a:ln>
        </p:spPr>
        <p:txBody>
          <a:bodyPr wrap="none">
            <a:spAutoFit/>
          </a:bodyPr>
          <a:lstStyle/>
          <a:p>
            <a:pPr algn="ctr"/>
            <a:r>
              <a:rPr lang="pt-PT" sz="2800" b="1" i="1">
                <a:solidFill>
                  <a:schemeClr val="accent2"/>
                </a:solidFill>
                <a:latin typeface="Tahoma" pitchFamily="34" charset="0"/>
              </a:rPr>
              <a:t>Conceitos de Custos</a:t>
            </a:r>
            <a:endParaRPr lang="pt-BR" sz="2800" b="1" i="1">
              <a:solidFill>
                <a:schemeClr val="accent2"/>
              </a:solidFill>
              <a:latin typeface="Tahoma" pitchFamily="34" charset="0"/>
            </a:endParaRPr>
          </a:p>
        </p:txBody>
      </p:sp>
      <p:cxnSp>
        <p:nvCxnSpPr>
          <p:cNvPr id="39941" name="AutoShape 4"/>
          <p:cNvCxnSpPr>
            <a:cxnSpLocks noChangeShapeType="1"/>
          </p:cNvCxnSpPr>
          <p:nvPr/>
        </p:nvCxnSpPr>
        <p:spPr bwMode="auto">
          <a:xfrm>
            <a:off x="1143000" y="1885950"/>
            <a:ext cx="7086600" cy="3962400"/>
          </a:xfrm>
          <a:prstGeom prst="bentConnector3">
            <a:avLst>
              <a:gd name="adj1" fmla="val -269"/>
            </a:avLst>
          </a:prstGeom>
          <a:noFill/>
          <a:ln w="28575" cap="sq">
            <a:solidFill>
              <a:schemeClr val="tx1"/>
            </a:solidFill>
            <a:miter lim="800000"/>
            <a:headEnd/>
            <a:tailEnd/>
          </a:ln>
        </p:spPr>
      </p:cxnSp>
      <p:sp>
        <p:nvSpPr>
          <p:cNvPr id="39942" name="Line 5"/>
          <p:cNvSpPr>
            <a:spLocks noChangeShapeType="1"/>
          </p:cNvSpPr>
          <p:nvPr/>
        </p:nvSpPr>
        <p:spPr bwMode="auto">
          <a:xfrm flipV="1">
            <a:off x="1524000" y="5010150"/>
            <a:ext cx="6781800" cy="0"/>
          </a:xfrm>
          <a:prstGeom prst="line">
            <a:avLst/>
          </a:prstGeom>
          <a:noFill/>
          <a:ln w="38100" cap="sq">
            <a:solidFill>
              <a:schemeClr val="accent2"/>
            </a:solidFill>
            <a:round/>
            <a:headEnd/>
            <a:tailEnd/>
          </a:ln>
        </p:spPr>
        <p:txBody>
          <a:bodyPr wrap="none" anchor="ctr"/>
          <a:lstStyle/>
          <a:p>
            <a:endParaRPr lang="pt-BR"/>
          </a:p>
        </p:txBody>
      </p:sp>
      <p:sp>
        <p:nvSpPr>
          <p:cNvPr id="39943" name="Freeform 6"/>
          <p:cNvSpPr>
            <a:spLocks/>
          </p:cNvSpPr>
          <p:nvPr/>
        </p:nvSpPr>
        <p:spPr bwMode="auto">
          <a:xfrm>
            <a:off x="1371600" y="2901950"/>
            <a:ext cx="6972300" cy="2489200"/>
          </a:xfrm>
          <a:custGeom>
            <a:avLst/>
            <a:gdLst>
              <a:gd name="T0" fmla="*/ 0 w 4392"/>
              <a:gd name="T1" fmla="*/ 2147483647 h 1568"/>
              <a:gd name="T2" fmla="*/ 2147483647 w 4392"/>
              <a:gd name="T3" fmla="*/ 2147483647 h 1568"/>
              <a:gd name="T4" fmla="*/ 2147483647 w 4392"/>
              <a:gd name="T5" fmla="*/ 2147483647 h 1568"/>
              <a:gd name="T6" fmla="*/ 2147483647 w 4392"/>
              <a:gd name="T7" fmla="*/ 2147483647 h 1568"/>
              <a:gd name="T8" fmla="*/ 0 60000 65536"/>
              <a:gd name="T9" fmla="*/ 0 60000 65536"/>
              <a:gd name="T10" fmla="*/ 0 60000 65536"/>
              <a:gd name="T11" fmla="*/ 0 60000 65536"/>
              <a:gd name="T12" fmla="*/ 0 w 4392"/>
              <a:gd name="T13" fmla="*/ 0 h 1568"/>
              <a:gd name="T14" fmla="*/ 4392 w 4392"/>
              <a:gd name="T15" fmla="*/ 1568 h 1568"/>
            </a:gdLst>
            <a:ahLst/>
            <a:cxnLst>
              <a:cxn ang="T8">
                <a:pos x="T0" y="T1"/>
              </a:cxn>
              <a:cxn ang="T9">
                <a:pos x="T2" y="T3"/>
              </a:cxn>
              <a:cxn ang="T10">
                <a:pos x="T4" y="T5"/>
              </a:cxn>
              <a:cxn ang="T11">
                <a:pos x="T6" y="T7"/>
              </a:cxn>
            </a:cxnLst>
            <a:rect l="T12" t="T13" r="T14" b="T15"/>
            <a:pathLst>
              <a:path w="4392" h="1568">
                <a:moveTo>
                  <a:pt x="0" y="1568"/>
                </a:moveTo>
                <a:cubicBezTo>
                  <a:pt x="716" y="1540"/>
                  <a:pt x="1432" y="1512"/>
                  <a:pt x="2112" y="1280"/>
                </a:cubicBezTo>
                <a:cubicBezTo>
                  <a:pt x="2792" y="1048"/>
                  <a:pt x="3768" y="352"/>
                  <a:pt x="4080" y="176"/>
                </a:cubicBezTo>
                <a:cubicBezTo>
                  <a:pt x="4392" y="0"/>
                  <a:pt x="4000" y="216"/>
                  <a:pt x="3984" y="224"/>
                </a:cubicBezTo>
              </a:path>
            </a:pathLst>
          </a:custGeom>
          <a:noFill/>
          <a:ln w="38100" cap="sq">
            <a:solidFill>
              <a:srgbClr val="777777"/>
            </a:solidFill>
            <a:round/>
            <a:headEnd/>
            <a:tailEnd/>
          </a:ln>
        </p:spPr>
        <p:txBody>
          <a:bodyPr wrap="none" anchor="ctr"/>
          <a:lstStyle/>
          <a:p>
            <a:pPr algn="ctr" eaLnBrk="0" hangingPunct="0"/>
            <a:endParaRPr lang="pt-BR"/>
          </a:p>
        </p:txBody>
      </p:sp>
      <p:sp>
        <p:nvSpPr>
          <p:cNvPr id="39944" name="Freeform 7"/>
          <p:cNvSpPr>
            <a:spLocks/>
          </p:cNvSpPr>
          <p:nvPr/>
        </p:nvSpPr>
        <p:spPr bwMode="auto">
          <a:xfrm>
            <a:off x="1600200" y="2800350"/>
            <a:ext cx="6642100" cy="2768600"/>
          </a:xfrm>
          <a:custGeom>
            <a:avLst/>
            <a:gdLst>
              <a:gd name="T0" fmla="*/ 0 w 4184"/>
              <a:gd name="T1" fmla="*/ 0 h 1744"/>
              <a:gd name="T2" fmla="*/ 2147483647 w 4184"/>
              <a:gd name="T3" fmla="*/ 2147483647 h 1744"/>
              <a:gd name="T4" fmla="*/ 2147483647 w 4184"/>
              <a:gd name="T5" fmla="*/ 2147483647 h 1744"/>
              <a:gd name="T6" fmla="*/ 2147483647 w 4184"/>
              <a:gd name="T7" fmla="*/ 2147483647 h 1744"/>
              <a:gd name="T8" fmla="*/ 0 60000 65536"/>
              <a:gd name="T9" fmla="*/ 0 60000 65536"/>
              <a:gd name="T10" fmla="*/ 0 60000 65536"/>
              <a:gd name="T11" fmla="*/ 0 60000 65536"/>
              <a:gd name="T12" fmla="*/ 0 w 4184"/>
              <a:gd name="T13" fmla="*/ 0 h 1744"/>
              <a:gd name="T14" fmla="*/ 4184 w 4184"/>
              <a:gd name="T15" fmla="*/ 1744 h 1744"/>
            </a:gdLst>
            <a:ahLst/>
            <a:cxnLst>
              <a:cxn ang="T8">
                <a:pos x="T0" y="T1"/>
              </a:cxn>
              <a:cxn ang="T9">
                <a:pos x="T2" y="T3"/>
              </a:cxn>
              <a:cxn ang="T10">
                <a:pos x="T4" y="T5"/>
              </a:cxn>
              <a:cxn ang="T11">
                <a:pos x="T6" y="T7"/>
              </a:cxn>
            </a:cxnLst>
            <a:rect l="T12" t="T13" r="T14" b="T15"/>
            <a:pathLst>
              <a:path w="4184" h="1744">
                <a:moveTo>
                  <a:pt x="0" y="0"/>
                </a:moveTo>
                <a:cubicBezTo>
                  <a:pt x="452" y="368"/>
                  <a:pt x="904" y="736"/>
                  <a:pt x="1536" y="1008"/>
                </a:cubicBezTo>
                <a:cubicBezTo>
                  <a:pt x="2168" y="1280"/>
                  <a:pt x="3400" y="1520"/>
                  <a:pt x="3792" y="1632"/>
                </a:cubicBezTo>
                <a:cubicBezTo>
                  <a:pt x="4184" y="1744"/>
                  <a:pt x="4036" y="1712"/>
                  <a:pt x="3888" y="1680"/>
                </a:cubicBezTo>
              </a:path>
            </a:pathLst>
          </a:custGeom>
          <a:noFill/>
          <a:ln w="38100" cap="sq">
            <a:solidFill>
              <a:srgbClr val="009900"/>
            </a:solidFill>
            <a:round/>
            <a:headEnd/>
            <a:tailEnd/>
          </a:ln>
        </p:spPr>
        <p:txBody>
          <a:bodyPr wrap="none" anchor="ctr"/>
          <a:lstStyle/>
          <a:p>
            <a:pPr algn="ctr" eaLnBrk="0" hangingPunct="0"/>
            <a:endParaRPr lang="pt-BR"/>
          </a:p>
        </p:txBody>
      </p:sp>
      <p:sp>
        <p:nvSpPr>
          <p:cNvPr id="39945" name="Freeform 8"/>
          <p:cNvSpPr>
            <a:spLocks/>
          </p:cNvSpPr>
          <p:nvPr/>
        </p:nvSpPr>
        <p:spPr bwMode="auto">
          <a:xfrm>
            <a:off x="1524000" y="2343150"/>
            <a:ext cx="6184900" cy="1955800"/>
          </a:xfrm>
          <a:custGeom>
            <a:avLst/>
            <a:gdLst>
              <a:gd name="T0" fmla="*/ 0 w 3896"/>
              <a:gd name="T1" fmla="*/ 0 h 1232"/>
              <a:gd name="T2" fmla="*/ 2147483647 w 3896"/>
              <a:gd name="T3" fmla="*/ 2147483647 h 1232"/>
              <a:gd name="T4" fmla="*/ 2147483647 w 3896"/>
              <a:gd name="T5" fmla="*/ 2147483647 h 1232"/>
              <a:gd name="T6" fmla="*/ 2147483647 w 3896"/>
              <a:gd name="T7" fmla="*/ 2147483647 h 1232"/>
              <a:gd name="T8" fmla="*/ 2147483647 w 3896"/>
              <a:gd name="T9" fmla="*/ 2147483647 h 1232"/>
              <a:gd name="T10" fmla="*/ 0 60000 65536"/>
              <a:gd name="T11" fmla="*/ 0 60000 65536"/>
              <a:gd name="T12" fmla="*/ 0 60000 65536"/>
              <a:gd name="T13" fmla="*/ 0 60000 65536"/>
              <a:gd name="T14" fmla="*/ 0 60000 65536"/>
              <a:gd name="T15" fmla="*/ 0 w 3896"/>
              <a:gd name="T16" fmla="*/ 0 h 1232"/>
              <a:gd name="T17" fmla="*/ 3896 w 3896"/>
              <a:gd name="T18" fmla="*/ 1232 h 1232"/>
            </a:gdLst>
            <a:ahLst/>
            <a:cxnLst>
              <a:cxn ang="T10">
                <a:pos x="T0" y="T1"/>
              </a:cxn>
              <a:cxn ang="T11">
                <a:pos x="T2" y="T3"/>
              </a:cxn>
              <a:cxn ang="T12">
                <a:pos x="T4" y="T5"/>
              </a:cxn>
              <a:cxn ang="T13">
                <a:pos x="T6" y="T7"/>
              </a:cxn>
              <a:cxn ang="T14">
                <a:pos x="T8" y="T9"/>
              </a:cxn>
            </a:cxnLst>
            <a:rect l="T15" t="T16" r="T17" b="T18"/>
            <a:pathLst>
              <a:path w="3896" h="1232">
                <a:moveTo>
                  <a:pt x="0" y="0"/>
                </a:moveTo>
                <a:cubicBezTo>
                  <a:pt x="460" y="440"/>
                  <a:pt x="920" y="880"/>
                  <a:pt x="1344" y="1056"/>
                </a:cubicBezTo>
                <a:cubicBezTo>
                  <a:pt x="1768" y="1232"/>
                  <a:pt x="2152" y="1200"/>
                  <a:pt x="2544" y="1056"/>
                </a:cubicBezTo>
                <a:cubicBezTo>
                  <a:pt x="2936" y="912"/>
                  <a:pt x="3496" y="344"/>
                  <a:pt x="3696" y="192"/>
                </a:cubicBezTo>
                <a:cubicBezTo>
                  <a:pt x="3896" y="40"/>
                  <a:pt x="3820" y="92"/>
                  <a:pt x="3744" y="144"/>
                </a:cubicBezTo>
              </a:path>
            </a:pathLst>
          </a:custGeom>
          <a:noFill/>
          <a:ln w="38100" cap="sq">
            <a:solidFill>
              <a:srgbClr val="FF5050"/>
            </a:solidFill>
            <a:round/>
            <a:headEnd/>
            <a:tailEnd/>
          </a:ln>
        </p:spPr>
        <p:txBody>
          <a:bodyPr wrap="none" anchor="ctr"/>
          <a:lstStyle/>
          <a:p>
            <a:pPr algn="ctr" eaLnBrk="0" hangingPunct="0"/>
            <a:endParaRPr lang="pt-BR"/>
          </a:p>
        </p:txBody>
      </p:sp>
      <p:sp>
        <p:nvSpPr>
          <p:cNvPr id="39946" name="Text Box 9"/>
          <p:cNvSpPr txBox="1">
            <a:spLocks noChangeArrowheads="1"/>
          </p:cNvSpPr>
          <p:nvPr/>
        </p:nvSpPr>
        <p:spPr bwMode="auto">
          <a:xfrm>
            <a:off x="1835150" y="5880100"/>
            <a:ext cx="5202238" cy="457200"/>
          </a:xfrm>
          <a:prstGeom prst="rect">
            <a:avLst/>
          </a:prstGeom>
          <a:noFill/>
          <a:ln w="12700" cap="sq">
            <a:noFill/>
            <a:miter lim="800000"/>
            <a:headEnd/>
            <a:tailEnd/>
          </a:ln>
        </p:spPr>
        <p:txBody>
          <a:bodyPr wrap="none">
            <a:spAutoFit/>
          </a:bodyPr>
          <a:lstStyle/>
          <a:p>
            <a:pPr algn="ctr"/>
            <a:r>
              <a:rPr lang="pt-PT" sz="1200" b="1">
                <a:solidFill>
                  <a:schemeClr val="tx1"/>
                </a:solidFill>
                <a:latin typeface="Tahoma" pitchFamily="34" charset="0"/>
              </a:rPr>
              <a:t>Trem		Caminhões			Aéreo</a:t>
            </a:r>
          </a:p>
          <a:p>
            <a:pPr algn="ctr"/>
            <a:r>
              <a:rPr lang="pt-PT" sz="1200" b="1">
                <a:solidFill>
                  <a:schemeClr val="tx1"/>
                </a:solidFill>
                <a:latin typeface="Tahoma" pitchFamily="34" charset="0"/>
              </a:rPr>
              <a:t>Alternativas de modo de transporte</a:t>
            </a:r>
            <a:endParaRPr lang="pt-BR" sz="1200" b="1">
              <a:solidFill>
                <a:schemeClr val="tx1"/>
              </a:solidFill>
              <a:latin typeface="Tahoma" pitchFamily="34" charset="0"/>
            </a:endParaRPr>
          </a:p>
        </p:txBody>
      </p:sp>
      <p:sp>
        <p:nvSpPr>
          <p:cNvPr id="39947" name="Text Box 10"/>
          <p:cNvSpPr txBox="1">
            <a:spLocks noChangeArrowheads="1"/>
          </p:cNvSpPr>
          <p:nvPr/>
        </p:nvSpPr>
        <p:spPr bwMode="auto">
          <a:xfrm rot="-5394635">
            <a:off x="487362" y="3760788"/>
            <a:ext cx="976313" cy="274638"/>
          </a:xfrm>
          <a:prstGeom prst="rect">
            <a:avLst/>
          </a:prstGeom>
          <a:noFill/>
          <a:ln w="12700" cap="sq">
            <a:noFill/>
            <a:miter lim="800000"/>
            <a:headEnd/>
            <a:tailEnd/>
          </a:ln>
        </p:spPr>
        <p:txBody>
          <a:bodyPr wrap="none">
            <a:spAutoFit/>
          </a:bodyPr>
          <a:lstStyle/>
          <a:p>
            <a:pPr algn="ctr"/>
            <a:r>
              <a:rPr lang="pt-PT" sz="1200" b="1">
                <a:solidFill>
                  <a:schemeClr val="tx1"/>
                </a:solidFill>
                <a:latin typeface="Tahoma" pitchFamily="34" charset="0"/>
              </a:rPr>
              <a:t>Custos ($)</a:t>
            </a:r>
            <a:endParaRPr lang="pt-BR" sz="1200" b="1">
              <a:solidFill>
                <a:schemeClr val="tx1"/>
              </a:solidFill>
              <a:latin typeface="Tahoma" pitchFamily="34" charset="0"/>
            </a:endParaRPr>
          </a:p>
        </p:txBody>
      </p:sp>
      <p:sp>
        <p:nvSpPr>
          <p:cNvPr id="39948" name="Text Box 11"/>
          <p:cNvSpPr txBox="1">
            <a:spLocks noChangeArrowheads="1"/>
          </p:cNvSpPr>
          <p:nvPr/>
        </p:nvSpPr>
        <p:spPr bwMode="auto">
          <a:xfrm rot="5365">
            <a:off x="6883400" y="3744913"/>
            <a:ext cx="1727200" cy="274637"/>
          </a:xfrm>
          <a:prstGeom prst="rect">
            <a:avLst/>
          </a:prstGeom>
          <a:noFill/>
          <a:ln w="12700" cap="sq">
            <a:noFill/>
            <a:miter lim="800000"/>
            <a:headEnd/>
            <a:tailEnd/>
          </a:ln>
        </p:spPr>
        <p:txBody>
          <a:bodyPr wrap="none">
            <a:spAutoFit/>
          </a:bodyPr>
          <a:lstStyle/>
          <a:p>
            <a:pPr algn="ctr"/>
            <a:r>
              <a:rPr lang="pt-PT" sz="1200" b="1">
                <a:solidFill>
                  <a:schemeClr val="bg2"/>
                </a:solidFill>
                <a:latin typeface="Tahoma" pitchFamily="34" charset="0"/>
              </a:rPr>
              <a:t>Custo de Transporte</a:t>
            </a:r>
            <a:endParaRPr lang="pt-BR" sz="1200" b="1">
              <a:solidFill>
                <a:schemeClr val="bg2"/>
              </a:solidFill>
              <a:latin typeface="Tahoma" pitchFamily="34" charset="0"/>
            </a:endParaRPr>
          </a:p>
        </p:txBody>
      </p:sp>
      <p:sp>
        <p:nvSpPr>
          <p:cNvPr id="39949" name="Text Box 12"/>
          <p:cNvSpPr txBox="1">
            <a:spLocks noChangeArrowheads="1"/>
          </p:cNvSpPr>
          <p:nvPr/>
        </p:nvSpPr>
        <p:spPr bwMode="auto">
          <a:xfrm rot="5365">
            <a:off x="7413625" y="5467350"/>
            <a:ext cx="1503363" cy="274638"/>
          </a:xfrm>
          <a:prstGeom prst="rect">
            <a:avLst/>
          </a:prstGeom>
          <a:noFill/>
          <a:ln w="12700" cap="sq">
            <a:noFill/>
            <a:miter lim="800000"/>
            <a:headEnd/>
            <a:tailEnd/>
          </a:ln>
        </p:spPr>
        <p:txBody>
          <a:bodyPr wrap="none">
            <a:spAutoFit/>
          </a:bodyPr>
          <a:lstStyle/>
          <a:p>
            <a:pPr algn="ctr"/>
            <a:r>
              <a:rPr lang="pt-PT" sz="1200" b="1">
                <a:solidFill>
                  <a:srgbClr val="009900"/>
                </a:solidFill>
                <a:latin typeface="Tahoma" pitchFamily="34" charset="0"/>
              </a:rPr>
              <a:t>Custo de Estoque</a:t>
            </a:r>
            <a:endParaRPr lang="pt-BR" sz="1200" b="1">
              <a:solidFill>
                <a:srgbClr val="009900"/>
              </a:solidFill>
              <a:latin typeface="Tahoma" pitchFamily="34" charset="0"/>
            </a:endParaRPr>
          </a:p>
        </p:txBody>
      </p:sp>
      <p:sp>
        <p:nvSpPr>
          <p:cNvPr id="39950" name="Text Box 13"/>
          <p:cNvSpPr txBox="1">
            <a:spLocks noChangeArrowheads="1"/>
          </p:cNvSpPr>
          <p:nvPr/>
        </p:nvSpPr>
        <p:spPr bwMode="auto">
          <a:xfrm rot="5365">
            <a:off x="6629400" y="4552950"/>
            <a:ext cx="2165350" cy="457200"/>
          </a:xfrm>
          <a:prstGeom prst="rect">
            <a:avLst/>
          </a:prstGeom>
          <a:noFill/>
          <a:ln w="12700" cap="sq">
            <a:noFill/>
            <a:miter lim="800000"/>
            <a:headEnd/>
            <a:tailEnd/>
          </a:ln>
        </p:spPr>
        <p:txBody>
          <a:bodyPr>
            <a:spAutoFit/>
          </a:bodyPr>
          <a:lstStyle/>
          <a:p>
            <a:pPr algn="ctr"/>
            <a:r>
              <a:rPr lang="pt-PT" sz="1200" b="1">
                <a:solidFill>
                  <a:schemeClr val="accent2"/>
                </a:solidFill>
                <a:latin typeface="Tahoma" pitchFamily="34" charset="0"/>
              </a:rPr>
              <a:t>Custo de processamento de pedido</a:t>
            </a:r>
            <a:endParaRPr lang="pt-BR" sz="1200" b="1">
              <a:solidFill>
                <a:schemeClr val="accent2"/>
              </a:solidFill>
              <a:latin typeface="Tahoma" pitchFamily="34" charset="0"/>
            </a:endParaRPr>
          </a:p>
        </p:txBody>
      </p:sp>
      <p:sp>
        <p:nvSpPr>
          <p:cNvPr id="39951" name="Text Box 14"/>
          <p:cNvSpPr txBox="1">
            <a:spLocks noChangeArrowheads="1"/>
          </p:cNvSpPr>
          <p:nvPr/>
        </p:nvSpPr>
        <p:spPr bwMode="auto">
          <a:xfrm rot="5365">
            <a:off x="2559050" y="2495550"/>
            <a:ext cx="2165350" cy="822325"/>
          </a:xfrm>
          <a:prstGeom prst="rect">
            <a:avLst/>
          </a:prstGeom>
          <a:noFill/>
          <a:ln w="12700" cap="sq">
            <a:noFill/>
            <a:miter lim="800000"/>
            <a:headEnd/>
            <a:tailEnd/>
          </a:ln>
        </p:spPr>
        <p:txBody>
          <a:bodyPr>
            <a:spAutoFit/>
          </a:bodyPr>
          <a:lstStyle/>
          <a:p>
            <a:pPr algn="ctr"/>
            <a:r>
              <a:rPr lang="pt-PT" sz="1200" b="1">
                <a:solidFill>
                  <a:srgbClr val="FF5050"/>
                </a:solidFill>
                <a:latin typeface="Tahoma" pitchFamily="34" charset="0"/>
              </a:rPr>
              <a:t>Custo Total (soma dos custos de transporte, estoques, e processamento de pedido</a:t>
            </a:r>
            <a:endParaRPr lang="pt-BR" sz="1200" b="1">
              <a:solidFill>
                <a:srgbClr val="FF5050"/>
              </a:solidFill>
              <a:latin typeface="Tahoma" pitchFamily="34" charset="0"/>
            </a:endParaRPr>
          </a:p>
        </p:txBody>
      </p:sp>
      <p:sp>
        <p:nvSpPr>
          <p:cNvPr id="39952" name="Text Box 15"/>
          <p:cNvSpPr txBox="1">
            <a:spLocks noChangeArrowheads="1"/>
          </p:cNvSpPr>
          <p:nvPr/>
        </p:nvSpPr>
        <p:spPr bwMode="auto">
          <a:xfrm>
            <a:off x="4267200" y="1504950"/>
            <a:ext cx="4486275" cy="457200"/>
          </a:xfrm>
          <a:prstGeom prst="rect">
            <a:avLst/>
          </a:prstGeom>
          <a:noFill/>
          <a:ln w="12700" cap="sq">
            <a:noFill/>
            <a:miter lim="800000"/>
            <a:headEnd/>
            <a:tailEnd/>
          </a:ln>
        </p:spPr>
        <p:txBody>
          <a:bodyPr wrap="none">
            <a:spAutoFit/>
          </a:bodyPr>
          <a:lstStyle/>
          <a:p>
            <a:pPr algn="ctr"/>
            <a:r>
              <a:rPr lang="pt-PT" sz="2400" b="1">
                <a:solidFill>
                  <a:schemeClr val="tx1"/>
                </a:solidFill>
              </a:rPr>
              <a:t>COMPENSAÇÃO DE CUSTOS</a:t>
            </a:r>
            <a:endParaRPr lang="pt-BR" sz="2400" b="1">
              <a:solidFill>
                <a:schemeClr val="tx1"/>
              </a:solidFill>
            </a:endParaRPr>
          </a:p>
        </p:txBody>
      </p:sp>
      <p:sp>
        <p:nvSpPr>
          <p:cNvPr id="39953" name="Text Box 16"/>
          <p:cNvSpPr txBox="1">
            <a:spLocks noChangeArrowheads="1"/>
          </p:cNvSpPr>
          <p:nvPr/>
        </p:nvSpPr>
        <p:spPr bwMode="auto">
          <a:xfrm>
            <a:off x="290513" y="184150"/>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B0EDE99-DD06-403B-BFFB-4AA8557F16D5}" type="slidenum">
              <a:rPr lang="pt-BR" smtClean="0">
                <a:latin typeface="Arial" pitchFamily="34" charset="0"/>
                <a:cs typeface="Arial" pitchFamily="34" charset="0"/>
              </a:rPr>
              <a:pPr/>
              <a:t>160</a:t>
            </a:fld>
            <a:endParaRPr lang="pt-BR" smtClean="0">
              <a:latin typeface="Arial" pitchFamily="34" charset="0"/>
              <a:cs typeface="Arial" pitchFamily="34" charset="0"/>
            </a:endParaRPr>
          </a:p>
        </p:txBody>
      </p:sp>
      <p:sp>
        <p:nvSpPr>
          <p:cNvPr id="196611"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dirty="0" smtClean="0"/>
              <a:t>Transporte , Distribuição e Seguros</a:t>
            </a:r>
          </a:p>
        </p:txBody>
      </p:sp>
      <p:sp>
        <p:nvSpPr>
          <p:cNvPr id="196612"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algn="just">
              <a:buFontTx/>
              <a:buNone/>
            </a:pPr>
            <a:r>
              <a:rPr lang="pt-BR" sz="2400" dirty="0" smtClean="0"/>
              <a:t>	</a:t>
            </a:r>
            <a:r>
              <a:rPr lang="pt-BR" sz="1800" b="1" dirty="0" smtClean="0"/>
              <a:t>Risco -  Outras condições encontradas na maioria dos ramos  </a:t>
            </a:r>
            <a:endParaRPr lang="pt-BR" sz="1800" dirty="0" smtClean="0"/>
          </a:p>
          <a:p>
            <a:pPr algn="just"/>
            <a:r>
              <a:rPr lang="pt-BR" sz="1800" dirty="0" smtClean="0"/>
              <a:t>Independente da vontade das partes contratantes	 - o risco deve ocorrer de forma acidental e não intencional.</a:t>
            </a:r>
          </a:p>
          <a:p>
            <a:pPr lvl="1" algn="just"/>
            <a:r>
              <a:rPr lang="pt-BR" sz="1800" i="1" dirty="0" smtClean="0"/>
              <a:t>Se uma pessoa contrata o seguro de um imóvel para garantir os riscos de incêndio, queda de raio e explosão e tem intenção de incendiá-lo, está descaracterizando a incerteza quanto a ocorrência dos danos do fogo.</a:t>
            </a:r>
          </a:p>
          <a:p>
            <a:pPr lvl="1" algn="just"/>
            <a:endParaRPr lang="pt-BR" sz="1800" i="1" dirty="0" smtClean="0"/>
          </a:p>
          <a:p>
            <a:pPr algn="just"/>
            <a:r>
              <a:rPr lang="pt-BR" sz="1800" dirty="0" smtClean="0"/>
              <a:t>Resultar de sua ocorrência um prejuízo – é necessário que o contratante tenha algum interesse segurável, para que ele ou seu(s) beneficio(s) venha(m) a receber indenização, ou seja, a ocorrência do risco de comportar uma perda ou prejuízo financeiro.</a:t>
            </a:r>
          </a:p>
          <a:p>
            <a:pPr lvl="1" algn="just"/>
            <a:r>
              <a:rPr lang="pt-BR" sz="1800" i="1" dirty="0" smtClean="0"/>
              <a:t>A ocorrência de um vendaval atingindo um imóvel e danificando-o estará gerando prejuízo financeiro</a:t>
            </a:r>
          </a:p>
          <a:p>
            <a:pPr lvl="1" algn="just"/>
            <a:endParaRPr lang="pt-BR" sz="1800" i="1" dirty="0" smtClean="0"/>
          </a:p>
          <a:p>
            <a:pPr algn="just"/>
            <a:r>
              <a:rPr lang="pt-BR" sz="1800" dirty="0" smtClean="0"/>
              <a:t>Ser mensurável – se o risco não puder ser medido, a seguradora não poderá estabelecer um custo adequado para a sua aceitação.</a:t>
            </a:r>
          </a:p>
          <a:p>
            <a:pPr lvl="1" algn="just"/>
            <a:r>
              <a:rPr lang="pt-BR" sz="1800" i="1" dirty="0" smtClean="0"/>
              <a:t>O risco de acidentes na construção civil</a:t>
            </a:r>
          </a:p>
          <a:p>
            <a:pPr lvl="1" algn="just"/>
            <a:endParaRPr lang="pt-BR" sz="1800" i="1" dirty="0" smtClean="0"/>
          </a:p>
          <a:p>
            <a:pPr lvl="1" algn="just"/>
            <a:endParaRPr lang="pt-BR" sz="1800" i="1" dirty="0" smtClean="0"/>
          </a:p>
          <a:p>
            <a:pPr lvl="1" algn="just">
              <a:lnSpc>
                <a:spcPct val="170000"/>
              </a:lnSpc>
            </a:pPr>
            <a:endParaRPr lang="pt-BR" sz="1800" i="1" dirty="0" smtClean="0"/>
          </a:p>
          <a:p>
            <a:pPr lvl="1" algn="just">
              <a:lnSpc>
                <a:spcPct val="170000"/>
              </a:lnSpc>
            </a:pPr>
            <a:endParaRPr lang="pt-BR" sz="1800" i="1" dirty="0"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3484E25-C521-4609-9444-53EC677B97CC}" type="slidenum">
              <a:rPr lang="pt-BR" smtClean="0">
                <a:latin typeface="Arial" pitchFamily="34" charset="0"/>
                <a:cs typeface="Arial" pitchFamily="34" charset="0"/>
              </a:rPr>
              <a:pPr/>
              <a:t>161</a:t>
            </a:fld>
            <a:endParaRPr lang="pt-BR" smtClean="0">
              <a:latin typeface="Arial" pitchFamily="34" charset="0"/>
              <a:cs typeface="Arial" pitchFamily="34" charset="0"/>
            </a:endParaRPr>
          </a:p>
        </p:txBody>
      </p:sp>
      <p:sp>
        <p:nvSpPr>
          <p:cNvPr id="204803"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04804"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algn="just">
              <a:buFontTx/>
              <a:buNone/>
            </a:pPr>
            <a:r>
              <a:rPr lang="pt-BR" sz="1800" b="1" dirty="0" smtClean="0"/>
              <a:t>Elementos Básicos e Essenciais do Seguro </a:t>
            </a:r>
          </a:p>
          <a:p>
            <a:pPr algn="just"/>
            <a:r>
              <a:rPr lang="pt-BR" sz="1800" b="1" dirty="0" smtClean="0"/>
              <a:t>Segurado</a:t>
            </a:r>
          </a:p>
          <a:p>
            <a:pPr algn="just">
              <a:buFontTx/>
              <a:buNone/>
            </a:pPr>
            <a:r>
              <a:rPr lang="pt-BR" sz="1800" dirty="0" smtClean="0"/>
              <a:t>	É a pessoa física ou jurídica que possui um interesse legitimo relativo a pessoa ou bem e que transfere a seguradora, mediante o pagamento do prêmio, o risco de um determinado evento atingir o bem ou a pessoa de seu interesse. É a pessoa em nome de que se faz o seguro.</a:t>
            </a:r>
          </a:p>
          <a:p>
            <a:pPr algn="just">
              <a:lnSpc>
                <a:spcPct val="130000"/>
              </a:lnSpc>
              <a:buFontTx/>
              <a:buNone/>
            </a:pPr>
            <a:r>
              <a:rPr lang="pt-BR" sz="1800" dirty="0" smtClean="0"/>
              <a:t>Em alguns casos, existem as figuras do :</a:t>
            </a:r>
          </a:p>
          <a:p>
            <a:pPr lvl="1" algn="just">
              <a:lnSpc>
                <a:spcPct val="130000"/>
              </a:lnSpc>
            </a:pPr>
            <a:r>
              <a:rPr lang="pt-BR" sz="1800" dirty="0" smtClean="0"/>
              <a:t>Estipulante : é a pessoa física (natural) ou jurídica que contrata apólice coletiva de seguros, ficando investida dos poderes de representação dos segurados, perante a sociedade nos termos da regulamentação em vigor (artigo 801 do Código Civil Brasileiro)</a:t>
            </a:r>
          </a:p>
          <a:p>
            <a:pPr lvl="1" algn="just">
              <a:lnSpc>
                <a:spcPct val="130000"/>
              </a:lnSpc>
            </a:pPr>
            <a:r>
              <a:rPr lang="pt-BR" sz="1800" dirty="0" smtClean="0"/>
              <a:t>Beneficiário : é a pessoa física (natural) ou jurídica designada pelo segurado para receber as indenizações devidas pelo segurador ou, ainda, as pessoas legalmente reconhecidas como habilitadas para este fim</a:t>
            </a:r>
          </a:p>
          <a:p>
            <a:pPr algn="just">
              <a:buFontTx/>
              <a:buNone/>
            </a:pPr>
            <a:endParaRPr lang="pt-BR" sz="1800" dirty="0" smtClean="0"/>
          </a:p>
          <a:p>
            <a:pPr algn="just">
              <a:buFontTx/>
              <a:buNone/>
            </a:pPr>
            <a:endParaRPr lang="pt-BR" sz="1800" dirty="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1B32450-6646-4D28-AE24-5AE80F3557A0}" type="slidenum">
              <a:rPr lang="pt-BR" smtClean="0">
                <a:latin typeface="Arial" pitchFamily="34" charset="0"/>
                <a:cs typeface="Arial" pitchFamily="34" charset="0"/>
              </a:rPr>
              <a:pPr/>
              <a:t>162</a:t>
            </a:fld>
            <a:endParaRPr lang="pt-BR" smtClean="0">
              <a:latin typeface="Arial" pitchFamily="34" charset="0"/>
              <a:cs typeface="Arial" pitchFamily="34" charset="0"/>
            </a:endParaRPr>
          </a:p>
        </p:txBody>
      </p:sp>
      <p:sp>
        <p:nvSpPr>
          <p:cNvPr id="206851"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06852" name="Rectangle 3"/>
          <p:cNvSpPr>
            <a:spLocks noGrp="1" noChangeArrowheads="1"/>
          </p:cNvSpPr>
          <p:nvPr>
            <p:ph type="body" idx="4294967295"/>
          </p:nvPr>
        </p:nvSpPr>
        <p:spPr bwMode="auto">
          <a:xfrm>
            <a:off x="239713" y="1152299"/>
            <a:ext cx="8435975" cy="5256212"/>
          </a:xfrm>
          <a:prstGeom prst="rect">
            <a:avLst/>
          </a:prstGeom>
          <a:solidFill>
            <a:srgbClr val="FFFFFF"/>
          </a:solidFill>
          <a:ln>
            <a:solidFill>
              <a:srgbClr val="000000"/>
            </a:solidFill>
            <a:miter lim="800000"/>
            <a:headEnd/>
            <a:tailEnd/>
          </a:ln>
        </p:spPr>
        <p:txBody>
          <a:bodyPr/>
          <a:lstStyle/>
          <a:p>
            <a:pPr algn="just">
              <a:lnSpc>
                <a:spcPct val="90000"/>
              </a:lnSpc>
              <a:buFontTx/>
              <a:buNone/>
            </a:pPr>
            <a:r>
              <a:rPr lang="pt-BR" sz="1800" b="1" dirty="0" smtClean="0"/>
              <a:t>Elementos Básicos e Essenciais do Seguro </a:t>
            </a:r>
          </a:p>
          <a:p>
            <a:pPr algn="just"/>
            <a:r>
              <a:rPr lang="pt-BR" sz="1800" dirty="0" smtClean="0"/>
              <a:t>Segurador ou Seguradora</a:t>
            </a:r>
          </a:p>
          <a:p>
            <a:pPr algn="just">
              <a:buFontTx/>
              <a:buNone/>
            </a:pPr>
            <a:r>
              <a:rPr lang="pt-BR" sz="1800" dirty="0" smtClean="0"/>
              <a:t>	É a pessoa jurídica que assume a responsabilidade por riscos contratados e paga indenizações ao segurado ou ao(s) seu(s) beneficiário(s), no caso de </a:t>
            </a:r>
            <a:r>
              <a:rPr lang="pt-BR" sz="1800" b="1" dirty="0" smtClean="0"/>
              <a:t>ocorrência de sinistro coberto </a:t>
            </a:r>
            <a:r>
              <a:rPr lang="pt-BR" sz="1800" dirty="0" smtClean="0"/>
              <a:t>. </a:t>
            </a:r>
          </a:p>
          <a:p>
            <a:pPr algn="just">
              <a:buFontTx/>
              <a:buNone/>
            </a:pPr>
            <a:r>
              <a:rPr lang="pt-BR" sz="1800" b="1" dirty="0" smtClean="0"/>
              <a:t>	</a:t>
            </a:r>
            <a:r>
              <a:rPr lang="pt-BR" sz="1800" dirty="0" smtClean="0"/>
              <a:t>Principais obrigações :</a:t>
            </a:r>
          </a:p>
          <a:p>
            <a:pPr lvl="1" algn="just"/>
            <a:r>
              <a:rPr lang="pt-BR" sz="1800" dirty="0" smtClean="0"/>
              <a:t>Gerenciar corretamente os riscos</a:t>
            </a:r>
          </a:p>
          <a:p>
            <a:pPr lvl="1" algn="just"/>
            <a:r>
              <a:rPr lang="pt-BR" sz="1800" dirty="0" smtClean="0"/>
              <a:t>Pagar o resultante de risco coberto assumido na ocorrência de sinistro</a:t>
            </a:r>
          </a:p>
          <a:p>
            <a:pPr lvl="1" algn="just"/>
            <a:r>
              <a:rPr lang="pt-BR" sz="1800" dirty="0" smtClean="0"/>
              <a:t>Indenizar o beneficiário de acordo com as condições estabelecidas no contrato</a:t>
            </a:r>
          </a:p>
          <a:p>
            <a:pPr algn="just"/>
            <a:r>
              <a:rPr lang="pt-BR" sz="1800" dirty="0" smtClean="0"/>
              <a:t>Premio </a:t>
            </a:r>
          </a:p>
          <a:p>
            <a:pPr algn="just">
              <a:buFontTx/>
              <a:buNone/>
            </a:pPr>
            <a:r>
              <a:rPr lang="pt-BR" sz="1800" dirty="0" smtClean="0"/>
              <a:t>	É o pagamento efetuado pelo segurado (ou estipulante, quando houver) à seguradora , ou seja, é o custo do seguro.</a:t>
            </a:r>
          </a:p>
          <a:p>
            <a:pPr lvl="1" algn="just"/>
            <a:r>
              <a:rPr lang="pt-BR" sz="1800" dirty="0" smtClean="0"/>
              <a:t>Pode ser pago de forma integral ou parcelado</a:t>
            </a:r>
          </a:p>
          <a:p>
            <a:pPr lvl="1" algn="just"/>
            <a:r>
              <a:rPr lang="pt-BR" sz="1800" dirty="0" smtClean="0"/>
              <a:t>O premio refere-se a todo o período de vigência do seguro</a:t>
            </a:r>
          </a:p>
          <a:p>
            <a:pPr lvl="1" algn="just"/>
            <a:r>
              <a:rPr lang="pt-BR" sz="1800" dirty="0" smtClean="0"/>
              <a:t>A falta de pagamento implicará em cancelamento imediato do contrato.</a:t>
            </a:r>
          </a:p>
          <a:p>
            <a:pPr lvl="1" algn="just"/>
            <a:endParaRPr lang="pt-BR" sz="1800" dirty="0" smtClean="0"/>
          </a:p>
          <a:p>
            <a:pPr lvl="1" algn="just">
              <a:lnSpc>
                <a:spcPct val="130000"/>
              </a:lnSpc>
            </a:pPr>
            <a:endParaRPr lang="pt-BR" sz="1800" dirty="0"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4BA3FCD-8537-4600-A34F-A5C731746592}" type="slidenum">
              <a:rPr lang="pt-BR" smtClean="0">
                <a:latin typeface="Arial" pitchFamily="34" charset="0"/>
                <a:cs typeface="Arial" pitchFamily="34" charset="0"/>
              </a:rPr>
              <a:pPr/>
              <a:t>163</a:t>
            </a:fld>
            <a:endParaRPr lang="pt-BR" smtClean="0">
              <a:latin typeface="Arial" pitchFamily="34" charset="0"/>
              <a:cs typeface="Arial" pitchFamily="34" charset="0"/>
            </a:endParaRPr>
          </a:p>
        </p:txBody>
      </p:sp>
      <p:sp>
        <p:nvSpPr>
          <p:cNvPr id="208899"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08900"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algn="just">
              <a:buFontTx/>
              <a:buNone/>
            </a:pPr>
            <a:r>
              <a:rPr lang="pt-BR" sz="1800" b="1" dirty="0" smtClean="0"/>
              <a:t>Elementos Básicos e Essenciais do Seguro </a:t>
            </a:r>
          </a:p>
          <a:p>
            <a:pPr algn="just"/>
            <a:r>
              <a:rPr lang="pt-BR" sz="1800" dirty="0" smtClean="0"/>
              <a:t>Indenização </a:t>
            </a:r>
          </a:p>
          <a:p>
            <a:pPr algn="just">
              <a:buFontTx/>
              <a:buNone/>
            </a:pPr>
            <a:r>
              <a:rPr lang="pt-BR" sz="1800" dirty="0" smtClean="0"/>
              <a:t>	É o pagamento devido pela seguradora ao(s) beneficiário(s) do seguro, no caso de risco coberto na ocorrência do sinistro.</a:t>
            </a:r>
          </a:p>
          <a:p>
            <a:pPr algn="just">
              <a:buFontTx/>
              <a:buNone/>
            </a:pPr>
            <a:r>
              <a:rPr lang="pt-BR" sz="1800" dirty="0" smtClean="0"/>
              <a:t>	Assim como o segurado tem por obrigação pagar um premio à seguradora, esta tem que efetuar o pagamento da indenização ao segurado, quando ocorre um risco coberto pelo contrato de seguro (sinistro)</a:t>
            </a:r>
          </a:p>
          <a:p>
            <a:pPr marL="609600" indent="-609600" algn="just">
              <a:buFontTx/>
              <a:buNone/>
            </a:pPr>
            <a:r>
              <a:rPr lang="pt-BR" sz="1800" b="1" dirty="0" smtClean="0"/>
              <a:t>Importância Segurada (IS) ou </a:t>
            </a:r>
            <a:r>
              <a:rPr lang="pt-BR" sz="1800" b="1" dirty="0" err="1" smtClean="0"/>
              <a:t>Limíte</a:t>
            </a:r>
            <a:r>
              <a:rPr lang="pt-BR" sz="1800" b="1" dirty="0" smtClean="0"/>
              <a:t> Máximo de Garantia (LMG)</a:t>
            </a:r>
          </a:p>
          <a:p>
            <a:pPr marL="609600" indent="-609600" algn="just">
              <a:buFontTx/>
              <a:buNone/>
            </a:pPr>
            <a:r>
              <a:rPr lang="pt-BR" sz="1800" dirty="0" smtClean="0"/>
              <a:t>	É o valor monetário atribuído pelo contratante ao contrato de seguro, representando o limite máximo de responsabilidade da seguradora para à cobertura contratada, a ser reembolsado pela seguradora, no caso da ocorrência de sinistro coberto pela apólice vigente na data do evento.</a:t>
            </a:r>
          </a:p>
          <a:p>
            <a:pPr marL="609600" indent="-609600" algn="just">
              <a:buFontTx/>
              <a:buNone/>
            </a:pPr>
            <a:r>
              <a:rPr lang="pt-BR" sz="1800" dirty="0" smtClean="0"/>
              <a:t>Outras denominações para a expressão “importância segurada” :</a:t>
            </a:r>
          </a:p>
          <a:p>
            <a:pPr marL="609600" indent="-609600" algn="just"/>
            <a:r>
              <a:rPr lang="pt-BR" sz="1800" dirty="0" smtClean="0"/>
              <a:t>Capital segurado</a:t>
            </a:r>
          </a:p>
          <a:p>
            <a:pPr marL="609600" indent="-609600" algn="just"/>
            <a:r>
              <a:rPr lang="pt-BR" sz="1800" dirty="0" smtClean="0"/>
              <a:t>Soma segurada</a:t>
            </a:r>
          </a:p>
          <a:p>
            <a:pPr marL="609600" indent="-609600" algn="just"/>
            <a:r>
              <a:rPr lang="pt-BR" sz="1800" dirty="0" smtClean="0"/>
              <a:t>Limite máximo de indenização</a:t>
            </a:r>
          </a:p>
          <a:p>
            <a:pPr marL="609600" indent="-609600" algn="just"/>
            <a:r>
              <a:rPr lang="pt-BR" sz="1800" dirty="0" smtClean="0"/>
              <a:t>Limite máximo de responsabilidade limite máximo de garantia</a:t>
            </a:r>
          </a:p>
          <a:p>
            <a:pPr algn="just">
              <a:lnSpc>
                <a:spcPct val="160000"/>
              </a:lnSpc>
              <a:buFontTx/>
              <a:buNone/>
            </a:pPr>
            <a:endParaRPr lang="pt-BR" sz="1800" dirty="0" smtClean="0"/>
          </a:p>
          <a:p>
            <a:pPr algn="just">
              <a:lnSpc>
                <a:spcPct val="160000"/>
              </a:lnSpc>
              <a:buFontTx/>
              <a:buNone/>
            </a:pPr>
            <a:endParaRPr lang="pt-BR" sz="1800" dirty="0"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60D0775-4F8F-410C-A493-074DA738D8BD}" type="slidenum">
              <a:rPr lang="pt-BR" smtClean="0">
                <a:latin typeface="Arial" pitchFamily="34" charset="0"/>
                <a:cs typeface="Arial" pitchFamily="34" charset="0"/>
              </a:rPr>
              <a:pPr/>
              <a:t>164</a:t>
            </a:fld>
            <a:endParaRPr lang="pt-BR" smtClean="0">
              <a:latin typeface="Arial" pitchFamily="34" charset="0"/>
              <a:cs typeface="Arial" pitchFamily="34" charset="0"/>
            </a:endParaRPr>
          </a:p>
        </p:txBody>
      </p:sp>
      <p:sp>
        <p:nvSpPr>
          <p:cNvPr id="210947"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10948" name="Rectangle 3"/>
          <p:cNvSpPr>
            <a:spLocks noGrp="1" noChangeArrowheads="1"/>
          </p:cNvSpPr>
          <p:nvPr>
            <p:ph type="body" idx="4294967295"/>
          </p:nvPr>
        </p:nvSpPr>
        <p:spPr bwMode="auto">
          <a:xfrm>
            <a:off x="239713" y="1125538"/>
            <a:ext cx="8435975" cy="5256212"/>
          </a:xfrm>
          <a:prstGeom prst="rect">
            <a:avLst/>
          </a:prstGeom>
          <a:solidFill>
            <a:srgbClr val="FFFFFF"/>
          </a:solidFill>
          <a:ln>
            <a:solidFill>
              <a:srgbClr val="000000"/>
            </a:solidFill>
            <a:miter lim="800000"/>
            <a:headEnd/>
            <a:tailEnd/>
          </a:ln>
        </p:spPr>
        <p:txBody>
          <a:bodyPr/>
          <a:lstStyle/>
          <a:p>
            <a:pPr marL="609600" indent="-609600" algn="just">
              <a:buFontTx/>
              <a:buNone/>
            </a:pPr>
            <a:r>
              <a:rPr lang="pt-BR" sz="1800" b="1" dirty="0" smtClean="0"/>
              <a:t>	Prazo de vigência do seguro</a:t>
            </a:r>
          </a:p>
          <a:p>
            <a:pPr marL="609600" indent="-609600" algn="just">
              <a:buFontTx/>
              <a:buNone/>
            </a:pPr>
            <a:r>
              <a:rPr lang="pt-BR" sz="1800" dirty="0" smtClean="0"/>
              <a:t>	De modo geral o prazo de vigência de um contrato é de 1 ano.</a:t>
            </a:r>
          </a:p>
          <a:p>
            <a:pPr marL="609600" indent="-609600" algn="just">
              <a:buFontTx/>
              <a:buNone/>
            </a:pPr>
            <a:r>
              <a:rPr lang="pt-BR" sz="1800" dirty="0" smtClean="0"/>
              <a:t>	</a:t>
            </a:r>
            <a:r>
              <a:rPr lang="pt-BR" sz="1800" b="1" dirty="0" smtClean="0"/>
              <a:t>Sinistro</a:t>
            </a:r>
          </a:p>
          <a:p>
            <a:pPr marL="609600" indent="-609600" algn="just">
              <a:buFontTx/>
              <a:buNone/>
            </a:pPr>
            <a:r>
              <a:rPr lang="pt-BR" sz="1800" b="1" dirty="0" smtClean="0"/>
              <a:t>	</a:t>
            </a:r>
            <a:r>
              <a:rPr lang="pt-BR" sz="1800" dirty="0" smtClean="0"/>
              <a:t>É a manifestação concreta do risco previsto, é indenizável quando a cobertura para o risco pertinente esta prevista no contrato de seguro.</a:t>
            </a:r>
          </a:p>
          <a:p>
            <a:pPr marL="609600" indent="-609600" algn="just">
              <a:buFontTx/>
              <a:buNone/>
            </a:pPr>
            <a:r>
              <a:rPr lang="pt-BR" sz="1800" dirty="0" smtClean="0"/>
              <a:t>	Necessário um conjunto de documentos para regulá-lo ou liquidá-lo. É o meio pelo qual examina-se a cobertura , os procedimentos, o cálculo da indenização e documentação.</a:t>
            </a:r>
          </a:p>
          <a:p>
            <a:pPr marL="609600" indent="-609600" algn="just">
              <a:lnSpc>
                <a:spcPct val="150000"/>
              </a:lnSpc>
              <a:buFontTx/>
              <a:buNone/>
              <a:defRPr/>
            </a:pPr>
            <a:r>
              <a:rPr lang="pt-BR" sz="1800" b="1" dirty="0" smtClean="0"/>
              <a:t>O processo de sinistro abrange três etapas de operações interdependentes </a:t>
            </a:r>
          </a:p>
          <a:p>
            <a:pPr marL="990600" lvl="1" indent="-533400" algn="just">
              <a:defRPr/>
            </a:pPr>
            <a:r>
              <a:rPr lang="pt-BR" sz="1800" i="1" dirty="0" smtClean="0"/>
              <a:t>Apuração de danos – </a:t>
            </a:r>
            <a:r>
              <a:rPr lang="pt-BR" sz="1800" dirty="0" smtClean="0"/>
              <a:t>consiste basicamente no levantamento de causa, natureza e extensão dos danos </a:t>
            </a:r>
          </a:p>
          <a:p>
            <a:pPr marL="990600" lvl="1" indent="-533400" algn="just">
              <a:defRPr/>
            </a:pPr>
            <a:r>
              <a:rPr lang="pt-BR" sz="1800" i="1" dirty="0" smtClean="0"/>
              <a:t>Regulação</a:t>
            </a:r>
            <a:r>
              <a:rPr lang="pt-BR" sz="1800" dirty="0" smtClean="0"/>
              <a:t> – analise do relatório ou certificado de vistoria</a:t>
            </a:r>
          </a:p>
          <a:p>
            <a:pPr marL="990600" lvl="1" indent="-533400" algn="just">
              <a:defRPr/>
            </a:pPr>
            <a:r>
              <a:rPr lang="pt-BR" sz="1800" i="1" dirty="0" smtClean="0"/>
              <a:t>Liquidação</a:t>
            </a:r>
            <a:r>
              <a:rPr lang="pt-BR" sz="1800" dirty="0" smtClean="0"/>
              <a:t> – conclusão da regulação, encerramento do processo com pagamento ou não de indenização, venda de salvador, se houver, e tentativa ou não de ressarcimento quando </a:t>
            </a:r>
            <a:r>
              <a:rPr lang="pt-BR" sz="1800" dirty="0" err="1" smtClean="0"/>
              <a:t>cabivél</a:t>
            </a:r>
            <a:endParaRPr lang="pt-BR" sz="1800" dirty="0" smtClean="0"/>
          </a:p>
          <a:p>
            <a:pPr marL="990600" lvl="1" indent="-533400" algn="just">
              <a:buFontTx/>
              <a:buNone/>
              <a:defRPr/>
            </a:pPr>
            <a:r>
              <a:rPr lang="pt-BR" sz="1800" i="1" dirty="0" smtClean="0">
                <a:effectLst>
                  <a:outerShdw blurRad="38100" dist="38100" dir="2700000" algn="tl">
                    <a:srgbClr val="C0C0C0"/>
                  </a:outerShdw>
                </a:effectLst>
              </a:rPr>
              <a:t>Salvador = tudo que resta do bem segurado que tenha valor econômico para qualquer uma das partes</a:t>
            </a:r>
          </a:p>
          <a:p>
            <a:pPr marL="609600" indent="-609600" algn="just">
              <a:lnSpc>
                <a:spcPct val="170000"/>
              </a:lnSpc>
              <a:buFontTx/>
              <a:buNone/>
            </a:pPr>
            <a:endParaRPr lang="pt-BR" sz="1800" dirty="0" smtClean="0"/>
          </a:p>
          <a:p>
            <a:pPr marL="609600" indent="-609600" algn="just">
              <a:lnSpc>
                <a:spcPct val="140000"/>
              </a:lnSpc>
              <a:buFontTx/>
              <a:buNone/>
            </a:pPr>
            <a:endParaRPr lang="pt-BR" sz="1800" dirty="0"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10A9AD0-944C-4267-9C81-A06589B1EDE3}" type="slidenum">
              <a:rPr lang="pt-BR" smtClean="0">
                <a:latin typeface="Arial" pitchFamily="34" charset="0"/>
                <a:cs typeface="Arial" pitchFamily="34" charset="0"/>
              </a:rPr>
              <a:pPr/>
              <a:t>165</a:t>
            </a:fld>
            <a:endParaRPr lang="pt-BR" smtClean="0">
              <a:latin typeface="Arial" pitchFamily="34" charset="0"/>
              <a:cs typeface="Arial" pitchFamily="34" charset="0"/>
            </a:endParaRPr>
          </a:p>
        </p:txBody>
      </p:sp>
      <p:sp>
        <p:nvSpPr>
          <p:cNvPr id="214019"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dirty="0" smtClean="0"/>
              <a:t>Transporte , Distribuição e Seguros</a:t>
            </a:r>
          </a:p>
        </p:txBody>
      </p:sp>
      <p:sp>
        <p:nvSpPr>
          <p:cNvPr id="214020" name="Rectangle 3"/>
          <p:cNvSpPr>
            <a:spLocks noGrp="1" noChangeArrowheads="1"/>
          </p:cNvSpPr>
          <p:nvPr>
            <p:ph type="body" idx="4294967295"/>
          </p:nvPr>
        </p:nvSpPr>
        <p:spPr bwMode="auto">
          <a:xfrm>
            <a:off x="239713" y="1125538"/>
            <a:ext cx="8435975" cy="5256212"/>
          </a:xfrm>
          <a:prstGeom prst="rect">
            <a:avLst/>
          </a:prstGeom>
          <a:solidFill>
            <a:srgbClr val="FFFFFF"/>
          </a:solidFill>
          <a:ln>
            <a:solidFill>
              <a:srgbClr val="000000"/>
            </a:solidFill>
            <a:miter lim="800000"/>
            <a:headEnd/>
            <a:tailEnd/>
          </a:ln>
        </p:spPr>
        <p:txBody>
          <a:bodyPr/>
          <a:lstStyle/>
          <a:p>
            <a:pPr marL="0" indent="0">
              <a:spcBef>
                <a:spcPts val="0"/>
              </a:spcBef>
              <a:buFontTx/>
              <a:buNone/>
            </a:pPr>
            <a:r>
              <a:rPr lang="pt-BR" sz="1800" b="1" dirty="0" smtClean="0"/>
              <a:t>Indenização </a:t>
            </a:r>
          </a:p>
          <a:p>
            <a:pPr marL="0" indent="0">
              <a:spcBef>
                <a:spcPts val="0"/>
              </a:spcBef>
              <a:buFontTx/>
              <a:buNone/>
            </a:pPr>
            <a:r>
              <a:rPr lang="pt-BR" sz="1800" dirty="0" smtClean="0"/>
              <a:t>É o pagamento decorrente de um sinistro, que a seguradora faz ao beneficiários, respeitando as condições do contrato.</a:t>
            </a:r>
          </a:p>
          <a:p>
            <a:pPr marL="0" indent="0">
              <a:spcBef>
                <a:spcPts val="0"/>
              </a:spcBef>
              <a:buFontTx/>
              <a:buNone/>
            </a:pPr>
            <a:r>
              <a:rPr lang="pt-BR" sz="1800" b="1" dirty="0" smtClean="0"/>
              <a:t>Franquia</a:t>
            </a:r>
          </a:p>
          <a:p>
            <a:pPr marL="0" indent="0">
              <a:spcBef>
                <a:spcPts val="0"/>
              </a:spcBef>
              <a:buFontTx/>
              <a:buNone/>
            </a:pPr>
            <a:r>
              <a:rPr lang="pt-BR" sz="1800" dirty="0" smtClean="0"/>
              <a:t>É o valor previsto na apólice com o qual o segurado participará em caso de sinistro coberto.</a:t>
            </a:r>
          </a:p>
          <a:p>
            <a:pPr marL="0" indent="0">
              <a:spcBef>
                <a:spcPts val="0"/>
              </a:spcBef>
              <a:buFontTx/>
              <a:buNone/>
            </a:pPr>
            <a:r>
              <a:rPr lang="pt-BR" sz="1800" dirty="0" smtClean="0"/>
              <a:t>Tem a função de eliminar o acionamento do seguro para pequenas ocorrências.</a:t>
            </a:r>
          </a:p>
          <a:p>
            <a:pPr marL="0" indent="0">
              <a:lnSpc>
                <a:spcPct val="120000"/>
              </a:lnSpc>
              <a:spcBef>
                <a:spcPts val="0"/>
              </a:spcBef>
              <a:buFontTx/>
              <a:buNone/>
            </a:pPr>
            <a:r>
              <a:rPr lang="pt-BR" sz="1800" b="1" dirty="0" smtClean="0"/>
              <a:t>Carência</a:t>
            </a:r>
          </a:p>
          <a:p>
            <a:pPr marL="0" indent="0">
              <a:lnSpc>
                <a:spcPct val="120000"/>
              </a:lnSpc>
              <a:spcBef>
                <a:spcPts val="0"/>
              </a:spcBef>
              <a:buFontTx/>
              <a:buNone/>
            </a:pPr>
            <a:r>
              <a:rPr lang="pt-BR" sz="1800" dirty="0" smtClean="0"/>
              <a:t>É o período de tempo que decorre entre o inicio de vigência de um contrato e o efetivo inicio de cobertura prevista no mesmo contrato, ou seja, é o prazo estabelecido no contrato, durante o qual o segurado não faz jus à cobertura.</a:t>
            </a:r>
          </a:p>
          <a:p>
            <a:pPr marL="0" indent="0">
              <a:lnSpc>
                <a:spcPct val="120000"/>
              </a:lnSpc>
              <a:spcBef>
                <a:spcPts val="0"/>
              </a:spcBef>
              <a:buFontTx/>
              <a:buNone/>
            </a:pPr>
            <a:r>
              <a:rPr lang="pt-BR" sz="1800" b="1" dirty="0" smtClean="0"/>
              <a:t>Ressarcimento e </a:t>
            </a:r>
            <a:r>
              <a:rPr lang="pt-BR" sz="1800" b="1" dirty="0" err="1" smtClean="0"/>
              <a:t>Sub-rogação</a:t>
            </a:r>
            <a:endParaRPr lang="pt-BR" sz="1800" b="1" dirty="0" smtClean="0"/>
          </a:p>
          <a:p>
            <a:pPr marL="0" indent="0">
              <a:lnSpc>
                <a:spcPct val="120000"/>
              </a:lnSpc>
              <a:spcBef>
                <a:spcPts val="0"/>
              </a:spcBef>
              <a:buFontTx/>
              <a:buNone/>
            </a:pPr>
            <a:r>
              <a:rPr lang="pt-BR" sz="1800" dirty="0" smtClean="0"/>
              <a:t>É o reembolso que a seguradora tem direito, no caso de indenização para ao segurado em </a:t>
            </a:r>
            <a:r>
              <a:rPr lang="pt-BR" sz="1800" dirty="0" err="1" smtClean="0"/>
              <a:t>consequência</a:t>
            </a:r>
            <a:r>
              <a:rPr lang="pt-BR" sz="1800" dirty="0" smtClean="0"/>
              <a:t> de um evento danoso provocado por terceiros. Sempre que o risco previsto no contrato de seguro ocorrer por força de um ato ilícito praticado por um terceiro , a seguradora, uma vez efetuado o pagamento da indenização, se sub-roga nos direitos do segurado perante o terceiro causador de dano.</a:t>
            </a:r>
          </a:p>
          <a:p>
            <a:pPr marL="609600" indent="-609600" algn="just">
              <a:buFontTx/>
              <a:buNone/>
            </a:pPr>
            <a:endParaRPr lang="pt-BR" sz="1800" dirty="0" smtClean="0"/>
          </a:p>
          <a:p>
            <a:pPr marL="609600" indent="-609600" algn="just">
              <a:lnSpc>
                <a:spcPct val="160000"/>
              </a:lnSpc>
              <a:buFontTx/>
              <a:buNone/>
            </a:pPr>
            <a:r>
              <a:rPr lang="pt-BR" sz="1800" dirty="0" smtClean="0"/>
              <a:t>	</a:t>
            </a:r>
          </a:p>
          <a:p>
            <a:pPr marL="609600" indent="-609600" algn="just">
              <a:lnSpc>
                <a:spcPct val="150000"/>
              </a:lnSpc>
              <a:buFontTx/>
              <a:buNone/>
            </a:pPr>
            <a:endParaRPr lang="pt-BR" sz="1800" dirty="0"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BD668E0-383F-4952-81B4-F82597243AF4}" type="slidenum">
              <a:rPr lang="pt-BR" smtClean="0">
                <a:latin typeface="Arial" pitchFamily="34" charset="0"/>
                <a:cs typeface="Arial" pitchFamily="34" charset="0"/>
              </a:rPr>
              <a:pPr/>
              <a:t>166</a:t>
            </a:fld>
            <a:endParaRPr lang="pt-BR" smtClean="0">
              <a:latin typeface="Arial" pitchFamily="34" charset="0"/>
              <a:cs typeface="Arial" pitchFamily="34" charset="0"/>
            </a:endParaRPr>
          </a:p>
        </p:txBody>
      </p:sp>
      <p:sp>
        <p:nvSpPr>
          <p:cNvPr id="216067"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16068"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marL="0" indent="-457200" algn="just">
              <a:buFontTx/>
              <a:buNone/>
            </a:pPr>
            <a:r>
              <a:rPr lang="pt-BR" sz="1800" b="1" dirty="0" smtClean="0"/>
              <a:t>Seguro Nacional e Internacional </a:t>
            </a:r>
          </a:p>
          <a:p>
            <a:pPr marL="0" indent="0" algn="just">
              <a:spcBef>
                <a:spcPts val="0"/>
              </a:spcBef>
              <a:buFontTx/>
              <a:buNone/>
            </a:pPr>
            <a:r>
              <a:rPr lang="pt-BR" sz="1800" dirty="0" smtClean="0"/>
              <a:t>Os seguros de Transportes Nacionais e Internacionais correspondem os meios de transporte :</a:t>
            </a:r>
            <a:endParaRPr lang="pt-BR" sz="1800" b="1" dirty="0" smtClean="0"/>
          </a:p>
          <a:p>
            <a:pPr marL="0" indent="0" algn="just">
              <a:spcBef>
                <a:spcPts val="0"/>
              </a:spcBef>
            </a:pPr>
            <a:r>
              <a:rPr lang="pt-BR" sz="1800" b="1" dirty="0" smtClean="0"/>
              <a:t>Terrestre</a:t>
            </a:r>
            <a:r>
              <a:rPr lang="pt-BR" sz="1800" dirty="0" smtClean="0"/>
              <a:t> – relativo a viagens feitas por rodovias e / ou ferrovias.</a:t>
            </a:r>
          </a:p>
          <a:p>
            <a:pPr marL="0" indent="0" algn="just">
              <a:spcBef>
                <a:spcPts val="0"/>
              </a:spcBef>
            </a:pPr>
            <a:r>
              <a:rPr lang="pt-BR" sz="1800" b="1" dirty="0" err="1" smtClean="0"/>
              <a:t>Aquaviários</a:t>
            </a:r>
            <a:r>
              <a:rPr lang="pt-BR" sz="1800" dirty="0" smtClean="0"/>
              <a:t> – compreendem as viagens marítimas nacionais, denominadas “cabotagem”, as viagens marítimas internacionais denominadas de “longo curso” e as viagens fluviais (realizadas em rios ) e/ou lacustres (realizadas em logos navegáveis)</a:t>
            </a:r>
          </a:p>
          <a:p>
            <a:pPr marL="0" indent="0" algn="just">
              <a:spcBef>
                <a:spcPts val="0"/>
              </a:spcBef>
            </a:pPr>
            <a:r>
              <a:rPr lang="pt-BR" sz="1800" b="1" dirty="0" smtClean="0"/>
              <a:t>Aéreos</a:t>
            </a:r>
            <a:r>
              <a:rPr lang="pt-BR" sz="1800" dirty="0" smtClean="0"/>
              <a:t> – abrangem as viagens efetuadas entre aeroportos. Podem incluir percursos preliminares ou complementares por outros meios.</a:t>
            </a:r>
          </a:p>
          <a:p>
            <a:pPr marL="0" indent="0" algn="just">
              <a:spcBef>
                <a:spcPts val="0"/>
              </a:spcBef>
              <a:buFontTx/>
              <a:buNone/>
              <a:defRPr/>
            </a:pPr>
            <a:r>
              <a:rPr lang="pt-BR" sz="1800" b="1" dirty="0" smtClean="0"/>
              <a:t>Contrato de Seguro</a:t>
            </a:r>
          </a:p>
          <a:p>
            <a:pPr marL="0" indent="0" algn="just">
              <a:spcBef>
                <a:spcPts val="0"/>
              </a:spcBef>
              <a:buFontTx/>
              <a:buNone/>
              <a:defRPr/>
            </a:pPr>
            <a:r>
              <a:rPr lang="pt-BR" sz="1800" dirty="0" smtClean="0"/>
              <a:t>O contrato de Seguro de Transportes vem depois de 2 outros contratos :</a:t>
            </a:r>
          </a:p>
          <a:p>
            <a:pPr marL="400050" lvl="1" indent="0" algn="just">
              <a:spcBef>
                <a:spcPts val="0"/>
              </a:spcBef>
              <a:defRPr/>
            </a:pPr>
            <a:r>
              <a:rPr lang="pt-BR" sz="1400" dirty="0" smtClean="0"/>
              <a:t>Contrato de Compra e Venda – representado pela Nota fiscal ou fatura comercial</a:t>
            </a:r>
          </a:p>
          <a:p>
            <a:pPr marL="400050" lvl="1" indent="0" algn="just">
              <a:spcBef>
                <a:spcPts val="0"/>
              </a:spcBef>
              <a:defRPr/>
            </a:pPr>
            <a:r>
              <a:rPr lang="pt-BR" sz="1400" dirty="0" smtClean="0"/>
              <a:t>Contrato de Transportes de Mercadorias – representado pelo Conhecimento de Embarque ou Frete ou de Transporte</a:t>
            </a:r>
          </a:p>
          <a:p>
            <a:pPr marL="0" indent="0" algn="just">
              <a:spcBef>
                <a:spcPts val="0"/>
              </a:spcBef>
              <a:buFontTx/>
              <a:buNone/>
              <a:defRPr/>
            </a:pPr>
            <a:r>
              <a:rPr lang="pt-BR" sz="1800" dirty="0" smtClean="0"/>
              <a:t>Geralmente um embarcador ou dono da carga – comprador ou vendedor e dependendo do contrato de compra e venda precisará de um transportador e realizar com ele um contrato de transporte ou de frete para que sua mercadoria possa ser transportada.</a:t>
            </a:r>
            <a:endParaRPr lang="pt-BR" sz="1800" b="1" i="1" dirty="0" smtClean="0">
              <a:effectLst>
                <a:outerShdw blurRad="38100" dist="38100" dir="2700000" algn="tl">
                  <a:srgbClr val="C0C0C0"/>
                </a:outerShdw>
              </a:effectLst>
            </a:endParaRPr>
          </a:p>
          <a:p>
            <a:pPr marL="457200" indent="-457200" algn="just"/>
            <a:endParaRPr lang="pt-BR" sz="1800" dirty="0" smtClean="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6C3D5E0-43C3-4F8E-BC63-6C4EADC1BDFC}" type="slidenum">
              <a:rPr lang="pt-BR" smtClean="0">
                <a:latin typeface="Arial" pitchFamily="34" charset="0"/>
                <a:cs typeface="Arial" pitchFamily="34" charset="0"/>
              </a:rPr>
              <a:pPr/>
              <a:t>167</a:t>
            </a:fld>
            <a:endParaRPr lang="pt-BR" smtClean="0">
              <a:latin typeface="Arial" pitchFamily="34" charset="0"/>
              <a:cs typeface="Arial" pitchFamily="34" charset="0"/>
            </a:endParaRPr>
          </a:p>
        </p:txBody>
      </p:sp>
      <p:sp>
        <p:nvSpPr>
          <p:cNvPr id="218115"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753667" name="Rectangle 3"/>
          <p:cNvSpPr>
            <a:spLocks noGrp="1" noChangeArrowheads="1"/>
          </p:cNvSpPr>
          <p:nvPr>
            <p:ph type="body" idx="4294967295"/>
          </p:nvPr>
        </p:nvSpPr>
        <p:spPr bwMode="auto">
          <a:xfrm>
            <a:off x="239713" y="1268413"/>
            <a:ext cx="8435975" cy="5256212"/>
          </a:xfrm>
          <a:prstGeom prst="rect">
            <a:avLst/>
          </a:prstGeom>
          <a:solidFill>
            <a:srgbClr val="FFFFFF"/>
          </a:solidFill>
          <a:ln>
            <a:solidFill>
              <a:srgbClr val="000000"/>
            </a:solidFill>
            <a:miter lim="800000"/>
            <a:headEnd/>
            <a:tailEnd/>
          </a:ln>
        </p:spPr>
        <p:txBody>
          <a:bodyPr/>
          <a:lstStyle/>
          <a:p>
            <a:pPr marL="457200" indent="-457200" algn="just">
              <a:lnSpc>
                <a:spcPct val="120000"/>
              </a:lnSpc>
              <a:buFontTx/>
              <a:buNone/>
              <a:defRPr/>
            </a:pPr>
            <a:r>
              <a:rPr lang="pt-BR" sz="2400" dirty="0" smtClean="0"/>
              <a:t>	</a:t>
            </a:r>
            <a:r>
              <a:rPr lang="pt-BR" sz="1800" b="1" dirty="0" smtClean="0"/>
              <a:t>Seguro Nacional e Internacional</a:t>
            </a:r>
          </a:p>
          <a:p>
            <a:pPr marL="457200" indent="-457200" algn="just">
              <a:lnSpc>
                <a:spcPct val="120000"/>
              </a:lnSpc>
              <a:buFontTx/>
              <a:buNone/>
              <a:defRPr/>
            </a:pPr>
            <a:r>
              <a:rPr lang="pt-BR" sz="1800" b="1" dirty="0" smtClean="0"/>
              <a:t>Contrato de Seguro</a:t>
            </a:r>
          </a:p>
          <a:p>
            <a:pPr marL="457200" indent="-457200" algn="just">
              <a:lnSpc>
                <a:spcPct val="170000"/>
              </a:lnSpc>
              <a:buFontTx/>
              <a:buNone/>
              <a:defRPr/>
            </a:pPr>
            <a:r>
              <a:rPr lang="pt-BR" sz="1800" dirty="0" smtClean="0"/>
              <a:t>O contrato de Seguro de Transportes vem depois de 2 outros contratos :</a:t>
            </a:r>
          </a:p>
          <a:p>
            <a:pPr marL="457200" indent="-457200" algn="just">
              <a:lnSpc>
                <a:spcPct val="170000"/>
              </a:lnSpc>
              <a:defRPr/>
            </a:pPr>
            <a:r>
              <a:rPr lang="pt-BR" sz="1800" dirty="0" smtClean="0"/>
              <a:t>Contrato de Compra e Venda – representado pela Nota fiscal ou fatura comercial</a:t>
            </a:r>
          </a:p>
          <a:p>
            <a:pPr marL="457200" indent="-457200" algn="just">
              <a:lnSpc>
                <a:spcPct val="170000"/>
              </a:lnSpc>
              <a:defRPr/>
            </a:pPr>
            <a:r>
              <a:rPr lang="pt-BR" sz="1800" dirty="0" smtClean="0"/>
              <a:t>Contrato de Transportes de Mercadorias – representado pelo Conhecimento de Embarque ou Frete ou de Transporte</a:t>
            </a:r>
          </a:p>
          <a:p>
            <a:pPr marL="457200" indent="-457200" algn="just">
              <a:lnSpc>
                <a:spcPct val="170000"/>
              </a:lnSpc>
              <a:buFontTx/>
              <a:buNone/>
              <a:defRPr/>
            </a:pPr>
            <a:r>
              <a:rPr lang="pt-BR" sz="1800" dirty="0" smtClean="0"/>
              <a:t>	Geralmente um embarcador ou dono da carga – comprador ou vendedor e dependendo do contrato de compra e venda precisará de um transportador e realizar com ele um contrato de transporte ou de frete para que sua mercadoria possa ser transportada.</a:t>
            </a:r>
            <a:endParaRPr lang="pt-BR" sz="1800" b="1" i="1"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D048843-4A6C-4F4E-8392-BE822C931177}" type="slidenum">
              <a:rPr lang="pt-BR" smtClean="0">
                <a:latin typeface="Arial" pitchFamily="34" charset="0"/>
                <a:cs typeface="Arial" pitchFamily="34" charset="0"/>
              </a:rPr>
              <a:pPr/>
              <a:t>168</a:t>
            </a:fld>
            <a:endParaRPr lang="pt-BR" smtClean="0">
              <a:latin typeface="Arial" pitchFamily="34" charset="0"/>
              <a:cs typeface="Arial" pitchFamily="34" charset="0"/>
            </a:endParaRPr>
          </a:p>
        </p:txBody>
      </p:sp>
      <p:sp>
        <p:nvSpPr>
          <p:cNvPr id="220163"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20164" name="Rectangle 3"/>
          <p:cNvSpPr>
            <a:spLocks noGrp="1" noChangeArrowheads="1"/>
          </p:cNvSpPr>
          <p:nvPr>
            <p:ph type="body" idx="4294967295"/>
          </p:nvPr>
        </p:nvSpPr>
        <p:spPr bwMode="auto">
          <a:xfrm>
            <a:off x="239713" y="1007156"/>
            <a:ext cx="8454344" cy="5480730"/>
          </a:xfrm>
          <a:prstGeom prst="rect">
            <a:avLst/>
          </a:prstGeom>
          <a:solidFill>
            <a:srgbClr val="FFFFFF"/>
          </a:solidFill>
          <a:ln>
            <a:solidFill>
              <a:srgbClr val="000000"/>
            </a:solidFill>
            <a:miter lim="800000"/>
            <a:headEnd/>
            <a:tailEnd/>
          </a:ln>
        </p:spPr>
        <p:txBody>
          <a:bodyPr/>
          <a:lstStyle/>
          <a:p>
            <a:pPr marL="457200" indent="-457200" algn="just">
              <a:buFontTx/>
              <a:buNone/>
            </a:pPr>
            <a:r>
              <a:rPr lang="pt-BR" sz="1800" dirty="0" smtClean="0"/>
              <a:t>	</a:t>
            </a:r>
            <a:r>
              <a:rPr lang="pt-BR" sz="1800" b="1" dirty="0" smtClean="0"/>
              <a:t>Seguro Nacional e Internacional</a:t>
            </a:r>
          </a:p>
          <a:p>
            <a:pPr marL="457200" indent="-457200" algn="just">
              <a:buFontTx/>
              <a:buNone/>
            </a:pPr>
            <a:r>
              <a:rPr lang="pt-BR" sz="1800" b="1" dirty="0" smtClean="0"/>
              <a:t>Interesse Segurável </a:t>
            </a:r>
          </a:p>
          <a:p>
            <a:pPr marL="457200" indent="-457200" algn="just">
              <a:buFontTx/>
              <a:buNone/>
            </a:pPr>
            <a:r>
              <a:rPr lang="pt-BR" sz="1800" dirty="0" smtClean="0"/>
              <a:t>	O seguro de transporte pode ser contratado por quem tiver interesse em preservar o bem ou a mercadoria transportada contra os riscos da viagem :</a:t>
            </a:r>
          </a:p>
          <a:p>
            <a:pPr marL="457200" indent="-457200" algn="just"/>
            <a:r>
              <a:rPr lang="pt-BR" sz="1800" dirty="0" smtClean="0"/>
              <a:t>O dono da mercadoria ou embarcador</a:t>
            </a:r>
          </a:p>
          <a:p>
            <a:pPr marL="457200" indent="-457200" algn="just"/>
            <a:r>
              <a:rPr lang="pt-BR" sz="1800" dirty="0" smtClean="0"/>
              <a:t>O credor hipotecário</a:t>
            </a:r>
          </a:p>
          <a:p>
            <a:pPr marL="457200" indent="-457200" algn="just"/>
            <a:r>
              <a:rPr lang="pt-BR" sz="1800" dirty="0" smtClean="0"/>
              <a:t>O agente transportador</a:t>
            </a:r>
          </a:p>
          <a:p>
            <a:pPr marL="457200" indent="-457200" algn="just"/>
            <a:r>
              <a:rPr lang="pt-BR" sz="1800" dirty="0" smtClean="0"/>
              <a:t>O administrador do crédito ou seja qualquer pessoa que tenha interesse segurável quanto à carga a ser transportada.</a:t>
            </a:r>
          </a:p>
          <a:p>
            <a:pPr marL="457200" indent="-457200" algn="just">
              <a:buFontTx/>
              <a:buNone/>
            </a:pPr>
            <a:r>
              <a:rPr lang="pt-BR" sz="1800" b="1" dirty="0" smtClean="0"/>
              <a:t>Contrato de compra e venda  </a:t>
            </a:r>
          </a:p>
          <a:p>
            <a:pPr marL="457200" indent="-457200" algn="just">
              <a:buFontTx/>
              <a:buNone/>
            </a:pPr>
            <a:r>
              <a:rPr lang="pt-BR" sz="1800" dirty="0" smtClean="0"/>
              <a:t>	É o documento que formaliza as transações comerciais, sendo portanto um contrato bilateral.</a:t>
            </a:r>
          </a:p>
          <a:p>
            <a:pPr marL="457200" indent="-457200" algn="just">
              <a:buFontTx/>
              <a:buNone/>
            </a:pPr>
            <a:r>
              <a:rPr lang="pt-BR" sz="1800" dirty="0" smtClean="0"/>
              <a:t>	É representado pela Nota Fiscal ou Fatura Comercial</a:t>
            </a:r>
          </a:p>
          <a:p>
            <a:pPr marL="457200" indent="-457200" algn="just">
              <a:buFontTx/>
              <a:buNone/>
            </a:pPr>
            <a:r>
              <a:rPr lang="pt-BR" sz="1800" dirty="0" smtClean="0"/>
              <a:t>	É o tipo de contrato de compra e venda é que define a responsabilidade pela contratação do seguro (comprador ou o vendedor)</a:t>
            </a:r>
          </a:p>
          <a:p>
            <a:pPr marL="457200" indent="-457200" algn="just">
              <a:buFontTx/>
              <a:buNone/>
            </a:pPr>
            <a:r>
              <a:rPr lang="pt-BR" sz="1800" dirty="0" smtClean="0"/>
              <a:t>	Em transações internacionais foram padronizados visando facilitar o comércio mundial , </a:t>
            </a:r>
            <a:r>
              <a:rPr lang="pt-BR" sz="1800" b="1" dirty="0" smtClean="0"/>
              <a:t>através dos </a:t>
            </a:r>
            <a:r>
              <a:rPr lang="pt-BR" sz="1800" b="1" dirty="0" err="1" smtClean="0"/>
              <a:t>Inconterms</a:t>
            </a:r>
            <a:r>
              <a:rPr lang="pt-BR" sz="1800" b="1" dirty="0" smtClean="0"/>
              <a:t>.</a:t>
            </a:r>
          </a:p>
          <a:p>
            <a:pPr marL="457200" indent="-457200" algn="just"/>
            <a:endParaRPr lang="pt-BR" sz="1800" dirty="0" smtClean="0"/>
          </a:p>
          <a:p>
            <a:pPr marL="457200" indent="-457200" algn="just"/>
            <a:endParaRPr lang="pt-BR" sz="1800" b="1" dirty="0"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Espaço Reservado para Número de Slide 3"/>
          <p:cNvSpPr>
            <a:spLocks noGrp="1"/>
          </p:cNvSpPr>
          <p:nvPr>
            <p:ph type="sldNum" sz="quarter" idx="12"/>
          </p:nvPr>
        </p:nvSpPr>
        <p:spPr/>
        <p:txBody>
          <a:bodyPr/>
          <a:lstStyle/>
          <a:p>
            <a:pPr>
              <a:defRPr/>
            </a:pPr>
            <a:fld id="{1D62374D-B9A8-4525-9773-6EDBCA4D9456}" type="slidenum">
              <a:rPr lang="pt-BR" smtClean="0"/>
              <a:pPr>
                <a:defRPr/>
              </a:pPr>
              <a:t>169</a:t>
            </a:fld>
            <a:endParaRPr lang="pt-BR" smtClean="0"/>
          </a:p>
        </p:txBody>
      </p:sp>
      <p:sp>
        <p:nvSpPr>
          <p:cNvPr id="222211" name="Rectangle 3"/>
          <p:cNvSpPr>
            <a:spLocks noChangeArrowheads="1"/>
          </p:cNvSpPr>
          <p:nvPr/>
        </p:nvSpPr>
        <p:spPr bwMode="auto">
          <a:xfrm>
            <a:off x="8570913" y="4824413"/>
            <a:ext cx="184150" cy="488950"/>
          </a:xfrm>
          <a:prstGeom prst="rect">
            <a:avLst/>
          </a:prstGeom>
          <a:noFill/>
          <a:ln w="9525">
            <a:noFill/>
            <a:miter lim="800000"/>
            <a:headEnd/>
            <a:tailEnd/>
          </a:ln>
        </p:spPr>
        <p:txBody>
          <a:bodyPr wrap="none">
            <a:spAutoFit/>
          </a:bodyPr>
          <a:lstStyle/>
          <a:p>
            <a:pPr eaLnBrk="0" hangingPunct="0"/>
            <a:endParaRPr lang="de-DE" sz="2600" b="1">
              <a:solidFill>
                <a:srgbClr val="56B7E9"/>
              </a:solidFill>
            </a:endParaRPr>
          </a:p>
        </p:txBody>
      </p:sp>
      <p:sp>
        <p:nvSpPr>
          <p:cNvPr id="581642" name="Rectangle 10"/>
          <p:cNvSpPr>
            <a:spLocks noChangeArrowheads="1"/>
          </p:cNvSpPr>
          <p:nvPr/>
        </p:nvSpPr>
        <p:spPr bwMode="auto">
          <a:xfrm>
            <a:off x="179388" y="908050"/>
            <a:ext cx="8713787" cy="3385542"/>
          </a:xfrm>
          <a:prstGeom prst="rect">
            <a:avLst/>
          </a:prstGeom>
          <a:noFill/>
          <a:ln w="9525">
            <a:noFill/>
            <a:miter lim="800000"/>
            <a:headEnd/>
            <a:tailEnd/>
          </a:ln>
        </p:spPr>
        <p:txBody>
          <a:bodyPr>
            <a:spAutoFit/>
          </a:bodyPr>
          <a:lstStyle/>
          <a:p>
            <a:pPr eaLnBrk="0" hangingPunct="0">
              <a:defRPr/>
            </a:pPr>
            <a:r>
              <a:rPr lang="en-US" sz="1800" b="1" dirty="0">
                <a:solidFill>
                  <a:srgbClr val="CC0000"/>
                </a:solidFill>
                <a:effectLst>
                  <a:outerShdw blurRad="38100" dist="38100" dir="2700000" algn="tl">
                    <a:srgbClr val="C0C0C0"/>
                  </a:outerShdw>
                </a:effectLst>
                <a:latin typeface="Arial Rounded MT Bold" pitchFamily="34" charset="0"/>
              </a:rPr>
              <a:t>INCOTERMS (</a:t>
            </a:r>
            <a:r>
              <a:rPr lang="en-US" sz="1800" b="1" dirty="0" err="1">
                <a:solidFill>
                  <a:srgbClr val="CC0000"/>
                </a:solidFill>
              </a:rPr>
              <a:t>Termos</a:t>
            </a:r>
            <a:r>
              <a:rPr lang="en-US" sz="1800" b="1" dirty="0">
                <a:solidFill>
                  <a:srgbClr val="CC0000"/>
                </a:solidFill>
              </a:rPr>
              <a:t> </a:t>
            </a:r>
            <a:r>
              <a:rPr lang="en-US" sz="1800" b="1" dirty="0" err="1">
                <a:solidFill>
                  <a:srgbClr val="CC0000"/>
                </a:solidFill>
              </a:rPr>
              <a:t>Internacionais</a:t>
            </a:r>
            <a:r>
              <a:rPr lang="en-US" sz="1800" b="1" dirty="0">
                <a:solidFill>
                  <a:srgbClr val="CC0000"/>
                </a:solidFill>
              </a:rPr>
              <a:t> de </a:t>
            </a:r>
            <a:r>
              <a:rPr lang="en-US" sz="1800" b="1" dirty="0" err="1">
                <a:solidFill>
                  <a:srgbClr val="CC0000"/>
                </a:solidFill>
              </a:rPr>
              <a:t>Comércio</a:t>
            </a:r>
            <a:r>
              <a:rPr lang="en-US" sz="1800" b="1" dirty="0">
                <a:solidFill>
                  <a:srgbClr val="CC0000"/>
                </a:solidFill>
              </a:rPr>
              <a:t>)</a:t>
            </a:r>
            <a:r>
              <a:rPr lang="en-US" sz="1800" b="1" dirty="0"/>
              <a:t> </a:t>
            </a:r>
          </a:p>
          <a:p>
            <a:pPr eaLnBrk="0" hangingPunct="0">
              <a:defRPr/>
            </a:pPr>
            <a:r>
              <a:rPr lang="en-US" sz="1800" b="1" dirty="0"/>
              <a:t>	</a:t>
            </a:r>
            <a:r>
              <a:rPr lang="en-US" sz="1800" dirty="0"/>
              <a:t> </a:t>
            </a:r>
          </a:p>
          <a:p>
            <a:pPr algn="just" eaLnBrk="0" hangingPunct="0">
              <a:defRPr/>
            </a:pPr>
            <a:r>
              <a:rPr lang="pt-BR" sz="1800" dirty="0" smtClean="0"/>
              <a:t>Os </a:t>
            </a:r>
            <a:r>
              <a:rPr lang="pt-BR" sz="1800" u="sng" dirty="0">
                <a:solidFill>
                  <a:srgbClr val="CC0000"/>
                </a:solidFill>
              </a:rPr>
              <a:t>INCOTERMS</a:t>
            </a:r>
            <a:r>
              <a:rPr lang="pt-BR" sz="1800" dirty="0"/>
              <a:t> são representados por siglas. As regras estabelecidas internacionalmente são uniformes e imparciais e servem de base para negociação no comércio entre países. </a:t>
            </a:r>
            <a:endParaRPr lang="pt-BR" sz="1800" dirty="0" smtClean="0"/>
          </a:p>
          <a:p>
            <a:pPr algn="just" eaLnBrk="0" hangingPunct="0">
              <a:defRPr/>
            </a:pPr>
            <a:endParaRPr lang="pt-BR" sz="1800" dirty="0"/>
          </a:p>
          <a:p>
            <a:pPr algn="just" eaLnBrk="0" hangingPunct="0">
              <a:defRPr/>
            </a:pPr>
            <a:r>
              <a:rPr lang="pt-BR" sz="1800" b="1" dirty="0" smtClean="0"/>
              <a:t>Grupos </a:t>
            </a:r>
            <a:r>
              <a:rPr lang="pt-BR" sz="1800" b="1" dirty="0"/>
              <a:t>E, F e </a:t>
            </a:r>
            <a:r>
              <a:rPr lang="pt-BR" sz="1800" b="1" dirty="0" smtClean="0"/>
              <a:t>C =&gt; </a:t>
            </a:r>
            <a:r>
              <a:rPr lang="pt-BR" sz="1800" dirty="0" smtClean="0"/>
              <a:t>os </a:t>
            </a:r>
            <a:r>
              <a:rPr lang="pt-BR" sz="1800" dirty="0"/>
              <a:t>riscos do transporte a cargo do comprador. </a:t>
            </a:r>
          </a:p>
          <a:p>
            <a:pPr algn="just" eaLnBrk="0" hangingPunct="0">
              <a:defRPr/>
            </a:pPr>
            <a:r>
              <a:rPr lang="pt-BR" sz="1800" b="1" dirty="0" smtClean="0"/>
              <a:t>Grupo D =&gt; </a:t>
            </a:r>
            <a:r>
              <a:rPr lang="pt-BR" sz="1800" dirty="0" smtClean="0"/>
              <a:t>os </a:t>
            </a:r>
            <a:r>
              <a:rPr lang="pt-BR" sz="1800" dirty="0"/>
              <a:t>riscos serão de responsabilidade do </a:t>
            </a:r>
            <a:r>
              <a:rPr lang="pt-BR" sz="1800" dirty="0" smtClean="0"/>
              <a:t>vendedor</a:t>
            </a:r>
          </a:p>
          <a:p>
            <a:pPr algn="just" eaLnBrk="0" hangingPunct="0">
              <a:defRPr/>
            </a:pPr>
            <a:endParaRPr lang="pt-BR" sz="1800" dirty="0" smtClean="0"/>
          </a:p>
          <a:p>
            <a:pPr algn="just" eaLnBrk="0" hangingPunct="0">
              <a:defRPr/>
            </a:pPr>
            <a:r>
              <a:rPr lang="pt-BR" sz="1800" b="1" dirty="0" smtClean="0"/>
              <a:t>exceto </a:t>
            </a:r>
            <a:r>
              <a:rPr lang="pt-BR" sz="1800" b="1" dirty="0"/>
              <a:t>o DAF</a:t>
            </a:r>
            <a:r>
              <a:rPr lang="pt-BR" sz="1800" dirty="0"/>
              <a:t>. </a:t>
            </a:r>
            <a:r>
              <a:rPr lang="pt-BR" sz="1800" dirty="0" err="1" smtClean="0"/>
              <a:t>Delivery</a:t>
            </a:r>
            <a:r>
              <a:rPr lang="pt-BR" sz="1800" dirty="0" smtClean="0"/>
              <a:t> </a:t>
            </a:r>
            <a:r>
              <a:rPr lang="pt-BR" sz="1800" dirty="0" err="1"/>
              <a:t>At</a:t>
            </a:r>
            <a:r>
              <a:rPr lang="pt-BR" sz="1800" dirty="0"/>
              <a:t> </a:t>
            </a:r>
            <a:r>
              <a:rPr lang="pt-BR" sz="1800" dirty="0" err="1"/>
              <a:t>Frontier</a:t>
            </a:r>
            <a:r>
              <a:rPr lang="pt-BR" sz="1800" dirty="0"/>
              <a:t> - entregue na fronteira, o vendedor assume os riscos até a fronteira citada no contrato e o comprador, a partir dela.</a:t>
            </a:r>
          </a:p>
          <a:p>
            <a:pPr marL="342900" indent="-342900" algn="just" eaLnBrk="0" hangingPunct="0">
              <a:defRPr/>
            </a:pPr>
            <a:endParaRPr lang="pt-BR" sz="1600" dirty="0"/>
          </a:p>
        </p:txBody>
      </p:sp>
      <p:sp>
        <p:nvSpPr>
          <p:cNvPr id="581650" name="Rectangle 18"/>
          <p:cNvSpPr>
            <a:spLocks noChangeArrowheads="1"/>
          </p:cNvSpPr>
          <p:nvPr/>
        </p:nvSpPr>
        <p:spPr bwMode="auto">
          <a:xfrm>
            <a:off x="611188" y="188913"/>
            <a:ext cx="7705725" cy="519112"/>
          </a:xfrm>
          <a:prstGeom prst="rect">
            <a:avLst/>
          </a:prstGeom>
          <a:noFill/>
          <a:ln w="9525">
            <a:noFill/>
            <a:miter lim="800000"/>
            <a:headEnd/>
            <a:tailEnd/>
          </a:ln>
          <a:effectLst/>
        </p:spPr>
        <p:txBody>
          <a:bodyPr>
            <a:spAutoFit/>
          </a:bodyPr>
          <a:lstStyle/>
          <a:p>
            <a:pPr algn="ctr">
              <a:defRPr/>
            </a:pPr>
            <a:r>
              <a:rPr lang="de-CH" sz="2800" b="1">
                <a:solidFill>
                  <a:srgbClr val="CC0000"/>
                </a:solidFill>
                <a:effectLst>
                  <a:outerShdw blurRad="38100" dist="38100" dir="2700000" algn="tl">
                    <a:srgbClr val="C0C0C0"/>
                  </a:outerShdw>
                </a:effectLst>
                <a:latin typeface="Arial Rounded MT Bold" pitchFamily="34" charset="0"/>
              </a:rPr>
              <a:t>O PROCESSO ADUANEIRO - INCOTERMS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81642">
                                            <p:txEl>
                                              <p:pRg st="0" end="0"/>
                                            </p:txEl>
                                          </p:spTgt>
                                        </p:tgtEl>
                                        <p:attrNameLst>
                                          <p:attrName>style.visibility</p:attrName>
                                        </p:attrNameLst>
                                      </p:cBhvr>
                                      <p:to>
                                        <p:strVal val="visible"/>
                                      </p:to>
                                    </p:set>
                                    <p:animEffect transition="in" filter="checkerboard(across)">
                                      <p:cBhvr>
                                        <p:cTn id="7" dur="500"/>
                                        <p:tgtEl>
                                          <p:spTgt spid="5816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81642">
                                            <p:txEl>
                                              <p:pRg st="1" end="1"/>
                                            </p:txEl>
                                          </p:spTgt>
                                        </p:tgtEl>
                                        <p:attrNameLst>
                                          <p:attrName>style.visibility</p:attrName>
                                        </p:attrNameLst>
                                      </p:cBhvr>
                                      <p:to>
                                        <p:strVal val="visible"/>
                                      </p:to>
                                    </p:set>
                                    <p:animEffect transition="in" filter="checkerboard(across)">
                                      <p:cBhvr>
                                        <p:cTn id="12" dur="500"/>
                                        <p:tgtEl>
                                          <p:spTgt spid="5816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81642">
                                            <p:txEl>
                                              <p:pRg st="2" end="2"/>
                                            </p:txEl>
                                          </p:spTgt>
                                        </p:tgtEl>
                                        <p:attrNameLst>
                                          <p:attrName>style.visibility</p:attrName>
                                        </p:attrNameLst>
                                      </p:cBhvr>
                                      <p:to>
                                        <p:strVal val="visible"/>
                                      </p:to>
                                    </p:set>
                                    <p:animEffect transition="in" filter="checkerboard(across)">
                                      <p:cBhvr>
                                        <p:cTn id="17" dur="500"/>
                                        <p:tgtEl>
                                          <p:spTgt spid="5816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81642">
                                            <p:txEl>
                                              <p:pRg st="4" end="4"/>
                                            </p:txEl>
                                          </p:spTgt>
                                        </p:tgtEl>
                                        <p:attrNameLst>
                                          <p:attrName>style.visibility</p:attrName>
                                        </p:attrNameLst>
                                      </p:cBhvr>
                                      <p:to>
                                        <p:strVal val="visible"/>
                                      </p:to>
                                    </p:set>
                                    <p:animEffect transition="in" filter="checkerboard(across)">
                                      <p:cBhvr>
                                        <p:cTn id="22" dur="500"/>
                                        <p:tgtEl>
                                          <p:spTgt spid="58164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81642">
                                            <p:txEl>
                                              <p:pRg st="5" end="5"/>
                                            </p:txEl>
                                          </p:spTgt>
                                        </p:tgtEl>
                                        <p:attrNameLst>
                                          <p:attrName>style.visibility</p:attrName>
                                        </p:attrNameLst>
                                      </p:cBhvr>
                                      <p:to>
                                        <p:strVal val="visible"/>
                                      </p:to>
                                    </p:set>
                                    <p:animEffect transition="in" filter="checkerboard(across)">
                                      <p:cBhvr>
                                        <p:cTn id="27" dur="500"/>
                                        <p:tgtEl>
                                          <p:spTgt spid="58164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81642">
                                            <p:txEl>
                                              <p:pRg st="7" end="7"/>
                                            </p:txEl>
                                          </p:spTgt>
                                        </p:tgtEl>
                                        <p:attrNameLst>
                                          <p:attrName>style.visibility</p:attrName>
                                        </p:attrNameLst>
                                      </p:cBhvr>
                                      <p:to>
                                        <p:strVal val="visible"/>
                                      </p:to>
                                    </p:set>
                                    <p:animEffect transition="in" filter="checkerboard(across)">
                                      <p:cBhvr>
                                        <p:cTn id="32" dur="500"/>
                                        <p:tgtEl>
                                          <p:spTgt spid="5816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F48617A-0717-4BF8-94AD-C1D217FBCA99}" type="slidenum">
              <a:rPr lang="pt-BR" smtClean="0">
                <a:latin typeface="Arial" pitchFamily="34" charset="0"/>
                <a:cs typeface="Arial" pitchFamily="34" charset="0"/>
              </a:rPr>
              <a:pPr/>
              <a:t>17</a:t>
            </a:fld>
            <a:endParaRPr lang="pt-BR" smtClean="0">
              <a:latin typeface="Arial" pitchFamily="34" charset="0"/>
              <a:cs typeface="Arial" pitchFamily="34" charset="0"/>
            </a:endParaRPr>
          </a:p>
        </p:txBody>
      </p:sp>
      <p:sp>
        <p:nvSpPr>
          <p:cNvPr id="40963"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graphicFrame>
        <p:nvGraphicFramePr>
          <p:cNvPr id="590851" name="Group 3"/>
          <p:cNvGraphicFramePr>
            <a:graphicFrameLocks noGrp="1"/>
          </p:cNvGraphicFramePr>
          <p:nvPr/>
        </p:nvGraphicFramePr>
        <p:xfrm>
          <a:off x="1130300" y="2093913"/>
          <a:ext cx="7162800" cy="4393565"/>
        </p:xfrm>
        <a:graphic>
          <a:graphicData uri="http://schemas.openxmlformats.org/drawingml/2006/table">
            <a:tbl>
              <a:tblPr/>
              <a:tblGrid>
                <a:gridCol w="2133600"/>
                <a:gridCol w="1447800"/>
                <a:gridCol w="1790700"/>
                <a:gridCol w="1790700"/>
              </a:tblGrid>
              <a:tr h="774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dirty="0" smtClean="0">
                          <a:ln>
                            <a:noFill/>
                          </a:ln>
                          <a:solidFill>
                            <a:schemeClr val="tx1"/>
                          </a:solidFill>
                          <a:effectLst/>
                          <a:latin typeface="Arial" charset="0"/>
                        </a:rPr>
                        <a:t>Classe de custos</a:t>
                      </a:r>
                      <a:endParaRPr kumimoji="0" lang="pt-BR" sz="2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Aérea</a:t>
                      </a:r>
                      <a:endParaRPr kumimoji="0" lang="pt-BR"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Caminhão</a:t>
                      </a:r>
                      <a:endParaRPr kumimoji="0" lang="pt-BR"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Trem</a:t>
                      </a:r>
                      <a:endParaRPr kumimoji="0" lang="pt-BR"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Transporte (frete / kg) </a:t>
                      </a:r>
                      <a:endParaRPr kumimoji="0" lang="pt-BR"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chemeClr val="tx1"/>
                          </a:solidFill>
                          <a:effectLst/>
                          <a:latin typeface="Arial" charset="0"/>
                        </a:rPr>
                        <a:t>1,25</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1,10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rgbClr val="FF5050"/>
                          </a:solidFill>
                          <a:effectLst/>
                          <a:latin typeface="Arial" charset="0"/>
                        </a:rPr>
                        <a:t>0,80</a:t>
                      </a:r>
                      <a:endParaRPr kumimoji="0" lang="pt-BR" sz="1800" b="1" i="0" u="none" strike="noStrike" cap="none" normalizeH="0" baseline="0" smtClean="0">
                        <a:ln>
                          <a:noFill/>
                        </a:ln>
                        <a:solidFill>
                          <a:srgbClr val="FF5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Manutenção de estoque / unidade</a:t>
                      </a:r>
                      <a:endParaRPr kumimoji="0" lang="pt-BR"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FF5050"/>
                          </a:solidFill>
                          <a:effectLst/>
                          <a:latin typeface="Arial" charset="0"/>
                        </a:rPr>
                        <a:t>0,15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rgbClr val="FF5050"/>
                          </a:solidFill>
                          <a:effectLst/>
                          <a:latin typeface="Arial" charset="0"/>
                        </a:rPr>
                        <a:t>0,15</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rgbClr val="FF5050"/>
                          </a:solidFill>
                          <a:effectLst/>
                          <a:latin typeface="Arial" charset="0"/>
                        </a:rPr>
                        <a:t>0,15</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6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Processamento de pedido</a:t>
                      </a:r>
                      <a:endParaRPr kumimoji="0" lang="pt-BR" sz="20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chemeClr val="tx1"/>
                          </a:solidFill>
                          <a:effectLst/>
                          <a:latin typeface="Arial" charset="0"/>
                        </a:rPr>
                        <a:t>SR</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chemeClr val="tx1"/>
                          </a:solidFill>
                          <a:effectLst/>
                          <a:latin typeface="Arial" charset="0"/>
                        </a:rPr>
                        <a:t>SR</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chemeClr val="tx1"/>
                          </a:solidFill>
                          <a:effectLst/>
                          <a:latin typeface="Arial" charset="0"/>
                        </a:rPr>
                        <a:t>SR</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dirty="0" smtClean="0">
                          <a:ln>
                            <a:noFill/>
                          </a:ln>
                          <a:solidFill>
                            <a:schemeClr val="tx1"/>
                          </a:solidFill>
                          <a:effectLst/>
                          <a:latin typeface="Arial" charset="0"/>
                        </a:rPr>
                        <a:t>Custo total</a:t>
                      </a:r>
                      <a:endParaRPr kumimoji="0" lang="pt-BR" sz="2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800" b="1" i="0" u="none" strike="noStrike" cap="none" normalizeH="0" baseline="0" smtClean="0">
                        <a:ln>
                          <a:noFill/>
                        </a:ln>
                        <a:solidFill>
                          <a:srgbClr val="FF5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96" name="Text Box 35"/>
          <p:cNvSpPr txBox="1">
            <a:spLocks noChangeArrowheads="1"/>
          </p:cNvSpPr>
          <p:nvPr/>
        </p:nvSpPr>
        <p:spPr bwMode="auto">
          <a:xfrm>
            <a:off x="630238" y="1358900"/>
            <a:ext cx="2252662" cy="519113"/>
          </a:xfrm>
          <a:prstGeom prst="rect">
            <a:avLst/>
          </a:prstGeom>
          <a:noFill/>
          <a:ln w="12700" cap="sq">
            <a:noFill/>
            <a:miter lim="800000"/>
            <a:headEnd/>
            <a:tailEnd/>
          </a:ln>
        </p:spPr>
        <p:txBody>
          <a:bodyPr>
            <a:spAutoFit/>
          </a:bodyPr>
          <a:lstStyle/>
          <a:p>
            <a:pPr algn="ctr"/>
            <a:r>
              <a:rPr lang="pt-PT" sz="2800" b="1" i="1">
                <a:solidFill>
                  <a:schemeClr val="tx1"/>
                </a:solidFill>
                <a:latin typeface="Tahoma" pitchFamily="34" charset="0"/>
              </a:rPr>
              <a:t>Custo Total</a:t>
            </a:r>
            <a:endParaRPr lang="pt-BR" sz="2800" b="1" i="1">
              <a:solidFill>
                <a:schemeClr val="tx1"/>
              </a:solidFill>
              <a:latin typeface="Tahoma" pitchFamily="34" charset="0"/>
            </a:endParaRPr>
          </a:p>
        </p:txBody>
      </p:sp>
      <p:sp>
        <p:nvSpPr>
          <p:cNvPr id="40997" name="Text Box 36"/>
          <p:cNvSpPr txBox="1">
            <a:spLocks noChangeArrowheads="1"/>
          </p:cNvSpPr>
          <p:nvPr/>
        </p:nvSpPr>
        <p:spPr bwMode="auto">
          <a:xfrm>
            <a:off x="290513" y="127000"/>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0706" name="Espaço Reservado para Número de Slide 3"/>
          <p:cNvSpPr>
            <a:spLocks noGrp="1"/>
          </p:cNvSpPr>
          <p:nvPr>
            <p:ph type="sldNum" sz="quarter" idx="12"/>
          </p:nvPr>
        </p:nvSpPr>
        <p:spPr/>
        <p:txBody>
          <a:bodyPr/>
          <a:lstStyle/>
          <a:p>
            <a:pPr>
              <a:defRPr/>
            </a:pPr>
            <a:fld id="{D983955B-CE81-457A-B0BF-48CCAAC59894}" type="slidenum">
              <a:rPr lang="pt-BR" smtClean="0"/>
              <a:pPr>
                <a:defRPr/>
              </a:pPr>
              <a:t>170</a:t>
            </a:fld>
            <a:endParaRPr lang="pt-BR" smtClean="0"/>
          </a:p>
        </p:txBody>
      </p:sp>
      <p:sp>
        <p:nvSpPr>
          <p:cNvPr id="223235" name="Rectangle 3"/>
          <p:cNvSpPr>
            <a:spLocks noChangeArrowheads="1"/>
          </p:cNvSpPr>
          <p:nvPr/>
        </p:nvSpPr>
        <p:spPr bwMode="auto">
          <a:xfrm>
            <a:off x="8570913" y="4824413"/>
            <a:ext cx="184150" cy="488950"/>
          </a:xfrm>
          <a:prstGeom prst="rect">
            <a:avLst/>
          </a:prstGeom>
          <a:noFill/>
          <a:ln w="9525">
            <a:noFill/>
            <a:miter lim="800000"/>
            <a:headEnd/>
            <a:tailEnd/>
          </a:ln>
        </p:spPr>
        <p:txBody>
          <a:bodyPr wrap="none">
            <a:spAutoFit/>
          </a:bodyPr>
          <a:lstStyle/>
          <a:p>
            <a:pPr eaLnBrk="0" hangingPunct="0"/>
            <a:endParaRPr lang="de-DE" sz="2600" b="1">
              <a:solidFill>
                <a:srgbClr val="56B7E9"/>
              </a:solidFill>
            </a:endParaRPr>
          </a:p>
        </p:txBody>
      </p:sp>
      <p:sp>
        <p:nvSpPr>
          <p:cNvPr id="581650" name="Rectangle 18"/>
          <p:cNvSpPr>
            <a:spLocks noChangeArrowheads="1"/>
          </p:cNvSpPr>
          <p:nvPr/>
        </p:nvSpPr>
        <p:spPr bwMode="auto">
          <a:xfrm>
            <a:off x="611188" y="188913"/>
            <a:ext cx="7705725" cy="519112"/>
          </a:xfrm>
          <a:prstGeom prst="rect">
            <a:avLst/>
          </a:prstGeom>
          <a:noFill/>
          <a:ln w="9525">
            <a:noFill/>
            <a:miter lim="800000"/>
            <a:headEnd/>
            <a:tailEnd/>
          </a:ln>
          <a:effectLst/>
        </p:spPr>
        <p:txBody>
          <a:bodyPr>
            <a:spAutoFit/>
          </a:bodyPr>
          <a:lstStyle/>
          <a:p>
            <a:pPr algn="ctr">
              <a:defRPr/>
            </a:pPr>
            <a:r>
              <a:rPr lang="de-CH" sz="2800" b="1">
                <a:solidFill>
                  <a:srgbClr val="CC0000"/>
                </a:solidFill>
                <a:effectLst>
                  <a:outerShdw blurRad="38100" dist="38100" dir="2700000" algn="tl">
                    <a:srgbClr val="C0C0C0"/>
                  </a:outerShdw>
                </a:effectLst>
                <a:latin typeface="Arial Rounded MT Bold" pitchFamily="34" charset="0"/>
              </a:rPr>
              <a:t>O PROCESSO ADUANEIRO - INCOTERMS</a:t>
            </a:r>
          </a:p>
        </p:txBody>
      </p:sp>
      <p:pic>
        <p:nvPicPr>
          <p:cNvPr id="147458" name="Picture 2" descr="http://www.aprendendoaexportar.gov.br/imagens/tabela_incoterms.gif"/>
          <p:cNvPicPr>
            <a:picLocks noChangeAspect="1" noChangeArrowheads="1"/>
          </p:cNvPicPr>
          <p:nvPr/>
        </p:nvPicPr>
        <p:blipFill>
          <a:blip r:embed="rId3"/>
          <a:srcRect/>
          <a:stretch>
            <a:fillRect/>
          </a:stretch>
        </p:blipFill>
        <p:spPr bwMode="auto">
          <a:xfrm>
            <a:off x="319314" y="899886"/>
            <a:ext cx="8360227" cy="5573485"/>
          </a:xfrm>
          <a:prstGeom prst="rect">
            <a:avLst/>
          </a:prstGeom>
          <a:noFill/>
        </p:spPr>
      </p:pic>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AE16202-F74D-4D44-B9D6-0756FE46FED4}" type="slidenum">
              <a:rPr lang="pt-BR" smtClean="0">
                <a:latin typeface="Arial" pitchFamily="34" charset="0"/>
                <a:cs typeface="Arial" pitchFamily="34" charset="0"/>
              </a:rPr>
              <a:pPr/>
              <a:t>171</a:t>
            </a:fld>
            <a:endParaRPr lang="pt-BR" smtClean="0">
              <a:latin typeface="Arial" pitchFamily="34" charset="0"/>
              <a:cs typeface="Arial" pitchFamily="34" charset="0"/>
            </a:endParaRPr>
          </a:p>
        </p:txBody>
      </p:sp>
      <p:sp>
        <p:nvSpPr>
          <p:cNvPr id="237571"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37572" name="Rectangle 3"/>
          <p:cNvSpPr>
            <a:spLocks noGrp="1" noChangeArrowheads="1"/>
          </p:cNvSpPr>
          <p:nvPr>
            <p:ph type="body" idx="4294967295"/>
          </p:nvPr>
        </p:nvSpPr>
        <p:spPr bwMode="auto">
          <a:xfrm>
            <a:off x="239713" y="1125538"/>
            <a:ext cx="8435975" cy="5256212"/>
          </a:xfrm>
          <a:prstGeom prst="rect">
            <a:avLst/>
          </a:prstGeom>
          <a:solidFill>
            <a:srgbClr val="FFFFFF"/>
          </a:solidFill>
          <a:ln>
            <a:solidFill>
              <a:srgbClr val="000000"/>
            </a:solidFill>
            <a:miter lim="800000"/>
            <a:headEnd/>
            <a:tailEnd/>
          </a:ln>
        </p:spPr>
        <p:txBody>
          <a:bodyPr/>
          <a:lstStyle/>
          <a:p>
            <a:pPr marL="457200" indent="0" algn="just">
              <a:buFontTx/>
              <a:buNone/>
            </a:pPr>
            <a:r>
              <a:rPr lang="pt-BR" sz="2000" dirty="0" smtClean="0"/>
              <a:t>	</a:t>
            </a:r>
            <a:r>
              <a:rPr lang="pt-BR" sz="1800" b="1" dirty="0" smtClean="0"/>
              <a:t>Seguro Nacional e Internacional</a:t>
            </a:r>
          </a:p>
          <a:p>
            <a:pPr marL="457200" indent="0" algn="just">
              <a:buFontTx/>
              <a:buNone/>
            </a:pPr>
            <a:r>
              <a:rPr lang="pt-BR" sz="1800" b="1" dirty="0" smtClean="0"/>
              <a:t>	Instrumentos de um Contrato de Seguro Transportes</a:t>
            </a:r>
          </a:p>
          <a:p>
            <a:pPr marL="457200" indent="0" algn="just">
              <a:buFontTx/>
              <a:buNone/>
            </a:pPr>
            <a:r>
              <a:rPr lang="pt-BR" sz="1800" dirty="0" smtClean="0"/>
              <a:t>Documentos fundamentais para um contrato de Seguro de Transportes :</a:t>
            </a:r>
          </a:p>
          <a:p>
            <a:pPr marL="457200" indent="0" algn="just"/>
            <a:r>
              <a:rPr lang="pt-BR" sz="1800" dirty="0" smtClean="0"/>
              <a:t>Proposta</a:t>
            </a:r>
          </a:p>
          <a:p>
            <a:pPr marL="457200" indent="0" algn="just"/>
            <a:r>
              <a:rPr lang="pt-BR" sz="1800" dirty="0" smtClean="0"/>
              <a:t>Apólice</a:t>
            </a:r>
          </a:p>
          <a:p>
            <a:pPr marL="457200" indent="0" algn="just"/>
            <a:r>
              <a:rPr lang="pt-BR" sz="1800" dirty="0" smtClean="0"/>
              <a:t>Endosso</a:t>
            </a:r>
          </a:p>
          <a:p>
            <a:pPr marL="457200" indent="0" algn="just"/>
            <a:r>
              <a:rPr lang="pt-BR" sz="1800" dirty="0" smtClean="0"/>
              <a:t>Averbação</a:t>
            </a:r>
          </a:p>
          <a:p>
            <a:pPr marL="457200" indent="0" algn="just"/>
            <a:r>
              <a:rPr lang="pt-BR" sz="1800" dirty="0" smtClean="0"/>
              <a:t>Fatura ou conta mensal</a:t>
            </a:r>
          </a:p>
          <a:p>
            <a:pPr marL="457200" indent="0" algn="just"/>
            <a:r>
              <a:rPr lang="pt-BR" sz="1800" dirty="0" smtClean="0"/>
              <a:t>Certificado do seguro – usado em seguro de transporte internacional – Exportações</a:t>
            </a:r>
          </a:p>
          <a:p>
            <a:pPr marL="457200" indent="-457200" algn="just"/>
            <a:r>
              <a:rPr lang="pt-BR" sz="1800" b="1" dirty="0" smtClean="0"/>
              <a:t>Proposta</a:t>
            </a:r>
          </a:p>
          <a:p>
            <a:pPr marL="457200" indent="-457200" algn="just">
              <a:buFontTx/>
              <a:buNone/>
            </a:pPr>
            <a:r>
              <a:rPr lang="pt-BR" sz="1800" dirty="0" smtClean="0"/>
              <a:t>	É o documento que contém todas as informações acerca dos riscos propostos : Condições gerais / Condições especiais /Demais cláusulas do contrato de seguro</a:t>
            </a:r>
          </a:p>
          <a:p>
            <a:pPr marL="457200" indent="-457200" algn="just">
              <a:buFontTx/>
              <a:buNone/>
            </a:pPr>
            <a:r>
              <a:rPr lang="pt-BR" sz="1800" dirty="0" smtClean="0"/>
              <a:t>	</a:t>
            </a:r>
            <a:r>
              <a:rPr lang="pt-BR" sz="1800" i="1" dirty="0" smtClean="0"/>
              <a:t>É através dos elementos da proposta que a seguradora avalia a qualidade dos risco e decide se irá assumi-lo ou não</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12950E2-4912-402E-9E03-926E9785D571}" type="slidenum">
              <a:rPr lang="pt-BR" smtClean="0">
                <a:latin typeface="Arial" pitchFamily="34" charset="0"/>
                <a:cs typeface="Arial" pitchFamily="34" charset="0"/>
              </a:rPr>
              <a:pPr/>
              <a:t>172</a:t>
            </a:fld>
            <a:endParaRPr lang="pt-BR" smtClean="0">
              <a:latin typeface="Arial" pitchFamily="34" charset="0"/>
              <a:cs typeface="Arial" pitchFamily="34" charset="0"/>
            </a:endParaRPr>
          </a:p>
        </p:txBody>
      </p:sp>
      <p:sp>
        <p:nvSpPr>
          <p:cNvPr id="239619"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39620" name="Rectangle 3"/>
          <p:cNvSpPr>
            <a:spLocks noGrp="1" noChangeArrowheads="1"/>
          </p:cNvSpPr>
          <p:nvPr>
            <p:ph type="body" idx="4294967295"/>
          </p:nvPr>
        </p:nvSpPr>
        <p:spPr bwMode="auto">
          <a:xfrm>
            <a:off x="254228" y="864281"/>
            <a:ext cx="8435975" cy="5256212"/>
          </a:xfrm>
          <a:prstGeom prst="rect">
            <a:avLst/>
          </a:prstGeom>
          <a:solidFill>
            <a:srgbClr val="FFFFFF"/>
          </a:solidFill>
          <a:ln>
            <a:solidFill>
              <a:srgbClr val="000000"/>
            </a:solidFill>
            <a:miter lim="800000"/>
            <a:headEnd/>
            <a:tailEnd/>
          </a:ln>
        </p:spPr>
        <p:txBody>
          <a:bodyPr/>
          <a:lstStyle/>
          <a:p>
            <a:pPr marL="609600" indent="-609600">
              <a:spcBef>
                <a:spcPts val="0"/>
              </a:spcBef>
              <a:buFontTx/>
              <a:buNone/>
            </a:pPr>
            <a:r>
              <a:rPr lang="pt-BR" sz="1800" b="1" dirty="0" smtClean="0"/>
              <a:t>Seguro Nacional e Internacional</a:t>
            </a:r>
          </a:p>
          <a:p>
            <a:pPr marL="609600" indent="-609600">
              <a:spcBef>
                <a:spcPts val="0"/>
              </a:spcBef>
              <a:buFontTx/>
              <a:buNone/>
            </a:pPr>
            <a:r>
              <a:rPr lang="pt-BR" sz="1800" b="1" dirty="0" smtClean="0"/>
              <a:t>Instrumentos de um Contrato de Seguro Transportes</a:t>
            </a:r>
          </a:p>
          <a:p>
            <a:pPr marL="609600" indent="-609600">
              <a:spcBef>
                <a:spcPts val="0"/>
              </a:spcBef>
              <a:buFontTx/>
              <a:buNone/>
            </a:pPr>
            <a:r>
              <a:rPr lang="pt-BR" sz="1800" b="1" dirty="0" smtClean="0"/>
              <a:t>Apólice - </a:t>
            </a:r>
            <a:r>
              <a:rPr lang="pt-BR" sz="1800" dirty="0" smtClean="0"/>
              <a:t>	É o instrumento básico do contrato de seguro. Tipos de apólices :</a:t>
            </a:r>
          </a:p>
          <a:p>
            <a:pPr marL="952500" indent="0">
              <a:spcBef>
                <a:spcPts val="0"/>
              </a:spcBef>
              <a:buAutoNum type="alphaLcParenR"/>
            </a:pPr>
            <a:r>
              <a:rPr lang="pt-BR" sz="1800" b="1" dirty="0" smtClean="0"/>
              <a:t>Apólice Avulsa =&gt; </a:t>
            </a:r>
            <a:r>
              <a:rPr lang="pt-BR" sz="1800" dirty="0" smtClean="0"/>
              <a:t>cobertura de um único embarque</a:t>
            </a:r>
          </a:p>
          <a:p>
            <a:pPr marL="952500" indent="0">
              <a:spcBef>
                <a:spcPts val="0"/>
              </a:spcBef>
              <a:buAutoNum type="alphaLcParenR"/>
            </a:pPr>
            <a:r>
              <a:rPr lang="pt-BR" sz="1800" b="1" dirty="0" smtClean="0"/>
              <a:t>Apólice de averbação ou Aberta=&gt; </a:t>
            </a:r>
            <a:r>
              <a:rPr lang="pt-BR" sz="1800" dirty="0" smtClean="0"/>
              <a:t>segurados com embarques </a:t>
            </a:r>
            <a:r>
              <a:rPr lang="pt-BR" sz="1800" dirty="0" err="1" smtClean="0"/>
              <a:t>frequentes</a:t>
            </a:r>
            <a:r>
              <a:rPr lang="pt-BR" sz="1800" dirty="0" smtClean="0"/>
              <a:t>. As especificação das mercadorias seguradas constará das averbações que poderão ser emitidas pelo segurado, em formulário impresso ou por meio eletrônico , mediante acordo prévio com a seguradora.</a:t>
            </a:r>
          </a:p>
          <a:p>
            <a:pPr marL="952500" indent="0">
              <a:spcBef>
                <a:spcPts val="0"/>
              </a:spcBef>
              <a:buNone/>
            </a:pPr>
            <a:r>
              <a:rPr lang="pt-BR" sz="1800" b="1" dirty="0" smtClean="0"/>
              <a:t>Averbação - </a:t>
            </a:r>
            <a:r>
              <a:rPr lang="pt-BR" sz="1800" dirty="0" smtClean="0"/>
              <a:t>segurado comunica a seguradora os embarques.</a:t>
            </a:r>
          </a:p>
          <a:p>
            <a:pPr marL="0" indent="0">
              <a:spcBef>
                <a:spcPts val="0"/>
              </a:spcBef>
              <a:buFontTx/>
              <a:buNone/>
              <a:defRPr/>
            </a:pPr>
            <a:r>
              <a:rPr lang="pt-BR" sz="1800" dirty="0" smtClean="0"/>
              <a:t>	</a:t>
            </a:r>
            <a:r>
              <a:rPr lang="pt-BR" sz="1800" i="1" dirty="0" smtClean="0">
                <a:effectLst>
                  <a:outerShdw blurRad="38100" dist="38100" dir="2700000" algn="tl">
                    <a:srgbClr val="C0C0C0"/>
                  </a:outerShdw>
                </a:effectLst>
              </a:rPr>
              <a:t>Data de saída, local de inicio e destino, identidade do veículo 	transportador, importância segurada, coberturas ou garantias 	pretendidas, tipo de mercadoria, embalagem, </a:t>
            </a:r>
            <a:r>
              <a:rPr lang="pt-BR" sz="1800" i="1" dirty="0" err="1" smtClean="0">
                <a:effectLst>
                  <a:outerShdw blurRad="38100" dist="38100" dir="2700000" algn="tl">
                    <a:srgbClr val="C0C0C0"/>
                  </a:outerShdw>
                </a:effectLst>
              </a:rPr>
              <a:t>etc</a:t>
            </a:r>
            <a:r>
              <a:rPr lang="pt-BR" sz="1800" i="1" dirty="0" smtClean="0">
                <a:effectLst>
                  <a:outerShdw blurRad="38100" dist="38100" dir="2700000" algn="tl">
                    <a:srgbClr val="C0C0C0"/>
                  </a:outerShdw>
                </a:effectLst>
              </a:rPr>
              <a:t> </a:t>
            </a:r>
          </a:p>
          <a:p>
            <a:pPr marL="609600" indent="0">
              <a:spcBef>
                <a:spcPts val="0"/>
              </a:spcBef>
              <a:buFontTx/>
              <a:buNone/>
              <a:defRPr/>
            </a:pPr>
            <a:r>
              <a:rPr lang="pt-BR" sz="1800" b="1" dirty="0" smtClean="0"/>
              <a:t>Tipos de Averbação </a:t>
            </a:r>
          </a:p>
          <a:p>
            <a:pPr marL="609600" indent="0">
              <a:spcBef>
                <a:spcPts val="0"/>
              </a:spcBef>
              <a:defRPr/>
            </a:pPr>
            <a:r>
              <a:rPr lang="pt-BR" sz="1800" dirty="0" smtClean="0"/>
              <a:t> Simples : Usada para reduzida freqüência de embarque e  </a:t>
            </a:r>
            <a:r>
              <a:rPr lang="pt-BR" sz="1800" b="1" dirty="0" smtClean="0"/>
              <a:t>antes do inicio do embarque</a:t>
            </a:r>
            <a:r>
              <a:rPr lang="pt-BR" sz="1800" dirty="0" smtClean="0"/>
              <a:t>	. </a:t>
            </a:r>
          </a:p>
          <a:p>
            <a:pPr marL="609600" indent="0">
              <a:spcBef>
                <a:spcPts val="0"/>
              </a:spcBef>
              <a:defRPr/>
            </a:pPr>
            <a:r>
              <a:rPr lang="pt-BR" sz="1800" dirty="0" smtClean="0"/>
              <a:t> Simplificada : Informa à seguradora até o dia 15 do mês subseqüente ao da realização das viagens, </a:t>
            </a:r>
            <a:endParaRPr lang="pt-BR" sz="1800" i="1" dirty="0" smtClean="0">
              <a:effectLst>
                <a:outerShdw blurRad="38100" dist="38100" dir="2700000" algn="tl">
                  <a:srgbClr val="C0C0C0"/>
                </a:outerShdw>
              </a:effectLst>
            </a:endParaRPr>
          </a:p>
          <a:p>
            <a:pPr marL="609600" indent="0" algn="just">
              <a:buFontTx/>
              <a:buNone/>
              <a:defRPr/>
            </a:pPr>
            <a:endParaRPr lang="pt-BR" sz="1800" i="1" dirty="0" smtClean="0">
              <a:effectLst>
                <a:outerShdw blurRad="38100" dist="38100" dir="2700000" algn="tl">
                  <a:srgbClr val="C0C0C0"/>
                </a:outerShdw>
              </a:effectLst>
            </a:endParaRPr>
          </a:p>
          <a:p>
            <a:pPr marL="952500" algn="just">
              <a:buAutoNum type="alphaLcParenR"/>
            </a:pPr>
            <a:endParaRPr lang="pt-BR" sz="2400" dirty="0" smtClean="0"/>
          </a:p>
          <a:p>
            <a:pPr marL="609600" indent="0" algn="just">
              <a:buFontTx/>
              <a:buNone/>
            </a:pPr>
            <a:endParaRPr lang="pt-BR" sz="1800" dirty="0"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166EB1C-9B3B-4838-905C-7DA4FA325CD5}" type="slidenum">
              <a:rPr lang="pt-BR" smtClean="0">
                <a:latin typeface="Arial" pitchFamily="34" charset="0"/>
                <a:cs typeface="Arial" pitchFamily="34" charset="0"/>
              </a:rPr>
              <a:pPr/>
              <a:t>173</a:t>
            </a:fld>
            <a:endParaRPr lang="pt-BR" smtClean="0">
              <a:latin typeface="Arial" pitchFamily="34" charset="0"/>
              <a:cs typeface="Arial" pitchFamily="34" charset="0"/>
            </a:endParaRPr>
          </a:p>
        </p:txBody>
      </p:sp>
      <p:sp>
        <p:nvSpPr>
          <p:cNvPr id="247811"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47812" name="Rectangle 3"/>
          <p:cNvSpPr>
            <a:spLocks noGrp="1" noChangeArrowheads="1"/>
          </p:cNvSpPr>
          <p:nvPr>
            <p:ph type="body" idx="4294967295"/>
          </p:nvPr>
        </p:nvSpPr>
        <p:spPr bwMode="auto">
          <a:xfrm>
            <a:off x="239713" y="1125538"/>
            <a:ext cx="8435975" cy="5256212"/>
          </a:xfrm>
          <a:prstGeom prst="rect">
            <a:avLst/>
          </a:prstGeom>
          <a:solidFill>
            <a:srgbClr val="FFFFFF"/>
          </a:solidFill>
          <a:ln>
            <a:solidFill>
              <a:srgbClr val="000000"/>
            </a:solidFill>
            <a:miter lim="800000"/>
            <a:headEnd/>
            <a:tailEnd/>
          </a:ln>
        </p:spPr>
        <p:txBody>
          <a:bodyPr/>
          <a:lstStyle/>
          <a:p>
            <a:pPr marL="609600" indent="0">
              <a:spcBef>
                <a:spcPts val="0"/>
              </a:spcBef>
              <a:buFontTx/>
              <a:buNone/>
            </a:pPr>
            <a:r>
              <a:rPr lang="pt-BR" sz="2000" dirty="0" smtClean="0"/>
              <a:t>	</a:t>
            </a:r>
            <a:r>
              <a:rPr lang="pt-BR" sz="1800" b="1" dirty="0" smtClean="0"/>
              <a:t>Seguro Nacional e Internacional</a:t>
            </a:r>
          </a:p>
          <a:p>
            <a:pPr marL="609600" indent="0">
              <a:spcBef>
                <a:spcPts val="0"/>
              </a:spcBef>
              <a:buFontTx/>
              <a:buNone/>
            </a:pPr>
            <a:r>
              <a:rPr lang="pt-BR" sz="1800" b="1" dirty="0" smtClean="0"/>
              <a:t>	Instrumentos de um Contrato de Seguro Transportes</a:t>
            </a:r>
          </a:p>
          <a:p>
            <a:pPr marL="609600" indent="0">
              <a:spcBef>
                <a:spcPts val="0"/>
              </a:spcBef>
              <a:buFontTx/>
              <a:buNone/>
            </a:pPr>
            <a:r>
              <a:rPr lang="pt-BR" sz="1800" b="1" dirty="0" smtClean="0"/>
              <a:t>Exportações :</a:t>
            </a:r>
          </a:p>
          <a:p>
            <a:pPr marL="990600" lvl="1" indent="0">
              <a:spcBef>
                <a:spcPts val="0"/>
              </a:spcBef>
            </a:pPr>
            <a:r>
              <a:rPr lang="pt-BR" sz="1800" b="1" dirty="0" smtClean="0"/>
              <a:t>Averbações tipo Simples</a:t>
            </a:r>
          </a:p>
          <a:p>
            <a:pPr marL="990600" lvl="1" indent="0">
              <a:spcBef>
                <a:spcPts val="0"/>
              </a:spcBef>
              <a:buFontTx/>
              <a:buNone/>
            </a:pPr>
            <a:r>
              <a:rPr lang="pt-BR" sz="1800" dirty="0" smtClean="0"/>
              <a:t>RCTR-C =&gt; são utilizadas averbações simples ou simplificadas , a exemplo do seguro de transporte nacional.</a:t>
            </a:r>
          </a:p>
          <a:p>
            <a:pPr marL="990600" lvl="1" indent="0">
              <a:spcBef>
                <a:spcPts val="0"/>
              </a:spcBef>
              <a:buFontTx/>
              <a:buNone/>
            </a:pPr>
            <a:r>
              <a:rPr lang="pt-BR" sz="1800" dirty="0" smtClean="0"/>
              <a:t>Nos seguros de RCF-DC =&gt; são utilizadas as mesmas averbações do seguro RCTR-C</a:t>
            </a:r>
          </a:p>
          <a:p>
            <a:pPr marL="590550" indent="0">
              <a:spcBef>
                <a:spcPts val="0"/>
              </a:spcBef>
              <a:buFontTx/>
              <a:buNone/>
            </a:pPr>
            <a:r>
              <a:rPr lang="pt-BR" sz="1800" b="1" dirty="0" smtClean="0"/>
              <a:t>RCF-DC – Responsabilidade Civil Facultativa por desaparecimento de carga</a:t>
            </a:r>
          </a:p>
          <a:p>
            <a:pPr marL="990600" lvl="1" indent="0">
              <a:spcBef>
                <a:spcPts val="0"/>
              </a:spcBef>
              <a:buFontTx/>
              <a:buNone/>
            </a:pPr>
            <a:endParaRPr lang="pt-BR" sz="1800" b="1" dirty="0" smtClean="0"/>
          </a:p>
          <a:p>
            <a:pPr marL="0" indent="0" algn="just">
              <a:spcBef>
                <a:spcPts val="0"/>
              </a:spcBef>
              <a:buFontTx/>
              <a:buNone/>
            </a:pPr>
            <a:r>
              <a:rPr lang="pt-BR" sz="1800" b="1" dirty="0" smtClean="0"/>
              <a:t>	Endosso :</a:t>
            </a:r>
            <a:endParaRPr lang="pt-BR" sz="1800" dirty="0" smtClean="0"/>
          </a:p>
          <a:p>
            <a:pPr marL="0" indent="0" algn="just">
              <a:spcBef>
                <a:spcPts val="0"/>
              </a:spcBef>
              <a:buFontTx/>
              <a:buNone/>
            </a:pPr>
            <a:r>
              <a:rPr lang="pt-BR" sz="1800" dirty="0" smtClean="0"/>
              <a:t>	É o documento emitido pela seguradora para complementar, prorrogar, 	cancelar ou proceder a qualquer tipo de alteração no contrato de seguro 	em vigor.</a:t>
            </a:r>
          </a:p>
          <a:p>
            <a:pPr marL="0" indent="0" algn="just">
              <a:spcBef>
                <a:spcPts val="0"/>
              </a:spcBef>
              <a:buFontTx/>
              <a:buNone/>
            </a:pPr>
            <a:r>
              <a:rPr lang="pt-BR" sz="1800" dirty="0" smtClean="0"/>
              <a:t>	Uma vez emitido o endosso, ele passa a ser parte integrante e 	inseparável da apólice</a:t>
            </a:r>
          </a:p>
          <a:p>
            <a:pPr marL="990600" lvl="1" indent="0" algn="just">
              <a:spcBef>
                <a:spcPts val="0"/>
              </a:spcBef>
              <a:buFontTx/>
              <a:buNone/>
            </a:pPr>
            <a:endParaRPr lang="pt-BR" sz="1800" b="1" dirty="0" smtClean="0"/>
          </a:p>
          <a:p>
            <a:pPr marL="990600" lvl="1" indent="0" algn="just">
              <a:spcBef>
                <a:spcPts val="0"/>
              </a:spcBef>
              <a:buFontTx/>
              <a:buNone/>
            </a:pPr>
            <a:endParaRPr lang="pt-BR" sz="1800" b="1" dirty="0"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4291E80-0510-402D-9B4A-B9D268D08CD6}" type="slidenum">
              <a:rPr lang="pt-BR" smtClean="0">
                <a:latin typeface="Arial" pitchFamily="34" charset="0"/>
                <a:cs typeface="Arial" pitchFamily="34" charset="0"/>
              </a:rPr>
              <a:pPr/>
              <a:t>174</a:t>
            </a:fld>
            <a:endParaRPr lang="pt-BR" smtClean="0">
              <a:latin typeface="Arial" pitchFamily="34" charset="0"/>
              <a:cs typeface="Arial" pitchFamily="34" charset="0"/>
            </a:endParaRPr>
          </a:p>
        </p:txBody>
      </p:sp>
      <p:sp>
        <p:nvSpPr>
          <p:cNvPr id="249859"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49860" name="Rectangle 3"/>
          <p:cNvSpPr>
            <a:spLocks noGrp="1" noChangeArrowheads="1"/>
          </p:cNvSpPr>
          <p:nvPr>
            <p:ph type="body" idx="4294967295"/>
          </p:nvPr>
        </p:nvSpPr>
        <p:spPr bwMode="auto">
          <a:xfrm>
            <a:off x="239713" y="1125538"/>
            <a:ext cx="8435975" cy="5256212"/>
          </a:xfrm>
          <a:prstGeom prst="rect">
            <a:avLst/>
          </a:prstGeom>
          <a:solidFill>
            <a:srgbClr val="FFFFFF"/>
          </a:solidFill>
          <a:ln>
            <a:solidFill>
              <a:srgbClr val="000000"/>
            </a:solidFill>
            <a:miter lim="800000"/>
            <a:headEnd/>
            <a:tailEnd/>
          </a:ln>
        </p:spPr>
        <p:txBody>
          <a:bodyPr/>
          <a:lstStyle/>
          <a:p>
            <a:pPr marL="0" indent="0" algn="just">
              <a:spcBef>
                <a:spcPts val="0"/>
              </a:spcBef>
              <a:buFontTx/>
              <a:buNone/>
            </a:pPr>
            <a:r>
              <a:rPr lang="pt-BR" sz="1800" dirty="0" smtClean="0"/>
              <a:t>	</a:t>
            </a:r>
            <a:r>
              <a:rPr lang="pt-BR" sz="1800" b="1" dirty="0" smtClean="0"/>
              <a:t>Seguro Nacional e Internacional</a:t>
            </a:r>
          </a:p>
          <a:p>
            <a:pPr marL="0" indent="0" algn="just">
              <a:spcBef>
                <a:spcPts val="0"/>
              </a:spcBef>
              <a:buFontTx/>
              <a:buNone/>
            </a:pPr>
            <a:r>
              <a:rPr lang="pt-BR" sz="1800" b="1" dirty="0" smtClean="0"/>
              <a:t>	Instrumentos de um Contrato de Seguro Transportes</a:t>
            </a:r>
          </a:p>
          <a:p>
            <a:pPr marL="0" indent="0" algn="just">
              <a:spcBef>
                <a:spcPts val="0"/>
              </a:spcBef>
              <a:buFontTx/>
              <a:buNone/>
            </a:pPr>
            <a:r>
              <a:rPr lang="pt-BR" sz="1800" b="1" dirty="0" smtClean="0"/>
              <a:t>Fatura ou conta mensal :  </a:t>
            </a:r>
            <a:r>
              <a:rPr lang="pt-BR" sz="1800" dirty="0" smtClean="0"/>
              <a:t>seguradora emite a cobrança do prêmio do seguro nas apólices por averbação. Emitidas mensalmente com a somatória dos prêmios das averbações entregues a seguradora.</a:t>
            </a:r>
          </a:p>
          <a:p>
            <a:pPr marL="0" indent="0" algn="just">
              <a:spcBef>
                <a:spcPts val="0"/>
              </a:spcBef>
              <a:buFontTx/>
              <a:buNone/>
            </a:pPr>
            <a:endParaRPr lang="pt-BR" sz="1800" dirty="0" smtClean="0"/>
          </a:p>
          <a:p>
            <a:pPr marL="0" indent="0" algn="just">
              <a:spcBef>
                <a:spcPts val="0"/>
              </a:spcBef>
              <a:buFontTx/>
              <a:buNone/>
            </a:pPr>
            <a:r>
              <a:rPr lang="pt-BR" sz="1800" b="1" dirty="0" smtClean="0"/>
              <a:t>Certificado de seguro : </a:t>
            </a:r>
            <a:r>
              <a:rPr lang="pt-BR" sz="1800" dirty="0" smtClean="0"/>
              <a:t>Usado somente em seguros de exportações e tem a finalidade de comprovar a contratação do seguro, por parte do exportador, junto a bancos financiadores, compradores das mercadorias ou terceiros com algum interesse nos bens. Comprovação no contrato de compra e venda CIF </a:t>
            </a:r>
            <a:r>
              <a:rPr lang="pt-BR" sz="1800" dirty="0" err="1" smtClean="0"/>
              <a:t>inde</a:t>
            </a:r>
            <a:r>
              <a:rPr lang="pt-BR" sz="1800" dirty="0" smtClean="0"/>
              <a:t> a contratação do seguro deve ser feita pelo vendedor (exportador).</a:t>
            </a:r>
          </a:p>
          <a:p>
            <a:pPr marL="0" indent="0" algn="just">
              <a:spcBef>
                <a:spcPts val="0"/>
              </a:spcBef>
              <a:buFontTx/>
              <a:buNone/>
            </a:pPr>
            <a:r>
              <a:rPr lang="pt-BR" sz="1800" b="1" dirty="0" smtClean="0"/>
              <a:t>Importância Segurada :  </a:t>
            </a:r>
            <a:r>
              <a:rPr lang="pt-BR" sz="1800" dirty="0" smtClean="0"/>
              <a:t>Estipulada pelo segurado  e corresponde ao valor real do objeto segurado (custo), constante da nota fiscal, fatura ou outro documental hábil, mas não implica em reconhecimento, por parte da seguradora. Cobertura adicionais, que deverão ser discriminadas na apólice :</a:t>
            </a:r>
          </a:p>
          <a:p>
            <a:pPr marL="0" indent="0" algn="just">
              <a:spcBef>
                <a:spcPts val="0"/>
              </a:spcBef>
            </a:pPr>
            <a:r>
              <a:rPr lang="pt-BR" sz="1800" dirty="0" smtClean="0"/>
              <a:t>Frete</a:t>
            </a:r>
          </a:p>
          <a:p>
            <a:pPr marL="0" indent="0" algn="just">
              <a:spcBef>
                <a:spcPts val="0"/>
              </a:spcBef>
            </a:pPr>
            <a:r>
              <a:rPr lang="pt-BR" sz="1800" dirty="0" smtClean="0"/>
              <a:t>Despesas</a:t>
            </a:r>
          </a:p>
          <a:p>
            <a:pPr marL="0" indent="0" algn="just">
              <a:spcBef>
                <a:spcPts val="0"/>
              </a:spcBef>
            </a:pPr>
            <a:r>
              <a:rPr lang="pt-BR" sz="1800" dirty="0" smtClean="0"/>
              <a:t>Lucros esperados</a:t>
            </a:r>
          </a:p>
          <a:p>
            <a:pPr marL="0" indent="0" algn="just">
              <a:spcBef>
                <a:spcPts val="0"/>
              </a:spcBef>
            </a:pPr>
            <a:r>
              <a:rPr lang="pt-BR" sz="1800" dirty="0" smtClean="0"/>
              <a:t>Tributos (impostos, taxas e contribuições)</a:t>
            </a:r>
          </a:p>
          <a:p>
            <a:pPr marL="0" indent="0" algn="just">
              <a:spcBef>
                <a:spcPts val="0"/>
              </a:spcBef>
              <a:buFontTx/>
              <a:buNone/>
            </a:pPr>
            <a:endParaRPr lang="pt-BR" sz="1800" dirty="0" smtClean="0"/>
          </a:p>
          <a:p>
            <a:pPr marL="0" indent="0" algn="just">
              <a:spcBef>
                <a:spcPts val="0"/>
              </a:spcBef>
              <a:buFontTx/>
              <a:buNone/>
            </a:pPr>
            <a:endParaRPr lang="pt-BR" sz="1800"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019CDEE-2634-4519-9154-B3600F7E553F}" type="slidenum">
              <a:rPr lang="pt-BR" smtClean="0">
                <a:latin typeface="Arial" pitchFamily="34" charset="0"/>
                <a:cs typeface="Arial" pitchFamily="34" charset="0"/>
              </a:rPr>
              <a:pPr/>
              <a:t>175</a:t>
            </a:fld>
            <a:endParaRPr lang="pt-BR" smtClean="0">
              <a:latin typeface="Arial" pitchFamily="34" charset="0"/>
              <a:cs typeface="Arial" pitchFamily="34" charset="0"/>
            </a:endParaRPr>
          </a:p>
        </p:txBody>
      </p:sp>
      <p:sp>
        <p:nvSpPr>
          <p:cNvPr id="254979"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54980" name="Rectangle 3"/>
          <p:cNvSpPr>
            <a:spLocks noGrp="1" noChangeArrowheads="1"/>
          </p:cNvSpPr>
          <p:nvPr>
            <p:ph type="body" idx="4294967295"/>
          </p:nvPr>
        </p:nvSpPr>
        <p:spPr bwMode="auto">
          <a:xfrm>
            <a:off x="239713" y="1125538"/>
            <a:ext cx="8509000" cy="5327650"/>
          </a:xfrm>
          <a:prstGeom prst="rect">
            <a:avLst/>
          </a:prstGeom>
          <a:solidFill>
            <a:srgbClr val="FFFFFF"/>
          </a:solidFill>
          <a:ln>
            <a:solidFill>
              <a:srgbClr val="000000"/>
            </a:solidFill>
            <a:miter lim="800000"/>
            <a:headEnd/>
            <a:tailEnd/>
          </a:ln>
        </p:spPr>
        <p:txBody>
          <a:bodyPr/>
          <a:lstStyle/>
          <a:p>
            <a:pPr marL="0" indent="0" algn="just">
              <a:spcBef>
                <a:spcPts val="0"/>
              </a:spcBef>
              <a:buFontTx/>
              <a:buNone/>
            </a:pPr>
            <a:r>
              <a:rPr lang="pt-BR" sz="1800" b="1" dirty="0" smtClean="0"/>
              <a:t>Seguro do Transportador</a:t>
            </a:r>
            <a:endParaRPr lang="pt-BR" sz="1800" dirty="0" smtClean="0"/>
          </a:p>
          <a:p>
            <a:pPr marL="0" indent="0" algn="just">
              <a:spcBef>
                <a:spcPts val="0"/>
              </a:spcBef>
              <a:buFontTx/>
              <a:buNone/>
            </a:pPr>
            <a:r>
              <a:rPr lang="pt-BR" sz="1800" dirty="0" smtClean="0"/>
              <a:t>RCTR-C – Seguro Obrigatório de Responsabilidade Civil do Transportador de Cargas - Estabelece princípios e normas que regulam e fixam as responsabilidades dos transportadores pelos bens ou mercadorias que recebem para transportar.</a:t>
            </a:r>
          </a:p>
          <a:p>
            <a:pPr marL="609600" indent="-609600" algn="just">
              <a:lnSpc>
                <a:spcPct val="90000"/>
              </a:lnSpc>
              <a:buFontTx/>
              <a:buNone/>
            </a:pPr>
            <a:r>
              <a:rPr lang="pt-BR" sz="1800" dirty="0" smtClean="0"/>
              <a:t>Decreto lei 73, de 21-11-66 e o decreto 61867 de 07-12-67</a:t>
            </a:r>
          </a:p>
          <a:p>
            <a:pPr marL="609600" indent="-609600" algn="just">
              <a:lnSpc>
                <a:spcPct val="90000"/>
              </a:lnSpc>
              <a:buFontTx/>
              <a:buNone/>
            </a:pPr>
            <a:r>
              <a:rPr lang="pt-BR" sz="1800" dirty="0" smtClean="0"/>
              <a:t>	Cobre eventuais perdas e danos sofridos pelos bens que são entregues para transporte, pelos quais os transportadores rodoviários tornam-se responsáveis. </a:t>
            </a:r>
            <a:r>
              <a:rPr lang="pt-BR" sz="1800" b="1" dirty="0" smtClean="0"/>
              <a:t>Não </a:t>
            </a:r>
            <a:r>
              <a:rPr lang="pt-BR" sz="1800" dirty="0" smtClean="0"/>
              <a:t>são cobertas perdas ou danos resultantes de roubo, extravio e da  simples manipulação da carga</a:t>
            </a:r>
          </a:p>
          <a:p>
            <a:pPr marL="609600" indent="-609600" algn="just">
              <a:lnSpc>
                <a:spcPct val="90000"/>
              </a:lnSpc>
              <a:buFontTx/>
              <a:buNone/>
            </a:pPr>
            <a:r>
              <a:rPr lang="pt-BR" sz="1800" dirty="0" smtClean="0"/>
              <a:t>	A responsabilidade do transportador cessa, unicamente, nas hipóteses prevista na lei, que se resumem a casos de culpa do próprio embarcador ou vício próprio da coisa transportada.</a:t>
            </a:r>
          </a:p>
          <a:p>
            <a:pPr marL="609600" indent="-609600" algn="just">
              <a:lnSpc>
                <a:spcPct val="90000"/>
              </a:lnSpc>
              <a:buFontTx/>
              <a:buNone/>
            </a:pPr>
            <a:r>
              <a:rPr lang="pt-BR" sz="1800" dirty="0" smtClean="0"/>
              <a:t>Exemplos :</a:t>
            </a:r>
          </a:p>
          <a:p>
            <a:pPr marL="990600" lvl="1" indent="-533400" algn="just">
              <a:lnSpc>
                <a:spcPct val="90000"/>
              </a:lnSpc>
            </a:pPr>
            <a:r>
              <a:rPr lang="pt-BR" sz="1600" dirty="0" smtClean="0"/>
              <a:t>Caso fortuito – queda de raio em tempestades</a:t>
            </a:r>
          </a:p>
          <a:p>
            <a:pPr marL="990600" lvl="1" indent="-533400" algn="just">
              <a:lnSpc>
                <a:spcPct val="90000"/>
              </a:lnSpc>
            </a:pPr>
            <a:r>
              <a:rPr lang="pt-BR" sz="1600" dirty="0" smtClean="0"/>
              <a:t>Força maior – roubo oriundo de assalto à mão armada</a:t>
            </a:r>
          </a:p>
          <a:p>
            <a:pPr marL="990600" lvl="1" indent="-533400" algn="just">
              <a:lnSpc>
                <a:spcPct val="90000"/>
              </a:lnSpc>
            </a:pPr>
            <a:r>
              <a:rPr lang="pt-BR" sz="1600" dirty="0" smtClean="0"/>
              <a:t>Culpa do próprio embarcador – embalagem inadequada</a:t>
            </a:r>
          </a:p>
          <a:p>
            <a:pPr marL="990600" lvl="1" indent="-533400" algn="just">
              <a:lnSpc>
                <a:spcPct val="90000"/>
              </a:lnSpc>
            </a:pPr>
            <a:r>
              <a:rPr lang="pt-BR" sz="1600" dirty="0" smtClean="0"/>
              <a:t>Vício próprio – carga de ferro enferrujada, feijão mofado</a:t>
            </a:r>
          </a:p>
          <a:p>
            <a:pPr marL="609600" indent="-609600" algn="just">
              <a:lnSpc>
                <a:spcPct val="90000"/>
              </a:lnSpc>
              <a:buFontTx/>
              <a:buNone/>
            </a:pPr>
            <a:r>
              <a:rPr lang="pt-BR" sz="1600" dirty="0" smtClean="0"/>
              <a:t>Motorista é considerado preposto do segurado /Mercadorias de propriedade do segurado (transportador) não poderão ser incluídas nesse seguro</a:t>
            </a:r>
          </a:p>
          <a:p>
            <a:pPr marL="609600" indent="-609600" algn="just">
              <a:lnSpc>
                <a:spcPct val="90000"/>
              </a:lnSpc>
              <a:buFontTx/>
              <a:buNone/>
            </a:pPr>
            <a:endParaRPr lang="pt-BR" sz="2000" dirty="0"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CDF4007-FC22-4D06-AA22-693E7B24FA7D}" type="slidenum">
              <a:rPr lang="pt-BR" smtClean="0">
                <a:latin typeface="Arial" pitchFamily="34" charset="0"/>
                <a:cs typeface="Arial" pitchFamily="34" charset="0"/>
              </a:rPr>
              <a:pPr/>
              <a:t>176</a:t>
            </a:fld>
            <a:endParaRPr lang="pt-BR" smtClean="0">
              <a:latin typeface="Arial" pitchFamily="34" charset="0"/>
              <a:cs typeface="Arial" pitchFamily="34" charset="0"/>
            </a:endParaRPr>
          </a:p>
        </p:txBody>
      </p:sp>
      <p:sp>
        <p:nvSpPr>
          <p:cNvPr id="257027"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57028" name="Rectangle 3"/>
          <p:cNvSpPr>
            <a:spLocks noGrp="1" noChangeArrowheads="1"/>
          </p:cNvSpPr>
          <p:nvPr>
            <p:ph type="body" idx="4294967295"/>
          </p:nvPr>
        </p:nvSpPr>
        <p:spPr bwMode="auto">
          <a:xfrm>
            <a:off x="239713" y="1125538"/>
            <a:ext cx="8509000" cy="5327650"/>
          </a:xfrm>
          <a:prstGeom prst="rect">
            <a:avLst/>
          </a:prstGeom>
          <a:solidFill>
            <a:srgbClr val="FFFFFF"/>
          </a:solidFill>
          <a:ln>
            <a:solidFill>
              <a:srgbClr val="000000"/>
            </a:solidFill>
            <a:miter lim="800000"/>
            <a:headEnd/>
            <a:tailEnd/>
          </a:ln>
        </p:spPr>
        <p:txBody>
          <a:bodyPr/>
          <a:lstStyle/>
          <a:p>
            <a:pPr marL="609600" indent="0" algn="just">
              <a:lnSpc>
                <a:spcPct val="150000"/>
              </a:lnSpc>
              <a:spcBef>
                <a:spcPts val="0"/>
              </a:spcBef>
              <a:buFontTx/>
              <a:buNone/>
            </a:pPr>
            <a:r>
              <a:rPr lang="pt-BR" sz="2000" dirty="0" smtClean="0"/>
              <a:t>	</a:t>
            </a:r>
            <a:r>
              <a:rPr lang="pt-BR" sz="1800" dirty="0" smtClean="0"/>
              <a:t>Seguro do Transportador</a:t>
            </a:r>
          </a:p>
          <a:p>
            <a:pPr marL="609600" indent="0" algn="just">
              <a:lnSpc>
                <a:spcPct val="150000"/>
              </a:lnSpc>
              <a:spcBef>
                <a:spcPts val="0"/>
              </a:spcBef>
              <a:buFontTx/>
              <a:buNone/>
            </a:pPr>
            <a:r>
              <a:rPr lang="pt-BR" sz="1800" dirty="0" smtClean="0"/>
              <a:t>Riscos cobertos  =&gt; Estarão cobertos desde que ocorram durante o transporte e sejam causados diretamente por :</a:t>
            </a:r>
          </a:p>
          <a:p>
            <a:pPr marL="990600" lvl="1" indent="0" algn="just">
              <a:lnSpc>
                <a:spcPct val="150000"/>
              </a:lnSpc>
              <a:spcBef>
                <a:spcPts val="0"/>
              </a:spcBef>
            </a:pPr>
            <a:r>
              <a:rPr lang="pt-BR" sz="1800" dirty="0" smtClean="0"/>
              <a:t>Colisão e/ou capotagem e/ou abalroamento e/ou tombamento do veículo transportador</a:t>
            </a:r>
          </a:p>
          <a:p>
            <a:pPr marL="990600" lvl="1" indent="0" algn="just">
              <a:lnSpc>
                <a:spcPct val="150000"/>
              </a:lnSpc>
              <a:spcBef>
                <a:spcPts val="0"/>
              </a:spcBef>
            </a:pPr>
            <a:r>
              <a:rPr lang="pt-BR" sz="1800" dirty="0" smtClean="0"/>
              <a:t>Incêndio ou explosão do veículo transportador</a:t>
            </a:r>
          </a:p>
          <a:p>
            <a:pPr marL="590550" indent="0" algn="just">
              <a:lnSpc>
                <a:spcPct val="150000"/>
              </a:lnSpc>
              <a:spcBef>
                <a:spcPts val="0"/>
              </a:spcBef>
              <a:buFontTx/>
              <a:buNone/>
            </a:pPr>
            <a:r>
              <a:rPr lang="pt-BR" sz="1800" dirty="0" smtClean="0"/>
              <a:t>O seguro RCTR-C cobre ainda, incêndio ou explosão nos :</a:t>
            </a:r>
          </a:p>
          <a:p>
            <a:pPr marL="990600" lvl="1" indent="0" algn="just">
              <a:lnSpc>
                <a:spcPct val="150000"/>
              </a:lnSpc>
              <a:spcBef>
                <a:spcPts val="0"/>
              </a:spcBef>
            </a:pPr>
            <a:r>
              <a:rPr lang="pt-BR" sz="1800" dirty="0" err="1" smtClean="0"/>
              <a:t>Depositos</a:t>
            </a:r>
            <a:endParaRPr lang="pt-BR" sz="1800" dirty="0" smtClean="0"/>
          </a:p>
          <a:p>
            <a:pPr marL="990600" lvl="1" indent="0" algn="just">
              <a:lnSpc>
                <a:spcPct val="150000"/>
              </a:lnSpc>
              <a:spcBef>
                <a:spcPts val="0"/>
              </a:spcBef>
            </a:pPr>
            <a:r>
              <a:rPr lang="pt-BR" sz="1800" dirty="0" smtClean="0"/>
              <a:t>Armazéns </a:t>
            </a:r>
          </a:p>
          <a:p>
            <a:pPr marL="990600" lvl="1" indent="0" algn="just">
              <a:lnSpc>
                <a:spcPct val="150000"/>
              </a:lnSpc>
              <a:spcBef>
                <a:spcPts val="0"/>
              </a:spcBef>
            </a:pPr>
            <a:r>
              <a:rPr lang="pt-BR" sz="1800" dirty="0" smtClean="0"/>
              <a:t>Pátios usados pelo segurado</a:t>
            </a:r>
          </a:p>
          <a:p>
            <a:pPr marL="990600" lvl="1" indent="0" algn="just">
              <a:lnSpc>
                <a:spcPct val="150000"/>
              </a:lnSpc>
              <a:spcBef>
                <a:spcPts val="0"/>
              </a:spcBef>
            </a:pPr>
            <a:r>
              <a:rPr lang="pt-BR" sz="1800" dirty="0" smtClean="0"/>
              <a:t> Localidades de inicio, pernoite, baldeação e destino da viagem, mesmo que tais bens ou mercadorias encontrem-se fora do veículos</a:t>
            </a:r>
          </a:p>
          <a:p>
            <a:pPr marL="990600" lvl="1" indent="0" algn="just">
              <a:spcBef>
                <a:spcPts val="0"/>
              </a:spcBef>
              <a:buNone/>
            </a:pPr>
            <a:endParaRPr lang="pt-BR" sz="1800" dirty="0" smtClean="0"/>
          </a:p>
          <a:p>
            <a:pPr marL="990600" lvl="1" indent="-533400" algn="just">
              <a:lnSpc>
                <a:spcPct val="90000"/>
              </a:lnSpc>
              <a:buFontTx/>
              <a:buNone/>
            </a:pPr>
            <a:endParaRPr lang="pt-BR" sz="2000" dirty="0" smtClean="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AD85A3D-5227-4555-814D-75623A418D13}" type="slidenum">
              <a:rPr lang="pt-BR" smtClean="0">
                <a:latin typeface="Arial" pitchFamily="34" charset="0"/>
                <a:cs typeface="Arial" pitchFamily="34" charset="0"/>
              </a:rPr>
              <a:pPr/>
              <a:t>177</a:t>
            </a:fld>
            <a:endParaRPr lang="pt-BR" smtClean="0">
              <a:latin typeface="Arial" pitchFamily="34" charset="0"/>
              <a:cs typeface="Arial" pitchFamily="34" charset="0"/>
            </a:endParaRPr>
          </a:p>
        </p:txBody>
      </p:sp>
      <p:sp>
        <p:nvSpPr>
          <p:cNvPr id="259075"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59076" name="Rectangle 3"/>
          <p:cNvSpPr>
            <a:spLocks noGrp="1" noChangeArrowheads="1"/>
          </p:cNvSpPr>
          <p:nvPr>
            <p:ph type="body" idx="4294967295"/>
          </p:nvPr>
        </p:nvSpPr>
        <p:spPr bwMode="auto">
          <a:xfrm>
            <a:off x="239713" y="1125538"/>
            <a:ext cx="8509000" cy="5327650"/>
          </a:xfrm>
          <a:prstGeom prst="rect">
            <a:avLst/>
          </a:prstGeom>
          <a:solidFill>
            <a:srgbClr val="FFFFFF"/>
          </a:solidFill>
          <a:ln>
            <a:solidFill>
              <a:srgbClr val="000000"/>
            </a:solidFill>
            <a:miter lim="800000"/>
            <a:headEnd/>
            <a:tailEnd/>
          </a:ln>
        </p:spPr>
        <p:txBody>
          <a:bodyPr/>
          <a:lstStyle/>
          <a:p>
            <a:pPr marL="609600" indent="0" algn="just">
              <a:spcBef>
                <a:spcPts val="0"/>
              </a:spcBef>
              <a:buFontTx/>
              <a:buNone/>
            </a:pPr>
            <a:r>
              <a:rPr lang="pt-BR" sz="2000" b="1" dirty="0" smtClean="0"/>
              <a:t>	</a:t>
            </a:r>
            <a:r>
              <a:rPr lang="pt-BR" sz="1800" b="1" dirty="0" smtClean="0"/>
              <a:t>Seguro do Transportador</a:t>
            </a:r>
          </a:p>
          <a:p>
            <a:pPr marL="609600" indent="0" algn="just">
              <a:spcBef>
                <a:spcPts val="0"/>
              </a:spcBef>
              <a:buFontTx/>
              <a:buNone/>
            </a:pPr>
            <a:r>
              <a:rPr lang="pt-BR" sz="1800" b="1" dirty="0" smtClean="0"/>
              <a:t>Coberturas adicionais do Seguro de RCTR-C</a:t>
            </a:r>
          </a:p>
          <a:p>
            <a:pPr marL="990600" lvl="1" indent="0" algn="just">
              <a:spcBef>
                <a:spcPts val="0"/>
              </a:spcBef>
              <a:buFontTx/>
              <a:buNone/>
            </a:pPr>
            <a:r>
              <a:rPr lang="pt-BR" sz="1800" b="1" i="1" dirty="0" smtClean="0"/>
              <a:t>Cobertura adicional de operações de carga/descarga/</a:t>
            </a:r>
            <a:r>
              <a:rPr lang="pt-BR" sz="1800" b="1" i="1" dirty="0" err="1" smtClean="0"/>
              <a:t>içamento</a:t>
            </a:r>
            <a:endParaRPr lang="pt-BR" sz="1800" b="1" i="1" dirty="0" smtClean="0"/>
          </a:p>
          <a:p>
            <a:pPr marL="609600" indent="0" algn="just">
              <a:spcBef>
                <a:spcPts val="0"/>
              </a:spcBef>
              <a:buFontTx/>
              <a:buNone/>
            </a:pPr>
            <a:endParaRPr lang="pt-BR" sz="1800" b="1" i="1" dirty="0" smtClean="0"/>
          </a:p>
          <a:p>
            <a:pPr marL="609600" indent="0" algn="just">
              <a:spcBef>
                <a:spcPts val="0"/>
              </a:spcBef>
            </a:pPr>
            <a:r>
              <a:rPr lang="pt-BR" sz="1800" dirty="0" smtClean="0"/>
              <a:t>Garante a cobertura durante as operações de carga e descarga, com ou sem </a:t>
            </a:r>
            <a:r>
              <a:rPr lang="pt-BR" sz="1800" dirty="0" err="1" smtClean="0"/>
              <a:t>içamento</a:t>
            </a:r>
            <a:r>
              <a:rPr lang="pt-BR" sz="1800" dirty="0" smtClean="0"/>
              <a:t>, desde que realizadas com equipamentos adequados a natureza e ao peso da carga</a:t>
            </a:r>
          </a:p>
          <a:p>
            <a:pPr marL="609600" indent="0" algn="just">
              <a:spcBef>
                <a:spcPts val="0"/>
              </a:spcBef>
              <a:buFontTx/>
              <a:buNone/>
            </a:pPr>
            <a:r>
              <a:rPr lang="pt-BR" sz="1800" dirty="0" smtClean="0"/>
              <a:t>	</a:t>
            </a:r>
          </a:p>
          <a:p>
            <a:pPr marL="609600" indent="0" algn="just">
              <a:spcBef>
                <a:spcPts val="0"/>
              </a:spcBef>
              <a:buFontTx/>
              <a:buNone/>
            </a:pPr>
            <a:r>
              <a:rPr lang="pt-BR" sz="1800" b="1" dirty="0" smtClean="0"/>
              <a:t>	</a:t>
            </a:r>
            <a:r>
              <a:rPr lang="pt-BR" sz="1800" b="1" i="1" dirty="0" smtClean="0"/>
              <a:t>Cobertura adicional para viagem rodoviária com percurso complementar fluvial</a:t>
            </a:r>
          </a:p>
          <a:p>
            <a:pPr marL="609600" indent="0" algn="just">
              <a:spcBef>
                <a:spcPts val="0"/>
              </a:spcBef>
              <a:buFontTx/>
              <a:buNone/>
            </a:pPr>
            <a:endParaRPr lang="pt-BR" sz="1800" b="1" i="1" dirty="0" smtClean="0"/>
          </a:p>
          <a:p>
            <a:pPr marL="609600" indent="0" algn="just">
              <a:spcBef>
                <a:spcPts val="0"/>
              </a:spcBef>
            </a:pPr>
            <a:r>
              <a:rPr lang="pt-BR" sz="1800" dirty="0" smtClean="0"/>
              <a:t>Estende a cobertura aos percursos fluviais à viagem nos estados Acre, Amazonas, Amapá, Pará, Rondônia e Roraima.</a:t>
            </a:r>
          </a:p>
          <a:p>
            <a:pPr marL="990600" lvl="1" indent="0" algn="just">
              <a:spcBef>
                <a:spcPts val="0"/>
              </a:spcBef>
            </a:pPr>
            <a:r>
              <a:rPr lang="pt-BR" sz="1800" dirty="0" smtClean="0"/>
              <a:t>Condições :</a:t>
            </a:r>
          </a:p>
          <a:p>
            <a:pPr marL="1371600" lvl="2" indent="0" algn="just">
              <a:spcBef>
                <a:spcPts val="0"/>
              </a:spcBef>
            </a:pPr>
            <a:r>
              <a:rPr lang="pt-BR" sz="1800" dirty="0" smtClean="0"/>
              <a:t>O transporte hidroviário deverá ser parte integrante do transporte rodoviário</a:t>
            </a:r>
          </a:p>
          <a:p>
            <a:pPr marL="1371600" lvl="2" indent="0" algn="just">
              <a:spcBef>
                <a:spcPts val="0"/>
              </a:spcBef>
            </a:pPr>
            <a:r>
              <a:rPr lang="pt-BR" sz="1800" dirty="0" smtClean="0"/>
              <a:t>Os riscos garantidos no percurso fluvial serão os mesmos que, por analogia, se enquadram no conceito dos riscos</a:t>
            </a: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444F9BC-726B-46A4-BEDF-1C7A92AD552D}" type="slidenum">
              <a:rPr lang="pt-BR" smtClean="0">
                <a:latin typeface="Arial" pitchFamily="34" charset="0"/>
                <a:cs typeface="Arial" pitchFamily="34" charset="0"/>
              </a:rPr>
              <a:pPr/>
              <a:t>178</a:t>
            </a:fld>
            <a:endParaRPr lang="pt-BR" smtClean="0">
              <a:latin typeface="Arial" pitchFamily="34" charset="0"/>
              <a:cs typeface="Arial" pitchFamily="34" charset="0"/>
            </a:endParaRPr>
          </a:p>
        </p:txBody>
      </p:sp>
      <p:sp>
        <p:nvSpPr>
          <p:cNvPr id="260099"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60100" name="Rectangle 3"/>
          <p:cNvSpPr>
            <a:spLocks noGrp="1" noChangeArrowheads="1"/>
          </p:cNvSpPr>
          <p:nvPr>
            <p:ph type="body" idx="4294967295"/>
          </p:nvPr>
        </p:nvSpPr>
        <p:spPr bwMode="auto">
          <a:xfrm>
            <a:off x="457200" y="1268413"/>
            <a:ext cx="8229600" cy="4525962"/>
          </a:xfrm>
          <a:prstGeom prst="rect">
            <a:avLst/>
          </a:prstGeom>
          <a:solidFill>
            <a:srgbClr val="FFFFFF"/>
          </a:solidFill>
          <a:ln>
            <a:solidFill>
              <a:srgbClr val="000000"/>
            </a:solidFill>
            <a:miter lim="800000"/>
            <a:headEnd/>
            <a:tailEnd/>
          </a:ln>
        </p:spPr>
        <p:txBody>
          <a:bodyPr/>
          <a:lstStyle/>
          <a:p>
            <a:pPr marL="0" indent="0">
              <a:spcBef>
                <a:spcPts val="0"/>
              </a:spcBef>
              <a:buFontTx/>
              <a:buNone/>
            </a:pPr>
            <a:r>
              <a:rPr lang="pt-BR" sz="1800" b="1" dirty="0" smtClean="0"/>
              <a:t>Seguro do transportador</a:t>
            </a:r>
          </a:p>
          <a:p>
            <a:pPr marL="0" indent="0">
              <a:spcBef>
                <a:spcPts val="0"/>
              </a:spcBef>
              <a:buFontTx/>
              <a:buNone/>
            </a:pPr>
            <a:endParaRPr lang="pt-BR" sz="1800" b="1" dirty="0" smtClean="0"/>
          </a:p>
          <a:p>
            <a:pPr marL="0" indent="0">
              <a:spcBef>
                <a:spcPts val="0"/>
              </a:spcBef>
              <a:buFontTx/>
              <a:buNone/>
            </a:pPr>
            <a:r>
              <a:rPr lang="pt-BR" sz="1800" b="1" dirty="0" smtClean="0"/>
              <a:t>Seguro Facultativo de responsabilidade civil do transportador rodoviário por desaparecimento de carga (RCF-DC)  </a:t>
            </a:r>
          </a:p>
          <a:p>
            <a:pPr marL="0" indent="0">
              <a:spcBef>
                <a:spcPts val="0"/>
              </a:spcBef>
              <a:buFontTx/>
              <a:buNone/>
            </a:pPr>
            <a:endParaRPr lang="pt-BR" sz="1800" dirty="0" smtClean="0"/>
          </a:p>
          <a:p>
            <a:pPr marL="0" indent="0">
              <a:spcBef>
                <a:spcPts val="0"/>
              </a:spcBef>
              <a:buFontTx/>
              <a:buNone/>
            </a:pPr>
            <a:r>
              <a:rPr lang="pt-BR" sz="1800" dirty="0" smtClean="0"/>
              <a:t>	Garante ao segurado até o valor declarado na averbação, e respeitado o limite de responsabilidade previsto na apólice o reembolso das reparações pecuniária pelas quais por disposições legais, for ele responsáveis pelas perda ou danos causados a bens de terceiros que lhe tenham sido entregues para transporte, decorrente dos riscos cobertos previstos nas condições gerais.</a:t>
            </a:r>
          </a:p>
          <a:p>
            <a:pPr marL="0" indent="0">
              <a:spcBef>
                <a:spcPts val="0"/>
              </a:spcBef>
              <a:buFontTx/>
              <a:buNone/>
            </a:pPr>
            <a:r>
              <a:rPr lang="pt-BR" sz="1800" dirty="0" smtClean="0"/>
              <a:t>	Esse seguro é facultativo, porém só poderá ser contratado em conjunto com RCTR-C.</a:t>
            </a:r>
          </a:p>
          <a:p>
            <a:pPr>
              <a:buFontTx/>
              <a:buNone/>
            </a:pPr>
            <a:endParaRPr lang="pt-BR" sz="2000" dirty="0" smtClean="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AC7A21E-9AA0-4B4B-92F2-750B8D8762EA}" type="slidenum">
              <a:rPr lang="pt-BR" smtClean="0">
                <a:latin typeface="Arial" pitchFamily="34" charset="0"/>
                <a:cs typeface="Arial" pitchFamily="34" charset="0"/>
              </a:rPr>
              <a:pPr/>
              <a:t>179</a:t>
            </a:fld>
            <a:endParaRPr lang="pt-BR" smtClean="0">
              <a:latin typeface="Arial" pitchFamily="34" charset="0"/>
              <a:cs typeface="Arial" pitchFamily="34" charset="0"/>
            </a:endParaRPr>
          </a:p>
        </p:txBody>
      </p:sp>
      <p:sp>
        <p:nvSpPr>
          <p:cNvPr id="261123"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61124" name="Rectangle 3"/>
          <p:cNvSpPr>
            <a:spLocks noGrp="1" noChangeArrowheads="1"/>
          </p:cNvSpPr>
          <p:nvPr>
            <p:ph type="body" idx="4294967295"/>
          </p:nvPr>
        </p:nvSpPr>
        <p:spPr bwMode="auto">
          <a:xfrm>
            <a:off x="508000" y="1268413"/>
            <a:ext cx="8178800" cy="5307012"/>
          </a:xfrm>
          <a:prstGeom prst="rect">
            <a:avLst/>
          </a:prstGeom>
          <a:solidFill>
            <a:srgbClr val="FFFFFF"/>
          </a:solidFill>
          <a:ln>
            <a:solidFill>
              <a:srgbClr val="000000"/>
            </a:solidFill>
            <a:miter lim="800000"/>
            <a:headEnd/>
            <a:tailEnd/>
          </a:ln>
        </p:spPr>
        <p:txBody>
          <a:bodyPr/>
          <a:lstStyle/>
          <a:p>
            <a:pPr indent="0">
              <a:buFontTx/>
              <a:buNone/>
            </a:pPr>
            <a:r>
              <a:rPr lang="pt-BR" sz="1800" b="1" dirty="0" smtClean="0"/>
              <a:t>Seguro do transportador</a:t>
            </a:r>
          </a:p>
          <a:p>
            <a:pPr indent="0">
              <a:buFontTx/>
              <a:buNone/>
            </a:pPr>
            <a:endParaRPr lang="pt-BR" sz="1800" b="1" dirty="0" smtClean="0"/>
          </a:p>
          <a:p>
            <a:pPr indent="0">
              <a:buFontTx/>
              <a:buNone/>
            </a:pPr>
            <a:r>
              <a:rPr lang="pt-BR" sz="1800" b="1" dirty="0" smtClean="0"/>
              <a:t>Seguro Facultativo de responsabilidade civil do transportador rodoviário por desaparecimento de carga (RCF-DC)  </a:t>
            </a:r>
          </a:p>
          <a:p>
            <a:pPr indent="0">
              <a:buFontTx/>
              <a:buNone/>
            </a:pPr>
            <a:r>
              <a:rPr lang="pt-BR" sz="1800" dirty="0" smtClean="0"/>
              <a:t>Riscos cobertos </a:t>
            </a:r>
          </a:p>
          <a:p>
            <a:pPr indent="0">
              <a:buFontTx/>
              <a:buNone/>
            </a:pPr>
            <a:endParaRPr lang="pt-BR" sz="1800" dirty="0" smtClean="0"/>
          </a:p>
          <a:p>
            <a:pPr lvl="1" indent="0"/>
            <a:r>
              <a:rPr lang="pt-BR" sz="1800" dirty="0" smtClean="0"/>
              <a:t>Apropriação indébita, estelionato,furto simples</a:t>
            </a:r>
          </a:p>
          <a:p>
            <a:pPr lvl="1" indent="0"/>
            <a:r>
              <a:rPr lang="pt-BR" sz="1800" dirty="0" smtClean="0"/>
              <a:t>Roubo durante o transito, referindo-se ao desaparecimento total ou parcial da carga, ressalva : o autor do delito tenha assumido o controle do veículo</a:t>
            </a:r>
          </a:p>
          <a:p>
            <a:pPr lvl="1" indent="0"/>
            <a:r>
              <a:rPr lang="pt-BR" sz="1800" dirty="0" smtClean="0"/>
              <a:t>Roubos praticados durante viagem fluvial na região Amazônica desde que haja inquérito e que ocorra o desaparecimento total ou parcial da carga , independente do desaparecimento do veículo</a:t>
            </a:r>
          </a:p>
          <a:p>
            <a:pPr lvl="1" indent="0"/>
            <a:r>
              <a:rPr lang="pt-BR" sz="1800" dirty="0" smtClean="0"/>
              <a:t>Roubo de mercadorias no deposito do transportador, estando o veículo transportador , carregado ou não , com a carga ainda não entregue e que não tenha permanecido no depósito por mais de 15 dias corridos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9314174-C957-4DA4-935D-756E31A26CC7}" type="slidenum">
              <a:rPr lang="pt-BR" smtClean="0">
                <a:latin typeface="Arial" pitchFamily="34" charset="0"/>
                <a:cs typeface="Arial" pitchFamily="34" charset="0"/>
              </a:rPr>
              <a:pPr/>
              <a:t>18</a:t>
            </a:fld>
            <a:endParaRPr lang="pt-BR" smtClean="0">
              <a:latin typeface="Arial" pitchFamily="34" charset="0"/>
              <a:cs typeface="Arial" pitchFamily="34" charset="0"/>
            </a:endParaRPr>
          </a:p>
        </p:txBody>
      </p:sp>
      <p:sp>
        <p:nvSpPr>
          <p:cNvPr id="41987"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graphicFrame>
        <p:nvGraphicFramePr>
          <p:cNvPr id="591875" name="Group 3"/>
          <p:cNvGraphicFramePr>
            <a:graphicFrameLocks noGrp="1"/>
          </p:cNvGraphicFramePr>
          <p:nvPr/>
        </p:nvGraphicFramePr>
        <p:xfrm>
          <a:off x="1101725" y="1965325"/>
          <a:ext cx="7162800" cy="4393565"/>
        </p:xfrm>
        <a:graphic>
          <a:graphicData uri="http://schemas.openxmlformats.org/drawingml/2006/table">
            <a:tbl>
              <a:tblPr/>
              <a:tblGrid>
                <a:gridCol w="2133600"/>
                <a:gridCol w="1447800"/>
                <a:gridCol w="1790700"/>
                <a:gridCol w="1790700"/>
              </a:tblGrid>
              <a:tr h="774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Classe de custos</a:t>
                      </a:r>
                      <a:endParaRPr kumimoji="0" lang="pt-BR"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Aérea</a:t>
                      </a:r>
                      <a:endParaRPr kumimoji="0" lang="pt-BR"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Caminhão</a:t>
                      </a:r>
                      <a:endParaRPr kumimoji="0" lang="pt-BR"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Trem</a:t>
                      </a:r>
                      <a:endParaRPr kumimoji="0" lang="pt-BR" sz="20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Transporte (frete / kg) </a:t>
                      </a:r>
                      <a:endParaRPr kumimoji="0" lang="pt-BR"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chemeClr val="tx1"/>
                          </a:solidFill>
                          <a:effectLst/>
                          <a:latin typeface="Arial" charset="0"/>
                        </a:rPr>
                        <a:t>625</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550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rgbClr val="FF5050"/>
                          </a:solidFill>
                          <a:effectLst/>
                          <a:latin typeface="Arial" charset="0"/>
                        </a:rPr>
                        <a:t>400</a:t>
                      </a:r>
                      <a:endParaRPr kumimoji="0" lang="pt-BR" sz="1800" b="1" i="0" u="none" strike="noStrike" cap="none" normalizeH="0" baseline="0" smtClean="0">
                        <a:ln>
                          <a:noFill/>
                        </a:ln>
                        <a:solidFill>
                          <a:srgbClr val="FF5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Manutenção de estoque / unidade</a:t>
                      </a:r>
                      <a:endParaRPr kumimoji="0" lang="pt-BR"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rgbClr val="FF5050"/>
                          </a:solidFill>
                          <a:effectLst/>
                          <a:latin typeface="Arial" charset="0"/>
                        </a:rPr>
                        <a:t>450</a:t>
                      </a:r>
                      <a:endParaRPr kumimoji="0" lang="pt-BR" sz="1800" b="1" i="0" u="none" strike="noStrike" cap="none" normalizeH="0" baseline="0" smtClean="0">
                        <a:ln>
                          <a:noFill/>
                        </a:ln>
                        <a:solidFill>
                          <a:srgbClr val="FF505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rgbClr val="FF5050"/>
                          </a:solidFill>
                          <a:effectLst/>
                          <a:latin typeface="Arial" charset="0"/>
                        </a:rPr>
                        <a:t>750</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rgbClr val="FF5050"/>
                          </a:solidFill>
                          <a:effectLst/>
                          <a:latin typeface="Arial" charset="0"/>
                        </a:rPr>
                        <a:t>750</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16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Processamento de pedido</a:t>
                      </a:r>
                      <a:endParaRPr kumimoji="0" lang="pt-BR" sz="20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chemeClr val="tx1"/>
                          </a:solidFill>
                          <a:effectLst/>
                          <a:latin typeface="Arial" charset="0"/>
                        </a:rPr>
                        <a:t>SR</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chemeClr val="tx1"/>
                          </a:solidFill>
                          <a:effectLst/>
                          <a:latin typeface="Arial" charset="0"/>
                        </a:rPr>
                        <a:t>SR</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1800" b="1" i="0" u="none" strike="noStrike" cap="none" normalizeH="0" baseline="0" smtClean="0">
                          <a:ln>
                            <a:noFill/>
                          </a:ln>
                          <a:solidFill>
                            <a:schemeClr val="tx1"/>
                          </a:solidFill>
                          <a:effectLst/>
                          <a:latin typeface="Arial" charset="0"/>
                        </a:rPr>
                        <a:t>SR</a:t>
                      </a:r>
                      <a:endParaRPr kumimoji="0" lang="pt-BR" sz="1800" b="1"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PT" sz="2000" b="1" i="0" u="none" strike="noStrike" cap="none" normalizeH="0" baseline="0" smtClean="0">
                          <a:ln>
                            <a:noFill/>
                          </a:ln>
                          <a:solidFill>
                            <a:schemeClr val="tx1"/>
                          </a:solidFill>
                          <a:effectLst/>
                          <a:latin typeface="Arial" charset="0"/>
                        </a:rPr>
                        <a:t>Custo total</a:t>
                      </a:r>
                      <a:endParaRPr kumimoji="0" lang="pt-BR" sz="20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FF5050"/>
                          </a:solidFill>
                          <a:effectLst/>
                          <a:latin typeface="Arial" charset="0"/>
                        </a:rPr>
                        <a:t>1075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1300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chemeClr val="tx1"/>
                          </a:solidFill>
                          <a:effectLst/>
                          <a:latin typeface="Arial" charset="0"/>
                        </a:rPr>
                        <a:t>1150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20" name="Text Box 35"/>
          <p:cNvSpPr txBox="1">
            <a:spLocks noChangeArrowheads="1"/>
          </p:cNvSpPr>
          <p:nvPr/>
        </p:nvSpPr>
        <p:spPr bwMode="auto">
          <a:xfrm>
            <a:off x="630238" y="1358900"/>
            <a:ext cx="2252662" cy="519113"/>
          </a:xfrm>
          <a:prstGeom prst="rect">
            <a:avLst/>
          </a:prstGeom>
          <a:noFill/>
          <a:ln w="12700" cap="sq">
            <a:noFill/>
            <a:miter lim="800000"/>
            <a:headEnd/>
            <a:tailEnd/>
          </a:ln>
        </p:spPr>
        <p:txBody>
          <a:bodyPr>
            <a:spAutoFit/>
          </a:bodyPr>
          <a:lstStyle/>
          <a:p>
            <a:pPr algn="ctr"/>
            <a:r>
              <a:rPr lang="pt-PT" sz="2800" b="1" i="1">
                <a:solidFill>
                  <a:schemeClr val="tx1"/>
                </a:solidFill>
                <a:latin typeface="Tahoma" pitchFamily="34" charset="0"/>
              </a:rPr>
              <a:t>Custo Total</a:t>
            </a:r>
            <a:endParaRPr lang="pt-BR" sz="2800" b="1" i="1">
              <a:solidFill>
                <a:schemeClr val="tx1"/>
              </a:solidFill>
              <a:latin typeface="Tahoma" pitchFamily="34" charset="0"/>
            </a:endParaRPr>
          </a:p>
        </p:txBody>
      </p:sp>
      <p:sp>
        <p:nvSpPr>
          <p:cNvPr id="42021" name="Text Box 36"/>
          <p:cNvSpPr txBox="1">
            <a:spLocks noChangeArrowheads="1"/>
          </p:cNvSpPr>
          <p:nvPr/>
        </p:nvSpPr>
        <p:spPr bwMode="auto">
          <a:xfrm>
            <a:off x="290513" y="169863"/>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E13F885-FB35-4412-83A4-41024B3E0E4A}" type="slidenum">
              <a:rPr lang="pt-BR" smtClean="0">
                <a:latin typeface="Arial" pitchFamily="34" charset="0"/>
                <a:cs typeface="Arial" pitchFamily="34" charset="0"/>
              </a:rPr>
              <a:pPr/>
              <a:t>19</a:t>
            </a:fld>
            <a:endParaRPr lang="pt-BR" smtClean="0">
              <a:latin typeface="Arial" pitchFamily="34" charset="0"/>
              <a:cs typeface="Arial" pitchFamily="34" charset="0"/>
            </a:endParaRPr>
          </a:p>
        </p:txBody>
      </p:sp>
      <p:sp>
        <p:nvSpPr>
          <p:cNvPr id="4301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43012" name="Text Box 3"/>
          <p:cNvSpPr txBox="1">
            <a:spLocks noChangeArrowheads="1"/>
          </p:cNvSpPr>
          <p:nvPr/>
        </p:nvSpPr>
        <p:spPr bwMode="auto">
          <a:xfrm>
            <a:off x="609600" y="1376363"/>
            <a:ext cx="8153400" cy="4893647"/>
          </a:xfrm>
          <a:prstGeom prst="rect">
            <a:avLst/>
          </a:prstGeom>
          <a:noFill/>
          <a:ln w="12700" cap="sq">
            <a:noFill/>
            <a:miter lim="800000"/>
            <a:headEnd/>
            <a:tailEnd/>
          </a:ln>
        </p:spPr>
        <p:txBody>
          <a:bodyPr>
            <a:spAutoFit/>
          </a:bodyPr>
          <a:lstStyle/>
          <a:p>
            <a:pPr algn="just"/>
            <a:r>
              <a:rPr lang="pt-PT" sz="2400" b="1" dirty="0">
                <a:solidFill>
                  <a:schemeClr val="tx1"/>
                </a:solidFill>
              </a:rPr>
              <a:t>Uma empresa compra carvão para sua estação termoelétrica. Ela transporta o carvão da mina até a estação geradora com seis viagens semanais de trens carregados com 8.000t. A ferrovia envolvida oferece uma tarifa substancialmente menor caso seja utilizada a capacidade completa do trem. Isto significa uma redução na quantidade média de viagens semanais para 2,5 por semana e economiza 12% nos custos de </a:t>
            </a:r>
            <a:r>
              <a:rPr lang="pt-PT" sz="2400" b="1" dirty="0" smtClean="0">
                <a:solidFill>
                  <a:schemeClr val="tx1"/>
                </a:solidFill>
              </a:rPr>
              <a:t>transporte (Atual $ 0,30/T) . </a:t>
            </a:r>
            <a:r>
              <a:rPr lang="pt-PT" sz="2400" b="1" dirty="0">
                <a:solidFill>
                  <a:schemeClr val="tx1"/>
                </a:solidFill>
              </a:rPr>
              <a:t>Não se prevê alterações na taxa de consumo ou de produção de carvão.</a:t>
            </a:r>
          </a:p>
          <a:p>
            <a:pPr algn="just"/>
            <a:endParaRPr lang="pt-PT" sz="2400" b="1" dirty="0">
              <a:solidFill>
                <a:schemeClr val="tx1"/>
              </a:solidFill>
            </a:endParaRPr>
          </a:p>
          <a:p>
            <a:pPr algn="just"/>
            <a:r>
              <a:rPr lang="pt-PT" sz="2400" b="1" dirty="0">
                <a:solidFill>
                  <a:schemeClr val="tx1"/>
                </a:solidFill>
              </a:rPr>
              <a:t>Quais impactos o grupo identifica na opera</a:t>
            </a:r>
            <a:r>
              <a:rPr lang="pt-BR" sz="2400" b="1" dirty="0" err="1">
                <a:solidFill>
                  <a:schemeClr val="tx1"/>
                </a:solidFill>
              </a:rPr>
              <a:t>ção</a:t>
            </a:r>
            <a:r>
              <a:rPr lang="pt-BR" sz="2400" b="1" dirty="0">
                <a:solidFill>
                  <a:schemeClr val="tx1"/>
                </a:solidFill>
              </a:rPr>
              <a:t>, se a proposta acima for aceita ?</a:t>
            </a:r>
            <a:endParaRPr lang="pt-PT" sz="1600" b="1" dirty="0">
              <a:solidFill>
                <a:schemeClr val="tx1"/>
              </a:solidFill>
            </a:endParaRPr>
          </a:p>
        </p:txBody>
      </p:sp>
      <p:sp>
        <p:nvSpPr>
          <p:cNvPr id="43013" name="Text Box 4"/>
          <p:cNvSpPr txBox="1">
            <a:spLocks noChangeArrowheads="1"/>
          </p:cNvSpPr>
          <p:nvPr/>
        </p:nvSpPr>
        <p:spPr bwMode="auto">
          <a:xfrm>
            <a:off x="290513" y="212725"/>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0AD4E9-3894-48C3-B5AD-CC62EB231843}" type="slidenum">
              <a:rPr lang="pt-BR" smtClean="0">
                <a:latin typeface="Arial" pitchFamily="34" charset="0"/>
                <a:cs typeface="Arial" pitchFamily="34" charset="0"/>
              </a:rPr>
              <a:pPr/>
              <a:t>2</a:t>
            </a:fld>
            <a:endParaRPr lang="pt-BR" smtClean="0">
              <a:latin typeface="Arial" pitchFamily="34" charset="0"/>
              <a:cs typeface="Arial" pitchFamily="34" charset="0"/>
            </a:endParaRPr>
          </a:p>
        </p:txBody>
      </p:sp>
      <p:sp>
        <p:nvSpPr>
          <p:cNvPr id="19459" name="Rectangle 2"/>
          <p:cNvSpPr>
            <a:spLocks noChangeArrowheads="1"/>
          </p:cNvSpPr>
          <p:nvPr/>
        </p:nvSpPr>
        <p:spPr bwMode="auto">
          <a:xfrm>
            <a:off x="2286000" y="2043113"/>
            <a:ext cx="4572000" cy="2079625"/>
          </a:xfrm>
          <a:prstGeom prst="rect">
            <a:avLst/>
          </a:prstGeom>
          <a:noFill/>
          <a:ln w="9525">
            <a:noFill/>
            <a:miter lim="800000"/>
            <a:headEnd/>
            <a:tailEnd/>
          </a:ln>
        </p:spPr>
        <p:txBody>
          <a:bodyPr>
            <a:spAutoFit/>
          </a:bodyPr>
          <a:lstStyle/>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p:txBody>
      </p:sp>
      <p:sp>
        <p:nvSpPr>
          <p:cNvPr id="283659" name="Text Box 11"/>
          <p:cNvSpPr txBox="1">
            <a:spLocks noChangeArrowheads="1"/>
          </p:cNvSpPr>
          <p:nvPr/>
        </p:nvSpPr>
        <p:spPr bwMode="auto">
          <a:xfrm>
            <a:off x="1244374" y="766989"/>
            <a:ext cx="5905500" cy="366713"/>
          </a:xfrm>
          <a:prstGeom prst="rect">
            <a:avLst/>
          </a:prstGeom>
          <a:noFill/>
          <a:ln w="9525">
            <a:noFill/>
            <a:miter lim="800000"/>
            <a:headEnd/>
            <a:tailEnd/>
          </a:ln>
        </p:spPr>
        <p:txBody>
          <a:bodyPr>
            <a:spAutoFit/>
          </a:bodyPr>
          <a:lstStyle/>
          <a:p>
            <a:pPr>
              <a:spcBef>
                <a:spcPct val="50000"/>
              </a:spcBef>
            </a:pPr>
            <a:r>
              <a:rPr lang="en-US" sz="1800" dirty="0">
                <a:solidFill>
                  <a:schemeClr val="tx1"/>
                </a:solidFill>
              </a:rPr>
              <a:t>TRANSPORTES, DISTRIBUIÇÃO E SEGUROS</a:t>
            </a:r>
          </a:p>
        </p:txBody>
      </p:sp>
      <p:sp>
        <p:nvSpPr>
          <p:cNvPr id="283662" name="Text Box 14"/>
          <p:cNvSpPr txBox="1">
            <a:spLocks noChangeArrowheads="1"/>
          </p:cNvSpPr>
          <p:nvPr/>
        </p:nvSpPr>
        <p:spPr bwMode="auto">
          <a:xfrm>
            <a:off x="482826" y="1169080"/>
            <a:ext cx="8428945" cy="5333319"/>
          </a:xfrm>
          <a:prstGeom prst="rect">
            <a:avLst/>
          </a:prstGeom>
          <a:noFill/>
          <a:ln w="9525">
            <a:noFill/>
            <a:miter lim="800000"/>
            <a:headEnd/>
            <a:tailEnd/>
          </a:ln>
        </p:spPr>
        <p:txBody>
          <a:bodyPr/>
          <a:lstStyle/>
          <a:p>
            <a:pPr>
              <a:lnSpc>
                <a:spcPct val="200000"/>
              </a:lnSpc>
            </a:pPr>
            <a:r>
              <a:rPr lang="en-US" sz="1800" dirty="0" smtClean="0"/>
              <a:t>1 </a:t>
            </a:r>
            <a:r>
              <a:rPr lang="en-US" sz="1800" dirty="0" err="1" smtClean="0"/>
              <a:t>Evolução</a:t>
            </a:r>
            <a:r>
              <a:rPr lang="en-US" sz="1800" dirty="0" smtClean="0"/>
              <a:t> dos </a:t>
            </a:r>
            <a:r>
              <a:rPr lang="en-US" sz="1800" dirty="0" err="1" smtClean="0"/>
              <a:t>Sistemas</a:t>
            </a:r>
            <a:r>
              <a:rPr lang="en-US" sz="1800" dirty="0" smtClean="0"/>
              <a:t> </a:t>
            </a:r>
            <a:r>
              <a:rPr lang="en-US" sz="1800" dirty="0" err="1" smtClean="0"/>
              <a:t>Logísticos</a:t>
            </a:r>
            <a:r>
              <a:rPr lang="en-US" sz="1800" dirty="0" smtClean="0"/>
              <a:t> - </a:t>
            </a:r>
            <a:r>
              <a:rPr lang="en-US" sz="1800" dirty="0" err="1" smtClean="0"/>
              <a:t>Capítulo</a:t>
            </a:r>
            <a:r>
              <a:rPr lang="en-US" sz="1800" dirty="0" smtClean="0"/>
              <a:t> 1 - PLT</a:t>
            </a:r>
          </a:p>
          <a:p>
            <a:pPr>
              <a:lnSpc>
                <a:spcPct val="200000"/>
              </a:lnSpc>
            </a:pPr>
            <a:r>
              <a:rPr lang="pt-BR" sz="1800" dirty="0" smtClean="0"/>
              <a:t>2</a:t>
            </a:r>
            <a:r>
              <a:rPr lang="en-US" sz="1800" dirty="0" smtClean="0"/>
              <a:t> Logística </a:t>
            </a:r>
            <a:r>
              <a:rPr lang="en-US" sz="1800" dirty="0" err="1" smtClean="0"/>
              <a:t>Integrada</a:t>
            </a:r>
            <a:r>
              <a:rPr lang="pt-BR" sz="1800" dirty="0" smtClean="0"/>
              <a:t> - </a:t>
            </a:r>
            <a:r>
              <a:rPr lang="en-US" sz="1800" dirty="0" err="1" smtClean="0"/>
              <a:t>Capítulo</a:t>
            </a:r>
            <a:r>
              <a:rPr lang="en-US" sz="1800" dirty="0" smtClean="0"/>
              <a:t> 2 - PLT</a:t>
            </a:r>
            <a:endParaRPr lang="pt-BR" sz="1800" dirty="0" smtClean="0"/>
          </a:p>
          <a:p>
            <a:pPr>
              <a:lnSpc>
                <a:spcPct val="200000"/>
              </a:lnSpc>
            </a:pPr>
            <a:r>
              <a:rPr lang="en-US" sz="1800" dirty="0" smtClean="0"/>
              <a:t>3 </a:t>
            </a:r>
            <a:r>
              <a:rPr lang="en-US" sz="1800" dirty="0" err="1" smtClean="0"/>
              <a:t>Transporte</a:t>
            </a:r>
            <a:r>
              <a:rPr lang="en-US" sz="1800" dirty="0" smtClean="0"/>
              <a:t> - </a:t>
            </a:r>
            <a:r>
              <a:rPr lang="en-US" sz="1800" dirty="0" err="1" smtClean="0"/>
              <a:t>Capítulo</a:t>
            </a:r>
            <a:r>
              <a:rPr lang="en-US" sz="1800" dirty="0" smtClean="0"/>
              <a:t> 3 - PLT</a:t>
            </a:r>
          </a:p>
          <a:p>
            <a:pPr>
              <a:lnSpc>
                <a:spcPct val="200000"/>
              </a:lnSpc>
            </a:pPr>
            <a:r>
              <a:rPr lang="en-US" sz="1800" dirty="0" smtClean="0"/>
              <a:t>4 </a:t>
            </a:r>
            <a:r>
              <a:rPr lang="en-US" sz="1800" dirty="0" err="1" smtClean="0"/>
              <a:t>Suprimento</a:t>
            </a:r>
            <a:r>
              <a:rPr lang="en-US" sz="1800" dirty="0" smtClean="0"/>
              <a:t> </a:t>
            </a:r>
            <a:r>
              <a:rPr lang="en-US" sz="1800" dirty="0" err="1" smtClean="0"/>
              <a:t>Físico</a:t>
            </a:r>
            <a:r>
              <a:rPr lang="en-US" sz="1800" dirty="0" smtClean="0"/>
              <a:t> - </a:t>
            </a:r>
            <a:r>
              <a:rPr lang="en-US" sz="1800" dirty="0" err="1" smtClean="0"/>
              <a:t>Capítulo</a:t>
            </a:r>
            <a:r>
              <a:rPr lang="en-US" sz="1800" dirty="0" smtClean="0"/>
              <a:t> 4 - PLT </a:t>
            </a:r>
            <a:r>
              <a:rPr lang="pt-BR" sz="1800" dirty="0" smtClean="0"/>
              <a:t/>
            </a:r>
            <a:br>
              <a:rPr lang="pt-BR" sz="1800" dirty="0" smtClean="0"/>
            </a:br>
            <a:r>
              <a:rPr lang="pt-BR" sz="1800" dirty="0" smtClean="0"/>
              <a:t>5</a:t>
            </a:r>
            <a:r>
              <a:rPr lang="en-US" sz="1800" dirty="0" smtClean="0"/>
              <a:t> </a:t>
            </a:r>
            <a:r>
              <a:rPr lang="en-US" sz="1800" dirty="0" err="1" smtClean="0"/>
              <a:t>Armazenagem</a:t>
            </a:r>
            <a:r>
              <a:rPr lang="en-US" sz="1800" dirty="0" smtClean="0"/>
              <a:t> e </a:t>
            </a:r>
            <a:r>
              <a:rPr lang="en-US" sz="1800" dirty="0" err="1" smtClean="0"/>
              <a:t>Movimentação</a:t>
            </a:r>
            <a:r>
              <a:rPr lang="en-US" sz="1800" dirty="0" smtClean="0"/>
              <a:t> de </a:t>
            </a:r>
            <a:r>
              <a:rPr lang="en-US" sz="1800" dirty="0" err="1" smtClean="0"/>
              <a:t>Matérias</a:t>
            </a:r>
            <a:r>
              <a:rPr lang="en-US" sz="1800" dirty="0" smtClean="0"/>
              <a:t> </a:t>
            </a:r>
            <a:r>
              <a:rPr lang="en-US" sz="1800" dirty="0" err="1" smtClean="0"/>
              <a:t>Primas</a:t>
            </a:r>
            <a:r>
              <a:rPr lang="en-US" sz="1800" dirty="0" smtClean="0"/>
              <a:t> e </a:t>
            </a:r>
            <a:r>
              <a:rPr lang="en-US" sz="1800" dirty="0" err="1" smtClean="0"/>
              <a:t>Mercadorias</a:t>
            </a:r>
            <a:r>
              <a:rPr lang="en-US" sz="1800" dirty="0" smtClean="0"/>
              <a:t> - </a:t>
            </a:r>
            <a:r>
              <a:rPr lang="en-US" sz="1800" dirty="0" err="1" smtClean="0"/>
              <a:t>Capítulo</a:t>
            </a:r>
            <a:r>
              <a:rPr lang="en-US" sz="1800" dirty="0" smtClean="0"/>
              <a:t> 5 - PLT</a:t>
            </a:r>
          </a:p>
          <a:p>
            <a:pPr>
              <a:lnSpc>
                <a:spcPct val="200000"/>
              </a:lnSpc>
            </a:pPr>
            <a:r>
              <a:rPr lang="en-US" sz="1800" dirty="0" smtClean="0"/>
              <a:t>6 </a:t>
            </a:r>
            <a:r>
              <a:rPr lang="en-US" sz="1800" dirty="0" err="1" smtClean="0"/>
              <a:t>Gestão</a:t>
            </a:r>
            <a:r>
              <a:rPr lang="en-US" sz="1800" dirty="0" smtClean="0"/>
              <a:t> de </a:t>
            </a:r>
            <a:r>
              <a:rPr lang="en-US" sz="1800" dirty="0" err="1" smtClean="0"/>
              <a:t>Canais</a:t>
            </a:r>
            <a:r>
              <a:rPr lang="en-US" sz="1800" dirty="0" smtClean="0"/>
              <a:t> de </a:t>
            </a:r>
            <a:r>
              <a:rPr lang="en-US" sz="1800" dirty="0" err="1" smtClean="0"/>
              <a:t>Distribuição</a:t>
            </a:r>
            <a:r>
              <a:rPr lang="en-US" sz="1800" dirty="0" smtClean="0"/>
              <a:t> e Trade Marketing - </a:t>
            </a:r>
            <a:r>
              <a:rPr lang="en-US" sz="1800" dirty="0" err="1" smtClean="0"/>
              <a:t>Capitulo</a:t>
            </a:r>
            <a:r>
              <a:rPr lang="en-US" sz="1800" dirty="0" smtClean="0"/>
              <a:t> 6 - PLT</a:t>
            </a:r>
          </a:p>
          <a:p>
            <a:pPr>
              <a:lnSpc>
                <a:spcPct val="200000"/>
              </a:lnSpc>
            </a:pPr>
            <a:r>
              <a:rPr lang="en-US" sz="1800" dirty="0" smtClean="0"/>
              <a:t>7 Marketing, </a:t>
            </a:r>
            <a:r>
              <a:rPr lang="en-US" sz="1800" dirty="0" err="1" smtClean="0"/>
              <a:t>logística</a:t>
            </a:r>
            <a:r>
              <a:rPr lang="en-US" sz="1800" dirty="0" smtClean="0"/>
              <a:t> e </a:t>
            </a:r>
            <a:r>
              <a:rPr lang="en-US" sz="1800" dirty="0" err="1" smtClean="0"/>
              <a:t>nível</a:t>
            </a:r>
            <a:r>
              <a:rPr lang="en-US" sz="1800" dirty="0" smtClean="0"/>
              <a:t> de </a:t>
            </a:r>
            <a:r>
              <a:rPr lang="en-US" sz="1800" dirty="0" err="1" smtClean="0"/>
              <a:t>serviços</a:t>
            </a:r>
            <a:r>
              <a:rPr lang="en-US" sz="1800" dirty="0" smtClean="0"/>
              <a:t> - </a:t>
            </a:r>
            <a:r>
              <a:rPr lang="en-US" sz="1800" dirty="0" err="1" smtClean="0"/>
              <a:t>Capitulo</a:t>
            </a:r>
            <a:r>
              <a:rPr lang="en-US" sz="1800" dirty="0" smtClean="0"/>
              <a:t> 7 - PLT</a:t>
            </a:r>
          </a:p>
          <a:p>
            <a:pPr>
              <a:lnSpc>
                <a:spcPct val="200000"/>
              </a:lnSpc>
            </a:pPr>
            <a:r>
              <a:rPr lang="en-US" sz="1800" dirty="0" smtClean="0"/>
              <a:t>8 </a:t>
            </a:r>
            <a:r>
              <a:rPr lang="en-US" sz="1800" dirty="0" err="1" smtClean="0"/>
              <a:t>Seguro</a:t>
            </a:r>
            <a:endParaRPr lang="en-US" sz="1800" dirty="0"/>
          </a:p>
        </p:txBody>
      </p:sp>
      <p:pic>
        <p:nvPicPr>
          <p:cNvPr id="19462" name="Picture 4" descr="logo anhanguera educacional"/>
          <p:cNvPicPr>
            <a:picLocks noChangeAspect="1" noChangeArrowheads="1"/>
          </p:cNvPicPr>
          <p:nvPr/>
        </p:nvPicPr>
        <p:blipFill>
          <a:blip r:embed="rId3"/>
          <a:srcRect/>
          <a:stretch>
            <a:fillRect/>
          </a:stretch>
        </p:blipFill>
        <p:spPr bwMode="auto">
          <a:xfrm>
            <a:off x="8226425" y="5849938"/>
            <a:ext cx="917575" cy="10080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box(in)">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3662">
                                            <p:txEl>
                                              <p:pRg st="0" end="0"/>
                                            </p:txEl>
                                          </p:spTgt>
                                        </p:tgtEl>
                                        <p:attrNameLst>
                                          <p:attrName>style.visibility</p:attrName>
                                        </p:attrNameLst>
                                      </p:cBhvr>
                                      <p:to>
                                        <p:strVal val="visible"/>
                                      </p:to>
                                    </p:set>
                                    <p:animEffect transition="in" filter="box(in)">
                                      <p:cBhvr>
                                        <p:cTn id="12" dur="500"/>
                                        <p:tgtEl>
                                          <p:spTgt spid="2836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3662">
                                            <p:txEl>
                                              <p:pRg st="1" end="1"/>
                                            </p:txEl>
                                          </p:spTgt>
                                        </p:tgtEl>
                                        <p:attrNameLst>
                                          <p:attrName>style.visibility</p:attrName>
                                        </p:attrNameLst>
                                      </p:cBhvr>
                                      <p:to>
                                        <p:strVal val="visible"/>
                                      </p:to>
                                    </p:set>
                                    <p:animEffect transition="in" filter="box(in)">
                                      <p:cBhvr>
                                        <p:cTn id="17" dur="500"/>
                                        <p:tgtEl>
                                          <p:spTgt spid="2836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3662">
                                            <p:txEl>
                                              <p:pRg st="2" end="2"/>
                                            </p:txEl>
                                          </p:spTgt>
                                        </p:tgtEl>
                                        <p:attrNameLst>
                                          <p:attrName>style.visibility</p:attrName>
                                        </p:attrNameLst>
                                      </p:cBhvr>
                                      <p:to>
                                        <p:strVal val="visible"/>
                                      </p:to>
                                    </p:set>
                                    <p:animEffect transition="in" filter="box(in)">
                                      <p:cBhvr>
                                        <p:cTn id="22" dur="500"/>
                                        <p:tgtEl>
                                          <p:spTgt spid="2836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3662">
                                            <p:txEl>
                                              <p:pRg st="3" end="3"/>
                                            </p:txEl>
                                          </p:spTgt>
                                        </p:tgtEl>
                                        <p:attrNameLst>
                                          <p:attrName>style.visibility</p:attrName>
                                        </p:attrNameLst>
                                      </p:cBhvr>
                                      <p:to>
                                        <p:strVal val="visible"/>
                                      </p:to>
                                    </p:set>
                                    <p:animEffect transition="in" filter="box(in)">
                                      <p:cBhvr>
                                        <p:cTn id="27" dur="500"/>
                                        <p:tgtEl>
                                          <p:spTgt spid="2836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3662">
                                            <p:txEl>
                                              <p:pRg st="4" end="4"/>
                                            </p:txEl>
                                          </p:spTgt>
                                        </p:tgtEl>
                                        <p:attrNameLst>
                                          <p:attrName>style.visibility</p:attrName>
                                        </p:attrNameLst>
                                      </p:cBhvr>
                                      <p:to>
                                        <p:strVal val="visible"/>
                                      </p:to>
                                    </p:set>
                                    <p:animEffect transition="in" filter="box(in)">
                                      <p:cBhvr>
                                        <p:cTn id="32" dur="500"/>
                                        <p:tgtEl>
                                          <p:spTgt spid="2836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3662">
                                            <p:txEl>
                                              <p:pRg st="5" end="5"/>
                                            </p:txEl>
                                          </p:spTgt>
                                        </p:tgtEl>
                                        <p:attrNameLst>
                                          <p:attrName>style.visibility</p:attrName>
                                        </p:attrNameLst>
                                      </p:cBhvr>
                                      <p:to>
                                        <p:strVal val="visible"/>
                                      </p:to>
                                    </p:set>
                                    <p:animEffect transition="in" filter="box(in)">
                                      <p:cBhvr>
                                        <p:cTn id="37" dur="500"/>
                                        <p:tgtEl>
                                          <p:spTgt spid="2836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3662">
                                            <p:txEl>
                                              <p:pRg st="6" end="6"/>
                                            </p:txEl>
                                          </p:spTgt>
                                        </p:tgtEl>
                                        <p:attrNameLst>
                                          <p:attrName>style.visibility</p:attrName>
                                        </p:attrNameLst>
                                      </p:cBhvr>
                                      <p:to>
                                        <p:strVal val="visible"/>
                                      </p:to>
                                    </p:set>
                                    <p:animEffect transition="in" filter="box(in)">
                                      <p:cBhvr>
                                        <p:cTn id="42" dur="500"/>
                                        <p:tgtEl>
                                          <p:spTgt spid="283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E13F885-FB35-4412-83A4-41024B3E0E4A}" type="slidenum">
              <a:rPr lang="pt-BR" smtClean="0">
                <a:latin typeface="Arial" pitchFamily="34" charset="0"/>
                <a:cs typeface="Arial" pitchFamily="34" charset="0"/>
              </a:rPr>
              <a:pPr/>
              <a:t>20</a:t>
            </a:fld>
            <a:endParaRPr lang="pt-BR" smtClean="0">
              <a:latin typeface="Arial" pitchFamily="34" charset="0"/>
              <a:cs typeface="Arial" pitchFamily="34" charset="0"/>
            </a:endParaRPr>
          </a:p>
        </p:txBody>
      </p:sp>
      <p:sp>
        <p:nvSpPr>
          <p:cNvPr id="4301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43012" name="Text Box 3"/>
          <p:cNvSpPr txBox="1">
            <a:spLocks noChangeArrowheads="1"/>
          </p:cNvSpPr>
          <p:nvPr/>
        </p:nvSpPr>
        <p:spPr bwMode="auto">
          <a:xfrm>
            <a:off x="609600" y="1376363"/>
            <a:ext cx="8153400" cy="5262979"/>
          </a:xfrm>
          <a:prstGeom prst="rect">
            <a:avLst/>
          </a:prstGeom>
          <a:noFill/>
          <a:ln w="12700" cap="sq">
            <a:noFill/>
            <a:miter lim="800000"/>
            <a:headEnd/>
            <a:tailEnd/>
          </a:ln>
        </p:spPr>
        <p:txBody>
          <a:bodyPr>
            <a:spAutoFit/>
          </a:bodyPr>
          <a:lstStyle/>
          <a:p>
            <a:pPr algn="just"/>
            <a:r>
              <a:rPr lang="pt-PT" sz="2400" b="1" dirty="0">
                <a:solidFill>
                  <a:schemeClr val="tx1"/>
                </a:solidFill>
              </a:rPr>
              <a:t>Uma empresa compra </a:t>
            </a:r>
            <a:r>
              <a:rPr lang="pt-PT" sz="2400" b="1" dirty="0" smtClean="0">
                <a:solidFill>
                  <a:schemeClr val="tx1"/>
                </a:solidFill>
              </a:rPr>
              <a:t>soja </a:t>
            </a:r>
            <a:r>
              <a:rPr lang="pt-PT" sz="2400" b="1" dirty="0">
                <a:solidFill>
                  <a:schemeClr val="tx1"/>
                </a:solidFill>
              </a:rPr>
              <a:t>para </a:t>
            </a:r>
            <a:r>
              <a:rPr lang="pt-PT" sz="2400" b="1" dirty="0" smtClean="0">
                <a:solidFill>
                  <a:schemeClr val="tx1"/>
                </a:solidFill>
              </a:rPr>
              <a:t>produção de oleo. </a:t>
            </a:r>
            <a:r>
              <a:rPr lang="pt-PT" sz="2400" b="1" dirty="0">
                <a:solidFill>
                  <a:schemeClr val="tx1"/>
                </a:solidFill>
              </a:rPr>
              <a:t>Ela transporta </a:t>
            </a:r>
            <a:r>
              <a:rPr lang="pt-PT" sz="2400" b="1" dirty="0" smtClean="0">
                <a:solidFill>
                  <a:schemeClr val="tx1"/>
                </a:solidFill>
              </a:rPr>
              <a:t>a soja do plantador até </a:t>
            </a:r>
            <a:r>
              <a:rPr lang="pt-PT" sz="2400" b="1" dirty="0">
                <a:solidFill>
                  <a:schemeClr val="tx1"/>
                </a:solidFill>
              </a:rPr>
              <a:t>a </a:t>
            </a:r>
            <a:r>
              <a:rPr lang="pt-PT" sz="2400" b="1" dirty="0" smtClean="0">
                <a:solidFill>
                  <a:schemeClr val="tx1"/>
                </a:solidFill>
              </a:rPr>
              <a:t>industria de transformação em </a:t>
            </a:r>
            <a:r>
              <a:rPr lang="pt-PT" sz="2400" b="1" dirty="0">
                <a:solidFill>
                  <a:schemeClr val="tx1"/>
                </a:solidFill>
              </a:rPr>
              <a:t>seis viagens semanais de trens carregados com </a:t>
            </a:r>
            <a:r>
              <a:rPr lang="pt-PT" sz="2400" b="1" dirty="0" smtClean="0">
                <a:solidFill>
                  <a:schemeClr val="tx1"/>
                </a:solidFill>
              </a:rPr>
              <a:t>6.000 t</a:t>
            </a:r>
            <a:r>
              <a:rPr lang="pt-PT" sz="2400" b="1" dirty="0">
                <a:solidFill>
                  <a:schemeClr val="tx1"/>
                </a:solidFill>
              </a:rPr>
              <a:t>. A ferrovia envolvida oferece uma tarifa substancialmente menor caso seja utilizada a capacidade completa do trem. Isto significa uma redução na quantidade média de viagens semanais para </a:t>
            </a:r>
            <a:r>
              <a:rPr lang="pt-PT" sz="2400" b="1" dirty="0" smtClean="0">
                <a:solidFill>
                  <a:schemeClr val="tx1"/>
                </a:solidFill>
              </a:rPr>
              <a:t>1,5 </a:t>
            </a:r>
            <a:r>
              <a:rPr lang="pt-PT" sz="2400" b="1" dirty="0">
                <a:solidFill>
                  <a:schemeClr val="tx1"/>
                </a:solidFill>
              </a:rPr>
              <a:t>por semana </a:t>
            </a:r>
            <a:r>
              <a:rPr lang="pt-PT" sz="2400" b="1" dirty="0" smtClean="0">
                <a:solidFill>
                  <a:schemeClr val="tx1"/>
                </a:solidFill>
              </a:rPr>
              <a:t>com entrega a partir das 22:00 hs e oferece uma economia 25% no valor do frete . </a:t>
            </a:r>
            <a:r>
              <a:rPr lang="pt-PT" sz="2400" b="1" dirty="0">
                <a:solidFill>
                  <a:schemeClr val="tx1"/>
                </a:solidFill>
              </a:rPr>
              <a:t>Não se prevê alterações na taxa de consumo ou de produção de carvão</a:t>
            </a:r>
            <a:r>
              <a:rPr lang="pt-PT" sz="2400" b="1" dirty="0" smtClean="0">
                <a:solidFill>
                  <a:schemeClr val="tx1"/>
                </a:solidFill>
              </a:rPr>
              <a:t>.</a:t>
            </a:r>
          </a:p>
          <a:p>
            <a:pPr algn="just"/>
            <a:r>
              <a:rPr lang="pt-PT" sz="2400" b="1" dirty="0" smtClean="0">
                <a:solidFill>
                  <a:schemeClr val="tx1"/>
                </a:solidFill>
              </a:rPr>
              <a:t>Essa alteração gerará um aumento no manuseio do material necessitando a criação do terceiro turno de trabalho.</a:t>
            </a:r>
          </a:p>
        </p:txBody>
      </p:sp>
      <p:sp>
        <p:nvSpPr>
          <p:cNvPr id="43013" name="Text Box 4"/>
          <p:cNvSpPr txBox="1">
            <a:spLocks noChangeArrowheads="1"/>
          </p:cNvSpPr>
          <p:nvPr/>
        </p:nvSpPr>
        <p:spPr bwMode="auto">
          <a:xfrm>
            <a:off x="290513" y="212725"/>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E13F885-FB35-4412-83A4-41024B3E0E4A}" type="slidenum">
              <a:rPr lang="pt-BR" smtClean="0">
                <a:latin typeface="Arial" pitchFamily="34" charset="0"/>
                <a:cs typeface="Arial" pitchFamily="34" charset="0"/>
              </a:rPr>
              <a:pPr/>
              <a:t>21</a:t>
            </a:fld>
            <a:endParaRPr lang="pt-BR" smtClean="0">
              <a:latin typeface="Arial" pitchFamily="34" charset="0"/>
              <a:cs typeface="Arial" pitchFamily="34" charset="0"/>
            </a:endParaRPr>
          </a:p>
        </p:txBody>
      </p:sp>
      <p:sp>
        <p:nvSpPr>
          <p:cNvPr id="4301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43012" name="Text Box 3"/>
          <p:cNvSpPr txBox="1">
            <a:spLocks noChangeArrowheads="1"/>
          </p:cNvSpPr>
          <p:nvPr/>
        </p:nvSpPr>
        <p:spPr bwMode="auto">
          <a:xfrm>
            <a:off x="682171" y="5441523"/>
            <a:ext cx="8153400" cy="830997"/>
          </a:xfrm>
          <a:prstGeom prst="rect">
            <a:avLst/>
          </a:prstGeom>
          <a:noFill/>
          <a:ln w="12700" cap="sq">
            <a:noFill/>
            <a:miter lim="800000"/>
            <a:headEnd/>
            <a:tailEnd/>
          </a:ln>
        </p:spPr>
        <p:txBody>
          <a:bodyPr>
            <a:spAutoFit/>
          </a:bodyPr>
          <a:lstStyle/>
          <a:p>
            <a:pPr algn="just"/>
            <a:r>
              <a:rPr lang="pt-PT" sz="2400" b="1" dirty="0" smtClean="0">
                <a:solidFill>
                  <a:schemeClr val="tx1"/>
                </a:solidFill>
              </a:rPr>
              <a:t>Quais </a:t>
            </a:r>
            <a:r>
              <a:rPr lang="pt-PT" sz="2400" b="1" dirty="0">
                <a:solidFill>
                  <a:schemeClr val="tx1"/>
                </a:solidFill>
              </a:rPr>
              <a:t>impactos o grupo identifica na opera</a:t>
            </a:r>
            <a:r>
              <a:rPr lang="pt-BR" sz="2400" b="1" dirty="0" err="1">
                <a:solidFill>
                  <a:schemeClr val="tx1"/>
                </a:solidFill>
              </a:rPr>
              <a:t>ção</a:t>
            </a:r>
            <a:r>
              <a:rPr lang="pt-BR" sz="2400" b="1" dirty="0">
                <a:solidFill>
                  <a:schemeClr val="tx1"/>
                </a:solidFill>
              </a:rPr>
              <a:t>, </a:t>
            </a:r>
            <a:r>
              <a:rPr lang="pt-BR" sz="2400" b="1" dirty="0" smtClean="0">
                <a:solidFill>
                  <a:schemeClr val="tx1"/>
                </a:solidFill>
              </a:rPr>
              <a:t>e se </a:t>
            </a:r>
            <a:r>
              <a:rPr lang="pt-BR" sz="2400" b="1" dirty="0">
                <a:solidFill>
                  <a:schemeClr val="tx1"/>
                </a:solidFill>
              </a:rPr>
              <a:t>a proposta </a:t>
            </a:r>
            <a:r>
              <a:rPr lang="pt-BR" sz="2400" b="1" dirty="0" smtClean="0">
                <a:solidFill>
                  <a:schemeClr val="tx1"/>
                </a:solidFill>
              </a:rPr>
              <a:t>deve ou não ser aceita </a:t>
            </a:r>
            <a:r>
              <a:rPr lang="pt-BR" sz="2400" b="1" dirty="0">
                <a:solidFill>
                  <a:schemeClr val="tx1"/>
                </a:solidFill>
              </a:rPr>
              <a:t>?</a:t>
            </a:r>
            <a:endParaRPr lang="pt-PT" sz="1600" b="1" dirty="0">
              <a:solidFill>
                <a:schemeClr val="tx1"/>
              </a:solidFill>
            </a:endParaRPr>
          </a:p>
        </p:txBody>
      </p:sp>
      <p:sp>
        <p:nvSpPr>
          <p:cNvPr id="43013" name="Text Box 4"/>
          <p:cNvSpPr txBox="1">
            <a:spLocks noChangeArrowheads="1"/>
          </p:cNvSpPr>
          <p:nvPr/>
        </p:nvSpPr>
        <p:spPr bwMode="auto">
          <a:xfrm>
            <a:off x="290513" y="212725"/>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graphicFrame>
        <p:nvGraphicFramePr>
          <p:cNvPr id="6" name="Tabela 5"/>
          <p:cNvGraphicFramePr>
            <a:graphicFrameLocks noGrp="1"/>
          </p:cNvGraphicFramePr>
          <p:nvPr/>
        </p:nvGraphicFramePr>
        <p:xfrm>
          <a:off x="827315" y="3802743"/>
          <a:ext cx="4572000" cy="1478280"/>
        </p:xfrm>
        <a:graphic>
          <a:graphicData uri="http://schemas.openxmlformats.org/drawingml/2006/table">
            <a:tbl>
              <a:tblPr firstRow="1" bandRow="1">
                <a:tableStyleId>{5C22544A-7EE6-4342-B048-85BDC9FD1C3A}</a:tableStyleId>
              </a:tblPr>
              <a:tblGrid>
                <a:gridCol w="1524000"/>
                <a:gridCol w="1524000"/>
                <a:gridCol w="1524000"/>
              </a:tblGrid>
              <a:tr h="298269">
                <a:tc>
                  <a:txBody>
                    <a:bodyPr/>
                    <a:lstStyle/>
                    <a:p>
                      <a:r>
                        <a:rPr lang="pt-BR" dirty="0" smtClean="0">
                          <a:solidFill>
                            <a:schemeClr val="tx1"/>
                          </a:solidFill>
                        </a:rPr>
                        <a:t>Nº pessoas</a:t>
                      </a:r>
                      <a:endParaRPr lang="pt-BR" dirty="0">
                        <a:solidFill>
                          <a:schemeClr val="tx1"/>
                        </a:solidFill>
                      </a:endParaRPr>
                    </a:p>
                  </a:txBody>
                  <a:tcPr/>
                </a:tc>
                <a:tc>
                  <a:txBody>
                    <a:bodyPr/>
                    <a:lstStyle/>
                    <a:p>
                      <a:r>
                        <a:rPr lang="pt-BR" dirty="0" smtClean="0">
                          <a:solidFill>
                            <a:schemeClr val="tx1"/>
                          </a:solidFill>
                        </a:rPr>
                        <a:t>Cargo</a:t>
                      </a:r>
                      <a:r>
                        <a:rPr lang="pt-BR" baseline="0" dirty="0" smtClean="0">
                          <a:solidFill>
                            <a:schemeClr val="tx1"/>
                          </a:solidFill>
                        </a:rPr>
                        <a:t> </a:t>
                      </a:r>
                      <a:endParaRPr lang="pt-BR" dirty="0">
                        <a:solidFill>
                          <a:schemeClr val="tx1"/>
                        </a:solidFill>
                      </a:endParaRPr>
                    </a:p>
                  </a:txBody>
                  <a:tcPr/>
                </a:tc>
                <a:tc>
                  <a:txBody>
                    <a:bodyPr/>
                    <a:lstStyle/>
                    <a:p>
                      <a:r>
                        <a:rPr lang="pt-BR" dirty="0" smtClean="0">
                          <a:solidFill>
                            <a:schemeClr val="tx1"/>
                          </a:solidFill>
                        </a:rPr>
                        <a:t>Salário</a:t>
                      </a:r>
                      <a:endParaRPr lang="pt-BR" dirty="0">
                        <a:solidFill>
                          <a:schemeClr val="tx1"/>
                        </a:solidFill>
                      </a:endParaRPr>
                    </a:p>
                  </a:txBody>
                  <a:tcPr/>
                </a:tc>
              </a:tr>
              <a:tr h="370840">
                <a:tc>
                  <a:txBody>
                    <a:bodyPr/>
                    <a:lstStyle/>
                    <a:p>
                      <a:r>
                        <a:rPr lang="pt-BR" dirty="0" smtClean="0">
                          <a:solidFill>
                            <a:schemeClr val="tx1"/>
                          </a:solidFill>
                        </a:rPr>
                        <a:t>01</a:t>
                      </a:r>
                      <a:endParaRPr lang="pt-BR" dirty="0">
                        <a:solidFill>
                          <a:schemeClr val="tx1"/>
                        </a:solidFill>
                      </a:endParaRPr>
                    </a:p>
                  </a:txBody>
                  <a:tcPr/>
                </a:tc>
                <a:tc>
                  <a:txBody>
                    <a:bodyPr/>
                    <a:lstStyle/>
                    <a:p>
                      <a:r>
                        <a:rPr lang="pt-BR" dirty="0" smtClean="0">
                          <a:solidFill>
                            <a:schemeClr val="tx1"/>
                          </a:solidFill>
                        </a:rPr>
                        <a:t>Supervisor</a:t>
                      </a:r>
                      <a:endParaRPr lang="pt-BR" dirty="0">
                        <a:solidFill>
                          <a:schemeClr val="tx1"/>
                        </a:solidFill>
                      </a:endParaRPr>
                    </a:p>
                  </a:txBody>
                  <a:tcPr/>
                </a:tc>
                <a:tc>
                  <a:txBody>
                    <a:bodyPr/>
                    <a:lstStyle/>
                    <a:p>
                      <a:r>
                        <a:rPr lang="pt-BR" dirty="0" smtClean="0">
                          <a:solidFill>
                            <a:schemeClr val="tx1"/>
                          </a:solidFill>
                        </a:rPr>
                        <a:t>3500</a:t>
                      </a:r>
                      <a:endParaRPr lang="pt-BR" dirty="0">
                        <a:solidFill>
                          <a:schemeClr val="tx1"/>
                        </a:solidFill>
                      </a:endParaRPr>
                    </a:p>
                  </a:txBody>
                  <a:tcPr/>
                </a:tc>
              </a:tr>
              <a:tr h="370840">
                <a:tc>
                  <a:txBody>
                    <a:bodyPr/>
                    <a:lstStyle/>
                    <a:p>
                      <a:r>
                        <a:rPr lang="pt-BR" dirty="0" smtClean="0">
                          <a:solidFill>
                            <a:schemeClr val="tx1"/>
                          </a:solidFill>
                        </a:rPr>
                        <a:t>20</a:t>
                      </a:r>
                      <a:endParaRPr lang="pt-BR" dirty="0">
                        <a:solidFill>
                          <a:schemeClr val="tx1"/>
                        </a:solidFill>
                      </a:endParaRPr>
                    </a:p>
                  </a:txBody>
                  <a:tcPr/>
                </a:tc>
                <a:tc>
                  <a:txBody>
                    <a:bodyPr/>
                    <a:lstStyle/>
                    <a:p>
                      <a:r>
                        <a:rPr lang="pt-BR" dirty="0" smtClean="0">
                          <a:solidFill>
                            <a:schemeClr val="tx1"/>
                          </a:solidFill>
                        </a:rPr>
                        <a:t>Ajudantes</a:t>
                      </a:r>
                      <a:endParaRPr lang="pt-BR" dirty="0">
                        <a:solidFill>
                          <a:schemeClr val="tx1"/>
                        </a:solidFill>
                      </a:endParaRPr>
                    </a:p>
                  </a:txBody>
                  <a:tcPr/>
                </a:tc>
                <a:tc>
                  <a:txBody>
                    <a:bodyPr/>
                    <a:lstStyle/>
                    <a:p>
                      <a:r>
                        <a:rPr lang="pt-BR" dirty="0" smtClean="0">
                          <a:solidFill>
                            <a:schemeClr val="tx1"/>
                          </a:solidFill>
                        </a:rPr>
                        <a:t>1400</a:t>
                      </a:r>
                      <a:endParaRPr lang="pt-BR" dirty="0">
                        <a:solidFill>
                          <a:schemeClr val="tx1"/>
                        </a:solidFill>
                      </a:endParaRPr>
                    </a:p>
                  </a:txBody>
                  <a:tcPr/>
                </a:tc>
              </a:tr>
              <a:tr h="370840">
                <a:tc>
                  <a:txBody>
                    <a:bodyPr/>
                    <a:lstStyle/>
                    <a:p>
                      <a:r>
                        <a:rPr lang="pt-BR" dirty="0" smtClean="0">
                          <a:solidFill>
                            <a:schemeClr val="tx1"/>
                          </a:solidFill>
                        </a:rPr>
                        <a:t>5</a:t>
                      </a:r>
                      <a:endParaRPr lang="pt-BR" dirty="0">
                        <a:solidFill>
                          <a:schemeClr val="tx1"/>
                        </a:solidFill>
                      </a:endParaRPr>
                    </a:p>
                  </a:txBody>
                  <a:tcPr/>
                </a:tc>
                <a:tc>
                  <a:txBody>
                    <a:bodyPr/>
                    <a:lstStyle/>
                    <a:p>
                      <a:r>
                        <a:rPr lang="pt-BR" dirty="0" smtClean="0">
                          <a:solidFill>
                            <a:schemeClr val="tx1"/>
                          </a:solidFill>
                        </a:rPr>
                        <a:t>Operadores </a:t>
                      </a:r>
                      <a:endParaRPr lang="pt-BR" dirty="0">
                        <a:solidFill>
                          <a:schemeClr val="tx1"/>
                        </a:solidFill>
                      </a:endParaRPr>
                    </a:p>
                  </a:txBody>
                  <a:tcPr/>
                </a:tc>
                <a:tc>
                  <a:txBody>
                    <a:bodyPr/>
                    <a:lstStyle/>
                    <a:p>
                      <a:r>
                        <a:rPr lang="pt-BR" dirty="0" smtClean="0">
                          <a:solidFill>
                            <a:schemeClr val="tx1"/>
                          </a:solidFill>
                        </a:rPr>
                        <a:t>1600</a:t>
                      </a:r>
                      <a:endParaRPr lang="pt-BR" dirty="0">
                        <a:solidFill>
                          <a:schemeClr val="tx1"/>
                        </a:solidFill>
                      </a:endParaRPr>
                    </a:p>
                  </a:txBody>
                  <a:tcPr/>
                </a:tc>
              </a:tr>
            </a:tbl>
          </a:graphicData>
        </a:graphic>
      </p:graphicFrame>
      <p:graphicFrame>
        <p:nvGraphicFramePr>
          <p:cNvPr id="7" name="Tabela 6"/>
          <p:cNvGraphicFramePr>
            <a:graphicFrameLocks noGrp="1"/>
          </p:cNvGraphicFramePr>
          <p:nvPr/>
        </p:nvGraphicFramePr>
        <p:xfrm>
          <a:off x="754743" y="1846944"/>
          <a:ext cx="4572000" cy="1483360"/>
        </p:xfrm>
        <a:graphic>
          <a:graphicData uri="http://schemas.openxmlformats.org/drawingml/2006/table">
            <a:tbl>
              <a:tblPr firstRow="1" bandRow="1">
                <a:tableStyleId>{5C22544A-7EE6-4342-B048-85BDC9FD1C3A}</a:tableStyleId>
              </a:tblPr>
              <a:tblGrid>
                <a:gridCol w="1524000"/>
                <a:gridCol w="1524000"/>
                <a:gridCol w="1524000"/>
              </a:tblGrid>
              <a:tr h="370840">
                <a:tc>
                  <a:txBody>
                    <a:bodyPr/>
                    <a:lstStyle/>
                    <a:p>
                      <a:r>
                        <a:rPr lang="pt-BR" dirty="0" smtClean="0">
                          <a:solidFill>
                            <a:schemeClr val="tx1"/>
                          </a:solidFill>
                        </a:rPr>
                        <a:t>Nº pessoas</a:t>
                      </a:r>
                      <a:endParaRPr lang="pt-BR" dirty="0">
                        <a:solidFill>
                          <a:schemeClr val="tx1"/>
                        </a:solidFill>
                      </a:endParaRPr>
                    </a:p>
                  </a:txBody>
                  <a:tcPr/>
                </a:tc>
                <a:tc>
                  <a:txBody>
                    <a:bodyPr/>
                    <a:lstStyle/>
                    <a:p>
                      <a:r>
                        <a:rPr lang="pt-BR" dirty="0" smtClean="0">
                          <a:solidFill>
                            <a:schemeClr val="tx1"/>
                          </a:solidFill>
                        </a:rPr>
                        <a:t>Cargo</a:t>
                      </a:r>
                      <a:r>
                        <a:rPr lang="pt-BR" baseline="0" dirty="0" smtClean="0">
                          <a:solidFill>
                            <a:schemeClr val="tx1"/>
                          </a:solidFill>
                        </a:rPr>
                        <a:t> </a:t>
                      </a:r>
                      <a:endParaRPr lang="pt-BR" dirty="0">
                        <a:solidFill>
                          <a:schemeClr val="tx1"/>
                        </a:solidFill>
                      </a:endParaRPr>
                    </a:p>
                  </a:txBody>
                  <a:tcPr/>
                </a:tc>
                <a:tc>
                  <a:txBody>
                    <a:bodyPr/>
                    <a:lstStyle/>
                    <a:p>
                      <a:r>
                        <a:rPr lang="pt-BR" dirty="0" smtClean="0">
                          <a:solidFill>
                            <a:schemeClr val="tx1"/>
                          </a:solidFill>
                        </a:rPr>
                        <a:t>Salário</a:t>
                      </a:r>
                      <a:endParaRPr lang="pt-BR" dirty="0">
                        <a:solidFill>
                          <a:schemeClr val="tx1"/>
                        </a:solidFill>
                      </a:endParaRPr>
                    </a:p>
                  </a:txBody>
                  <a:tcPr/>
                </a:tc>
              </a:tr>
              <a:tr h="370840">
                <a:tc>
                  <a:txBody>
                    <a:bodyPr/>
                    <a:lstStyle/>
                    <a:p>
                      <a:r>
                        <a:rPr lang="pt-BR" dirty="0" smtClean="0">
                          <a:solidFill>
                            <a:schemeClr val="tx1"/>
                          </a:solidFill>
                        </a:rPr>
                        <a:t>01</a:t>
                      </a:r>
                      <a:endParaRPr lang="pt-BR" dirty="0">
                        <a:solidFill>
                          <a:schemeClr val="tx1"/>
                        </a:solidFill>
                      </a:endParaRPr>
                    </a:p>
                  </a:txBody>
                  <a:tcPr/>
                </a:tc>
                <a:tc>
                  <a:txBody>
                    <a:bodyPr/>
                    <a:lstStyle/>
                    <a:p>
                      <a:r>
                        <a:rPr lang="pt-BR" dirty="0" smtClean="0">
                          <a:solidFill>
                            <a:schemeClr val="tx1"/>
                          </a:solidFill>
                        </a:rPr>
                        <a:t>Supervisor</a:t>
                      </a:r>
                      <a:endParaRPr lang="pt-BR" dirty="0">
                        <a:solidFill>
                          <a:schemeClr val="tx1"/>
                        </a:solidFill>
                      </a:endParaRPr>
                    </a:p>
                  </a:txBody>
                  <a:tcPr/>
                </a:tc>
                <a:tc>
                  <a:txBody>
                    <a:bodyPr/>
                    <a:lstStyle/>
                    <a:p>
                      <a:r>
                        <a:rPr lang="pt-BR" dirty="0" smtClean="0">
                          <a:solidFill>
                            <a:schemeClr val="tx1"/>
                          </a:solidFill>
                        </a:rPr>
                        <a:t>2500</a:t>
                      </a:r>
                      <a:endParaRPr lang="pt-BR" dirty="0">
                        <a:solidFill>
                          <a:schemeClr val="tx1"/>
                        </a:solidFill>
                      </a:endParaRPr>
                    </a:p>
                  </a:txBody>
                  <a:tcPr/>
                </a:tc>
              </a:tr>
              <a:tr h="370840">
                <a:tc>
                  <a:txBody>
                    <a:bodyPr/>
                    <a:lstStyle/>
                    <a:p>
                      <a:r>
                        <a:rPr lang="pt-BR" dirty="0" smtClean="0">
                          <a:solidFill>
                            <a:schemeClr val="tx1"/>
                          </a:solidFill>
                        </a:rPr>
                        <a:t>10</a:t>
                      </a:r>
                      <a:endParaRPr lang="pt-BR" dirty="0">
                        <a:solidFill>
                          <a:schemeClr val="tx1"/>
                        </a:solidFill>
                      </a:endParaRPr>
                    </a:p>
                  </a:txBody>
                  <a:tcPr/>
                </a:tc>
                <a:tc>
                  <a:txBody>
                    <a:bodyPr/>
                    <a:lstStyle/>
                    <a:p>
                      <a:r>
                        <a:rPr lang="pt-BR" dirty="0" smtClean="0">
                          <a:solidFill>
                            <a:schemeClr val="tx1"/>
                          </a:solidFill>
                        </a:rPr>
                        <a:t>Ajudantes</a:t>
                      </a:r>
                      <a:endParaRPr lang="pt-BR" dirty="0">
                        <a:solidFill>
                          <a:schemeClr val="tx1"/>
                        </a:solidFill>
                      </a:endParaRPr>
                    </a:p>
                  </a:txBody>
                  <a:tcPr/>
                </a:tc>
                <a:tc>
                  <a:txBody>
                    <a:bodyPr/>
                    <a:lstStyle/>
                    <a:p>
                      <a:r>
                        <a:rPr lang="pt-BR" dirty="0" smtClean="0">
                          <a:solidFill>
                            <a:schemeClr val="tx1"/>
                          </a:solidFill>
                        </a:rPr>
                        <a:t>1400</a:t>
                      </a:r>
                      <a:endParaRPr lang="pt-BR" dirty="0">
                        <a:solidFill>
                          <a:schemeClr val="tx1"/>
                        </a:solidFill>
                      </a:endParaRPr>
                    </a:p>
                  </a:txBody>
                  <a:tcPr/>
                </a:tc>
              </a:tr>
              <a:tr h="370840">
                <a:tc>
                  <a:txBody>
                    <a:bodyPr/>
                    <a:lstStyle/>
                    <a:p>
                      <a:r>
                        <a:rPr lang="pt-BR" dirty="0" smtClean="0">
                          <a:solidFill>
                            <a:schemeClr val="tx1"/>
                          </a:solidFill>
                        </a:rPr>
                        <a:t>2</a:t>
                      </a:r>
                      <a:endParaRPr lang="pt-BR" dirty="0">
                        <a:solidFill>
                          <a:schemeClr val="tx1"/>
                        </a:solidFill>
                      </a:endParaRPr>
                    </a:p>
                  </a:txBody>
                  <a:tcPr/>
                </a:tc>
                <a:tc>
                  <a:txBody>
                    <a:bodyPr/>
                    <a:lstStyle/>
                    <a:p>
                      <a:r>
                        <a:rPr lang="pt-BR" dirty="0" smtClean="0">
                          <a:solidFill>
                            <a:schemeClr val="tx1"/>
                          </a:solidFill>
                        </a:rPr>
                        <a:t>Operadores </a:t>
                      </a:r>
                      <a:endParaRPr lang="pt-BR" dirty="0">
                        <a:solidFill>
                          <a:schemeClr val="tx1"/>
                        </a:solidFill>
                      </a:endParaRPr>
                    </a:p>
                  </a:txBody>
                  <a:tcPr/>
                </a:tc>
                <a:tc>
                  <a:txBody>
                    <a:bodyPr/>
                    <a:lstStyle/>
                    <a:p>
                      <a:r>
                        <a:rPr lang="pt-BR" dirty="0" smtClean="0">
                          <a:solidFill>
                            <a:schemeClr val="tx1"/>
                          </a:solidFill>
                        </a:rPr>
                        <a:t>1600</a:t>
                      </a:r>
                      <a:endParaRPr lang="pt-BR" dirty="0">
                        <a:solidFill>
                          <a:schemeClr val="tx1"/>
                        </a:solidFill>
                      </a:endParaRPr>
                    </a:p>
                  </a:txBody>
                  <a:tcPr/>
                </a:tc>
              </a:tr>
            </a:tbl>
          </a:graphicData>
        </a:graphic>
      </p:graphicFrame>
      <p:sp>
        <p:nvSpPr>
          <p:cNvPr id="8" name="CaixaDeTexto 7"/>
          <p:cNvSpPr txBox="1"/>
          <p:nvPr/>
        </p:nvSpPr>
        <p:spPr>
          <a:xfrm>
            <a:off x="1030514" y="1436914"/>
            <a:ext cx="6197659" cy="400110"/>
          </a:xfrm>
          <a:prstGeom prst="rect">
            <a:avLst/>
          </a:prstGeom>
          <a:noFill/>
        </p:spPr>
        <p:txBody>
          <a:bodyPr wrap="none" rtlCol="0">
            <a:spAutoFit/>
          </a:bodyPr>
          <a:lstStyle/>
          <a:p>
            <a:r>
              <a:rPr lang="pt-BR" dirty="0" smtClean="0"/>
              <a:t>Turno atual – não sofrerá alterações com a mudança</a:t>
            </a:r>
            <a:endParaRPr lang="pt-BR" dirty="0"/>
          </a:p>
        </p:txBody>
      </p:sp>
      <p:sp>
        <p:nvSpPr>
          <p:cNvPr id="9" name="Retângulo 8"/>
          <p:cNvSpPr/>
          <p:nvPr/>
        </p:nvSpPr>
        <p:spPr>
          <a:xfrm>
            <a:off x="667657" y="3365343"/>
            <a:ext cx="7547428" cy="400110"/>
          </a:xfrm>
          <a:prstGeom prst="rect">
            <a:avLst/>
          </a:prstGeom>
        </p:spPr>
        <p:txBody>
          <a:bodyPr wrap="square">
            <a:spAutoFit/>
          </a:bodyPr>
          <a:lstStyle/>
          <a:p>
            <a:r>
              <a:rPr lang="pt-BR" dirty="0" smtClean="0"/>
              <a:t>Turno noturno – necessário com a mudança</a:t>
            </a:r>
            <a:endParaRPr lang="pt-BR" dirty="0"/>
          </a:p>
        </p:txBody>
      </p:sp>
      <p:sp>
        <p:nvSpPr>
          <p:cNvPr id="10" name="Retângulo 9"/>
          <p:cNvSpPr/>
          <p:nvPr/>
        </p:nvSpPr>
        <p:spPr>
          <a:xfrm>
            <a:off x="5510439" y="2358087"/>
            <a:ext cx="3203121" cy="400110"/>
          </a:xfrm>
          <a:prstGeom prst="rect">
            <a:avLst/>
          </a:prstGeom>
        </p:spPr>
        <p:txBody>
          <a:bodyPr wrap="none">
            <a:spAutoFit/>
          </a:bodyPr>
          <a:lstStyle/>
          <a:p>
            <a:pPr algn="just"/>
            <a:r>
              <a:rPr lang="pt-PT" b="1" dirty="0" smtClean="0">
                <a:solidFill>
                  <a:schemeClr val="tx1"/>
                </a:solidFill>
              </a:rPr>
              <a:t>Encargos 1,8 do salario .</a:t>
            </a:r>
          </a:p>
        </p:txBody>
      </p:sp>
      <p:sp>
        <p:nvSpPr>
          <p:cNvPr id="11" name="Retângulo 10"/>
          <p:cNvSpPr/>
          <p:nvPr/>
        </p:nvSpPr>
        <p:spPr>
          <a:xfrm>
            <a:off x="4826000" y="4149114"/>
            <a:ext cx="3839029" cy="707886"/>
          </a:xfrm>
          <a:prstGeom prst="rect">
            <a:avLst/>
          </a:prstGeom>
        </p:spPr>
        <p:txBody>
          <a:bodyPr wrap="square">
            <a:spAutoFit/>
          </a:bodyPr>
          <a:lstStyle/>
          <a:p>
            <a:r>
              <a:rPr lang="pt-PT" b="1" dirty="0" smtClean="0">
                <a:solidFill>
                  <a:schemeClr val="tx1"/>
                </a:solidFill>
              </a:rPr>
              <a:t>Adicional noturno – 1,2 sobre o salário </a:t>
            </a:r>
            <a:endParaRPr lang="pt-BR" dirty="0"/>
          </a:p>
        </p:txBody>
      </p:sp>
      <p:sp>
        <p:nvSpPr>
          <p:cNvPr id="12" name="Retângulo 11"/>
          <p:cNvSpPr/>
          <p:nvPr/>
        </p:nvSpPr>
        <p:spPr>
          <a:xfrm>
            <a:off x="5329010" y="4934373"/>
            <a:ext cx="3203121" cy="400110"/>
          </a:xfrm>
          <a:prstGeom prst="rect">
            <a:avLst/>
          </a:prstGeom>
        </p:spPr>
        <p:txBody>
          <a:bodyPr wrap="none">
            <a:spAutoFit/>
          </a:bodyPr>
          <a:lstStyle/>
          <a:p>
            <a:pPr algn="just"/>
            <a:r>
              <a:rPr lang="pt-PT" b="1" dirty="0" smtClean="0">
                <a:solidFill>
                  <a:schemeClr val="tx1"/>
                </a:solidFill>
              </a:rPr>
              <a:t>Encargos 1,8 do salario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0AD4E9-3894-48C3-B5AD-CC62EB231843}" type="slidenum">
              <a:rPr lang="pt-BR" smtClean="0">
                <a:latin typeface="Arial" pitchFamily="34" charset="0"/>
                <a:cs typeface="Arial" pitchFamily="34" charset="0"/>
              </a:rPr>
              <a:pPr/>
              <a:t>22</a:t>
            </a:fld>
            <a:endParaRPr lang="pt-BR" smtClean="0">
              <a:latin typeface="Arial" pitchFamily="34" charset="0"/>
              <a:cs typeface="Arial" pitchFamily="34" charset="0"/>
            </a:endParaRPr>
          </a:p>
        </p:txBody>
      </p:sp>
      <p:sp>
        <p:nvSpPr>
          <p:cNvPr id="19459" name="Rectangle 2"/>
          <p:cNvSpPr>
            <a:spLocks noChangeArrowheads="1"/>
          </p:cNvSpPr>
          <p:nvPr/>
        </p:nvSpPr>
        <p:spPr bwMode="auto">
          <a:xfrm>
            <a:off x="2286000" y="2043113"/>
            <a:ext cx="4572000" cy="2079625"/>
          </a:xfrm>
          <a:prstGeom prst="rect">
            <a:avLst/>
          </a:prstGeom>
          <a:noFill/>
          <a:ln w="9525">
            <a:noFill/>
            <a:miter lim="800000"/>
            <a:headEnd/>
            <a:tailEnd/>
          </a:ln>
        </p:spPr>
        <p:txBody>
          <a:bodyPr>
            <a:spAutoFit/>
          </a:bodyPr>
          <a:lstStyle/>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p:txBody>
      </p:sp>
      <p:sp>
        <p:nvSpPr>
          <p:cNvPr id="283659" name="Text Box 11"/>
          <p:cNvSpPr txBox="1">
            <a:spLocks noChangeArrowheads="1"/>
          </p:cNvSpPr>
          <p:nvPr/>
        </p:nvSpPr>
        <p:spPr bwMode="auto">
          <a:xfrm>
            <a:off x="1244374" y="766989"/>
            <a:ext cx="5905500" cy="366713"/>
          </a:xfrm>
          <a:prstGeom prst="rect">
            <a:avLst/>
          </a:prstGeom>
          <a:noFill/>
          <a:ln w="9525">
            <a:noFill/>
            <a:miter lim="800000"/>
            <a:headEnd/>
            <a:tailEnd/>
          </a:ln>
        </p:spPr>
        <p:txBody>
          <a:bodyPr>
            <a:spAutoFit/>
          </a:bodyPr>
          <a:lstStyle/>
          <a:p>
            <a:pPr>
              <a:spcBef>
                <a:spcPct val="50000"/>
              </a:spcBef>
            </a:pPr>
            <a:r>
              <a:rPr lang="en-US" sz="1800" dirty="0">
                <a:solidFill>
                  <a:schemeClr val="tx1"/>
                </a:solidFill>
              </a:rPr>
              <a:t>TRANSPORTES, DISTRIBUIÇÃO E SEGUROS</a:t>
            </a:r>
          </a:p>
        </p:txBody>
      </p:sp>
      <p:sp>
        <p:nvSpPr>
          <p:cNvPr id="283662" name="Text Box 14"/>
          <p:cNvSpPr txBox="1">
            <a:spLocks noChangeArrowheads="1"/>
          </p:cNvSpPr>
          <p:nvPr/>
        </p:nvSpPr>
        <p:spPr bwMode="auto">
          <a:xfrm>
            <a:off x="482826" y="1169080"/>
            <a:ext cx="8428945" cy="5333319"/>
          </a:xfrm>
          <a:prstGeom prst="rect">
            <a:avLst/>
          </a:prstGeom>
          <a:noFill/>
          <a:ln w="9525">
            <a:noFill/>
            <a:miter lim="800000"/>
            <a:headEnd/>
            <a:tailEnd/>
          </a:ln>
        </p:spPr>
        <p:txBody>
          <a:bodyPr/>
          <a:lstStyle/>
          <a:p>
            <a:pPr>
              <a:lnSpc>
                <a:spcPct val="200000"/>
              </a:lnSpc>
            </a:pPr>
            <a:r>
              <a:rPr lang="en-US" sz="1800" dirty="0" smtClean="0"/>
              <a:t>1 </a:t>
            </a:r>
            <a:r>
              <a:rPr lang="en-US" sz="1800" dirty="0" err="1" smtClean="0"/>
              <a:t>Evolução</a:t>
            </a:r>
            <a:r>
              <a:rPr lang="en-US" sz="1800" dirty="0" smtClean="0"/>
              <a:t> dos </a:t>
            </a:r>
            <a:r>
              <a:rPr lang="en-US" sz="1800" dirty="0" err="1" smtClean="0"/>
              <a:t>Sistemas</a:t>
            </a:r>
            <a:r>
              <a:rPr lang="en-US" sz="1800" dirty="0" smtClean="0"/>
              <a:t> </a:t>
            </a:r>
            <a:r>
              <a:rPr lang="en-US" sz="1800" dirty="0" err="1" smtClean="0"/>
              <a:t>Logísticos</a:t>
            </a:r>
            <a:r>
              <a:rPr lang="en-US" sz="1800" dirty="0" smtClean="0"/>
              <a:t> - </a:t>
            </a:r>
            <a:r>
              <a:rPr lang="en-US" sz="1800" dirty="0" err="1" smtClean="0"/>
              <a:t>Capítulo</a:t>
            </a:r>
            <a:r>
              <a:rPr lang="en-US" sz="1800" dirty="0" smtClean="0"/>
              <a:t> 1 - PLT</a:t>
            </a:r>
          </a:p>
          <a:p>
            <a:pPr>
              <a:lnSpc>
                <a:spcPct val="200000"/>
              </a:lnSpc>
            </a:pPr>
            <a:r>
              <a:rPr lang="pt-BR" sz="1800" dirty="0" smtClean="0"/>
              <a:t>2</a:t>
            </a:r>
            <a:r>
              <a:rPr lang="en-US" sz="1800" dirty="0" smtClean="0"/>
              <a:t> Logística </a:t>
            </a:r>
            <a:r>
              <a:rPr lang="en-US" sz="1800" dirty="0" err="1" smtClean="0"/>
              <a:t>Integrada</a:t>
            </a:r>
            <a:r>
              <a:rPr lang="pt-BR" sz="1800" dirty="0" smtClean="0"/>
              <a:t> - </a:t>
            </a:r>
            <a:r>
              <a:rPr lang="en-US" sz="1800" dirty="0" err="1" smtClean="0"/>
              <a:t>Capítulo</a:t>
            </a:r>
            <a:r>
              <a:rPr lang="en-US" sz="1800" dirty="0" smtClean="0"/>
              <a:t> 2 - PLT</a:t>
            </a:r>
            <a:endParaRPr lang="pt-BR" sz="1800" dirty="0" smtClean="0"/>
          </a:p>
          <a:p>
            <a:pPr>
              <a:lnSpc>
                <a:spcPct val="200000"/>
              </a:lnSpc>
            </a:pPr>
            <a:r>
              <a:rPr lang="en-US" sz="1800" dirty="0" smtClean="0"/>
              <a:t>3 </a:t>
            </a:r>
            <a:r>
              <a:rPr lang="en-US" sz="1800" dirty="0" err="1" smtClean="0"/>
              <a:t>Transporte</a:t>
            </a:r>
            <a:r>
              <a:rPr lang="en-US" sz="1800" dirty="0" smtClean="0"/>
              <a:t> - </a:t>
            </a:r>
            <a:r>
              <a:rPr lang="en-US" sz="1800" dirty="0" err="1" smtClean="0"/>
              <a:t>Capítulo</a:t>
            </a:r>
            <a:r>
              <a:rPr lang="en-US" sz="1800" dirty="0" smtClean="0"/>
              <a:t> 3 - PLT</a:t>
            </a:r>
          </a:p>
          <a:p>
            <a:pPr>
              <a:lnSpc>
                <a:spcPct val="200000"/>
              </a:lnSpc>
            </a:pPr>
            <a:r>
              <a:rPr lang="en-US" sz="1800" dirty="0" smtClean="0"/>
              <a:t>4 </a:t>
            </a:r>
            <a:r>
              <a:rPr lang="en-US" sz="1800" dirty="0" err="1" smtClean="0"/>
              <a:t>Suprimento</a:t>
            </a:r>
            <a:r>
              <a:rPr lang="en-US" sz="1800" dirty="0" smtClean="0"/>
              <a:t> </a:t>
            </a:r>
            <a:r>
              <a:rPr lang="en-US" sz="1800" dirty="0" err="1" smtClean="0"/>
              <a:t>Físico</a:t>
            </a:r>
            <a:r>
              <a:rPr lang="en-US" sz="1800" dirty="0" smtClean="0"/>
              <a:t> - </a:t>
            </a:r>
            <a:r>
              <a:rPr lang="en-US" sz="1800" dirty="0" err="1" smtClean="0"/>
              <a:t>Capítulo</a:t>
            </a:r>
            <a:r>
              <a:rPr lang="en-US" sz="1800" dirty="0" smtClean="0"/>
              <a:t> 4 - PLT </a:t>
            </a:r>
            <a:r>
              <a:rPr lang="pt-BR" sz="1800" dirty="0" smtClean="0"/>
              <a:t/>
            </a:r>
            <a:br>
              <a:rPr lang="pt-BR" sz="1800" dirty="0" smtClean="0"/>
            </a:br>
            <a:r>
              <a:rPr lang="pt-BR" sz="1800" dirty="0" smtClean="0"/>
              <a:t>5</a:t>
            </a:r>
            <a:r>
              <a:rPr lang="en-US" sz="1800" dirty="0" smtClean="0"/>
              <a:t> </a:t>
            </a:r>
            <a:r>
              <a:rPr lang="en-US" sz="1800" dirty="0" err="1" smtClean="0"/>
              <a:t>Armazenagem</a:t>
            </a:r>
            <a:r>
              <a:rPr lang="en-US" sz="1800" dirty="0" smtClean="0"/>
              <a:t> e </a:t>
            </a:r>
            <a:r>
              <a:rPr lang="en-US" sz="1800" dirty="0" err="1" smtClean="0"/>
              <a:t>Movimentação</a:t>
            </a:r>
            <a:r>
              <a:rPr lang="en-US" sz="1800" dirty="0" smtClean="0"/>
              <a:t> de </a:t>
            </a:r>
            <a:r>
              <a:rPr lang="en-US" sz="1800" dirty="0" err="1" smtClean="0"/>
              <a:t>Matérias</a:t>
            </a:r>
            <a:r>
              <a:rPr lang="en-US" sz="1800" dirty="0" smtClean="0"/>
              <a:t> </a:t>
            </a:r>
            <a:r>
              <a:rPr lang="en-US" sz="1800" dirty="0" err="1" smtClean="0"/>
              <a:t>Primas</a:t>
            </a:r>
            <a:r>
              <a:rPr lang="en-US" sz="1800" dirty="0" smtClean="0"/>
              <a:t> e </a:t>
            </a:r>
            <a:r>
              <a:rPr lang="en-US" sz="1800" dirty="0" err="1" smtClean="0"/>
              <a:t>Mercadorias</a:t>
            </a:r>
            <a:r>
              <a:rPr lang="en-US" sz="1800" dirty="0" smtClean="0"/>
              <a:t> - </a:t>
            </a:r>
            <a:r>
              <a:rPr lang="en-US" sz="1800" dirty="0" err="1" smtClean="0"/>
              <a:t>Capítulo</a:t>
            </a:r>
            <a:r>
              <a:rPr lang="en-US" sz="1800" dirty="0" smtClean="0"/>
              <a:t> 5 - PLT</a:t>
            </a:r>
          </a:p>
          <a:p>
            <a:pPr>
              <a:lnSpc>
                <a:spcPct val="200000"/>
              </a:lnSpc>
            </a:pPr>
            <a:r>
              <a:rPr lang="en-US" sz="1800" dirty="0" smtClean="0"/>
              <a:t>6 </a:t>
            </a:r>
            <a:r>
              <a:rPr lang="en-US" sz="1800" dirty="0" err="1" smtClean="0"/>
              <a:t>Gestão</a:t>
            </a:r>
            <a:r>
              <a:rPr lang="en-US" sz="1800" dirty="0" smtClean="0"/>
              <a:t> de </a:t>
            </a:r>
            <a:r>
              <a:rPr lang="en-US" sz="1800" dirty="0" err="1" smtClean="0"/>
              <a:t>Canais</a:t>
            </a:r>
            <a:r>
              <a:rPr lang="en-US" sz="1800" dirty="0" smtClean="0"/>
              <a:t> de </a:t>
            </a:r>
            <a:r>
              <a:rPr lang="en-US" sz="1800" dirty="0" err="1" smtClean="0"/>
              <a:t>Distribuição</a:t>
            </a:r>
            <a:r>
              <a:rPr lang="en-US" sz="1800" dirty="0" smtClean="0"/>
              <a:t> e Trade Marketing - </a:t>
            </a:r>
            <a:r>
              <a:rPr lang="en-US" sz="1800" dirty="0" err="1" smtClean="0"/>
              <a:t>Capitulo</a:t>
            </a:r>
            <a:r>
              <a:rPr lang="en-US" sz="1800" dirty="0" smtClean="0"/>
              <a:t> 6 - PLT</a:t>
            </a:r>
          </a:p>
          <a:p>
            <a:pPr>
              <a:lnSpc>
                <a:spcPct val="200000"/>
              </a:lnSpc>
            </a:pPr>
            <a:r>
              <a:rPr lang="en-US" sz="1800" dirty="0" smtClean="0"/>
              <a:t>7 Marketing, </a:t>
            </a:r>
            <a:r>
              <a:rPr lang="en-US" sz="1800" dirty="0" err="1" smtClean="0"/>
              <a:t>logística</a:t>
            </a:r>
            <a:r>
              <a:rPr lang="en-US" sz="1800" dirty="0" smtClean="0"/>
              <a:t> e </a:t>
            </a:r>
            <a:r>
              <a:rPr lang="en-US" sz="1800" dirty="0" err="1" smtClean="0"/>
              <a:t>nível</a:t>
            </a:r>
            <a:r>
              <a:rPr lang="en-US" sz="1800" dirty="0" smtClean="0"/>
              <a:t> de </a:t>
            </a:r>
            <a:r>
              <a:rPr lang="en-US" sz="1800" dirty="0" err="1" smtClean="0"/>
              <a:t>serviços</a:t>
            </a:r>
            <a:r>
              <a:rPr lang="en-US" sz="1800" dirty="0" smtClean="0"/>
              <a:t> - </a:t>
            </a:r>
            <a:r>
              <a:rPr lang="en-US" sz="1800" dirty="0" err="1" smtClean="0"/>
              <a:t>Capitulo</a:t>
            </a:r>
            <a:r>
              <a:rPr lang="en-US" sz="1800" dirty="0" smtClean="0"/>
              <a:t> 7 - PLT</a:t>
            </a:r>
          </a:p>
          <a:p>
            <a:pPr>
              <a:lnSpc>
                <a:spcPct val="200000"/>
              </a:lnSpc>
            </a:pPr>
            <a:r>
              <a:rPr lang="en-US" sz="1800" dirty="0" smtClean="0"/>
              <a:t>8 </a:t>
            </a:r>
            <a:r>
              <a:rPr lang="en-US" sz="1800" dirty="0" err="1" smtClean="0"/>
              <a:t>Seguro</a:t>
            </a:r>
            <a:endParaRPr lang="en-US" sz="1800" dirty="0"/>
          </a:p>
        </p:txBody>
      </p:sp>
      <p:pic>
        <p:nvPicPr>
          <p:cNvPr id="19462" name="Picture 4" descr="logo anhanguera educacional"/>
          <p:cNvPicPr>
            <a:picLocks noChangeAspect="1" noChangeArrowheads="1"/>
          </p:cNvPicPr>
          <p:nvPr/>
        </p:nvPicPr>
        <p:blipFill>
          <a:blip r:embed="rId3"/>
          <a:srcRect/>
          <a:stretch>
            <a:fillRect/>
          </a:stretch>
        </p:blipFill>
        <p:spPr bwMode="auto">
          <a:xfrm>
            <a:off x="8226425" y="5849938"/>
            <a:ext cx="917575" cy="10080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box(in)">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3662">
                                            <p:txEl>
                                              <p:pRg st="0" end="0"/>
                                            </p:txEl>
                                          </p:spTgt>
                                        </p:tgtEl>
                                        <p:attrNameLst>
                                          <p:attrName>style.visibility</p:attrName>
                                        </p:attrNameLst>
                                      </p:cBhvr>
                                      <p:to>
                                        <p:strVal val="visible"/>
                                      </p:to>
                                    </p:set>
                                    <p:animEffect transition="in" filter="box(in)">
                                      <p:cBhvr>
                                        <p:cTn id="12" dur="500"/>
                                        <p:tgtEl>
                                          <p:spTgt spid="2836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3662">
                                            <p:txEl>
                                              <p:pRg st="1" end="1"/>
                                            </p:txEl>
                                          </p:spTgt>
                                        </p:tgtEl>
                                        <p:attrNameLst>
                                          <p:attrName>style.visibility</p:attrName>
                                        </p:attrNameLst>
                                      </p:cBhvr>
                                      <p:to>
                                        <p:strVal val="visible"/>
                                      </p:to>
                                    </p:set>
                                    <p:animEffect transition="in" filter="box(in)">
                                      <p:cBhvr>
                                        <p:cTn id="17" dur="500"/>
                                        <p:tgtEl>
                                          <p:spTgt spid="2836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3662">
                                            <p:txEl>
                                              <p:pRg st="2" end="2"/>
                                            </p:txEl>
                                          </p:spTgt>
                                        </p:tgtEl>
                                        <p:attrNameLst>
                                          <p:attrName>style.visibility</p:attrName>
                                        </p:attrNameLst>
                                      </p:cBhvr>
                                      <p:to>
                                        <p:strVal val="visible"/>
                                      </p:to>
                                    </p:set>
                                    <p:animEffect transition="in" filter="box(in)">
                                      <p:cBhvr>
                                        <p:cTn id="22" dur="500"/>
                                        <p:tgtEl>
                                          <p:spTgt spid="2836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3662">
                                            <p:txEl>
                                              <p:pRg st="3" end="3"/>
                                            </p:txEl>
                                          </p:spTgt>
                                        </p:tgtEl>
                                        <p:attrNameLst>
                                          <p:attrName>style.visibility</p:attrName>
                                        </p:attrNameLst>
                                      </p:cBhvr>
                                      <p:to>
                                        <p:strVal val="visible"/>
                                      </p:to>
                                    </p:set>
                                    <p:animEffect transition="in" filter="box(in)">
                                      <p:cBhvr>
                                        <p:cTn id="27" dur="500"/>
                                        <p:tgtEl>
                                          <p:spTgt spid="2836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3662">
                                            <p:txEl>
                                              <p:pRg st="4" end="4"/>
                                            </p:txEl>
                                          </p:spTgt>
                                        </p:tgtEl>
                                        <p:attrNameLst>
                                          <p:attrName>style.visibility</p:attrName>
                                        </p:attrNameLst>
                                      </p:cBhvr>
                                      <p:to>
                                        <p:strVal val="visible"/>
                                      </p:to>
                                    </p:set>
                                    <p:animEffect transition="in" filter="box(in)">
                                      <p:cBhvr>
                                        <p:cTn id="32" dur="500"/>
                                        <p:tgtEl>
                                          <p:spTgt spid="2836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3662">
                                            <p:txEl>
                                              <p:pRg st="5" end="5"/>
                                            </p:txEl>
                                          </p:spTgt>
                                        </p:tgtEl>
                                        <p:attrNameLst>
                                          <p:attrName>style.visibility</p:attrName>
                                        </p:attrNameLst>
                                      </p:cBhvr>
                                      <p:to>
                                        <p:strVal val="visible"/>
                                      </p:to>
                                    </p:set>
                                    <p:animEffect transition="in" filter="box(in)">
                                      <p:cBhvr>
                                        <p:cTn id="37" dur="500"/>
                                        <p:tgtEl>
                                          <p:spTgt spid="2836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3662">
                                            <p:txEl>
                                              <p:pRg st="6" end="6"/>
                                            </p:txEl>
                                          </p:spTgt>
                                        </p:tgtEl>
                                        <p:attrNameLst>
                                          <p:attrName>style.visibility</p:attrName>
                                        </p:attrNameLst>
                                      </p:cBhvr>
                                      <p:to>
                                        <p:strVal val="visible"/>
                                      </p:to>
                                    </p:set>
                                    <p:animEffect transition="in" filter="box(in)">
                                      <p:cBhvr>
                                        <p:cTn id="42" dur="500"/>
                                        <p:tgtEl>
                                          <p:spTgt spid="283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3539C58-386E-4006-996A-A46979A1FA16}" type="slidenum">
              <a:rPr lang="pt-BR" smtClean="0">
                <a:latin typeface="Arial" pitchFamily="34" charset="0"/>
                <a:cs typeface="Arial" pitchFamily="34" charset="0"/>
              </a:rPr>
              <a:pPr/>
              <a:t>23</a:t>
            </a:fld>
            <a:endParaRPr lang="pt-BR" smtClean="0">
              <a:latin typeface="Arial" pitchFamily="34" charset="0"/>
              <a:cs typeface="Arial" pitchFamily="34" charset="0"/>
            </a:endParaRPr>
          </a:p>
        </p:txBody>
      </p:sp>
      <p:sp>
        <p:nvSpPr>
          <p:cNvPr id="45059"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45060" name="Rectangle 1027"/>
          <p:cNvSpPr>
            <a:spLocks noChangeArrowheads="1"/>
          </p:cNvSpPr>
          <p:nvPr/>
        </p:nvSpPr>
        <p:spPr bwMode="auto">
          <a:xfrm>
            <a:off x="609600" y="1357313"/>
            <a:ext cx="5065486" cy="523220"/>
          </a:xfrm>
          <a:prstGeom prst="rect">
            <a:avLst/>
          </a:prstGeom>
          <a:noFill/>
          <a:ln w="9525">
            <a:noFill/>
            <a:miter lim="800000"/>
            <a:headEnd/>
            <a:tailEnd/>
          </a:ln>
        </p:spPr>
        <p:txBody>
          <a:bodyPr wrap="square">
            <a:spAutoFit/>
          </a:bodyPr>
          <a:lstStyle/>
          <a:p>
            <a:r>
              <a:rPr lang="pt-PT" sz="2800" b="1" dirty="0" smtClean="0">
                <a:solidFill>
                  <a:schemeClr val="tx1"/>
                </a:solidFill>
                <a:latin typeface="Arial Narrow" pitchFamily="34" charset="0"/>
              </a:rPr>
              <a:t>Transportes – Capítulo 3 - PLT</a:t>
            </a:r>
            <a:endParaRPr lang="pt-PT" sz="2800" b="1" dirty="0">
              <a:solidFill>
                <a:schemeClr val="tx1"/>
              </a:solidFill>
              <a:latin typeface="Arial Narrow" pitchFamily="34" charset="0"/>
            </a:endParaRPr>
          </a:p>
        </p:txBody>
      </p:sp>
      <p:pic>
        <p:nvPicPr>
          <p:cNvPr id="671748" name="Picture 4" descr="j0233070"/>
          <p:cNvPicPr>
            <a:picLocks noChangeAspect="1" noChangeArrowheads="1"/>
          </p:cNvPicPr>
          <p:nvPr/>
        </p:nvPicPr>
        <p:blipFill>
          <a:blip r:embed="rId2"/>
          <a:srcRect/>
          <a:stretch>
            <a:fillRect/>
          </a:stretch>
        </p:blipFill>
        <p:spPr bwMode="auto">
          <a:xfrm>
            <a:off x="538163" y="3295650"/>
            <a:ext cx="1960562" cy="1577975"/>
          </a:xfrm>
          <a:prstGeom prst="rect">
            <a:avLst/>
          </a:prstGeom>
          <a:noFill/>
          <a:ln w="9525">
            <a:noFill/>
            <a:miter lim="800000"/>
            <a:headEnd/>
            <a:tailEnd/>
          </a:ln>
        </p:spPr>
      </p:pic>
      <p:pic>
        <p:nvPicPr>
          <p:cNvPr id="671749" name="Picture 5" descr="j0433486"/>
          <p:cNvPicPr>
            <a:picLocks noChangeAspect="1" noChangeArrowheads="1"/>
          </p:cNvPicPr>
          <p:nvPr/>
        </p:nvPicPr>
        <p:blipFill>
          <a:blip r:embed="rId3"/>
          <a:srcRect/>
          <a:stretch>
            <a:fillRect/>
          </a:stretch>
        </p:blipFill>
        <p:spPr bwMode="auto">
          <a:xfrm>
            <a:off x="2697163" y="2665413"/>
            <a:ext cx="1827212" cy="1036637"/>
          </a:xfrm>
          <a:prstGeom prst="rect">
            <a:avLst/>
          </a:prstGeom>
          <a:noFill/>
          <a:ln w="9525">
            <a:noFill/>
            <a:miter lim="800000"/>
            <a:headEnd/>
            <a:tailEnd/>
          </a:ln>
        </p:spPr>
      </p:pic>
      <p:pic>
        <p:nvPicPr>
          <p:cNvPr id="671750" name="Picture 6" descr="MM900295180"/>
          <p:cNvPicPr>
            <a:picLocks noChangeAspect="1" noChangeArrowheads="1" noCrop="1"/>
          </p:cNvPicPr>
          <p:nvPr/>
        </p:nvPicPr>
        <p:blipFill>
          <a:blip r:embed="rId4"/>
          <a:srcRect/>
          <a:stretch>
            <a:fillRect/>
          </a:stretch>
        </p:blipFill>
        <p:spPr bwMode="auto">
          <a:xfrm>
            <a:off x="600075" y="2041525"/>
            <a:ext cx="1874838" cy="1000125"/>
          </a:xfrm>
          <a:prstGeom prst="rect">
            <a:avLst/>
          </a:prstGeom>
          <a:noFill/>
          <a:ln w="9525">
            <a:noFill/>
            <a:miter lim="800000"/>
            <a:headEnd/>
            <a:tailEnd/>
          </a:ln>
        </p:spPr>
      </p:pic>
      <p:pic>
        <p:nvPicPr>
          <p:cNvPr id="671751" name="Picture 7" descr="MC900149692"/>
          <p:cNvPicPr>
            <a:picLocks noChangeAspect="1" noChangeArrowheads="1"/>
          </p:cNvPicPr>
          <p:nvPr/>
        </p:nvPicPr>
        <p:blipFill>
          <a:blip r:embed="rId5"/>
          <a:srcRect/>
          <a:stretch>
            <a:fillRect/>
          </a:stretch>
        </p:blipFill>
        <p:spPr bwMode="auto">
          <a:xfrm>
            <a:off x="742950" y="4895850"/>
            <a:ext cx="1936750" cy="1655763"/>
          </a:xfrm>
          <a:prstGeom prst="rect">
            <a:avLst/>
          </a:prstGeom>
          <a:noFill/>
          <a:ln w="9525">
            <a:noFill/>
            <a:miter lim="800000"/>
            <a:headEnd/>
            <a:tailEnd/>
          </a:ln>
        </p:spPr>
      </p:pic>
      <p:pic>
        <p:nvPicPr>
          <p:cNvPr id="671752" name="Picture 8" descr="00089394"/>
          <p:cNvPicPr>
            <a:picLocks noChangeAspect="1" noChangeArrowheads="1"/>
          </p:cNvPicPr>
          <p:nvPr/>
        </p:nvPicPr>
        <p:blipFill>
          <a:blip r:embed="rId6"/>
          <a:srcRect/>
          <a:stretch>
            <a:fillRect/>
          </a:stretch>
        </p:blipFill>
        <p:spPr bwMode="auto">
          <a:xfrm>
            <a:off x="3016250" y="4246563"/>
            <a:ext cx="1544638" cy="1330325"/>
          </a:xfrm>
          <a:prstGeom prst="rect">
            <a:avLst/>
          </a:prstGeom>
          <a:noFill/>
          <a:ln w="9525">
            <a:noFill/>
            <a:miter lim="800000"/>
            <a:headEnd/>
            <a:tailEnd/>
          </a:ln>
        </p:spPr>
      </p:pic>
      <p:pic>
        <p:nvPicPr>
          <p:cNvPr id="45066" name="Picture 9" descr="00223759"/>
          <p:cNvPicPr>
            <a:picLocks noChangeAspect="1" noChangeArrowheads="1" noCrop="1"/>
          </p:cNvPicPr>
          <p:nvPr/>
        </p:nvPicPr>
        <p:blipFill>
          <a:blip r:embed="rId7"/>
          <a:srcRect/>
          <a:stretch>
            <a:fillRect/>
          </a:stretch>
        </p:blipFill>
        <p:spPr bwMode="auto">
          <a:xfrm>
            <a:off x="5805488" y="1838325"/>
            <a:ext cx="2220912" cy="1798638"/>
          </a:xfrm>
          <a:prstGeom prst="rect">
            <a:avLst/>
          </a:prstGeom>
          <a:noFill/>
          <a:ln w="9525">
            <a:noFill/>
            <a:miter lim="800000"/>
            <a:headEnd/>
            <a:tailEnd/>
          </a:ln>
        </p:spPr>
      </p:pic>
      <p:sp>
        <p:nvSpPr>
          <p:cNvPr id="671754" name="Text Box 10"/>
          <p:cNvSpPr txBox="1">
            <a:spLocks noChangeArrowheads="1"/>
          </p:cNvSpPr>
          <p:nvPr/>
        </p:nvSpPr>
        <p:spPr bwMode="auto">
          <a:xfrm>
            <a:off x="5713413" y="4064000"/>
            <a:ext cx="2632075" cy="2227263"/>
          </a:xfrm>
          <a:prstGeom prst="rect">
            <a:avLst/>
          </a:prstGeom>
          <a:noFill/>
          <a:ln w="9525">
            <a:noFill/>
            <a:miter lim="800000"/>
            <a:headEnd/>
            <a:tailEnd/>
          </a:ln>
          <a:effectLst/>
        </p:spPr>
        <p:txBody>
          <a:bodyPr wrap="none">
            <a:spAutoFit/>
          </a:bodyPr>
          <a:lstStyle/>
          <a:p>
            <a:pPr>
              <a:defRPr/>
            </a:pPr>
            <a:r>
              <a:rPr lang="pt-BR" sz="2800">
                <a:solidFill>
                  <a:schemeClr val="tx1"/>
                </a:solidFill>
                <a:effectLst>
                  <a:outerShdw blurRad="38100" dist="38100" dir="2700000" algn="tl">
                    <a:srgbClr val="C0C0C0"/>
                  </a:outerShdw>
                </a:effectLst>
                <a:latin typeface="Arial" charset="0"/>
                <a:cs typeface="Arial" charset="0"/>
              </a:rPr>
              <a:t>AÉREO</a:t>
            </a:r>
          </a:p>
          <a:p>
            <a:pPr>
              <a:defRPr/>
            </a:pPr>
            <a:r>
              <a:rPr lang="pt-BR" sz="2800">
                <a:solidFill>
                  <a:schemeClr val="tx1"/>
                </a:solidFill>
                <a:effectLst>
                  <a:outerShdw blurRad="38100" dist="38100" dir="2700000" algn="tl">
                    <a:srgbClr val="C0C0C0"/>
                  </a:outerShdw>
                </a:effectLst>
                <a:latin typeface="Arial" charset="0"/>
                <a:cs typeface="Arial" charset="0"/>
              </a:rPr>
              <a:t>RODOVIÁRIO</a:t>
            </a:r>
          </a:p>
          <a:p>
            <a:pPr>
              <a:defRPr/>
            </a:pPr>
            <a:r>
              <a:rPr lang="pt-BR" sz="2800">
                <a:solidFill>
                  <a:schemeClr val="tx1"/>
                </a:solidFill>
                <a:effectLst>
                  <a:outerShdw blurRad="38100" dist="38100" dir="2700000" algn="tl">
                    <a:srgbClr val="C0C0C0"/>
                  </a:outerShdw>
                </a:effectLst>
                <a:latin typeface="Arial" charset="0"/>
                <a:cs typeface="Arial" charset="0"/>
              </a:rPr>
              <a:t>FERROVIÁRIO</a:t>
            </a:r>
          </a:p>
          <a:p>
            <a:pPr>
              <a:defRPr/>
            </a:pPr>
            <a:r>
              <a:rPr lang="pt-BR" sz="2800">
                <a:solidFill>
                  <a:schemeClr val="tx1"/>
                </a:solidFill>
                <a:effectLst>
                  <a:outerShdw blurRad="38100" dist="38100" dir="2700000" algn="tl">
                    <a:srgbClr val="C0C0C0"/>
                  </a:outerShdw>
                </a:effectLst>
                <a:latin typeface="Arial" charset="0"/>
                <a:cs typeface="Arial" charset="0"/>
              </a:rPr>
              <a:t>MARITIMO</a:t>
            </a:r>
          </a:p>
          <a:p>
            <a:pPr>
              <a:defRPr/>
            </a:pPr>
            <a:r>
              <a:rPr lang="pt-BR" sz="2800">
                <a:solidFill>
                  <a:schemeClr val="tx1"/>
                </a:solidFill>
                <a:effectLst>
                  <a:outerShdw blurRad="38100" dist="38100" dir="2700000" algn="tl">
                    <a:srgbClr val="C0C0C0"/>
                  </a:outerShdw>
                </a:effectLst>
                <a:latin typeface="Arial" charset="0"/>
                <a:cs typeface="Arial" charset="0"/>
              </a:rPr>
              <a:t>DUTOVIÁRIO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71750"/>
                                        </p:tgtEl>
                                        <p:attrNameLst>
                                          <p:attrName>style.visibility</p:attrName>
                                        </p:attrNameLst>
                                      </p:cBhvr>
                                      <p:to>
                                        <p:strVal val="visible"/>
                                      </p:to>
                                    </p:set>
                                    <p:anim calcmode="lin" valueType="num">
                                      <p:cBhvr additive="base">
                                        <p:cTn id="7" dur="500" fill="hold"/>
                                        <p:tgtEl>
                                          <p:spTgt spid="671750"/>
                                        </p:tgtEl>
                                        <p:attrNameLst>
                                          <p:attrName>ppt_x</p:attrName>
                                        </p:attrNameLst>
                                      </p:cBhvr>
                                      <p:tavLst>
                                        <p:tav tm="0">
                                          <p:val>
                                            <p:strVal val="#ppt_x"/>
                                          </p:val>
                                        </p:tav>
                                        <p:tav tm="100000">
                                          <p:val>
                                            <p:strVal val="#ppt_x"/>
                                          </p:val>
                                        </p:tav>
                                      </p:tavLst>
                                    </p:anim>
                                    <p:anim calcmode="lin" valueType="num">
                                      <p:cBhvr additive="base">
                                        <p:cTn id="8" dur="500" fill="hold"/>
                                        <p:tgtEl>
                                          <p:spTgt spid="6717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71748"/>
                                        </p:tgtEl>
                                        <p:attrNameLst>
                                          <p:attrName>style.visibility</p:attrName>
                                        </p:attrNameLst>
                                      </p:cBhvr>
                                      <p:to>
                                        <p:strVal val="visible"/>
                                      </p:to>
                                    </p:set>
                                    <p:anim calcmode="lin" valueType="num">
                                      <p:cBhvr additive="base">
                                        <p:cTn id="12" dur="500" fill="hold"/>
                                        <p:tgtEl>
                                          <p:spTgt spid="671748"/>
                                        </p:tgtEl>
                                        <p:attrNameLst>
                                          <p:attrName>ppt_x</p:attrName>
                                        </p:attrNameLst>
                                      </p:cBhvr>
                                      <p:tavLst>
                                        <p:tav tm="0">
                                          <p:val>
                                            <p:strVal val="#ppt_x"/>
                                          </p:val>
                                        </p:tav>
                                        <p:tav tm="100000">
                                          <p:val>
                                            <p:strVal val="#ppt_x"/>
                                          </p:val>
                                        </p:tav>
                                      </p:tavLst>
                                    </p:anim>
                                    <p:anim calcmode="lin" valueType="num">
                                      <p:cBhvr additive="base">
                                        <p:cTn id="13" dur="500" fill="hold"/>
                                        <p:tgtEl>
                                          <p:spTgt spid="67174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71751"/>
                                        </p:tgtEl>
                                        <p:attrNameLst>
                                          <p:attrName>style.visibility</p:attrName>
                                        </p:attrNameLst>
                                      </p:cBhvr>
                                      <p:to>
                                        <p:strVal val="visible"/>
                                      </p:to>
                                    </p:set>
                                    <p:anim calcmode="lin" valueType="num">
                                      <p:cBhvr additive="base">
                                        <p:cTn id="17" dur="500" fill="hold"/>
                                        <p:tgtEl>
                                          <p:spTgt spid="671751"/>
                                        </p:tgtEl>
                                        <p:attrNameLst>
                                          <p:attrName>ppt_x</p:attrName>
                                        </p:attrNameLst>
                                      </p:cBhvr>
                                      <p:tavLst>
                                        <p:tav tm="0">
                                          <p:val>
                                            <p:strVal val="#ppt_x"/>
                                          </p:val>
                                        </p:tav>
                                        <p:tav tm="100000">
                                          <p:val>
                                            <p:strVal val="#ppt_x"/>
                                          </p:val>
                                        </p:tav>
                                      </p:tavLst>
                                    </p:anim>
                                    <p:anim calcmode="lin" valueType="num">
                                      <p:cBhvr additive="base">
                                        <p:cTn id="18" dur="500" fill="hold"/>
                                        <p:tgtEl>
                                          <p:spTgt spid="67175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671749"/>
                                        </p:tgtEl>
                                        <p:attrNameLst>
                                          <p:attrName>style.visibility</p:attrName>
                                        </p:attrNameLst>
                                      </p:cBhvr>
                                      <p:to>
                                        <p:strVal val="visible"/>
                                      </p:to>
                                    </p:set>
                                    <p:animEffect transition="in" filter="blinds(horizontal)">
                                      <p:cBhvr>
                                        <p:cTn id="22" dur="500"/>
                                        <p:tgtEl>
                                          <p:spTgt spid="671749"/>
                                        </p:tgtEl>
                                      </p:cBhvr>
                                    </p:animEffect>
                                  </p:childTnLst>
                                </p:cTn>
                              </p:par>
                            </p:childTnLst>
                          </p:cTn>
                        </p:par>
                        <p:par>
                          <p:cTn id="23" fill="hold">
                            <p:stCondLst>
                              <p:cond delay="2000"/>
                            </p:stCondLst>
                            <p:childTnLst>
                              <p:par>
                                <p:cTn id="24" presetID="3" presetClass="entr" presetSubtype="10" fill="hold" nodeType="afterEffect">
                                  <p:stCondLst>
                                    <p:cond delay="0"/>
                                  </p:stCondLst>
                                  <p:childTnLst>
                                    <p:set>
                                      <p:cBhvr>
                                        <p:cTn id="25" dur="1" fill="hold">
                                          <p:stCondLst>
                                            <p:cond delay="0"/>
                                          </p:stCondLst>
                                        </p:cTn>
                                        <p:tgtEl>
                                          <p:spTgt spid="671752"/>
                                        </p:tgtEl>
                                        <p:attrNameLst>
                                          <p:attrName>style.visibility</p:attrName>
                                        </p:attrNameLst>
                                      </p:cBhvr>
                                      <p:to>
                                        <p:strVal val="visible"/>
                                      </p:to>
                                    </p:set>
                                    <p:animEffect transition="in" filter="blinds(horizontal)">
                                      <p:cBhvr>
                                        <p:cTn id="26" dur="500"/>
                                        <p:tgtEl>
                                          <p:spTgt spid="67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880EA62-82D5-468B-91C0-B97C005595A1}" type="slidenum">
              <a:rPr lang="pt-BR" smtClean="0">
                <a:latin typeface="Arial" pitchFamily="34" charset="0"/>
                <a:cs typeface="Arial" pitchFamily="34" charset="0"/>
              </a:rPr>
              <a:pPr/>
              <a:t>24</a:t>
            </a:fld>
            <a:endParaRPr lang="pt-BR" smtClean="0">
              <a:latin typeface="Arial" pitchFamily="34" charset="0"/>
              <a:cs typeface="Arial" pitchFamily="34" charset="0"/>
            </a:endParaRPr>
          </a:p>
        </p:txBody>
      </p:sp>
      <p:sp>
        <p:nvSpPr>
          <p:cNvPr id="46083"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46084" name="Rectangle 1027"/>
          <p:cNvSpPr>
            <a:spLocks noChangeArrowheads="1"/>
          </p:cNvSpPr>
          <p:nvPr/>
        </p:nvSpPr>
        <p:spPr bwMode="auto">
          <a:xfrm>
            <a:off x="609600" y="1357313"/>
            <a:ext cx="2043113" cy="519112"/>
          </a:xfrm>
          <a:prstGeom prst="rect">
            <a:avLst/>
          </a:prstGeom>
          <a:noFill/>
          <a:ln w="9525">
            <a:noFill/>
            <a:miter lim="800000"/>
            <a:headEnd/>
            <a:tailEnd/>
          </a:ln>
        </p:spPr>
        <p:txBody>
          <a:bodyPr>
            <a:spAutoFit/>
          </a:bodyPr>
          <a:lstStyle/>
          <a:p>
            <a:r>
              <a:rPr lang="pt-PT" sz="2800" b="1">
                <a:solidFill>
                  <a:schemeClr val="tx1"/>
                </a:solidFill>
                <a:latin typeface="Arial Narrow" pitchFamily="34" charset="0"/>
              </a:rPr>
              <a:t>Transportes</a:t>
            </a:r>
          </a:p>
        </p:txBody>
      </p:sp>
      <p:sp>
        <p:nvSpPr>
          <p:cNvPr id="46085" name="Text Box 5"/>
          <p:cNvSpPr txBox="1">
            <a:spLocks noChangeArrowheads="1"/>
          </p:cNvSpPr>
          <p:nvPr/>
        </p:nvSpPr>
        <p:spPr bwMode="auto">
          <a:xfrm>
            <a:off x="1477963" y="2076450"/>
            <a:ext cx="6270625" cy="457200"/>
          </a:xfrm>
          <a:prstGeom prst="rect">
            <a:avLst/>
          </a:prstGeom>
          <a:noFill/>
          <a:ln w="9525">
            <a:noFill/>
            <a:miter lim="800000"/>
            <a:headEnd/>
            <a:tailEnd/>
          </a:ln>
        </p:spPr>
        <p:txBody>
          <a:bodyPr>
            <a:spAutoFit/>
          </a:bodyPr>
          <a:lstStyle/>
          <a:p>
            <a:pPr algn="ctr">
              <a:spcBef>
                <a:spcPct val="50000"/>
              </a:spcBef>
            </a:pPr>
            <a:r>
              <a:rPr lang="pt-BR" sz="2400">
                <a:solidFill>
                  <a:schemeClr val="tx1"/>
                </a:solidFill>
              </a:rPr>
              <a:t>PONTOS RELEVANTES</a:t>
            </a:r>
          </a:p>
        </p:txBody>
      </p:sp>
      <p:graphicFrame>
        <p:nvGraphicFramePr>
          <p:cNvPr id="352274" name="Group 18"/>
          <p:cNvGraphicFramePr>
            <a:graphicFrameLocks noGrp="1"/>
          </p:cNvGraphicFramePr>
          <p:nvPr>
            <p:ph idx="4294967295"/>
          </p:nvPr>
        </p:nvGraphicFramePr>
        <p:xfrm>
          <a:off x="211138" y="2587625"/>
          <a:ext cx="8686800" cy="3602736"/>
        </p:xfrm>
        <a:graphic>
          <a:graphicData uri="http://schemas.openxmlformats.org/drawingml/2006/table">
            <a:tbl>
              <a:tblPr/>
              <a:tblGrid>
                <a:gridCol w="4343400"/>
                <a:gridCol w="4343400"/>
              </a:tblGrid>
              <a:tr h="3538538">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pt-BR" sz="2400" b="1" i="0" u="none" strike="noStrike" cap="none" normalizeH="0" baseline="0" smtClean="0">
                          <a:ln>
                            <a:noFill/>
                          </a:ln>
                          <a:solidFill>
                            <a:schemeClr val="tx1"/>
                          </a:solidFill>
                          <a:effectLst/>
                          <a:latin typeface="Arial" charset="0"/>
                        </a:rPr>
                        <a:t>Característica do produto</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dimensões da carga</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peso e volume da carga</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grau de fragilidade</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perecibilidade do produto</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periculosidade do produto</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estado físico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0"/>
                        </a:spcAft>
                        <a:buClrTx/>
                        <a:buSzTx/>
                        <a:buFontTx/>
                        <a:buNone/>
                        <a:tabLst/>
                      </a:pPr>
                      <a:r>
                        <a:rPr kumimoji="0" lang="pt-BR" sz="2400" b="1" i="0" u="none" strike="noStrike" cap="none" normalizeH="0" baseline="0" smtClean="0">
                          <a:ln>
                            <a:noFill/>
                          </a:ln>
                          <a:solidFill>
                            <a:schemeClr val="tx1"/>
                          </a:solidFill>
                          <a:effectLst/>
                          <a:latin typeface="Arial" charset="0"/>
                        </a:rPr>
                        <a:t>Característica do transporte</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dimensões do veículo</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compatibilidade de cargas diversas</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rotas a serem utilizadas</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restrições de acesso - rodizio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B77F384-4A3E-4B71-8EFA-C85025DB7C0F}" type="slidenum">
              <a:rPr lang="pt-BR" smtClean="0">
                <a:latin typeface="Arial" pitchFamily="34" charset="0"/>
                <a:cs typeface="Arial" pitchFamily="34" charset="0"/>
              </a:rPr>
              <a:pPr/>
              <a:t>25</a:t>
            </a:fld>
            <a:endParaRPr lang="pt-BR" smtClean="0">
              <a:latin typeface="Arial" pitchFamily="34" charset="0"/>
              <a:cs typeface="Arial" pitchFamily="34" charset="0"/>
            </a:endParaRPr>
          </a:p>
        </p:txBody>
      </p:sp>
      <p:sp>
        <p:nvSpPr>
          <p:cNvPr id="47107"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47108" name="Rectangle 1027"/>
          <p:cNvSpPr>
            <a:spLocks noChangeArrowheads="1"/>
          </p:cNvSpPr>
          <p:nvPr/>
        </p:nvSpPr>
        <p:spPr bwMode="auto">
          <a:xfrm>
            <a:off x="609600" y="1357313"/>
            <a:ext cx="2043113" cy="519112"/>
          </a:xfrm>
          <a:prstGeom prst="rect">
            <a:avLst/>
          </a:prstGeom>
          <a:noFill/>
          <a:ln w="9525">
            <a:noFill/>
            <a:miter lim="800000"/>
            <a:headEnd/>
            <a:tailEnd/>
          </a:ln>
        </p:spPr>
        <p:txBody>
          <a:bodyPr>
            <a:spAutoFit/>
          </a:bodyPr>
          <a:lstStyle/>
          <a:p>
            <a:r>
              <a:rPr lang="pt-PT" sz="2800" b="1">
                <a:solidFill>
                  <a:schemeClr val="tx1"/>
                </a:solidFill>
                <a:latin typeface="Arial Narrow" pitchFamily="34" charset="0"/>
              </a:rPr>
              <a:t>Transportes</a:t>
            </a:r>
          </a:p>
        </p:txBody>
      </p:sp>
      <p:sp>
        <p:nvSpPr>
          <p:cNvPr id="47109" name="Text Box 4"/>
          <p:cNvSpPr txBox="1">
            <a:spLocks noChangeArrowheads="1"/>
          </p:cNvSpPr>
          <p:nvPr/>
        </p:nvSpPr>
        <p:spPr bwMode="auto">
          <a:xfrm>
            <a:off x="1477963" y="2076450"/>
            <a:ext cx="6270625" cy="457200"/>
          </a:xfrm>
          <a:prstGeom prst="rect">
            <a:avLst/>
          </a:prstGeom>
          <a:noFill/>
          <a:ln w="9525">
            <a:noFill/>
            <a:miter lim="800000"/>
            <a:headEnd/>
            <a:tailEnd/>
          </a:ln>
        </p:spPr>
        <p:txBody>
          <a:bodyPr>
            <a:spAutoFit/>
          </a:bodyPr>
          <a:lstStyle/>
          <a:p>
            <a:pPr algn="ctr">
              <a:spcBef>
                <a:spcPct val="50000"/>
              </a:spcBef>
            </a:pPr>
            <a:r>
              <a:rPr lang="pt-BR" sz="2400">
                <a:solidFill>
                  <a:schemeClr val="tx1"/>
                </a:solidFill>
              </a:rPr>
              <a:t>ASPECTOS DE DECISÃO</a:t>
            </a:r>
          </a:p>
        </p:txBody>
      </p:sp>
      <p:graphicFrame>
        <p:nvGraphicFramePr>
          <p:cNvPr id="375825" name="Group 17"/>
          <p:cNvGraphicFramePr>
            <a:graphicFrameLocks noGrp="1"/>
          </p:cNvGraphicFramePr>
          <p:nvPr>
            <p:ph idx="4294967295"/>
          </p:nvPr>
        </p:nvGraphicFramePr>
        <p:xfrm>
          <a:off x="558800" y="3214688"/>
          <a:ext cx="7740650" cy="2071688"/>
        </p:xfrm>
        <a:graphic>
          <a:graphicData uri="http://schemas.openxmlformats.org/drawingml/2006/table">
            <a:tbl>
              <a:tblPr/>
              <a:tblGrid>
                <a:gridCol w="7740650"/>
              </a:tblGrid>
              <a:tr h="2071688">
                <a:tc>
                  <a:txBody>
                    <a:bodyPr/>
                    <a:lstStyle/>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Lead time</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Disponibilidade</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Capacidade de produção</a:t>
                      </a:r>
                    </a:p>
                    <a:p>
                      <a:pPr marL="0" marR="0" lvl="0" indent="0" algn="l" defTabSz="914400" rtl="0" eaLnBrk="0" fontAlgn="base" latinLnBrk="0" hangingPunct="0">
                        <a:lnSpc>
                          <a:spcPct val="120000"/>
                        </a:lnSpc>
                        <a:spcBef>
                          <a:spcPct val="20000"/>
                        </a:spcBef>
                        <a:spcAft>
                          <a:spcPct val="0"/>
                        </a:spcAft>
                        <a:buClrTx/>
                        <a:buSzTx/>
                        <a:buFontTx/>
                        <a:buChar char="•"/>
                        <a:tabLst/>
                      </a:pPr>
                      <a:r>
                        <a:rPr kumimoji="0" lang="pt-BR" sz="2400" b="1" i="0" u="none" strike="noStrike" cap="none" normalizeH="0" baseline="0" smtClean="0">
                          <a:ln>
                            <a:noFill/>
                          </a:ln>
                          <a:solidFill>
                            <a:schemeClr val="tx1"/>
                          </a:solidFill>
                          <a:effectLst/>
                          <a:latin typeface="Arial" charset="0"/>
                        </a:rPr>
                        <a:t> Frequência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273D94E-B2AD-4903-BFE8-8224E1758025}" type="slidenum">
              <a:rPr lang="pt-BR" smtClean="0">
                <a:latin typeface="Arial" pitchFamily="34" charset="0"/>
                <a:cs typeface="Arial" pitchFamily="34" charset="0"/>
              </a:rPr>
              <a:pPr/>
              <a:t>26</a:t>
            </a:fld>
            <a:endParaRPr lang="pt-BR" smtClean="0">
              <a:latin typeface="Arial" pitchFamily="34" charset="0"/>
              <a:cs typeface="Arial" pitchFamily="34" charset="0"/>
            </a:endParaRPr>
          </a:p>
        </p:txBody>
      </p:sp>
      <p:sp>
        <p:nvSpPr>
          <p:cNvPr id="48131"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48132" name="Text Box 4"/>
          <p:cNvSpPr txBox="1">
            <a:spLocks noChangeArrowheads="1"/>
          </p:cNvSpPr>
          <p:nvPr/>
        </p:nvSpPr>
        <p:spPr bwMode="auto">
          <a:xfrm>
            <a:off x="706438" y="1549400"/>
            <a:ext cx="8091487" cy="1311275"/>
          </a:xfrm>
          <a:prstGeom prst="rect">
            <a:avLst/>
          </a:prstGeom>
          <a:noFill/>
          <a:ln w="9525" algn="ctr">
            <a:noFill/>
            <a:miter lim="800000"/>
            <a:headEnd/>
            <a:tailEnd/>
          </a:ln>
        </p:spPr>
        <p:txBody>
          <a:bodyPr>
            <a:spAutoFit/>
          </a:bodyPr>
          <a:lstStyle/>
          <a:p>
            <a:pPr marL="342900" indent="-342900"/>
            <a:r>
              <a:rPr lang="pt-BR">
                <a:solidFill>
                  <a:schemeClr val="tx1"/>
                </a:solidFill>
              </a:rPr>
              <a:t>Modais básicos de transportes</a:t>
            </a:r>
          </a:p>
          <a:p>
            <a:pPr marL="342900" indent="-342900"/>
            <a:endParaRPr lang="pt-BR">
              <a:solidFill>
                <a:schemeClr val="tx1"/>
              </a:solidFill>
            </a:endParaRPr>
          </a:p>
          <a:p>
            <a:pPr marL="342900" indent="-342900">
              <a:buFontTx/>
              <a:buChar char="•"/>
            </a:pPr>
            <a:r>
              <a:rPr lang="pt-BR">
                <a:solidFill>
                  <a:schemeClr val="tx1"/>
                </a:solidFill>
              </a:rPr>
              <a:t>Ferroviário =&gt; transporte lento de materia prima e manufaturados para longa distâncias</a:t>
            </a:r>
          </a:p>
        </p:txBody>
      </p:sp>
      <p:graphicFrame>
        <p:nvGraphicFramePr>
          <p:cNvPr id="353339" name="Group 59"/>
          <p:cNvGraphicFramePr>
            <a:graphicFrameLocks noGrp="1"/>
          </p:cNvGraphicFramePr>
          <p:nvPr>
            <p:ph idx="4294967295"/>
          </p:nvPr>
        </p:nvGraphicFramePr>
        <p:xfrm>
          <a:off x="427038" y="3748088"/>
          <a:ext cx="8229600" cy="2377440"/>
        </p:xfrm>
        <a:graphic>
          <a:graphicData uri="http://schemas.openxmlformats.org/drawingml/2006/table">
            <a:tbl>
              <a:tblPr/>
              <a:tblGrid>
                <a:gridCol w="2743200"/>
                <a:gridCol w="2743200"/>
                <a:gridCol w="2743200"/>
              </a:tblGrid>
              <a:tr h="177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País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Ferrovia (km)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Área do país KM²</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Brasil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8.511.985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Estados Unidos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307.000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9.369.091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França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34.076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551.000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Japão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21.037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378.000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59" name="Text Box 60"/>
          <p:cNvSpPr txBox="1">
            <a:spLocks noChangeArrowheads="1"/>
          </p:cNvSpPr>
          <p:nvPr/>
        </p:nvSpPr>
        <p:spPr bwMode="auto">
          <a:xfrm>
            <a:off x="387350" y="6146800"/>
            <a:ext cx="2668588" cy="274638"/>
          </a:xfrm>
          <a:prstGeom prst="rect">
            <a:avLst/>
          </a:prstGeom>
          <a:noFill/>
          <a:ln w="9525" algn="ctr">
            <a:noFill/>
            <a:miter lim="800000"/>
            <a:headEnd/>
            <a:tailEnd/>
          </a:ln>
        </p:spPr>
        <p:txBody>
          <a:bodyPr wrap="none">
            <a:spAutoFit/>
          </a:bodyPr>
          <a:lstStyle/>
          <a:p>
            <a:r>
              <a:rPr lang="pt-BR" sz="1200">
                <a:solidFill>
                  <a:schemeClr val="tx1"/>
                </a:solidFill>
              </a:rPr>
              <a:t>Fonte : Ministério do transporte 2005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C0977B0-C655-4E6D-B218-FCF73265232C}" type="slidenum">
              <a:rPr lang="pt-BR" smtClean="0">
                <a:latin typeface="Arial" pitchFamily="34" charset="0"/>
                <a:cs typeface="Arial" pitchFamily="34" charset="0"/>
              </a:rPr>
              <a:pPr/>
              <a:t>27</a:t>
            </a:fld>
            <a:endParaRPr lang="pt-BR" smtClean="0">
              <a:latin typeface="Arial" pitchFamily="34" charset="0"/>
              <a:cs typeface="Arial" pitchFamily="34" charset="0"/>
            </a:endParaRPr>
          </a:p>
        </p:txBody>
      </p:sp>
      <p:sp>
        <p:nvSpPr>
          <p:cNvPr id="49155" name="Rectangle 2"/>
          <p:cNvSpPr>
            <a:spLocks noGrp="1" noChangeArrowheads="1"/>
          </p:cNvSpPr>
          <p:nvPr>
            <p:ph type="title" idx="4294967295"/>
          </p:nvPr>
        </p:nvSpPr>
        <p:spPr bwMode="auto">
          <a:xfrm>
            <a:off x="457200" y="274638"/>
            <a:ext cx="8229600" cy="1143000"/>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br>
              <a:rPr lang="pt-BR" sz="3600" smtClean="0"/>
            </a:br>
            <a:r>
              <a:rPr lang="pt-BR" sz="1800" smtClean="0">
                <a:solidFill>
                  <a:schemeClr val="tx1"/>
                </a:solidFill>
              </a:rPr>
              <a:t>Modais básicos de transportes = Ferrovias</a:t>
            </a:r>
            <a:br>
              <a:rPr lang="pt-BR" sz="1800" smtClean="0">
                <a:solidFill>
                  <a:schemeClr val="tx1"/>
                </a:solidFill>
              </a:rPr>
            </a:br>
            <a:endParaRPr lang="pt-BR" sz="1800" smtClean="0">
              <a:solidFill>
                <a:schemeClr val="tx1"/>
              </a:solidFill>
            </a:endParaRPr>
          </a:p>
        </p:txBody>
      </p:sp>
      <p:pic>
        <p:nvPicPr>
          <p:cNvPr id="49156" name="Picture 35" descr="mapa_ferroviario%25281%2529"/>
          <p:cNvPicPr>
            <a:picLocks noChangeAspect="1" noChangeArrowheads="1"/>
          </p:cNvPicPr>
          <p:nvPr/>
        </p:nvPicPr>
        <p:blipFill>
          <a:blip r:embed="rId2"/>
          <a:srcRect/>
          <a:stretch>
            <a:fillRect/>
          </a:stretch>
        </p:blipFill>
        <p:spPr bwMode="auto">
          <a:xfrm>
            <a:off x="396875" y="1473200"/>
            <a:ext cx="8321675" cy="4856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8AF9CE1-017B-42E9-BB96-DBB9C1272C29}" type="slidenum">
              <a:rPr lang="pt-BR" smtClean="0">
                <a:latin typeface="Arial" pitchFamily="34" charset="0"/>
                <a:cs typeface="Arial" pitchFamily="34" charset="0"/>
              </a:rPr>
              <a:pPr/>
              <a:t>28</a:t>
            </a:fld>
            <a:endParaRPr lang="pt-BR" smtClean="0">
              <a:latin typeface="Arial" pitchFamily="34" charset="0"/>
              <a:cs typeface="Arial" pitchFamily="34" charset="0"/>
            </a:endParaRPr>
          </a:p>
        </p:txBody>
      </p:sp>
      <p:sp>
        <p:nvSpPr>
          <p:cNvPr id="50179" name="Rectangle 8"/>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0180" name="Rectangle 9"/>
          <p:cNvSpPr>
            <a:spLocks noChangeArrowheads="1"/>
          </p:cNvSpPr>
          <p:nvPr/>
        </p:nvSpPr>
        <p:spPr bwMode="auto">
          <a:xfrm>
            <a:off x="485775" y="1314450"/>
            <a:ext cx="8158163" cy="5067300"/>
          </a:xfrm>
          <a:prstGeom prst="rect">
            <a:avLst/>
          </a:prstGeom>
          <a:noFill/>
          <a:ln w="9525" algn="ctr">
            <a:noFill/>
            <a:miter lim="800000"/>
            <a:headEnd/>
            <a:tailEnd/>
          </a:ln>
        </p:spPr>
        <p:txBody>
          <a:bodyPr>
            <a:spAutoFit/>
          </a:bodyPr>
          <a:lstStyle/>
          <a:p>
            <a:r>
              <a:rPr lang="pt-BR">
                <a:solidFill>
                  <a:schemeClr val="tx1"/>
                </a:solidFill>
              </a:rPr>
              <a:t>Modais básicos de transportes</a:t>
            </a:r>
          </a:p>
          <a:p>
            <a:endParaRPr lang="pt-BR">
              <a:solidFill>
                <a:schemeClr val="tx1"/>
              </a:solidFill>
            </a:endParaRPr>
          </a:p>
          <a:p>
            <a:pPr>
              <a:lnSpc>
                <a:spcPct val="130000"/>
              </a:lnSpc>
            </a:pPr>
            <a:r>
              <a:rPr lang="pt-BR">
                <a:solidFill>
                  <a:schemeClr val="tx1"/>
                </a:solidFill>
              </a:rPr>
              <a:t>Rodoviário  =&gt; Incluindo caminhões, ônibus e automóveis </a:t>
            </a:r>
          </a:p>
          <a:p>
            <a:pPr>
              <a:lnSpc>
                <a:spcPct val="130000"/>
              </a:lnSpc>
              <a:buFontTx/>
              <a:buChar char="•"/>
            </a:pPr>
            <a:r>
              <a:rPr lang="pt-BR">
                <a:solidFill>
                  <a:schemeClr val="tx1"/>
                </a:solidFill>
              </a:rPr>
              <a:t> Pequenas e médias distâncias </a:t>
            </a:r>
          </a:p>
          <a:p>
            <a:pPr>
              <a:lnSpc>
                <a:spcPct val="130000"/>
              </a:lnSpc>
              <a:buFontTx/>
              <a:buChar char="•"/>
            </a:pPr>
            <a:r>
              <a:rPr lang="pt-BR">
                <a:solidFill>
                  <a:schemeClr val="tx1"/>
                </a:solidFill>
              </a:rPr>
              <a:t> Serviço porta a porta</a:t>
            </a:r>
          </a:p>
          <a:p>
            <a:pPr>
              <a:lnSpc>
                <a:spcPct val="130000"/>
              </a:lnSpc>
              <a:buFontTx/>
              <a:buChar char="•"/>
            </a:pPr>
            <a:r>
              <a:rPr lang="pt-BR">
                <a:solidFill>
                  <a:schemeClr val="tx1"/>
                </a:solidFill>
              </a:rPr>
              <a:t> Sistemas de gerenciamento, GPS , GKO</a:t>
            </a:r>
          </a:p>
          <a:p>
            <a:pPr>
              <a:lnSpc>
                <a:spcPct val="130000"/>
              </a:lnSpc>
              <a:buFontTx/>
              <a:buChar char="•"/>
            </a:pPr>
            <a:r>
              <a:rPr lang="pt-BR">
                <a:solidFill>
                  <a:schemeClr val="tx1"/>
                </a:solidFill>
              </a:rPr>
              <a:t> Malhas / estradas má conservação no Brasil</a:t>
            </a:r>
          </a:p>
          <a:p>
            <a:pPr>
              <a:lnSpc>
                <a:spcPct val="130000"/>
              </a:lnSpc>
              <a:buFontTx/>
              <a:buChar char="•"/>
            </a:pPr>
            <a:r>
              <a:rPr lang="pt-BR">
                <a:solidFill>
                  <a:schemeClr val="tx1"/>
                </a:solidFill>
              </a:rPr>
              <a:t> Combustível caro</a:t>
            </a:r>
          </a:p>
          <a:p>
            <a:pPr>
              <a:lnSpc>
                <a:spcPct val="130000"/>
              </a:lnSpc>
              <a:buFontTx/>
              <a:buChar char="•"/>
            </a:pPr>
            <a:r>
              <a:rPr lang="pt-BR">
                <a:solidFill>
                  <a:schemeClr val="tx1"/>
                </a:solidFill>
              </a:rPr>
              <a:t> Má condições de trabalho dos motoristas</a:t>
            </a:r>
          </a:p>
          <a:p>
            <a:pPr>
              <a:lnSpc>
                <a:spcPct val="130000"/>
              </a:lnSpc>
              <a:buFontTx/>
              <a:buChar char="•"/>
            </a:pPr>
            <a:r>
              <a:rPr lang="pt-BR">
                <a:solidFill>
                  <a:schemeClr val="tx1"/>
                </a:solidFill>
              </a:rPr>
              <a:t> Custo baixo do veículo , maior custo sendo o variável</a:t>
            </a:r>
          </a:p>
          <a:p>
            <a:pPr>
              <a:lnSpc>
                <a:spcPct val="130000"/>
              </a:lnSpc>
              <a:buFontTx/>
              <a:buChar char="•"/>
            </a:pPr>
            <a:r>
              <a:rPr lang="pt-BR">
                <a:solidFill>
                  <a:schemeClr val="tx1"/>
                </a:solidFill>
              </a:rPr>
              <a:t> De acordo com a CNT – Confederação Nacional do Transporte, a matriz rodoviária no Brasil é composta de 96,2 do transporte de passageiro e 61,8 do transporte de carga.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7E5B1A4-3173-46D1-8321-1B44555B3823}" type="slidenum">
              <a:rPr lang="pt-BR" smtClean="0">
                <a:latin typeface="Arial" pitchFamily="34" charset="0"/>
                <a:cs typeface="Arial" pitchFamily="34" charset="0"/>
              </a:rPr>
              <a:pPr/>
              <a:t>29</a:t>
            </a:fld>
            <a:endParaRPr lang="pt-BR" smtClean="0">
              <a:latin typeface="Arial" pitchFamily="34" charset="0"/>
              <a:cs typeface="Arial" pitchFamily="34" charset="0"/>
            </a:endParaRPr>
          </a:p>
        </p:txBody>
      </p:sp>
      <p:sp>
        <p:nvSpPr>
          <p:cNvPr id="51203" name="Rectangle 2"/>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1204" name="Rectangle 3"/>
          <p:cNvSpPr>
            <a:spLocks noChangeArrowheads="1"/>
          </p:cNvSpPr>
          <p:nvPr/>
        </p:nvSpPr>
        <p:spPr bwMode="auto">
          <a:xfrm>
            <a:off x="485775" y="1314450"/>
            <a:ext cx="8158163" cy="396875"/>
          </a:xfrm>
          <a:prstGeom prst="rect">
            <a:avLst/>
          </a:prstGeom>
          <a:noFill/>
          <a:ln w="9525" algn="ctr">
            <a:noFill/>
            <a:miter lim="800000"/>
            <a:headEnd/>
            <a:tailEnd/>
          </a:ln>
        </p:spPr>
        <p:txBody>
          <a:bodyPr>
            <a:spAutoFit/>
          </a:bodyPr>
          <a:lstStyle/>
          <a:p>
            <a:r>
              <a:rPr lang="pt-BR">
                <a:solidFill>
                  <a:schemeClr val="tx1"/>
                </a:solidFill>
              </a:rPr>
              <a:t>Modais básicos de transportes = Rodoviário</a:t>
            </a:r>
          </a:p>
        </p:txBody>
      </p:sp>
      <p:pic>
        <p:nvPicPr>
          <p:cNvPr id="51205" name="Picture 6" descr="mapa-rodovias-small-link"/>
          <p:cNvPicPr>
            <a:picLocks noChangeAspect="1" noChangeArrowheads="1"/>
          </p:cNvPicPr>
          <p:nvPr/>
        </p:nvPicPr>
        <p:blipFill>
          <a:blip r:embed="rId3"/>
          <a:srcRect/>
          <a:stretch>
            <a:fillRect/>
          </a:stretch>
        </p:blipFill>
        <p:spPr bwMode="auto">
          <a:xfrm>
            <a:off x="766763" y="1760538"/>
            <a:ext cx="7539037" cy="462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1FFECB3-7AF9-444E-8E0D-6597B83CB6A9}" type="slidenum">
              <a:rPr lang="pt-BR" smtClean="0">
                <a:latin typeface="Arial" pitchFamily="34" charset="0"/>
                <a:cs typeface="Arial" pitchFamily="34" charset="0"/>
              </a:rPr>
              <a:pPr/>
              <a:t>3</a:t>
            </a:fld>
            <a:endParaRPr lang="pt-BR" smtClean="0">
              <a:latin typeface="Arial" pitchFamily="34" charset="0"/>
              <a:cs typeface="Arial" pitchFamily="34" charset="0"/>
            </a:endParaRPr>
          </a:p>
        </p:txBody>
      </p:sp>
      <p:sp>
        <p:nvSpPr>
          <p:cNvPr id="21507" name="Text Box 3"/>
          <p:cNvSpPr txBox="1">
            <a:spLocks noChangeArrowheads="1"/>
          </p:cNvSpPr>
          <p:nvPr/>
        </p:nvSpPr>
        <p:spPr bwMode="auto">
          <a:xfrm>
            <a:off x="395288" y="1480457"/>
            <a:ext cx="8229600" cy="6103209"/>
          </a:xfrm>
          <a:prstGeom prst="rect">
            <a:avLst/>
          </a:prstGeom>
          <a:noFill/>
          <a:ln w="9525">
            <a:noFill/>
            <a:miter lim="800000"/>
            <a:headEnd/>
            <a:tailEnd/>
          </a:ln>
        </p:spPr>
        <p:txBody>
          <a:bodyPr>
            <a:spAutoFit/>
          </a:bodyPr>
          <a:lstStyle/>
          <a:p>
            <a:r>
              <a:rPr lang="pt-BR" sz="1800" dirty="0">
                <a:solidFill>
                  <a:schemeClr val="tx1"/>
                </a:solidFill>
              </a:rPr>
              <a:t>Guerras são vencidas ao longo do tempo em função da força e da capacidade da Logística .</a:t>
            </a:r>
          </a:p>
          <a:p>
            <a:r>
              <a:rPr lang="pt-BR" sz="1800" dirty="0">
                <a:solidFill>
                  <a:schemeClr val="tx1"/>
                </a:solidFill>
              </a:rPr>
              <a:t>	Os Britânicos perderam a guerra da Independência dos Estados Unidos , grande parte atribuída a uma falha de Logística. Os suprimentos viam diretamente da Grã-Bretanha (equipamentos e Alimentação) . </a:t>
            </a:r>
          </a:p>
          <a:p>
            <a:r>
              <a:rPr lang="pt-BR" sz="1800" dirty="0">
                <a:solidFill>
                  <a:schemeClr val="tx1"/>
                </a:solidFill>
              </a:rPr>
              <a:t>Durante 6 anos foi inadequado, o que afetou o curso das operações, quando o problema foi solucionado já era tarde , pois as operações já haviam sido comprometidas e o moral dos soldados era baixo</a:t>
            </a:r>
            <a:r>
              <a:rPr lang="pt-BR" sz="1800" dirty="0" smtClean="0">
                <a:solidFill>
                  <a:schemeClr val="tx1"/>
                </a:solidFill>
              </a:rPr>
              <a:t>.</a:t>
            </a:r>
          </a:p>
          <a:p>
            <a:pPr>
              <a:lnSpc>
                <a:spcPct val="130000"/>
              </a:lnSpc>
              <a:defRPr/>
            </a:pPr>
            <a:r>
              <a:rPr lang="pt-BR" sz="1800" dirty="0" smtClean="0">
                <a:solidFill>
                  <a:schemeClr val="tx1"/>
                </a:solidFill>
                <a:latin typeface="Arial" charset="0"/>
                <a:cs typeface="Arial" charset="0"/>
              </a:rPr>
              <a:t>	Só há pouco tempo as organizações empresariais reconheceram o impacto vital que o gerenciamento logístico pode causar na obtenção de vantagem competitiva.</a:t>
            </a:r>
          </a:p>
          <a:p>
            <a:pPr>
              <a:lnSpc>
                <a:spcPct val="130000"/>
              </a:lnSpc>
              <a:defRPr/>
            </a:pPr>
            <a:r>
              <a:rPr lang="pt-BR" sz="1800" i="1" u="sng" dirty="0" smtClean="0">
                <a:solidFill>
                  <a:schemeClr val="tx1"/>
                </a:solidFill>
                <a:effectLst>
                  <a:outerShdw blurRad="38100" dist="38100" dir="2700000" algn="tl">
                    <a:srgbClr val="C0C0C0"/>
                  </a:outerShdw>
                </a:effectLst>
                <a:latin typeface="Arial" charset="0"/>
                <a:cs typeface="Arial" charset="0"/>
              </a:rPr>
              <a:t>Logística é o processo de gerenciamento estratégico da compra, do transporte e da armazenagem de matéria-prima, partes e produtos acabados (além dos fluxos de informação relacionados ) por parte da organização e de seus canais de marketing, de tal modo que a lucratividade atual e futura sejam maximizadas mediante a entrega de encomendas com o menor custo associado.</a:t>
            </a:r>
          </a:p>
          <a:p>
            <a:endParaRPr lang="pt-BR" sz="1800" dirty="0" smtClean="0">
              <a:solidFill>
                <a:schemeClr val="tx1"/>
              </a:solidFill>
            </a:endParaRPr>
          </a:p>
          <a:p>
            <a:endParaRPr lang="pt-BR" sz="1800" dirty="0">
              <a:solidFill>
                <a:schemeClr val="tx1"/>
              </a:solidFill>
            </a:endParaRPr>
          </a:p>
        </p:txBody>
      </p:sp>
      <p:sp>
        <p:nvSpPr>
          <p:cNvPr id="21508" name="Rectangle 5"/>
          <p:cNvSpPr>
            <a:spLocks noChangeArrowheads="1"/>
          </p:cNvSpPr>
          <p:nvPr/>
        </p:nvSpPr>
        <p:spPr bwMode="auto">
          <a:xfrm>
            <a:off x="457200" y="601436"/>
            <a:ext cx="8229600" cy="592138"/>
          </a:xfrm>
          <a:prstGeom prst="rect">
            <a:avLst/>
          </a:prstGeom>
          <a:solidFill>
            <a:srgbClr val="FFFFFF"/>
          </a:solidFill>
          <a:ln w="9525">
            <a:solidFill>
              <a:srgbClr val="000000"/>
            </a:solidFill>
            <a:miter lim="800000"/>
            <a:headEnd/>
            <a:tailEnd/>
          </a:ln>
        </p:spPr>
        <p:txBody>
          <a:bodyPr/>
          <a:lstStyle/>
          <a:p>
            <a:pPr algn="ctr" eaLnBrk="0" hangingPunct="0"/>
            <a:r>
              <a:rPr lang="pt-BR" sz="3200"/>
              <a:t>Transporte , Distribuição e Seguros</a:t>
            </a:r>
          </a:p>
        </p:txBody>
      </p:sp>
      <p:sp>
        <p:nvSpPr>
          <p:cNvPr id="21509" name="Rectangle 6"/>
          <p:cNvSpPr>
            <a:spLocks noChangeArrowheads="1"/>
          </p:cNvSpPr>
          <p:nvPr/>
        </p:nvSpPr>
        <p:spPr bwMode="auto">
          <a:xfrm>
            <a:off x="391660" y="1069749"/>
            <a:ext cx="8001000" cy="523220"/>
          </a:xfrm>
          <a:prstGeom prst="rect">
            <a:avLst/>
          </a:prstGeom>
          <a:noFill/>
          <a:ln w="9525">
            <a:noFill/>
            <a:miter lim="800000"/>
            <a:headEnd/>
            <a:tailEnd/>
          </a:ln>
        </p:spPr>
        <p:txBody>
          <a:bodyPr anchor="ctr">
            <a:spAutoFit/>
          </a:bodyPr>
          <a:lstStyle/>
          <a:p>
            <a:pPr algn="just">
              <a:spcBef>
                <a:spcPct val="50000"/>
              </a:spcBef>
            </a:pPr>
            <a:r>
              <a:rPr lang="pt-PT" sz="2800" b="1" i="1" dirty="0">
                <a:solidFill>
                  <a:schemeClr val="tx1"/>
                </a:solidFill>
              </a:rPr>
              <a:t>Evolução dos Sistemas </a:t>
            </a:r>
            <a:r>
              <a:rPr lang="pt-PT" sz="2800" b="1" i="1" dirty="0" smtClean="0">
                <a:solidFill>
                  <a:schemeClr val="tx1"/>
                </a:solidFill>
              </a:rPr>
              <a:t>Logísticos - </a:t>
            </a:r>
            <a:r>
              <a:rPr lang="en-US" sz="1400" dirty="0" err="1" smtClean="0"/>
              <a:t>Capítulo</a:t>
            </a:r>
            <a:r>
              <a:rPr lang="en-US" sz="1400" dirty="0" smtClean="0"/>
              <a:t> 1 - PLT</a:t>
            </a:r>
            <a:endParaRPr lang="pt-BR" sz="1400" b="1" dirty="0">
              <a:solidFill>
                <a:schemeClr val="tx1"/>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4F9E5F9-9BDD-4821-8EA8-00185743FD66}" type="slidenum">
              <a:rPr lang="pt-BR" smtClean="0">
                <a:latin typeface="Arial" pitchFamily="34" charset="0"/>
                <a:cs typeface="Arial" pitchFamily="34" charset="0"/>
              </a:rPr>
              <a:pPr/>
              <a:t>30</a:t>
            </a:fld>
            <a:endParaRPr lang="pt-BR" smtClean="0">
              <a:latin typeface="Arial" pitchFamily="34" charset="0"/>
              <a:cs typeface="Arial" pitchFamily="34" charset="0"/>
            </a:endParaRPr>
          </a:p>
        </p:txBody>
      </p:sp>
      <p:sp>
        <p:nvSpPr>
          <p:cNvPr id="52227" name="Rectangle 7"/>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2228" name="Rectangle 8"/>
          <p:cNvSpPr>
            <a:spLocks noChangeArrowheads="1"/>
          </p:cNvSpPr>
          <p:nvPr/>
        </p:nvSpPr>
        <p:spPr bwMode="auto">
          <a:xfrm>
            <a:off x="485775" y="1314450"/>
            <a:ext cx="8158163" cy="1616075"/>
          </a:xfrm>
          <a:prstGeom prst="rect">
            <a:avLst/>
          </a:prstGeom>
          <a:noFill/>
          <a:ln w="9525" algn="ctr">
            <a:noFill/>
            <a:miter lim="800000"/>
            <a:headEnd/>
            <a:tailEnd/>
          </a:ln>
        </p:spPr>
        <p:txBody>
          <a:bodyPr>
            <a:spAutoFit/>
          </a:bodyPr>
          <a:lstStyle/>
          <a:p>
            <a:r>
              <a:rPr lang="pt-BR">
                <a:solidFill>
                  <a:schemeClr val="tx1"/>
                </a:solidFill>
              </a:rPr>
              <a:t>Modais básicos de transportes</a:t>
            </a:r>
          </a:p>
          <a:p>
            <a:pPr>
              <a:buFontTx/>
              <a:buChar char="•"/>
            </a:pPr>
            <a:r>
              <a:rPr lang="pt-BR">
                <a:solidFill>
                  <a:schemeClr val="tx1"/>
                </a:solidFill>
              </a:rPr>
              <a:t> Aéreo </a:t>
            </a:r>
          </a:p>
          <a:p>
            <a:pPr lvl="1">
              <a:buFontTx/>
              <a:buChar char="•"/>
            </a:pPr>
            <a:r>
              <a:rPr lang="pt-BR">
                <a:solidFill>
                  <a:schemeClr val="tx1"/>
                </a:solidFill>
              </a:rPr>
              <a:t> Demanda crescente</a:t>
            </a:r>
          </a:p>
          <a:p>
            <a:pPr lvl="1">
              <a:buFontTx/>
              <a:buChar char="•"/>
            </a:pPr>
            <a:r>
              <a:rPr lang="pt-BR">
                <a:solidFill>
                  <a:schemeClr val="tx1"/>
                </a:solidFill>
              </a:rPr>
              <a:t> Frete 3 x maior que o Rodoviário e 14 x que o ferroviário</a:t>
            </a:r>
          </a:p>
          <a:p>
            <a:pPr lvl="1">
              <a:buFontTx/>
              <a:buChar char="•"/>
            </a:pPr>
            <a:r>
              <a:rPr lang="pt-BR">
                <a:solidFill>
                  <a:schemeClr val="tx1"/>
                </a:solidFill>
              </a:rPr>
              <a:t> Vantagem na velocidade, em especial para longas distâncias</a:t>
            </a:r>
          </a:p>
        </p:txBody>
      </p:sp>
      <p:pic>
        <p:nvPicPr>
          <p:cNvPr id="52229" name="Picture 10" descr="ANd9GcRby58mOnj96OyrnKfKYWTPdtoaY_m9LqbGLi4y-ibTjE6Zcng3okAfvg">
            <a:hlinkClick r:id="rId3"/>
          </p:cNvPr>
          <p:cNvPicPr>
            <a:picLocks noChangeAspect="1" noChangeArrowheads="1"/>
          </p:cNvPicPr>
          <p:nvPr/>
        </p:nvPicPr>
        <p:blipFill>
          <a:blip r:embed="rId4"/>
          <a:srcRect/>
          <a:stretch>
            <a:fillRect/>
          </a:stretch>
        </p:blipFill>
        <p:spPr bwMode="auto">
          <a:xfrm>
            <a:off x="2209800" y="2967038"/>
            <a:ext cx="4229100" cy="3590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094DD05-453E-4606-AE0E-ED6A03FD4724}" type="slidenum">
              <a:rPr lang="pt-BR" smtClean="0">
                <a:latin typeface="Arial" pitchFamily="34" charset="0"/>
                <a:cs typeface="Arial" pitchFamily="34" charset="0"/>
              </a:rPr>
              <a:pPr/>
              <a:t>31</a:t>
            </a:fld>
            <a:endParaRPr lang="pt-BR" smtClean="0">
              <a:latin typeface="Arial" pitchFamily="34" charset="0"/>
              <a:cs typeface="Arial" pitchFamily="34" charset="0"/>
            </a:endParaRPr>
          </a:p>
        </p:txBody>
      </p:sp>
      <p:sp>
        <p:nvSpPr>
          <p:cNvPr id="53251" name="Rectangle 7"/>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3252" name="Rectangle 8"/>
          <p:cNvSpPr>
            <a:spLocks noChangeArrowheads="1"/>
          </p:cNvSpPr>
          <p:nvPr/>
        </p:nvSpPr>
        <p:spPr bwMode="auto">
          <a:xfrm>
            <a:off x="439738" y="1314450"/>
            <a:ext cx="8399462" cy="4789488"/>
          </a:xfrm>
          <a:prstGeom prst="rect">
            <a:avLst/>
          </a:prstGeom>
          <a:noFill/>
          <a:ln w="9525" algn="ctr">
            <a:noFill/>
            <a:miter lim="800000"/>
            <a:headEnd/>
            <a:tailEnd/>
          </a:ln>
        </p:spPr>
        <p:txBody>
          <a:bodyPr>
            <a:spAutoFit/>
          </a:bodyPr>
          <a:lstStyle/>
          <a:p>
            <a:pPr>
              <a:lnSpc>
                <a:spcPct val="140000"/>
              </a:lnSpc>
            </a:pPr>
            <a:r>
              <a:rPr lang="pt-BR">
                <a:solidFill>
                  <a:schemeClr val="tx1"/>
                </a:solidFill>
              </a:rPr>
              <a:t>Modais básicos de transportes</a:t>
            </a:r>
          </a:p>
          <a:p>
            <a:pPr>
              <a:lnSpc>
                <a:spcPct val="140000"/>
              </a:lnSpc>
            </a:pPr>
            <a:endParaRPr lang="pt-BR">
              <a:solidFill>
                <a:schemeClr val="tx1"/>
              </a:solidFill>
            </a:endParaRPr>
          </a:p>
          <a:p>
            <a:pPr>
              <a:lnSpc>
                <a:spcPct val="140000"/>
              </a:lnSpc>
            </a:pPr>
            <a:r>
              <a:rPr lang="pt-BR">
                <a:solidFill>
                  <a:schemeClr val="tx1"/>
                </a:solidFill>
              </a:rPr>
              <a:t>Hidroviário ou Aquaviário</a:t>
            </a:r>
          </a:p>
          <a:p>
            <a:pPr>
              <a:lnSpc>
                <a:spcPct val="140000"/>
              </a:lnSpc>
            </a:pPr>
            <a:endParaRPr lang="pt-BR">
              <a:solidFill>
                <a:schemeClr val="tx1"/>
              </a:solidFill>
            </a:endParaRPr>
          </a:p>
          <a:p>
            <a:pPr lvl="1">
              <a:lnSpc>
                <a:spcPct val="140000"/>
              </a:lnSpc>
              <a:buFontTx/>
              <a:buChar char="•"/>
            </a:pPr>
            <a:r>
              <a:rPr lang="pt-BR">
                <a:solidFill>
                  <a:schemeClr val="tx1"/>
                </a:solidFill>
              </a:rPr>
              <a:t>Rotas Atlânticas</a:t>
            </a:r>
          </a:p>
          <a:p>
            <a:pPr lvl="1">
              <a:lnSpc>
                <a:spcPct val="140000"/>
              </a:lnSpc>
              <a:buFontTx/>
              <a:buChar char="•"/>
            </a:pPr>
            <a:r>
              <a:rPr lang="pt-BR">
                <a:solidFill>
                  <a:schemeClr val="tx1"/>
                </a:solidFill>
              </a:rPr>
              <a:t>Rotas costeiras (cabotagem)</a:t>
            </a:r>
          </a:p>
          <a:p>
            <a:pPr lvl="1">
              <a:lnSpc>
                <a:spcPct val="140000"/>
              </a:lnSpc>
              <a:buFontTx/>
              <a:buChar char="•"/>
            </a:pPr>
            <a:r>
              <a:rPr lang="pt-BR">
                <a:solidFill>
                  <a:schemeClr val="tx1"/>
                </a:solidFill>
              </a:rPr>
              <a:t>Rotas continentais (rio e lagos)</a:t>
            </a:r>
          </a:p>
          <a:p>
            <a:pPr>
              <a:lnSpc>
                <a:spcPct val="140000"/>
              </a:lnSpc>
              <a:buFontTx/>
              <a:buChar char="•"/>
            </a:pPr>
            <a:r>
              <a:rPr lang="pt-BR">
                <a:solidFill>
                  <a:schemeClr val="tx1"/>
                </a:solidFill>
              </a:rPr>
              <a:t> Utilizado pela proximidade as margens ou utilizando outro transporte de apoio</a:t>
            </a:r>
          </a:p>
          <a:p>
            <a:pPr>
              <a:lnSpc>
                <a:spcPct val="140000"/>
              </a:lnSpc>
              <a:buFontTx/>
              <a:buChar char="•"/>
            </a:pPr>
            <a:r>
              <a:rPr lang="pt-BR">
                <a:solidFill>
                  <a:schemeClr val="tx1"/>
                </a:solidFill>
              </a:rPr>
              <a:t> Volume transportado</a:t>
            </a:r>
          </a:p>
          <a:p>
            <a:pPr>
              <a:lnSpc>
                <a:spcPct val="140000"/>
              </a:lnSpc>
              <a:buFontTx/>
              <a:buChar char="•"/>
            </a:pPr>
            <a:r>
              <a:rPr lang="pt-BR">
                <a:solidFill>
                  <a:schemeClr val="tx1"/>
                </a:solidFill>
              </a:rPr>
              <a:t> Custos mais baixo de transporte  relação volume / tonelagem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8A0E12A-F34B-43D8-96D4-B4A8ECEDF5E4}" type="slidenum">
              <a:rPr lang="pt-BR" smtClean="0">
                <a:latin typeface="Arial" pitchFamily="34" charset="0"/>
                <a:cs typeface="Arial" pitchFamily="34" charset="0"/>
              </a:rPr>
              <a:pPr/>
              <a:t>32</a:t>
            </a:fld>
            <a:endParaRPr lang="pt-BR" smtClean="0">
              <a:latin typeface="Arial" pitchFamily="34" charset="0"/>
              <a:cs typeface="Arial" pitchFamily="34" charset="0"/>
            </a:endParaRPr>
          </a:p>
        </p:txBody>
      </p:sp>
      <p:sp>
        <p:nvSpPr>
          <p:cNvPr id="54275" name="Rectangle 2"/>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4276" name="Rectangle 3"/>
          <p:cNvSpPr>
            <a:spLocks noChangeArrowheads="1"/>
          </p:cNvSpPr>
          <p:nvPr/>
        </p:nvSpPr>
        <p:spPr bwMode="auto">
          <a:xfrm>
            <a:off x="425450" y="1155700"/>
            <a:ext cx="8399463" cy="519113"/>
          </a:xfrm>
          <a:prstGeom prst="rect">
            <a:avLst/>
          </a:prstGeom>
          <a:noFill/>
          <a:ln w="9525" algn="ctr">
            <a:noFill/>
            <a:miter lim="800000"/>
            <a:headEnd/>
            <a:tailEnd/>
          </a:ln>
        </p:spPr>
        <p:txBody>
          <a:bodyPr>
            <a:spAutoFit/>
          </a:bodyPr>
          <a:lstStyle/>
          <a:p>
            <a:pPr>
              <a:lnSpc>
                <a:spcPct val="140000"/>
              </a:lnSpc>
            </a:pPr>
            <a:r>
              <a:rPr lang="pt-BR">
                <a:solidFill>
                  <a:schemeClr val="tx1"/>
                </a:solidFill>
              </a:rPr>
              <a:t>Modais básicos de transportes =&gt;Hidroviário ou Aquaviário</a:t>
            </a:r>
          </a:p>
        </p:txBody>
      </p:sp>
      <p:sp>
        <p:nvSpPr>
          <p:cNvPr id="54277" name="Rectangle 7"/>
          <p:cNvSpPr>
            <a:spLocks noChangeArrowheads="1"/>
          </p:cNvSpPr>
          <p:nvPr/>
        </p:nvSpPr>
        <p:spPr bwMode="auto">
          <a:xfrm>
            <a:off x="385763" y="1584325"/>
            <a:ext cx="8128000" cy="4524315"/>
          </a:xfrm>
          <a:prstGeom prst="rect">
            <a:avLst/>
          </a:prstGeom>
          <a:noFill/>
          <a:ln w="9525" algn="ctr">
            <a:noFill/>
            <a:miter lim="800000"/>
            <a:headEnd/>
            <a:tailEnd/>
          </a:ln>
        </p:spPr>
        <p:txBody>
          <a:bodyPr>
            <a:spAutoFit/>
          </a:bodyPr>
          <a:lstStyle/>
          <a:p>
            <a:r>
              <a:rPr lang="pt-BR" sz="1800" dirty="0" err="1">
                <a:solidFill>
                  <a:schemeClr val="tx1"/>
                </a:solidFill>
              </a:rPr>
              <a:t>Conteinerização</a:t>
            </a:r>
            <a:r>
              <a:rPr lang="pt-BR" sz="1800" dirty="0">
                <a:solidFill>
                  <a:schemeClr val="tx1"/>
                </a:solidFill>
              </a:rPr>
              <a:t> de Carga</a:t>
            </a:r>
          </a:p>
          <a:p>
            <a:r>
              <a:rPr lang="pt-BR" sz="1800" dirty="0">
                <a:solidFill>
                  <a:schemeClr val="tx1"/>
                </a:solidFill>
              </a:rPr>
              <a:t>	Estruturas padronizadas de formato retangular em aço , todos registrados no </a:t>
            </a:r>
            <a:r>
              <a:rPr lang="pt-BR" sz="1800" i="1" dirty="0">
                <a:solidFill>
                  <a:schemeClr val="tx1"/>
                </a:solidFill>
              </a:rPr>
              <a:t>Bureau </a:t>
            </a:r>
            <a:r>
              <a:rPr lang="pt-BR" sz="1800" i="1" dirty="0" err="1">
                <a:solidFill>
                  <a:schemeClr val="tx1"/>
                </a:solidFill>
              </a:rPr>
              <a:t>International</a:t>
            </a:r>
            <a:r>
              <a:rPr lang="pt-BR" sz="1800" i="1" dirty="0">
                <a:solidFill>
                  <a:schemeClr val="tx1"/>
                </a:solidFill>
              </a:rPr>
              <a:t> </a:t>
            </a:r>
            <a:r>
              <a:rPr lang="pt-BR" sz="1800" i="1" dirty="0" err="1">
                <a:solidFill>
                  <a:schemeClr val="tx1"/>
                </a:solidFill>
              </a:rPr>
              <a:t>of</a:t>
            </a:r>
            <a:r>
              <a:rPr lang="pt-BR" sz="1800" i="1" dirty="0">
                <a:solidFill>
                  <a:schemeClr val="tx1"/>
                </a:solidFill>
              </a:rPr>
              <a:t> </a:t>
            </a:r>
            <a:r>
              <a:rPr lang="pt-BR" sz="1800" i="1" dirty="0" err="1">
                <a:solidFill>
                  <a:schemeClr val="tx1"/>
                </a:solidFill>
              </a:rPr>
              <a:t>Containers</a:t>
            </a:r>
            <a:r>
              <a:rPr lang="pt-BR" sz="1800" dirty="0">
                <a:solidFill>
                  <a:schemeClr val="tx1"/>
                </a:solidFill>
              </a:rPr>
              <a:t>, com uma numeração exclusiva.</a:t>
            </a:r>
          </a:p>
          <a:p>
            <a:r>
              <a:rPr lang="pt-BR" sz="1800" dirty="0">
                <a:solidFill>
                  <a:schemeClr val="tx1"/>
                </a:solidFill>
              </a:rPr>
              <a:t>Vantagens no transporte :</a:t>
            </a:r>
          </a:p>
          <a:p>
            <a:r>
              <a:rPr lang="pt-BR" sz="1800" dirty="0">
                <a:solidFill>
                  <a:schemeClr val="tx1"/>
                </a:solidFill>
              </a:rPr>
              <a:t>	São intercambiáveis</a:t>
            </a:r>
          </a:p>
          <a:p>
            <a:r>
              <a:rPr lang="pt-BR" sz="1800" dirty="0">
                <a:solidFill>
                  <a:schemeClr val="tx1"/>
                </a:solidFill>
              </a:rPr>
              <a:t>	Possibilitam operações ininterruptas</a:t>
            </a:r>
          </a:p>
          <a:p>
            <a:r>
              <a:rPr lang="pt-BR" sz="1800" dirty="0">
                <a:solidFill>
                  <a:schemeClr val="tx1"/>
                </a:solidFill>
              </a:rPr>
              <a:t>	Incrementam a produtividade</a:t>
            </a:r>
          </a:p>
          <a:p>
            <a:r>
              <a:rPr lang="pt-BR" sz="1800" dirty="0">
                <a:solidFill>
                  <a:schemeClr val="tx1"/>
                </a:solidFill>
              </a:rPr>
              <a:t>	Minimizam tempo de movimentação de carga</a:t>
            </a:r>
          </a:p>
          <a:p>
            <a:r>
              <a:rPr lang="pt-BR" sz="1800" dirty="0">
                <a:solidFill>
                  <a:schemeClr val="tx1"/>
                </a:solidFill>
              </a:rPr>
              <a:t>	Redução de roubo e avarias, além do custo operacional</a:t>
            </a:r>
          </a:p>
          <a:p>
            <a:r>
              <a:rPr lang="pt-BR" sz="1800" dirty="0">
                <a:solidFill>
                  <a:schemeClr val="tx1"/>
                </a:solidFill>
              </a:rPr>
              <a:t>	Evitam contaminação de carga</a:t>
            </a:r>
          </a:p>
          <a:p>
            <a:r>
              <a:rPr lang="pt-BR" sz="1800" b="1" dirty="0">
                <a:solidFill>
                  <a:schemeClr val="tx1"/>
                </a:solidFill>
              </a:rPr>
              <a:t>História :</a:t>
            </a:r>
          </a:p>
          <a:p>
            <a:r>
              <a:rPr lang="pt-BR" sz="1800" dirty="0">
                <a:solidFill>
                  <a:schemeClr val="tx1"/>
                </a:solidFill>
              </a:rPr>
              <a:t>2 ª Guerra Mundial (Hospital ) =&gt; em 56 primeiro a navegar com 58 </a:t>
            </a:r>
            <a:r>
              <a:rPr lang="pt-BR" sz="1800" dirty="0" err="1">
                <a:solidFill>
                  <a:schemeClr val="tx1"/>
                </a:solidFill>
              </a:rPr>
              <a:t>unid</a:t>
            </a:r>
            <a:r>
              <a:rPr lang="pt-BR" sz="1800" dirty="0">
                <a:solidFill>
                  <a:schemeClr val="tx1"/>
                </a:solidFill>
              </a:rPr>
              <a:t>. Em 66 , transporte de 226 </a:t>
            </a:r>
            <a:r>
              <a:rPr lang="pt-BR" sz="1800" dirty="0" err="1">
                <a:solidFill>
                  <a:schemeClr val="tx1"/>
                </a:solidFill>
              </a:rPr>
              <a:t>unid</a:t>
            </a:r>
            <a:r>
              <a:rPr lang="pt-BR" sz="1800" dirty="0">
                <a:solidFill>
                  <a:schemeClr val="tx1"/>
                </a:solidFill>
              </a:rPr>
              <a:t>. Em 72 , transporte de 836 </a:t>
            </a:r>
            <a:r>
              <a:rPr lang="pt-BR" sz="1800" dirty="0" err="1">
                <a:solidFill>
                  <a:schemeClr val="tx1"/>
                </a:solidFill>
              </a:rPr>
              <a:t>unid</a:t>
            </a:r>
            <a:r>
              <a:rPr lang="pt-BR" sz="1800" dirty="0">
                <a:solidFill>
                  <a:schemeClr val="tx1"/>
                </a:solidFill>
              </a:rPr>
              <a:t>. Em 82 passam pelo canal do Panamá – 3000 </a:t>
            </a:r>
            <a:r>
              <a:rPr lang="pt-BR" sz="1800" dirty="0" err="1">
                <a:solidFill>
                  <a:schemeClr val="tx1"/>
                </a:solidFill>
              </a:rPr>
              <a:t>TEUs</a:t>
            </a:r>
            <a:r>
              <a:rPr lang="pt-BR" sz="1800" dirty="0">
                <a:solidFill>
                  <a:schemeClr val="tx1"/>
                </a:solidFill>
              </a:rPr>
              <a:t>. Em 88 com 4300 </a:t>
            </a:r>
            <a:r>
              <a:rPr lang="pt-BR" sz="1800" dirty="0" err="1">
                <a:solidFill>
                  <a:schemeClr val="tx1"/>
                </a:solidFill>
              </a:rPr>
              <a:t>TEUs</a:t>
            </a:r>
            <a:r>
              <a:rPr lang="pt-BR" sz="1800" dirty="0">
                <a:solidFill>
                  <a:schemeClr val="tx1"/>
                </a:solidFill>
              </a:rPr>
              <a:t>, 94 com 6418 </a:t>
            </a:r>
            <a:r>
              <a:rPr lang="pt-BR" sz="1800" dirty="0" err="1">
                <a:solidFill>
                  <a:schemeClr val="tx1"/>
                </a:solidFill>
              </a:rPr>
              <a:t>TEUs</a:t>
            </a:r>
            <a:r>
              <a:rPr lang="pt-BR" sz="1800" dirty="0">
                <a:solidFill>
                  <a:schemeClr val="tx1"/>
                </a:solidFill>
              </a:rPr>
              <a:t> , em 97 com 8000 </a:t>
            </a:r>
            <a:r>
              <a:rPr lang="pt-BR" sz="1800" dirty="0" err="1">
                <a:solidFill>
                  <a:schemeClr val="tx1"/>
                </a:solidFill>
              </a:rPr>
              <a:t>TEUs</a:t>
            </a:r>
            <a:r>
              <a:rPr lang="pt-BR" sz="1800" dirty="0">
                <a:solidFill>
                  <a:schemeClr val="tx1"/>
                </a:solidFill>
              </a:rPr>
              <a:t> e em 2006 com 13460 </a:t>
            </a:r>
            <a:r>
              <a:rPr lang="pt-BR" sz="1800" dirty="0" err="1">
                <a:solidFill>
                  <a:schemeClr val="tx1"/>
                </a:solidFill>
              </a:rPr>
              <a:t>TEUs</a:t>
            </a:r>
            <a:r>
              <a:rPr lang="pt-BR" sz="1800" dirty="0">
                <a:solidFill>
                  <a:schemeClr val="tx1"/>
                </a:solidFill>
              </a:rPr>
              <a:t>.</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1690CE2-CB86-467B-861B-955D61CBEDF4}" type="slidenum">
              <a:rPr lang="pt-BR" smtClean="0">
                <a:latin typeface="Arial" pitchFamily="34" charset="0"/>
                <a:cs typeface="Arial" pitchFamily="34" charset="0"/>
              </a:rPr>
              <a:pPr/>
              <a:t>33</a:t>
            </a:fld>
            <a:endParaRPr lang="pt-BR" smtClean="0">
              <a:latin typeface="Arial" pitchFamily="34" charset="0"/>
              <a:cs typeface="Arial" pitchFamily="34" charset="0"/>
            </a:endParaRPr>
          </a:p>
        </p:txBody>
      </p:sp>
      <p:sp>
        <p:nvSpPr>
          <p:cNvPr id="55299" name="Rectangle 2"/>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5300" name="Rectangle 3"/>
          <p:cNvSpPr>
            <a:spLocks noChangeArrowheads="1"/>
          </p:cNvSpPr>
          <p:nvPr/>
        </p:nvSpPr>
        <p:spPr bwMode="auto">
          <a:xfrm>
            <a:off x="425450" y="1155700"/>
            <a:ext cx="8399463" cy="519113"/>
          </a:xfrm>
          <a:prstGeom prst="rect">
            <a:avLst/>
          </a:prstGeom>
          <a:noFill/>
          <a:ln w="9525" algn="ctr">
            <a:noFill/>
            <a:miter lim="800000"/>
            <a:headEnd/>
            <a:tailEnd/>
          </a:ln>
        </p:spPr>
        <p:txBody>
          <a:bodyPr>
            <a:spAutoFit/>
          </a:bodyPr>
          <a:lstStyle/>
          <a:p>
            <a:pPr>
              <a:lnSpc>
                <a:spcPct val="140000"/>
              </a:lnSpc>
            </a:pPr>
            <a:r>
              <a:rPr lang="pt-BR">
                <a:solidFill>
                  <a:schemeClr val="tx1"/>
                </a:solidFill>
              </a:rPr>
              <a:t>Modais básicos de transportes =&gt;Hidroviário ou Aquaviário</a:t>
            </a:r>
          </a:p>
        </p:txBody>
      </p:sp>
      <p:sp>
        <p:nvSpPr>
          <p:cNvPr id="55301" name="Text Box 5"/>
          <p:cNvSpPr txBox="1">
            <a:spLocks noChangeArrowheads="1"/>
          </p:cNvSpPr>
          <p:nvPr/>
        </p:nvSpPr>
        <p:spPr bwMode="auto">
          <a:xfrm>
            <a:off x="869950" y="1728788"/>
            <a:ext cx="7653338" cy="1109662"/>
          </a:xfrm>
          <a:prstGeom prst="rect">
            <a:avLst/>
          </a:prstGeom>
          <a:noFill/>
          <a:ln w="9525">
            <a:noFill/>
            <a:miter lim="800000"/>
            <a:headEnd/>
            <a:tailEnd/>
          </a:ln>
        </p:spPr>
        <p:txBody>
          <a:bodyPr>
            <a:spAutoFit/>
          </a:bodyPr>
          <a:lstStyle/>
          <a:p>
            <a:pPr>
              <a:lnSpc>
                <a:spcPct val="130000"/>
              </a:lnSpc>
            </a:pPr>
            <a:r>
              <a:rPr lang="pt-BR" sz="1800">
                <a:solidFill>
                  <a:schemeClr val="tx1"/>
                </a:solidFill>
              </a:rPr>
              <a:t>	</a:t>
            </a:r>
            <a:r>
              <a:rPr lang="pt-BR" sz="1800" b="1">
                <a:solidFill>
                  <a:schemeClr val="tx1"/>
                </a:solidFill>
              </a:rPr>
              <a:t>Dimensões , peso e padronização dos Contêiner</a:t>
            </a:r>
          </a:p>
          <a:p>
            <a:pPr>
              <a:lnSpc>
                <a:spcPct val="120000"/>
              </a:lnSpc>
            </a:pPr>
            <a:r>
              <a:rPr lang="pt-BR" sz="1800">
                <a:solidFill>
                  <a:schemeClr val="tx1"/>
                </a:solidFill>
              </a:rPr>
              <a:t>1 Pés = 0,3048 metros</a:t>
            </a:r>
          </a:p>
          <a:p>
            <a:pPr>
              <a:lnSpc>
                <a:spcPct val="120000"/>
              </a:lnSpc>
            </a:pPr>
            <a:r>
              <a:rPr lang="pt-BR" sz="1800">
                <a:solidFill>
                  <a:schemeClr val="tx1"/>
                </a:solidFill>
              </a:rPr>
              <a:t>1 Metro = 3,28084 Pes</a:t>
            </a:r>
          </a:p>
        </p:txBody>
      </p:sp>
      <p:graphicFrame>
        <p:nvGraphicFramePr>
          <p:cNvPr id="482310" name="Group 6"/>
          <p:cNvGraphicFramePr>
            <a:graphicFrameLocks noGrp="1"/>
          </p:cNvGraphicFramePr>
          <p:nvPr/>
        </p:nvGraphicFramePr>
        <p:xfrm>
          <a:off x="755650" y="3397250"/>
          <a:ext cx="7832725" cy="1650684"/>
        </p:xfrm>
        <a:graphic>
          <a:graphicData uri="http://schemas.openxmlformats.org/drawingml/2006/table">
            <a:tbl>
              <a:tblPr/>
              <a:tblGrid>
                <a:gridCol w="1512888"/>
                <a:gridCol w="1008062"/>
                <a:gridCol w="2228850"/>
                <a:gridCol w="1541463"/>
                <a:gridCol w="1541462"/>
              </a:tblGrid>
              <a:tr h="3032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charset="0"/>
                        </a:rPr>
                        <a:t>Comprimento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rPr>
                        <a:t>Largura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rPr>
                        <a:t>Altura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rPr>
                        <a:t>Vol. Útil (referência)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charset="0"/>
                        </a:rPr>
                        <a:t>Capacidade (max)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8`-8`06” – 9`- 9`06”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15 m³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15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8`-8`06” – 9`- 9`06”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30 m³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30,48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8`-8`06” – 9`- 9`06”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charset="0"/>
                        </a:rPr>
                        <a:t>60 m³</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charset="0"/>
                        </a:rPr>
                        <a:t>38 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34" name="Text Box 38"/>
          <p:cNvSpPr txBox="1">
            <a:spLocks noChangeArrowheads="1"/>
          </p:cNvSpPr>
          <p:nvPr/>
        </p:nvSpPr>
        <p:spPr bwMode="auto">
          <a:xfrm>
            <a:off x="808038" y="5118100"/>
            <a:ext cx="8335962" cy="1465263"/>
          </a:xfrm>
          <a:prstGeom prst="rect">
            <a:avLst/>
          </a:prstGeom>
          <a:noFill/>
          <a:ln w="9525">
            <a:noFill/>
            <a:miter lim="800000"/>
            <a:headEnd/>
            <a:tailEnd/>
          </a:ln>
        </p:spPr>
        <p:txBody>
          <a:bodyPr>
            <a:spAutoFit/>
          </a:bodyPr>
          <a:lstStyle/>
          <a:p>
            <a:r>
              <a:rPr lang="pt-BR" sz="1800">
                <a:solidFill>
                  <a:schemeClr val="tx1"/>
                </a:solidFill>
              </a:rPr>
              <a:t>Numeração do Contêiner – Todos são registrados no Bureau Internacional of Containers – BIC.</a:t>
            </a:r>
          </a:p>
          <a:p>
            <a:endParaRPr lang="pt-BR" sz="1800">
              <a:solidFill>
                <a:schemeClr val="tx1"/>
              </a:solidFill>
            </a:endParaRPr>
          </a:p>
          <a:p>
            <a:r>
              <a:rPr lang="pt-BR" sz="1800">
                <a:solidFill>
                  <a:schemeClr val="tx1"/>
                </a:solidFill>
              </a:rPr>
              <a:t>	Código do proprietário -  4 letras sendo a última U de unit</a:t>
            </a:r>
          </a:p>
          <a:p>
            <a:r>
              <a:rPr lang="pt-BR" sz="1800">
                <a:solidFill>
                  <a:schemeClr val="tx1"/>
                </a:solidFill>
              </a:rPr>
              <a:t>	Número de série – 6 números / Digito de controle – 1 número</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26EC252-C517-47EF-8F12-D558886A11E6}" type="slidenum">
              <a:rPr lang="pt-BR" smtClean="0">
                <a:latin typeface="Arial" pitchFamily="34" charset="0"/>
                <a:cs typeface="Arial" pitchFamily="34" charset="0"/>
              </a:rPr>
              <a:pPr/>
              <a:t>34</a:t>
            </a:fld>
            <a:endParaRPr lang="pt-BR" smtClean="0">
              <a:latin typeface="Arial" pitchFamily="34" charset="0"/>
              <a:cs typeface="Arial" pitchFamily="34" charset="0"/>
            </a:endParaRPr>
          </a:p>
        </p:txBody>
      </p:sp>
      <p:pic>
        <p:nvPicPr>
          <p:cNvPr id="56323" name="Picture 2"/>
          <p:cNvPicPr>
            <a:picLocks noChangeAspect="1" noChangeArrowheads="1"/>
          </p:cNvPicPr>
          <p:nvPr/>
        </p:nvPicPr>
        <p:blipFill>
          <a:blip r:embed="rId2"/>
          <a:srcRect/>
          <a:stretch>
            <a:fillRect/>
          </a:stretch>
        </p:blipFill>
        <p:spPr bwMode="auto">
          <a:xfrm>
            <a:off x="4572000" y="3370263"/>
            <a:ext cx="4572000" cy="3487737"/>
          </a:xfrm>
          <a:prstGeom prst="rect">
            <a:avLst/>
          </a:prstGeom>
          <a:noFill/>
          <a:ln w="9525">
            <a:noFill/>
            <a:round/>
            <a:headEnd/>
            <a:tailEnd/>
          </a:ln>
        </p:spPr>
      </p:pic>
      <p:sp>
        <p:nvSpPr>
          <p:cNvPr id="56324" name="Text Box 3"/>
          <p:cNvSpPr txBox="1">
            <a:spLocks noChangeArrowheads="1"/>
          </p:cNvSpPr>
          <p:nvPr/>
        </p:nvSpPr>
        <p:spPr bwMode="auto">
          <a:xfrm>
            <a:off x="5148263" y="1439863"/>
            <a:ext cx="3852862" cy="779462"/>
          </a:xfrm>
          <a:prstGeom prst="rect">
            <a:avLst/>
          </a:prstGeom>
          <a:noFill/>
          <a:ln w="9525">
            <a:noFill/>
            <a:round/>
            <a:headEnd/>
            <a:tailEnd/>
          </a:ln>
        </p:spPr>
        <p:txBody>
          <a:bodyPr lIns="90000" tIns="45000" rIns="90000" bIns="45000"/>
          <a:lstStyle/>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TANK.</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Dim.Ext. CxLxA(mm) 6.058x2.438x2.591</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Capacidade/Volume: 19ton / 23mil litros.</a:t>
            </a:r>
          </a:p>
        </p:txBody>
      </p:sp>
      <p:sp>
        <p:nvSpPr>
          <p:cNvPr id="56325" name="Text Box 4"/>
          <p:cNvSpPr txBox="1">
            <a:spLocks noChangeArrowheads="1"/>
          </p:cNvSpPr>
          <p:nvPr/>
        </p:nvSpPr>
        <p:spPr bwMode="auto">
          <a:xfrm>
            <a:off x="179388" y="4346575"/>
            <a:ext cx="4354512" cy="1233488"/>
          </a:xfrm>
          <a:prstGeom prst="rect">
            <a:avLst/>
          </a:prstGeom>
          <a:noFill/>
          <a:ln w="9525">
            <a:noFill/>
            <a:round/>
            <a:headEnd/>
            <a:tailEnd/>
          </a:ln>
        </p:spPr>
        <p:txBody>
          <a:bodyPr lIns="90000" tIns="45000" rIns="90000" bIns="45000"/>
          <a:lstStyle/>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VOLUME SECO  20’ e 40’.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Dimensões e capacidade iguais ao Dry Box</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de 20’ e 40’, respectivamente.</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Designado para transporte de carga tais como</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produtos químicos secos e grãos.</a:t>
            </a:r>
          </a:p>
        </p:txBody>
      </p:sp>
      <p:pic>
        <p:nvPicPr>
          <p:cNvPr id="56326" name="Picture 1"/>
          <p:cNvPicPr>
            <a:picLocks noChangeAspect="1" noChangeArrowheads="1"/>
          </p:cNvPicPr>
          <p:nvPr/>
        </p:nvPicPr>
        <p:blipFill>
          <a:blip r:embed="rId3"/>
          <a:srcRect/>
          <a:stretch>
            <a:fillRect/>
          </a:stretch>
        </p:blipFill>
        <p:spPr bwMode="auto">
          <a:xfrm>
            <a:off x="36513" y="1081088"/>
            <a:ext cx="4914900" cy="2779712"/>
          </a:xfrm>
          <a:prstGeom prst="rect">
            <a:avLst/>
          </a:prstGeom>
          <a:noFill/>
          <a:ln w="9525">
            <a:noFill/>
            <a:round/>
            <a:headEnd/>
            <a:tailEnd/>
          </a:ln>
        </p:spPr>
      </p:pic>
      <p:sp>
        <p:nvSpPr>
          <p:cNvPr id="56327" name="Rectangle 8"/>
          <p:cNvSpPr>
            <a:spLocks noChangeArrowheads="1"/>
          </p:cNvSpPr>
          <p:nvPr/>
        </p:nvSpPr>
        <p:spPr bwMode="auto">
          <a:xfrm>
            <a:off x="400050" y="4492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6328" name="Rectangle 9"/>
          <p:cNvSpPr>
            <a:spLocks noChangeArrowheads="1"/>
          </p:cNvSpPr>
          <p:nvPr/>
        </p:nvSpPr>
        <p:spPr bwMode="auto">
          <a:xfrm>
            <a:off x="425450" y="995363"/>
            <a:ext cx="8399463" cy="519112"/>
          </a:xfrm>
          <a:prstGeom prst="rect">
            <a:avLst/>
          </a:prstGeom>
          <a:noFill/>
          <a:ln w="9525" algn="ctr">
            <a:noFill/>
            <a:miter lim="800000"/>
            <a:headEnd/>
            <a:tailEnd/>
          </a:ln>
        </p:spPr>
        <p:txBody>
          <a:bodyPr>
            <a:spAutoFit/>
          </a:bodyPr>
          <a:lstStyle/>
          <a:p>
            <a:pPr>
              <a:lnSpc>
                <a:spcPct val="140000"/>
              </a:lnSpc>
            </a:pPr>
            <a:r>
              <a:rPr lang="pt-BR">
                <a:solidFill>
                  <a:schemeClr val="tx1"/>
                </a:solidFill>
              </a:rPr>
              <a:t>Modais básicos de transportes =&gt;Hidroviário ou Aquaviário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DC5313D-12D1-4450-9461-F4BA8370F3EC}" type="slidenum">
              <a:rPr lang="pt-BR" smtClean="0">
                <a:latin typeface="Arial" pitchFamily="34" charset="0"/>
                <a:cs typeface="Arial" pitchFamily="34" charset="0"/>
              </a:rPr>
              <a:pPr/>
              <a:t>35</a:t>
            </a:fld>
            <a:endParaRPr lang="pt-BR" smtClean="0">
              <a:latin typeface="Arial" pitchFamily="34" charset="0"/>
              <a:cs typeface="Arial" pitchFamily="34" charset="0"/>
            </a:endParaRPr>
          </a:p>
        </p:txBody>
      </p:sp>
      <p:pic>
        <p:nvPicPr>
          <p:cNvPr id="57347" name="Picture 2"/>
          <p:cNvPicPr>
            <a:picLocks noChangeAspect="1" noChangeArrowheads="1"/>
          </p:cNvPicPr>
          <p:nvPr/>
        </p:nvPicPr>
        <p:blipFill>
          <a:blip r:embed="rId2"/>
          <a:srcRect/>
          <a:stretch>
            <a:fillRect/>
          </a:stretch>
        </p:blipFill>
        <p:spPr bwMode="auto">
          <a:xfrm>
            <a:off x="71438" y="1071563"/>
            <a:ext cx="4319587" cy="3060700"/>
          </a:xfrm>
          <a:prstGeom prst="rect">
            <a:avLst/>
          </a:prstGeom>
          <a:noFill/>
          <a:ln w="9525">
            <a:noFill/>
            <a:round/>
            <a:headEnd/>
            <a:tailEnd/>
          </a:ln>
        </p:spPr>
      </p:pic>
      <p:pic>
        <p:nvPicPr>
          <p:cNvPr id="57348" name="Picture 3"/>
          <p:cNvPicPr>
            <a:picLocks noChangeAspect="1" noChangeArrowheads="1"/>
          </p:cNvPicPr>
          <p:nvPr/>
        </p:nvPicPr>
        <p:blipFill>
          <a:blip r:embed="rId3"/>
          <a:srcRect/>
          <a:stretch>
            <a:fillRect/>
          </a:stretch>
        </p:blipFill>
        <p:spPr bwMode="auto">
          <a:xfrm>
            <a:off x="4230688" y="4222750"/>
            <a:ext cx="4876800" cy="2806700"/>
          </a:xfrm>
          <a:prstGeom prst="rect">
            <a:avLst/>
          </a:prstGeom>
          <a:noFill/>
          <a:ln w="9525">
            <a:noFill/>
            <a:round/>
            <a:headEnd/>
            <a:tailEnd/>
          </a:ln>
        </p:spPr>
      </p:pic>
      <p:sp>
        <p:nvSpPr>
          <p:cNvPr id="57349" name="Text Box 4"/>
          <p:cNvSpPr txBox="1">
            <a:spLocks noChangeArrowheads="1"/>
          </p:cNvSpPr>
          <p:nvPr/>
        </p:nvSpPr>
        <p:spPr bwMode="auto">
          <a:xfrm>
            <a:off x="4797425" y="1890713"/>
            <a:ext cx="4130675" cy="1233487"/>
          </a:xfrm>
          <a:prstGeom prst="rect">
            <a:avLst/>
          </a:prstGeom>
          <a:noFill/>
          <a:ln w="9525">
            <a:noFill/>
            <a:round/>
            <a:headEnd/>
            <a:tailEnd/>
          </a:ln>
        </p:spPr>
        <p:txBody>
          <a:bodyPr lIns="90000" tIns="45000" rIns="90000" bIns="45000"/>
          <a:lstStyle/>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OPEN TOP 20’ e 40’.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Dimensões e capacidade iguais ao Dry Box</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de 20’ e 40’, respectivamente.</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A maioria destes CNTR são equipados com</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cobertura de tecido.</a:t>
            </a:r>
          </a:p>
        </p:txBody>
      </p:sp>
      <p:sp>
        <p:nvSpPr>
          <p:cNvPr id="57350" name="Text Box 5"/>
          <p:cNvSpPr txBox="1">
            <a:spLocks noChangeArrowheads="1"/>
          </p:cNvSpPr>
          <p:nvPr/>
        </p:nvSpPr>
        <p:spPr bwMode="auto">
          <a:xfrm>
            <a:off x="174625" y="4162425"/>
            <a:ext cx="3965575" cy="2381250"/>
          </a:xfrm>
          <a:prstGeom prst="rect">
            <a:avLst/>
          </a:prstGeom>
          <a:noFill/>
          <a:ln w="9525">
            <a:noFill/>
            <a:round/>
            <a:headEnd/>
            <a:tailEnd/>
          </a:ln>
        </p:spPr>
        <p:txBody>
          <a:bodyPr lIns="90000" tIns="45000" rIns="90000" bIns="45000"/>
          <a:lstStyle/>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REFRIGERADO 20’ e 40’.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20’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Dim.Ext. CxLxA(mm) 6.058x2.438x2.591</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Dim.Int. CxLxA(mm) 5.498x2.270x2.267</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Capacidade/Volume: 25,4ton / 28,3 m3.</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a typeface="MS Gothic"/>
              <a:cs typeface="MS Gothic"/>
            </a:endParaRP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40’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Dim.Ext. CxLxA(mm) 12.192x2.438x2.591</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Dim.Int. CxLxA(mm) 11.151x2.225x2169</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Capacidade/Volume: 26 ton / 55 m3.</a:t>
            </a:r>
          </a:p>
        </p:txBody>
      </p:sp>
      <p:sp>
        <p:nvSpPr>
          <p:cNvPr id="57351" name="Rectangle 8"/>
          <p:cNvSpPr>
            <a:spLocks noChangeArrowheads="1"/>
          </p:cNvSpPr>
          <p:nvPr/>
        </p:nvSpPr>
        <p:spPr bwMode="auto">
          <a:xfrm>
            <a:off x="414338" y="50641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7352" name="Rectangle 9"/>
          <p:cNvSpPr>
            <a:spLocks noChangeArrowheads="1"/>
          </p:cNvSpPr>
          <p:nvPr/>
        </p:nvSpPr>
        <p:spPr bwMode="auto">
          <a:xfrm>
            <a:off x="354013" y="893763"/>
            <a:ext cx="8399462" cy="519112"/>
          </a:xfrm>
          <a:prstGeom prst="rect">
            <a:avLst/>
          </a:prstGeom>
          <a:noFill/>
          <a:ln w="9525" algn="ctr">
            <a:noFill/>
            <a:miter lim="800000"/>
            <a:headEnd/>
            <a:tailEnd/>
          </a:ln>
        </p:spPr>
        <p:txBody>
          <a:bodyPr>
            <a:spAutoFit/>
          </a:bodyPr>
          <a:lstStyle/>
          <a:p>
            <a:pPr>
              <a:lnSpc>
                <a:spcPct val="140000"/>
              </a:lnSpc>
            </a:pPr>
            <a:r>
              <a:rPr lang="pt-BR">
                <a:solidFill>
                  <a:schemeClr val="tx1"/>
                </a:solidFill>
              </a:rPr>
              <a:t>Modais básicos de transportes =&gt;Hidroviário ou Aquaviário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F32DBDE-5780-4979-A9BB-CE6934BD460C}" type="slidenum">
              <a:rPr lang="pt-BR" smtClean="0">
                <a:latin typeface="Arial" pitchFamily="34" charset="0"/>
                <a:cs typeface="Arial" pitchFamily="34" charset="0"/>
              </a:rPr>
              <a:pPr/>
              <a:t>36</a:t>
            </a:fld>
            <a:endParaRPr lang="pt-BR" smtClean="0">
              <a:latin typeface="Arial" pitchFamily="34" charset="0"/>
              <a:cs typeface="Arial" pitchFamily="34" charset="0"/>
            </a:endParaRPr>
          </a:p>
        </p:txBody>
      </p:sp>
      <p:pic>
        <p:nvPicPr>
          <p:cNvPr id="58371" name="Picture 1"/>
          <p:cNvPicPr>
            <a:picLocks noChangeAspect="1" noChangeArrowheads="1"/>
          </p:cNvPicPr>
          <p:nvPr/>
        </p:nvPicPr>
        <p:blipFill>
          <a:blip r:embed="rId2"/>
          <a:srcRect/>
          <a:stretch>
            <a:fillRect/>
          </a:stretch>
        </p:blipFill>
        <p:spPr bwMode="auto">
          <a:xfrm>
            <a:off x="36513" y="1223963"/>
            <a:ext cx="4876800" cy="2830512"/>
          </a:xfrm>
          <a:prstGeom prst="rect">
            <a:avLst/>
          </a:prstGeom>
          <a:noFill/>
          <a:ln w="9525">
            <a:noFill/>
            <a:round/>
            <a:headEnd/>
            <a:tailEnd/>
          </a:ln>
        </p:spPr>
      </p:pic>
      <p:pic>
        <p:nvPicPr>
          <p:cNvPr id="58372" name="Picture 2"/>
          <p:cNvPicPr>
            <a:picLocks noChangeAspect="1" noChangeArrowheads="1"/>
          </p:cNvPicPr>
          <p:nvPr/>
        </p:nvPicPr>
        <p:blipFill>
          <a:blip r:embed="rId3"/>
          <a:srcRect/>
          <a:stretch>
            <a:fillRect/>
          </a:stretch>
        </p:blipFill>
        <p:spPr bwMode="auto">
          <a:xfrm>
            <a:off x="4038600" y="5105400"/>
            <a:ext cx="5105400" cy="1265238"/>
          </a:xfrm>
          <a:prstGeom prst="rect">
            <a:avLst/>
          </a:prstGeom>
          <a:noFill/>
          <a:ln w="9525">
            <a:noFill/>
            <a:round/>
            <a:headEnd/>
            <a:tailEnd/>
          </a:ln>
        </p:spPr>
      </p:pic>
      <p:sp>
        <p:nvSpPr>
          <p:cNvPr id="58373" name="Text Box 3"/>
          <p:cNvSpPr txBox="1">
            <a:spLocks noChangeArrowheads="1"/>
          </p:cNvSpPr>
          <p:nvPr/>
        </p:nvSpPr>
        <p:spPr bwMode="auto">
          <a:xfrm>
            <a:off x="179388" y="4140200"/>
            <a:ext cx="3814762" cy="2381250"/>
          </a:xfrm>
          <a:prstGeom prst="rect">
            <a:avLst/>
          </a:prstGeom>
          <a:noFill/>
          <a:ln w="9525">
            <a:noFill/>
            <a:round/>
            <a:headEnd/>
            <a:tailEnd/>
          </a:ln>
        </p:spPr>
        <p:txBody>
          <a:bodyPr lIns="90000" tIns="45000" rIns="90000" bIns="45000"/>
          <a:lstStyle/>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PLATAFORM  20’ e 40’.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20’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Dim.Ext. CxLxA(mm) 6.058x2.438</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Dim.Int. CxLxA(mm) 6.020X2.413</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Capacidade/Volume: 21,6ton / 33,2 m3.</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a typeface="MS Gothic"/>
              <a:cs typeface="MS Gothic"/>
            </a:endParaRP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40’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Dim.Ext. CxLxA(mm) 12.192x2.438</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Dim.Int. CxLxA(mm) 12.150x2.290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Capacidade/Volume: 26,5 ton / 67,7 m3.</a:t>
            </a:r>
          </a:p>
        </p:txBody>
      </p:sp>
      <p:sp>
        <p:nvSpPr>
          <p:cNvPr id="58374" name="Text Box 4"/>
          <p:cNvSpPr txBox="1">
            <a:spLocks noChangeArrowheads="1"/>
          </p:cNvSpPr>
          <p:nvPr/>
        </p:nvSpPr>
        <p:spPr bwMode="auto">
          <a:xfrm>
            <a:off x="5035550" y="1439863"/>
            <a:ext cx="3965575" cy="2381250"/>
          </a:xfrm>
          <a:prstGeom prst="rect">
            <a:avLst/>
          </a:prstGeom>
          <a:noFill/>
          <a:ln w="9525">
            <a:noFill/>
            <a:round/>
            <a:headEnd/>
            <a:tailEnd/>
          </a:ln>
        </p:spPr>
        <p:txBody>
          <a:bodyPr lIns="90000" tIns="45000" rIns="90000" bIns="45000"/>
          <a:lstStyle/>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FLAT RACK  20’ e 40’.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20’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Dim.Ext. CxLxA(mm) 6.058x2.438x2.591</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Dim.Int. CxLxA(mm) 5.798x2.408x2.336</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Capacidade/Volume: 21,6ton / 33,2 m3.</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600">
              <a:solidFill>
                <a:srgbClr val="000000"/>
              </a:solidFill>
              <a:ea typeface="MS Gothic"/>
              <a:cs typeface="MS Gothic"/>
            </a:endParaRP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b="1" u="sng">
                <a:solidFill>
                  <a:srgbClr val="000000"/>
                </a:solidFill>
                <a:ea typeface="MS Gothic"/>
                <a:cs typeface="MS Gothic"/>
              </a:rPr>
              <a:t>40’</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Dim.Ext. CxLxA(mm) 12.192x2.438x2.591</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Dim.Int. CxLxA(mm) 12.092x2.404x2.002</a:t>
            </a:r>
          </a:p>
          <a:p>
            <a:pPr defTabSz="449263" eaLnBrk="0" hangingPunct="0">
              <a:lnSpc>
                <a:spcPct val="87000"/>
              </a:lnSpc>
              <a:buClr>
                <a:srgbClr val="000000"/>
              </a:buClr>
              <a:buSzPct val="100000"/>
              <a:buFont typeface="Arial"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600">
                <a:solidFill>
                  <a:srgbClr val="000000"/>
                </a:solidFill>
                <a:ea typeface="MS Gothic"/>
                <a:cs typeface="MS Gothic"/>
              </a:rPr>
              <a:t>Capacidade/Volume: 26,5 ton / 67,7 m3.</a:t>
            </a:r>
          </a:p>
        </p:txBody>
      </p:sp>
      <p:sp>
        <p:nvSpPr>
          <p:cNvPr id="58375" name="Rectangle 8"/>
          <p:cNvSpPr>
            <a:spLocks noChangeArrowheads="1"/>
          </p:cNvSpPr>
          <p:nvPr/>
        </p:nvSpPr>
        <p:spPr bwMode="auto">
          <a:xfrm>
            <a:off x="442913" y="4492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8376" name="Rectangle 9"/>
          <p:cNvSpPr>
            <a:spLocks noChangeArrowheads="1"/>
          </p:cNvSpPr>
          <p:nvPr/>
        </p:nvSpPr>
        <p:spPr bwMode="auto">
          <a:xfrm>
            <a:off x="396875" y="938213"/>
            <a:ext cx="8399463" cy="519112"/>
          </a:xfrm>
          <a:prstGeom prst="rect">
            <a:avLst/>
          </a:prstGeom>
          <a:noFill/>
          <a:ln w="9525" algn="ctr">
            <a:noFill/>
            <a:miter lim="800000"/>
            <a:headEnd/>
            <a:tailEnd/>
          </a:ln>
        </p:spPr>
        <p:txBody>
          <a:bodyPr>
            <a:spAutoFit/>
          </a:bodyPr>
          <a:lstStyle/>
          <a:p>
            <a:pPr>
              <a:lnSpc>
                <a:spcPct val="140000"/>
              </a:lnSpc>
            </a:pPr>
            <a:r>
              <a:rPr lang="pt-BR">
                <a:solidFill>
                  <a:schemeClr val="tx1"/>
                </a:solidFill>
              </a:rPr>
              <a:t>Modais básicos de transportes =&gt;Hidroviário ou Aquaviário</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B16B5CA-3063-4932-B229-80F274518FD3}" type="slidenum">
              <a:rPr lang="pt-BR" smtClean="0">
                <a:latin typeface="Arial" pitchFamily="34" charset="0"/>
                <a:cs typeface="Arial" pitchFamily="34" charset="0"/>
              </a:rPr>
              <a:pPr/>
              <a:t>37</a:t>
            </a:fld>
            <a:endParaRPr lang="pt-BR" smtClean="0">
              <a:latin typeface="Arial" pitchFamily="34" charset="0"/>
              <a:cs typeface="Arial" pitchFamily="34" charset="0"/>
            </a:endParaRPr>
          </a:p>
        </p:txBody>
      </p:sp>
      <p:pic>
        <p:nvPicPr>
          <p:cNvPr id="59395" name="Picture 3" descr="220px-WCML_freight_train">
            <a:hlinkClick r:id="rId3"/>
          </p:cNvPr>
          <p:cNvPicPr>
            <a:picLocks noChangeAspect="1" noChangeArrowheads="1"/>
          </p:cNvPicPr>
          <p:nvPr/>
        </p:nvPicPr>
        <p:blipFill>
          <a:blip r:embed="rId4"/>
          <a:srcRect/>
          <a:stretch>
            <a:fillRect/>
          </a:stretch>
        </p:blipFill>
        <p:spPr bwMode="auto">
          <a:xfrm>
            <a:off x="882650" y="1520825"/>
            <a:ext cx="3910013" cy="2219325"/>
          </a:xfrm>
          <a:prstGeom prst="rect">
            <a:avLst/>
          </a:prstGeom>
          <a:noFill/>
          <a:ln w="9525">
            <a:noFill/>
            <a:miter lim="800000"/>
            <a:headEnd/>
            <a:tailEnd/>
          </a:ln>
        </p:spPr>
      </p:pic>
      <p:pic>
        <p:nvPicPr>
          <p:cNvPr id="59396" name="Picture 5" descr="220px-Line3174_-_Shipping_Containers_at_the_terminal_at_Port_Elizabeth%2C_New_Jersey_-_NOAA">
            <a:hlinkClick r:id="rId5"/>
          </p:cNvPr>
          <p:cNvPicPr>
            <a:picLocks noChangeAspect="1" noChangeArrowheads="1"/>
          </p:cNvPicPr>
          <p:nvPr/>
        </p:nvPicPr>
        <p:blipFill>
          <a:blip r:embed="rId6"/>
          <a:srcRect/>
          <a:stretch>
            <a:fillRect/>
          </a:stretch>
        </p:blipFill>
        <p:spPr bwMode="auto">
          <a:xfrm>
            <a:off x="5426075" y="1509713"/>
            <a:ext cx="3111500" cy="2273300"/>
          </a:xfrm>
          <a:prstGeom prst="rect">
            <a:avLst/>
          </a:prstGeom>
          <a:noFill/>
          <a:ln w="9525">
            <a:noFill/>
            <a:miter lim="800000"/>
            <a:headEnd/>
            <a:tailEnd/>
          </a:ln>
        </p:spPr>
      </p:pic>
      <p:sp>
        <p:nvSpPr>
          <p:cNvPr id="59397" name="Text Box 6"/>
          <p:cNvSpPr txBox="1">
            <a:spLocks noChangeArrowheads="1"/>
          </p:cNvSpPr>
          <p:nvPr/>
        </p:nvSpPr>
        <p:spPr bwMode="auto">
          <a:xfrm>
            <a:off x="850900" y="3871913"/>
            <a:ext cx="2243138" cy="396875"/>
          </a:xfrm>
          <a:prstGeom prst="rect">
            <a:avLst/>
          </a:prstGeom>
          <a:noFill/>
          <a:ln w="9525" algn="ctr">
            <a:noFill/>
            <a:miter lim="800000"/>
            <a:headEnd/>
            <a:tailEnd/>
          </a:ln>
        </p:spPr>
        <p:txBody>
          <a:bodyPr wrap="none">
            <a:spAutoFit/>
          </a:bodyPr>
          <a:lstStyle/>
          <a:p>
            <a:r>
              <a:rPr lang="pt-BR">
                <a:solidFill>
                  <a:schemeClr val="tx1"/>
                </a:solidFill>
              </a:rPr>
              <a:t>Trem de conteiner</a:t>
            </a:r>
          </a:p>
        </p:txBody>
      </p:sp>
      <p:sp>
        <p:nvSpPr>
          <p:cNvPr id="59398" name="Text Box 7"/>
          <p:cNvSpPr txBox="1">
            <a:spLocks noChangeArrowheads="1"/>
          </p:cNvSpPr>
          <p:nvPr/>
        </p:nvSpPr>
        <p:spPr bwMode="auto">
          <a:xfrm>
            <a:off x="5581650" y="3884613"/>
            <a:ext cx="3302000" cy="396875"/>
          </a:xfrm>
          <a:prstGeom prst="rect">
            <a:avLst/>
          </a:prstGeom>
          <a:noFill/>
          <a:ln w="9525" algn="ctr">
            <a:noFill/>
            <a:miter lim="800000"/>
            <a:headEnd/>
            <a:tailEnd/>
          </a:ln>
        </p:spPr>
        <p:txBody>
          <a:bodyPr wrap="none">
            <a:spAutoFit/>
          </a:bodyPr>
          <a:lstStyle/>
          <a:p>
            <a:r>
              <a:rPr lang="pt-BR">
                <a:solidFill>
                  <a:schemeClr val="tx1"/>
                </a:solidFill>
              </a:rPr>
              <a:t>Armazenagem de conteiner</a:t>
            </a:r>
          </a:p>
        </p:txBody>
      </p:sp>
      <p:pic>
        <p:nvPicPr>
          <p:cNvPr id="59399" name="Picture 9" descr="220px-Container_ship_loading-700px">
            <a:hlinkClick r:id="rId7"/>
          </p:cNvPr>
          <p:cNvPicPr>
            <a:picLocks noChangeAspect="1" noChangeArrowheads="1"/>
          </p:cNvPicPr>
          <p:nvPr/>
        </p:nvPicPr>
        <p:blipFill>
          <a:blip r:embed="rId8"/>
          <a:srcRect/>
          <a:stretch>
            <a:fillRect/>
          </a:stretch>
        </p:blipFill>
        <p:spPr bwMode="auto">
          <a:xfrm>
            <a:off x="2057400" y="4605338"/>
            <a:ext cx="2995613" cy="1638300"/>
          </a:xfrm>
          <a:prstGeom prst="rect">
            <a:avLst/>
          </a:prstGeom>
          <a:noFill/>
          <a:ln w="9525">
            <a:noFill/>
            <a:miter lim="800000"/>
            <a:headEnd/>
            <a:tailEnd/>
          </a:ln>
        </p:spPr>
      </p:pic>
      <p:sp>
        <p:nvSpPr>
          <p:cNvPr id="59400" name="Text Box 10"/>
          <p:cNvSpPr txBox="1">
            <a:spLocks noChangeArrowheads="1"/>
          </p:cNvSpPr>
          <p:nvPr/>
        </p:nvSpPr>
        <p:spPr bwMode="auto">
          <a:xfrm>
            <a:off x="5205413" y="5700713"/>
            <a:ext cx="3273425" cy="396875"/>
          </a:xfrm>
          <a:prstGeom prst="rect">
            <a:avLst/>
          </a:prstGeom>
          <a:noFill/>
          <a:ln w="9525" algn="ctr">
            <a:noFill/>
            <a:miter lim="800000"/>
            <a:headEnd/>
            <a:tailEnd/>
          </a:ln>
        </p:spPr>
        <p:txBody>
          <a:bodyPr wrap="none">
            <a:spAutoFit/>
          </a:bodyPr>
          <a:lstStyle/>
          <a:p>
            <a:r>
              <a:rPr lang="pt-BR">
                <a:solidFill>
                  <a:schemeClr val="tx1"/>
                </a:solidFill>
              </a:rPr>
              <a:t>Carregamento de conteiner</a:t>
            </a:r>
          </a:p>
        </p:txBody>
      </p:sp>
      <p:sp>
        <p:nvSpPr>
          <p:cNvPr id="59401" name="Rectangle 11"/>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59402" name="Rectangle 12"/>
          <p:cNvSpPr>
            <a:spLocks noChangeArrowheads="1"/>
          </p:cNvSpPr>
          <p:nvPr/>
        </p:nvSpPr>
        <p:spPr bwMode="auto">
          <a:xfrm>
            <a:off x="425450" y="1155700"/>
            <a:ext cx="8399463" cy="519113"/>
          </a:xfrm>
          <a:prstGeom prst="rect">
            <a:avLst/>
          </a:prstGeom>
          <a:noFill/>
          <a:ln w="9525" algn="ctr">
            <a:noFill/>
            <a:miter lim="800000"/>
            <a:headEnd/>
            <a:tailEnd/>
          </a:ln>
        </p:spPr>
        <p:txBody>
          <a:bodyPr>
            <a:spAutoFit/>
          </a:bodyPr>
          <a:lstStyle/>
          <a:p>
            <a:pPr>
              <a:lnSpc>
                <a:spcPct val="140000"/>
              </a:lnSpc>
            </a:pPr>
            <a:r>
              <a:rPr lang="pt-BR">
                <a:solidFill>
                  <a:schemeClr val="tx1"/>
                </a:solidFill>
              </a:rPr>
              <a:t>Modais básicos de transportes =&gt;Hidroviário ou Aquaviário</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CEF314F3-1906-4859-A3C2-D6A1B590F855}" type="slidenum">
              <a:rPr lang="pt-BR" smtClean="0">
                <a:latin typeface="Arial" pitchFamily="34" charset="0"/>
                <a:cs typeface="Arial" pitchFamily="34" charset="0"/>
              </a:rPr>
              <a:pPr/>
              <a:t>38</a:t>
            </a:fld>
            <a:endParaRPr lang="pt-BR" smtClean="0">
              <a:latin typeface="Arial" pitchFamily="34" charset="0"/>
              <a:cs typeface="Arial" pitchFamily="34" charset="0"/>
            </a:endParaRPr>
          </a:p>
        </p:txBody>
      </p:sp>
      <p:sp>
        <p:nvSpPr>
          <p:cNvPr id="60419" name="Rectangle 2"/>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60420" name="Rectangle 3"/>
          <p:cNvSpPr>
            <a:spLocks noChangeArrowheads="1"/>
          </p:cNvSpPr>
          <p:nvPr/>
        </p:nvSpPr>
        <p:spPr bwMode="auto">
          <a:xfrm>
            <a:off x="439738" y="1401763"/>
            <a:ext cx="8399462" cy="4965700"/>
          </a:xfrm>
          <a:prstGeom prst="rect">
            <a:avLst/>
          </a:prstGeom>
          <a:noFill/>
          <a:ln w="9525" algn="ctr">
            <a:noFill/>
            <a:miter lim="800000"/>
            <a:headEnd/>
            <a:tailEnd/>
          </a:ln>
        </p:spPr>
        <p:txBody>
          <a:bodyPr>
            <a:spAutoFit/>
          </a:bodyPr>
          <a:lstStyle/>
          <a:p>
            <a:pPr>
              <a:lnSpc>
                <a:spcPct val="160000"/>
              </a:lnSpc>
            </a:pPr>
            <a:r>
              <a:rPr lang="pt-BR">
                <a:solidFill>
                  <a:schemeClr val="tx1"/>
                </a:solidFill>
              </a:rPr>
              <a:t>Modais básicos de transportes</a:t>
            </a:r>
          </a:p>
          <a:p>
            <a:pPr>
              <a:lnSpc>
                <a:spcPct val="160000"/>
              </a:lnSpc>
              <a:buFontTx/>
              <a:buChar char="•"/>
            </a:pPr>
            <a:r>
              <a:rPr lang="pt-BR">
                <a:solidFill>
                  <a:schemeClr val="tx1"/>
                </a:solidFill>
              </a:rPr>
              <a:t> Dutoviários</a:t>
            </a:r>
          </a:p>
          <a:p>
            <a:pPr lvl="1">
              <a:lnSpc>
                <a:spcPct val="160000"/>
              </a:lnSpc>
              <a:buFontTx/>
              <a:buChar char="•"/>
            </a:pPr>
            <a:r>
              <a:rPr lang="pt-BR">
                <a:solidFill>
                  <a:schemeClr val="tx1"/>
                </a:solidFill>
              </a:rPr>
              <a:t> Transporte por tubulações, chamadas de pipeline</a:t>
            </a:r>
          </a:p>
          <a:p>
            <a:pPr lvl="2">
              <a:lnSpc>
                <a:spcPct val="160000"/>
              </a:lnSpc>
              <a:buFontTx/>
              <a:buChar char="•"/>
            </a:pPr>
            <a:r>
              <a:rPr lang="pt-BR">
                <a:solidFill>
                  <a:schemeClr val="tx1"/>
                </a:solidFill>
              </a:rPr>
              <a:t> Limitado serviço e capacidade</a:t>
            </a:r>
          </a:p>
          <a:p>
            <a:pPr lvl="2">
              <a:lnSpc>
                <a:spcPct val="160000"/>
              </a:lnSpc>
              <a:buFontTx/>
              <a:buChar char="•"/>
            </a:pPr>
            <a:r>
              <a:rPr lang="pt-BR">
                <a:solidFill>
                  <a:schemeClr val="tx1"/>
                </a:solidFill>
              </a:rPr>
              <a:t> Petróleo , carvão , gas natural, produtos químicos</a:t>
            </a:r>
          </a:p>
          <a:p>
            <a:pPr lvl="2">
              <a:lnSpc>
                <a:spcPct val="160000"/>
              </a:lnSpc>
              <a:buFontTx/>
              <a:buChar char="•"/>
            </a:pPr>
            <a:r>
              <a:rPr lang="pt-BR">
                <a:solidFill>
                  <a:schemeClr val="tx1"/>
                </a:solidFill>
              </a:rPr>
              <a:t> Pode operar , 7 dias x 24 horas por dia com alta capacidade</a:t>
            </a:r>
          </a:p>
          <a:p>
            <a:pPr lvl="2">
              <a:lnSpc>
                <a:spcPct val="160000"/>
              </a:lnSpc>
              <a:buFontTx/>
              <a:buChar char="•"/>
            </a:pPr>
            <a:r>
              <a:rPr lang="pt-BR">
                <a:solidFill>
                  <a:schemeClr val="tx1"/>
                </a:solidFill>
              </a:rPr>
              <a:t> Mais confiável que demais transporte, pouca variabilidade de nos tempos de entrega</a:t>
            </a:r>
          </a:p>
          <a:p>
            <a:pPr lvl="2">
              <a:lnSpc>
                <a:spcPct val="160000"/>
              </a:lnSpc>
              <a:buFontTx/>
              <a:buChar char="•"/>
            </a:pPr>
            <a:r>
              <a:rPr lang="pt-BR">
                <a:solidFill>
                  <a:schemeClr val="tx1"/>
                </a:solidFill>
              </a:rPr>
              <a:t> Brasil – Bolivia – Gasoduto , bom exemplo 3.150 km de extensão </a:t>
            </a:r>
          </a:p>
        </p:txBody>
      </p:sp>
      <p:pic>
        <p:nvPicPr>
          <p:cNvPr id="60421" name="Picture 7" descr="ANd9GcR-oUqcIFyeFDeuegCCioXwMnn4u4Vb0-3kMoW7Kr5rf9FkRSPuFAZ1qg">
            <a:hlinkClick r:id="rId3"/>
          </p:cNvPr>
          <p:cNvPicPr>
            <a:picLocks noChangeAspect="1" noChangeArrowheads="1"/>
          </p:cNvPicPr>
          <p:nvPr/>
        </p:nvPicPr>
        <p:blipFill>
          <a:blip r:embed="rId4"/>
          <a:srcRect/>
          <a:stretch>
            <a:fillRect/>
          </a:stretch>
        </p:blipFill>
        <p:spPr bwMode="auto">
          <a:xfrm>
            <a:off x="6884988" y="1398588"/>
            <a:ext cx="1843087" cy="1450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48342" y="905554"/>
            <a:ext cx="8389257" cy="5537670"/>
          </a:xfrm>
          <a:prstGeom prst="rect">
            <a:avLst/>
          </a:prstGeom>
        </p:spPr>
        <p:txBody>
          <a:bodyPr wrap="square">
            <a:spAutoFit/>
          </a:bodyPr>
          <a:lstStyle/>
          <a:p>
            <a:pPr>
              <a:lnSpc>
                <a:spcPct val="150000"/>
              </a:lnSpc>
            </a:pPr>
            <a:r>
              <a:rPr lang="pt-BR" sz="1700" dirty="0" smtClean="0"/>
              <a:t>E </a:t>
            </a:r>
            <a:r>
              <a:rPr lang="pt-BR" sz="1700" dirty="0" err="1" smtClean="0"/>
              <a:t>possivel</a:t>
            </a:r>
            <a:r>
              <a:rPr lang="pt-BR" sz="1700" dirty="0" smtClean="0"/>
              <a:t> delinearmos os principais </a:t>
            </a:r>
            <a:r>
              <a:rPr lang="pt-BR" sz="1700" dirty="0" err="1" smtClean="0"/>
              <a:t>criterios</a:t>
            </a:r>
            <a:r>
              <a:rPr lang="pt-BR" sz="1700" dirty="0" smtClean="0"/>
              <a:t> para a escolha da melhor alternativa baseando-se nas seguintes </a:t>
            </a:r>
            <a:r>
              <a:rPr lang="pt-BR" sz="1700" dirty="0" err="1" smtClean="0"/>
              <a:t>orientacoes</a:t>
            </a:r>
            <a:r>
              <a:rPr lang="pt-BR" sz="1700" dirty="0" smtClean="0"/>
              <a:t>:</a:t>
            </a:r>
          </a:p>
          <a:p>
            <a:pPr>
              <a:lnSpc>
                <a:spcPct val="150000"/>
              </a:lnSpc>
            </a:pPr>
            <a:r>
              <a:rPr lang="pt-BR" sz="1700" dirty="0" smtClean="0"/>
              <a:t>a) </a:t>
            </a:r>
            <a:r>
              <a:rPr lang="pt-BR" sz="1700" i="1" dirty="0" err="1" smtClean="0"/>
              <a:t>Rodoviario</a:t>
            </a:r>
            <a:r>
              <a:rPr lang="pt-BR" sz="1700" i="1" dirty="0" smtClean="0"/>
              <a:t>: destinado a volumes menores, ou produtos de maior </a:t>
            </a:r>
            <a:r>
              <a:rPr lang="pt-BR" sz="1700" i="1" dirty="0" err="1" smtClean="0"/>
              <a:t>sofisticacao</a:t>
            </a:r>
            <a:r>
              <a:rPr lang="pt-BR" sz="1700" i="1" dirty="0" smtClean="0"/>
              <a:t> </a:t>
            </a:r>
            <a:r>
              <a:rPr lang="pt-BR" sz="1700" dirty="0" smtClean="0"/>
              <a:t>que exigem prazos relativamente </a:t>
            </a:r>
            <a:r>
              <a:rPr lang="pt-BR" sz="1700" dirty="0" err="1" smtClean="0"/>
              <a:t>rapidos</a:t>
            </a:r>
            <a:r>
              <a:rPr lang="pt-BR" sz="1700" dirty="0" smtClean="0"/>
              <a:t> de entrega. A rodovia para transporte de carga apresenta velocidades compreendidas dentro do intervalo de 30 a 60 km/h.</a:t>
            </a:r>
          </a:p>
          <a:p>
            <a:pPr>
              <a:lnSpc>
                <a:spcPct val="150000"/>
              </a:lnSpc>
            </a:pPr>
            <a:r>
              <a:rPr lang="pt-BR" sz="1700" dirty="0" smtClean="0"/>
              <a:t>b) </a:t>
            </a:r>
            <a:r>
              <a:rPr lang="pt-BR" sz="1700" i="1" dirty="0" err="1" smtClean="0"/>
              <a:t>Ferroviario</a:t>
            </a:r>
            <a:r>
              <a:rPr lang="pt-BR" sz="1700" i="1" dirty="0" smtClean="0"/>
              <a:t>: destinado a volumes maiores e que possuem custo </a:t>
            </a:r>
            <a:r>
              <a:rPr lang="pt-BR" sz="1700" i="1" dirty="0" err="1" smtClean="0"/>
              <a:t>unitario</a:t>
            </a:r>
            <a:r>
              <a:rPr lang="pt-BR" sz="1700" i="1" dirty="0" smtClean="0"/>
              <a:t> </a:t>
            </a:r>
            <a:r>
              <a:rPr lang="pt-BR" sz="1700" dirty="0" smtClean="0"/>
              <a:t>baixo; neste caso o fator tempo </a:t>
            </a:r>
            <a:r>
              <a:rPr lang="pt-BR" sz="1700" dirty="0" err="1" smtClean="0"/>
              <a:t>nao</a:t>
            </a:r>
            <a:r>
              <a:rPr lang="pt-BR" sz="1700" dirty="0" smtClean="0"/>
              <a:t> </a:t>
            </a:r>
            <a:r>
              <a:rPr lang="pt-BR" sz="1700" dirty="0" err="1" smtClean="0"/>
              <a:t>sera</a:t>
            </a:r>
            <a:r>
              <a:rPr lang="pt-BR" sz="1700" dirty="0" smtClean="0"/>
              <a:t> preponderante, já que nesta modalidade a velocidade media nas melhores </a:t>
            </a:r>
            <a:r>
              <a:rPr lang="pt-BR" sz="1700" dirty="0" err="1" smtClean="0"/>
              <a:t>condicoes</a:t>
            </a:r>
            <a:r>
              <a:rPr lang="pt-BR" sz="1700" dirty="0" smtClean="0"/>
              <a:t> </a:t>
            </a:r>
            <a:r>
              <a:rPr lang="pt-BR" sz="1700" dirty="0" err="1" smtClean="0"/>
              <a:t>podera</a:t>
            </a:r>
            <a:r>
              <a:rPr lang="pt-BR" sz="1700" dirty="0" smtClean="0"/>
              <a:t> atingir 12 km/h.</a:t>
            </a:r>
          </a:p>
          <a:p>
            <a:pPr>
              <a:lnSpc>
                <a:spcPct val="150000"/>
              </a:lnSpc>
            </a:pPr>
            <a:r>
              <a:rPr lang="pt-BR" sz="1700" dirty="0" smtClean="0"/>
              <a:t>c) </a:t>
            </a:r>
            <a:r>
              <a:rPr lang="pt-BR" sz="1700" i="1" dirty="0" err="1" smtClean="0"/>
              <a:t>Aeroviario</a:t>
            </a:r>
            <a:r>
              <a:rPr lang="pt-BR" sz="1700" i="1" dirty="0" smtClean="0"/>
              <a:t>: destinado a pequenos volumes classificados em “cargas nobres”. </a:t>
            </a:r>
            <a:r>
              <a:rPr lang="pt-BR" sz="1700" dirty="0" smtClean="0"/>
              <a:t>A </a:t>
            </a:r>
            <a:r>
              <a:rPr lang="pt-BR" sz="1700" dirty="0" err="1" smtClean="0"/>
              <a:t>utilizacao</a:t>
            </a:r>
            <a:r>
              <a:rPr lang="pt-BR" sz="1700" dirty="0" smtClean="0"/>
              <a:t> de tal meio devera somente ser feita quando os prazos de entrega forem imperativos.</a:t>
            </a:r>
          </a:p>
          <a:p>
            <a:pPr>
              <a:lnSpc>
                <a:spcPct val="150000"/>
              </a:lnSpc>
            </a:pPr>
            <a:r>
              <a:rPr lang="pt-BR" sz="1700" dirty="0" smtClean="0"/>
              <a:t>d) </a:t>
            </a:r>
            <a:r>
              <a:rPr lang="pt-BR" sz="1700" i="1" dirty="0" err="1" smtClean="0"/>
              <a:t>Hidroviario</a:t>
            </a:r>
            <a:r>
              <a:rPr lang="pt-BR" sz="1700" i="1" dirty="0" smtClean="0"/>
              <a:t> e </a:t>
            </a:r>
            <a:r>
              <a:rPr lang="pt-BR" sz="1700" i="1" dirty="0" err="1" smtClean="0"/>
              <a:t>maritimo</a:t>
            </a:r>
            <a:r>
              <a:rPr lang="pt-BR" sz="1700" i="1" dirty="0" smtClean="0"/>
              <a:t>: devera levar produtos de </a:t>
            </a:r>
            <a:r>
              <a:rPr lang="pt-BR" sz="1700" i="1" dirty="0" err="1" smtClean="0"/>
              <a:t>baixissimo</a:t>
            </a:r>
            <a:r>
              <a:rPr lang="pt-BR" sz="1700" i="1" dirty="0" smtClean="0"/>
              <a:t> custo </a:t>
            </a:r>
            <a:r>
              <a:rPr lang="pt-BR" sz="1700" i="1" dirty="0" err="1" smtClean="0"/>
              <a:t>unitario</a:t>
            </a:r>
            <a:r>
              <a:rPr lang="pt-BR" sz="1700" i="1" dirty="0" smtClean="0"/>
              <a:t>, </a:t>
            </a:r>
            <a:r>
              <a:rPr lang="pt-BR" sz="1700" dirty="0" smtClean="0"/>
              <a:t>cujo tempo de </a:t>
            </a:r>
            <a:r>
              <a:rPr lang="pt-BR" sz="1700" dirty="0" err="1" smtClean="0"/>
              <a:t>realizacao</a:t>
            </a:r>
            <a:r>
              <a:rPr lang="pt-BR" sz="1700" dirty="0" smtClean="0"/>
              <a:t> da </a:t>
            </a:r>
            <a:r>
              <a:rPr lang="pt-BR" sz="1700" dirty="0" err="1" smtClean="0"/>
              <a:t>operacao</a:t>
            </a:r>
            <a:r>
              <a:rPr lang="pt-BR" sz="1700" dirty="0" smtClean="0"/>
              <a:t> </a:t>
            </a:r>
            <a:r>
              <a:rPr lang="pt-BR" sz="1700" dirty="0" err="1" smtClean="0"/>
              <a:t>nao</a:t>
            </a:r>
            <a:r>
              <a:rPr lang="pt-BR" sz="1700" dirty="0" smtClean="0"/>
              <a:t> seja fator preponderante no custo de transporte do produto.</a:t>
            </a:r>
            <a:endParaRPr lang="pt-BR" sz="17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7FB20C3-31EB-4579-BA0B-C9C98C33B2D0}" type="slidenum">
              <a:rPr lang="pt-BR" smtClean="0">
                <a:latin typeface="Arial" pitchFamily="34" charset="0"/>
                <a:cs typeface="Arial" pitchFamily="34" charset="0"/>
              </a:rPr>
              <a:pPr/>
              <a:t>4</a:t>
            </a:fld>
            <a:endParaRPr lang="pt-BR" smtClean="0">
              <a:latin typeface="Arial" pitchFamily="34" charset="0"/>
              <a:cs typeface="Arial" pitchFamily="34" charset="0"/>
            </a:endParaRPr>
          </a:p>
        </p:txBody>
      </p:sp>
      <p:grpSp>
        <p:nvGrpSpPr>
          <p:cNvPr id="23555" name="Group 3"/>
          <p:cNvGrpSpPr>
            <a:grpSpLocks/>
          </p:cNvGrpSpPr>
          <p:nvPr/>
        </p:nvGrpSpPr>
        <p:grpSpPr bwMode="auto">
          <a:xfrm>
            <a:off x="468313" y="1412875"/>
            <a:ext cx="7467600" cy="5257800"/>
            <a:chOff x="1056" y="816"/>
            <a:chExt cx="3648" cy="2976"/>
          </a:xfrm>
        </p:grpSpPr>
        <p:sp>
          <p:nvSpPr>
            <p:cNvPr id="23559" name="Oval 4"/>
            <p:cNvSpPr>
              <a:spLocks noChangeArrowheads="1"/>
            </p:cNvSpPr>
            <p:nvPr/>
          </p:nvSpPr>
          <p:spPr bwMode="auto">
            <a:xfrm>
              <a:off x="1056" y="816"/>
              <a:ext cx="3648" cy="2976"/>
            </a:xfrm>
            <a:prstGeom prst="ellipse">
              <a:avLst/>
            </a:prstGeom>
            <a:solidFill>
              <a:srgbClr val="E9FFFF"/>
            </a:solidFill>
            <a:ln w="9525">
              <a:solidFill>
                <a:srgbClr val="000000"/>
              </a:solidFill>
              <a:round/>
              <a:headEnd/>
              <a:tailEnd/>
            </a:ln>
          </p:spPr>
          <p:txBody>
            <a:bodyPr/>
            <a:lstStyle/>
            <a:p>
              <a:pPr algn="ctr" eaLnBrk="0" hangingPunct="0"/>
              <a:endParaRPr lang="pt-BR"/>
            </a:p>
          </p:txBody>
        </p:sp>
        <p:sp>
          <p:nvSpPr>
            <p:cNvPr id="23560" name="Oval 5"/>
            <p:cNvSpPr>
              <a:spLocks noChangeArrowheads="1"/>
            </p:cNvSpPr>
            <p:nvPr/>
          </p:nvSpPr>
          <p:spPr bwMode="auto">
            <a:xfrm>
              <a:off x="1786" y="1413"/>
              <a:ext cx="2250" cy="1836"/>
            </a:xfrm>
            <a:prstGeom prst="ellipse">
              <a:avLst/>
            </a:prstGeom>
            <a:solidFill>
              <a:srgbClr val="FFFFE1"/>
            </a:solidFill>
            <a:ln w="9525">
              <a:solidFill>
                <a:srgbClr val="000000"/>
              </a:solidFill>
              <a:round/>
              <a:headEnd/>
              <a:tailEnd/>
            </a:ln>
          </p:spPr>
          <p:txBody>
            <a:bodyPr/>
            <a:lstStyle/>
            <a:p>
              <a:pPr algn="ctr" eaLnBrk="0" hangingPunct="0"/>
              <a:endParaRPr lang="pt-BR"/>
            </a:p>
          </p:txBody>
        </p:sp>
        <p:sp>
          <p:nvSpPr>
            <p:cNvPr id="23561" name="Oval 6"/>
            <p:cNvSpPr>
              <a:spLocks noChangeArrowheads="1"/>
            </p:cNvSpPr>
            <p:nvPr/>
          </p:nvSpPr>
          <p:spPr bwMode="auto">
            <a:xfrm>
              <a:off x="2453" y="1913"/>
              <a:ext cx="854" cy="760"/>
            </a:xfrm>
            <a:prstGeom prst="ellipse">
              <a:avLst/>
            </a:prstGeom>
            <a:solidFill>
              <a:srgbClr val="E1FFE1"/>
            </a:solidFill>
            <a:ln w="9525">
              <a:solidFill>
                <a:srgbClr val="000000"/>
              </a:solidFill>
              <a:round/>
              <a:headEnd/>
              <a:tailEnd/>
            </a:ln>
          </p:spPr>
          <p:txBody>
            <a:bodyPr/>
            <a:lstStyle/>
            <a:p>
              <a:pPr algn="ctr" eaLnBrk="0" hangingPunct="0"/>
              <a:r>
                <a:rPr lang="pt-BR" sz="1600" b="1">
                  <a:solidFill>
                    <a:schemeClr val="tx1"/>
                  </a:solidFill>
                  <a:cs typeface="Times New Roman" pitchFamily="18" charset="0"/>
                </a:rPr>
                <a:t>Nível</a:t>
              </a:r>
              <a:endParaRPr lang="pt-BR" sz="1600">
                <a:solidFill>
                  <a:schemeClr val="tx1"/>
                </a:solidFill>
                <a:cs typeface="Times New Roman" pitchFamily="18" charset="0"/>
              </a:endParaRPr>
            </a:p>
            <a:p>
              <a:pPr algn="ctr" eaLnBrk="0" hangingPunct="0"/>
              <a:r>
                <a:rPr lang="pt-BR" sz="1600" b="1">
                  <a:solidFill>
                    <a:schemeClr val="tx1"/>
                  </a:solidFill>
                  <a:cs typeface="Times New Roman" pitchFamily="18" charset="0"/>
                </a:rPr>
                <a:t>de</a:t>
              </a:r>
              <a:endParaRPr lang="pt-BR" sz="1600">
                <a:solidFill>
                  <a:schemeClr val="tx1"/>
                </a:solidFill>
                <a:cs typeface="Times New Roman" pitchFamily="18" charset="0"/>
              </a:endParaRPr>
            </a:p>
            <a:p>
              <a:pPr algn="ctr" eaLnBrk="0" hangingPunct="0"/>
              <a:r>
                <a:rPr lang="pt-BR" sz="1600" b="1">
                  <a:solidFill>
                    <a:schemeClr val="tx1"/>
                  </a:solidFill>
                  <a:cs typeface="Times New Roman" pitchFamily="18" charset="0"/>
                </a:rPr>
                <a:t>Serviço</a:t>
              </a:r>
              <a:endParaRPr lang="pt-BR" sz="1600">
                <a:solidFill>
                  <a:schemeClr val="tx1"/>
                </a:solidFill>
              </a:endParaRPr>
            </a:p>
          </p:txBody>
        </p:sp>
        <p:sp>
          <p:nvSpPr>
            <p:cNvPr id="23562" name="WordArt 7"/>
            <p:cNvSpPr>
              <a:spLocks noChangeArrowheads="1" noChangeShapeType="1" noTextEdit="1"/>
            </p:cNvSpPr>
            <p:nvPr/>
          </p:nvSpPr>
          <p:spPr bwMode="auto">
            <a:xfrm rot="-2703984">
              <a:off x="2925" y="2387"/>
              <a:ext cx="1074" cy="466"/>
            </a:xfrm>
            <a:prstGeom prst="rect">
              <a:avLst/>
            </a:prstGeom>
          </p:spPr>
          <p:txBody>
            <a:bodyPr wrap="none" fromWordArt="1">
              <a:prstTxWarp prst="textSlantUp">
                <a:avLst>
                  <a:gd name="adj" fmla="val 55556"/>
                </a:avLst>
              </a:prstTxWarp>
            </a:bodyPr>
            <a:lstStyle/>
            <a:p>
              <a:pPr algn="ctr"/>
              <a:r>
                <a:rPr lang="pt-BR" sz="1200" kern="10">
                  <a:ln w="9525">
                    <a:solidFill>
                      <a:srgbClr val="000000"/>
                    </a:solidFill>
                    <a:round/>
                    <a:headEnd/>
                    <a:tailEnd/>
                  </a:ln>
                  <a:solidFill>
                    <a:srgbClr val="000000"/>
                  </a:solidFill>
                  <a:latin typeface="Times New Roman"/>
                  <a:cs typeface="Times New Roman"/>
                </a:rPr>
                <a:t>Processamento de pedidos</a:t>
              </a:r>
            </a:p>
          </p:txBody>
        </p:sp>
        <p:sp>
          <p:nvSpPr>
            <p:cNvPr id="23563" name="WordArt 8"/>
            <p:cNvSpPr>
              <a:spLocks noChangeArrowheads="1" noChangeShapeType="1" noTextEdit="1"/>
            </p:cNvSpPr>
            <p:nvPr/>
          </p:nvSpPr>
          <p:spPr bwMode="auto">
            <a:xfrm rot="3790303">
              <a:off x="1710" y="2416"/>
              <a:ext cx="1140" cy="346"/>
            </a:xfrm>
            <a:prstGeom prst="rect">
              <a:avLst/>
            </a:prstGeom>
          </p:spPr>
          <p:txBody>
            <a:bodyPr wrap="none" fromWordArt="1">
              <a:prstTxWarp prst="textSlantUp">
                <a:avLst>
                  <a:gd name="adj" fmla="val 55556"/>
                </a:avLst>
              </a:prstTxWarp>
            </a:bodyPr>
            <a:lstStyle/>
            <a:p>
              <a:pPr algn="ctr"/>
              <a:r>
                <a:rPr lang="pt-BR" sz="1200" kern="10">
                  <a:ln w="9525">
                    <a:solidFill>
                      <a:srgbClr val="000000"/>
                    </a:solidFill>
                    <a:round/>
                    <a:headEnd/>
                    <a:tailEnd/>
                  </a:ln>
                  <a:solidFill>
                    <a:srgbClr val="000000"/>
                  </a:solidFill>
                  <a:latin typeface="Times New Roman"/>
                  <a:cs typeface="Times New Roman"/>
                </a:rPr>
                <a:t>Manutenção de estoques</a:t>
              </a:r>
            </a:p>
          </p:txBody>
        </p:sp>
        <p:sp>
          <p:nvSpPr>
            <p:cNvPr id="23564" name="Line 9"/>
            <p:cNvSpPr>
              <a:spLocks noChangeShapeType="1"/>
            </p:cNvSpPr>
            <p:nvPr/>
          </p:nvSpPr>
          <p:spPr bwMode="auto">
            <a:xfrm flipV="1">
              <a:off x="3307" y="1766"/>
              <a:ext cx="1242" cy="380"/>
            </a:xfrm>
            <a:prstGeom prst="line">
              <a:avLst/>
            </a:prstGeom>
            <a:noFill/>
            <a:ln w="9525">
              <a:solidFill>
                <a:srgbClr val="000000"/>
              </a:solidFill>
              <a:round/>
              <a:headEnd/>
              <a:tailEnd/>
            </a:ln>
          </p:spPr>
          <p:txBody>
            <a:bodyPr/>
            <a:lstStyle/>
            <a:p>
              <a:endParaRPr lang="pt-BR"/>
            </a:p>
          </p:txBody>
        </p:sp>
        <p:sp>
          <p:nvSpPr>
            <p:cNvPr id="23565" name="Line 10"/>
            <p:cNvSpPr>
              <a:spLocks noChangeShapeType="1"/>
            </p:cNvSpPr>
            <p:nvPr/>
          </p:nvSpPr>
          <p:spPr bwMode="auto">
            <a:xfrm flipH="1" flipV="1">
              <a:off x="1211" y="1702"/>
              <a:ext cx="1320" cy="381"/>
            </a:xfrm>
            <a:prstGeom prst="line">
              <a:avLst/>
            </a:prstGeom>
            <a:noFill/>
            <a:ln w="12700">
              <a:solidFill>
                <a:srgbClr val="000000"/>
              </a:solidFill>
              <a:round/>
              <a:headEnd/>
              <a:tailEnd/>
            </a:ln>
          </p:spPr>
          <p:txBody>
            <a:bodyPr/>
            <a:lstStyle/>
            <a:p>
              <a:endParaRPr lang="pt-BR"/>
            </a:p>
          </p:txBody>
        </p:sp>
        <p:sp>
          <p:nvSpPr>
            <p:cNvPr id="23566" name="Line 11"/>
            <p:cNvSpPr>
              <a:spLocks noChangeShapeType="1"/>
            </p:cNvSpPr>
            <p:nvPr/>
          </p:nvSpPr>
          <p:spPr bwMode="auto">
            <a:xfrm>
              <a:off x="2919" y="2652"/>
              <a:ext cx="0" cy="1140"/>
            </a:xfrm>
            <a:prstGeom prst="line">
              <a:avLst/>
            </a:prstGeom>
            <a:noFill/>
            <a:ln w="9525">
              <a:solidFill>
                <a:srgbClr val="000000"/>
              </a:solidFill>
              <a:round/>
              <a:headEnd/>
              <a:tailEnd/>
            </a:ln>
          </p:spPr>
          <p:txBody>
            <a:bodyPr/>
            <a:lstStyle/>
            <a:p>
              <a:endParaRPr lang="pt-BR"/>
            </a:p>
          </p:txBody>
        </p:sp>
        <p:sp>
          <p:nvSpPr>
            <p:cNvPr id="23567" name="Line 12"/>
            <p:cNvSpPr>
              <a:spLocks noChangeShapeType="1"/>
            </p:cNvSpPr>
            <p:nvPr/>
          </p:nvSpPr>
          <p:spPr bwMode="auto">
            <a:xfrm>
              <a:off x="3695" y="2969"/>
              <a:ext cx="544" cy="317"/>
            </a:xfrm>
            <a:prstGeom prst="line">
              <a:avLst/>
            </a:prstGeom>
            <a:noFill/>
            <a:ln w="9525">
              <a:solidFill>
                <a:srgbClr val="000000"/>
              </a:solidFill>
              <a:round/>
              <a:headEnd/>
              <a:tailEnd/>
            </a:ln>
          </p:spPr>
          <p:txBody>
            <a:bodyPr/>
            <a:lstStyle/>
            <a:p>
              <a:endParaRPr lang="pt-BR"/>
            </a:p>
          </p:txBody>
        </p:sp>
        <p:sp>
          <p:nvSpPr>
            <p:cNvPr id="23568" name="Line 13"/>
            <p:cNvSpPr>
              <a:spLocks noChangeShapeType="1"/>
            </p:cNvSpPr>
            <p:nvPr/>
          </p:nvSpPr>
          <p:spPr bwMode="auto">
            <a:xfrm flipH="1">
              <a:off x="1444" y="2906"/>
              <a:ext cx="544" cy="316"/>
            </a:xfrm>
            <a:prstGeom prst="line">
              <a:avLst/>
            </a:prstGeom>
            <a:noFill/>
            <a:ln w="9525">
              <a:solidFill>
                <a:srgbClr val="000000"/>
              </a:solidFill>
              <a:round/>
              <a:headEnd/>
              <a:tailEnd/>
            </a:ln>
          </p:spPr>
          <p:txBody>
            <a:bodyPr/>
            <a:lstStyle/>
            <a:p>
              <a:endParaRPr lang="pt-BR"/>
            </a:p>
          </p:txBody>
        </p:sp>
        <p:sp>
          <p:nvSpPr>
            <p:cNvPr id="23569" name="Line 14"/>
            <p:cNvSpPr>
              <a:spLocks noChangeShapeType="1"/>
            </p:cNvSpPr>
            <p:nvPr/>
          </p:nvSpPr>
          <p:spPr bwMode="auto">
            <a:xfrm flipV="1">
              <a:off x="2919" y="836"/>
              <a:ext cx="0" cy="570"/>
            </a:xfrm>
            <a:prstGeom prst="line">
              <a:avLst/>
            </a:prstGeom>
            <a:noFill/>
            <a:ln w="9525">
              <a:solidFill>
                <a:srgbClr val="000000"/>
              </a:solidFill>
              <a:round/>
              <a:headEnd/>
              <a:tailEnd/>
            </a:ln>
          </p:spPr>
          <p:txBody>
            <a:bodyPr/>
            <a:lstStyle/>
            <a:p>
              <a:endParaRPr lang="pt-BR"/>
            </a:p>
          </p:txBody>
        </p:sp>
        <p:sp>
          <p:nvSpPr>
            <p:cNvPr id="23570" name="WordArt 15"/>
            <p:cNvSpPr>
              <a:spLocks noChangeArrowheads="1" noChangeShapeType="1" noTextEdit="1"/>
            </p:cNvSpPr>
            <p:nvPr/>
          </p:nvSpPr>
          <p:spPr bwMode="auto">
            <a:xfrm rot="5400000">
              <a:off x="920" y="2402"/>
              <a:ext cx="1203" cy="311"/>
            </a:xfrm>
            <a:prstGeom prst="rect">
              <a:avLst/>
            </a:prstGeom>
          </p:spPr>
          <p:txBody>
            <a:bodyPr vert="wordArtVert" wrap="none" fromWordArt="1">
              <a:prstTxWarp prst="textPlain">
                <a:avLst>
                  <a:gd name="adj" fmla="val 50000"/>
                </a:avLst>
              </a:prstTxWarp>
            </a:bodyPr>
            <a:lstStyle/>
            <a:p>
              <a:pPr algn="ctr" fontAlgn="auto"/>
              <a:r>
                <a:rPr lang="pt-BR" sz="1200" kern="10">
                  <a:ln w="9525">
                    <a:solidFill>
                      <a:srgbClr val="000000"/>
                    </a:solidFill>
                    <a:round/>
                    <a:headEnd/>
                    <a:tailEnd/>
                  </a:ln>
                  <a:solidFill>
                    <a:srgbClr val="000000"/>
                  </a:solidFill>
                  <a:latin typeface="Times New Roman"/>
                  <a:cs typeface="Times New Roman"/>
                </a:rPr>
                <a:t>Programação </a:t>
              </a:r>
            </a:p>
            <a:p>
              <a:pPr algn="ctr" fontAlgn="auto"/>
              <a:r>
                <a:rPr lang="pt-BR" sz="1200" kern="10">
                  <a:ln w="9525">
                    <a:solidFill>
                      <a:srgbClr val="000000"/>
                    </a:solidFill>
                    <a:round/>
                    <a:headEnd/>
                    <a:tailEnd/>
                  </a:ln>
                  <a:solidFill>
                    <a:srgbClr val="000000"/>
                  </a:solidFill>
                  <a:latin typeface="Times New Roman"/>
                  <a:cs typeface="Times New Roman"/>
                </a:rPr>
                <a:t>do pedido</a:t>
              </a:r>
            </a:p>
          </p:txBody>
        </p:sp>
        <p:sp>
          <p:nvSpPr>
            <p:cNvPr id="23571" name="WordArt 16"/>
            <p:cNvSpPr>
              <a:spLocks noChangeArrowheads="1" noChangeShapeType="1" noTextEdit="1"/>
            </p:cNvSpPr>
            <p:nvPr/>
          </p:nvSpPr>
          <p:spPr bwMode="auto">
            <a:xfrm rot="5400000">
              <a:off x="3740" y="2455"/>
              <a:ext cx="1076" cy="77"/>
            </a:xfrm>
            <a:prstGeom prst="rect">
              <a:avLst/>
            </a:prstGeom>
          </p:spPr>
          <p:txBody>
            <a:bodyPr vert="wordArtVert" wrap="none" fromWordArt="1">
              <a:prstTxWarp prst="textPlain">
                <a:avLst>
                  <a:gd name="adj" fmla="val 50000"/>
                </a:avLst>
              </a:prstTxWarp>
            </a:bodyPr>
            <a:lstStyle/>
            <a:p>
              <a:pPr algn="ctr" fontAlgn="auto"/>
              <a:r>
                <a:rPr lang="pt-BR" sz="1200" kern="10" normalizeH="1">
                  <a:ln w="9525">
                    <a:solidFill>
                      <a:srgbClr val="000000"/>
                    </a:solidFill>
                    <a:round/>
                    <a:headEnd/>
                    <a:tailEnd/>
                  </a:ln>
                  <a:solidFill>
                    <a:srgbClr val="000000"/>
                  </a:solidFill>
                  <a:latin typeface="Times New Roman"/>
                  <a:cs typeface="Times New Roman"/>
                </a:rPr>
                <a:t>obtenção</a:t>
              </a:r>
            </a:p>
          </p:txBody>
        </p:sp>
        <p:sp>
          <p:nvSpPr>
            <p:cNvPr id="23572" name="WordArt 17"/>
            <p:cNvSpPr>
              <a:spLocks noChangeArrowheads="1" noChangeShapeType="1" noTextEdit="1"/>
            </p:cNvSpPr>
            <p:nvPr/>
          </p:nvSpPr>
          <p:spPr bwMode="auto">
            <a:xfrm rot="-905500">
              <a:off x="3074" y="3286"/>
              <a:ext cx="931" cy="281"/>
            </a:xfrm>
            <a:prstGeom prst="rect">
              <a:avLst/>
            </a:prstGeom>
          </p:spPr>
          <p:txBody>
            <a:bodyPr wrap="none" fromWordArt="1">
              <a:prstTxWarp prst="textSlantUp">
                <a:avLst>
                  <a:gd name="adj" fmla="val 55556"/>
                </a:avLst>
              </a:prstTxWarp>
            </a:bodyPr>
            <a:lstStyle/>
            <a:p>
              <a:pPr algn="ctr"/>
              <a:r>
                <a:rPr lang="pt-BR" sz="1200" kern="10">
                  <a:ln w="9525">
                    <a:solidFill>
                      <a:srgbClr val="000000"/>
                    </a:solidFill>
                    <a:round/>
                    <a:headEnd/>
                    <a:tailEnd/>
                  </a:ln>
                  <a:solidFill>
                    <a:srgbClr val="000000"/>
                  </a:solidFill>
                  <a:latin typeface="Times New Roman"/>
                  <a:cs typeface="Times New Roman"/>
                </a:rPr>
                <a:t>Armazenagem</a:t>
              </a:r>
            </a:p>
          </p:txBody>
        </p:sp>
        <p:sp>
          <p:nvSpPr>
            <p:cNvPr id="23573" name="WordArt 18"/>
            <p:cNvSpPr>
              <a:spLocks noChangeArrowheads="1" noChangeShapeType="1" noTextEdit="1"/>
            </p:cNvSpPr>
            <p:nvPr/>
          </p:nvSpPr>
          <p:spPr bwMode="auto">
            <a:xfrm rot="2652448">
              <a:off x="1677" y="3159"/>
              <a:ext cx="1065" cy="486"/>
            </a:xfrm>
            <a:prstGeom prst="rect">
              <a:avLst/>
            </a:prstGeom>
          </p:spPr>
          <p:txBody>
            <a:bodyPr wrap="none" fromWordArt="1">
              <a:prstTxWarp prst="textSlantUp">
                <a:avLst>
                  <a:gd name="adj" fmla="val 55556"/>
                </a:avLst>
              </a:prstTxWarp>
            </a:bodyPr>
            <a:lstStyle/>
            <a:p>
              <a:pPr algn="ctr"/>
              <a:r>
                <a:rPr lang="pt-BR" sz="1200" kern="10">
                  <a:ln w="9525">
                    <a:solidFill>
                      <a:srgbClr val="000000"/>
                    </a:solidFill>
                    <a:round/>
                    <a:headEnd/>
                    <a:tailEnd/>
                  </a:ln>
                  <a:solidFill>
                    <a:srgbClr val="000000"/>
                  </a:solidFill>
                  <a:latin typeface="Times New Roman"/>
                  <a:cs typeface="Times New Roman"/>
                </a:rPr>
                <a:t>Manutenção</a:t>
              </a:r>
            </a:p>
            <a:p>
              <a:pPr algn="ctr"/>
              <a:r>
                <a:rPr lang="pt-BR" sz="1200" kern="10">
                  <a:ln w="9525">
                    <a:solidFill>
                      <a:srgbClr val="000000"/>
                    </a:solidFill>
                    <a:round/>
                    <a:headEnd/>
                    <a:tailEnd/>
                  </a:ln>
                  <a:solidFill>
                    <a:srgbClr val="000000"/>
                  </a:solidFill>
                  <a:latin typeface="Times New Roman"/>
                  <a:cs typeface="Times New Roman"/>
                </a:rPr>
                <a:t>de informações</a:t>
              </a:r>
            </a:p>
          </p:txBody>
        </p:sp>
        <p:sp>
          <p:nvSpPr>
            <p:cNvPr id="23574" name="WordArt 19"/>
            <p:cNvSpPr>
              <a:spLocks noChangeArrowheads="1" noChangeShapeType="1" noTextEdit="1"/>
            </p:cNvSpPr>
            <p:nvPr/>
          </p:nvSpPr>
          <p:spPr bwMode="auto">
            <a:xfrm>
              <a:off x="2453" y="1551"/>
              <a:ext cx="844" cy="253"/>
            </a:xfrm>
            <a:prstGeom prst="rect">
              <a:avLst/>
            </a:prstGeom>
          </p:spPr>
          <p:txBody>
            <a:bodyPr spcFirstLastPara="1" wrap="none" fromWordArt="1">
              <a:prstTxWarp prst="textArchUp">
                <a:avLst>
                  <a:gd name="adj" fmla="val 10800004"/>
                </a:avLst>
              </a:prstTxWarp>
            </a:bodyPr>
            <a:lstStyle/>
            <a:p>
              <a:pPr algn="ctr"/>
              <a:r>
                <a:rPr lang="pt-BR" sz="1200" kern="10">
                  <a:ln w="9525">
                    <a:solidFill>
                      <a:srgbClr val="000000"/>
                    </a:solidFill>
                    <a:round/>
                    <a:headEnd/>
                    <a:tailEnd/>
                  </a:ln>
                  <a:solidFill>
                    <a:srgbClr val="000000"/>
                  </a:solidFill>
                  <a:latin typeface="Times New Roman"/>
                  <a:cs typeface="Times New Roman"/>
                </a:rPr>
                <a:t>Transportes</a:t>
              </a:r>
            </a:p>
          </p:txBody>
        </p:sp>
        <p:sp>
          <p:nvSpPr>
            <p:cNvPr id="23575" name="WordArt 20"/>
            <p:cNvSpPr>
              <a:spLocks noChangeArrowheads="1" noChangeShapeType="1" noTextEdit="1"/>
            </p:cNvSpPr>
            <p:nvPr/>
          </p:nvSpPr>
          <p:spPr bwMode="auto">
            <a:xfrm rot="-1159552">
              <a:off x="1522" y="1196"/>
              <a:ext cx="1222" cy="316"/>
            </a:xfrm>
            <a:prstGeom prst="rect">
              <a:avLst/>
            </a:prstGeom>
          </p:spPr>
          <p:txBody>
            <a:bodyPr wrap="none" fromWordArt="1">
              <a:prstTxWarp prst="textSlantUp">
                <a:avLst>
                  <a:gd name="adj" fmla="val 55556"/>
                </a:avLst>
              </a:prstTxWarp>
            </a:bodyPr>
            <a:lstStyle/>
            <a:p>
              <a:pPr algn="ctr"/>
              <a:r>
                <a:rPr lang="pt-BR" sz="1200" kern="10">
                  <a:ln w="9525">
                    <a:solidFill>
                      <a:srgbClr val="000000"/>
                    </a:solidFill>
                    <a:round/>
                    <a:headEnd/>
                    <a:tailEnd/>
                  </a:ln>
                  <a:solidFill>
                    <a:srgbClr val="000000"/>
                  </a:solidFill>
                  <a:latin typeface="Times New Roman"/>
                  <a:cs typeface="Times New Roman"/>
                </a:rPr>
                <a:t>manuseio de materiais</a:t>
              </a:r>
            </a:p>
          </p:txBody>
        </p:sp>
        <p:sp>
          <p:nvSpPr>
            <p:cNvPr id="23576" name="WordArt 21"/>
            <p:cNvSpPr>
              <a:spLocks noChangeArrowheads="1" noChangeShapeType="1" noTextEdit="1"/>
            </p:cNvSpPr>
            <p:nvPr/>
          </p:nvSpPr>
          <p:spPr bwMode="auto">
            <a:xfrm rot="2320850">
              <a:off x="3074" y="1322"/>
              <a:ext cx="1344" cy="282"/>
            </a:xfrm>
            <a:prstGeom prst="rect">
              <a:avLst/>
            </a:prstGeom>
          </p:spPr>
          <p:txBody>
            <a:bodyPr wrap="none" fromWordArt="1">
              <a:prstTxWarp prst="textSlantUp">
                <a:avLst>
                  <a:gd name="adj" fmla="val 55556"/>
                </a:avLst>
              </a:prstTxWarp>
            </a:bodyPr>
            <a:lstStyle/>
            <a:p>
              <a:pPr algn="ctr"/>
              <a:r>
                <a:rPr lang="pt-BR" sz="1200" kern="10">
                  <a:ln w="9525">
                    <a:solidFill>
                      <a:srgbClr val="000000"/>
                    </a:solidFill>
                    <a:round/>
                    <a:headEnd/>
                    <a:tailEnd/>
                  </a:ln>
                  <a:solidFill>
                    <a:srgbClr val="000000"/>
                  </a:solidFill>
                  <a:latin typeface="Times New Roman"/>
                  <a:cs typeface="Times New Roman"/>
                </a:rPr>
                <a:t>Embalagem de proteção</a:t>
              </a:r>
            </a:p>
          </p:txBody>
        </p:sp>
      </p:grpSp>
      <p:sp>
        <p:nvSpPr>
          <p:cNvPr id="23556" name="Text Box 22"/>
          <p:cNvSpPr txBox="1">
            <a:spLocks noChangeArrowheads="1"/>
          </p:cNvSpPr>
          <p:nvPr/>
        </p:nvSpPr>
        <p:spPr bwMode="auto">
          <a:xfrm>
            <a:off x="5416550" y="6130925"/>
            <a:ext cx="3727450" cy="366713"/>
          </a:xfrm>
          <a:prstGeom prst="rect">
            <a:avLst/>
          </a:prstGeom>
          <a:noFill/>
          <a:ln w="9525">
            <a:noFill/>
            <a:miter lim="800000"/>
            <a:headEnd/>
            <a:tailEnd/>
          </a:ln>
        </p:spPr>
        <p:txBody>
          <a:bodyPr wrap="none">
            <a:spAutoFit/>
          </a:bodyPr>
          <a:lstStyle/>
          <a:p>
            <a:r>
              <a:rPr lang="pt-BR" sz="1800" b="1">
                <a:solidFill>
                  <a:schemeClr val="tx1"/>
                </a:solidFill>
              </a:rPr>
              <a:t>Integração das funções logística</a:t>
            </a:r>
          </a:p>
        </p:txBody>
      </p:sp>
      <p:sp>
        <p:nvSpPr>
          <p:cNvPr id="23557" name="Rectangle 24"/>
          <p:cNvSpPr>
            <a:spLocks noChangeArrowheads="1"/>
          </p:cNvSpPr>
          <p:nvPr/>
        </p:nvSpPr>
        <p:spPr bwMode="auto">
          <a:xfrm>
            <a:off x="457200" y="717550"/>
            <a:ext cx="8229600" cy="592138"/>
          </a:xfrm>
          <a:prstGeom prst="rect">
            <a:avLst/>
          </a:prstGeom>
          <a:solidFill>
            <a:srgbClr val="FFFFFF"/>
          </a:solidFill>
          <a:ln w="9525">
            <a:solidFill>
              <a:srgbClr val="000000"/>
            </a:solidFill>
            <a:miter lim="800000"/>
            <a:headEnd/>
            <a:tailEnd/>
          </a:ln>
        </p:spPr>
        <p:txBody>
          <a:bodyPr/>
          <a:lstStyle/>
          <a:p>
            <a:pPr algn="ctr" eaLnBrk="0" hangingPunct="0"/>
            <a:r>
              <a:rPr lang="pt-BR" sz="3200"/>
              <a:t>Transporte , Distribuição e Seguros</a:t>
            </a:r>
          </a:p>
        </p:txBody>
      </p:sp>
      <p:sp>
        <p:nvSpPr>
          <p:cNvPr id="23558" name="Rectangle 25"/>
          <p:cNvSpPr>
            <a:spLocks noChangeArrowheads="1"/>
          </p:cNvSpPr>
          <p:nvPr/>
        </p:nvSpPr>
        <p:spPr bwMode="auto">
          <a:xfrm>
            <a:off x="420688" y="1287463"/>
            <a:ext cx="8001000" cy="519112"/>
          </a:xfrm>
          <a:prstGeom prst="rect">
            <a:avLst/>
          </a:prstGeom>
          <a:noFill/>
          <a:ln w="9525">
            <a:noFill/>
            <a:miter lim="800000"/>
            <a:headEnd/>
            <a:tailEnd/>
          </a:ln>
        </p:spPr>
        <p:txBody>
          <a:bodyPr anchor="ctr">
            <a:spAutoFit/>
          </a:bodyPr>
          <a:lstStyle/>
          <a:p>
            <a:pPr algn="just">
              <a:spcBef>
                <a:spcPct val="50000"/>
              </a:spcBef>
            </a:pPr>
            <a:r>
              <a:rPr lang="pt-PT" sz="2800" b="1" i="1">
                <a:solidFill>
                  <a:schemeClr val="tx1"/>
                </a:solidFill>
              </a:rPr>
              <a:t>Evolução dos Sistemas Logísticos</a:t>
            </a:r>
            <a:endParaRPr lang="pt-BR" sz="2800" b="1">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2047FBD-D543-4B99-B03D-F911BFA06E3A}" type="slidenum">
              <a:rPr lang="pt-BR" smtClean="0">
                <a:latin typeface="Arial" pitchFamily="34" charset="0"/>
                <a:cs typeface="Arial" pitchFamily="34" charset="0"/>
              </a:rPr>
              <a:pPr/>
              <a:t>40</a:t>
            </a:fld>
            <a:endParaRPr lang="pt-BR" smtClean="0">
              <a:latin typeface="Arial" pitchFamily="34" charset="0"/>
              <a:cs typeface="Arial" pitchFamily="34" charset="0"/>
            </a:endParaRPr>
          </a:p>
        </p:txBody>
      </p:sp>
      <p:sp>
        <p:nvSpPr>
          <p:cNvPr id="61443" name="Rectangle 2"/>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graphicFrame>
        <p:nvGraphicFramePr>
          <p:cNvPr id="445485" name="Group 45"/>
          <p:cNvGraphicFramePr>
            <a:graphicFrameLocks noGrp="1"/>
          </p:cNvGraphicFramePr>
          <p:nvPr/>
        </p:nvGraphicFramePr>
        <p:xfrm>
          <a:off x="1495425" y="2500313"/>
          <a:ext cx="6938963" cy="2507615"/>
        </p:xfrm>
        <a:graphic>
          <a:graphicData uri="http://schemas.openxmlformats.org/drawingml/2006/table">
            <a:tbl>
              <a:tblPr/>
              <a:tblGrid>
                <a:gridCol w="3470275"/>
                <a:gridCol w="3468688"/>
              </a:tblGrid>
              <a:tr h="1809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Modal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 de carga transportada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Rodoviário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Ferroviário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Aquaviário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Aeroviário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Dutoviário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67" name="Text Box 17"/>
          <p:cNvSpPr txBox="1">
            <a:spLocks noChangeArrowheads="1"/>
          </p:cNvSpPr>
          <p:nvPr/>
        </p:nvSpPr>
        <p:spPr bwMode="auto">
          <a:xfrm>
            <a:off x="793750" y="1665288"/>
            <a:ext cx="6445250" cy="396875"/>
          </a:xfrm>
          <a:prstGeom prst="rect">
            <a:avLst/>
          </a:prstGeom>
          <a:noFill/>
          <a:ln w="9525" algn="ctr">
            <a:noFill/>
            <a:miter lim="800000"/>
            <a:headEnd/>
            <a:tailEnd/>
          </a:ln>
        </p:spPr>
        <p:txBody>
          <a:bodyPr>
            <a:spAutoFit/>
          </a:bodyPr>
          <a:lstStyle/>
          <a:p>
            <a:r>
              <a:rPr lang="pt-BR">
                <a:solidFill>
                  <a:schemeClr val="tx1"/>
                </a:solidFill>
              </a:rPr>
              <a:t>Volume transportados no Brasil por modal =&gt; t / km</a:t>
            </a:r>
          </a:p>
        </p:txBody>
      </p:sp>
      <p:sp>
        <p:nvSpPr>
          <p:cNvPr id="61468" name="Text Box 46"/>
          <p:cNvSpPr txBox="1">
            <a:spLocks noChangeArrowheads="1"/>
          </p:cNvSpPr>
          <p:nvPr/>
        </p:nvSpPr>
        <p:spPr bwMode="auto">
          <a:xfrm>
            <a:off x="1533525" y="5262563"/>
            <a:ext cx="2151063" cy="274637"/>
          </a:xfrm>
          <a:prstGeom prst="rect">
            <a:avLst/>
          </a:prstGeom>
          <a:noFill/>
          <a:ln w="9525" algn="ctr">
            <a:noFill/>
            <a:miter lim="800000"/>
            <a:headEnd/>
            <a:tailEnd/>
          </a:ln>
        </p:spPr>
        <p:txBody>
          <a:bodyPr wrap="none">
            <a:spAutoFit/>
          </a:bodyPr>
          <a:lstStyle/>
          <a:p>
            <a:r>
              <a:rPr lang="pt-BR" sz="1200">
                <a:solidFill>
                  <a:schemeClr val="tx1"/>
                </a:solidFill>
              </a:rPr>
              <a:t>Ministério do transporte 2006</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316F4B4B-6809-4563-9E91-3F60E36E7B53}" type="slidenum">
              <a:rPr lang="pt-BR" smtClean="0">
                <a:latin typeface="Arial" pitchFamily="34" charset="0"/>
                <a:cs typeface="Arial" pitchFamily="34" charset="0"/>
              </a:rPr>
              <a:pPr/>
              <a:t>41</a:t>
            </a:fld>
            <a:endParaRPr lang="pt-BR" smtClean="0">
              <a:latin typeface="Arial" pitchFamily="34" charset="0"/>
              <a:cs typeface="Arial" pitchFamily="34" charset="0"/>
            </a:endParaRPr>
          </a:p>
        </p:txBody>
      </p:sp>
      <p:sp>
        <p:nvSpPr>
          <p:cNvPr id="62467" name="Rectangle 2"/>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62468" name="Text Box 3"/>
          <p:cNvSpPr txBox="1">
            <a:spLocks noChangeArrowheads="1"/>
          </p:cNvSpPr>
          <p:nvPr/>
        </p:nvSpPr>
        <p:spPr bwMode="auto">
          <a:xfrm>
            <a:off x="677863" y="1390650"/>
            <a:ext cx="7975600" cy="5116513"/>
          </a:xfrm>
          <a:prstGeom prst="rect">
            <a:avLst/>
          </a:prstGeom>
          <a:noFill/>
          <a:ln w="9525" algn="ctr">
            <a:noFill/>
            <a:miter lim="800000"/>
            <a:headEnd/>
            <a:tailEnd/>
          </a:ln>
        </p:spPr>
        <p:txBody>
          <a:bodyPr>
            <a:spAutoFit/>
          </a:bodyPr>
          <a:lstStyle/>
          <a:p>
            <a:pPr>
              <a:lnSpc>
                <a:spcPct val="110000"/>
              </a:lnSpc>
            </a:pPr>
            <a:r>
              <a:rPr lang="pt-BR">
                <a:solidFill>
                  <a:schemeClr val="tx1"/>
                </a:solidFill>
              </a:rPr>
              <a:t>Transporte pode ser :</a:t>
            </a:r>
          </a:p>
          <a:p>
            <a:pPr>
              <a:lnSpc>
                <a:spcPct val="110000"/>
              </a:lnSpc>
            </a:pPr>
            <a:endParaRPr lang="pt-BR">
              <a:solidFill>
                <a:schemeClr val="tx1"/>
              </a:solidFill>
            </a:endParaRPr>
          </a:p>
          <a:p>
            <a:pPr>
              <a:lnSpc>
                <a:spcPct val="110000"/>
              </a:lnSpc>
            </a:pPr>
            <a:r>
              <a:rPr lang="pt-BR">
                <a:solidFill>
                  <a:schemeClr val="tx1"/>
                </a:solidFill>
              </a:rPr>
              <a:t>	Intermodal = Quando as mercadorias são transportadas por um ou mais modo de transporte, por diferentes operadores que são responsáveis, cada qual pelo seu trecho.</a:t>
            </a:r>
          </a:p>
          <a:p>
            <a:pPr>
              <a:lnSpc>
                <a:spcPct val="110000"/>
              </a:lnSpc>
            </a:pPr>
            <a:r>
              <a:rPr lang="pt-BR">
                <a:solidFill>
                  <a:schemeClr val="tx1"/>
                </a:solidFill>
              </a:rPr>
              <a:t>	Multimodal = Quando as mercadorias são transportadas por um ou mais modos de transporte, desde a origem até o destino, sob a responsabilidade de um único operador, legal e contratual.</a:t>
            </a:r>
          </a:p>
          <a:p>
            <a:pPr>
              <a:lnSpc>
                <a:spcPct val="110000"/>
              </a:lnSpc>
            </a:pPr>
            <a:endParaRPr lang="pt-BR">
              <a:solidFill>
                <a:schemeClr val="tx1"/>
              </a:solidFill>
            </a:endParaRPr>
          </a:p>
          <a:p>
            <a:pPr>
              <a:lnSpc>
                <a:spcPct val="110000"/>
              </a:lnSpc>
            </a:pPr>
            <a:r>
              <a:rPr lang="pt-BR">
                <a:solidFill>
                  <a:schemeClr val="tx1"/>
                </a:solidFill>
              </a:rPr>
              <a:t>Vantagens :</a:t>
            </a:r>
          </a:p>
          <a:p>
            <a:pPr lvl="1">
              <a:lnSpc>
                <a:spcPct val="110000"/>
              </a:lnSpc>
              <a:buFontTx/>
              <a:buChar char="•"/>
            </a:pPr>
            <a:r>
              <a:rPr lang="pt-BR">
                <a:solidFill>
                  <a:schemeClr val="tx1"/>
                </a:solidFill>
              </a:rPr>
              <a:t> Contratos mais adequados</a:t>
            </a:r>
          </a:p>
          <a:p>
            <a:pPr lvl="1">
              <a:lnSpc>
                <a:spcPct val="110000"/>
              </a:lnSpc>
              <a:buFontTx/>
              <a:buChar char="•"/>
            </a:pPr>
            <a:r>
              <a:rPr lang="pt-BR">
                <a:solidFill>
                  <a:schemeClr val="tx1"/>
                </a:solidFill>
              </a:rPr>
              <a:t> Melhor utilização da capacidade e infraestrutura</a:t>
            </a:r>
          </a:p>
          <a:p>
            <a:pPr lvl="1">
              <a:lnSpc>
                <a:spcPct val="110000"/>
              </a:lnSpc>
              <a:buFontTx/>
              <a:buChar char="•"/>
            </a:pPr>
            <a:r>
              <a:rPr lang="pt-BR">
                <a:solidFill>
                  <a:schemeClr val="tx1"/>
                </a:solidFill>
              </a:rPr>
              <a:t> Ganhos em escala</a:t>
            </a:r>
          </a:p>
          <a:p>
            <a:pPr lvl="1">
              <a:lnSpc>
                <a:spcPct val="110000"/>
              </a:lnSpc>
              <a:buFontTx/>
              <a:buChar char="•"/>
            </a:pPr>
            <a:r>
              <a:rPr lang="pt-BR">
                <a:solidFill>
                  <a:schemeClr val="tx1"/>
                </a:solidFill>
              </a:rPr>
              <a:t> Aproveitamento da experiência internacional : transporte e procedimentos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AD3837-25DE-4639-AC21-C30BB8FFEEDA}" type="slidenum">
              <a:rPr lang="pt-BR" smtClean="0">
                <a:latin typeface="Arial" pitchFamily="34" charset="0"/>
                <a:cs typeface="Arial" pitchFamily="34" charset="0"/>
              </a:rPr>
              <a:pPr/>
              <a:t>42</a:t>
            </a:fld>
            <a:endParaRPr lang="pt-BR" smtClean="0">
              <a:latin typeface="Arial" pitchFamily="34" charset="0"/>
              <a:cs typeface="Arial" pitchFamily="34" charset="0"/>
            </a:endParaRPr>
          </a:p>
        </p:txBody>
      </p:sp>
      <p:sp>
        <p:nvSpPr>
          <p:cNvPr id="38915"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38916" name="Text Box 3"/>
          <p:cNvSpPr txBox="1">
            <a:spLocks noChangeArrowheads="1"/>
          </p:cNvSpPr>
          <p:nvPr/>
        </p:nvSpPr>
        <p:spPr bwMode="auto">
          <a:xfrm>
            <a:off x="435429" y="1371600"/>
            <a:ext cx="8215085" cy="5355312"/>
          </a:xfrm>
          <a:prstGeom prst="rect">
            <a:avLst/>
          </a:prstGeom>
          <a:noFill/>
          <a:ln w="12700" cap="sq">
            <a:noFill/>
            <a:miter lim="800000"/>
            <a:headEnd/>
            <a:tailEnd/>
          </a:ln>
        </p:spPr>
        <p:txBody>
          <a:bodyPr wrap="square">
            <a:spAutoFit/>
          </a:bodyPr>
          <a:lstStyle/>
          <a:p>
            <a:pPr algn="just"/>
            <a:r>
              <a:rPr lang="pt-PT" sz="1800" b="1" dirty="0">
                <a:solidFill>
                  <a:schemeClr val="tx1"/>
                </a:solidFill>
              </a:rPr>
              <a:t>Um </a:t>
            </a:r>
            <a:r>
              <a:rPr lang="pt-PT" sz="1800" b="1" dirty="0" smtClean="0">
                <a:solidFill>
                  <a:schemeClr val="tx1"/>
                </a:solidFill>
              </a:rPr>
              <a:t>fazendeiro localizado no Mato Grosso do Sul pretende vender soja para uma empresa localizada em São Bernado do Campo, para isso esta verificando qual o menor custo para essa operação.</a:t>
            </a:r>
          </a:p>
          <a:p>
            <a:pPr algn="just"/>
            <a:endParaRPr lang="pt-PT" sz="1800" b="1" dirty="0" smtClean="0">
              <a:solidFill>
                <a:schemeClr val="tx1"/>
              </a:solidFill>
            </a:endParaRPr>
          </a:p>
          <a:p>
            <a:pPr algn="just"/>
            <a:r>
              <a:rPr lang="pt-PT" sz="1800" b="1" dirty="0" smtClean="0">
                <a:solidFill>
                  <a:schemeClr val="tx1"/>
                </a:solidFill>
              </a:rPr>
              <a:t>Pallet padrão = 1,1 x 1,0x1,80</a:t>
            </a:r>
          </a:p>
          <a:p>
            <a:pPr algn="just"/>
            <a:endParaRPr lang="pt-PT" sz="1800" b="1" dirty="0" smtClean="0">
              <a:solidFill>
                <a:schemeClr val="tx1"/>
              </a:solidFill>
            </a:endParaRPr>
          </a:p>
          <a:p>
            <a:pPr algn="just"/>
            <a:r>
              <a:rPr lang="pt-PT" sz="1800" b="1" dirty="0" smtClean="0">
                <a:solidFill>
                  <a:schemeClr val="tx1"/>
                </a:solidFill>
              </a:rPr>
              <a:t>Estoque médio atual do cliente: 250.000 T</a:t>
            </a:r>
          </a:p>
          <a:p>
            <a:pPr algn="just"/>
            <a:r>
              <a:rPr lang="pt-PT" sz="1800" b="1" dirty="0" smtClean="0">
                <a:solidFill>
                  <a:schemeClr val="tx1"/>
                </a:solidFill>
              </a:rPr>
              <a:t>Custo de armazenagem - $ 3,00/T</a:t>
            </a:r>
          </a:p>
          <a:p>
            <a:pPr algn="just"/>
            <a:r>
              <a:rPr lang="pt-BR" sz="1800" b="1" dirty="0" smtClean="0"/>
              <a:t>Capacidade Sacos 50 </a:t>
            </a:r>
            <a:r>
              <a:rPr lang="pt-BR" sz="1800" b="1" dirty="0" err="1" smtClean="0"/>
              <a:t>Kgs</a:t>
            </a:r>
            <a:r>
              <a:rPr lang="pt-BR" sz="1800" b="1" dirty="0" smtClean="0"/>
              <a:t>, medida 0,65x1,10x0,20</a:t>
            </a:r>
            <a:endParaRPr lang="pt-PT" sz="1800" b="1" dirty="0" smtClean="0">
              <a:solidFill>
                <a:schemeClr val="tx1"/>
              </a:solidFill>
            </a:endParaRPr>
          </a:p>
          <a:p>
            <a:pPr algn="just"/>
            <a:r>
              <a:rPr lang="pt-PT" sz="1800" b="1" dirty="0" smtClean="0">
                <a:solidFill>
                  <a:schemeClr val="tx1"/>
                </a:solidFill>
              </a:rPr>
              <a:t>Pedido de 400.000 T</a:t>
            </a:r>
          </a:p>
          <a:p>
            <a:pPr algn="just"/>
            <a:endParaRPr lang="pt-PT" sz="1800" b="1" dirty="0" smtClean="0">
              <a:solidFill>
                <a:schemeClr val="tx1"/>
              </a:solidFill>
            </a:endParaRPr>
          </a:p>
          <a:p>
            <a:pPr algn="just"/>
            <a:r>
              <a:rPr lang="pt-PT" sz="1800" b="1" dirty="0" smtClean="0">
                <a:solidFill>
                  <a:schemeClr val="tx1"/>
                </a:solidFill>
              </a:rPr>
              <a:t>O estudo preve 2 opções de abastecimento:</a:t>
            </a:r>
          </a:p>
          <a:p>
            <a:pPr algn="just"/>
            <a:endParaRPr lang="pt-PT" sz="1800" b="1" dirty="0" smtClean="0">
              <a:solidFill>
                <a:schemeClr val="tx1"/>
              </a:solidFill>
            </a:endParaRPr>
          </a:p>
          <a:p>
            <a:pPr algn="just"/>
            <a:r>
              <a:rPr lang="pt-PT" sz="1800" b="1" dirty="0" smtClean="0">
                <a:solidFill>
                  <a:schemeClr val="tx1"/>
                </a:solidFill>
              </a:rPr>
              <a:t>	a) Ferroviário –  MS =&gt; Jundiai </a:t>
            </a:r>
          </a:p>
          <a:p>
            <a:pPr algn="just"/>
            <a:r>
              <a:rPr lang="pt-PT" sz="1800" b="1" dirty="0" smtClean="0">
                <a:solidFill>
                  <a:schemeClr val="tx1"/>
                </a:solidFill>
              </a:rPr>
              <a:t>	     Rodoviário – Jundiaí =&gt; SBC</a:t>
            </a:r>
          </a:p>
          <a:p>
            <a:pPr algn="just"/>
            <a:endParaRPr lang="pt-PT" sz="1800" b="1" dirty="0" smtClean="0">
              <a:solidFill>
                <a:schemeClr val="tx1"/>
              </a:solidFill>
            </a:endParaRPr>
          </a:p>
          <a:p>
            <a:pPr algn="just"/>
            <a:r>
              <a:rPr lang="pt-PT" sz="1800" b="1" dirty="0" smtClean="0">
                <a:solidFill>
                  <a:schemeClr val="tx1"/>
                </a:solidFill>
              </a:rPr>
              <a:t>	b) Rodoviário – MS =&gt; SBC</a:t>
            </a:r>
          </a:p>
          <a:p>
            <a:pPr algn="just"/>
            <a:endParaRPr lang="pt-PT" sz="1800" b="1" dirty="0" smtClean="0">
              <a:solidFill>
                <a:schemeClr val="tx1"/>
              </a:solidFill>
            </a:endParaRPr>
          </a:p>
          <a:p>
            <a:pPr algn="just"/>
            <a:r>
              <a:rPr lang="pt-PT" sz="1800" b="1" dirty="0" smtClean="0">
                <a:solidFill>
                  <a:schemeClr val="tx1"/>
                </a:solidFill>
              </a:rPr>
              <a:t>	</a:t>
            </a:r>
          </a:p>
        </p:txBody>
      </p:sp>
      <p:sp>
        <p:nvSpPr>
          <p:cNvPr id="38918" name="Text Box 5"/>
          <p:cNvSpPr txBox="1">
            <a:spLocks noChangeArrowheads="1"/>
          </p:cNvSpPr>
          <p:nvPr/>
        </p:nvSpPr>
        <p:spPr bwMode="auto">
          <a:xfrm>
            <a:off x="290513" y="212725"/>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AD3837-25DE-4639-AC21-C30BB8FFEEDA}" type="slidenum">
              <a:rPr lang="pt-BR" smtClean="0">
                <a:latin typeface="Arial" pitchFamily="34" charset="0"/>
                <a:cs typeface="Arial" pitchFamily="34" charset="0"/>
              </a:rPr>
              <a:pPr/>
              <a:t>43</a:t>
            </a:fld>
            <a:endParaRPr lang="pt-BR" smtClean="0">
              <a:latin typeface="Arial" pitchFamily="34" charset="0"/>
              <a:cs typeface="Arial" pitchFamily="34" charset="0"/>
            </a:endParaRPr>
          </a:p>
        </p:txBody>
      </p:sp>
      <p:sp>
        <p:nvSpPr>
          <p:cNvPr id="38915"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38918" name="Text Box 5"/>
          <p:cNvSpPr txBox="1">
            <a:spLocks noChangeArrowheads="1"/>
          </p:cNvSpPr>
          <p:nvPr/>
        </p:nvSpPr>
        <p:spPr bwMode="auto">
          <a:xfrm>
            <a:off x="290513" y="212725"/>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graphicFrame>
        <p:nvGraphicFramePr>
          <p:cNvPr id="6" name="Tabela 5"/>
          <p:cNvGraphicFramePr>
            <a:graphicFrameLocks noGrp="1"/>
          </p:cNvGraphicFramePr>
          <p:nvPr/>
        </p:nvGraphicFramePr>
        <p:xfrm>
          <a:off x="478972" y="1353457"/>
          <a:ext cx="8186056" cy="2482533"/>
        </p:xfrm>
        <a:graphic>
          <a:graphicData uri="http://schemas.openxmlformats.org/drawingml/2006/table">
            <a:tbl>
              <a:tblPr firstRow="1" bandRow="1">
                <a:tableStyleId>{5C22544A-7EE6-4342-B048-85BDC9FD1C3A}</a:tableStyleId>
              </a:tblPr>
              <a:tblGrid>
                <a:gridCol w="1393371"/>
                <a:gridCol w="2699657"/>
                <a:gridCol w="2046514"/>
                <a:gridCol w="2046514"/>
              </a:tblGrid>
              <a:tr h="896391">
                <a:tc>
                  <a:txBody>
                    <a:bodyPr/>
                    <a:lstStyle/>
                    <a:p>
                      <a:r>
                        <a:rPr lang="pt-BR" dirty="0" smtClean="0">
                          <a:solidFill>
                            <a:schemeClr val="tx1"/>
                          </a:solidFill>
                        </a:rPr>
                        <a:t>MS – </a:t>
                      </a:r>
                      <a:r>
                        <a:rPr lang="pt-BR" dirty="0" err="1" smtClean="0">
                          <a:solidFill>
                            <a:schemeClr val="tx1"/>
                          </a:solidFill>
                        </a:rPr>
                        <a:t>Jundiai</a:t>
                      </a:r>
                      <a:r>
                        <a:rPr lang="pt-BR" baseline="0" dirty="0" smtClean="0">
                          <a:solidFill>
                            <a:schemeClr val="tx1"/>
                          </a:solidFill>
                        </a:rPr>
                        <a:t> / SP</a:t>
                      </a:r>
                      <a:endParaRPr lang="pt-BR" dirty="0">
                        <a:solidFill>
                          <a:schemeClr val="tx1"/>
                        </a:solidFill>
                      </a:endParaRPr>
                    </a:p>
                  </a:txBody>
                  <a:tcPr/>
                </a:tc>
                <a:tc>
                  <a:txBody>
                    <a:bodyPr/>
                    <a:lstStyle/>
                    <a:p>
                      <a:endParaRPr lang="pt-BR" dirty="0">
                        <a:solidFill>
                          <a:schemeClr val="tx1"/>
                        </a:solidFill>
                      </a:endParaRPr>
                    </a:p>
                  </a:txBody>
                  <a:tcPr/>
                </a:tc>
                <a:tc>
                  <a:txBody>
                    <a:bodyPr/>
                    <a:lstStyle/>
                    <a:p>
                      <a:r>
                        <a:rPr lang="pt-BR" dirty="0" smtClean="0">
                          <a:solidFill>
                            <a:schemeClr val="tx1"/>
                          </a:solidFill>
                        </a:rPr>
                        <a:t>Tempo de viagem</a:t>
                      </a:r>
                      <a:endParaRPr lang="pt-BR" dirty="0">
                        <a:solidFill>
                          <a:schemeClr val="tx1"/>
                        </a:solidFill>
                      </a:endParaRPr>
                    </a:p>
                  </a:txBody>
                  <a:tcPr/>
                </a:tc>
                <a:tc>
                  <a:txBody>
                    <a:bodyPr/>
                    <a:lstStyle/>
                    <a:p>
                      <a:r>
                        <a:rPr lang="pt-BR" dirty="0" smtClean="0">
                          <a:solidFill>
                            <a:schemeClr val="tx1"/>
                          </a:solidFill>
                        </a:rPr>
                        <a:t>Frete $</a:t>
                      </a:r>
                      <a:endParaRPr lang="pt-BR" dirty="0">
                        <a:solidFill>
                          <a:schemeClr val="tx1"/>
                        </a:solidFill>
                      </a:endParaRPr>
                    </a:p>
                  </a:txBody>
                  <a:tcPr/>
                </a:tc>
              </a:tr>
              <a:tr h="377238">
                <a:tc>
                  <a:txBody>
                    <a:bodyPr/>
                    <a:lstStyle/>
                    <a:p>
                      <a:r>
                        <a:rPr lang="pt-BR" sz="1600" dirty="0" err="1" smtClean="0">
                          <a:solidFill>
                            <a:schemeClr val="tx1"/>
                          </a:solidFill>
                        </a:rPr>
                        <a:t>Ferroviario</a:t>
                      </a:r>
                      <a:endParaRPr lang="pt-BR" sz="1600" dirty="0">
                        <a:solidFill>
                          <a:schemeClr val="tx1"/>
                        </a:solidFill>
                      </a:endParaRPr>
                    </a:p>
                  </a:txBody>
                  <a:tcPr/>
                </a:tc>
                <a:tc>
                  <a:txBody>
                    <a:bodyPr/>
                    <a:lstStyle/>
                    <a:p>
                      <a:r>
                        <a:rPr lang="pt-BR" sz="1600" dirty="0" smtClean="0">
                          <a:solidFill>
                            <a:schemeClr val="tx1"/>
                          </a:solidFill>
                        </a:rPr>
                        <a:t>Container 38 T – 60 </a:t>
                      </a:r>
                      <a:r>
                        <a:rPr lang="pt-BR" sz="1600" dirty="0" err="1" smtClean="0">
                          <a:solidFill>
                            <a:schemeClr val="tx1"/>
                          </a:solidFill>
                        </a:rPr>
                        <a:t>m³</a:t>
                      </a:r>
                      <a:endParaRPr lang="pt-BR" sz="1600" dirty="0" smtClean="0">
                        <a:solidFill>
                          <a:schemeClr val="tx1"/>
                        </a:solidFill>
                      </a:endParaRPr>
                    </a:p>
                    <a:p>
                      <a:r>
                        <a:rPr lang="pt-BR" sz="1600" dirty="0" smtClean="0">
                          <a:solidFill>
                            <a:schemeClr val="tx1"/>
                          </a:solidFill>
                        </a:rPr>
                        <a:t>Carregamento em</a:t>
                      </a:r>
                      <a:r>
                        <a:rPr lang="pt-BR" sz="1600" baseline="0" dirty="0" smtClean="0">
                          <a:solidFill>
                            <a:schemeClr val="tx1"/>
                          </a:solidFill>
                        </a:rPr>
                        <a:t> saco</a:t>
                      </a:r>
                      <a:endParaRPr lang="pt-BR" sz="1600" dirty="0">
                        <a:solidFill>
                          <a:schemeClr val="tx1"/>
                        </a:solidFill>
                      </a:endParaRPr>
                    </a:p>
                  </a:txBody>
                  <a:tcPr/>
                </a:tc>
                <a:tc>
                  <a:txBody>
                    <a:bodyPr/>
                    <a:lstStyle/>
                    <a:p>
                      <a:r>
                        <a:rPr lang="pt-BR" sz="1600" dirty="0" smtClean="0">
                          <a:solidFill>
                            <a:schemeClr val="tx1"/>
                          </a:solidFill>
                        </a:rPr>
                        <a:t>10 dias</a:t>
                      </a:r>
                      <a:endParaRPr lang="pt-BR" sz="1600" dirty="0">
                        <a:solidFill>
                          <a:schemeClr val="tx1"/>
                        </a:solidFill>
                      </a:endParaRPr>
                    </a:p>
                  </a:txBody>
                  <a:tcPr/>
                </a:tc>
                <a:tc>
                  <a:txBody>
                    <a:bodyPr/>
                    <a:lstStyle/>
                    <a:p>
                      <a:r>
                        <a:rPr lang="pt-BR" sz="1600" dirty="0" smtClean="0">
                          <a:solidFill>
                            <a:schemeClr val="tx1"/>
                          </a:solidFill>
                        </a:rPr>
                        <a:t>11,50 / T</a:t>
                      </a:r>
                      <a:endParaRPr lang="pt-BR" sz="1600" dirty="0">
                        <a:solidFill>
                          <a:schemeClr val="tx1"/>
                        </a:solidFill>
                      </a:endParaRPr>
                    </a:p>
                  </a:txBody>
                  <a:tcPr/>
                </a:tc>
              </a:tr>
              <a:tr h="388391">
                <a:tc>
                  <a:txBody>
                    <a:bodyPr/>
                    <a:lstStyle/>
                    <a:p>
                      <a:r>
                        <a:rPr lang="pt-BR" sz="1600" dirty="0" smtClean="0">
                          <a:solidFill>
                            <a:schemeClr val="tx1"/>
                          </a:solidFill>
                        </a:rPr>
                        <a:t>Rodoviário</a:t>
                      </a:r>
                      <a:endParaRPr lang="pt-BR" sz="1600" dirty="0">
                        <a:solidFill>
                          <a:schemeClr val="tx1"/>
                        </a:solidFill>
                      </a:endParaRPr>
                    </a:p>
                  </a:txBody>
                  <a:tcPr/>
                </a:tc>
                <a:tc>
                  <a:txBody>
                    <a:bodyPr/>
                    <a:lstStyle/>
                    <a:p>
                      <a:r>
                        <a:rPr lang="pt-BR" sz="1600" dirty="0" smtClean="0">
                          <a:solidFill>
                            <a:schemeClr val="tx1"/>
                          </a:solidFill>
                        </a:rPr>
                        <a:t>Com o mesmo container Ferroviário</a:t>
                      </a:r>
                      <a:endParaRPr lang="pt-BR" sz="1600" dirty="0">
                        <a:solidFill>
                          <a:schemeClr val="tx1"/>
                        </a:solidFill>
                      </a:endParaRPr>
                    </a:p>
                  </a:txBody>
                  <a:tcPr/>
                </a:tc>
                <a:tc>
                  <a:txBody>
                    <a:bodyPr/>
                    <a:lstStyle/>
                    <a:p>
                      <a:r>
                        <a:rPr lang="pt-BR" sz="1600" dirty="0" smtClean="0">
                          <a:solidFill>
                            <a:schemeClr val="tx1"/>
                          </a:solidFill>
                        </a:rPr>
                        <a:t>2 dias</a:t>
                      </a:r>
                      <a:endParaRPr lang="pt-BR" sz="1600" dirty="0">
                        <a:solidFill>
                          <a:schemeClr val="tx1"/>
                        </a:solidFill>
                      </a:endParaRPr>
                    </a:p>
                  </a:txBody>
                  <a:tcPr/>
                </a:tc>
                <a:tc>
                  <a:txBody>
                    <a:bodyPr/>
                    <a:lstStyle/>
                    <a:p>
                      <a:r>
                        <a:rPr lang="pt-BR" sz="1600" dirty="0" smtClean="0">
                          <a:solidFill>
                            <a:schemeClr val="tx1"/>
                          </a:solidFill>
                        </a:rPr>
                        <a:t>22,19 /</a:t>
                      </a:r>
                      <a:r>
                        <a:rPr lang="pt-BR" sz="1600" baseline="0" dirty="0" smtClean="0">
                          <a:solidFill>
                            <a:schemeClr val="tx1"/>
                          </a:solidFill>
                        </a:rPr>
                        <a:t> T</a:t>
                      </a:r>
                      <a:endParaRPr lang="pt-BR" sz="1600" dirty="0">
                        <a:solidFill>
                          <a:schemeClr val="tx1"/>
                        </a:solidFill>
                      </a:endParaRPr>
                    </a:p>
                  </a:txBody>
                  <a:tcPr/>
                </a:tc>
              </a:tr>
              <a:tr h="409893">
                <a:tc>
                  <a:txBody>
                    <a:bodyPr/>
                    <a:lstStyle/>
                    <a:p>
                      <a:r>
                        <a:rPr lang="pt-BR" sz="1600" dirty="0" smtClean="0">
                          <a:solidFill>
                            <a:schemeClr val="tx1"/>
                          </a:solidFill>
                        </a:rPr>
                        <a:t>Estoque</a:t>
                      </a:r>
                      <a:endParaRPr lang="pt-BR" sz="1600" dirty="0">
                        <a:solidFill>
                          <a:schemeClr val="tx1"/>
                        </a:solidFill>
                      </a:endParaRPr>
                    </a:p>
                  </a:txBody>
                  <a:tcPr/>
                </a:tc>
                <a:tc>
                  <a:txBody>
                    <a:bodyPr/>
                    <a:lstStyle/>
                    <a:p>
                      <a:r>
                        <a:rPr lang="pt-BR" sz="1600" dirty="0" smtClean="0">
                          <a:solidFill>
                            <a:schemeClr val="tx1"/>
                          </a:solidFill>
                        </a:rPr>
                        <a:t>250.000</a:t>
                      </a:r>
                      <a:endParaRPr lang="pt-BR" sz="1600" dirty="0">
                        <a:solidFill>
                          <a:schemeClr val="tx1"/>
                        </a:solidFill>
                      </a:endParaRPr>
                    </a:p>
                  </a:txBody>
                  <a:tcPr/>
                </a:tc>
                <a:tc>
                  <a:txBody>
                    <a:bodyPr/>
                    <a:lstStyle/>
                    <a:p>
                      <a:endParaRPr lang="pt-BR" sz="1600" dirty="0">
                        <a:solidFill>
                          <a:schemeClr val="tx1"/>
                        </a:solidFill>
                      </a:endParaRPr>
                    </a:p>
                  </a:txBody>
                  <a:tcPr/>
                </a:tc>
                <a:tc>
                  <a:txBody>
                    <a:bodyPr/>
                    <a:lstStyle/>
                    <a:p>
                      <a:r>
                        <a:rPr lang="pt-BR" sz="1600" dirty="0" smtClean="0">
                          <a:solidFill>
                            <a:schemeClr val="tx1"/>
                          </a:solidFill>
                        </a:rPr>
                        <a:t>3,0 / T</a:t>
                      </a:r>
                      <a:endParaRPr lang="pt-BR" sz="1600" dirty="0">
                        <a:solidFill>
                          <a:schemeClr val="tx1"/>
                        </a:solidFill>
                      </a:endParaRPr>
                    </a:p>
                  </a:txBody>
                  <a:tcPr/>
                </a:tc>
              </a:tr>
            </a:tbl>
          </a:graphicData>
        </a:graphic>
      </p:graphicFrame>
      <p:graphicFrame>
        <p:nvGraphicFramePr>
          <p:cNvPr id="7" name="Tabela 6"/>
          <p:cNvGraphicFramePr>
            <a:graphicFrameLocks noGrp="1"/>
          </p:cNvGraphicFramePr>
          <p:nvPr/>
        </p:nvGraphicFramePr>
        <p:xfrm>
          <a:off x="573314" y="3784600"/>
          <a:ext cx="8186056" cy="2340429"/>
        </p:xfrm>
        <a:graphic>
          <a:graphicData uri="http://schemas.openxmlformats.org/drawingml/2006/table">
            <a:tbl>
              <a:tblPr firstRow="1" bandRow="1">
                <a:tableStyleId>{5C22544A-7EE6-4342-B048-85BDC9FD1C3A}</a:tableStyleId>
              </a:tblPr>
              <a:tblGrid>
                <a:gridCol w="1393371"/>
                <a:gridCol w="2699657"/>
                <a:gridCol w="2046514"/>
                <a:gridCol w="2046514"/>
              </a:tblGrid>
              <a:tr h="896391">
                <a:tc>
                  <a:txBody>
                    <a:bodyPr/>
                    <a:lstStyle/>
                    <a:p>
                      <a:r>
                        <a:rPr lang="pt-BR" dirty="0" smtClean="0">
                          <a:solidFill>
                            <a:schemeClr val="tx1"/>
                          </a:solidFill>
                        </a:rPr>
                        <a:t>MS – </a:t>
                      </a:r>
                      <a:r>
                        <a:rPr lang="pt-BR" baseline="0" dirty="0" smtClean="0">
                          <a:solidFill>
                            <a:schemeClr val="tx1"/>
                          </a:solidFill>
                        </a:rPr>
                        <a:t>SP</a:t>
                      </a:r>
                      <a:endParaRPr lang="pt-BR" dirty="0">
                        <a:solidFill>
                          <a:schemeClr val="tx1"/>
                        </a:solidFill>
                      </a:endParaRPr>
                    </a:p>
                  </a:txBody>
                  <a:tcPr/>
                </a:tc>
                <a:tc>
                  <a:txBody>
                    <a:bodyPr/>
                    <a:lstStyle/>
                    <a:p>
                      <a:endParaRPr lang="pt-BR" dirty="0">
                        <a:solidFill>
                          <a:schemeClr val="tx1"/>
                        </a:solidFill>
                      </a:endParaRPr>
                    </a:p>
                  </a:txBody>
                  <a:tcPr/>
                </a:tc>
                <a:tc>
                  <a:txBody>
                    <a:bodyPr/>
                    <a:lstStyle/>
                    <a:p>
                      <a:r>
                        <a:rPr lang="pt-BR" dirty="0" smtClean="0">
                          <a:solidFill>
                            <a:schemeClr val="tx1"/>
                          </a:solidFill>
                        </a:rPr>
                        <a:t>Tempo de viagem</a:t>
                      </a:r>
                      <a:endParaRPr lang="pt-BR" dirty="0">
                        <a:solidFill>
                          <a:schemeClr val="tx1"/>
                        </a:solidFill>
                      </a:endParaRPr>
                    </a:p>
                  </a:txBody>
                  <a:tcPr/>
                </a:tc>
                <a:tc>
                  <a:txBody>
                    <a:bodyPr/>
                    <a:lstStyle/>
                    <a:p>
                      <a:r>
                        <a:rPr lang="pt-BR" dirty="0" smtClean="0">
                          <a:solidFill>
                            <a:schemeClr val="tx1"/>
                          </a:solidFill>
                        </a:rPr>
                        <a:t>Frete $</a:t>
                      </a:r>
                      <a:endParaRPr lang="pt-BR" dirty="0">
                        <a:solidFill>
                          <a:schemeClr val="tx1"/>
                        </a:solidFill>
                      </a:endParaRPr>
                    </a:p>
                  </a:txBody>
                  <a:tcPr/>
                </a:tc>
              </a:tr>
              <a:tr h="377238">
                <a:tc>
                  <a:txBody>
                    <a:bodyPr/>
                    <a:lstStyle/>
                    <a:p>
                      <a:r>
                        <a:rPr lang="pt-BR" sz="1600" dirty="0" smtClean="0">
                          <a:solidFill>
                            <a:schemeClr val="tx1"/>
                          </a:solidFill>
                        </a:rPr>
                        <a:t>Rodoviário</a:t>
                      </a:r>
                      <a:endParaRPr lang="pt-BR" sz="1600" dirty="0">
                        <a:solidFill>
                          <a:schemeClr val="tx1"/>
                        </a:solidFill>
                      </a:endParaRPr>
                    </a:p>
                  </a:txBody>
                  <a:tcPr/>
                </a:tc>
                <a:tc>
                  <a:txBody>
                    <a:bodyPr/>
                    <a:lstStyle/>
                    <a:p>
                      <a:r>
                        <a:rPr lang="pt-BR" sz="1600" dirty="0" err="1" smtClean="0">
                          <a:solidFill>
                            <a:schemeClr val="tx1"/>
                          </a:solidFill>
                        </a:rPr>
                        <a:t>Cap</a:t>
                      </a:r>
                      <a:r>
                        <a:rPr lang="pt-BR" sz="1600" dirty="0" smtClean="0">
                          <a:solidFill>
                            <a:schemeClr val="tx1"/>
                          </a:solidFill>
                        </a:rPr>
                        <a:t> 24 T ou</a:t>
                      </a:r>
                      <a:r>
                        <a:rPr lang="pt-BR" sz="1600" baseline="0" dirty="0" smtClean="0">
                          <a:solidFill>
                            <a:schemeClr val="tx1"/>
                          </a:solidFill>
                        </a:rPr>
                        <a:t> 24 </a:t>
                      </a:r>
                      <a:r>
                        <a:rPr lang="pt-BR" sz="1600" baseline="0" dirty="0" err="1" smtClean="0">
                          <a:solidFill>
                            <a:schemeClr val="tx1"/>
                          </a:solidFill>
                        </a:rPr>
                        <a:t>palets</a:t>
                      </a:r>
                      <a:endParaRPr lang="pt-BR" sz="1600" baseline="0" dirty="0" smtClean="0">
                        <a:solidFill>
                          <a:schemeClr val="tx1"/>
                        </a:solidFill>
                      </a:endParaRPr>
                    </a:p>
                    <a:p>
                      <a:r>
                        <a:rPr lang="pt-BR" sz="1600" baseline="0" dirty="0" smtClean="0">
                          <a:solidFill>
                            <a:schemeClr val="tx1"/>
                          </a:solidFill>
                        </a:rPr>
                        <a:t>Carregamento em saco/ </a:t>
                      </a:r>
                      <a:r>
                        <a:rPr lang="pt-BR" sz="1600" baseline="0" dirty="0" err="1" smtClean="0">
                          <a:solidFill>
                            <a:schemeClr val="tx1"/>
                          </a:solidFill>
                        </a:rPr>
                        <a:t>pallet</a:t>
                      </a:r>
                      <a:r>
                        <a:rPr lang="pt-BR" sz="1600" baseline="0" dirty="0" smtClean="0">
                          <a:solidFill>
                            <a:schemeClr val="tx1"/>
                          </a:solidFill>
                        </a:rPr>
                        <a:t>.</a:t>
                      </a:r>
                    </a:p>
                    <a:p>
                      <a:r>
                        <a:rPr lang="pt-BR" sz="1600" baseline="0" dirty="0" smtClean="0">
                          <a:solidFill>
                            <a:schemeClr val="tx1"/>
                          </a:solidFill>
                        </a:rPr>
                        <a:t>1,0x1,8x1,1</a:t>
                      </a:r>
                      <a:endParaRPr lang="pt-BR" sz="1600" dirty="0">
                        <a:solidFill>
                          <a:schemeClr val="tx1"/>
                        </a:solidFill>
                      </a:endParaRPr>
                    </a:p>
                  </a:txBody>
                  <a:tcPr/>
                </a:tc>
                <a:tc>
                  <a:txBody>
                    <a:bodyPr/>
                    <a:lstStyle/>
                    <a:p>
                      <a:r>
                        <a:rPr lang="pt-BR" sz="1600" dirty="0" smtClean="0">
                          <a:solidFill>
                            <a:schemeClr val="tx1"/>
                          </a:solidFill>
                        </a:rPr>
                        <a:t>2 dias</a:t>
                      </a:r>
                      <a:endParaRPr lang="pt-BR" sz="1600" dirty="0">
                        <a:solidFill>
                          <a:schemeClr val="tx1"/>
                        </a:solidFill>
                      </a:endParaRPr>
                    </a:p>
                  </a:txBody>
                  <a:tcPr/>
                </a:tc>
                <a:tc>
                  <a:txBody>
                    <a:bodyPr/>
                    <a:lstStyle/>
                    <a:p>
                      <a:r>
                        <a:rPr lang="pt-BR" sz="1600" dirty="0" smtClean="0">
                          <a:solidFill>
                            <a:schemeClr val="tx1"/>
                          </a:solidFill>
                        </a:rPr>
                        <a:t>58,19 /</a:t>
                      </a:r>
                      <a:r>
                        <a:rPr lang="pt-BR" sz="1600" baseline="0" dirty="0" smtClean="0">
                          <a:solidFill>
                            <a:schemeClr val="tx1"/>
                          </a:solidFill>
                        </a:rPr>
                        <a:t> T</a:t>
                      </a:r>
                      <a:endParaRPr lang="pt-BR" sz="1600" dirty="0">
                        <a:solidFill>
                          <a:schemeClr val="tx1"/>
                        </a:solidFill>
                      </a:endParaRPr>
                    </a:p>
                  </a:txBody>
                  <a:tcPr/>
                </a:tc>
              </a:tr>
              <a:tr h="377238">
                <a:tc>
                  <a:txBody>
                    <a:bodyPr/>
                    <a:lstStyle/>
                    <a:p>
                      <a:r>
                        <a:rPr lang="pt-BR" sz="1600" dirty="0" smtClean="0">
                          <a:solidFill>
                            <a:schemeClr val="tx1"/>
                          </a:solidFill>
                        </a:rPr>
                        <a:t>Estoque</a:t>
                      </a:r>
                      <a:endParaRPr lang="pt-BR" sz="1600" dirty="0">
                        <a:solidFill>
                          <a:schemeClr val="tx1"/>
                        </a:solidFill>
                      </a:endParaRPr>
                    </a:p>
                  </a:txBody>
                  <a:tcPr/>
                </a:tc>
                <a:tc>
                  <a:txBody>
                    <a:bodyPr/>
                    <a:lstStyle/>
                    <a:p>
                      <a:r>
                        <a:rPr lang="pt-BR" sz="1600" dirty="0" smtClean="0">
                          <a:solidFill>
                            <a:schemeClr val="tx1"/>
                          </a:solidFill>
                        </a:rPr>
                        <a:t>100.000 T</a:t>
                      </a:r>
                      <a:endParaRPr lang="pt-BR" sz="1600" dirty="0">
                        <a:solidFill>
                          <a:schemeClr val="tx1"/>
                        </a:solidFill>
                      </a:endParaRPr>
                    </a:p>
                  </a:txBody>
                  <a:tcPr/>
                </a:tc>
                <a:tc>
                  <a:txBody>
                    <a:bodyPr/>
                    <a:lstStyle/>
                    <a:p>
                      <a:endParaRPr lang="pt-BR" sz="1600" dirty="0">
                        <a:solidFill>
                          <a:schemeClr val="tx1"/>
                        </a:solidFill>
                      </a:endParaRPr>
                    </a:p>
                  </a:txBody>
                  <a:tcPr/>
                </a:tc>
                <a:tc>
                  <a:txBody>
                    <a:bodyPr/>
                    <a:lstStyle/>
                    <a:p>
                      <a:r>
                        <a:rPr lang="pt-BR" sz="1600" dirty="0" smtClean="0">
                          <a:solidFill>
                            <a:schemeClr val="tx1"/>
                          </a:solidFill>
                        </a:rPr>
                        <a:t>3,0 / T</a:t>
                      </a:r>
                      <a:endParaRPr lang="pt-BR" sz="16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6AD3837-25DE-4639-AC21-C30BB8FFEEDA}" type="slidenum">
              <a:rPr lang="pt-BR" smtClean="0">
                <a:latin typeface="Arial" pitchFamily="34" charset="0"/>
                <a:cs typeface="Arial" pitchFamily="34" charset="0"/>
              </a:rPr>
              <a:pPr/>
              <a:t>44</a:t>
            </a:fld>
            <a:endParaRPr lang="pt-BR" smtClean="0">
              <a:latin typeface="Arial" pitchFamily="34" charset="0"/>
              <a:cs typeface="Arial" pitchFamily="34" charset="0"/>
            </a:endParaRPr>
          </a:p>
        </p:txBody>
      </p:sp>
      <p:sp>
        <p:nvSpPr>
          <p:cNvPr id="38915"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38916" name="Text Box 3"/>
          <p:cNvSpPr txBox="1">
            <a:spLocks noChangeArrowheads="1"/>
          </p:cNvSpPr>
          <p:nvPr/>
        </p:nvSpPr>
        <p:spPr bwMode="auto">
          <a:xfrm>
            <a:off x="348343" y="1371600"/>
            <a:ext cx="8447314" cy="5324535"/>
          </a:xfrm>
          <a:prstGeom prst="rect">
            <a:avLst/>
          </a:prstGeom>
          <a:noFill/>
          <a:ln w="12700" cap="sq">
            <a:noFill/>
            <a:miter lim="800000"/>
            <a:headEnd/>
            <a:tailEnd/>
          </a:ln>
        </p:spPr>
        <p:txBody>
          <a:bodyPr wrap="square">
            <a:spAutoFit/>
          </a:bodyPr>
          <a:lstStyle/>
          <a:p>
            <a:pPr lvl="1"/>
            <a:r>
              <a:rPr lang="pt-PT" sz="2400" dirty="0" smtClean="0">
                <a:solidFill>
                  <a:schemeClr val="tx1"/>
                </a:solidFill>
              </a:rPr>
              <a:t>Nesta negociação o custo de armazenagem será por conta do fazendeiro , portanto </a:t>
            </a:r>
            <a:r>
              <a:rPr lang="pt-PT" sz="2400" dirty="0" smtClean="0">
                <a:solidFill>
                  <a:schemeClr val="tx1"/>
                </a:solidFill>
              </a:rPr>
              <a:t>a decisão de </a:t>
            </a:r>
            <a:r>
              <a:rPr lang="pt-PT" sz="2400" dirty="0" smtClean="0">
                <a:solidFill>
                  <a:schemeClr val="tx1"/>
                </a:solidFill>
              </a:rPr>
              <a:t>envio deve incluir esses </a:t>
            </a:r>
            <a:r>
              <a:rPr lang="pt-PT" sz="2400" dirty="0" smtClean="0">
                <a:solidFill>
                  <a:schemeClr val="tx1"/>
                </a:solidFill>
              </a:rPr>
              <a:t>custos.</a:t>
            </a:r>
            <a:endParaRPr lang="pt-PT" sz="2400" dirty="0" smtClean="0">
              <a:solidFill>
                <a:schemeClr val="tx1"/>
              </a:solidFill>
            </a:endParaRPr>
          </a:p>
          <a:p>
            <a:pPr lvl="1"/>
            <a:endParaRPr lang="pt-PT" sz="2400" dirty="0" smtClean="0">
              <a:solidFill>
                <a:schemeClr val="tx1"/>
              </a:solidFill>
            </a:endParaRPr>
          </a:p>
          <a:p>
            <a:pPr lvl="1"/>
            <a:r>
              <a:rPr lang="pt-PT" sz="2400" dirty="0" smtClean="0">
                <a:solidFill>
                  <a:schemeClr val="tx1"/>
                </a:solidFill>
              </a:rPr>
              <a:t>Ponto de atenção: </a:t>
            </a:r>
            <a:r>
              <a:rPr lang="pt-PT" sz="1800" dirty="0" smtClean="0">
                <a:solidFill>
                  <a:schemeClr val="tx1"/>
                </a:solidFill>
              </a:rPr>
              <a:t>Calcular a cubagem para identificar se a restrição esta no volume ou no peso, e identificar a capacidade máxima em tonelada que poderá ser transportada. </a:t>
            </a:r>
          </a:p>
          <a:p>
            <a:pPr lvl="1"/>
            <a:endParaRPr lang="pt-PT" sz="1800" dirty="0" smtClean="0">
              <a:solidFill>
                <a:schemeClr val="tx1"/>
              </a:solidFill>
            </a:endParaRPr>
          </a:p>
          <a:p>
            <a:pPr lvl="1"/>
            <a:r>
              <a:rPr lang="pt-PT" sz="2400" dirty="0" smtClean="0">
                <a:solidFill>
                  <a:schemeClr val="tx1"/>
                </a:solidFill>
              </a:rPr>
              <a:t>Calcule a melhor opção financeira e os aspectos operacionais que devem ser levados em conta  além do financeiro.</a:t>
            </a:r>
          </a:p>
          <a:p>
            <a:pPr lvl="1"/>
            <a:endParaRPr lang="pt-PT" sz="2400" dirty="0" smtClean="0">
              <a:solidFill>
                <a:schemeClr val="tx1"/>
              </a:solidFill>
            </a:endParaRPr>
          </a:p>
          <a:p>
            <a:pPr lvl="1"/>
            <a:r>
              <a:rPr lang="pt-PT" sz="2400" dirty="0" smtClean="0">
                <a:solidFill>
                  <a:schemeClr val="tx1"/>
                </a:solidFill>
              </a:rPr>
              <a:t> </a:t>
            </a:r>
          </a:p>
          <a:p>
            <a:endParaRPr lang="pt-PT" sz="1800" b="1" dirty="0" smtClean="0">
              <a:solidFill>
                <a:schemeClr val="tx1"/>
              </a:solidFill>
            </a:endParaRPr>
          </a:p>
          <a:p>
            <a:pPr algn="just"/>
            <a:endParaRPr lang="pt-PT" sz="1400" b="1" dirty="0" smtClean="0">
              <a:solidFill>
                <a:schemeClr val="tx1"/>
              </a:solidFill>
            </a:endParaRPr>
          </a:p>
          <a:p>
            <a:pPr algn="just"/>
            <a:endParaRPr lang="pt-PT" sz="1400" b="1" dirty="0" smtClean="0">
              <a:solidFill>
                <a:schemeClr val="tx1"/>
              </a:solidFill>
            </a:endParaRPr>
          </a:p>
        </p:txBody>
      </p:sp>
      <p:sp>
        <p:nvSpPr>
          <p:cNvPr id="38918" name="Text Box 5"/>
          <p:cNvSpPr txBox="1">
            <a:spLocks noChangeArrowheads="1"/>
          </p:cNvSpPr>
          <p:nvPr/>
        </p:nvSpPr>
        <p:spPr bwMode="auto">
          <a:xfrm>
            <a:off x="290513" y="212725"/>
            <a:ext cx="2976562" cy="457200"/>
          </a:xfrm>
          <a:prstGeom prst="rect">
            <a:avLst/>
          </a:prstGeom>
          <a:noFill/>
          <a:ln w="9525">
            <a:noFill/>
            <a:miter lim="800000"/>
            <a:headEnd/>
            <a:tailEnd/>
          </a:ln>
        </p:spPr>
        <p:txBody>
          <a:bodyPr wrap="none">
            <a:spAutoFit/>
          </a:bodyPr>
          <a:lstStyle/>
          <a:p>
            <a:r>
              <a:rPr lang="pt-BR" sz="2400" b="1">
                <a:solidFill>
                  <a:schemeClr val="tx1"/>
                </a:solidFill>
              </a:rPr>
              <a:t>Logística Integrada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0937006-324B-4DC7-9B33-86C8535C43CF}" type="slidenum">
              <a:rPr lang="pt-BR" smtClean="0">
                <a:latin typeface="Arial" pitchFamily="34" charset="0"/>
                <a:cs typeface="Arial" pitchFamily="34" charset="0"/>
              </a:rPr>
              <a:pPr/>
              <a:t>45</a:t>
            </a:fld>
            <a:endParaRPr lang="pt-BR" smtClean="0">
              <a:latin typeface="Arial" pitchFamily="34" charset="0"/>
              <a:cs typeface="Arial" pitchFamily="34" charset="0"/>
            </a:endParaRPr>
          </a:p>
        </p:txBody>
      </p:sp>
      <p:sp>
        <p:nvSpPr>
          <p:cNvPr id="63491" name="Rectangle 2"/>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63492" name="Text Box 3"/>
          <p:cNvSpPr txBox="1">
            <a:spLocks noChangeArrowheads="1"/>
          </p:cNvSpPr>
          <p:nvPr/>
        </p:nvSpPr>
        <p:spPr bwMode="auto">
          <a:xfrm>
            <a:off x="663349" y="1281089"/>
            <a:ext cx="7975600" cy="5576911"/>
          </a:xfrm>
          <a:prstGeom prst="rect">
            <a:avLst/>
          </a:prstGeom>
          <a:noFill/>
          <a:ln w="9525" algn="ctr">
            <a:noFill/>
            <a:miter lim="800000"/>
            <a:headEnd/>
            <a:tailEnd/>
          </a:ln>
        </p:spPr>
        <p:txBody>
          <a:bodyPr>
            <a:spAutoFit/>
          </a:bodyPr>
          <a:lstStyle/>
          <a:p>
            <a:r>
              <a:rPr lang="pt-BR" sz="1800" dirty="0">
                <a:solidFill>
                  <a:schemeClr val="tx1"/>
                </a:solidFill>
              </a:rPr>
              <a:t>Principais problemas nos modais de Transporte no Brasil (Caramuru – seminário 2004)</a:t>
            </a:r>
          </a:p>
          <a:p>
            <a:r>
              <a:rPr lang="pt-BR" sz="1800" b="1" dirty="0" smtClean="0">
                <a:solidFill>
                  <a:schemeClr val="tx1"/>
                </a:solidFill>
              </a:rPr>
              <a:t>Portos </a:t>
            </a:r>
            <a:endParaRPr lang="pt-BR" sz="1800" b="1" dirty="0">
              <a:solidFill>
                <a:schemeClr val="tx1"/>
              </a:solidFill>
            </a:endParaRPr>
          </a:p>
          <a:p>
            <a:pPr lvl="1">
              <a:buFontTx/>
              <a:buChar char="•"/>
            </a:pPr>
            <a:r>
              <a:rPr lang="pt-BR" sz="1800" dirty="0">
                <a:solidFill>
                  <a:schemeClr val="tx1"/>
                </a:solidFill>
              </a:rPr>
              <a:t> Sobrecarga e no limite</a:t>
            </a:r>
          </a:p>
          <a:p>
            <a:pPr lvl="1">
              <a:buFontTx/>
              <a:buChar char="•"/>
            </a:pPr>
            <a:r>
              <a:rPr lang="pt-BR" sz="1800" dirty="0">
                <a:solidFill>
                  <a:schemeClr val="tx1"/>
                </a:solidFill>
              </a:rPr>
              <a:t> Falta de dragagem</a:t>
            </a:r>
          </a:p>
          <a:p>
            <a:pPr lvl="1">
              <a:buFontTx/>
              <a:buChar char="•"/>
            </a:pPr>
            <a:r>
              <a:rPr lang="pt-BR" sz="1800" dirty="0">
                <a:solidFill>
                  <a:schemeClr val="tx1"/>
                </a:solidFill>
              </a:rPr>
              <a:t> questões ambientais</a:t>
            </a:r>
          </a:p>
          <a:p>
            <a:pPr lvl="1">
              <a:buFontTx/>
              <a:buChar char="•"/>
            </a:pPr>
            <a:r>
              <a:rPr lang="pt-BR" sz="1800" dirty="0">
                <a:solidFill>
                  <a:schemeClr val="tx1"/>
                </a:solidFill>
              </a:rPr>
              <a:t> Acesso aos portos</a:t>
            </a:r>
          </a:p>
          <a:p>
            <a:pPr lvl="1">
              <a:buFontTx/>
              <a:buChar char="•"/>
            </a:pPr>
            <a:r>
              <a:rPr lang="pt-BR" sz="1800" dirty="0">
                <a:solidFill>
                  <a:schemeClr val="tx1"/>
                </a:solidFill>
              </a:rPr>
              <a:t> Falta de treinamento</a:t>
            </a:r>
          </a:p>
          <a:p>
            <a:pPr lvl="1">
              <a:buFontTx/>
              <a:buChar char="•"/>
            </a:pPr>
            <a:r>
              <a:rPr lang="pt-BR" sz="1800" dirty="0">
                <a:solidFill>
                  <a:schemeClr val="tx1"/>
                </a:solidFill>
              </a:rPr>
              <a:t> Falta de automação</a:t>
            </a:r>
          </a:p>
          <a:p>
            <a:pPr lvl="1">
              <a:buFontTx/>
              <a:buChar char="•"/>
            </a:pPr>
            <a:r>
              <a:rPr lang="pt-BR" sz="1800" dirty="0">
                <a:solidFill>
                  <a:schemeClr val="tx1"/>
                </a:solidFill>
              </a:rPr>
              <a:t> Custos elevados</a:t>
            </a:r>
          </a:p>
          <a:p>
            <a:pPr lvl="1">
              <a:buFontTx/>
              <a:buChar char="•"/>
            </a:pPr>
            <a:r>
              <a:rPr lang="pt-BR" sz="1800" dirty="0">
                <a:solidFill>
                  <a:schemeClr val="tx1"/>
                </a:solidFill>
              </a:rPr>
              <a:t> Terminais inadequados</a:t>
            </a:r>
          </a:p>
          <a:p>
            <a:pPr lvl="1">
              <a:buFontTx/>
              <a:buChar char="•"/>
            </a:pPr>
            <a:r>
              <a:rPr lang="pt-BR" sz="1800" dirty="0">
                <a:solidFill>
                  <a:schemeClr val="tx1"/>
                </a:solidFill>
              </a:rPr>
              <a:t> Falta de estacionamento para </a:t>
            </a:r>
            <a:r>
              <a:rPr lang="pt-BR" sz="1800" dirty="0" smtClean="0">
                <a:solidFill>
                  <a:schemeClr val="tx1"/>
                </a:solidFill>
              </a:rPr>
              <a:t>caminhões</a:t>
            </a:r>
          </a:p>
          <a:p>
            <a:pPr>
              <a:lnSpc>
                <a:spcPct val="130000"/>
              </a:lnSpc>
            </a:pPr>
            <a:r>
              <a:rPr lang="pt-BR" sz="1800" b="1" dirty="0" smtClean="0">
                <a:solidFill>
                  <a:schemeClr val="tx1"/>
                </a:solidFill>
              </a:rPr>
              <a:t>Ferrovias</a:t>
            </a:r>
          </a:p>
          <a:p>
            <a:pPr lvl="1">
              <a:lnSpc>
                <a:spcPct val="130000"/>
              </a:lnSpc>
              <a:buFontTx/>
              <a:buChar char="•"/>
            </a:pPr>
            <a:r>
              <a:rPr lang="pt-BR" sz="1800" dirty="0" smtClean="0">
                <a:solidFill>
                  <a:schemeClr val="tx1"/>
                </a:solidFill>
              </a:rPr>
              <a:t> Falta de oferta de material rodante</a:t>
            </a:r>
          </a:p>
          <a:p>
            <a:pPr lvl="1">
              <a:lnSpc>
                <a:spcPct val="130000"/>
              </a:lnSpc>
              <a:buFontTx/>
              <a:buChar char="•"/>
            </a:pPr>
            <a:r>
              <a:rPr lang="pt-BR" sz="1800" dirty="0" smtClean="0">
                <a:solidFill>
                  <a:schemeClr val="tx1"/>
                </a:solidFill>
              </a:rPr>
              <a:t> Insuficiência de investimentos</a:t>
            </a:r>
          </a:p>
          <a:p>
            <a:pPr lvl="1">
              <a:lnSpc>
                <a:spcPct val="130000"/>
              </a:lnSpc>
              <a:buFontTx/>
              <a:buChar char="•"/>
            </a:pPr>
            <a:r>
              <a:rPr lang="pt-BR" sz="1800" dirty="0" smtClean="0">
                <a:solidFill>
                  <a:schemeClr val="tx1"/>
                </a:solidFill>
              </a:rPr>
              <a:t> Locomotivas e vagões inadequados</a:t>
            </a:r>
          </a:p>
          <a:p>
            <a:pPr lvl="1">
              <a:lnSpc>
                <a:spcPct val="130000"/>
              </a:lnSpc>
              <a:buFontTx/>
              <a:buChar char="•"/>
            </a:pPr>
            <a:r>
              <a:rPr lang="pt-BR" sz="1800" dirty="0" smtClean="0">
                <a:solidFill>
                  <a:schemeClr val="tx1"/>
                </a:solidFill>
              </a:rPr>
              <a:t> Falta integração entre modais</a:t>
            </a:r>
          </a:p>
          <a:p>
            <a:pPr lvl="1">
              <a:lnSpc>
                <a:spcPct val="130000"/>
              </a:lnSpc>
              <a:buFontTx/>
              <a:buChar char="•"/>
            </a:pPr>
            <a:r>
              <a:rPr lang="pt-BR" sz="1800" dirty="0" smtClean="0">
                <a:solidFill>
                  <a:schemeClr val="tx1"/>
                </a:solidFill>
              </a:rPr>
              <a:t> Muitos gargalos e Custo elevados de investimentos</a:t>
            </a:r>
            <a:endParaRPr lang="pt-BR" sz="1800" dirty="0">
              <a:solidFill>
                <a:schemeClr val="tx1"/>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0AF408D-EFCF-4639-86FF-B11A5B04AC32}" type="slidenum">
              <a:rPr lang="pt-BR" smtClean="0">
                <a:latin typeface="Arial" pitchFamily="34" charset="0"/>
                <a:cs typeface="Arial" pitchFamily="34" charset="0"/>
              </a:rPr>
              <a:pPr/>
              <a:t>46</a:t>
            </a:fld>
            <a:endParaRPr lang="pt-BR" smtClean="0">
              <a:latin typeface="Arial" pitchFamily="34" charset="0"/>
              <a:cs typeface="Arial" pitchFamily="34" charset="0"/>
            </a:endParaRPr>
          </a:p>
        </p:txBody>
      </p:sp>
      <p:sp>
        <p:nvSpPr>
          <p:cNvPr id="65539" name="Rectangle 2"/>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a:t>
            </a:r>
          </a:p>
        </p:txBody>
      </p:sp>
      <p:sp>
        <p:nvSpPr>
          <p:cNvPr id="65540" name="Text Box 3"/>
          <p:cNvSpPr txBox="1">
            <a:spLocks noChangeArrowheads="1"/>
          </p:cNvSpPr>
          <p:nvPr/>
        </p:nvSpPr>
        <p:spPr bwMode="auto">
          <a:xfrm>
            <a:off x="677863" y="1390650"/>
            <a:ext cx="7975600" cy="3059235"/>
          </a:xfrm>
          <a:prstGeom prst="rect">
            <a:avLst/>
          </a:prstGeom>
          <a:noFill/>
          <a:ln w="9525" algn="ctr">
            <a:noFill/>
            <a:miter lim="800000"/>
            <a:headEnd/>
            <a:tailEnd/>
          </a:ln>
        </p:spPr>
        <p:txBody>
          <a:bodyPr>
            <a:spAutoFit/>
          </a:bodyPr>
          <a:lstStyle/>
          <a:p>
            <a:pPr>
              <a:lnSpc>
                <a:spcPct val="140000"/>
              </a:lnSpc>
            </a:pPr>
            <a:r>
              <a:rPr lang="pt-BR" dirty="0" smtClean="0">
                <a:solidFill>
                  <a:schemeClr val="tx1"/>
                </a:solidFill>
              </a:rPr>
              <a:t>Rodovias</a:t>
            </a:r>
            <a:endParaRPr lang="pt-BR" dirty="0">
              <a:solidFill>
                <a:schemeClr val="tx1"/>
              </a:solidFill>
            </a:endParaRPr>
          </a:p>
          <a:p>
            <a:pPr lvl="1">
              <a:lnSpc>
                <a:spcPct val="140000"/>
              </a:lnSpc>
              <a:buFontTx/>
              <a:buChar char="•"/>
            </a:pPr>
            <a:r>
              <a:rPr lang="pt-BR" dirty="0">
                <a:solidFill>
                  <a:schemeClr val="tx1"/>
                </a:solidFill>
              </a:rPr>
              <a:t> Falta de manutenção na principais rodovias</a:t>
            </a:r>
          </a:p>
          <a:p>
            <a:pPr lvl="1">
              <a:lnSpc>
                <a:spcPct val="140000"/>
              </a:lnSpc>
              <a:buFontTx/>
              <a:buChar char="•"/>
            </a:pPr>
            <a:r>
              <a:rPr lang="pt-BR" dirty="0">
                <a:solidFill>
                  <a:schemeClr val="tx1"/>
                </a:solidFill>
              </a:rPr>
              <a:t> Ciclo de viagem muito elevado, devido condições de estradas / distância e estrutura de expedição e recepção</a:t>
            </a:r>
          </a:p>
          <a:p>
            <a:pPr lvl="1">
              <a:lnSpc>
                <a:spcPct val="140000"/>
              </a:lnSpc>
              <a:buFontTx/>
              <a:buChar char="•"/>
            </a:pPr>
            <a:r>
              <a:rPr lang="pt-BR" dirty="0">
                <a:solidFill>
                  <a:schemeClr val="tx1"/>
                </a:solidFill>
              </a:rPr>
              <a:t> Roubo de carga elevado</a:t>
            </a:r>
          </a:p>
          <a:p>
            <a:pPr lvl="1">
              <a:lnSpc>
                <a:spcPct val="140000"/>
              </a:lnSpc>
              <a:buFontTx/>
              <a:buChar char="•"/>
            </a:pPr>
            <a:r>
              <a:rPr lang="pt-BR" dirty="0">
                <a:solidFill>
                  <a:schemeClr val="tx1"/>
                </a:solidFill>
              </a:rPr>
              <a:t> Custo elevado de pedágio</a:t>
            </a:r>
          </a:p>
          <a:p>
            <a:pPr lvl="1">
              <a:lnSpc>
                <a:spcPct val="140000"/>
              </a:lnSpc>
              <a:buFontTx/>
              <a:buChar char="•"/>
            </a:pPr>
            <a:r>
              <a:rPr lang="pt-BR" dirty="0">
                <a:solidFill>
                  <a:schemeClr val="tx1"/>
                </a:solidFill>
              </a:rPr>
              <a:t> Custo de fretes elevados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0AD4E9-3894-48C3-B5AD-CC62EB231843}" type="slidenum">
              <a:rPr lang="pt-BR" smtClean="0">
                <a:latin typeface="Arial" pitchFamily="34" charset="0"/>
                <a:cs typeface="Arial" pitchFamily="34" charset="0"/>
              </a:rPr>
              <a:pPr/>
              <a:t>47</a:t>
            </a:fld>
            <a:endParaRPr lang="pt-BR" smtClean="0">
              <a:latin typeface="Arial" pitchFamily="34" charset="0"/>
              <a:cs typeface="Arial" pitchFamily="34" charset="0"/>
            </a:endParaRPr>
          </a:p>
        </p:txBody>
      </p:sp>
      <p:sp>
        <p:nvSpPr>
          <p:cNvPr id="19459" name="Rectangle 2"/>
          <p:cNvSpPr>
            <a:spLocks noChangeArrowheads="1"/>
          </p:cNvSpPr>
          <p:nvPr/>
        </p:nvSpPr>
        <p:spPr bwMode="auto">
          <a:xfrm>
            <a:off x="2286000" y="2043113"/>
            <a:ext cx="4572000" cy="2079625"/>
          </a:xfrm>
          <a:prstGeom prst="rect">
            <a:avLst/>
          </a:prstGeom>
          <a:noFill/>
          <a:ln w="9525">
            <a:noFill/>
            <a:miter lim="800000"/>
            <a:headEnd/>
            <a:tailEnd/>
          </a:ln>
        </p:spPr>
        <p:txBody>
          <a:bodyPr>
            <a:spAutoFit/>
          </a:bodyPr>
          <a:lstStyle/>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p:txBody>
      </p:sp>
      <p:sp>
        <p:nvSpPr>
          <p:cNvPr id="283659" name="Text Box 11"/>
          <p:cNvSpPr txBox="1">
            <a:spLocks noChangeArrowheads="1"/>
          </p:cNvSpPr>
          <p:nvPr/>
        </p:nvSpPr>
        <p:spPr bwMode="auto">
          <a:xfrm>
            <a:off x="1244374" y="766989"/>
            <a:ext cx="5905500" cy="366713"/>
          </a:xfrm>
          <a:prstGeom prst="rect">
            <a:avLst/>
          </a:prstGeom>
          <a:noFill/>
          <a:ln w="9525">
            <a:noFill/>
            <a:miter lim="800000"/>
            <a:headEnd/>
            <a:tailEnd/>
          </a:ln>
        </p:spPr>
        <p:txBody>
          <a:bodyPr>
            <a:spAutoFit/>
          </a:bodyPr>
          <a:lstStyle/>
          <a:p>
            <a:pPr>
              <a:spcBef>
                <a:spcPct val="50000"/>
              </a:spcBef>
            </a:pPr>
            <a:r>
              <a:rPr lang="en-US" sz="1800" dirty="0">
                <a:solidFill>
                  <a:schemeClr val="tx1"/>
                </a:solidFill>
              </a:rPr>
              <a:t>TRANSPORTES, DISTRIBUIÇÃO E SEGUROS</a:t>
            </a:r>
          </a:p>
        </p:txBody>
      </p:sp>
      <p:sp>
        <p:nvSpPr>
          <p:cNvPr id="283662" name="Text Box 14"/>
          <p:cNvSpPr txBox="1">
            <a:spLocks noChangeArrowheads="1"/>
          </p:cNvSpPr>
          <p:nvPr/>
        </p:nvSpPr>
        <p:spPr bwMode="auto">
          <a:xfrm>
            <a:off x="482826" y="1169080"/>
            <a:ext cx="8428945" cy="5333319"/>
          </a:xfrm>
          <a:prstGeom prst="rect">
            <a:avLst/>
          </a:prstGeom>
          <a:noFill/>
          <a:ln w="9525">
            <a:noFill/>
            <a:miter lim="800000"/>
            <a:headEnd/>
            <a:tailEnd/>
          </a:ln>
        </p:spPr>
        <p:txBody>
          <a:bodyPr/>
          <a:lstStyle/>
          <a:p>
            <a:pPr>
              <a:lnSpc>
                <a:spcPct val="200000"/>
              </a:lnSpc>
            </a:pPr>
            <a:r>
              <a:rPr lang="en-US" sz="1800" dirty="0" smtClean="0"/>
              <a:t>1 </a:t>
            </a:r>
            <a:r>
              <a:rPr lang="en-US" sz="1800" dirty="0" err="1" smtClean="0"/>
              <a:t>Evolução</a:t>
            </a:r>
            <a:r>
              <a:rPr lang="en-US" sz="1800" dirty="0" smtClean="0"/>
              <a:t> dos </a:t>
            </a:r>
            <a:r>
              <a:rPr lang="en-US" sz="1800" dirty="0" err="1" smtClean="0"/>
              <a:t>Sistemas</a:t>
            </a:r>
            <a:r>
              <a:rPr lang="en-US" sz="1800" dirty="0" smtClean="0"/>
              <a:t> </a:t>
            </a:r>
            <a:r>
              <a:rPr lang="en-US" sz="1800" dirty="0" err="1" smtClean="0"/>
              <a:t>Logísticos</a:t>
            </a:r>
            <a:r>
              <a:rPr lang="en-US" sz="1800" dirty="0" smtClean="0"/>
              <a:t> - </a:t>
            </a:r>
            <a:r>
              <a:rPr lang="en-US" sz="1800" dirty="0" err="1" smtClean="0"/>
              <a:t>Capítulo</a:t>
            </a:r>
            <a:r>
              <a:rPr lang="en-US" sz="1800" dirty="0" smtClean="0"/>
              <a:t> 1 - PLT</a:t>
            </a:r>
          </a:p>
          <a:p>
            <a:pPr>
              <a:lnSpc>
                <a:spcPct val="200000"/>
              </a:lnSpc>
            </a:pPr>
            <a:r>
              <a:rPr lang="pt-BR" sz="1800" dirty="0" smtClean="0"/>
              <a:t>2</a:t>
            </a:r>
            <a:r>
              <a:rPr lang="en-US" sz="1800" dirty="0" smtClean="0"/>
              <a:t> Logística </a:t>
            </a:r>
            <a:r>
              <a:rPr lang="en-US" sz="1800" dirty="0" err="1" smtClean="0"/>
              <a:t>Integrada</a:t>
            </a:r>
            <a:r>
              <a:rPr lang="pt-BR" sz="1800" dirty="0" smtClean="0"/>
              <a:t> - </a:t>
            </a:r>
            <a:r>
              <a:rPr lang="en-US" sz="1800" dirty="0" err="1" smtClean="0"/>
              <a:t>Capítulo</a:t>
            </a:r>
            <a:r>
              <a:rPr lang="en-US" sz="1800" dirty="0" smtClean="0"/>
              <a:t> 2 - PLT</a:t>
            </a:r>
            <a:endParaRPr lang="pt-BR" sz="1800" dirty="0" smtClean="0"/>
          </a:p>
          <a:p>
            <a:pPr>
              <a:lnSpc>
                <a:spcPct val="200000"/>
              </a:lnSpc>
            </a:pPr>
            <a:r>
              <a:rPr lang="en-US" sz="1800" dirty="0" smtClean="0"/>
              <a:t>3 </a:t>
            </a:r>
            <a:r>
              <a:rPr lang="en-US" sz="1800" dirty="0" err="1" smtClean="0"/>
              <a:t>Transporte</a:t>
            </a:r>
            <a:r>
              <a:rPr lang="en-US" sz="1800" dirty="0" smtClean="0"/>
              <a:t> - </a:t>
            </a:r>
            <a:r>
              <a:rPr lang="en-US" sz="1800" dirty="0" err="1" smtClean="0"/>
              <a:t>Capítulo</a:t>
            </a:r>
            <a:r>
              <a:rPr lang="en-US" sz="1800" dirty="0" smtClean="0"/>
              <a:t> 3 - PLT</a:t>
            </a:r>
          </a:p>
          <a:p>
            <a:pPr>
              <a:lnSpc>
                <a:spcPct val="200000"/>
              </a:lnSpc>
            </a:pPr>
            <a:r>
              <a:rPr lang="en-US" sz="1800" dirty="0" smtClean="0"/>
              <a:t>4 </a:t>
            </a:r>
            <a:r>
              <a:rPr lang="en-US" sz="1800" dirty="0" err="1" smtClean="0"/>
              <a:t>Suprimento</a:t>
            </a:r>
            <a:r>
              <a:rPr lang="en-US" sz="1800" dirty="0" smtClean="0"/>
              <a:t> </a:t>
            </a:r>
            <a:r>
              <a:rPr lang="en-US" sz="1800" dirty="0" err="1" smtClean="0"/>
              <a:t>Físico</a:t>
            </a:r>
            <a:r>
              <a:rPr lang="en-US" sz="1800" dirty="0" smtClean="0"/>
              <a:t> - </a:t>
            </a:r>
            <a:r>
              <a:rPr lang="en-US" sz="1800" dirty="0" err="1" smtClean="0"/>
              <a:t>Capítulo</a:t>
            </a:r>
            <a:r>
              <a:rPr lang="en-US" sz="1800" dirty="0" smtClean="0"/>
              <a:t> 4 - PLT </a:t>
            </a:r>
            <a:r>
              <a:rPr lang="pt-BR" sz="1800" dirty="0" smtClean="0"/>
              <a:t/>
            </a:r>
            <a:br>
              <a:rPr lang="pt-BR" sz="1800" dirty="0" smtClean="0"/>
            </a:br>
            <a:r>
              <a:rPr lang="pt-BR" sz="1800" dirty="0" smtClean="0"/>
              <a:t>5</a:t>
            </a:r>
            <a:r>
              <a:rPr lang="en-US" sz="1800" dirty="0" smtClean="0"/>
              <a:t> </a:t>
            </a:r>
            <a:r>
              <a:rPr lang="en-US" sz="1800" dirty="0" err="1" smtClean="0"/>
              <a:t>Armazenagem</a:t>
            </a:r>
            <a:r>
              <a:rPr lang="en-US" sz="1800" dirty="0" smtClean="0"/>
              <a:t> e </a:t>
            </a:r>
            <a:r>
              <a:rPr lang="en-US" sz="1800" dirty="0" err="1" smtClean="0"/>
              <a:t>Movimentação</a:t>
            </a:r>
            <a:r>
              <a:rPr lang="en-US" sz="1800" dirty="0" smtClean="0"/>
              <a:t> de </a:t>
            </a:r>
            <a:r>
              <a:rPr lang="en-US" sz="1800" dirty="0" err="1" smtClean="0"/>
              <a:t>Matérias</a:t>
            </a:r>
            <a:r>
              <a:rPr lang="en-US" sz="1800" dirty="0" smtClean="0"/>
              <a:t> </a:t>
            </a:r>
            <a:r>
              <a:rPr lang="en-US" sz="1800" dirty="0" err="1" smtClean="0"/>
              <a:t>Primas</a:t>
            </a:r>
            <a:r>
              <a:rPr lang="en-US" sz="1800" dirty="0" smtClean="0"/>
              <a:t> e </a:t>
            </a:r>
            <a:r>
              <a:rPr lang="en-US" sz="1800" dirty="0" err="1" smtClean="0"/>
              <a:t>Mercadorias</a:t>
            </a:r>
            <a:r>
              <a:rPr lang="en-US" sz="1800" dirty="0" smtClean="0"/>
              <a:t> - </a:t>
            </a:r>
            <a:r>
              <a:rPr lang="en-US" sz="1800" dirty="0" err="1" smtClean="0"/>
              <a:t>Capítulo</a:t>
            </a:r>
            <a:r>
              <a:rPr lang="en-US" sz="1800" dirty="0" smtClean="0"/>
              <a:t> 5 - PLT</a:t>
            </a:r>
          </a:p>
          <a:p>
            <a:pPr>
              <a:lnSpc>
                <a:spcPct val="200000"/>
              </a:lnSpc>
            </a:pPr>
            <a:r>
              <a:rPr lang="en-US" sz="1800" dirty="0" smtClean="0"/>
              <a:t>6 </a:t>
            </a:r>
            <a:r>
              <a:rPr lang="en-US" sz="1800" dirty="0" err="1" smtClean="0"/>
              <a:t>Gestão</a:t>
            </a:r>
            <a:r>
              <a:rPr lang="en-US" sz="1800" dirty="0" smtClean="0"/>
              <a:t> de </a:t>
            </a:r>
            <a:r>
              <a:rPr lang="en-US" sz="1800" dirty="0" err="1" smtClean="0"/>
              <a:t>Canais</a:t>
            </a:r>
            <a:r>
              <a:rPr lang="en-US" sz="1800" dirty="0" smtClean="0"/>
              <a:t> de </a:t>
            </a:r>
            <a:r>
              <a:rPr lang="en-US" sz="1800" dirty="0" err="1" smtClean="0"/>
              <a:t>Distribuição</a:t>
            </a:r>
            <a:r>
              <a:rPr lang="en-US" sz="1800" dirty="0" smtClean="0"/>
              <a:t> e Trade Marketing - </a:t>
            </a:r>
            <a:r>
              <a:rPr lang="en-US" sz="1800" dirty="0" err="1" smtClean="0"/>
              <a:t>Capitulo</a:t>
            </a:r>
            <a:r>
              <a:rPr lang="en-US" sz="1800" dirty="0" smtClean="0"/>
              <a:t> 6 - PLT</a:t>
            </a:r>
          </a:p>
          <a:p>
            <a:pPr>
              <a:lnSpc>
                <a:spcPct val="200000"/>
              </a:lnSpc>
            </a:pPr>
            <a:r>
              <a:rPr lang="en-US" sz="1800" dirty="0" smtClean="0"/>
              <a:t>7 Marketing, </a:t>
            </a:r>
            <a:r>
              <a:rPr lang="en-US" sz="1800" dirty="0" err="1" smtClean="0"/>
              <a:t>logística</a:t>
            </a:r>
            <a:r>
              <a:rPr lang="en-US" sz="1800" dirty="0" smtClean="0"/>
              <a:t> e </a:t>
            </a:r>
            <a:r>
              <a:rPr lang="en-US" sz="1800" dirty="0" err="1" smtClean="0"/>
              <a:t>nível</a:t>
            </a:r>
            <a:r>
              <a:rPr lang="en-US" sz="1800" dirty="0" smtClean="0"/>
              <a:t> de </a:t>
            </a:r>
            <a:r>
              <a:rPr lang="en-US" sz="1800" dirty="0" err="1" smtClean="0"/>
              <a:t>serviços</a:t>
            </a:r>
            <a:r>
              <a:rPr lang="en-US" sz="1800" dirty="0" smtClean="0"/>
              <a:t> - </a:t>
            </a:r>
            <a:r>
              <a:rPr lang="en-US" sz="1800" dirty="0" err="1" smtClean="0"/>
              <a:t>Capitulo</a:t>
            </a:r>
            <a:r>
              <a:rPr lang="en-US" sz="1800" dirty="0" smtClean="0"/>
              <a:t> 7 - PLT</a:t>
            </a:r>
          </a:p>
          <a:p>
            <a:pPr>
              <a:lnSpc>
                <a:spcPct val="200000"/>
              </a:lnSpc>
            </a:pPr>
            <a:r>
              <a:rPr lang="en-US" sz="1800" dirty="0" smtClean="0"/>
              <a:t>8 </a:t>
            </a:r>
            <a:r>
              <a:rPr lang="en-US" sz="1800" dirty="0" err="1" smtClean="0"/>
              <a:t>Seguro</a:t>
            </a:r>
            <a:endParaRPr lang="en-US" sz="1800" dirty="0"/>
          </a:p>
        </p:txBody>
      </p:sp>
      <p:pic>
        <p:nvPicPr>
          <p:cNvPr id="19462" name="Picture 4" descr="logo anhanguera educacional"/>
          <p:cNvPicPr>
            <a:picLocks noChangeAspect="1" noChangeArrowheads="1"/>
          </p:cNvPicPr>
          <p:nvPr/>
        </p:nvPicPr>
        <p:blipFill>
          <a:blip r:embed="rId3"/>
          <a:srcRect/>
          <a:stretch>
            <a:fillRect/>
          </a:stretch>
        </p:blipFill>
        <p:spPr bwMode="auto">
          <a:xfrm>
            <a:off x="8226425" y="5849938"/>
            <a:ext cx="917575" cy="10080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box(in)">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3662">
                                            <p:txEl>
                                              <p:pRg st="0" end="0"/>
                                            </p:txEl>
                                          </p:spTgt>
                                        </p:tgtEl>
                                        <p:attrNameLst>
                                          <p:attrName>style.visibility</p:attrName>
                                        </p:attrNameLst>
                                      </p:cBhvr>
                                      <p:to>
                                        <p:strVal val="visible"/>
                                      </p:to>
                                    </p:set>
                                    <p:animEffect transition="in" filter="box(in)">
                                      <p:cBhvr>
                                        <p:cTn id="12" dur="500"/>
                                        <p:tgtEl>
                                          <p:spTgt spid="2836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3662">
                                            <p:txEl>
                                              <p:pRg st="1" end="1"/>
                                            </p:txEl>
                                          </p:spTgt>
                                        </p:tgtEl>
                                        <p:attrNameLst>
                                          <p:attrName>style.visibility</p:attrName>
                                        </p:attrNameLst>
                                      </p:cBhvr>
                                      <p:to>
                                        <p:strVal val="visible"/>
                                      </p:to>
                                    </p:set>
                                    <p:animEffect transition="in" filter="box(in)">
                                      <p:cBhvr>
                                        <p:cTn id="17" dur="500"/>
                                        <p:tgtEl>
                                          <p:spTgt spid="2836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3662">
                                            <p:txEl>
                                              <p:pRg st="2" end="2"/>
                                            </p:txEl>
                                          </p:spTgt>
                                        </p:tgtEl>
                                        <p:attrNameLst>
                                          <p:attrName>style.visibility</p:attrName>
                                        </p:attrNameLst>
                                      </p:cBhvr>
                                      <p:to>
                                        <p:strVal val="visible"/>
                                      </p:to>
                                    </p:set>
                                    <p:animEffect transition="in" filter="box(in)">
                                      <p:cBhvr>
                                        <p:cTn id="22" dur="500"/>
                                        <p:tgtEl>
                                          <p:spTgt spid="2836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3662">
                                            <p:txEl>
                                              <p:pRg st="3" end="3"/>
                                            </p:txEl>
                                          </p:spTgt>
                                        </p:tgtEl>
                                        <p:attrNameLst>
                                          <p:attrName>style.visibility</p:attrName>
                                        </p:attrNameLst>
                                      </p:cBhvr>
                                      <p:to>
                                        <p:strVal val="visible"/>
                                      </p:to>
                                    </p:set>
                                    <p:animEffect transition="in" filter="box(in)">
                                      <p:cBhvr>
                                        <p:cTn id="27" dur="500"/>
                                        <p:tgtEl>
                                          <p:spTgt spid="2836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3662">
                                            <p:txEl>
                                              <p:pRg st="4" end="4"/>
                                            </p:txEl>
                                          </p:spTgt>
                                        </p:tgtEl>
                                        <p:attrNameLst>
                                          <p:attrName>style.visibility</p:attrName>
                                        </p:attrNameLst>
                                      </p:cBhvr>
                                      <p:to>
                                        <p:strVal val="visible"/>
                                      </p:to>
                                    </p:set>
                                    <p:animEffect transition="in" filter="box(in)">
                                      <p:cBhvr>
                                        <p:cTn id="32" dur="500"/>
                                        <p:tgtEl>
                                          <p:spTgt spid="2836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3662">
                                            <p:txEl>
                                              <p:pRg st="5" end="5"/>
                                            </p:txEl>
                                          </p:spTgt>
                                        </p:tgtEl>
                                        <p:attrNameLst>
                                          <p:attrName>style.visibility</p:attrName>
                                        </p:attrNameLst>
                                      </p:cBhvr>
                                      <p:to>
                                        <p:strVal val="visible"/>
                                      </p:to>
                                    </p:set>
                                    <p:animEffect transition="in" filter="box(in)">
                                      <p:cBhvr>
                                        <p:cTn id="37" dur="500"/>
                                        <p:tgtEl>
                                          <p:spTgt spid="2836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3662">
                                            <p:txEl>
                                              <p:pRg st="6" end="6"/>
                                            </p:txEl>
                                          </p:spTgt>
                                        </p:tgtEl>
                                        <p:attrNameLst>
                                          <p:attrName>style.visibility</p:attrName>
                                        </p:attrNameLst>
                                      </p:cBhvr>
                                      <p:to>
                                        <p:strVal val="visible"/>
                                      </p:to>
                                    </p:set>
                                    <p:animEffect transition="in" filter="box(in)">
                                      <p:cBhvr>
                                        <p:cTn id="42" dur="500"/>
                                        <p:tgtEl>
                                          <p:spTgt spid="283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885DB67-A7D7-4CAB-BB00-80DD98026133}" type="slidenum">
              <a:rPr lang="pt-BR" smtClean="0">
                <a:latin typeface="Arial" pitchFamily="34" charset="0"/>
                <a:cs typeface="Arial" pitchFamily="34" charset="0"/>
              </a:rPr>
              <a:pPr/>
              <a:t>48</a:t>
            </a:fld>
            <a:endParaRPr lang="pt-BR" smtClean="0">
              <a:latin typeface="Arial" pitchFamily="34" charset="0"/>
              <a:cs typeface="Arial" pitchFamily="34" charset="0"/>
            </a:endParaRPr>
          </a:p>
        </p:txBody>
      </p:sp>
      <p:sp>
        <p:nvSpPr>
          <p:cNvPr id="67587" name="Rectangle 2"/>
          <p:cNvSpPr>
            <a:spLocks noGrp="1" noChangeArrowheads="1"/>
          </p:cNvSpPr>
          <p:nvPr>
            <p:ph type="title" idx="4294967295"/>
          </p:nvPr>
        </p:nvSpPr>
        <p:spPr bwMode="auto">
          <a:xfrm>
            <a:off x="457200" y="383722"/>
            <a:ext cx="8229600" cy="592138"/>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67589" name="Rectangle 4"/>
          <p:cNvSpPr>
            <a:spLocks noChangeArrowheads="1"/>
          </p:cNvSpPr>
          <p:nvPr/>
        </p:nvSpPr>
        <p:spPr bwMode="auto">
          <a:xfrm>
            <a:off x="435428" y="964747"/>
            <a:ext cx="8001000" cy="6740307"/>
          </a:xfrm>
          <a:prstGeom prst="rect">
            <a:avLst/>
          </a:prstGeom>
          <a:noFill/>
          <a:ln w="9525">
            <a:noFill/>
            <a:miter lim="800000"/>
            <a:headEnd/>
            <a:tailEnd/>
          </a:ln>
        </p:spPr>
        <p:txBody>
          <a:bodyPr anchor="ctr">
            <a:spAutoFit/>
          </a:bodyPr>
          <a:lstStyle/>
          <a:p>
            <a:pPr algn="just">
              <a:spcBef>
                <a:spcPts val="0"/>
              </a:spcBef>
            </a:pPr>
            <a:r>
              <a:rPr lang="pt-PT" sz="1800" i="1" dirty="0" smtClean="0">
                <a:solidFill>
                  <a:schemeClr val="tx1"/>
                </a:solidFill>
              </a:rPr>
              <a:t>Suprimentos físico - Capitulo 4 – PLT</a:t>
            </a:r>
          </a:p>
          <a:p>
            <a:pPr algn="just">
              <a:spcBef>
                <a:spcPts val="0"/>
              </a:spcBef>
            </a:pPr>
            <a:r>
              <a:rPr lang="pt-PT" sz="1800" i="1" dirty="0" smtClean="0">
                <a:solidFill>
                  <a:schemeClr val="tx1"/>
                </a:solidFill>
              </a:rPr>
              <a:t> É</a:t>
            </a:r>
            <a:r>
              <a:rPr lang="pt-PT" sz="1800" dirty="0" smtClean="0">
                <a:solidFill>
                  <a:schemeClr val="tx1"/>
                </a:solidFill>
              </a:rPr>
              <a:t> </a:t>
            </a:r>
            <a:r>
              <a:rPr lang="pt-PT" sz="1800" dirty="0">
                <a:solidFill>
                  <a:schemeClr val="tx1"/>
                </a:solidFill>
              </a:rPr>
              <a:t>o ramo da logística empresarial que trata da movimentação, estocagem e processamento de </a:t>
            </a:r>
            <a:r>
              <a:rPr lang="pt-PT" sz="1800" dirty="0" smtClean="0">
                <a:solidFill>
                  <a:schemeClr val="tx1"/>
                </a:solidFill>
              </a:rPr>
              <a:t>pedidos.</a:t>
            </a:r>
          </a:p>
          <a:p>
            <a:pPr>
              <a:spcBef>
                <a:spcPct val="50000"/>
              </a:spcBef>
              <a:buFontTx/>
              <a:buChar char="•"/>
            </a:pPr>
            <a:r>
              <a:rPr lang="pt-PT" sz="1800" dirty="0" smtClean="0">
                <a:solidFill>
                  <a:schemeClr val="accent2"/>
                </a:solidFill>
              </a:rPr>
              <a:t> </a:t>
            </a:r>
            <a:r>
              <a:rPr lang="pt-PT" sz="1800" b="1" i="1" dirty="0" smtClean="0">
                <a:solidFill>
                  <a:schemeClr val="accent2"/>
                </a:solidFill>
              </a:rPr>
              <a:t>Atividades Estratégicas</a:t>
            </a:r>
          </a:p>
          <a:p>
            <a:pPr lvl="1" algn="just">
              <a:spcBef>
                <a:spcPct val="50000"/>
              </a:spcBef>
            </a:pPr>
            <a:r>
              <a:rPr lang="pt-PT" sz="1800" dirty="0" smtClean="0">
                <a:solidFill>
                  <a:schemeClr val="tx1"/>
                </a:solidFill>
              </a:rPr>
              <a:t>localização dos armazéns, a seleção dos modos ou modais de transporte e o projeto do sistema de processamento de pedidos. O Planejemento estratégico molda o sistema de distribuição nos seus termos mais gerais;</a:t>
            </a:r>
          </a:p>
          <a:p>
            <a:pPr>
              <a:spcBef>
                <a:spcPct val="50000"/>
              </a:spcBef>
              <a:buFontTx/>
              <a:buChar char="•"/>
            </a:pPr>
            <a:r>
              <a:rPr lang="pt-PT" sz="1800" dirty="0" smtClean="0">
                <a:solidFill>
                  <a:schemeClr val="accent2"/>
                </a:solidFill>
              </a:rPr>
              <a:t> </a:t>
            </a:r>
            <a:r>
              <a:rPr lang="pt-PT" sz="1800" b="1" i="1" dirty="0" smtClean="0">
                <a:solidFill>
                  <a:schemeClr val="accent2"/>
                </a:solidFill>
              </a:rPr>
              <a:t>Atividades Táticas</a:t>
            </a:r>
          </a:p>
          <a:p>
            <a:pPr lvl="1" algn="just">
              <a:spcBef>
                <a:spcPct val="50000"/>
              </a:spcBef>
              <a:buFontTx/>
              <a:buChar char="-"/>
            </a:pPr>
            <a:r>
              <a:rPr lang="pt-PT" sz="1800" dirty="0" smtClean="0">
                <a:solidFill>
                  <a:schemeClr val="tx1"/>
                </a:solidFill>
              </a:rPr>
              <a:t> é utilizar seus recursos. Caminhões, armazéns, dispositivos para transmissão de pedidos ou equipamento de manuseio, utilizar seu equipamentos de maneira eficiente;</a:t>
            </a:r>
            <a:endParaRPr lang="pt-BR" sz="1800" dirty="0" smtClean="0">
              <a:solidFill>
                <a:schemeClr val="tx1"/>
              </a:solidFill>
            </a:endParaRPr>
          </a:p>
          <a:p>
            <a:pPr>
              <a:spcBef>
                <a:spcPct val="50000"/>
              </a:spcBef>
              <a:buFontTx/>
              <a:buChar char="•"/>
            </a:pPr>
            <a:r>
              <a:rPr lang="pt-PT" sz="1800" dirty="0" smtClean="0">
                <a:solidFill>
                  <a:schemeClr val="accent2"/>
                </a:solidFill>
              </a:rPr>
              <a:t> </a:t>
            </a:r>
            <a:r>
              <a:rPr lang="pt-PT" sz="1800" b="1" i="1" dirty="0" smtClean="0">
                <a:solidFill>
                  <a:schemeClr val="accent2"/>
                </a:solidFill>
              </a:rPr>
              <a:t>Atividades Operacionais</a:t>
            </a:r>
          </a:p>
          <a:p>
            <a:pPr lvl="1" algn="just">
              <a:spcBef>
                <a:spcPct val="50000"/>
              </a:spcBef>
              <a:buFontTx/>
              <a:buChar char="-"/>
            </a:pPr>
            <a:r>
              <a:rPr lang="pt-PT" sz="1800" dirty="0" smtClean="0">
                <a:solidFill>
                  <a:schemeClr val="tx1"/>
                </a:solidFill>
              </a:rPr>
              <a:t> refere-se as tarefas diárias. Recolher produtos dos estoques, carregar caminhões para entrega, embalar produtos, manter registros dos inventários, preparar pedidos para ressuprimento de estoques.</a:t>
            </a:r>
            <a:endParaRPr lang="pt-BR" sz="1800" dirty="0" smtClean="0">
              <a:solidFill>
                <a:schemeClr val="tx1"/>
              </a:solidFill>
            </a:endParaRPr>
          </a:p>
          <a:p>
            <a:pPr lvl="1" algn="just">
              <a:spcBef>
                <a:spcPct val="50000"/>
              </a:spcBef>
            </a:pPr>
            <a:endParaRPr lang="pt-PT" sz="1800" dirty="0" smtClean="0">
              <a:solidFill>
                <a:schemeClr val="tx1"/>
              </a:solidFill>
            </a:endParaRPr>
          </a:p>
          <a:p>
            <a:pPr lvl="1" algn="just">
              <a:spcBef>
                <a:spcPct val="50000"/>
              </a:spcBef>
              <a:buFontTx/>
              <a:buChar char="-"/>
            </a:pPr>
            <a:endParaRPr lang="pt-BR" sz="1800" dirty="0" smtClean="0">
              <a:solidFill>
                <a:schemeClr val="tx1"/>
              </a:solidFill>
            </a:endParaRPr>
          </a:p>
          <a:p>
            <a:pPr algn="just">
              <a:spcBef>
                <a:spcPts val="0"/>
              </a:spcBef>
            </a:pPr>
            <a:endParaRPr lang="pt-PT" sz="1800" dirty="0" smtClean="0">
              <a:solidFill>
                <a:schemeClr val="tx1"/>
              </a:solidFill>
            </a:endParaRPr>
          </a:p>
          <a:p>
            <a:pPr algn="just">
              <a:spcBef>
                <a:spcPts val="0"/>
              </a:spcBef>
            </a:pPr>
            <a:endParaRPr lang="pt-BR" sz="1800"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6B52986-C30D-4EFD-BCFC-05DB2C67C4CB}" type="slidenum">
              <a:rPr lang="pt-BR" smtClean="0">
                <a:latin typeface="Arial" pitchFamily="34" charset="0"/>
                <a:cs typeface="Arial" pitchFamily="34" charset="0"/>
              </a:rPr>
              <a:pPr/>
              <a:t>49</a:t>
            </a:fld>
            <a:endParaRPr lang="pt-BR" smtClean="0">
              <a:latin typeface="Arial" pitchFamily="34" charset="0"/>
              <a:cs typeface="Arial" pitchFamily="34" charset="0"/>
            </a:endParaRPr>
          </a:p>
        </p:txBody>
      </p:sp>
      <p:sp>
        <p:nvSpPr>
          <p:cNvPr id="75779"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75780" name="Text Box 3"/>
          <p:cNvSpPr txBox="1">
            <a:spLocks noChangeArrowheads="1"/>
          </p:cNvSpPr>
          <p:nvPr/>
        </p:nvSpPr>
        <p:spPr bwMode="auto">
          <a:xfrm>
            <a:off x="533400" y="1457325"/>
            <a:ext cx="8001000" cy="4789488"/>
          </a:xfrm>
          <a:prstGeom prst="rect">
            <a:avLst/>
          </a:prstGeom>
          <a:noFill/>
          <a:ln w="12700" cap="sq">
            <a:noFill/>
            <a:miter lim="800000"/>
            <a:headEnd/>
            <a:tailEnd/>
          </a:ln>
        </p:spPr>
        <p:txBody>
          <a:bodyPr>
            <a:spAutoFit/>
          </a:bodyPr>
          <a:lstStyle/>
          <a:p>
            <a:pPr algn="just"/>
            <a:r>
              <a:rPr lang="pt-PT" sz="2800" b="1" i="1">
                <a:solidFill>
                  <a:schemeClr val="accent2"/>
                </a:solidFill>
              </a:rPr>
              <a:t>Estratégico</a:t>
            </a:r>
            <a:r>
              <a:rPr lang="pt-PT" sz="2800" b="1">
                <a:solidFill>
                  <a:schemeClr val="accent2"/>
                </a:solidFill>
              </a:rPr>
              <a:t> – 	como deve ser nosso 				sistema de distribuição?</a:t>
            </a:r>
          </a:p>
          <a:p>
            <a:pPr algn="just"/>
            <a:endParaRPr lang="pt-PT" sz="2800" b="1">
              <a:solidFill>
                <a:schemeClr val="accent2"/>
              </a:solidFill>
            </a:endParaRPr>
          </a:p>
          <a:p>
            <a:pPr algn="just"/>
            <a:endParaRPr lang="pt-PT" sz="2800" b="1">
              <a:solidFill>
                <a:schemeClr val="accent2"/>
              </a:solidFill>
            </a:endParaRPr>
          </a:p>
          <a:p>
            <a:pPr algn="just"/>
            <a:r>
              <a:rPr lang="pt-PT" sz="2800" b="1" i="1">
                <a:solidFill>
                  <a:schemeClr val="accent2"/>
                </a:solidFill>
              </a:rPr>
              <a:t>Tático</a:t>
            </a:r>
            <a:r>
              <a:rPr lang="pt-PT" sz="2800" b="1">
                <a:solidFill>
                  <a:schemeClr val="accent2"/>
                </a:solidFill>
              </a:rPr>
              <a:t> – 	como o sistema de distribuição 		pode ser utilizado da melhor 			maneira possível?</a:t>
            </a:r>
          </a:p>
          <a:p>
            <a:pPr algn="just"/>
            <a:endParaRPr lang="pt-PT" sz="2800" b="1">
              <a:solidFill>
                <a:schemeClr val="accent2"/>
              </a:solidFill>
            </a:endParaRPr>
          </a:p>
          <a:p>
            <a:pPr algn="just"/>
            <a:endParaRPr lang="pt-PT" sz="2800" b="1">
              <a:solidFill>
                <a:schemeClr val="accent2"/>
              </a:solidFill>
            </a:endParaRPr>
          </a:p>
          <a:p>
            <a:pPr algn="just"/>
            <a:r>
              <a:rPr lang="pt-PT" sz="2800" b="1" i="1">
                <a:solidFill>
                  <a:schemeClr val="accent2"/>
                </a:solidFill>
              </a:rPr>
              <a:t>Operacional</a:t>
            </a:r>
            <a:r>
              <a:rPr lang="pt-PT" sz="2800" b="1">
                <a:solidFill>
                  <a:schemeClr val="accent2"/>
                </a:solidFill>
              </a:rPr>
              <a:t>  – 	vamos fazer as mercadorias 			sair!</a:t>
            </a:r>
            <a:endParaRPr lang="pt-BR" sz="2800" b="1">
              <a:solidFill>
                <a:schemeClr val="accent2"/>
              </a:solidFill>
            </a:endParaRPr>
          </a:p>
        </p:txBody>
      </p:sp>
      <p:sp>
        <p:nvSpPr>
          <p:cNvPr id="75781" name="Text Box 4"/>
          <p:cNvSpPr txBox="1">
            <a:spLocks noChangeArrowheads="1"/>
          </p:cNvSpPr>
          <p:nvPr/>
        </p:nvSpPr>
        <p:spPr bwMode="auto">
          <a:xfrm>
            <a:off x="290513" y="22701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9488305-56A0-4108-BA06-8B2709B9BDBB}" type="slidenum">
              <a:rPr lang="pt-BR" smtClean="0">
                <a:latin typeface="Arial" pitchFamily="34" charset="0"/>
                <a:cs typeface="Arial" pitchFamily="34" charset="0"/>
              </a:rPr>
              <a:pPr/>
              <a:t>5</a:t>
            </a:fld>
            <a:endParaRPr lang="pt-BR" smtClean="0">
              <a:latin typeface="Arial" pitchFamily="34" charset="0"/>
              <a:cs typeface="Arial" pitchFamily="34" charset="0"/>
            </a:endParaRPr>
          </a:p>
        </p:txBody>
      </p:sp>
      <p:sp>
        <p:nvSpPr>
          <p:cNvPr id="24579" name="Text Box 3"/>
          <p:cNvSpPr txBox="1">
            <a:spLocks noChangeArrowheads="1"/>
          </p:cNvSpPr>
          <p:nvPr/>
        </p:nvSpPr>
        <p:spPr bwMode="auto">
          <a:xfrm>
            <a:off x="336550" y="1674813"/>
            <a:ext cx="8229600" cy="2031325"/>
          </a:xfrm>
          <a:prstGeom prst="rect">
            <a:avLst/>
          </a:prstGeom>
          <a:noFill/>
          <a:ln w="9525">
            <a:noFill/>
            <a:miter lim="800000"/>
            <a:headEnd/>
            <a:tailEnd/>
          </a:ln>
        </p:spPr>
        <p:txBody>
          <a:bodyPr>
            <a:spAutoFit/>
          </a:bodyPr>
          <a:lstStyle/>
          <a:p>
            <a:r>
              <a:rPr lang="pt-BR" sz="1800" dirty="0">
                <a:solidFill>
                  <a:schemeClr val="tx1"/>
                </a:solidFill>
              </a:rPr>
              <a:t>Gerenciamento da Cadeia de Suprimentos é um conceito mais amplo que a Logística .</a:t>
            </a:r>
          </a:p>
          <a:p>
            <a:r>
              <a:rPr lang="pt-BR" sz="1800" dirty="0" smtClean="0">
                <a:solidFill>
                  <a:schemeClr val="tx1"/>
                </a:solidFill>
              </a:rPr>
              <a:t>Logística </a:t>
            </a:r>
            <a:r>
              <a:rPr lang="pt-BR" sz="1800" dirty="0">
                <a:solidFill>
                  <a:schemeClr val="tx1"/>
                </a:solidFill>
              </a:rPr>
              <a:t>– é a orientação e a estrutura de planejamento que procuram criar um plano único de fluxo de produtos e informação ao longo de um negócio.</a:t>
            </a:r>
          </a:p>
          <a:p>
            <a:r>
              <a:rPr lang="pt-BR" sz="1800" dirty="0" smtClean="0">
                <a:solidFill>
                  <a:schemeClr val="tx1"/>
                </a:solidFill>
              </a:rPr>
              <a:t>O </a:t>
            </a:r>
            <a:r>
              <a:rPr lang="pt-BR" sz="1800" dirty="0">
                <a:solidFill>
                  <a:schemeClr val="tx1"/>
                </a:solidFill>
              </a:rPr>
              <a:t>Gerenciamento – </a:t>
            </a:r>
            <a:r>
              <a:rPr lang="pt-BR" sz="1800" dirty="0" err="1">
                <a:solidFill>
                  <a:schemeClr val="tx1"/>
                </a:solidFill>
              </a:rPr>
              <a:t>apoia</a:t>
            </a:r>
            <a:r>
              <a:rPr lang="pt-BR" sz="1800" dirty="0">
                <a:solidFill>
                  <a:schemeClr val="tx1"/>
                </a:solidFill>
              </a:rPr>
              <a:t> - se na estrutura logística e procura criar vínculos e coordenação entre os processos de outras organizações existentes no canal, isto é, fornecedores e clientes, e a própria organização.</a:t>
            </a:r>
          </a:p>
        </p:txBody>
      </p:sp>
      <p:sp>
        <p:nvSpPr>
          <p:cNvPr id="24580" name="Rectangle 5"/>
          <p:cNvSpPr>
            <a:spLocks noChangeArrowheads="1"/>
          </p:cNvSpPr>
          <p:nvPr/>
        </p:nvSpPr>
        <p:spPr bwMode="auto">
          <a:xfrm>
            <a:off x="457200" y="717550"/>
            <a:ext cx="8229600" cy="592138"/>
          </a:xfrm>
          <a:prstGeom prst="rect">
            <a:avLst/>
          </a:prstGeom>
          <a:solidFill>
            <a:srgbClr val="FFFFFF"/>
          </a:solidFill>
          <a:ln w="9525">
            <a:solidFill>
              <a:srgbClr val="000000"/>
            </a:solidFill>
            <a:miter lim="800000"/>
            <a:headEnd/>
            <a:tailEnd/>
          </a:ln>
        </p:spPr>
        <p:txBody>
          <a:bodyPr/>
          <a:lstStyle/>
          <a:p>
            <a:pPr algn="ctr" eaLnBrk="0" hangingPunct="0"/>
            <a:r>
              <a:rPr lang="pt-BR" sz="3200"/>
              <a:t>Transporte , Distribuição e Seguros</a:t>
            </a:r>
          </a:p>
        </p:txBody>
      </p:sp>
      <p:sp>
        <p:nvSpPr>
          <p:cNvPr id="24581" name="Rectangle 6"/>
          <p:cNvSpPr>
            <a:spLocks noChangeArrowheads="1"/>
          </p:cNvSpPr>
          <p:nvPr/>
        </p:nvSpPr>
        <p:spPr bwMode="auto">
          <a:xfrm>
            <a:off x="420688" y="1287463"/>
            <a:ext cx="8001000" cy="519112"/>
          </a:xfrm>
          <a:prstGeom prst="rect">
            <a:avLst/>
          </a:prstGeom>
          <a:noFill/>
          <a:ln w="9525">
            <a:noFill/>
            <a:miter lim="800000"/>
            <a:headEnd/>
            <a:tailEnd/>
          </a:ln>
        </p:spPr>
        <p:txBody>
          <a:bodyPr anchor="ctr">
            <a:spAutoFit/>
          </a:bodyPr>
          <a:lstStyle/>
          <a:p>
            <a:pPr algn="just">
              <a:spcBef>
                <a:spcPct val="50000"/>
              </a:spcBef>
            </a:pPr>
            <a:r>
              <a:rPr lang="pt-PT" sz="2800" b="1" i="1">
                <a:solidFill>
                  <a:schemeClr val="tx1"/>
                </a:solidFill>
              </a:rPr>
              <a:t>Evolução dos Sistemas Logísticos</a:t>
            </a:r>
            <a:endParaRPr lang="pt-BR" sz="2800" b="1">
              <a:solidFill>
                <a:schemeClr val="tx1"/>
              </a:solidFill>
            </a:endParaRPr>
          </a:p>
        </p:txBody>
      </p:sp>
      <p:pic>
        <p:nvPicPr>
          <p:cNvPr id="6" name="Picture 3"/>
          <p:cNvPicPr>
            <a:picLocks noChangeArrowheads="1"/>
          </p:cNvPicPr>
          <p:nvPr/>
        </p:nvPicPr>
        <p:blipFill>
          <a:blip r:embed="rId2"/>
          <a:srcRect/>
          <a:stretch>
            <a:fillRect/>
          </a:stretch>
        </p:blipFill>
        <p:spPr bwMode="auto">
          <a:xfrm>
            <a:off x="304800" y="3831771"/>
            <a:ext cx="8403771" cy="2221366"/>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EFEEFF7-2662-4F3C-B49D-B19A38483EBA}" type="slidenum">
              <a:rPr lang="pt-BR" smtClean="0">
                <a:latin typeface="Arial" pitchFamily="34" charset="0"/>
                <a:cs typeface="Arial" pitchFamily="34" charset="0"/>
              </a:rPr>
              <a:pPr/>
              <a:t>50</a:t>
            </a:fld>
            <a:endParaRPr lang="pt-BR" smtClean="0">
              <a:latin typeface="Arial" pitchFamily="34" charset="0"/>
              <a:cs typeface="Arial" pitchFamily="34" charset="0"/>
            </a:endParaRPr>
          </a:p>
        </p:txBody>
      </p:sp>
      <p:sp>
        <p:nvSpPr>
          <p:cNvPr id="76803" name="Rectangle 1026"/>
          <p:cNvSpPr>
            <a:spLocks noChangeArrowheads="1"/>
          </p:cNvSpPr>
          <p:nvPr/>
        </p:nvSpPr>
        <p:spPr bwMode="auto">
          <a:xfrm>
            <a:off x="333828" y="1759631"/>
            <a:ext cx="8418285" cy="5078313"/>
          </a:xfrm>
          <a:prstGeom prst="rect">
            <a:avLst/>
          </a:prstGeom>
          <a:noFill/>
          <a:ln w="9525">
            <a:noFill/>
            <a:miter lim="800000"/>
            <a:headEnd/>
            <a:tailEnd/>
          </a:ln>
        </p:spPr>
        <p:txBody>
          <a:bodyPr wrap="square">
            <a:spAutoFit/>
          </a:bodyPr>
          <a:lstStyle/>
          <a:p>
            <a:pPr algn="just"/>
            <a:r>
              <a:rPr lang="pt-PT" sz="1800" dirty="0">
                <a:solidFill>
                  <a:schemeClr val="tx1"/>
                </a:solidFill>
                <a:latin typeface="Arial Narrow" pitchFamily="34" charset="0"/>
              </a:rPr>
              <a:t>          Com o surgimento de novos e variados formatos de varejo, os canais de distribuição vêm se tornando cada vez mais complexos. </a:t>
            </a:r>
          </a:p>
          <a:p>
            <a:pPr algn="just"/>
            <a:r>
              <a:rPr lang="pt-PT" sz="1800" dirty="0">
                <a:solidFill>
                  <a:schemeClr val="tx1"/>
                </a:solidFill>
                <a:latin typeface="Arial Narrow" pitchFamily="34" charset="0"/>
              </a:rPr>
              <a:t>	Por outro lado, o aumento da competição e a cada vez maior instabilidade dos mercados levaram a uma crescente tendência à especialização, através da desverticalização / terceirização. </a:t>
            </a:r>
          </a:p>
          <a:p>
            <a:pPr algn="just"/>
            <a:r>
              <a:rPr lang="pt-PT" sz="1800" dirty="0">
                <a:solidFill>
                  <a:schemeClr val="tx1"/>
                </a:solidFill>
                <a:latin typeface="Arial Narrow" pitchFamily="34" charset="0"/>
              </a:rPr>
              <a:t>	O que muitas empresas buscam neste processo, é o foco na sua competência central, repassando para prestadores de serviços especializados a maioria das operações produtivas. </a:t>
            </a:r>
          </a:p>
          <a:p>
            <a:pPr algn="just"/>
            <a:r>
              <a:rPr lang="pt-PT" sz="1800" dirty="0">
                <a:solidFill>
                  <a:schemeClr val="tx1"/>
                </a:solidFill>
                <a:latin typeface="Arial Narrow" pitchFamily="34" charset="0"/>
              </a:rPr>
              <a:t>	Uma das principais conseqüências deste movimento foi o crescimento da importância dos </a:t>
            </a:r>
            <a:r>
              <a:rPr lang="pt-PT" sz="1800" dirty="0">
                <a:solidFill>
                  <a:schemeClr val="tx1"/>
                </a:solidFill>
                <a:effectLst>
                  <a:outerShdw blurRad="38100" dist="38100" dir="2700000" algn="tl">
                    <a:srgbClr val="000000">
                      <a:alpha val="43137"/>
                    </a:srgbClr>
                  </a:outerShdw>
                </a:effectLst>
                <a:latin typeface="+mn-lt"/>
              </a:rPr>
              <a:t>prestadores de serviços logísticos</a:t>
            </a:r>
            <a:r>
              <a:rPr lang="pt-PT" sz="1800" dirty="0" smtClean="0">
                <a:solidFill>
                  <a:schemeClr val="tx1"/>
                </a:solidFill>
                <a:effectLst>
                  <a:outerShdw blurRad="38100" dist="38100" dir="2700000" algn="tl">
                    <a:srgbClr val="000000">
                      <a:alpha val="43137"/>
                    </a:srgbClr>
                  </a:outerShdw>
                </a:effectLst>
                <a:latin typeface="+mn-lt"/>
              </a:rPr>
              <a:t>.</a:t>
            </a:r>
          </a:p>
          <a:p>
            <a:pPr algn="just"/>
            <a:endParaRPr lang="pt-PT" sz="1800" dirty="0" smtClean="0">
              <a:solidFill>
                <a:schemeClr val="tx1"/>
              </a:solidFill>
              <a:effectLst>
                <a:outerShdw blurRad="38100" dist="38100" dir="2700000" algn="tl">
                  <a:srgbClr val="000000">
                    <a:alpha val="43137"/>
                  </a:srgbClr>
                </a:outerShdw>
              </a:effectLst>
              <a:latin typeface="+mn-lt"/>
            </a:endParaRPr>
          </a:p>
          <a:p>
            <a:pPr algn="just"/>
            <a:r>
              <a:rPr lang="pt-PT" sz="1800" dirty="0" smtClean="0">
                <a:effectLst>
                  <a:outerShdw blurRad="38100" dist="38100" dir="2700000" algn="tl">
                    <a:srgbClr val="000000">
                      <a:alpha val="43137"/>
                    </a:srgbClr>
                  </a:outerShdw>
                </a:effectLst>
                <a:latin typeface="+mn-lt"/>
                <a:cs typeface="Times New Roman" pitchFamily="18" charset="0"/>
              </a:rPr>
              <a:t>Exemplo: Prestador de serviço logístico (PSL) – Tem como base a gestão das funções de logística tradicional, como o transporte e o armazenamento. A empresa que não possui infra-estrutura suficiente para a sua atividade logística pode contratar um prestador de serviços logísticos (PSL) para fornecimento dos transportes e/ou dos serviços básicos. </a:t>
            </a:r>
            <a:endParaRPr lang="pt-BR" sz="1800" dirty="0" smtClean="0">
              <a:effectLst>
                <a:outerShdw blurRad="38100" dist="38100" dir="2700000" algn="tl">
                  <a:srgbClr val="000000">
                    <a:alpha val="43137"/>
                  </a:srgbClr>
                </a:outerShdw>
              </a:effectLst>
              <a:latin typeface="+mn-lt"/>
            </a:endParaRPr>
          </a:p>
          <a:p>
            <a:pPr algn="just"/>
            <a:endParaRPr lang="pt-PT" sz="1800" dirty="0" smtClean="0">
              <a:solidFill>
                <a:schemeClr val="tx1"/>
              </a:solidFill>
              <a:latin typeface="Arial Narrow" pitchFamily="34" charset="0"/>
            </a:endParaRPr>
          </a:p>
          <a:p>
            <a:pPr algn="just"/>
            <a:endParaRPr lang="pt-PT" sz="1800" dirty="0">
              <a:solidFill>
                <a:schemeClr val="tx1"/>
              </a:solidFill>
              <a:latin typeface="Arial Narrow" pitchFamily="34" charset="0"/>
            </a:endParaRPr>
          </a:p>
        </p:txBody>
      </p:sp>
      <p:sp>
        <p:nvSpPr>
          <p:cNvPr id="76804" name="Rectangle 1027"/>
          <p:cNvSpPr>
            <a:spLocks noChangeArrowheads="1"/>
          </p:cNvSpPr>
          <p:nvPr/>
        </p:nvSpPr>
        <p:spPr bwMode="auto">
          <a:xfrm>
            <a:off x="609600" y="1357313"/>
            <a:ext cx="3378200" cy="457200"/>
          </a:xfrm>
          <a:prstGeom prst="rect">
            <a:avLst/>
          </a:prstGeom>
          <a:noFill/>
          <a:ln w="9525">
            <a:noFill/>
            <a:miter lim="800000"/>
            <a:headEnd/>
            <a:tailEnd/>
          </a:ln>
        </p:spPr>
        <p:txBody>
          <a:bodyPr>
            <a:spAutoFit/>
          </a:bodyPr>
          <a:lstStyle/>
          <a:p>
            <a:r>
              <a:rPr lang="pt-PT" sz="2400" b="1" dirty="0">
                <a:solidFill>
                  <a:schemeClr val="tx1"/>
                </a:solidFill>
                <a:latin typeface="Arial Narrow" pitchFamily="34" charset="0"/>
              </a:rPr>
              <a:t>Operadores Logísticos</a:t>
            </a:r>
          </a:p>
        </p:txBody>
      </p:sp>
      <p:sp>
        <p:nvSpPr>
          <p:cNvPr id="76805" name="Rectangle 6"/>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gn="l"/>
            <a:r>
              <a:rPr lang="pt-BR" sz="3200" dirty="0" smtClean="0"/>
              <a:t>Transporte , Distribuição e Seguros – Suprimento Físico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0FB3EC6-85C5-45B0-B484-E31817F6184A}" type="slidenum">
              <a:rPr lang="pt-BR" smtClean="0">
                <a:latin typeface="Arial" pitchFamily="34" charset="0"/>
                <a:cs typeface="Arial" pitchFamily="34" charset="0"/>
              </a:rPr>
              <a:pPr/>
              <a:t>51</a:t>
            </a:fld>
            <a:endParaRPr lang="pt-BR" smtClean="0">
              <a:latin typeface="Arial" pitchFamily="34" charset="0"/>
              <a:cs typeface="Arial" pitchFamily="34" charset="0"/>
            </a:endParaRPr>
          </a:p>
        </p:txBody>
      </p:sp>
      <p:sp>
        <p:nvSpPr>
          <p:cNvPr id="78851" name="Rectangle 1027"/>
          <p:cNvSpPr>
            <a:spLocks noChangeArrowheads="1"/>
          </p:cNvSpPr>
          <p:nvPr/>
        </p:nvSpPr>
        <p:spPr bwMode="auto">
          <a:xfrm>
            <a:off x="609600" y="1357313"/>
            <a:ext cx="8255000" cy="762000"/>
          </a:xfrm>
          <a:prstGeom prst="rect">
            <a:avLst/>
          </a:prstGeom>
          <a:noFill/>
          <a:ln w="9525">
            <a:noFill/>
            <a:miter lim="800000"/>
            <a:headEnd/>
            <a:tailEnd/>
          </a:ln>
        </p:spPr>
        <p:txBody>
          <a:bodyPr>
            <a:spAutoFit/>
          </a:bodyPr>
          <a:lstStyle/>
          <a:p>
            <a:r>
              <a:rPr lang="pt-PT" sz="2400" b="1">
                <a:solidFill>
                  <a:schemeClr val="tx1"/>
                </a:solidFill>
                <a:latin typeface="Arial Narrow" pitchFamily="34" charset="0"/>
              </a:rPr>
              <a:t>Operadores Logísticos – </a:t>
            </a:r>
            <a:r>
              <a:rPr lang="pt-PT">
                <a:solidFill>
                  <a:schemeClr val="tx1"/>
                </a:solidFill>
                <a:latin typeface="Arial Narrow" pitchFamily="34" charset="0"/>
              </a:rPr>
              <a:t>Origem das empresas prestadoras de serviço no Brasil</a:t>
            </a:r>
          </a:p>
        </p:txBody>
      </p:sp>
      <p:graphicFrame>
        <p:nvGraphicFramePr>
          <p:cNvPr id="465924" name="Group 4"/>
          <p:cNvGraphicFramePr>
            <a:graphicFrameLocks noGrp="1"/>
          </p:cNvGraphicFramePr>
          <p:nvPr>
            <p:ph idx="4294967295"/>
          </p:nvPr>
        </p:nvGraphicFramePr>
        <p:xfrm>
          <a:off x="457200" y="2185988"/>
          <a:ext cx="8229600" cy="4151313"/>
        </p:xfrm>
        <a:graphic>
          <a:graphicData uri="http://schemas.openxmlformats.org/drawingml/2006/table">
            <a:tbl>
              <a:tblPr/>
              <a:tblGrid>
                <a:gridCol w="2743200"/>
                <a:gridCol w="2743200"/>
                <a:gridCol w="2743200"/>
              </a:tblGrid>
              <a:tr h="301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Setor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Nº de empresas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6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Transporte rodoviário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41,27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Operadores logísticos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19,05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Armazém Geral / Alfandegário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13,49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Serviços aduaneiro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8,73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Transporte aéreo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3,17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Industria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2,38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smtClean="0">
                          <a:ln>
                            <a:noFill/>
                          </a:ln>
                          <a:solidFill>
                            <a:schemeClr val="tx1"/>
                          </a:solidFill>
                          <a:effectLst/>
                          <a:latin typeface="Arial" charset="0"/>
                        </a:rPr>
                        <a:t>Outros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2400" b="0" i="0" u="none" strike="noStrike" cap="none" normalizeH="0" baseline="0" smtClean="0">
                          <a:ln>
                            <a:noFill/>
                          </a:ln>
                          <a:solidFill>
                            <a:schemeClr val="tx1"/>
                          </a:solidFill>
                          <a:effectLst/>
                          <a:latin typeface="Arial" charset="0"/>
                        </a:rPr>
                        <a:t>10,32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890" name="Text Box 42"/>
          <p:cNvSpPr txBox="1">
            <a:spLocks noChangeArrowheads="1"/>
          </p:cNvSpPr>
          <p:nvPr/>
        </p:nvSpPr>
        <p:spPr bwMode="auto">
          <a:xfrm>
            <a:off x="560388" y="6313488"/>
            <a:ext cx="2370137" cy="304800"/>
          </a:xfrm>
          <a:prstGeom prst="rect">
            <a:avLst/>
          </a:prstGeom>
          <a:noFill/>
          <a:ln w="9525">
            <a:noFill/>
            <a:miter lim="800000"/>
            <a:headEnd/>
            <a:tailEnd/>
          </a:ln>
        </p:spPr>
        <p:txBody>
          <a:bodyPr wrap="none">
            <a:spAutoFit/>
          </a:bodyPr>
          <a:lstStyle/>
          <a:p>
            <a:r>
              <a:rPr lang="pt-BR" sz="1400">
                <a:solidFill>
                  <a:schemeClr val="tx1"/>
                </a:solidFill>
              </a:rPr>
              <a:t>Fonte: Luna e Novaes 2003</a:t>
            </a:r>
          </a:p>
        </p:txBody>
      </p:sp>
      <p:sp>
        <p:nvSpPr>
          <p:cNvPr id="78891" name="Rectangle 44"/>
          <p:cNvSpPr>
            <a:spLocks noChangeArrowheads="1"/>
          </p:cNvSpPr>
          <p:nvPr/>
        </p:nvSpPr>
        <p:spPr bwMode="auto">
          <a:xfrm>
            <a:off x="412750" y="4492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Suprimento Físico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F27C483-BDC7-4D39-93DC-2306C2552C55}" type="slidenum">
              <a:rPr lang="pt-BR" smtClean="0">
                <a:latin typeface="Arial" pitchFamily="34" charset="0"/>
                <a:cs typeface="Arial" pitchFamily="34" charset="0"/>
              </a:rPr>
              <a:pPr/>
              <a:t>52</a:t>
            </a:fld>
            <a:endParaRPr lang="pt-BR" smtClean="0">
              <a:latin typeface="Arial" pitchFamily="34" charset="0"/>
              <a:cs typeface="Arial" pitchFamily="34" charset="0"/>
            </a:endParaRPr>
          </a:p>
        </p:txBody>
      </p:sp>
      <p:sp>
        <p:nvSpPr>
          <p:cNvPr id="79875" name="Rectangle 1027"/>
          <p:cNvSpPr>
            <a:spLocks noChangeArrowheads="1"/>
          </p:cNvSpPr>
          <p:nvPr/>
        </p:nvSpPr>
        <p:spPr bwMode="auto">
          <a:xfrm>
            <a:off x="609600" y="1357313"/>
            <a:ext cx="3378200" cy="457200"/>
          </a:xfrm>
          <a:prstGeom prst="rect">
            <a:avLst/>
          </a:prstGeom>
          <a:noFill/>
          <a:ln w="9525">
            <a:noFill/>
            <a:miter lim="800000"/>
            <a:headEnd/>
            <a:tailEnd/>
          </a:ln>
        </p:spPr>
        <p:txBody>
          <a:bodyPr>
            <a:spAutoFit/>
          </a:bodyPr>
          <a:lstStyle/>
          <a:p>
            <a:r>
              <a:rPr lang="pt-PT" sz="2400" b="1">
                <a:solidFill>
                  <a:schemeClr val="tx1"/>
                </a:solidFill>
                <a:latin typeface="Arial Narrow" pitchFamily="34" charset="0"/>
              </a:rPr>
              <a:t>Operadores Logísticos</a:t>
            </a:r>
          </a:p>
        </p:txBody>
      </p:sp>
      <p:sp>
        <p:nvSpPr>
          <p:cNvPr id="79876" name="Text Box 4"/>
          <p:cNvSpPr txBox="1">
            <a:spLocks noChangeArrowheads="1"/>
          </p:cNvSpPr>
          <p:nvPr/>
        </p:nvSpPr>
        <p:spPr bwMode="auto">
          <a:xfrm>
            <a:off x="866775" y="1900238"/>
            <a:ext cx="7677150" cy="4473575"/>
          </a:xfrm>
          <a:prstGeom prst="rect">
            <a:avLst/>
          </a:prstGeom>
          <a:noFill/>
          <a:ln w="9525">
            <a:noFill/>
            <a:miter lim="800000"/>
            <a:headEnd/>
            <a:tailEnd/>
          </a:ln>
        </p:spPr>
        <p:txBody>
          <a:bodyPr>
            <a:spAutoFit/>
          </a:bodyPr>
          <a:lstStyle/>
          <a:p>
            <a:pPr>
              <a:lnSpc>
                <a:spcPct val="120000"/>
              </a:lnSpc>
            </a:pPr>
            <a:r>
              <a:rPr lang="pt-BR" sz="2400">
                <a:solidFill>
                  <a:schemeClr val="tx1"/>
                </a:solidFill>
              </a:rPr>
              <a:t>Exemplos Clássicos de Outsourcing / Terceriazação Global é da Nike e Reebook, que deixaram de lado a manufatura e passaram a ocupar exclusivamente da concepção, da comercialização e da coordenação logística dos produtos que levam sua marca.</a:t>
            </a:r>
          </a:p>
          <a:p>
            <a:pPr>
              <a:lnSpc>
                <a:spcPct val="120000"/>
              </a:lnSpc>
            </a:pPr>
            <a:endParaRPr lang="pt-BR" sz="2400">
              <a:solidFill>
                <a:schemeClr val="tx1"/>
              </a:solidFill>
            </a:endParaRPr>
          </a:p>
          <a:p>
            <a:pPr>
              <a:lnSpc>
                <a:spcPct val="120000"/>
              </a:lnSpc>
            </a:pPr>
            <a:r>
              <a:rPr lang="pt-BR" sz="2400">
                <a:solidFill>
                  <a:schemeClr val="tx1"/>
                </a:solidFill>
              </a:rPr>
              <a:t>A industria automobilística também se caracteriza pelo crescente abandono da estrutura vertical e formou redes globais de fornecedores, e se serve hoje, de organizações logísticas e bastante complexas.</a:t>
            </a:r>
          </a:p>
        </p:txBody>
      </p:sp>
      <p:sp>
        <p:nvSpPr>
          <p:cNvPr id="79877" name="Rectangle 6"/>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Suprimento Físico</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59ECEF1-7AEC-4D24-BDB7-5E0A798C9919}" type="slidenum">
              <a:rPr lang="pt-BR" smtClean="0">
                <a:latin typeface="Arial" pitchFamily="34" charset="0"/>
                <a:cs typeface="Arial" pitchFamily="34" charset="0"/>
              </a:rPr>
              <a:pPr/>
              <a:t>53</a:t>
            </a:fld>
            <a:endParaRPr lang="pt-BR" smtClean="0">
              <a:latin typeface="Arial" pitchFamily="34" charset="0"/>
              <a:cs typeface="Arial" pitchFamily="34" charset="0"/>
            </a:endParaRPr>
          </a:p>
        </p:txBody>
      </p:sp>
      <p:sp>
        <p:nvSpPr>
          <p:cNvPr id="80899"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80900" name="Rectangle 1027"/>
          <p:cNvSpPr>
            <a:spLocks noChangeArrowheads="1"/>
          </p:cNvSpPr>
          <p:nvPr/>
        </p:nvSpPr>
        <p:spPr bwMode="auto">
          <a:xfrm>
            <a:off x="609600" y="1357313"/>
            <a:ext cx="3378200" cy="457200"/>
          </a:xfrm>
          <a:prstGeom prst="rect">
            <a:avLst/>
          </a:prstGeom>
          <a:noFill/>
          <a:ln w="9525">
            <a:noFill/>
            <a:miter lim="800000"/>
            <a:headEnd/>
            <a:tailEnd/>
          </a:ln>
        </p:spPr>
        <p:txBody>
          <a:bodyPr>
            <a:spAutoFit/>
          </a:bodyPr>
          <a:lstStyle/>
          <a:p>
            <a:r>
              <a:rPr lang="pt-PT" sz="2400" b="1">
                <a:solidFill>
                  <a:schemeClr val="tx1"/>
                </a:solidFill>
                <a:latin typeface="Arial Narrow" pitchFamily="34" charset="0"/>
              </a:rPr>
              <a:t>Operadores Logísticos</a:t>
            </a:r>
          </a:p>
        </p:txBody>
      </p:sp>
      <p:sp>
        <p:nvSpPr>
          <p:cNvPr id="80901" name="Text Box 4"/>
          <p:cNvSpPr txBox="1">
            <a:spLocks noChangeArrowheads="1"/>
          </p:cNvSpPr>
          <p:nvPr/>
        </p:nvSpPr>
        <p:spPr bwMode="auto">
          <a:xfrm>
            <a:off x="633413" y="1868488"/>
            <a:ext cx="7847012" cy="4740275"/>
          </a:xfrm>
          <a:prstGeom prst="rect">
            <a:avLst/>
          </a:prstGeom>
          <a:noFill/>
          <a:ln w="76200" cmpd="tri">
            <a:solidFill>
              <a:schemeClr val="tx1"/>
            </a:solidFill>
            <a:miter lim="800000"/>
            <a:headEnd/>
            <a:tailEnd/>
          </a:ln>
        </p:spPr>
        <p:txBody>
          <a:bodyPr>
            <a:spAutoFit/>
          </a:bodyPr>
          <a:lstStyle/>
          <a:p>
            <a:pPr>
              <a:lnSpc>
                <a:spcPct val="150000"/>
              </a:lnSpc>
            </a:pPr>
            <a:r>
              <a:rPr lang="pt-BR">
                <a:solidFill>
                  <a:schemeClr val="tx1"/>
                </a:solidFill>
              </a:rPr>
              <a:t>Por que Terceirizar ?</a:t>
            </a:r>
          </a:p>
          <a:p>
            <a:pPr>
              <a:lnSpc>
                <a:spcPct val="150000"/>
              </a:lnSpc>
            </a:pPr>
            <a:r>
              <a:rPr lang="pt-BR">
                <a:solidFill>
                  <a:schemeClr val="tx1"/>
                </a:solidFill>
              </a:rPr>
              <a:t>Teoricamente existe 3 razões :</a:t>
            </a:r>
          </a:p>
          <a:p>
            <a:pPr>
              <a:lnSpc>
                <a:spcPct val="150000"/>
              </a:lnSpc>
            </a:pPr>
            <a:r>
              <a:rPr lang="pt-BR">
                <a:solidFill>
                  <a:schemeClr val="tx1"/>
                </a:solidFill>
              </a:rPr>
              <a:t>	A necessidade de manter foco nas funções de sua competência</a:t>
            </a:r>
          </a:p>
          <a:p>
            <a:pPr>
              <a:lnSpc>
                <a:spcPct val="150000"/>
              </a:lnSpc>
            </a:pPr>
            <a:r>
              <a:rPr lang="pt-BR">
                <a:solidFill>
                  <a:schemeClr val="tx1"/>
                </a:solidFill>
              </a:rPr>
              <a:t>	Relação custo / eficiência</a:t>
            </a:r>
          </a:p>
          <a:p>
            <a:pPr>
              <a:lnSpc>
                <a:spcPct val="150000"/>
              </a:lnSpc>
            </a:pPr>
            <a:r>
              <a:rPr lang="pt-BR">
                <a:solidFill>
                  <a:schemeClr val="tx1"/>
                </a:solidFill>
              </a:rPr>
              <a:t>	Problemas financeiros</a:t>
            </a:r>
          </a:p>
          <a:p>
            <a:pPr>
              <a:lnSpc>
                <a:spcPct val="150000"/>
              </a:lnSpc>
            </a:pPr>
            <a:r>
              <a:rPr lang="pt-BR">
                <a:solidFill>
                  <a:schemeClr val="tx1"/>
                </a:solidFill>
              </a:rPr>
              <a:t>Em qualquer situação a empresa deve acreditar que a tercerização seja uma alternativa viável para obtenção de melhorias no seu sistema logístico, ou que leve à adequação deste às atuais demandas do mercado.</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27FAAAD-CC13-4073-A000-CC9C31E1ABCB}" type="slidenum">
              <a:rPr lang="pt-BR" smtClean="0">
                <a:latin typeface="Arial" pitchFamily="34" charset="0"/>
                <a:cs typeface="Arial" pitchFamily="34" charset="0"/>
              </a:rPr>
              <a:pPr/>
              <a:t>54</a:t>
            </a:fld>
            <a:endParaRPr lang="pt-BR" smtClean="0">
              <a:latin typeface="Arial" pitchFamily="34" charset="0"/>
              <a:cs typeface="Arial" pitchFamily="34" charset="0"/>
            </a:endParaRPr>
          </a:p>
        </p:txBody>
      </p:sp>
      <p:sp>
        <p:nvSpPr>
          <p:cNvPr id="81923" name="Rectangle 1027"/>
          <p:cNvSpPr>
            <a:spLocks noChangeArrowheads="1"/>
          </p:cNvSpPr>
          <p:nvPr/>
        </p:nvSpPr>
        <p:spPr bwMode="auto">
          <a:xfrm>
            <a:off x="609600" y="1357313"/>
            <a:ext cx="3378200" cy="457200"/>
          </a:xfrm>
          <a:prstGeom prst="rect">
            <a:avLst/>
          </a:prstGeom>
          <a:noFill/>
          <a:ln w="9525">
            <a:noFill/>
            <a:miter lim="800000"/>
            <a:headEnd/>
            <a:tailEnd/>
          </a:ln>
        </p:spPr>
        <p:txBody>
          <a:bodyPr>
            <a:spAutoFit/>
          </a:bodyPr>
          <a:lstStyle/>
          <a:p>
            <a:r>
              <a:rPr lang="pt-PT" sz="2400" b="1">
                <a:solidFill>
                  <a:schemeClr val="tx1"/>
                </a:solidFill>
                <a:latin typeface="Arial Narrow" pitchFamily="34" charset="0"/>
              </a:rPr>
              <a:t>Operadores Logísticos</a:t>
            </a:r>
          </a:p>
        </p:txBody>
      </p:sp>
      <p:sp>
        <p:nvSpPr>
          <p:cNvPr id="81924" name="Line 4"/>
          <p:cNvSpPr>
            <a:spLocks noChangeAspect="1" noChangeShapeType="1"/>
          </p:cNvSpPr>
          <p:nvPr/>
        </p:nvSpPr>
        <p:spPr bwMode="auto">
          <a:xfrm>
            <a:off x="3086100" y="3394075"/>
            <a:ext cx="1588" cy="2314575"/>
          </a:xfrm>
          <a:prstGeom prst="line">
            <a:avLst/>
          </a:prstGeom>
          <a:noFill/>
          <a:ln w="25400">
            <a:solidFill>
              <a:srgbClr val="000000"/>
            </a:solidFill>
            <a:round/>
            <a:headEnd type="none" w="sm" len="sm"/>
            <a:tailEnd type="none" w="sm" len="sm"/>
          </a:ln>
        </p:spPr>
        <p:txBody>
          <a:bodyPr wrap="none" anchor="ctr"/>
          <a:lstStyle/>
          <a:p>
            <a:endParaRPr lang="pt-BR"/>
          </a:p>
        </p:txBody>
      </p:sp>
      <p:sp>
        <p:nvSpPr>
          <p:cNvPr id="81925" name="Rectangle 5"/>
          <p:cNvSpPr>
            <a:spLocks noChangeAspect="1" noChangeArrowheads="1"/>
          </p:cNvSpPr>
          <p:nvPr/>
        </p:nvSpPr>
        <p:spPr bwMode="auto">
          <a:xfrm>
            <a:off x="3740150" y="5265738"/>
            <a:ext cx="228600" cy="228600"/>
          </a:xfrm>
          <a:prstGeom prst="rect">
            <a:avLst/>
          </a:prstGeom>
          <a:noFill/>
          <a:ln w="9525">
            <a:noFill/>
            <a:miter lim="800000"/>
            <a:headEnd/>
            <a:tailEnd/>
          </a:ln>
        </p:spPr>
        <p:txBody>
          <a:bodyPr wrap="none" lIns="63500" tIns="25400" rIns="63500" bIns="25400">
            <a:spAutoFit/>
          </a:bodyPr>
          <a:lstStyle/>
          <a:p>
            <a:pPr eaLnBrk="0" hangingPunct="0">
              <a:lnSpc>
                <a:spcPct val="97000"/>
              </a:lnSpc>
            </a:pPr>
            <a:r>
              <a:rPr lang="en-US" sz="1200" b="1">
                <a:solidFill>
                  <a:srgbClr val="000000"/>
                </a:solidFill>
                <a:latin typeface="Book Antiqua" pitchFamily="18" charset="0"/>
              </a:rPr>
              <a:t>B</a:t>
            </a:r>
          </a:p>
        </p:txBody>
      </p:sp>
      <p:sp>
        <p:nvSpPr>
          <p:cNvPr id="81926" name="Rectangle 6"/>
          <p:cNvSpPr>
            <a:spLocks noChangeAspect="1" noChangeArrowheads="1"/>
          </p:cNvSpPr>
          <p:nvPr/>
        </p:nvSpPr>
        <p:spPr bwMode="auto">
          <a:xfrm>
            <a:off x="3360738" y="4694238"/>
            <a:ext cx="246062" cy="228600"/>
          </a:xfrm>
          <a:prstGeom prst="rect">
            <a:avLst/>
          </a:prstGeom>
          <a:noFill/>
          <a:ln w="9525">
            <a:noFill/>
            <a:miter lim="800000"/>
            <a:headEnd/>
            <a:tailEnd/>
          </a:ln>
        </p:spPr>
        <p:txBody>
          <a:bodyPr wrap="none" lIns="63500" tIns="25400" rIns="63500" bIns="25400">
            <a:spAutoFit/>
          </a:bodyPr>
          <a:lstStyle/>
          <a:p>
            <a:pPr eaLnBrk="0" hangingPunct="0">
              <a:lnSpc>
                <a:spcPct val="97000"/>
              </a:lnSpc>
            </a:pPr>
            <a:r>
              <a:rPr lang="en-US" sz="1200" b="1">
                <a:solidFill>
                  <a:srgbClr val="000000"/>
                </a:solidFill>
                <a:latin typeface="Book Antiqua" pitchFamily="18" charset="0"/>
              </a:rPr>
              <a:t>A</a:t>
            </a:r>
          </a:p>
        </p:txBody>
      </p:sp>
      <p:sp>
        <p:nvSpPr>
          <p:cNvPr id="81927" name="Rectangle 7"/>
          <p:cNvSpPr>
            <a:spLocks noChangeAspect="1" noChangeArrowheads="1"/>
          </p:cNvSpPr>
          <p:nvPr/>
        </p:nvSpPr>
        <p:spPr bwMode="auto">
          <a:xfrm>
            <a:off x="2532063" y="3392488"/>
            <a:ext cx="373062" cy="203200"/>
          </a:xfrm>
          <a:prstGeom prst="rect">
            <a:avLst/>
          </a:prstGeom>
          <a:noFill/>
          <a:ln w="9525">
            <a:noFill/>
            <a:miter lim="800000"/>
            <a:headEnd/>
            <a:tailEnd/>
          </a:ln>
        </p:spPr>
        <p:txBody>
          <a:bodyPr wrap="none" lIns="63500" tIns="25400" rIns="63500" bIns="25400">
            <a:spAutoFit/>
          </a:bodyPr>
          <a:lstStyle/>
          <a:p>
            <a:pPr eaLnBrk="0" hangingPunct="0"/>
            <a:r>
              <a:rPr lang="en-US" sz="1000">
                <a:solidFill>
                  <a:srgbClr val="000000"/>
                </a:solidFill>
                <a:latin typeface="Book Antiqua" pitchFamily="18" charset="0"/>
              </a:rPr>
              <a:t>Alto</a:t>
            </a:r>
          </a:p>
        </p:txBody>
      </p:sp>
      <p:sp>
        <p:nvSpPr>
          <p:cNvPr id="81928" name="Rectangle 8"/>
          <p:cNvSpPr>
            <a:spLocks noChangeAspect="1" noChangeArrowheads="1"/>
          </p:cNvSpPr>
          <p:nvPr/>
        </p:nvSpPr>
        <p:spPr bwMode="auto">
          <a:xfrm>
            <a:off x="2498725" y="5445125"/>
            <a:ext cx="439738" cy="203200"/>
          </a:xfrm>
          <a:prstGeom prst="rect">
            <a:avLst/>
          </a:prstGeom>
          <a:noFill/>
          <a:ln w="9525">
            <a:noFill/>
            <a:miter lim="800000"/>
            <a:headEnd/>
            <a:tailEnd/>
          </a:ln>
        </p:spPr>
        <p:txBody>
          <a:bodyPr wrap="none" lIns="63500" tIns="25400" rIns="63500" bIns="25400">
            <a:spAutoFit/>
          </a:bodyPr>
          <a:lstStyle/>
          <a:p>
            <a:pPr eaLnBrk="0" hangingPunct="0"/>
            <a:r>
              <a:rPr lang="en-US" sz="1000">
                <a:solidFill>
                  <a:srgbClr val="000000"/>
                </a:solidFill>
                <a:latin typeface="Book Antiqua" pitchFamily="18" charset="0"/>
              </a:rPr>
              <a:t>Baixo</a:t>
            </a:r>
          </a:p>
        </p:txBody>
      </p:sp>
      <p:sp>
        <p:nvSpPr>
          <p:cNvPr id="81929" name="Rectangle 9"/>
          <p:cNvSpPr>
            <a:spLocks noChangeAspect="1" noChangeArrowheads="1"/>
          </p:cNvSpPr>
          <p:nvPr/>
        </p:nvSpPr>
        <p:spPr bwMode="auto">
          <a:xfrm>
            <a:off x="2998788" y="5765800"/>
            <a:ext cx="439737" cy="203200"/>
          </a:xfrm>
          <a:prstGeom prst="rect">
            <a:avLst/>
          </a:prstGeom>
          <a:noFill/>
          <a:ln w="9525">
            <a:noFill/>
            <a:miter lim="800000"/>
            <a:headEnd/>
            <a:tailEnd/>
          </a:ln>
        </p:spPr>
        <p:txBody>
          <a:bodyPr wrap="none" lIns="63500" tIns="25400" rIns="63500" bIns="25400">
            <a:spAutoFit/>
          </a:bodyPr>
          <a:lstStyle/>
          <a:p>
            <a:pPr eaLnBrk="0" hangingPunct="0"/>
            <a:r>
              <a:rPr lang="en-US" sz="1000">
                <a:solidFill>
                  <a:srgbClr val="000000"/>
                </a:solidFill>
                <a:latin typeface="Book Antiqua" pitchFamily="18" charset="0"/>
              </a:rPr>
              <a:t>Baixo</a:t>
            </a:r>
          </a:p>
        </p:txBody>
      </p:sp>
      <p:sp>
        <p:nvSpPr>
          <p:cNvPr id="81930" name="Rectangle 10"/>
          <p:cNvSpPr>
            <a:spLocks noChangeAspect="1" noChangeArrowheads="1"/>
          </p:cNvSpPr>
          <p:nvPr/>
        </p:nvSpPr>
        <p:spPr bwMode="auto">
          <a:xfrm>
            <a:off x="5713413" y="5765800"/>
            <a:ext cx="373062" cy="203200"/>
          </a:xfrm>
          <a:prstGeom prst="rect">
            <a:avLst/>
          </a:prstGeom>
          <a:noFill/>
          <a:ln w="9525">
            <a:noFill/>
            <a:miter lim="800000"/>
            <a:headEnd/>
            <a:tailEnd/>
          </a:ln>
        </p:spPr>
        <p:txBody>
          <a:bodyPr wrap="none" lIns="63500" tIns="25400" rIns="63500" bIns="25400">
            <a:spAutoFit/>
          </a:bodyPr>
          <a:lstStyle/>
          <a:p>
            <a:pPr eaLnBrk="0" hangingPunct="0"/>
            <a:r>
              <a:rPr lang="en-US" sz="1000">
                <a:solidFill>
                  <a:srgbClr val="000000"/>
                </a:solidFill>
                <a:latin typeface="Book Antiqua" pitchFamily="18" charset="0"/>
              </a:rPr>
              <a:t>Alto</a:t>
            </a:r>
          </a:p>
        </p:txBody>
      </p:sp>
      <p:sp>
        <p:nvSpPr>
          <p:cNvPr id="81931" name="Rectangle 11"/>
          <p:cNvSpPr>
            <a:spLocks noChangeAspect="1" noChangeArrowheads="1"/>
          </p:cNvSpPr>
          <p:nvPr/>
        </p:nvSpPr>
        <p:spPr bwMode="auto">
          <a:xfrm>
            <a:off x="3614738" y="6105525"/>
            <a:ext cx="1630362" cy="266700"/>
          </a:xfrm>
          <a:prstGeom prst="rect">
            <a:avLst/>
          </a:prstGeom>
          <a:noFill/>
          <a:ln w="9525">
            <a:noFill/>
            <a:miter lim="800000"/>
            <a:headEnd/>
            <a:tailEnd/>
          </a:ln>
        </p:spPr>
        <p:txBody>
          <a:bodyPr wrap="none" lIns="63500" tIns="25400" rIns="63500" bIns="25400">
            <a:spAutoFit/>
          </a:bodyPr>
          <a:lstStyle/>
          <a:p>
            <a:pPr eaLnBrk="0" hangingPunct="0">
              <a:lnSpc>
                <a:spcPct val="88000"/>
              </a:lnSpc>
            </a:pPr>
            <a:r>
              <a:rPr lang="en-US" sz="1600" b="1">
                <a:solidFill>
                  <a:srgbClr val="000000"/>
                </a:solidFill>
                <a:latin typeface="Book Antiqua" pitchFamily="18" charset="0"/>
              </a:rPr>
              <a:t>Nível de serviço</a:t>
            </a:r>
          </a:p>
        </p:txBody>
      </p:sp>
      <p:sp>
        <p:nvSpPr>
          <p:cNvPr id="81932" name="Rectangle 12"/>
          <p:cNvSpPr>
            <a:spLocks noChangeAspect="1" noChangeArrowheads="1"/>
          </p:cNvSpPr>
          <p:nvPr/>
        </p:nvSpPr>
        <p:spPr bwMode="auto">
          <a:xfrm rot="-5400000">
            <a:off x="1820069" y="4325144"/>
            <a:ext cx="1566862" cy="266700"/>
          </a:xfrm>
          <a:prstGeom prst="rect">
            <a:avLst/>
          </a:prstGeom>
          <a:noFill/>
          <a:ln w="9525">
            <a:noFill/>
            <a:miter lim="800000"/>
            <a:headEnd/>
            <a:tailEnd/>
          </a:ln>
        </p:spPr>
        <p:txBody>
          <a:bodyPr wrap="none" lIns="63500" tIns="25400" rIns="63500" bIns="25400">
            <a:spAutoFit/>
          </a:bodyPr>
          <a:lstStyle/>
          <a:p>
            <a:pPr eaLnBrk="0" hangingPunct="0">
              <a:lnSpc>
                <a:spcPct val="88000"/>
              </a:lnSpc>
            </a:pPr>
            <a:r>
              <a:rPr lang="en-US" sz="1600" b="1">
                <a:solidFill>
                  <a:srgbClr val="000000"/>
                </a:solidFill>
                <a:latin typeface="Book Antiqua" pitchFamily="18" charset="0"/>
              </a:rPr>
              <a:t>Custo Logístico</a:t>
            </a:r>
          </a:p>
        </p:txBody>
      </p:sp>
      <p:sp>
        <p:nvSpPr>
          <p:cNvPr id="81933" name="Arc 13"/>
          <p:cNvSpPr>
            <a:spLocks noChangeAspect="1"/>
          </p:cNvSpPr>
          <p:nvPr/>
        </p:nvSpPr>
        <p:spPr bwMode="auto">
          <a:xfrm>
            <a:off x="3360738" y="2582863"/>
            <a:ext cx="2428875" cy="2281237"/>
          </a:xfrm>
          <a:custGeom>
            <a:avLst/>
            <a:gdLst>
              <a:gd name="T0" fmla="*/ 2147483647 w 20852"/>
              <a:gd name="T1" fmla="*/ 2147483647 h 21600"/>
              <a:gd name="T2" fmla="*/ 0 w 20852"/>
              <a:gd name="T3" fmla="*/ 2147483647 h 21600"/>
              <a:gd name="T4" fmla="*/ 2147483647 w 20852"/>
              <a:gd name="T5" fmla="*/ 0 h 21600"/>
              <a:gd name="T6" fmla="*/ 0 60000 65536"/>
              <a:gd name="T7" fmla="*/ 0 60000 65536"/>
              <a:gd name="T8" fmla="*/ 0 60000 65536"/>
              <a:gd name="T9" fmla="*/ 0 w 20852"/>
              <a:gd name="T10" fmla="*/ 0 h 21600"/>
              <a:gd name="T11" fmla="*/ 20852 w 20852"/>
              <a:gd name="T12" fmla="*/ 21600 h 21600"/>
            </a:gdLst>
            <a:ahLst/>
            <a:cxnLst>
              <a:cxn ang="T6">
                <a:pos x="T0" y="T1"/>
              </a:cxn>
              <a:cxn ang="T7">
                <a:pos x="T2" y="T3"/>
              </a:cxn>
              <a:cxn ang="T8">
                <a:pos x="T4" y="T5"/>
              </a:cxn>
            </a:cxnLst>
            <a:rect l="T9" t="T10" r="T11" b="T12"/>
            <a:pathLst>
              <a:path w="20852" h="21600" fill="none" extrusionOk="0">
                <a:moveTo>
                  <a:pt x="20851" y="5766"/>
                </a:moveTo>
                <a:cubicBezTo>
                  <a:pt x="18259" y="15122"/>
                  <a:pt x="9744" y="21599"/>
                  <a:pt x="36" y="21600"/>
                </a:cubicBezTo>
                <a:cubicBezTo>
                  <a:pt x="24" y="21600"/>
                  <a:pt x="12" y="21599"/>
                  <a:pt x="0" y="21599"/>
                </a:cubicBezTo>
              </a:path>
              <a:path w="20852" h="21600" stroke="0" extrusionOk="0">
                <a:moveTo>
                  <a:pt x="20851" y="5766"/>
                </a:moveTo>
                <a:cubicBezTo>
                  <a:pt x="18259" y="15122"/>
                  <a:pt x="9744" y="21599"/>
                  <a:pt x="36" y="21600"/>
                </a:cubicBezTo>
                <a:cubicBezTo>
                  <a:pt x="24" y="21600"/>
                  <a:pt x="12" y="21599"/>
                  <a:pt x="0" y="21599"/>
                </a:cubicBezTo>
                <a:lnTo>
                  <a:pt x="36" y="0"/>
                </a:lnTo>
                <a:close/>
              </a:path>
            </a:pathLst>
          </a:custGeom>
          <a:noFill/>
          <a:ln w="12700" cap="rnd">
            <a:solidFill>
              <a:srgbClr val="000000"/>
            </a:solidFill>
            <a:round/>
            <a:headEnd type="none" w="sm" len="sm"/>
            <a:tailEnd type="none" w="sm" len="sm"/>
          </a:ln>
        </p:spPr>
        <p:txBody>
          <a:bodyPr wrap="none" anchor="ctr"/>
          <a:lstStyle/>
          <a:p>
            <a:pPr algn="ctr" eaLnBrk="0" hangingPunct="0"/>
            <a:endParaRPr lang="pt-BR"/>
          </a:p>
        </p:txBody>
      </p:sp>
      <p:sp>
        <p:nvSpPr>
          <p:cNvPr id="81934" name="Line 14"/>
          <p:cNvSpPr>
            <a:spLocks noChangeAspect="1" noChangeShapeType="1"/>
          </p:cNvSpPr>
          <p:nvPr/>
        </p:nvSpPr>
        <p:spPr bwMode="auto">
          <a:xfrm>
            <a:off x="4379913" y="4911725"/>
            <a:ext cx="1587" cy="485775"/>
          </a:xfrm>
          <a:prstGeom prst="line">
            <a:avLst/>
          </a:prstGeom>
          <a:noFill/>
          <a:ln w="12700">
            <a:solidFill>
              <a:srgbClr val="000000"/>
            </a:solidFill>
            <a:round/>
            <a:headEnd type="none" w="sm" len="sm"/>
            <a:tailEnd type="stealth" w="med" len="med"/>
          </a:ln>
        </p:spPr>
        <p:txBody>
          <a:bodyPr wrap="none" anchor="ctr"/>
          <a:lstStyle/>
          <a:p>
            <a:endParaRPr lang="pt-BR"/>
          </a:p>
        </p:txBody>
      </p:sp>
      <p:sp>
        <p:nvSpPr>
          <p:cNvPr id="81935" name="Line 15"/>
          <p:cNvSpPr>
            <a:spLocks noChangeAspect="1" noChangeShapeType="1"/>
          </p:cNvSpPr>
          <p:nvPr/>
        </p:nvSpPr>
        <p:spPr bwMode="auto">
          <a:xfrm>
            <a:off x="5611813" y="3656013"/>
            <a:ext cx="611187" cy="1587"/>
          </a:xfrm>
          <a:prstGeom prst="line">
            <a:avLst/>
          </a:prstGeom>
          <a:noFill/>
          <a:ln w="12700">
            <a:solidFill>
              <a:srgbClr val="000000"/>
            </a:solidFill>
            <a:round/>
            <a:headEnd type="none" w="sm" len="sm"/>
            <a:tailEnd type="stealth" w="med" len="med"/>
          </a:ln>
        </p:spPr>
        <p:txBody>
          <a:bodyPr wrap="none" anchor="ctr"/>
          <a:lstStyle/>
          <a:p>
            <a:endParaRPr lang="pt-BR"/>
          </a:p>
        </p:txBody>
      </p:sp>
      <p:sp>
        <p:nvSpPr>
          <p:cNvPr id="81936" name="Line 16"/>
          <p:cNvSpPr>
            <a:spLocks noChangeAspect="1" noChangeShapeType="1"/>
          </p:cNvSpPr>
          <p:nvPr/>
        </p:nvSpPr>
        <p:spPr bwMode="auto">
          <a:xfrm>
            <a:off x="5110163" y="4306888"/>
            <a:ext cx="584200" cy="371475"/>
          </a:xfrm>
          <a:prstGeom prst="line">
            <a:avLst/>
          </a:prstGeom>
          <a:noFill/>
          <a:ln w="12700">
            <a:solidFill>
              <a:srgbClr val="000000"/>
            </a:solidFill>
            <a:round/>
            <a:headEnd type="none" w="sm" len="sm"/>
            <a:tailEnd type="stealth" w="med" len="med"/>
          </a:ln>
        </p:spPr>
        <p:txBody>
          <a:bodyPr wrap="none" anchor="ctr"/>
          <a:lstStyle/>
          <a:p>
            <a:endParaRPr lang="pt-BR"/>
          </a:p>
        </p:txBody>
      </p:sp>
      <p:sp>
        <p:nvSpPr>
          <p:cNvPr id="81937" name="Rectangle 17"/>
          <p:cNvSpPr>
            <a:spLocks noChangeAspect="1" noChangeArrowheads="1"/>
          </p:cNvSpPr>
          <p:nvPr/>
        </p:nvSpPr>
        <p:spPr bwMode="auto">
          <a:xfrm>
            <a:off x="3811588" y="3103563"/>
            <a:ext cx="1614487" cy="482600"/>
          </a:xfrm>
          <a:prstGeom prst="rect">
            <a:avLst/>
          </a:prstGeom>
          <a:noFill/>
          <a:ln w="9525">
            <a:noFill/>
            <a:miter lim="800000"/>
            <a:headEnd/>
            <a:tailEnd/>
          </a:ln>
        </p:spPr>
        <p:txBody>
          <a:bodyPr wrap="none" lIns="63500" tIns="25400" rIns="63500" bIns="25400">
            <a:spAutoFit/>
          </a:bodyPr>
          <a:lstStyle/>
          <a:p>
            <a:pPr eaLnBrk="0" hangingPunct="0">
              <a:lnSpc>
                <a:spcPct val="88000"/>
              </a:lnSpc>
            </a:pPr>
            <a:r>
              <a:rPr lang="en-US" sz="1600" b="1">
                <a:solidFill>
                  <a:srgbClr val="000000"/>
                </a:solidFill>
                <a:latin typeface="Book Antiqua" pitchFamily="18" charset="0"/>
              </a:rPr>
              <a:t>  Fronteira de </a:t>
            </a:r>
            <a:br>
              <a:rPr lang="en-US" sz="1600" b="1">
                <a:solidFill>
                  <a:srgbClr val="000000"/>
                </a:solidFill>
                <a:latin typeface="Book Antiqua" pitchFamily="18" charset="0"/>
              </a:rPr>
            </a:br>
            <a:r>
              <a:rPr lang="en-US" sz="1600" b="1">
                <a:solidFill>
                  <a:srgbClr val="000000"/>
                </a:solidFill>
                <a:latin typeface="Book Antiqua" pitchFamily="18" charset="0"/>
              </a:rPr>
              <a:t>Eficiência Atual</a:t>
            </a:r>
          </a:p>
        </p:txBody>
      </p:sp>
      <p:sp>
        <p:nvSpPr>
          <p:cNvPr id="81938" name="Arc 18"/>
          <p:cNvSpPr>
            <a:spLocks noChangeAspect="1"/>
          </p:cNvSpPr>
          <p:nvPr/>
        </p:nvSpPr>
        <p:spPr bwMode="auto">
          <a:xfrm>
            <a:off x="3678238" y="3175000"/>
            <a:ext cx="2706687" cy="2279650"/>
          </a:xfrm>
          <a:custGeom>
            <a:avLst/>
            <a:gdLst>
              <a:gd name="T0" fmla="*/ 2147483647 w 23249"/>
              <a:gd name="T1" fmla="*/ 2147483647 h 21600"/>
              <a:gd name="T2" fmla="*/ 0 w 23249"/>
              <a:gd name="T3" fmla="*/ 2147483647 h 21600"/>
              <a:gd name="T4" fmla="*/ 2147483647 w 23249"/>
              <a:gd name="T5" fmla="*/ 0 h 21600"/>
              <a:gd name="T6" fmla="*/ 0 60000 65536"/>
              <a:gd name="T7" fmla="*/ 0 60000 65536"/>
              <a:gd name="T8" fmla="*/ 0 60000 65536"/>
              <a:gd name="T9" fmla="*/ 0 w 23249"/>
              <a:gd name="T10" fmla="*/ 0 h 21600"/>
              <a:gd name="T11" fmla="*/ 23249 w 23249"/>
              <a:gd name="T12" fmla="*/ 21600 h 21600"/>
            </a:gdLst>
            <a:ahLst/>
            <a:cxnLst>
              <a:cxn ang="T6">
                <a:pos x="T0" y="T1"/>
              </a:cxn>
              <a:cxn ang="T7">
                <a:pos x="T2" y="T3"/>
              </a:cxn>
              <a:cxn ang="T8">
                <a:pos x="T4" y="T5"/>
              </a:cxn>
            </a:cxnLst>
            <a:rect l="T9" t="T10" r="T11" b="T12"/>
            <a:pathLst>
              <a:path w="23249" h="21600" fill="none" extrusionOk="0">
                <a:moveTo>
                  <a:pt x="23248" y="2527"/>
                </a:moveTo>
                <a:cubicBezTo>
                  <a:pt x="21966" y="13404"/>
                  <a:pt x="12748" y="21599"/>
                  <a:pt x="1797" y="21600"/>
                </a:cubicBezTo>
                <a:cubicBezTo>
                  <a:pt x="1197" y="21600"/>
                  <a:pt x="597" y="21575"/>
                  <a:pt x="-1" y="21525"/>
                </a:cubicBezTo>
              </a:path>
              <a:path w="23249" h="21600" stroke="0" extrusionOk="0">
                <a:moveTo>
                  <a:pt x="23248" y="2527"/>
                </a:moveTo>
                <a:cubicBezTo>
                  <a:pt x="21966" y="13404"/>
                  <a:pt x="12748" y="21599"/>
                  <a:pt x="1797" y="21600"/>
                </a:cubicBezTo>
                <a:cubicBezTo>
                  <a:pt x="1197" y="21600"/>
                  <a:pt x="597" y="21575"/>
                  <a:pt x="-1" y="21525"/>
                </a:cubicBezTo>
                <a:lnTo>
                  <a:pt x="1797" y="0"/>
                </a:lnTo>
                <a:close/>
              </a:path>
            </a:pathLst>
          </a:custGeom>
          <a:noFill/>
          <a:ln w="12700" cap="rnd">
            <a:solidFill>
              <a:srgbClr val="000000"/>
            </a:solidFill>
            <a:round/>
            <a:headEnd type="none" w="sm" len="sm"/>
            <a:tailEnd type="none" w="sm" len="sm"/>
          </a:ln>
        </p:spPr>
        <p:txBody>
          <a:bodyPr wrap="none" anchor="ctr"/>
          <a:lstStyle/>
          <a:p>
            <a:pPr algn="ctr" eaLnBrk="0" hangingPunct="0"/>
            <a:endParaRPr lang="pt-BR"/>
          </a:p>
        </p:txBody>
      </p:sp>
      <p:sp>
        <p:nvSpPr>
          <p:cNvPr id="81939" name="Line 19"/>
          <p:cNvSpPr>
            <a:spLocks noChangeShapeType="1"/>
          </p:cNvSpPr>
          <p:nvPr/>
        </p:nvSpPr>
        <p:spPr bwMode="auto">
          <a:xfrm>
            <a:off x="2500313" y="5708650"/>
            <a:ext cx="4052887" cy="1588"/>
          </a:xfrm>
          <a:prstGeom prst="line">
            <a:avLst/>
          </a:prstGeom>
          <a:noFill/>
          <a:ln w="25400">
            <a:solidFill>
              <a:srgbClr val="000000"/>
            </a:solidFill>
            <a:round/>
            <a:headEnd type="none" w="sm" len="sm"/>
            <a:tailEnd type="none" w="sm" len="sm"/>
          </a:ln>
        </p:spPr>
        <p:txBody>
          <a:bodyPr wrap="none" anchor="ctr"/>
          <a:lstStyle/>
          <a:p>
            <a:endParaRPr lang="pt-BR"/>
          </a:p>
        </p:txBody>
      </p:sp>
      <p:sp>
        <p:nvSpPr>
          <p:cNvPr id="81940" name="Text Box 20"/>
          <p:cNvSpPr txBox="1">
            <a:spLocks noChangeArrowheads="1"/>
          </p:cNvSpPr>
          <p:nvPr/>
        </p:nvSpPr>
        <p:spPr bwMode="auto">
          <a:xfrm>
            <a:off x="1900238" y="1790700"/>
            <a:ext cx="4413250" cy="457200"/>
          </a:xfrm>
          <a:prstGeom prst="rect">
            <a:avLst/>
          </a:prstGeom>
          <a:noFill/>
          <a:ln w="9525" algn="ctr">
            <a:noFill/>
            <a:miter lim="800000"/>
            <a:headEnd/>
            <a:tailEnd/>
          </a:ln>
        </p:spPr>
        <p:txBody>
          <a:bodyPr wrap="none">
            <a:spAutoFit/>
          </a:bodyPr>
          <a:lstStyle/>
          <a:p>
            <a:pPr algn="ctr"/>
            <a:r>
              <a:rPr lang="pt-BR" sz="2400">
                <a:solidFill>
                  <a:srgbClr val="003366"/>
                </a:solidFill>
                <a:latin typeface="Times New Roman" pitchFamily="18" charset="0"/>
              </a:rPr>
              <a:t>Nível de Serviço e Custo de Servir</a:t>
            </a:r>
          </a:p>
        </p:txBody>
      </p:sp>
      <p:sp>
        <p:nvSpPr>
          <p:cNvPr id="469013" name="Text Box 21"/>
          <p:cNvSpPr txBox="1">
            <a:spLocks noChangeArrowheads="1"/>
          </p:cNvSpPr>
          <p:nvPr/>
        </p:nvSpPr>
        <p:spPr bwMode="auto">
          <a:xfrm>
            <a:off x="5703888" y="4238625"/>
            <a:ext cx="2830512" cy="581025"/>
          </a:xfrm>
          <a:prstGeom prst="rect">
            <a:avLst/>
          </a:prstGeom>
          <a:noFill/>
          <a:ln w="9525" algn="ctr">
            <a:noFill/>
            <a:miter lim="800000"/>
            <a:headEnd/>
            <a:tailEnd/>
          </a:ln>
        </p:spPr>
        <p:txBody>
          <a:bodyPr wrap="none">
            <a:spAutoFit/>
          </a:bodyPr>
          <a:lstStyle/>
          <a:p>
            <a:pPr algn="ctr"/>
            <a:r>
              <a:rPr lang="pt-BR" sz="1600" b="1">
                <a:solidFill>
                  <a:srgbClr val="000000"/>
                </a:solidFill>
                <a:latin typeface="Book Antiqua" pitchFamily="18" charset="0"/>
              </a:rPr>
              <a:t>Ganhos em Processos </a:t>
            </a:r>
          </a:p>
          <a:p>
            <a:pPr algn="ctr"/>
            <a:r>
              <a:rPr lang="pt-BR" sz="1600" b="1">
                <a:solidFill>
                  <a:srgbClr val="000000"/>
                </a:solidFill>
                <a:latin typeface="Book Antiqua" pitchFamily="18" charset="0"/>
              </a:rPr>
              <a:t>( visibilidade e roteirização )</a:t>
            </a:r>
          </a:p>
        </p:txBody>
      </p:sp>
      <p:sp>
        <p:nvSpPr>
          <p:cNvPr id="81942" name="Rectangle 23"/>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Suprimento Físico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69013"/>
                                        </p:tgtEl>
                                        <p:attrNameLst>
                                          <p:attrName>style.visibility</p:attrName>
                                        </p:attrNameLst>
                                      </p:cBhvr>
                                      <p:to>
                                        <p:strVal val="visible"/>
                                      </p:to>
                                    </p:set>
                                    <p:animEffect transition="in" filter="box(in)">
                                      <p:cBhvr>
                                        <p:cTn id="7" dur="500"/>
                                        <p:tgtEl>
                                          <p:spTgt spid="46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90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F74677C-E4BE-4A3A-9355-72A7F3729074}" type="slidenum">
              <a:rPr lang="pt-BR" smtClean="0">
                <a:latin typeface="Arial" pitchFamily="34" charset="0"/>
                <a:cs typeface="Arial" pitchFamily="34" charset="0"/>
              </a:rPr>
              <a:pPr/>
              <a:t>55</a:t>
            </a:fld>
            <a:endParaRPr lang="pt-BR" smtClean="0">
              <a:latin typeface="Arial" pitchFamily="34" charset="0"/>
              <a:cs typeface="Arial" pitchFamily="34" charset="0"/>
            </a:endParaRPr>
          </a:p>
        </p:txBody>
      </p:sp>
      <p:sp>
        <p:nvSpPr>
          <p:cNvPr id="82947" name="Text Box 2"/>
          <p:cNvSpPr txBox="1">
            <a:spLocks noChangeArrowheads="1"/>
          </p:cNvSpPr>
          <p:nvPr/>
        </p:nvSpPr>
        <p:spPr bwMode="auto">
          <a:xfrm>
            <a:off x="234950" y="1231447"/>
            <a:ext cx="8208963" cy="5770811"/>
          </a:xfrm>
          <a:prstGeom prst="rect">
            <a:avLst/>
          </a:prstGeom>
          <a:noFill/>
          <a:ln w="9525">
            <a:noFill/>
            <a:miter lim="800000"/>
            <a:headEnd/>
            <a:tailEnd/>
          </a:ln>
        </p:spPr>
        <p:txBody>
          <a:bodyPr>
            <a:spAutoFit/>
          </a:bodyPr>
          <a:lstStyle/>
          <a:p>
            <a:pPr algn="just" eaLnBrk="0" hangingPunct="0">
              <a:spcBef>
                <a:spcPct val="50000"/>
              </a:spcBef>
            </a:pPr>
            <a:endParaRPr lang="pt-BR" sz="1800" b="1" dirty="0" smtClean="0">
              <a:solidFill>
                <a:schemeClr val="tx1"/>
              </a:solidFill>
              <a:cs typeface="Times New Roman" pitchFamily="18" charset="0"/>
            </a:endParaRPr>
          </a:p>
          <a:p>
            <a:pPr algn="just" eaLnBrk="0" hangingPunct="0">
              <a:spcBef>
                <a:spcPct val="50000"/>
              </a:spcBef>
            </a:pPr>
            <a:r>
              <a:rPr lang="pt-BR" sz="1800" b="1" dirty="0" smtClean="0">
                <a:solidFill>
                  <a:schemeClr val="tx1"/>
                </a:solidFill>
                <a:cs typeface="Times New Roman" pitchFamily="18" charset="0"/>
              </a:rPr>
              <a:t>Milk </a:t>
            </a:r>
            <a:r>
              <a:rPr lang="pt-BR" sz="1800" b="1" dirty="0" err="1" smtClean="0">
                <a:solidFill>
                  <a:schemeClr val="tx1"/>
                </a:solidFill>
                <a:cs typeface="Times New Roman" pitchFamily="18" charset="0"/>
              </a:rPr>
              <a:t>run</a:t>
            </a:r>
            <a:endParaRPr lang="pt-BR" sz="1800" b="1" dirty="0" smtClean="0">
              <a:solidFill>
                <a:schemeClr val="tx1"/>
              </a:solidFill>
              <a:cs typeface="Times New Roman" pitchFamily="18" charset="0"/>
            </a:endParaRPr>
          </a:p>
          <a:p>
            <a:pPr algn="just" eaLnBrk="0" hangingPunct="0">
              <a:spcBef>
                <a:spcPct val="50000"/>
              </a:spcBef>
            </a:pPr>
            <a:r>
              <a:rPr lang="pt-BR" sz="1800" dirty="0" smtClean="0">
                <a:solidFill>
                  <a:schemeClr val="tx1"/>
                </a:solidFill>
                <a:cs typeface="Times New Roman" pitchFamily="18" charset="0"/>
              </a:rPr>
              <a:t>O </a:t>
            </a:r>
            <a:r>
              <a:rPr lang="pt-BR" sz="1800" dirty="0">
                <a:solidFill>
                  <a:schemeClr val="tx1"/>
                </a:solidFill>
                <a:cs typeface="Times New Roman" pitchFamily="18" charset="0"/>
              </a:rPr>
              <a:t>termo Milk </a:t>
            </a:r>
            <a:r>
              <a:rPr lang="pt-BR" sz="1800" dirty="0" err="1">
                <a:solidFill>
                  <a:schemeClr val="tx1"/>
                </a:solidFill>
                <a:cs typeface="Times New Roman" pitchFamily="18" charset="0"/>
              </a:rPr>
              <a:t>Run</a:t>
            </a:r>
            <a:r>
              <a:rPr lang="pt-BR" sz="1800" dirty="0">
                <a:solidFill>
                  <a:schemeClr val="tx1"/>
                </a:solidFill>
                <a:cs typeface="Times New Roman" pitchFamily="18" charset="0"/>
              </a:rPr>
              <a:t>, oriunda dos antigos leiteiros norte-americanos, que deixavam galões vazios na porta das </a:t>
            </a:r>
            <a:r>
              <a:rPr lang="pt-BR" sz="1800" dirty="0" smtClean="0">
                <a:solidFill>
                  <a:schemeClr val="tx1"/>
                </a:solidFill>
                <a:cs typeface="Times New Roman" pitchFamily="18" charset="0"/>
              </a:rPr>
              <a:t>suas </a:t>
            </a:r>
            <a:r>
              <a:rPr lang="pt-BR" sz="1800" dirty="0" smtClean="0">
                <a:solidFill>
                  <a:schemeClr val="tx1"/>
                </a:solidFill>
              </a:rPr>
              <a:t>fazendas fornecedoras e levavam galões cheios no lugar, tendo, assim, a matéria prima no momento que desejavam.</a:t>
            </a:r>
          </a:p>
          <a:p>
            <a:pPr algn="just" eaLnBrk="0" hangingPunct="0">
              <a:spcBef>
                <a:spcPct val="50000"/>
              </a:spcBef>
            </a:pPr>
            <a:endParaRPr lang="pt-BR" sz="1800" b="1" dirty="0" smtClean="0">
              <a:solidFill>
                <a:schemeClr val="tx1"/>
              </a:solidFill>
            </a:endParaRPr>
          </a:p>
          <a:p>
            <a:pPr algn="just" eaLnBrk="0" hangingPunct="0">
              <a:spcBef>
                <a:spcPct val="50000"/>
              </a:spcBef>
            </a:pPr>
            <a:r>
              <a:rPr lang="pt-BR" sz="1800" b="1" dirty="0" smtClean="0">
                <a:solidFill>
                  <a:schemeClr val="tx1"/>
                </a:solidFill>
              </a:rPr>
              <a:t>Definição</a:t>
            </a:r>
          </a:p>
          <a:p>
            <a:pPr algn="just" eaLnBrk="0" hangingPunct="0">
              <a:spcBef>
                <a:spcPct val="50000"/>
              </a:spcBef>
            </a:pPr>
            <a:endParaRPr lang="pt-BR" sz="1800" b="1" dirty="0" smtClean="0">
              <a:solidFill>
                <a:schemeClr val="tx1"/>
              </a:solidFill>
            </a:endParaRPr>
          </a:p>
          <a:p>
            <a:pPr>
              <a:defRPr/>
            </a:pPr>
            <a:r>
              <a:rPr lang="pt-BR" sz="1800" dirty="0" smtClean="0">
                <a:solidFill>
                  <a:schemeClr val="tx1"/>
                </a:solidFill>
                <a:latin typeface="Arial" charset="0"/>
                <a:cs typeface="Arial" charset="0"/>
              </a:rPr>
              <a:t>Milk </a:t>
            </a:r>
            <a:r>
              <a:rPr lang="pt-BR" sz="1800" dirty="0" err="1" smtClean="0">
                <a:solidFill>
                  <a:schemeClr val="tx1"/>
                </a:solidFill>
                <a:latin typeface="Arial" charset="0"/>
                <a:cs typeface="Arial" charset="0"/>
              </a:rPr>
              <a:t>Run</a:t>
            </a:r>
            <a:r>
              <a:rPr lang="pt-BR" sz="1800" dirty="0" smtClean="0">
                <a:solidFill>
                  <a:schemeClr val="tx1"/>
                </a:solidFill>
                <a:latin typeface="Arial" charset="0"/>
                <a:cs typeface="Arial" charset="0"/>
              </a:rPr>
              <a:t> </a:t>
            </a:r>
            <a:r>
              <a:rPr lang="pt-PT" sz="1800" dirty="0" smtClean="0">
                <a:solidFill>
                  <a:schemeClr val="tx1"/>
                </a:solidFill>
                <a:latin typeface="Arial" charset="0"/>
                <a:cs typeface="Arial" charset="0"/>
              </a:rPr>
              <a:t>consiste num planejamento de entregas, onde para cada dia a empresa realiza uma coleta dos componentes de cada fornecedor em quantidades pré-determinadas com o objetivo de os entregar ao fabricante</a:t>
            </a:r>
            <a:r>
              <a:rPr lang="pt-PT" sz="1800" dirty="0" smtClean="0">
                <a:solidFill>
                  <a:schemeClr val="tx1"/>
                </a:solidFill>
                <a:effectLst>
                  <a:outerShdw blurRad="38100" dist="38100" dir="2700000" algn="tl">
                    <a:srgbClr val="C0C0C0"/>
                  </a:outerShdw>
                </a:effectLst>
                <a:latin typeface="Arial" charset="0"/>
                <a:cs typeface="Arial" charset="0"/>
              </a:rPr>
              <a:t> </a:t>
            </a:r>
          </a:p>
          <a:p>
            <a:pPr>
              <a:defRPr/>
            </a:pPr>
            <a:endParaRPr lang="pt-PT" sz="1800" dirty="0" smtClean="0">
              <a:solidFill>
                <a:schemeClr val="tx1"/>
              </a:solidFill>
              <a:effectLst>
                <a:outerShdw blurRad="38100" dist="38100" dir="2700000" algn="tl">
                  <a:srgbClr val="C0C0C0"/>
                </a:outerShdw>
              </a:effectLst>
              <a:latin typeface="Arial" charset="0"/>
              <a:cs typeface="Arial" charset="0"/>
            </a:endParaRPr>
          </a:p>
          <a:p>
            <a:pPr>
              <a:defRPr/>
            </a:pPr>
            <a:r>
              <a:rPr lang="pt-BR" sz="1800" dirty="0" smtClean="0">
                <a:solidFill>
                  <a:schemeClr val="tx1"/>
                </a:solidFill>
                <a:latin typeface="Arial" charset="0"/>
                <a:cs typeface="Arial" charset="0"/>
              </a:rPr>
              <a:t>O sistema tem por objetivo acelerar o fluxo de materiais entre plantas no qual os veículos seguem uma rota para fazer múltiplas cargas e entregas</a:t>
            </a:r>
          </a:p>
          <a:p>
            <a:pPr algn="just" eaLnBrk="0" hangingPunct="0">
              <a:spcBef>
                <a:spcPct val="50000"/>
              </a:spcBef>
            </a:pPr>
            <a:endParaRPr lang="pt-BR" sz="1800" dirty="0" smtClean="0">
              <a:solidFill>
                <a:schemeClr val="tx1"/>
              </a:solidFill>
            </a:endParaRPr>
          </a:p>
          <a:p>
            <a:pPr algn="just" eaLnBrk="0" hangingPunct="0">
              <a:spcBef>
                <a:spcPct val="50000"/>
              </a:spcBef>
            </a:pPr>
            <a:endParaRPr lang="pt-BR" sz="1800" dirty="0">
              <a:solidFill>
                <a:schemeClr val="tx1"/>
              </a:solidFill>
              <a:cs typeface="Times New Roman" pitchFamily="18" charset="0"/>
            </a:endParaRPr>
          </a:p>
        </p:txBody>
      </p:sp>
      <p:pic>
        <p:nvPicPr>
          <p:cNvPr id="82948" name="Picture 3"/>
          <p:cNvPicPr>
            <a:picLocks noChangeAspect="1" noChangeArrowheads="1"/>
          </p:cNvPicPr>
          <p:nvPr/>
        </p:nvPicPr>
        <p:blipFill>
          <a:blip r:embed="rId3"/>
          <a:srcRect/>
          <a:stretch>
            <a:fillRect/>
          </a:stretch>
        </p:blipFill>
        <p:spPr bwMode="auto">
          <a:xfrm>
            <a:off x="4107544" y="3018972"/>
            <a:ext cx="3388858" cy="1290699"/>
          </a:xfrm>
          <a:prstGeom prst="rect">
            <a:avLst/>
          </a:prstGeom>
          <a:noFill/>
          <a:ln w="9525">
            <a:noFill/>
            <a:miter lim="800000"/>
            <a:headEnd/>
            <a:tailEnd/>
          </a:ln>
        </p:spPr>
      </p:pic>
      <p:sp>
        <p:nvSpPr>
          <p:cNvPr id="82951" name="Text Box 6"/>
          <p:cNvSpPr txBox="1">
            <a:spLocks noChangeArrowheads="1"/>
          </p:cNvSpPr>
          <p:nvPr/>
        </p:nvSpPr>
        <p:spPr bwMode="auto">
          <a:xfrm>
            <a:off x="241300" y="6335713"/>
            <a:ext cx="5884863" cy="274637"/>
          </a:xfrm>
          <a:prstGeom prst="rect">
            <a:avLst/>
          </a:prstGeom>
          <a:noFill/>
          <a:ln w="9525">
            <a:noFill/>
            <a:miter lim="800000"/>
            <a:headEnd/>
            <a:tailEnd/>
          </a:ln>
        </p:spPr>
        <p:txBody>
          <a:bodyPr wrap="none">
            <a:spAutoFit/>
          </a:bodyPr>
          <a:lstStyle/>
          <a:p>
            <a:r>
              <a:rPr lang="pt-BR" sz="1200">
                <a:solidFill>
                  <a:schemeClr val="tx1"/>
                </a:solidFill>
              </a:rPr>
              <a:t>Material de apoio - </a:t>
            </a:r>
            <a:r>
              <a:rPr lang="pt-BR" sz="1200" i="1">
                <a:solidFill>
                  <a:schemeClr val="tx1"/>
                </a:solidFill>
              </a:rPr>
              <a:t>www.grupos.com.br/.../Messages.html?...</a:t>
            </a:r>
            <a:r>
              <a:rPr lang="pt-BR" sz="1200" b="1" i="1">
                <a:solidFill>
                  <a:schemeClr val="tx1"/>
                </a:solidFill>
              </a:rPr>
              <a:t>Milk</a:t>
            </a:r>
            <a:r>
              <a:rPr lang="pt-BR" sz="1200" i="1">
                <a:solidFill>
                  <a:schemeClr val="tx1"/>
                </a:solidFill>
              </a:rPr>
              <a:t>%20</a:t>
            </a:r>
            <a:r>
              <a:rPr lang="pt-BR" sz="1200" b="1" i="1">
                <a:solidFill>
                  <a:schemeClr val="tx1"/>
                </a:solidFill>
              </a:rPr>
              <a:t>Run</a:t>
            </a:r>
            <a:r>
              <a:rPr lang="pt-BR" sz="1200" i="1">
                <a:solidFill>
                  <a:schemeClr val="tx1"/>
                </a:solidFill>
              </a:rPr>
              <a:t>%202.</a:t>
            </a:r>
            <a:r>
              <a:rPr lang="pt-BR" sz="1200" b="1" i="1">
                <a:solidFill>
                  <a:schemeClr val="tx1"/>
                </a:solidFill>
              </a:rPr>
              <a:t>ppt</a:t>
            </a:r>
            <a:r>
              <a:rPr lang="pt-BR" sz="1200">
                <a:solidFill>
                  <a:schemeClr val="tx1"/>
                </a:solidFill>
              </a:rPr>
              <a:t> </a:t>
            </a:r>
          </a:p>
        </p:txBody>
      </p:sp>
      <p:sp>
        <p:nvSpPr>
          <p:cNvPr id="82952" name="Rectangle 7"/>
          <p:cNvSpPr>
            <a:spLocks noChangeArrowheads="1"/>
          </p:cNvSpPr>
          <p:nvPr/>
        </p:nvSpPr>
        <p:spPr bwMode="auto">
          <a:xfrm>
            <a:off x="442913" y="6524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dirty="0"/>
              <a:t>Transporte , Distribuição e Seguros –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0808321-B53D-4AD1-BA53-418B939B776A}" type="slidenum">
              <a:rPr lang="pt-BR" smtClean="0">
                <a:latin typeface="Arial" pitchFamily="34" charset="0"/>
                <a:cs typeface="Arial" pitchFamily="34" charset="0"/>
              </a:rPr>
              <a:pPr/>
              <a:t>56</a:t>
            </a:fld>
            <a:endParaRPr lang="pt-BR" smtClean="0">
              <a:latin typeface="Arial" pitchFamily="34" charset="0"/>
              <a:cs typeface="Arial" pitchFamily="34" charset="0"/>
            </a:endParaRPr>
          </a:p>
        </p:txBody>
      </p:sp>
      <p:sp>
        <p:nvSpPr>
          <p:cNvPr id="84995" name="Text Box 2"/>
          <p:cNvSpPr txBox="1">
            <a:spLocks noChangeArrowheads="1"/>
          </p:cNvSpPr>
          <p:nvPr/>
        </p:nvSpPr>
        <p:spPr bwMode="auto">
          <a:xfrm>
            <a:off x="-381000" y="2819400"/>
            <a:ext cx="7620000" cy="1555750"/>
          </a:xfrm>
          <a:prstGeom prst="rect">
            <a:avLst/>
          </a:prstGeom>
          <a:noFill/>
          <a:ln w="9525">
            <a:noFill/>
            <a:miter lim="800000"/>
            <a:headEnd/>
            <a:tailEnd/>
          </a:ln>
        </p:spPr>
        <p:txBody>
          <a:bodyPr>
            <a:spAutoFit/>
          </a:bodyPr>
          <a:lstStyle/>
          <a:p>
            <a:pPr algn="ctr" eaLnBrk="0" hangingPunct="0">
              <a:spcBef>
                <a:spcPct val="50000"/>
              </a:spcBef>
            </a:pPr>
            <a:r>
              <a:rPr lang="pt-BR" sz="9600">
                <a:solidFill>
                  <a:srgbClr val="FF0000"/>
                </a:solidFill>
                <a:latin typeface="Comic Sans MS" pitchFamily="66" charset="0"/>
              </a:rPr>
              <a:t>MILK RUN</a:t>
            </a:r>
            <a:endParaRPr lang="pt-BR" sz="9600">
              <a:solidFill>
                <a:schemeClr val="tx1"/>
              </a:solidFill>
              <a:latin typeface="Broadway" pitchFamily="82" charset="0"/>
            </a:endParaRPr>
          </a:p>
        </p:txBody>
      </p:sp>
      <p:pic>
        <p:nvPicPr>
          <p:cNvPr id="84996" name="Picture 3"/>
          <p:cNvPicPr>
            <a:picLocks noChangeAspect="1" noChangeArrowheads="1"/>
          </p:cNvPicPr>
          <p:nvPr/>
        </p:nvPicPr>
        <p:blipFill>
          <a:blip r:embed="rId3"/>
          <a:srcRect/>
          <a:stretch>
            <a:fillRect/>
          </a:stretch>
        </p:blipFill>
        <p:spPr bwMode="auto">
          <a:xfrm>
            <a:off x="142875" y="1666875"/>
            <a:ext cx="8893175" cy="5191125"/>
          </a:xfrm>
          <a:prstGeom prst="rect">
            <a:avLst/>
          </a:prstGeom>
          <a:noFill/>
          <a:ln w="9525">
            <a:noFill/>
            <a:miter lim="800000"/>
            <a:headEnd/>
            <a:tailEnd/>
          </a:ln>
        </p:spPr>
      </p:pic>
      <p:sp>
        <p:nvSpPr>
          <p:cNvPr id="84997" name="Rectangle 4"/>
          <p:cNvSpPr>
            <a:spLocks noChangeArrowheads="1"/>
          </p:cNvSpPr>
          <p:nvPr/>
        </p:nvSpPr>
        <p:spPr bwMode="auto">
          <a:xfrm>
            <a:off x="657225" y="460375"/>
            <a:ext cx="7772400" cy="1219200"/>
          </a:xfrm>
          <a:prstGeom prst="rect">
            <a:avLst/>
          </a:prstGeom>
          <a:noFill/>
          <a:ln w="9525">
            <a:noFill/>
            <a:miter lim="800000"/>
            <a:headEnd/>
            <a:tailEnd/>
          </a:ln>
        </p:spPr>
        <p:txBody>
          <a:bodyPr lIns="92075" tIns="46038" rIns="92075" bIns="46038" anchor="ctr"/>
          <a:lstStyle/>
          <a:p>
            <a:pPr algn="ctr" eaLnBrk="0" hangingPunct="0"/>
            <a:r>
              <a:rPr lang="pt-BR" sz="4400"/>
              <a:t>Sistema Milk Run</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F879CD7-2BD4-4118-ADCA-D418B63B8FAE}" type="slidenum">
              <a:rPr lang="pt-BR" smtClean="0">
                <a:latin typeface="Arial" pitchFamily="34" charset="0"/>
                <a:cs typeface="Arial" pitchFamily="34" charset="0"/>
              </a:rPr>
              <a:pPr/>
              <a:t>57</a:t>
            </a:fld>
            <a:endParaRPr lang="pt-BR" smtClean="0">
              <a:latin typeface="Arial" pitchFamily="34" charset="0"/>
              <a:cs typeface="Arial" pitchFamily="34" charset="0"/>
            </a:endParaRPr>
          </a:p>
        </p:txBody>
      </p:sp>
      <p:sp>
        <p:nvSpPr>
          <p:cNvPr id="86019" name="Rectangle 2"/>
          <p:cNvSpPr>
            <a:spLocks noChangeArrowheads="1"/>
          </p:cNvSpPr>
          <p:nvPr/>
        </p:nvSpPr>
        <p:spPr bwMode="auto">
          <a:xfrm>
            <a:off x="1066800" y="5105400"/>
            <a:ext cx="7620000" cy="519113"/>
          </a:xfrm>
          <a:prstGeom prst="rect">
            <a:avLst/>
          </a:prstGeom>
          <a:noFill/>
          <a:ln w="12700" cap="sq">
            <a:noFill/>
            <a:miter lim="800000"/>
            <a:headEnd type="none" w="sm" len="sm"/>
            <a:tailEnd type="none" w="sm" len="sm"/>
          </a:ln>
        </p:spPr>
        <p:txBody>
          <a:bodyPr>
            <a:spAutoFit/>
          </a:bodyPr>
          <a:lstStyle/>
          <a:p>
            <a:pPr eaLnBrk="0" hangingPunct="0"/>
            <a:r>
              <a:rPr lang="pt-BR" sz="2800">
                <a:solidFill>
                  <a:schemeClr val="tx1"/>
                </a:solidFill>
                <a:latin typeface="Times New Roman" pitchFamily="18" charset="0"/>
                <a:cs typeface="Times New Roman" pitchFamily="18" charset="0"/>
              </a:rPr>
              <a:t> Sistema Convencional             Sistema Milk Run</a:t>
            </a:r>
            <a:r>
              <a:rPr lang="pt-BR" sz="2800">
                <a:solidFill>
                  <a:schemeClr val="tx1"/>
                </a:solidFill>
                <a:latin typeface="Times New Roman" pitchFamily="18" charset="0"/>
              </a:rPr>
              <a:t> </a:t>
            </a:r>
          </a:p>
        </p:txBody>
      </p:sp>
      <p:pic>
        <p:nvPicPr>
          <p:cNvPr id="86020" name="Picture 3"/>
          <p:cNvPicPr>
            <a:picLocks noChangeAspect="1" noChangeArrowheads="1"/>
          </p:cNvPicPr>
          <p:nvPr/>
        </p:nvPicPr>
        <p:blipFill>
          <a:blip r:embed="rId3"/>
          <a:srcRect/>
          <a:stretch>
            <a:fillRect/>
          </a:stretch>
        </p:blipFill>
        <p:spPr bwMode="auto">
          <a:xfrm>
            <a:off x="838200" y="609600"/>
            <a:ext cx="8001000" cy="4176713"/>
          </a:xfrm>
          <a:prstGeom prst="rect">
            <a:avLst/>
          </a:prstGeom>
          <a:noFill/>
          <a:ln w="9525">
            <a:noFill/>
            <a:miter lim="800000"/>
            <a:headEnd/>
            <a:tailEnd/>
          </a:ln>
        </p:spPr>
      </p:pic>
      <p:sp>
        <p:nvSpPr>
          <p:cNvPr id="86021" name="Rectangle 4"/>
          <p:cNvSpPr>
            <a:spLocks noChangeArrowheads="1"/>
          </p:cNvSpPr>
          <p:nvPr/>
        </p:nvSpPr>
        <p:spPr bwMode="auto">
          <a:xfrm>
            <a:off x="550863" y="5553075"/>
            <a:ext cx="8075612" cy="1006475"/>
          </a:xfrm>
          <a:prstGeom prst="rect">
            <a:avLst/>
          </a:prstGeom>
          <a:noFill/>
          <a:ln w="9525">
            <a:noFill/>
            <a:miter lim="800000"/>
            <a:headEnd/>
            <a:tailEnd/>
          </a:ln>
        </p:spPr>
        <p:txBody>
          <a:bodyPr>
            <a:spAutoFit/>
          </a:bodyPr>
          <a:lstStyle/>
          <a:p>
            <a:pPr eaLnBrk="0" hangingPunct="0">
              <a:spcBef>
                <a:spcPct val="50000"/>
              </a:spcBef>
            </a:pPr>
            <a:r>
              <a:rPr lang="pt-BR">
                <a:solidFill>
                  <a:schemeClr val="tx1"/>
                </a:solidFill>
              </a:rPr>
              <a:t>O sistema Milk Run surgiu à partir do conceito Toyota Production System (TPS), idealizado pela Toyota do Japão, que visa o  Just in Time.</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BEBB35E-5728-415E-A1DF-C3395310ED6C}" type="slidenum">
              <a:rPr lang="pt-BR" smtClean="0">
                <a:latin typeface="Arial" pitchFamily="34" charset="0"/>
                <a:cs typeface="Arial" pitchFamily="34" charset="0"/>
              </a:rPr>
              <a:pPr/>
              <a:t>58</a:t>
            </a:fld>
            <a:endParaRPr lang="pt-BR" smtClean="0">
              <a:latin typeface="Arial" pitchFamily="34" charset="0"/>
              <a:cs typeface="Arial" pitchFamily="34" charset="0"/>
            </a:endParaRPr>
          </a:p>
        </p:txBody>
      </p:sp>
      <p:sp>
        <p:nvSpPr>
          <p:cNvPr id="87043" name="Rectangle 2"/>
          <p:cNvSpPr>
            <a:spLocks noChangeArrowheads="1"/>
          </p:cNvSpPr>
          <p:nvPr/>
        </p:nvSpPr>
        <p:spPr bwMode="auto">
          <a:xfrm>
            <a:off x="395288" y="2136775"/>
            <a:ext cx="8353425" cy="3935413"/>
          </a:xfrm>
          <a:prstGeom prst="rect">
            <a:avLst/>
          </a:prstGeom>
          <a:noFill/>
          <a:ln w="9525">
            <a:noFill/>
            <a:miter lim="800000"/>
            <a:headEnd/>
            <a:tailEnd/>
          </a:ln>
        </p:spPr>
        <p:txBody>
          <a:bodyPr>
            <a:spAutoFit/>
          </a:bodyPr>
          <a:lstStyle/>
          <a:p>
            <a:pPr algn="just" eaLnBrk="0" hangingPunct="0">
              <a:buFontTx/>
              <a:buChar char="•"/>
            </a:pPr>
            <a:r>
              <a:rPr lang="pt-BR" sz="2800">
                <a:solidFill>
                  <a:schemeClr val="tx1"/>
                </a:solidFill>
              </a:rPr>
              <a:t>   Fornecedores próximos</a:t>
            </a:r>
          </a:p>
          <a:p>
            <a:pPr eaLnBrk="0" hangingPunct="0">
              <a:buFontTx/>
              <a:buChar char="•"/>
            </a:pPr>
            <a:r>
              <a:rPr lang="pt-BR" sz="2800">
                <a:solidFill>
                  <a:schemeClr val="tx1"/>
                </a:solidFill>
              </a:rPr>
              <a:t>   Documentação de expedição pronta no momento da coleta</a:t>
            </a:r>
          </a:p>
          <a:p>
            <a:pPr eaLnBrk="0" hangingPunct="0">
              <a:buFontTx/>
              <a:buChar char="•"/>
            </a:pPr>
            <a:r>
              <a:rPr lang="pt-BR" sz="2800">
                <a:solidFill>
                  <a:schemeClr val="tx1"/>
                </a:solidFill>
              </a:rPr>
              <a:t>   Padronização de embalagens</a:t>
            </a:r>
          </a:p>
          <a:p>
            <a:pPr eaLnBrk="0" hangingPunct="0">
              <a:buFontTx/>
              <a:buChar char="•"/>
            </a:pPr>
            <a:r>
              <a:rPr lang="pt-BR" sz="2800">
                <a:solidFill>
                  <a:schemeClr val="tx1"/>
                </a:solidFill>
              </a:rPr>
              <a:t>   Tempo de coleta programado</a:t>
            </a:r>
          </a:p>
          <a:p>
            <a:pPr eaLnBrk="0" hangingPunct="0">
              <a:buFontTx/>
              <a:buChar char="•"/>
            </a:pPr>
            <a:r>
              <a:rPr lang="pt-BR" sz="2800">
                <a:solidFill>
                  <a:schemeClr val="tx1"/>
                </a:solidFill>
              </a:rPr>
              <a:t>   Informações de demandas antecipadas</a:t>
            </a:r>
          </a:p>
          <a:p>
            <a:pPr eaLnBrk="0" hangingPunct="0">
              <a:buFontTx/>
              <a:buChar char="•"/>
            </a:pPr>
            <a:r>
              <a:rPr lang="pt-BR" sz="2800">
                <a:solidFill>
                  <a:schemeClr val="tx1"/>
                </a:solidFill>
              </a:rPr>
              <a:t>   Entrega de peças na quantidade e qualidade esperada pelo cliente</a:t>
            </a:r>
          </a:p>
          <a:p>
            <a:pPr eaLnBrk="0" hangingPunct="0">
              <a:buFontTx/>
              <a:buChar char="•"/>
            </a:pPr>
            <a:r>
              <a:rPr lang="pt-BR" sz="2800">
                <a:solidFill>
                  <a:schemeClr val="tx1"/>
                </a:solidFill>
              </a:rPr>
              <a:t>   Conhecimento apurado da demanda</a:t>
            </a:r>
          </a:p>
        </p:txBody>
      </p:sp>
      <p:sp>
        <p:nvSpPr>
          <p:cNvPr id="87044" name="Rectangle 3"/>
          <p:cNvSpPr>
            <a:spLocks noChangeArrowheads="1"/>
          </p:cNvSpPr>
          <p:nvPr/>
        </p:nvSpPr>
        <p:spPr bwMode="auto">
          <a:xfrm>
            <a:off x="685800" y="871538"/>
            <a:ext cx="7772400" cy="1219200"/>
          </a:xfrm>
          <a:prstGeom prst="rect">
            <a:avLst/>
          </a:prstGeom>
          <a:noFill/>
          <a:ln w="9525">
            <a:noFill/>
            <a:miter lim="800000"/>
            <a:headEnd/>
            <a:tailEnd/>
          </a:ln>
        </p:spPr>
        <p:txBody>
          <a:bodyPr lIns="92075" tIns="46038" rIns="92075" bIns="46038" anchor="ctr"/>
          <a:lstStyle/>
          <a:p>
            <a:pPr algn="ctr" eaLnBrk="0" hangingPunct="0"/>
            <a:r>
              <a:rPr lang="pt-BR" sz="3200" b="1"/>
              <a:t>Requisitos necessários para implantar o sistema Milk Run</a:t>
            </a:r>
            <a:br>
              <a:rPr lang="pt-BR" sz="3200" b="1"/>
            </a:br>
            <a:endParaRPr lang="pt-BR" sz="3200" b="1"/>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DF6992F-252D-42B8-89E3-2034B78CCBF7}" type="slidenum">
              <a:rPr lang="pt-BR" smtClean="0">
                <a:latin typeface="Arial" pitchFamily="34" charset="0"/>
                <a:cs typeface="Arial" pitchFamily="34" charset="0"/>
              </a:rPr>
              <a:pPr/>
              <a:t>59</a:t>
            </a:fld>
            <a:endParaRPr lang="pt-BR" smtClean="0">
              <a:latin typeface="Arial" pitchFamily="34" charset="0"/>
              <a:cs typeface="Arial" pitchFamily="34" charset="0"/>
            </a:endParaRPr>
          </a:p>
        </p:txBody>
      </p:sp>
      <p:graphicFrame>
        <p:nvGraphicFramePr>
          <p:cNvPr id="653314" name="Group 2"/>
          <p:cNvGraphicFramePr>
            <a:graphicFrameLocks noGrp="1"/>
          </p:cNvGraphicFramePr>
          <p:nvPr/>
        </p:nvGraphicFramePr>
        <p:xfrm>
          <a:off x="463550" y="904875"/>
          <a:ext cx="7997825" cy="5004816"/>
        </p:xfrm>
        <a:graphic>
          <a:graphicData uri="http://schemas.openxmlformats.org/drawingml/2006/table">
            <a:tbl>
              <a:tblPr/>
              <a:tblGrid>
                <a:gridCol w="3998913"/>
                <a:gridCol w="3998912"/>
              </a:tblGrid>
              <a:tr h="48799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tx2"/>
                          </a:solidFill>
                          <a:effectLst/>
                          <a:latin typeface="Arial" charset="0"/>
                        </a:rPr>
                        <a:t>Vantagens</a:t>
                      </a:r>
                      <a:endParaRPr kumimoji="0" lang="pt-BR" sz="20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Minimizar custos no transporte entre fornecedores e fábrica;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Padronização de embalagens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Maior giro de estoque e redução de inventário;</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Otimização no recebimento de materiais;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Redução do custo unitário de peças;</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Aproveitamento total do veículo de carga;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Agilidade na operação de carga e descarga </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Redução do fluxo de caminhões na fábrica;</a:t>
                      </a:r>
                    </a:p>
                    <a:p>
                      <a:pPr marL="0" marR="0" lvl="0" indent="0" algn="l" defTabSz="914400" rtl="0" eaLnBrk="0" fontAlgn="base" latinLnBrk="0" hangingPunct="0">
                        <a:lnSpc>
                          <a:spcPct val="10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Redução de avarias de transporte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2000" b="1" i="0" u="none" strike="noStrike" cap="none" normalizeH="0" baseline="0" smtClean="0">
                          <a:ln>
                            <a:noFill/>
                          </a:ln>
                          <a:solidFill>
                            <a:schemeClr val="tx2"/>
                          </a:solidFill>
                          <a:effectLst/>
                          <a:latin typeface="Arial" charset="0"/>
                        </a:rPr>
                        <a:t>Desvantagens</a:t>
                      </a:r>
                      <a:endParaRPr kumimoji="0" lang="pt-BR" sz="2000" b="1"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70000"/>
                        </a:lnSpc>
                        <a:spcBef>
                          <a:spcPct val="20000"/>
                        </a:spcBef>
                        <a:spcAft>
                          <a:spcPct val="0"/>
                        </a:spcAft>
                        <a:buClrTx/>
                        <a:buSzTx/>
                        <a:buFontTx/>
                        <a:buChar char="•"/>
                        <a:tabLst/>
                      </a:pPr>
                      <a:r>
                        <a:rPr kumimoji="0" lang="pt-BR" sz="1800" b="0" i="0" u="none" strike="noStrike" cap="none" normalizeH="0" baseline="0" smtClean="0">
                          <a:ln>
                            <a:noFill/>
                          </a:ln>
                          <a:solidFill>
                            <a:schemeClr val="tx1"/>
                          </a:solidFill>
                          <a:effectLst/>
                          <a:latin typeface="Arial" charset="0"/>
                        </a:rPr>
                        <a:t>Parada produtiva por:</a:t>
                      </a:r>
                    </a:p>
                    <a:p>
                      <a:pPr marL="0" marR="0" lvl="0" indent="0" algn="l" defTabSz="914400" rtl="0" eaLnBrk="0" fontAlgn="base" latinLnBrk="0" hangingPunct="0">
                        <a:lnSpc>
                          <a:spcPct val="17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Falta de insumos</a:t>
                      </a:r>
                    </a:p>
                    <a:p>
                      <a:pPr marL="0" marR="0" lvl="0" indent="0" algn="l" defTabSz="914400" rtl="0" eaLnBrk="0" fontAlgn="base" latinLnBrk="0" hangingPunct="0">
                        <a:lnSpc>
                          <a:spcPct val="17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Peças fora do padrão</a:t>
                      </a:r>
                    </a:p>
                    <a:p>
                      <a:pPr marL="0" marR="0" lvl="0" indent="0" algn="l" defTabSz="914400" rtl="0" eaLnBrk="0" fontAlgn="base" latinLnBrk="0" hangingPunct="0">
                        <a:lnSpc>
                          <a:spcPct val="17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Falta de documentação no momento da coleta</a:t>
                      </a:r>
                    </a:p>
                    <a:p>
                      <a:pPr marL="0" marR="0" lvl="0" indent="0" algn="l" defTabSz="914400" rtl="0" eaLnBrk="0" fontAlgn="base" latinLnBrk="0" hangingPunct="0">
                        <a:lnSpc>
                          <a:spcPct val="17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Roteirização inadequada</a:t>
                      </a:r>
                    </a:p>
                    <a:p>
                      <a:pPr marL="0" marR="0" lvl="0" indent="0" algn="l" defTabSz="914400" rtl="0" eaLnBrk="0" fontAlgn="base" latinLnBrk="0" hangingPunct="0">
                        <a:lnSpc>
                          <a:spcPct val="17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Planejamento inadequado</a:t>
                      </a:r>
                    </a:p>
                    <a:p>
                      <a:pPr marL="0" marR="0" lvl="0" indent="0" algn="l" defTabSz="914400" rtl="0" eaLnBrk="0" fontAlgn="base" latinLnBrk="0" hangingPunct="0">
                        <a:lnSpc>
                          <a:spcPct val="170000"/>
                        </a:lnSpc>
                        <a:spcBef>
                          <a:spcPct val="20000"/>
                        </a:spcBef>
                        <a:spcAft>
                          <a:spcPct val="0"/>
                        </a:spcAft>
                        <a:buClrTx/>
                        <a:buSzTx/>
                        <a:buFontTx/>
                        <a:buNone/>
                        <a:tabLst/>
                      </a:pPr>
                      <a:r>
                        <a:rPr kumimoji="0" lang="pt-BR" sz="1800" b="0" i="0" u="none" strike="noStrike" cap="none" normalizeH="0" baseline="0" smtClean="0">
                          <a:ln>
                            <a:noFill/>
                          </a:ln>
                          <a:solidFill>
                            <a:schemeClr val="tx1"/>
                          </a:solidFill>
                          <a:effectLst/>
                          <a:latin typeface="Arial" charset="0"/>
                        </a:rPr>
                        <a:t>Sinistros (acidentes ou eventos inesperados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8075" name="Text Box 10"/>
          <p:cNvSpPr txBox="1">
            <a:spLocks noChangeArrowheads="1"/>
          </p:cNvSpPr>
          <p:nvPr/>
        </p:nvSpPr>
        <p:spPr bwMode="auto">
          <a:xfrm>
            <a:off x="314325" y="155575"/>
            <a:ext cx="1073150" cy="396875"/>
          </a:xfrm>
          <a:prstGeom prst="rect">
            <a:avLst/>
          </a:prstGeom>
          <a:noFill/>
          <a:ln w="9525">
            <a:noFill/>
            <a:miter lim="800000"/>
            <a:headEnd/>
            <a:tailEnd/>
          </a:ln>
        </p:spPr>
        <p:txBody>
          <a:bodyPr wrap="none">
            <a:spAutoFit/>
          </a:bodyPr>
          <a:lstStyle/>
          <a:p>
            <a:r>
              <a:rPr lang="pt-BR">
                <a:solidFill>
                  <a:schemeClr val="tx1"/>
                </a:solidFill>
              </a:rPr>
              <a:t>Milk run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5072F86-58AE-4E71-9DF7-ABD2D6684C33}" type="slidenum">
              <a:rPr lang="pt-BR" smtClean="0">
                <a:latin typeface="Arial" pitchFamily="34" charset="0"/>
                <a:cs typeface="Arial" pitchFamily="34" charset="0"/>
              </a:rPr>
              <a:pPr/>
              <a:t>6</a:t>
            </a:fld>
            <a:endParaRPr lang="pt-BR" smtClean="0">
              <a:latin typeface="Arial" pitchFamily="34" charset="0"/>
              <a:cs typeface="Arial" pitchFamily="34" charset="0"/>
            </a:endParaRPr>
          </a:p>
        </p:txBody>
      </p:sp>
      <p:sp>
        <p:nvSpPr>
          <p:cNvPr id="26627" name="Text Box 3"/>
          <p:cNvSpPr txBox="1">
            <a:spLocks noChangeArrowheads="1"/>
          </p:cNvSpPr>
          <p:nvPr/>
        </p:nvSpPr>
        <p:spPr bwMode="auto">
          <a:xfrm>
            <a:off x="539750" y="1557338"/>
            <a:ext cx="8229600" cy="2227262"/>
          </a:xfrm>
          <a:prstGeom prst="rect">
            <a:avLst/>
          </a:prstGeom>
          <a:noFill/>
          <a:ln w="9525">
            <a:noFill/>
            <a:miter lim="800000"/>
            <a:headEnd/>
            <a:tailEnd/>
          </a:ln>
        </p:spPr>
        <p:txBody>
          <a:bodyPr>
            <a:spAutoFit/>
          </a:bodyPr>
          <a:lstStyle/>
          <a:p>
            <a:pPr>
              <a:lnSpc>
                <a:spcPct val="140000"/>
              </a:lnSpc>
            </a:pPr>
            <a:r>
              <a:rPr lang="pt-BR">
                <a:solidFill>
                  <a:schemeClr val="tx1"/>
                </a:solidFill>
              </a:rPr>
              <a:t>Conceituando a Cadeia de Suprimentos : Uma rede de organizações conectadas e interdependentes, trabalhando conjuntamente, em regime de cooperação mútua, para controlar, gerenciar e aperfeiçoar o fluxo de matérias-primas e informação dos fornecedores para os clientes finais.</a:t>
            </a:r>
          </a:p>
        </p:txBody>
      </p:sp>
      <p:grpSp>
        <p:nvGrpSpPr>
          <p:cNvPr id="26628" name="Group 4"/>
          <p:cNvGrpSpPr>
            <a:grpSpLocks/>
          </p:cNvGrpSpPr>
          <p:nvPr/>
        </p:nvGrpSpPr>
        <p:grpSpPr bwMode="auto">
          <a:xfrm>
            <a:off x="1116013" y="3789363"/>
            <a:ext cx="6335712" cy="2665412"/>
            <a:chOff x="885" y="1570"/>
            <a:chExt cx="3991" cy="1679"/>
          </a:xfrm>
        </p:grpSpPr>
        <p:sp>
          <p:nvSpPr>
            <p:cNvPr id="26632" name="Oval 5"/>
            <p:cNvSpPr>
              <a:spLocks noChangeArrowheads="1"/>
            </p:cNvSpPr>
            <p:nvPr/>
          </p:nvSpPr>
          <p:spPr bwMode="auto">
            <a:xfrm>
              <a:off x="885" y="2886"/>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33" name="Oval 6"/>
            <p:cNvSpPr>
              <a:spLocks noChangeArrowheads="1"/>
            </p:cNvSpPr>
            <p:nvPr/>
          </p:nvSpPr>
          <p:spPr bwMode="auto">
            <a:xfrm>
              <a:off x="1156" y="2387"/>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34" name="Oval 7"/>
            <p:cNvSpPr>
              <a:spLocks noChangeArrowheads="1"/>
            </p:cNvSpPr>
            <p:nvPr/>
          </p:nvSpPr>
          <p:spPr bwMode="auto">
            <a:xfrm>
              <a:off x="4649" y="2387"/>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35" name="Oval 8"/>
            <p:cNvSpPr>
              <a:spLocks noChangeArrowheads="1"/>
            </p:cNvSpPr>
            <p:nvPr/>
          </p:nvSpPr>
          <p:spPr bwMode="auto">
            <a:xfrm>
              <a:off x="3742" y="1797"/>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36" name="Oval 9"/>
            <p:cNvSpPr>
              <a:spLocks noChangeArrowheads="1"/>
            </p:cNvSpPr>
            <p:nvPr/>
          </p:nvSpPr>
          <p:spPr bwMode="auto">
            <a:xfrm>
              <a:off x="3833" y="2433"/>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37" name="Oval 10"/>
            <p:cNvSpPr>
              <a:spLocks noChangeArrowheads="1"/>
            </p:cNvSpPr>
            <p:nvPr/>
          </p:nvSpPr>
          <p:spPr bwMode="auto">
            <a:xfrm>
              <a:off x="2109" y="2024"/>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38" name="Oval 11"/>
            <p:cNvSpPr>
              <a:spLocks noChangeArrowheads="1"/>
            </p:cNvSpPr>
            <p:nvPr/>
          </p:nvSpPr>
          <p:spPr bwMode="auto">
            <a:xfrm>
              <a:off x="3878" y="3068"/>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39" name="Oval 12"/>
            <p:cNvSpPr>
              <a:spLocks noChangeArrowheads="1"/>
            </p:cNvSpPr>
            <p:nvPr/>
          </p:nvSpPr>
          <p:spPr bwMode="auto">
            <a:xfrm>
              <a:off x="1972" y="2886"/>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40" name="Oval 13"/>
            <p:cNvSpPr>
              <a:spLocks noChangeArrowheads="1"/>
            </p:cNvSpPr>
            <p:nvPr/>
          </p:nvSpPr>
          <p:spPr bwMode="auto">
            <a:xfrm>
              <a:off x="2835" y="2341"/>
              <a:ext cx="272" cy="318"/>
            </a:xfrm>
            <a:prstGeom prst="ellipse">
              <a:avLst/>
            </a:prstGeom>
            <a:solidFill>
              <a:srgbClr val="000000"/>
            </a:solidFill>
            <a:ln w="9525">
              <a:solidFill>
                <a:schemeClr val="tx1"/>
              </a:solidFill>
              <a:round/>
              <a:headEnd/>
              <a:tailEnd/>
            </a:ln>
          </p:spPr>
          <p:txBody>
            <a:bodyPr wrap="none" anchor="ctr"/>
            <a:lstStyle/>
            <a:p>
              <a:pPr algn="ctr" eaLnBrk="0" hangingPunct="0"/>
              <a:endParaRPr lang="pt-BR"/>
            </a:p>
          </p:txBody>
        </p:sp>
        <p:sp>
          <p:nvSpPr>
            <p:cNvPr id="26641" name="Line 14"/>
            <p:cNvSpPr>
              <a:spLocks noChangeShapeType="1"/>
            </p:cNvSpPr>
            <p:nvPr/>
          </p:nvSpPr>
          <p:spPr bwMode="auto">
            <a:xfrm flipV="1">
              <a:off x="1338" y="2160"/>
              <a:ext cx="771" cy="272"/>
            </a:xfrm>
            <a:prstGeom prst="line">
              <a:avLst/>
            </a:prstGeom>
            <a:noFill/>
            <a:ln w="9525">
              <a:solidFill>
                <a:schemeClr val="tx1"/>
              </a:solidFill>
              <a:round/>
              <a:headEnd/>
              <a:tailEnd/>
            </a:ln>
          </p:spPr>
          <p:txBody>
            <a:bodyPr/>
            <a:lstStyle/>
            <a:p>
              <a:endParaRPr lang="pt-BR"/>
            </a:p>
          </p:txBody>
        </p:sp>
        <p:sp>
          <p:nvSpPr>
            <p:cNvPr id="26642" name="Line 15"/>
            <p:cNvSpPr>
              <a:spLocks noChangeShapeType="1"/>
            </p:cNvSpPr>
            <p:nvPr/>
          </p:nvSpPr>
          <p:spPr bwMode="auto">
            <a:xfrm>
              <a:off x="1066" y="2976"/>
              <a:ext cx="907" cy="0"/>
            </a:xfrm>
            <a:prstGeom prst="line">
              <a:avLst/>
            </a:prstGeom>
            <a:noFill/>
            <a:ln w="9525">
              <a:solidFill>
                <a:schemeClr val="tx1"/>
              </a:solidFill>
              <a:round/>
              <a:headEnd/>
              <a:tailEnd/>
            </a:ln>
          </p:spPr>
          <p:txBody>
            <a:bodyPr/>
            <a:lstStyle/>
            <a:p>
              <a:endParaRPr lang="pt-BR"/>
            </a:p>
          </p:txBody>
        </p:sp>
        <p:sp>
          <p:nvSpPr>
            <p:cNvPr id="26643" name="Line 16"/>
            <p:cNvSpPr>
              <a:spLocks noChangeShapeType="1"/>
            </p:cNvSpPr>
            <p:nvPr/>
          </p:nvSpPr>
          <p:spPr bwMode="auto">
            <a:xfrm>
              <a:off x="2290" y="2115"/>
              <a:ext cx="590" cy="363"/>
            </a:xfrm>
            <a:prstGeom prst="line">
              <a:avLst/>
            </a:prstGeom>
            <a:noFill/>
            <a:ln w="9525">
              <a:solidFill>
                <a:schemeClr val="tx1"/>
              </a:solidFill>
              <a:round/>
              <a:headEnd/>
              <a:tailEnd/>
            </a:ln>
          </p:spPr>
          <p:txBody>
            <a:bodyPr/>
            <a:lstStyle/>
            <a:p>
              <a:endParaRPr lang="pt-BR"/>
            </a:p>
          </p:txBody>
        </p:sp>
        <p:sp>
          <p:nvSpPr>
            <p:cNvPr id="26644" name="Line 17"/>
            <p:cNvSpPr>
              <a:spLocks noChangeShapeType="1"/>
            </p:cNvSpPr>
            <p:nvPr/>
          </p:nvSpPr>
          <p:spPr bwMode="auto">
            <a:xfrm flipV="1">
              <a:off x="2154" y="2568"/>
              <a:ext cx="726" cy="363"/>
            </a:xfrm>
            <a:prstGeom prst="line">
              <a:avLst/>
            </a:prstGeom>
            <a:noFill/>
            <a:ln w="9525">
              <a:solidFill>
                <a:schemeClr val="tx1"/>
              </a:solidFill>
              <a:round/>
              <a:headEnd/>
              <a:tailEnd/>
            </a:ln>
          </p:spPr>
          <p:txBody>
            <a:bodyPr/>
            <a:lstStyle/>
            <a:p>
              <a:endParaRPr lang="pt-BR"/>
            </a:p>
          </p:txBody>
        </p:sp>
        <p:sp>
          <p:nvSpPr>
            <p:cNvPr id="26645" name="Line 18"/>
            <p:cNvSpPr>
              <a:spLocks noChangeShapeType="1"/>
            </p:cNvSpPr>
            <p:nvPr/>
          </p:nvSpPr>
          <p:spPr bwMode="auto">
            <a:xfrm flipV="1">
              <a:off x="3016" y="1933"/>
              <a:ext cx="726" cy="499"/>
            </a:xfrm>
            <a:prstGeom prst="line">
              <a:avLst/>
            </a:prstGeom>
            <a:noFill/>
            <a:ln w="9525">
              <a:solidFill>
                <a:schemeClr val="tx1"/>
              </a:solidFill>
              <a:round/>
              <a:headEnd/>
              <a:tailEnd/>
            </a:ln>
          </p:spPr>
          <p:txBody>
            <a:bodyPr/>
            <a:lstStyle/>
            <a:p>
              <a:endParaRPr lang="pt-BR"/>
            </a:p>
          </p:txBody>
        </p:sp>
        <p:sp>
          <p:nvSpPr>
            <p:cNvPr id="26646" name="Line 19"/>
            <p:cNvSpPr>
              <a:spLocks noChangeShapeType="1"/>
            </p:cNvSpPr>
            <p:nvPr/>
          </p:nvSpPr>
          <p:spPr bwMode="auto">
            <a:xfrm>
              <a:off x="3107" y="2523"/>
              <a:ext cx="726" cy="0"/>
            </a:xfrm>
            <a:prstGeom prst="line">
              <a:avLst/>
            </a:prstGeom>
            <a:noFill/>
            <a:ln w="9525">
              <a:solidFill>
                <a:schemeClr val="tx1"/>
              </a:solidFill>
              <a:round/>
              <a:headEnd/>
              <a:tailEnd/>
            </a:ln>
          </p:spPr>
          <p:txBody>
            <a:bodyPr/>
            <a:lstStyle/>
            <a:p>
              <a:endParaRPr lang="pt-BR"/>
            </a:p>
          </p:txBody>
        </p:sp>
        <p:sp>
          <p:nvSpPr>
            <p:cNvPr id="26647" name="Line 20"/>
            <p:cNvSpPr>
              <a:spLocks noChangeShapeType="1"/>
            </p:cNvSpPr>
            <p:nvPr/>
          </p:nvSpPr>
          <p:spPr bwMode="auto">
            <a:xfrm>
              <a:off x="3923" y="2614"/>
              <a:ext cx="46" cy="453"/>
            </a:xfrm>
            <a:prstGeom prst="line">
              <a:avLst/>
            </a:prstGeom>
            <a:noFill/>
            <a:ln w="9525">
              <a:solidFill>
                <a:schemeClr val="tx1"/>
              </a:solidFill>
              <a:round/>
              <a:headEnd/>
              <a:tailEnd/>
            </a:ln>
          </p:spPr>
          <p:txBody>
            <a:bodyPr/>
            <a:lstStyle/>
            <a:p>
              <a:endParaRPr lang="pt-BR"/>
            </a:p>
          </p:txBody>
        </p:sp>
        <p:sp>
          <p:nvSpPr>
            <p:cNvPr id="26648" name="Line 21"/>
            <p:cNvSpPr>
              <a:spLocks noChangeShapeType="1"/>
            </p:cNvSpPr>
            <p:nvPr/>
          </p:nvSpPr>
          <p:spPr bwMode="auto">
            <a:xfrm>
              <a:off x="4014" y="2568"/>
              <a:ext cx="680" cy="499"/>
            </a:xfrm>
            <a:prstGeom prst="line">
              <a:avLst/>
            </a:prstGeom>
            <a:noFill/>
            <a:ln w="9525">
              <a:solidFill>
                <a:schemeClr val="tx1"/>
              </a:solidFill>
              <a:round/>
              <a:headEnd/>
              <a:tailEnd/>
            </a:ln>
          </p:spPr>
          <p:txBody>
            <a:bodyPr/>
            <a:lstStyle/>
            <a:p>
              <a:endParaRPr lang="pt-BR"/>
            </a:p>
          </p:txBody>
        </p:sp>
        <p:sp>
          <p:nvSpPr>
            <p:cNvPr id="26649" name="Oval 22"/>
            <p:cNvSpPr>
              <a:spLocks noChangeArrowheads="1"/>
            </p:cNvSpPr>
            <p:nvPr/>
          </p:nvSpPr>
          <p:spPr bwMode="auto">
            <a:xfrm>
              <a:off x="4695" y="3022"/>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50" name="Oval 23"/>
            <p:cNvSpPr>
              <a:spLocks noChangeArrowheads="1"/>
            </p:cNvSpPr>
            <p:nvPr/>
          </p:nvSpPr>
          <p:spPr bwMode="auto">
            <a:xfrm>
              <a:off x="4649" y="1979"/>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51" name="Oval 24"/>
            <p:cNvSpPr>
              <a:spLocks noChangeArrowheads="1"/>
            </p:cNvSpPr>
            <p:nvPr/>
          </p:nvSpPr>
          <p:spPr bwMode="auto">
            <a:xfrm>
              <a:off x="4649" y="1570"/>
              <a:ext cx="181" cy="181"/>
            </a:xfrm>
            <a:prstGeom prst="ellipse">
              <a:avLst/>
            </a:prstGeom>
            <a:solidFill>
              <a:schemeClr val="accent1"/>
            </a:solidFill>
            <a:ln w="9525">
              <a:solidFill>
                <a:schemeClr val="tx1"/>
              </a:solidFill>
              <a:round/>
              <a:headEnd/>
              <a:tailEnd/>
            </a:ln>
          </p:spPr>
          <p:txBody>
            <a:bodyPr wrap="none" anchor="ctr"/>
            <a:lstStyle/>
            <a:p>
              <a:pPr algn="ctr" eaLnBrk="0" hangingPunct="0"/>
              <a:endParaRPr lang="pt-BR"/>
            </a:p>
          </p:txBody>
        </p:sp>
        <p:sp>
          <p:nvSpPr>
            <p:cNvPr id="26652" name="Line 25"/>
            <p:cNvSpPr>
              <a:spLocks noChangeShapeType="1"/>
            </p:cNvSpPr>
            <p:nvPr/>
          </p:nvSpPr>
          <p:spPr bwMode="auto">
            <a:xfrm>
              <a:off x="4014" y="2478"/>
              <a:ext cx="635" cy="0"/>
            </a:xfrm>
            <a:prstGeom prst="line">
              <a:avLst/>
            </a:prstGeom>
            <a:noFill/>
            <a:ln w="9525">
              <a:solidFill>
                <a:schemeClr val="tx1"/>
              </a:solidFill>
              <a:round/>
              <a:headEnd/>
              <a:tailEnd/>
            </a:ln>
          </p:spPr>
          <p:txBody>
            <a:bodyPr/>
            <a:lstStyle/>
            <a:p>
              <a:endParaRPr lang="pt-BR"/>
            </a:p>
          </p:txBody>
        </p:sp>
        <p:sp>
          <p:nvSpPr>
            <p:cNvPr id="26653" name="Line 26"/>
            <p:cNvSpPr>
              <a:spLocks noChangeShapeType="1"/>
            </p:cNvSpPr>
            <p:nvPr/>
          </p:nvSpPr>
          <p:spPr bwMode="auto">
            <a:xfrm flipV="1">
              <a:off x="3923" y="1661"/>
              <a:ext cx="726" cy="181"/>
            </a:xfrm>
            <a:prstGeom prst="line">
              <a:avLst/>
            </a:prstGeom>
            <a:noFill/>
            <a:ln w="9525">
              <a:solidFill>
                <a:schemeClr val="tx1"/>
              </a:solidFill>
              <a:round/>
              <a:headEnd/>
              <a:tailEnd/>
            </a:ln>
          </p:spPr>
          <p:txBody>
            <a:bodyPr/>
            <a:lstStyle/>
            <a:p>
              <a:endParaRPr lang="pt-BR"/>
            </a:p>
          </p:txBody>
        </p:sp>
        <p:sp>
          <p:nvSpPr>
            <p:cNvPr id="26654" name="Line 27"/>
            <p:cNvSpPr>
              <a:spLocks noChangeShapeType="1"/>
            </p:cNvSpPr>
            <p:nvPr/>
          </p:nvSpPr>
          <p:spPr bwMode="auto">
            <a:xfrm>
              <a:off x="3923" y="1933"/>
              <a:ext cx="726" cy="91"/>
            </a:xfrm>
            <a:prstGeom prst="line">
              <a:avLst/>
            </a:prstGeom>
            <a:noFill/>
            <a:ln w="9525">
              <a:solidFill>
                <a:schemeClr val="tx1"/>
              </a:solidFill>
              <a:round/>
              <a:headEnd/>
              <a:tailEnd/>
            </a:ln>
          </p:spPr>
          <p:txBody>
            <a:bodyPr/>
            <a:lstStyle/>
            <a:p>
              <a:endParaRPr lang="pt-BR"/>
            </a:p>
          </p:txBody>
        </p:sp>
      </p:grpSp>
      <p:sp>
        <p:nvSpPr>
          <p:cNvPr id="26629" name="Text Box 28"/>
          <p:cNvSpPr txBox="1">
            <a:spLocks noChangeArrowheads="1"/>
          </p:cNvSpPr>
          <p:nvPr/>
        </p:nvSpPr>
        <p:spPr bwMode="auto">
          <a:xfrm>
            <a:off x="468313" y="4365625"/>
            <a:ext cx="2006600" cy="304800"/>
          </a:xfrm>
          <a:prstGeom prst="rect">
            <a:avLst/>
          </a:prstGeom>
          <a:noFill/>
          <a:ln w="9525">
            <a:noFill/>
            <a:miter lim="800000"/>
            <a:headEnd/>
            <a:tailEnd/>
          </a:ln>
        </p:spPr>
        <p:txBody>
          <a:bodyPr wrap="none">
            <a:spAutoFit/>
          </a:bodyPr>
          <a:lstStyle/>
          <a:p>
            <a:r>
              <a:rPr lang="pt-BR" sz="1400" b="1">
                <a:solidFill>
                  <a:schemeClr val="tx1"/>
                </a:solidFill>
              </a:rPr>
              <a:t>Rede de Suprimentos</a:t>
            </a:r>
          </a:p>
        </p:txBody>
      </p:sp>
      <p:sp>
        <p:nvSpPr>
          <p:cNvPr id="26630" name="Rectangle 30"/>
          <p:cNvSpPr>
            <a:spLocks noChangeArrowheads="1"/>
          </p:cNvSpPr>
          <p:nvPr/>
        </p:nvSpPr>
        <p:spPr bwMode="auto">
          <a:xfrm>
            <a:off x="457200" y="717550"/>
            <a:ext cx="8229600" cy="592138"/>
          </a:xfrm>
          <a:prstGeom prst="rect">
            <a:avLst/>
          </a:prstGeom>
          <a:solidFill>
            <a:srgbClr val="FFFFFF"/>
          </a:solidFill>
          <a:ln w="9525">
            <a:solidFill>
              <a:srgbClr val="000000"/>
            </a:solidFill>
            <a:miter lim="800000"/>
            <a:headEnd/>
            <a:tailEnd/>
          </a:ln>
        </p:spPr>
        <p:txBody>
          <a:bodyPr/>
          <a:lstStyle/>
          <a:p>
            <a:pPr algn="ctr" eaLnBrk="0" hangingPunct="0"/>
            <a:r>
              <a:rPr lang="pt-BR" sz="3200"/>
              <a:t>Transporte , Distribuição e Seguros</a:t>
            </a:r>
          </a:p>
        </p:txBody>
      </p:sp>
      <p:sp>
        <p:nvSpPr>
          <p:cNvPr id="26631" name="Rectangle 31"/>
          <p:cNvSpPr>
            <a:spLocks noChangeArrowheads="1"/>
          </p:cNvSpPr>
          <p:nvPr/>
        </p:nvSpPr>
        <p:spPr bwMode="auto">
          <a:xfrm>
            <a:off x="420688" y="1287463"/>
            <a:ext cx="8001000" cy="519112"/>
          </a:xfrm>
          <a:prstGeom prst="rect">
            <a:avLst/>
          </a:prstGeom>
          <a:noFill/>
          <a:ln w="9525">
            <a:noFill/>
            <a:miter lim="800000"/>
            <a:headEnd/>
            <a:tailEnd/>
          </a:ln>
        </p:spPr>
        <p:txBody>
          <a:bodyPr anchor="ctr">
            <a:spAutoFit/>
          </a:bodyPr>
          <a:lstStyle/>
          <a:p>
            <a:pPr algn="just">
              <a:spcBef>
                <a:spcPct val="50000"/>
              </a:spcBef>
            </a:pPr>
            <a:r>
              <a:rPr lang="pt-PT" sz="2800" b="1" i="1">
                <a:solidFill>
                  <a:schemeClr val="tx1"/>
                </a:solidFill>
              </a:rPr>
              <a:t>Evolução dos Sistemas Logísticos</a:t>
            </a:r>
            <a:endParaRPr lang="pt-BR" sz="2800" b="1">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ED8003D-81D2-43E0-97A7-91DE8A3C7EB4}" type="slidenum">
              <a:rPr lang="pt-BR" smtClean="0">
                <a:latin typeface="Arial" pitchFamily="34" charset="0"/>
                <a:cs typeface="Arial" pitchFamily="34" charset="0"/>
              </a:rPr>
              <a:pPr/>
              <a:t>60</a:t>
            </a:fld>
            <a:endParaRPr lang="pt-BR" smtClean="0">
              <a:latin typeface="Arial" pitchFamily="34" charset="0"/>
              <a:cs typeface="Arial" pitchFamily="34" charset="0"/>
            </a:endParaRPr>
          </a:p>
        </p:txBody>
      </p:sp>
      <p:sp>
        <p:nvSpPr>
          <p:cNvPr id="89091" name="Rectangle 2"/>
          <p:cNvSpPr>
            <a:spLocks noGrp="1" noChangeArrowheads="1"/>
          </p:cNvSpPr>
          <p:nvPr>
            <p:ph type="title" idx="4294967295"/>
          </p:nvPr>
        </p:nvSpPr>
        <p:spPr bwMode="auto">
          <a:xfrm>
            <a:off x="457200" y="0"/>
            <a:ext cx="8229600" cy="592138"/>
          </a:xfrm>
          <a:prstGeom prst="rect">
            <a:avLst/>
          </a:prstGeom>
          <a:solidFill>
            <a:srgbClr val="FFFFFF"/>
          </a:solidFill>
          <a:ln>
            <a:solidFill>
              <a:srgbClr val="000000"/>
            </a:solidFill>
            <a:miter lim="800000"/>
            <a:headEnd/>
            <a:tailEnd/>
          </a:ln>
        </p:spPr>
        <p:txBody>
          <a:bodyPr/>
          <a:lstStyle/>
          <a:p>
            <a:r>
              <a:rPr lang="pt-BR" sz="3600" dirty="0" smtClean="0"/>
              <a:t>Transporte , Distribuição e Seguros</a:t>
            </a:r>
          </a:p>
        </p:txBody>
      </p:sp>
      <p:sp>
        <p:nvSpPr>
          <p:cNvPr id="89092" name="Rectangle 1027"/>
          <p:cNvSpPr>
            <a:spLocks noChangeArrowheads="1"/>
          </p:cNvSpPr>
          <p:nvPr/>
        </p:nvSpPr>
        <p:spPr bwMode="auto">
          <a:xfrm>
            <a:off x="377372" y="837890"/>
            <a:ext cx="7834313" cy="6020110"/>
          </a:xfrm>
          <a:prstGeom prst="rect">
            <a:avLst/>
          </a:prstGeom>
          <a:noFill/>
          <a:ln w="9525">
            <a:noFill/>
            <a:miter lim="800000"/>
            <a:headEnd/>
            <a:tailEnd/>
          </a:ln>
        </p:spPr>
        <p:txBody>
          <a:bodyPr>
            <a:spAutoFit/>
          </a:bodyPr>
          <a:lstStyle/>
          <a:p>
            <a:r>
              <a:rPr lang="pt-PT" sz="1800" b="1" dirty="0">
                <a:solidFill>
                  <a:schemeClr val="tx1"/>
                </a:solidFill>
                <a:latin typeface="+mn-lt"/>
              </a:rPr>
              <a:t>Analises relevantes no Suprimento </a:t>
            </a:r>
            <a:r>
              <a:rPr lang="pt-PT" sz="1800" b="1" dirty="0" smtClean="0">
                <a:solidFill>
                  <a:schemeClr val="tx1"/>
                </a:solidFill>
                <a:latin typeface="+mn-lt"/>
              </a:rPr>
              <a:t>Físico</a:t>
            </a:r>
            <a:endParaRPr lang="pt-PT" sz="1800" b="1" dirty="0">
              <a:solidFill>
                <a:schemeClr val="tx1"/>
              </a:solidFill>
              <a:latin typeface="+mn-lt"/>
            </a:endParaRPr>
          </a:p>
          <a:p>
            <a:pPr marL="285750">
              <a:buFontTx/>
              <a:buChar char="•"/>
            </a:pPr>
            <a:r>
              <a:rPr lang="pt-PT" sz="1800" b="1" dirty="0">
                <a:solidFill>
                  <a:schemeClr val="tx1"/>
                </a:solidFill>
                <a:latin typeface="+mn-lt"/>
              </a:rPr>
              <a:t> analise de valor nas compras </a:t>
            </a:r>
          </a:p>
          <a:p>
            <a:pPr marL="685800" lvl="1">
              <a:buFontTx/>
              <a:buChar char="•"/>
            </a:pPr>
            <a:r>
              <a:rPr lang="pt-PT" sz="1800" dirty="0">
                <a:solidFill>
                  <a:schemeClr val="tx1"/>
                </a:solidFill>
                <a:latin typeface="+mn-lt"/>
              </a:rPr>
              <a:t>Técnica utilizada em projetos e em compras</a:t>
            </a:r>
            <a:r>
              <a:rPr lang="pt-PT" sz="1800" b="1" dirty="0">
                <a:solidFill>
                  <a:schemeClr val="tx1"/>
                </a:solidFill>
                <a:latin typeface="+mn-lt"/>
              </a:rPr>
              <a:t> </a:t>
            </a:r>
            <a:r>
              <a:rPr lang="pt-PT" sz="1800" dirty="0">
                <a:solidFill>
                  <a:schemeClr val="tx1"/>
                </a:solidFill>
                <a:latin typeface="+mn-lt"/>
              </a:rPr>
              <a:t>e pessoas qualificadas:</a:t>
            </a:r>
          </a:p>
          <a:p>
            <a:pPr marL="1143000" lvl="2">
              <a:buFontTx/>
              <a:buChar char="•"/>
            </a:pPr>
            <a:r>
              <a:rPr lang="pt-PT" sz="1800" dirty="0">
                <a:solidFill>
                  <a:schemeClr val="tx1"/>
                </a:solidFill>
                <a:latin typeface="+mn-lt"/>
              </a:rPr>
              <a:t>Estudo de substituição de materiais mais caros por mais baratos com a mesmo funcinalidade</a:t>
            </a:r>
          </a:p>
          <a:p>
            <a:pPr marL="1143000" lvl="2">
              <a:buFontTx/>
              <a:buChar char="•"/>
            </a:pPr>
            <a:r>
              <a:rPr lang="pt-PT" sz="1800" dirty="0">
                <a:solidFill>
                  <a:schemeClr val="tx1"/>
                </a:solidFill>
                <a:latin typeface="+mn-lt"/>
              </a:rPr>
              <a:t>Busca sistemática de simplificação do produto </a:t>
            </a:r>
          </a:p>
          <a:p>
            <a:pPr marL="1143000" lvl="2">
              <a:buFontTx/>
              <a:buChar char="•"/>
            </a:pPr>
            <a:r>
              <a:rPr lang="pt-PT" sz="1800" dirty="0">
                <a:solidFill>
                  <a:schemeClr val="tx1"/>
                </a:solidFill>
                <a:latin typeface="+mn-lt"/>
              </a:rPr>
              <a:t>Estudos de alternativas diversas de processos de fabricação , manutenção da qualidade , visand redução do custo de compra e </a:t>
            </a:r>
            <a:r>
              <a:rPr lang="pt-PT" sz="1800" dirty="0" smtClean="0">
                <a:solidFill>
                  <a:schemeClr val="tx1"/>
                </a:solidFill>
                <a:latin typeface="+mn-lt"/>
              </a:rPr>
              <a:t>manufatura</a:t>
            </a:r>
          </a:p>
          <a:p>
            <a:pPr marL="228600">
              <a:buFontTx/>
              <a:buChar char="•"/>
            </a:pPr>
            <a:r>
              <a:rPr lang="pt-PT" sz="1800" b="1" dirty="0" smtClean="0">
                <a:solidFill>
                  <a:schemeClr val="tx1"/>
                </a:solidFill>
                <a:latin typeface="+mn-lt"/>
              </a:rPr>
              <a:t> VMI </a:t>
            </a:r>
            <a:r>
              <a:rPr lang="pt-PT" sz="1800" b="1" dirty="0">
                <a:solidFill>
                  <a:schemeClr val="tx1"/>
                </a:solidFill>
                <a:latin typeface="+mn-lt"/>
              </a:rPr>
              <a:t>– Vendor Manged Inventory – Estoque gerenciado pelo Revendedor</a:t>
            </a:r>
            <a:r>
              <a:rPr lang="pt-PT" sz="1800" dirty="0">
                <a:solidFill>
                  <a:schemeClr val="tx1"/>
                </a:solidFill>
                <a:latin typeface="+mn-lt"/>
              </a:rPr>
              <a:t> </a:t>
            </a:r>
            <a:endParaRPr lang="pt-PT" sz="1800" dirty="0" smtClean="0">
              <a:solidFill>
                <a:schemeClr val="tx1"/>
              </a:solidFill>
              <a:latin typeface="+mn-lt"/>
            </a:endParaRPr>
          </a:p>
          <a:p>
            <a:pPr marL="742950" lvl="1"/>
            <a:r>
              <a:rPr lang="pt-PT" sz="1800" dirty="0" smtClean="0">
                <a:solidFill>
                  <a:schemeClr val="tx1"/>
                </a:solidFill>
                <a:latin typeface="+mn-lt"/>
              </a:rPr>
              <a:t>Compartilhamento das informações de vendas varejistas de produtos específicos a todos os participantes da cadeia de suprimentos, garantindo o abastecimento correto mesmo com variabilidade da demanda.</a:t>
            </a:r>
          </a:p>
          <a:p>
            <a:pPr marL="285750" indent="-285750">
              <a:lnSpc>
                <a:spcPct val="110000"/>
              </a:lnSpc>
              <a:buFont typeface="Arial" pitchFamily="34" charset="0"/>
              <a:buChar char="•"/>
            </a:pPr>
            <a:r>
              <a:rPr lang="pt-PT" sz="1800" b="1" dirty="0" smtClean="0">
                <a:solidFill>
                  <a:schemeClr val="tx1"/>
                </a:solidFill>
                <a:latin typeface="+mn-lt"/>
              </a:rPr>
              <a:t>EDI – Electronic Data Interchange </a:t>
            </a:r>
          </a:p>
          <a:p>
            <a:pPr marL="685800" lvl="1" indent="-228600">
              <a:lnSpc>
                <a:spcPct val="110000"/>
              </a:lnSpc>
            </a:pPr>
            <a:r>
              <a:rPr lang="pt-PT" sz="1800" dirty="0" smtClean="0">
                <a:solidFill>
                  <a:schemeClr val="tx1"/>
                </a:solidFill>
                <a:latin typeface="+mn-lt"/>
              </a:rPr>
              <a:t>	EDI coloca as informações em formato padronizado facilmente compartilhado de diferente empresas. Um cliente pode colocar seu pedido diretamente no computador do fornecedor.</a:t>
            </a:r>
          </a:p>
          <a:p>
            <a:pPr marL="742950" lvl="1"/>
            <a:endParaRPr lang="pt-PT" sz="1800" dirty="0">
              <a:solidFill>
                <a:schemeClr val="tx1"/>
              </a:solidFill>
              <a:latin typeface="+mn-l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B82CB6B-D1C7-4D6A-B9FF-76636752D209}" type="slidenum">
              <a:rPr lang="pt-BR" smtClean="0">
                <a:latin typeface="Arial" pitchFamily="34" charset="0"/>
                <a:cs typeface="Arial" pitchFamily="34" charset="0"/>
              </a:rPr>
              <a:pPr/>
              <a:t>61</a:t>
            </a:fld>
            <a:endParaRPr lang="pt-BR" smtClean="0">
              <a:latin typeface="Arial" pitchFamily="34" charset="0"/>
              <a:cs typeface="Arial" pitchFamily="34" charset="0"/>
            </a:endParaRPr>
          </a:p>
        </p:txBody>
      </p:sp>
      <p:sp>
        <p:nvSpPr>
          <p:cNvPr id="91139"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91140" name="Rectangle 1027"/>
          <p:cNvSpPr>
            <a:spLocks noChangeArrowheads="1"/>
          </p:cNvSpPr>
          <p:nvPr/>
        </p:nvSpPr>
        <p:spPr bwMode="auto">
          <a:xfrm>
            <a:off x="609600" y="1357313"/>
            <a:ext cx="7834313" cy="4838700"/>
          </a:xfrm>
          <a:prstGeom prst="rect">
            <a:avLst/>
          </a:prstGeom>
          <a:noFill/>
          <a:ln w="9525">
            <a:noFill/>
            <a:miter lim="800000"/>
            <a:headEnd/>
            <a:tailEnd/>
          </a:ln>
        </p:spPr>
        <p:txBody>
          <a:bodyPr>
            <a:spAutoFit/>
          </a:bodyPr>
          <a:lstStyle/>
          <a:p>
            <a:r>
              <a:rPr lang="pt-PT" sz="2400" b="1">
                <a:solidFill>
                  <a:schemeClr val="tx1"/>
                </a:solidFill>
                <a:latin typeface="Arial Narrow" pitchFamily="34" charset="0"/>
              </a:rPr>
              <a:t>Analises relevantes no Suprimento Físico</a:t>
            </a:r>
          </a:p>
          <a:p>
            <a:endParaRPr lang="pt-PT" sz="2400" b="1">
              <a:solidFill>
                <a:schemeClr val="tx1"/>
              </a:solidFill>
              <a:latin typeface="Arial Narrow" pitchFamily="34" charset="0"/>
            </a:endParaRPr>
          </a:p>
          <a:p>
            <a:pPr marL="742950" lvl="1" indent="-285750">
              <a:lnSpc>
                <a:spcPct val="110000"/>
              </a:lnSpc>
              <a:buFontTx/>
              <a:buChar char="•"/>
            </a:pPr>
            <a:r>
              <a:rPr lang="pt-PT" sz="2400" b="1">
                <a:solidFill>
                  <a:schemeClr val="tx1"/>
                </a:solidFill>
                <a:latin typeface="Arial Narrow" pitchFamily="34" charset="0"/>
              </a:rPr>
              <a:t> ECR – Resposta Eficiente ao Consumidor </a:t>
            </a:r>
          </a:p>
          <a:p>
            <a:pPr marL="1143000" lvl="2" indent="-228600">
              <a:lnSpc>
                <a:spcPct val="110000"/>
              </a:lnSpc>
              <a:buFontTx/>
              <a:buChar char="•"/>
            </a:pPr>
            <a:r>
              <a:rPr lang="pt-PT" sz="2400">
                <a:solidFill>
                  <a:schemeClr val="tx1"/>
                </a:solidFill>
                <a:latin typeface="Arial Narrow" pitchFamily="34" charset="0"/>
              </a:rPr>
              <a:t>A base do ECR é a informação , o sistema reune transmissão eletronica de dados, padronização de transporte e pesquisa de hábitos de compra do consumidor .</a:t>
            </a:r>
          </a:p>
          <a:p>
            <a:pPr marL="1143000" lvl="2" indent="-228600">
              <a:lnSpc>
                <a:spcPct val="110000"/>
              </a:lnSpc>
              <a:buFontTx/>
              <a:buChar char="•"/>
            </a:pPr>
            <a:r>
              <a:rPr lang="pt-PT" sz="2400">
                <a:solidFill>
                  <a:schemeClr val="tx1"/>
                </a:solidFill>
                <a:latin typeface="Arial Narrow" pitchFamily="34" charset="0"/>
              </a:rPr>
              <a:t>O sinal de alerta é disparado quando o estoque do varejo baixa até um determinado nível . Essa informação é transmitida em tempo real ao fabricante e chega até as linhas de produção, e a reposição possa ser feita em poucas horas.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62856" y="798369"/>
            <a:ext cx="8360229" cy="5632311"/>
          </a:xfrm>
          <a:prstGeom prst="rect">
            <a:avLst/>
          </a:prstGeom>
        </p:spPr>
        <p:txBody>
          <a:bodyPr wrap="square">
            <a:spAutoFit/>
          </a:bodyPr>
          <a:lstStyle/>
          <a:p>
            <a:r>
              <a:rPr lang="pt-BR" dirty="0" smtClean="0"/>
              <a:t>Formação do custo de Transporte:</a:t>
            </a:r>
          </a:p>
          <a:p>
            <a:endParaRPr lang="pt-BR" dirty="0" smtClean="0"/>
          </a:p>
          <a:p>
            <a:r>
              <a:rPr lang="pt-BR" dirty="0" smtClean="0"/>
              <a:t>Objetivamente, a formação dos custos de transporte e condicionada por duas ordens de fatores importantes:</a:t>
            </a:r>
          </a:p>
          <a:p>
            <a:endParaRPr lang="pt-BR" dirty="0" smtClean="0"/>
          </a:p>
          <a:p>
            <a:pPr marL="457200" indent="-457200">
              <a:buAutoNum type="alphaLcParenR"/>
            </a:pPr>
            <a:r>
              <a:rPr lang="pt-BR" b="1" i="1" dirty="0" err="1" smtClean="0"/>
              <a:t>Caracteristicas</a:t>
            </a:r>
            <a:r>
              <a:rPr lang="pt-BR" b="1" i="1" dirty="0" smtClean="0"/>
              <a:t> de carga: </a:t>
            </a:r>
            <a:r>
              <a:rPr lang="pt-BR" b="1" i="1" dirty="0" err="1" smtClean="0"/>
              <a:t>localizacao</a:t>
            </a:r>
            <a:r>
              <a:rPr lang="pt-BR" b="1" i="1" dirty="0" smtClean="0"/>
              <a:t>, volume, densidade, quantidade a </a:t>
            </a:r>
            <a:r>
              <a:rPr lang="pt-BR" dirty="0" smtClean="0"/>
              <a:t>transportar e valor </a:t>
            </a:r>
            <a:r>
              <a:rPr lang="pt-BR" dirty="0" err="1" smtClean="0"/>
              <a:t>unitario</a:t>
            </a:r>
            <a:r>
              <a:rPr lang="pt-BR" dirty="0" smtClean="0"/>
              <a:t> da mercadoria, </a:t>
            </a:r>
            <a:r>
              <a:rPr lang="pt-BR" dirty="0" err="1" smtClean="0"/>
              <a:t>caracteristicas</a:t>
            </a:r>
            <a:r>
              <a:rPr lang="pt-BR" dirty="0" smtClean="0"/>
              <a:t> </a:t>
            </a:r>
            <a:r>
              <a:rPr lang="pt-BR" dirty="0" err="1" smtClean="0"/>
              <a:t>tecnologicas</a:t>
            </a:r>
            <a:r>
              <a:rPr lang="pt-BR" dirty="0" smtClean="0"/>
              <a:t> para manuseio, distancia media de transporte e </a:t>
            </a:r>
            <a:r>
              <a:rPr lang="pt-BR" dirty="0" err="1" smtClean="0"/>
              <a:t>condicoes</a:t>
            </a:r>
            <a:r>
              <a:rPr lang="pt-BR" dirty="0" smtClean="0"/>
              <a:t> de </a:t>
            </a:r>
            <a:r>
              <a:rPr lang="pt-BR" dirty="0" err="1" smtClean="0"/>
              <a:t>seguranca</a:t>
            </a:r>
            <a:r>
              <a:rPr lang="pt-BR" dirty="0" smtClean="0"/>
              <a:t> </a:t>
            </a:r>
            <a:r>
              <a:rPr lang="pt-BR" dirty="0" err="1" smtClean="0"/>
              <a:t>desejaveis</a:t>
            </a:r>
            <a:r>
              <a:rPr lang="pt-BR" dirty="0" smtClean="0"/>
              <a:t>, enfim, </a:t>
            </a:r>
            <a:r>
              <a:rPr lang="pt-BR" dirty="0" err="1" smtClean="0"/>
              <a:t>condicoes</a:t>
            </a:r>
            <a:r>
              <a:rPr lang="pt-BR" dirty="0" smtClean="0"/>
              <a:t> gerais do mercado de cargas.</a:t>
            </a:r>
          </a:p>
          <a:p>
            <a:pPr marL="457200" indent="-457200"/>
            <a:endParaRPr lang="pt-BR" dirty="0" smtClean="0"/>
          </a:p>
          <a:p>
            <a:r>
              <a:rPr lang="pt-BR" dirty="0" smtClean="0"/>
              <a:t>b) </a:t>
            </a:r>
            <a:r>
              <a:rPr lang="pt-BR" b="1" i="1" dirty="0" err="1" smtClean="0"/>
              <a:t>Caracteristicas</a:t>
            </a:r>
            <a:r>
              <a:rPr lang="pt-BR" b="1" i="1" dirty="0" smtClean="0"/>
              <a:t> dos serviços de transportes: disponibilidade e condições</a:t>
            </a:r>
          </a:p>
          <a:p>
            <a:endParaRPr lang="pt-BR" b="1" i="1" dirty="0" smtClean="0"/>
          </a:p>
          <a:p>
            <a:pPr lvl="1"/>
            <a:r>
              <a:rPr lang="pt-BR" dirty="0" smtClean="0"/>
              <a:t>Atuais de </a:t>
            </a:r>
            <a:r>
              <a:rPr lang="pt-BR" dirty="0" err="1" smtClean="0"/>
              <a:t>infraestrutura</a:t>
            </a:r>
            <a:r>
              <a:rPr lang="pt-BR" dirty="0" smtClean="0"/>
              <a:t> (rodovias, ferrovias, hidrovias, portos e aeroportos), </a:t>
            </a:r>
            <a:r>
              <a:rPr lang="pt-BR" dirty="0" err="1" smtClean="0"/>
              <a:t>condicoes</a:t>
            </a:r>
            <a:r>
              <a:rPr lang="pt-BR" dirty="0" smtClean="0"/>
              <a:t> de </a:t>
            </a:r>
            <a:r>
              <a:rPr lang="pt-BR" dirty="0" err="1" smtClean="0"/>
              <a:t>operacao</a:t>
            </a:r>
            <a:r>
              <a:rPr lang="pt-BR" dirty="0" smtClean="0"/>
              <a:t>, </a:t>
            </a:r>
            <a:r>
              <a:rPr lang="pt-BR" dirty="0" err="1" smtClean="0"/>
              <a:t>nivel</a:t>
            </a:r>
            <a:r>
              <a:rPr lang="pt-BR" dirty="0" smtClean="0"/>
              <a:t> </a:t>
            </a:r>
            <a:r>
              <a:rPr lang="pt-BR" dirty="0" err="1" smtClean="0"/>
              <a:t>tecnologico</a:t>
            </a:r>
            <a:r>
              <a:rPr lang="pt-BR" dirty="0" smtClean="0"/>
              <a:t> do </a:t>
            </a:r>
            <a:r>
              <a:rPr lang="pt-BR" dirty="0" err="1" smtClean="0"/>
              <a:t>servico</a:t>
            </a:r>
            <a:r>
              <a:rPr lang="pt-BR" dirty="0" smtClean="0"/>
              <a:t> oferecido, velocidade, custo relativo do meio de transporte, </a:t>
            </a:r>
            <a:r>
              <a:rPr lang="pt-BR" dirty="0" err="1" smtClean="0"/>
              <a:t>mao</a:t>
            </a:r>
            <a:r>
              <a:rPr lang="pt-BR" dirty="0" smtClean="0"/>
              <a:t> de obra envolvida, as perdas, tempo de viagem etc.</a:t>
            </a:r>
            <a:endParaRPr lang="pt-B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90284" y="809538"/>
            <a:ext cx="8476343" cy="5647700"/>
          </a:xfrm>
          <a:prstGeom prst="rect">
            <a:avLst/>
          </a:prstGeom>
        </p:spPr>
        <p:txBody>
          <a:bodyPr wrap="square">
            <a:spAutoFit/>
          </a:bodyPr>
          <a:lstStyle/>
          <a:p>
            <a:r>
              <a:rPr lang="pt-BR" sz="1900" dirty="0" smtClean="0"/>
              <a:t>Na formação desses custos, temos os seguintes itens que assumem real importância:</a:t>
            </a:r>
          </a:p>
          <a:p>
            <a:r>
              <a:rPr lang="pt-BR" sz="1900" dirty="0" smtClean="0"/>
              <a:t>a) </a:t>
            </a:r>
            <a:r>
              <a:rPr lang="pt-BR" sz="1900" b="1" i="1" dirty="0" smtClean="0"/>
              <a:t>Fator tempo: </a:t>
            </a:r>
            <a:r>
              <a:rPr lang="pt-BR" sz="1900" i="1" dirty="0" smtClean="0"/>
              <a:t>decorrentes das diferenças de velocidades de cada modalidade </a:t>
            </a:r>
            <a:r>
              <a:rPr lang="pt-BR" sz="1900" dirty="0" smtClean="0"/>
              <a:t>de transporte; dos tempos despendidos em transbordos e nos terminais ou esperas em função das interconexões de transporte.</a:t>
            </a:r>
          </a:p>
          <a:p>
            <a:r>
              <a:rPr lang="pt-BR" sz="1900" dirty="0" smtClean="0"/>
              <a:t>b) </a:t>
            </a:r>
            <a:r>
              <a:rPr lang="pt-BR" sz="1900" b="1" i="1" dirty="0" smtClean="0"/>
              <a:t>Fator manuseio : as </a:t>
            </a:r>
            <a:r>
              <a:rPr lang="pt-BR" sz="1900" b="1" i="1" dirty="0" err="1" smtClean="0"/>
              <a:t>operacoes</a:t>
            </a:r>
            <a:r>
              <a:rPr lang="pt-BR" sz="1900" b="1" i="1" dirty="0" smtClean="0"/>
              <a:t> de carga e descarga nos pontos de transbordo </a:t>
            </a:r>
            <a:r>
              <a:rPr lang="pt-BR" sz="1900" dirty="0" smtClean="0"/>
              <a:t>tem custos próprios em função da modalidade e da natureza da carga. E fato que, conforme a embalagem a ser adotada, a mesma poderá apresentar maiores ou menores valores de perdas em função da sua real adequação ao produto. A principio podemos dizer que a adequação de embalagens devera levar em consideração os seguintes fatores:</a:t>
            </a:r>
          </a:p>
          <a:p>
            <a:pPr lvl="1"/>
            <a:r>
              <a:rPr lang="pt-BR" sz="1900" dirty="0" smtClean="0"/>
              <a:t>1. Menores valores de perdas.</a:t>
            </a:r>
          </a:p>
          <a:p>
            <a:pPr lvl="1"/>
            <a:r>
              <a:rPr lang="pt-BR" sz="1900" dirty="0" smtClean="0"/>
              <a:t>2. Custo da embalagem.</a:t>
            </a:r>
          </a:p>
          <a:p>
            <a:pPr lvl="1"/>
            <a:r>
              <a:rPr lang="pt-BR" sz="1900" dirty="0" smtClean="0"/>
              <a:t>3. Maleabilidade para transportes multimodais.</a:t>
            </a:r>
          </a:p>
          <a:p>
            <a:pPr lvl="1"/>
            <a:r>
              <a:rPr lang="pt-BR" sz="1900" dirty="0" smtClean="0"/>
              <a:t>4. Apresentação de fretes de retomo os menores possíveis.</a:t>
            </a:r>
          </a:p>
          <a:p>
            <a:r>
              <a:rPr lang="pt-BR" sz="1900" dirty="0" smtClean="0"/>
              <a:t>c) </a:t>
            </a:r>
            <a:r>
              <a:rPr lang="pt-BR" sz="1900" b="1" i="1" dirty="0" smtClean="0"/>
              <a:t>Fator financeiro: variável em função do valor monetário de cada mercadoria.</a:t>
            </a:r>
          </a:p>
          <a:p>
            <a:r>
              <a:rPr lang="pt-BR" sz="1900" dirty="0" smtClean="0"/>
              <a:t>A observação comparativa das diversas modalidades de transporte</a:t>
            </a:r>
          </a:p>
          <a:p>
            <a:r>
              <a:rPr lang="pt-BR" sz="1900" dirty="0" smtClean="0"/>
              <a:t>mostra que a rodovia geralmente se beneficia da operação </a:t>
            </a:r>
            <a:r>
              <a:rPr lang="pt-BR" sz="1900" b="1" i="1" dirty="0" err="1" smtClean="0"/>
              <a:t>door</a:t>
            </a:r>
            <a:r>
              <a:rPr lang="pt-BR" sz="1900" b="1" i="1" dirty="0" smtClean="0"/>
              <a:t> to </a:t>
            </a:r>
            <a:r>
              <a:rPr lang="pt-BR" sz="1900" b="1" i="1" dirty="0" err="1" smtClean="0"/>
              <a:t>door</a:t>
            </a:r>
            <a:endParaRPr lang="pt-BR" sz="19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51543" y="1175657"/>
            <a:ext cx="8142514" cy="1015663"/>
          </a:xfrm>
          <a:prstGeom prst="rect">
            <a:avLst/>
          </a:prstGeom>
          <a:noFill/>
        </p:spPr>
        <p:txBody>
          <a:bodyPr wrap="square" rtlCol="0">
            <a:spAutoFit/>
          </a:bodyPr>
          <a:lstStyle/>
          <a:p>
            <a:r>
              <a:rPr lang="pt-BR" dirty="0" smtClean="0"/>
              <a:t>Uma industria de brinquedos localizada em São Caetano é abastecida por 3 fornecedores de insumos de forma separada com periodicidade de uma vez por mês com transportes individualizados .</a:t>
            </a:r>
            <a:endParaRPr lang="pt-BR" dirty="0"/>
          </a:p>
        </p:txBody>
      </p:sp>
      <p:graphicFrame>
        <p:nvGraphicFramePr>
          <p:cNvPr id="3" name="Tabela 2"/>
          <p:cNvGraphicFramePr>
            <a:graphicFrameLocks noGrp="1"/>
          </p:cNvGraphicFramePr>
          <p:nvPr/>
        </p:nvGraphicFramePr>
        <p:xfrm>
          <a:off x="827312" y="2398486"/>
          <a:ext cx="7736116" cy="1521823"/>
        </p:xfrm>
        <a:graphic>
          <a:graphicData uri="http://schemas.openxmlformats.org/drawingml/2006/table">
            <a:tbl>
              <a:tblPr firstRow="1" bandRow="1">
                <a:tableStyleId>{5C22544A-7EE6-4342-B048-85BDC9FD1C3A}</a:tableStyleId>
              </a:tblPr>
              <a:tblGrid>
                <a:gridCol w="1480459"/>
                <a:gridCol w="2002972"/>
                <a:gridCol w="1727200"/>
                <a:gridCol w="2525485"/>
              </a:tblGrid>
              <a:tr h="370840">
                <a:tc>
                  <a:txBody>
                    <a:bodyPr/>
                    <a:lstStyle/>
                    <a:p>
                      <a:r>
                        <a:rPr lang="pt-BR" sz="1600" dirty="0" smtClean="0">
                          <a:solidFill>
                            <a:schemeClr val="tx1"/>
                          </a:solidFill>
                        </a:rPr>
                        <a:t>Fornecedor</a:t>
                      </a:r>
                      <a:endParaRPr lang="pt-BR" sz="1600" dirty="0">
                        <a:solidFill>
                          <a:schemeClr val="tx1"/>
                        </a:solidFill>
                      </a:endParaRPr>
                    </a:p>
                  </a:txBody>
                  <a:tcPr/>
                </a:tc>
                <a:tc>
                  <a:txBody>
                    <a:bodyPr/>
                    <a:lstStyle/>
                    <a:p>
                      <a:r>
                        <a:rPr lang="pt-BR" sz="1600" dirty="0" smtClean="0">
                          <a:solidFill>
                            <a:schemeClr val="tx1"/>
                          </a:solidFill>
                        </a:rPr>
                        <a:t>localização</a:t>
                      </a:r>
                      <a:endParaRPr lang="pt-BR" sz="1600" dirty="0">
                        <a:solidFill>
                          <a:schemeClr val="tx1"/>
                        </a:solidFill>
                      </a:endParaRPr>
                    </a:p>
                  </a:txBody>
                  <a:tcPr/>
                </a:tc>
                <a:tc>
                  <a:txBody>
                    <a:bodyPr/>
                    <a:lstStyle/>
                    <a:p>
                      <a:r>
                        <a:rPr lang="pt-BR" sz="1600" dirty="0" err="1" smtClean="0">
                          <a:solidFill>
                            <a:schemeClr val="tx1"/>
                          </a:solidFill>
                        </a:rPr>
                        <a:t>Qtde</a:t>
                      </a:r>
                      <a:r>
                        <a:rPr lang="pt-BR" sz="1600" dirty="0" smtClean="0">
                          <a:solidFill>
                            <a:schemeClr val="tx1"/>
                          </a:solidFill>
                        </a:rPr>
                        <a:t> / mês</a:t>
                      </a:r>
                      <a:endParaRPr lang="pt-BR" sz="1600" dirty="0">
                        <a:solidFill>
                          <a:schemeClr val="tx1"/>
                        </a:solidFill>
                      </a:endParaRPr>
                    </a:p>
                  </a:txBody>
                  <a:tcPr/>
                </a:tc>
                <a:tc>
                  <a:txBody>
                    <a:bodyPr/>
                    <a:lstStyle/>
                    <a:p>
                      <a:r>
                        <a:rPr lang="pt-BR" sz="1600" dirty="0" smtClean="0">
                          <a:solidFill>
                            <a:schemeClr val="tx1"/>
                          </a:solidFill>
                        </a:rPr>
                        <a:t>Peso unitário -gramas</a:t>
                      </a:r>
                      <a:endParaRPr lang="pt-BR" sz="1600" dirty="0">
                        <a:solidFill>
                          <a:schemeClr val="tx1"/>
                        </a:solidFill>
                      </a:endParaRPr>
                    </a:p>
                  </a:txBody>
                  <a:tcPr/>
                </a:tc>
              </a:tr>
              <a:tr h="409303">
                <a:tc>
                  <a:txBody>
                    <a:bodyPr/>
                    <a:lstStyle/>
                    <a:p>
                      <a:pPr algn="ctr"/>
                      <a:r>
                        <a:rPr lang="pt-BR" sz="1600" dirty="0" smtClean="0">
                          <a:solidFill>
                            <a:schemeClr val="tx1"/>
                          </a:solidFill>
                        </a:rPr>
                        <a:t>A</a:t>
                      </a:r>
                      <a:endParaRPr lang="pt-BR" sz="1600" dirty="0">
                        <a:solidFill>
                          <a:schemeClr val="tx1"/>
                        </a:solidFill>
                      </a:endParaRPr>
                    </a:p>
                  </a:txBody>
                  <a:tcPr/>
                </a:tc>
                <a:tc>
                  <a:txBody>
                    <a:bodyPr/>
                    <a:lstStyle/>
                    <a:p>
                      <a:pPr algn="ctr"/>
                      <a:r>
                        <a:rPr lang="pt-BR" sz="1600" dirty="0" smtClean="0">
                          <a:solidFill>
                            <a:schemeClr val="tx1"/>
                          </a:solidFill>
                        </a:rPr>
                        <a:t>CAJAMAR</a:t>
                      </a:r>
                      <a:endParaRPr lang="pt-BR" sz="1600" dirty="0">
                        <a:solidFill>
                          <a:schemeClr val="tx1"/>
                        </a:solidFill>
                      </a:endParaRPr>
                    </a:p>
                  </a:txBody>
                  <a:tcPr/>
                </a:tc>
                <a:tc>
                  <a:txBody>
                    <a:bodyPr/>
                    <a:lstStyle/>
                    <a:p>
                      <a:pPr algn="ctr"/>
                      <a:r>
                        <a:rPr lang="pt-BR" sz="1600" dirty="0" smtClean="0">
                          <a:solidFill>
                            <a:schemeClr val="tx1"/>
                          </a:solidFill>
                        </a:rPr>
                        <a:t>40.000</a:t>
                      </a:r>
                      <a:endParaRPr lang="pt-BR" sz="1600" dirty="0">
                        <a:solidFill>
                          <a:schemeClr val="tx1"/>
                        </a:solidFill>
                      </a:endParaRPr>
                    </a:p>
                  </a:txBody>
                  <a:tcPr/>
                </a:tc>
                <a:tc>
                  <a:txBody>
                    <a:bodyPr/>
                    <a:lstStyle/>
                    <a:p>
                      <a:pPr algn="ctr"/>
                      <a:r>
                        <a:rPr lang="pt-BR" sz="1600" dirty="0" smtClean="0">
                          <a:solidFill>
                            <a:schemeClr val="tx1"/>
                          </a:solidFill>
                        </a:rPr>
                        <a:t>0,250</a:t>
                      </a:r>
                      <a:endParaRPr lang="pt-BR" sz="1600" dirty="0">
                        <a:solidFill>
                          <a:schemeClr val="tx1"/>
                        </a:solidFill>
                      </a:endParaRPr>
                    </a:p>
                  </a:txBody>
                  <a:tcPr/>
                </a:tc>
              </a:tr>
              <a:tr h="370840">
                <a:tc>
                  <a:txBody>
                    <a:bodyPr/>
                    <a:lstStyle/>
                    <a:p>
                      <a:pPr algn="ctr"/>
                      <a:r>
                        <a:rPr lang="pt-BR" sz="1600" dirty="0" smtClean="0">
                          <a:solidFill>
                            <a:schemeClr val="tx1"/>
                          </a:solidFill>
                        </a:rPr>
                        <a:t>B</a:t>
                      </a:r>
                      <a:endParaRPr lang="pt-BR" sz="1600" dirty="0">
                        <a:solidFill>
                          <a:schemeClr val="tx1"/>
                        </a:solidFill>
                      </a:endParaRPr>
                    </a:p>
                  </a:txBody>
                  <a:tcPr/>
                </a:tc>
                <a:tc>
                  <a:txBody>
                    <a:bodyPr/>
                    <a:lstStyle/>
                    <a:p>
                      <a:pPr algn="ctr"/>
                      <a:r>
                        <a:rPr lang="pt-BR" sz="1600" dirty="0" smtClean="0">
                          <a:solidFill>
                            <a:schemeClr val="tx1"/>
                          </a:solidFill>
                        </a:rPr>
                        <a:t>FREGUESIA</a:t>
                      </a:r>
                      <a:r>
                        <a:rPr lang="pt-BR" sz="1600" baseline="0" dirty="0" smtClean="0">
                          <a:solidFill>
                            <a:schemeClr val="tx1"/>
                          </a:solidFill>
                        </a:rPr>
                        <a:t>   O</a:t>
                      </a:r>
                      <a:endParaRPr lang="pt-BR" sz="1600" dirty="0">
                        <a:solidFill>
                          <a:schemeClr val="tx1"/>
                        </a:solidFill>
                      </a:endParaRPr>
                    </a:p>
                  </a:txBody>
                  <a:tcPr/>
                </a:tc>
                <a:tc>
                  <a:txBody>
                    <a:bodyPr/>
                    <a:lstStyle/>
                    <a:p>
                      <a:pPr algn="ctr"/>
                      <a:r>
                        <a:rPr lang="pt-BR" sz="1600" dirty="0" smtClean="0">
                          <a:solidFill>
                            <a:schemeClr val="tx1"/>
                          </a:solidFill>
                        </a:rPr>
                        <a:t>7000</a:t>
                      </a:r>
                      <a:endParaRPr lang="pt-BR" sz="1600" dirty="0">
                        <a:solidFill>
                          <a:schemeClr val="tx1"/>
                        </a:solidFill>
                      </a:endParaRPr>
                    </a:p>
                  </a:txBody>
                  <a:tcPr/>
                </a:tc>
                <a:tc>
                  <a:txBody>
                    <a:bodyPr/>
                    <a:lstStyle/>
                    <a:p>
                      <a:pPr algn="ctr"/>
                      <a:r>
                        <a:rPr lang="pt-BR" sz="1600" dirty="0" smtClean="0">
                          <a:solidFill>
                            <a:schemeClr val="tx1"/>
                          </a:solidFill>
                        </a:rPr>
                        <a:t>0,300</a:t>
                      </a:r>
                      <a:endParaRPr lang="pt-BR" sz="1600" dirty="0">
                        <a:solidFill>
                          <a:schemeClr val="tx1"/>
                        </a:solidFill>
                      </a:endParaRPr>
                    </a:p>
                  </a:txBody>
                  <a:tcPr/>
                </a:tc>
              </a:tr>
              <a:tr h="370840">
                <a:tc>
                  <a:txBody>
                    <a:bodyPr/>
                    <a:lstStyle/>
                    <a:p>
                      <a:pPr algn="ctr"/>
                      <a:r>
                        <a:rPr lang="pt-BR" sz="1600" dirty="0" smtClean="0">
                          <a:solidFill>
                            <a:schemeClr val="tx1"/>
                          </a:solidFill>
                        </a:rPr>
                        <a:t>C</a:t>
                      </a:r>
                      <a:endParaRPr lang="pt-BR" sz="1600" dirty="0">
                        <a:solidFill>
                          <a:schemeClr val="tx1"/>
                        </a:solidFill>
                      </a:endParaRPr>
                    </a:p>
                  </a:txBody>
                  <a:tcPr/>
                </a:tc>
                <a:tc>
                  <a:txBody>
                    <a:bodyPr/>
                    <a:lstStyle/>
                    <a:p>
                      <a:pPr algn="ctr"/>
                      <a:r>
                        <a:rPr lang="pt-BR" sz="1600" dirty="0" smtClean="0">
                          <a:solidFill>
                            <a:schemeClr val="tx1"/>
                          </a:solidFill>
                        </a:rPr>
                        <a:t>TATUAPÉ</a:t>
                      </a:r>
                      <a:endParaRPr lang="pt-BR" sz="1600" dirty="0">
                        <a:solidFill>
                          <a:schemeClr val="tx1"/>
                        </a:solidFill>
                      </a:endParaRPr>
                    </a:p>
                  </a:txBody>
                  <a:tcPr/>
                </a:tc>
                <a:tc>
                  <a:txBody>
                    <a:bodyPr/>
                    <a:lstStyle/>
                    <a:p>
                      <a:pPr algn="ctr"/>
                      <a:r>
                        <a:rPr lang="pt-BR" sz="1600" dirty="0" smtClean="0">
                          <a:solidFill>
                            <a:schemeClr val="tx1"/>
                          </a:solidFill>
                        </a:rPr>
                        <a:t>9000</a:t>
                      </a:r>
                      <a:endParaRPr lang="pt-BR" sz="1600" dirty="0">
                        <a:solidFill>
                          <a:schemeClr val="tx1"/>
                        </a:solidFill>
                      </a:endParaRPr>
                    </a:p>
                  </a:txBody>
                  <a:tcPr/>
                </a:tc>
                <a:tc>
                  <a:txBody>
                    <a:bodyPr/>
                    <a:lstStyle/>
                    <a:p>
                      <a:pPr algn="ctr"/>
                      <a:r>
                        <a:rPr lang="pt-BR" sz="1600" dirty="0" smtClean="0">
                          <a:solidFill>
                            <a:schemeClr val="tx1"/>
                          </a:solidFill>
                        </a:rPr>
                        <a:t>0,800</a:t>
                      </a:r>
                      <a:endParaRPr lang="pt-BR" sz="1600" dirty="0">
                        <a:solidFill>
                          <a:schemeClr val="tx1"/>
                        </a:solidFill>
                      </a:endParaRPr>
                    </a:p>
                  </a:txBody>
                  <a:tcPr/>
                </a:tc>
              </a:tr>
            </a:tbl>
          </a:graphicData>
        </a:graphic>
      </p:graphicFrame>
      <p:graphicFrame>
        <p:nvGraphicFramePr>
          <p:cNvPr id="4" name="Tabela 3"/>
          <p:cNvGraphicFramePr>
            <a:graphicFrameLocks noGrp="1"/>
          </p:cNvGraphicFramePr>
          <p:nvPr/>
        </p:nvGraphicFramePr>
        <p:xfrm>
          <a:off x="849083" y="4350657"/>
          <a:ext cx="7736115" cy="1882503"/>
        </p:xfrm>
        <a:graphic>
          <a:graphicData uri="http://schemas.openxmlformats.org/drawingml/2006/table">
            <a:tbl>
              <a:tblPr firstRow="1" bandRow="1">
                <a:tableStyleId>{5C22544A-7EE6-4342-B048-85BDC9FD1C3A}</a:tableStyleId>
              </a:tblPr>
              <a:tblGrid>
                <a:gridCol w="1225731"/>
                <a:gridCol w="1439164"/>
                <a:gridCol w="1235484"/>
                <a:gridCol w="1235484"/>
                <a:gridCol w="1300126"/>
                <a:gridCol w="1300126"/>
              </a:tblGrid>
              <a:tr h="370840">
                <a:tc>
                  <a:txBody>
                    <a:bodyPr/>
                    <a:lstStyle/>
                    <a:p>
                      <a:r>
                        <a:rPr lang="pt-BR" sz="1400" dirty="0" smtClean="0">
                          <a:solidFill>
                            <a:schemeClr val="tx1"/>
                          </a:solidFill>
                        </a:rPr>
                        <a:t>Fornecedor</a:t>
                      </a:r>
                      <a:endParaRPr lang="pt-BR" sz="1400" dirty="0">
                        <a:solidFill>
                          <a:schemeClr val="tx1"/>
                        </a:solidFill>
                      </a:endParaRPr>
                    </a:p>
                  </a:txBody>
                  <a:tcPr/>
                </a:tc>
                <a:tc>
                  <a:txBody>
                    <a:bodyPr/>
                    <a:lstStyle/>
                    <a:p>
                      <a:r>
                        <a:rPr lang="pt-BR" sz="1400" dirty="0" smtClean="0">
                          <a:solidFill>
                            <a:schemeClr val="tx1"/>
                          </a:solidFill>
                        </a:rPr>
                        <a:t>DISTÂNCIA SÃO</a:t>
                      </a:r>
                      <a:r>
                        <a:rPr lang="pt-BR" sz="1400" baseline="0" dirty="0" smtClean="0">
                          <a:solidFill>
                            <a:schemeClr val="tx1"/>
                          </a:solidFill>
                        </a:rPr>
                        <a:t> CAETANO </a:t>
                      </a:r>
                      <a:endParaRPr lang="pt-BR" sz="1400" dirty="0">
                        <a:solidFill>
                          <a:schemeClr val="tx1"/>
                        </a:solidFill>
                      </a:endParaRPr>
                    </a:p>
                  </a:txBody>
                  <a:tcPr/>
                </a:tc>
                <a:tc>
                  <a:txBody>
                    <a:bodyPr/>
                    <a:lstStyle/>
                    <a:p>
                      <a:r>
                        <a:rPr lang="pt-BR" sz="1400" dirty="0" smtClean="0">
                          <a:solidFill>
                            <a:schemeClr val="tx1"/>
                          </a:solidFill>
                        </a:rPr>
                        <a:t>FRETE / KM</a:t>
                      </a:r>
                    </a:p>
                    <a:p>
                      <a:pPr algn="ctr"/>
                      <a:r>
                        <a:rPr lang="pt-BR" sz="1400" dirty="0" smtClean="0">
                          <a:solidFill>
                            <a:schemeClr val="tx1"/>
                          </a:solidFill>
                        </a:rPr>
                        <a:t>R$</a:t>
                      </a:r>
                      <a:endParaRPr lang="pt-BR" sz="1400" dirty="0">
                        <a:solidFill>
                          <a:schemeClr val="tx1"/>
                        </a:solidFill>
                      </a:endParaRPr>
                    </a:p>
                  </a:txBody>
                  <a:tcPr/>
                </a:tc>
                <a:tc>
                  <a:txBody>
                    <a:bodyPr/>
                    <a:lstStyle/>
                    <a:p>
                      <a:r>
                        <a:rPr lang="pt-BR" sz="1400" dirty="0" smtClean="0">
                          <a:solidFill>
                            <a:schemeClr val="tx1"/>
                          </a:solidFill>
                        </a:rPr>
                        <a:t>DISTÂNCIA </a:t>
                      </a:r>
                      <a:r>
                        <a:rPr lang="pt-BR" sz="1400" baseline="0" dirty="0" smtClean="0">
                          <a:solidFill>
                            <a:schemeClr val="tx1"/>
                          </a:solidFill>
                        </a:rPr>
                        <a:t>       CAJAMAR</a:t>
                      </a:r>
                      <a:endParaRPr lang="pt-BR" sz="1400" dirty="0">
                        <a:solidFill>
                          <a:schemeClr val="tx1"/>
                        </a:solidFill>
                      </a:endParaRPr>
                    </a:p>
                  </a:txBody>
                  <a:tcPr/>
                </a:tc>
                <a:tc>
                  <a:txBody>
                    <a:bodyPr/>
                    <a:lstStyle/>
                    <a:p>
                      <a:r>
                        <a:rPr lang="pt-BR" sz="1400" dirty="0" smtClean="0">
                          <a:solidFill>
                            <a:schemeClr val="tx1"/>
                          </a:solidFill>
                        </a:rPr>
                        <a:t>DISTANCIA FREGUESIA</a:t>
                      </a:r>
                      <a:endParaRPr lang="pt-BR" sz="1400" dirty="0">
                        <a:solidFill>
                          <a:schemeClr val="tx1"/>
                        </a:solidFill>
                      </a:endParaRPr>
                    </a:p>
                  </a:txBody>
                  <a:tcPr/>
                </a:tc>
                <a:tc>
                  <a:txBody>
                    <a:bodyPr/>
                    <a:lstStyle/>
                    <a:p>
                      <a:r>
                        <a:rPr lang="pt-BR" sz="1400" dirty="0" smtClean="0">
                          <a:solidFill>
                            <a:schemeClr val="tx1"/>
                          </a:solidFill>
                        </a:rPr>
                        <a:t>DISTÂNCIA TATUAPE</a:t>
                      </a:r>
                      <a:endParaRPr lang="pt-BR" sz="1400" dirty="0">
                        <a:solidFill>
                          <a:schemeClr val="tx1"/>
                        </a:solidFill>
                      </a:endParaRPr>
                    </a:p>
                  </a:txBody>
                  <a:tcPr/>
                </a:tc>
              </a:tr>
              <a:tr h="409303">
                <a:tc>
                  <a:txBody>
                    <a:bodyPr/>
                    <a:lstStyle/>
                    <a:p>
                      <a:pPr algn="ctr"/>
                      <a:r>
                        <a:rPr lang="pt-BR" sz="1600" dirty="0" smtClean="0">
                          <a:solidFill>
                            <a:schemeClr val="tx1"/>
                          </a:solidFill>
                        </a:rPr>
                        <a:t>A</a:t>
                      </a:r>
                      <a:endParaRPr lang="pt-BR" sz="1600" dirty="0">
                        <a:solidFill>
                          <a:schemeClr val="tx1"/>
                        </a:solidFill>
                      </a:endParaRPr>
                    </a:p>
                  </a:txBody>
                  <a:tcPr/>
                </a:tc>
                <a:tc>
                  <a:txBody>
                    <a:bodyPr/>
                    <a:lstStyle/>
                    <a:p>
                      <a:pPr algn="ctr"/>
                      <a:r>
                        <a:rPr lang="pt-BR" sz="1600" dirty="0" smtClean="0">
                          <a:solidFill>
                            <a:schemeClr val="tx1"/>
                          </a:solidFill>
                        </a:rPr>
                        <a:t>100 km</a:t>
                      </a:r>
                      <a:endParaRPr lang="pt-BR" sz="1600" dirty="0">
                        <a:solidFill>
                          <a:schemeClr val="tx1"/>
                        </a:solidFill>
                      </a:endParaRPr>
                    </a:p>
                  </a:txBody>
                  <a:tcPr/>
                </a:tc>
                <a:tc>
                  <a:txBody>
                    <a:bodyPr/>
                    <a:lstStyle/>
                    <a:p>
                      <a:pPr algn="ctr"/>
                      <a:r>
                        <a:rPr lang="pt-BR" sz="1600" dirty="0" smtClean="0">
                          <a:solidFill>
                            <a:schemeClr val="tx1"/>
                          </a:solidFill>
                        </a:rPr>
                        <a:t>5,80</a:t>
                      </a:r>
                      <a:endParaRPr lang="pt-BR" sz="1600" dirty="0">
                        <a:solidFill>
                          <a:schemeClr val="tx1"/>
                        </a:solidFill>
                      </a:endParaRPr>
                    </a:p>
                  </a:txBody>
                  <a:tcPr/>
                </a:tc>
                <a:tc>
                  <a:txBody>
                    <a:bodyPr/>
                    <a:lstStyle/>
                    <a:p>
                      <a:pPr algn="ctr"/>
                      <a:r>
                        <a:rPr lang="pt-BR" sz="1600" dirty="0" smtClean="0">
                          <a:solidFill>
                            <a:schemeClr val="tx1"/>
                          </a:solidFill>
                        </a:rPr>
                        <a:t>-</a:t>
                      </a:r>
                      <a:endParaRPr lang="pt-BR" sz="1600" dirty="0">
                        <a:solidFill>
                          <a:schemeClr val="tx1"/>
                        </a:solidFill>
                      </a:endParaRPr>
                    </a:p>
                  </a:txBody>
                  <a:tcPr/>
                </a:tc>
                <a:tc>
                  <a:txBody>
                    <a:bodyPr/>
                    <a:lstStyle/>
                    <a:p>
                      <a:pPr algn="ctr"/>
                      <a:r>
                        <a:rPr lang="pt-BR" sz="1600" dirty="0" smtClean="0">
                          <a:solidFill>
                            <a:schemeClr val="tx1"/>
                          </a:solidFill>
                        </a:rPr>
                        <a:t>50</a:t>
                      </a:r>
                      <a:endParaRPr lang="pt-BR" sz="1600" dirty="0">
                        <a:solidFill>
                          <a:schemeClr val="tx1"/>
                        </a:solidFill>
                      </a:endParaRPr>
                    </a:p>
                  </a:txBody>
                  <a:tcPr/>
                </a:tc>
                <a:tc>
                  <a:txBody>
                    <a:bodyPr/>
                    <a:lstStyle/>
                    <a:p>
                      <a:pPr algn="ctr"/>
                      <a:r>
                        <a:rPr lang="pt-BR" sz="1600" dirty="0" smtClean="0">
                          <a:solidFill>
                            <a:schemeClr val="tx1"/>
                          </a:solidFill>
                        </a:rPr>
                        <a:t>70</a:t>
                      </a:r>
                      <a:endParaRPr lang="pt-BR" sz="1600" dirty="0">
                        <a:solidFill>
                          <a:schemeClr val="tx1"/>
                        </a:solidFill>
                      </a:endParaRPr>
                    </a:p>
                  </a:txBody>
                  <a:tcPr/>
                </a:tc>
              </a:tr>
              <a:tr h="370840">
                <a:tc>
                  <a:txBody>
                    <a:bodyPr/>
                    <a:lstStyle/>
                    <a:p>
                      <a:pPr algn="ctr"/>
                      <a:r>
                        <a:rPr lang="pt-BR" sz="1600" dirty="0" smtClean="0">
                          <a:solidFill>
                            <a:schemeClr val="tx1"/>
                          </a:solidFill>
                        </a:rPr>
                        <a:t>B</a:t>
                      </a:r>
                      <a:endParaRPr lang="pt-BR" sz="1600" dirty="0">
                        <a:solidFill>
                          <a:schemeClr val="tx1"/>
                        </a:solidFill>
                      </a:endParaRPr>
                    </a:p>
                  </a:txBody>
                  <a:tcPr/>
                </a:tc>
                <a:tc>
                  <a:txBody>
                    <a:bodyPr/>
                    <a:lstStyle/>
                    <a:p>
                      <a:pPr algn="ctr"/>
                      <a:r>
                        <a:rPr lang="pt-BR" sz="1600" dirty="0" smtClean="0">
                          <a:solidFill>
                            <a:schemeClr val="tx1"/>
                          </a:solidFill>
                        </a:rPr>
                        <a:t>40 km</a:t>
                      </a:r>
                      <a:endParaRPr lang="pt-BR" sz="1600" dirty="0">
                        <a:solidFill>
                          <a:schemeClr val="tx1"/>
                        </a:solidFill>
                      </a:endParaRPr>
                    </a:p>
                  </a:txBody>
                  <a:tcPr/>
                </a:tc>
                <a:tc>
                  <a:txBody>
                    <a:bodyPr/>
                    <a:lstStyle/>
                    <a:p>
                      <a:pPr algn="ctr"/>
                      <a:r>
                        <a:rPr lang="pt-BR" sz="1600" dirty="0" smtClean="0">
                          <a:solidFill>
                            <a:schemeClr val="tx1"/>
                          </a:solidFill>
                        </a:rPr>
                        <a:t>4,90</a:t>
                      </a:r>
                      <a:endParaRPr lang="pt-BR" sz="1600" dirty="0">
                        <a:solidFill>
                          <a:schemeClr val="tx1"/>
                        </a:solidFill>
                      </a:endParaRPr>
                    </a:p>
                  </a:txBody>
                  <a:tcPr/>
                </a:tc>
                <a:tc>
                  <a:txBody>
                    <a:bodyPr/>
                    <a:lstStyle/>
                    <a:p>
                      <a:pPr algn="ctr"/>
                      <a:r>
                        <a:rPr lang="pt-BR" sz="1600" dirty="0" smtClean="0">
                          <a:solidFill>
                            <a:schemeClr val="tx1"/>
                          </a:solidFill>
                        </a:rPr>
                        <a:t>50</a:t>
                      </a:r>
                      <a:endParaRPr lang="pt-BR" sz="1600" dirty="0">
                        <a:solidFill>
                          <a:schemeClr val="tx1"/>
                        </a:solidFill>
                      </a:endParaRPr>
                    </a:p>
                  </a:txBody>
                  <a:tcPr/>
                </a:tc>
                <a:tc>
                  <a:txBody>
                    <a:bodyPr/>
                    <a:lstStyle/>
                    <a:p>
                      <a:pPr algn="ctr"/>
                      <a:r>
                        <a:rPr lang="pt-BR" sz="1600" dirty="0" smtClean="0">
                          <a:solidFill>
                            <a:schemeClr val="tx1"/>
                          </a:solidFill>
                        </a:rPr>
                        <a:t>-</a:t>
                      </a:r>
                      <a:endParaRPr lang="pt-BR" sz="1600" dirty="0">
                        <a:solidFill>
                          <a:schemeClr val="tx1"/>
                        </a:solidFill>
                      </a:endParaRPr>
                    </a:p>
                  </a:txBody>
                  <a:tcPr/>
                </a:tc>
                <a:tc>
                  <a:txBody>
                    <a:bodyPr/>
                    <a:lstStyle/>
                    <a:p>
                      <a:pPr algn="ctr"/>
                      <a:r>
                        <a:rPr lang="pt-BR" sz="1600" dirty="0" smtClean="0">
                          <a:solidFill>
                            <a:schemeClr val="tx1"/>
                          </a:solidFill>
                        </a:rPr>
                        <a:t>20</a:t>
                      </a:r>
                      <a:endParaRPr lang="pt-BR" sz="1600" dirty="0">
                        <a:solidFill>
                          <a:schemeClr val="tx1"/>
                        </a:solidFill>
                      </a:endParaRPr>
                    </a:p>
                  </a:txBody>
                  <a:tcPr/>
                </a:tc>
              </a:tr>
              <a:tr h="370840">
                <a:tc>
                  <a:txBody>
                    <a:bodyPr/>
                    <a:lstStyle/>
                    <a:p>
                      <a:pPr algn="ctr"/>
                      <a:r>
                        <a:rPr lang="pt-BR" sz="1600" dirty="0" smtClean="0">
                          <a:solidFill>
                            <a:schemeClr val="tx1"/>
                          </a:solidFill>
                        </a:rPr>
                        <a:t>C</a:t>
                      </a:r>
                      <a:endParaRPr lang="pt-BR" sz="1600" dirty="0">
                        <a:solidFill>
                          <a:schemeClr val="tx1"/>
                        </a:solidFill>
                      </a:endParaRPr>
                    </a:p>
                  </a:txBody>
                  <a:tcPr/>
                </a:tc>
                <a:tc>
                  <a:txBody>
                    <a:bodyPr/>
                    <a:lstStyle/>
                    <a:p>
                      <a:pPr algn="ctr"/>
                      <a:r>
                        <a:rPr lang="pt-BR" sz="1600" dirty="0" smtClean="0">
                          <a:solidFill>
                            <a:schemeClr val="tx1"/>
                          </a:solidFill>
                        </a:rPr>
                        <a:t>25 km</a:t>
                      </a:r>
                      <a:endParaRPr lang="pt-BR" sz="1600" dirty="0">
                        <a:solidFill>
                          <a:schemeClr val="tx1"/>
                        </a:solidFill>
                      </a:endParaRPr>
                    </a:p>
                  </a:txBody>
                  <a:tcPr/>
                </a:tc>
                <a:tc>
                  <a:txBody>
                    <a:bodyPr/>
                    <a:lstStyle/>
                    <a:p>
                      <a:pPr algn="ctr"/>
                      <a:r>
                        <a:rPr lang="pt-BR" sz="1600" dirty="0" smtClean="0">
                          <a:solidFill>
                            <a:schemeClr val="tx1"/>
                          </a:solidFill>
                        </a:rPr>
                        <a:t>6,50</a:t>
                      </a:r>
                      <a:endParaRPr lang="pt-BR" sz="1600" dirty="0">
                        <a:solidFill>
                          <a:schemeClr val="tx1"/>
                        </a:solidFill>
                      </a:endParaRPr>
                    </a:p>
                  </a:txBody>
                  <a:tcPr/>
                </a:tc>
                <a:tc>
                  <a:txBody>
                    <a:bodyPr/>
                    <a:lstStyle/>
                    <a:p>
                      <a:pPr algn="ctr"/>
                      <a:r>
                        <a:rPr lang="pt-BR" sz="1600" dirty="0" smtClean="0">
                          <a:solidFill>
                            <a:schemeClr val="tx1"/>
                          </a:solidFill>
                        </a:rPr>
                        <a:t>70</a:t>
                      </a:r>
                      <a:endParaRPr lang="pt-BR" sz="1600" dirty="0">
                        <a:solidFill>
                          <a:schemeClr val="tx1"/>
                        </a:solidFill>
                      </a:endParaRPr>
                    </a:p>
                  </a:txBody>
                  <a:tcPr/>
                </a:tc>
                <a:tc>
                  <a:txBody>
                    <a:bodyPr/>
                    <a:lstStyle/>
                    <a:p>
                      <a:pPr algn="ctr"/>
                      <a:r>
                        <a:rPr lang="pt-BR" sz="1600" dirty="0" smtClean="0">
                          <a:solidFill>
                            <a:schemeClr val="tx1"/>
                          </a:solidFill>
                        </a:rPr>
                        <a:t>20</a:t>
                      </a:r>
                      <a:endParaRPr lang="pt-BR" sz="1600" dirty="0">
                        <a:solidFill>
                          <a:schemeClr val="tx1"/>
                        </a:solidFill>
                      </a:endParaRPr>
                    </a:p>
                  </a:txBody>
                  <a:tcPr/>
                </a:tc>
                <a:tc>
                  <a:txBody>
                    <a:bodyPr/>
                    <a:lstStyle/>
                    <a:p>
                      <a:pPr algn="ctr"/>
                      <a:r>
                        <a:rPr lang="pt-BR" sz="1600" dirty="0" smtClean="0">
                          <a:solidFill>
                            <a:schemeClr val="tx1"/>
                          </a:solidFill>
                        </a:rPr>
                        <a:t>-</a:t>
                      </a:r>
                      <a:endParaRPr lang="pt-BR" sz="16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333828" y="740228"/>
            <a:ext cx="8011886" cy="6247864"/>
          </a:xfrm>
          <a:prstGeom prst="rect">
            <a:avLst/>
          </a:prstGeom>
          <a:noFill/>
        </p:spPr>
        <p:txBody>
          <a:bodyPr wrap="square" rtlCol="0">
            <a:spAutoFit/>
          </a:bodyPr>
          <a:lstStyle/>
          <a:p>
            <a:r>
              <a:rPr lang="pt-BR" dirty="0" smtClean="0"/>
              <a:t>A demanda por semana é nivelada sem alteração significativa. O estoque de segurança de 50 % do consumo mensal.</a:t>
            </a:r>
          </a:p>
          <a:p>
            <a:endParaRPr lang="pt-BR" dirty="0" smtClean="0"/>
          </a:p>
          <a:p>
            <a:pPr lvl="1">
              <a:buFont typeface="Arial" pitchFamily="34" charset="0"/>
              <a:buChar char="•"/>
            </a:pPr>
            <a:r>
              <a:rPr lang="pt-BR" dirty="0" smtClean="0"/>
              <a:t> Apresente os cuidados necessários para utilização do conceito Milk </a:t>
            </a:r>
            <a:r>
              <a:rPr lang="pt-BR" dirty="0" err="1" smtClean="0"/>
              <a:t>run</a:t>
            </a:r>
            <a:r>
              <a:rPr lang="pt-BR" dirty="0" smtClean="0"/>
              <a:t> .</a:t>
            </a:r>
          </a:p>
          <a:p>
            <a:pPr lvl="1"/>
            <a:endParaRPr lang="pt-BR" dirty="0" smtClean="0"/>
          </a:p>
          <a:p>
            <a:pPr lvl="1">
              <a:buFont typeface="Arial" pitchFamily="34" charset="0"/>
              <a:buChar char="•"/>
            </a:pPr>
            <a:r>
              <a:rPr lang="pt-BR" dirty="0" smtClean="0"/>
              <a:t> Liste as exigências que serão feitas ao fornecedor .</a:t>
            </a:r>
          </a:p>
          <a:p>
            <a:pPr lvl="1"/>
            <a:endParaRPr lang="pt-BR" dirty="0" smtClean="0"/>
          </a:p>
          <a:p>
            <a:pPr lvl="1">
              <a:buFont typeface="Arial" pitchFamily="34" charset="0"/>
              <a:buChar char="•"/>
            </a:pPr>
            <a:r>
              <a:rPr lang="pt-BR" dirty="0" smtClean="0"/>
              <a:t> Considerando uma redução de estoque de segurança de 75 % , qual será o valor do estoque no novo modelo , custo de armazenagem , $ 5,00.</a:t>
            </a:r>
          </a:p>
          <a:p>
            <a:pPr lvl="1">
              <a:buFont typeface="Arial" pitchFamily="34" charset="0"/>
              <a:buChar char="•"/>
            </a:pPr>
            <a:endParaRPr lang="pt-BR" dirty="0" smtClean="0"/>
          </a:p>
          <a:p>
            <a:pPr lvl="1">
              <a:buFont typeface="Arial" pitchFamily="34" charset="0"/>
              <a:buChar char="•"/>
            </a:pPr>
            <a:r>
              <a:rPr lang="pt-BR" dirty="0" smtClean="0"/>
              <a:t> Qual será a quantidade a ser coletada de cada fornecedor por semana e a rota e a ser realizada, indique os horários .</a:t>
            </a:r>
          </a:p>
          <a:p>
            <a:pPr lvl="1"/>
            <a:endParaRPr lang="pt-BR" dirty="0" smtClean="0"/>
          </a:p>
          <a:p>
            <a:pPr lvl="1">
              <a:buFont typeface="Arial" pitchFamily="34" charset="0"/>
              <a:buChar char="•"/>
            </a:pPr>
            <a:r>
              <a:rPr lang="pt-BR" dirty="0" smtClean="0"/>
              <a:t> Qual o frete você aceitaria pagar e qual seria o resultado esperado da negociação Considerando uma redução de 15 % no gasto com frete.</a:t>
            </a:r>
          </a:p>
          <a:p>
            <a:pPr lvl="1">
              <a:buFont typeface="Arial" pitchFamily="34" charset="0"/>
              <a:buChar char="•"/>
            </a:pPr>
            <a:r>
              <a:rPr lang="pt-BR" dirty="0" smtClean="0"/>
              <a:t> Faça a analise do custo total para decidir a viabilidade da proposta.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0AD4E9-3894-48C3-B5AD-CC62EB231843}" type="slidenum">
              <a:rPr lang="pt-BR" smtClean="0">
                <a:latin typeface="Arial" pitchFamily="34" charset="0"/>
                <a:cs typeface="Arial" pitchFamily="34" charset="0"/>
              </a:rPr>
              <a:pPr/>
              <a:t>66</a:t>
            </a:fld>
            <a:endParaRPr lang="pt-BR" smtClean="0">
              <a:latin typeface="Arial" pitchFamily="34" charset="0"/>
              <a:cs typeface="Arial" pitchFamily="34" charset="0"/>
            </a:endParaRPr>
          </a:p>
        </p:txBody>
      </p:sp>
      <p:sp>
        <p:nvSpPr>
          <p:cNvPr id="19459" name="Rectangle 2"/>
          <p:cNvSpPr>
            <a:spLocks noChangeArrowheads="1"/>
          </p:cNvSpPr>
          <p:nvPr/>
        </p:nvSpPr>
        <p:spPr bwMode="auto">
          <a:xfrm>
            <a:off x="2286000" y="2043113"/>
            <a:ext cx="4572000" cy="2079625"/>
          </a:xfrm>
          <a:prstGeom prst="rect">
            <a:avLst/>
          </a:prstGeom>
          <a:noFill/>
          <a:ln w="9525">
            <a:noFill/>
            <a:miter lim="800000"/>
            <a:headEnd/>
            <a:tailEnd/>
          </a:ln>
        </p:spPr>
        <p:txBody>
          <a:bodyPr>
            <a:spAutoFit/>
          </a:bodyPr>
          <a:lstStyle/>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p:txBody>
      </p:sp>
      <p:sp>
        <p:nvSpPr>
          <p:cNvPr id="283659" name="Text Box 11"/>
          <p:cNvSpPr txBox="1">
            <a:spLocks noChangeArrowheads="1"/>
          </p:cNvSpPr>
          <p:nvPr/>
        </p:nvSpPr>
        <p:spPr bwMode="auto">
          <a:xfrm>
            <a:off x="1244374" y="766989"/>
            <a:ext cx="5905500" cy="366713"/>
          </a:xfrm>
          <a:prstGeom prst="rect">
            <a:avLst/>
          </a:prstGeom>
          <a:noFill/>
          <a:ln w="9525">
            <a:noFill/>
            <a:miter lim="800000"/>
            <a:headEnd/>
            <a:tailEnd/>
          </a:ln>
        </p:spPr>
        <p:txBody>
          <a:bodyPr>
            <a:spAutoFit/>
          </a:bodyPr>
          <a:lstStyle/>
          <a:p>
            <a:pPr>
              <a:spcBef>
                <a:spcPct val="50000"/>
              </a:spcBef>
            </a:pPr>
            <a:r>
              <a:rPr lang="en-US" sz="1800" dirty="0">
                <a:solidFill>
                  <a:schemeClr val="tx1"/>
                </a:solidFill>
              </a:rPr>
              <a:t>TRANSPORTES, DISTRIBUIÇÃO E SEGUROS</a:t>
            </a:r>
          </a:p>
        </p:txBody>
      </p:sp>
      <p:sp>
        <p:nvSpPr>
          <p:cNvPr id="283662" name="Text Box 14"/>
          <p:cNvSpPr txBox="1">
            <a:spLocks noChangeArrowheads="1"/>
          </p:cNvSpPr>
          <p:nvPr/>
        </p:nvSpPr>
        <p:spPr bwMode="auto">
          <a:xfrm>
            <a:off x="482826" y="1169080"/>
            <a:ext cx="8428945" cy="5333319"/>
          </a:xfrm>
          <a:prstGeom prst="rect">
            <a:avLst/>
          </a:prstGeom>
          <a:noFill/>
          <a:ln w="9525">
            <a:noFill/>
            <a:miter lim="800000"/>
            <a:headEnd/>
            <a:tailEnd/>
          </a:ln>
        </p:spPr>
        <p:txBody>
          <a:bodyPr/>
          <a:lstStyle/>
          <a:p>
            <a:pPr>
              <a:lnSpc>
                <a:spcPct val="200000"/>
              </a:lnSpc>
            </a:pPr>
            <a:r>
              <a:rPr lang="en-US" sz="1800" dirty="0" smtClean="0"/>
              <a:t>1 </a:t>
            </a:r>
            <a:r>
              <a:rPr lang="en-US" sz="1800" dirty="0" err="1" smtClean="0"/>
              <a:t>Evolução</a:t>
            </a:r>
            <a:r>
              <a:rPr lang="en-US" sz="1800" dirty="0" smtClean="0"/>
              <a:t> dos </a:t>
            </a:r>
            <a:r>
              <a:rPr lang="en-US" sz="1800" dirty="0" err="1" smtClean="0"/>
              <a:t>Sistemas</a:t>
            </a:r>
            <a:r>
              <a:rPr lang="en-US" sz="1800" dirty="0" smtClean="0"/>
              <a:t> </a:t>
            </a:r>
            <a:r>
              <a:rPr lang="en-US" sz="1800" dirty="0" err="1" smtClean="0"/>
              <a:t>Logísticos</a:t>
            </a:r>
            <a:r>
              <a:rPr lang="en-US" sz="1800" dirty="0" smtClean="0"/>
              <a:t> - </a:t>
            </a:r>
            <a:r>
              <a:rPr lang="en-US" sz="1800" dirty="0" err="1" smtClean="0"/>
              <a:t>Capítulo</a:t>
            </a:r>
            <a:r>
              <a:rPr lang="en-US" sz="1800" dirty="0" smtClean="0"/>
              <a:t> 1 - PLT</a:t>
            </a:r>
          </a:p>
          <a:p>
            <a:pPr>
              <a:lnSpc>
                <a:spcPct val="200000"/>
              </a:lnSpc>
            </a:pPr>
            <a:r>
              <a:rPr lang="pt-BR" sz="1800" dirty="0" smtClean="0"/>
              <a:t>2</a:t>
            </a:r>
            <a:r>
              <a:rPr lang="en-US" sz="1800" dirty="0" smtClean="0"/>
              <a:t> Logística </a:t>
            </a:r>
            <a:r>
              <a:rPr lang="en-US" sz="1800" dirty="0" err="1" smtClean="0"/>
              <a:t>Integrada</a:t>
            </a:r>
            <a:r>
              <a:rPr lang="pt-BR" sz="1800" dirty="0" smtClean="0"/>
              <a:t> - </a:t>
            </a:r>
            <a:r>
              <a:rPr lang="en-US" sz="1800" dirty="0" err="1" smtClean="0"/>
              <a:t>Capítulo</a:t>
            </a:r>
            <a:r>
              <a:rPr lang="en-US" sz="1800" dirty="0" smtClean="0"/>
              <a:t> 2 - PLT</a:t>
            </a:r>
            <a:endParaRPr lang="pt-BR" sz="1800" dirty="0" smtClean="0"/>
          </a:p>
          <a:p>
            <a:pPr>
              <a:lnSpc>
                <a:spcPct val="200000"/>
              </a:lnSpc>
            </a:pPr>
            <a:r>
              <a:rPr lang="en-US" sz="1800" dirty="0" smtClean="0"/>
              <a:t>3 </a:t>
            </a:r>
            <a:r>
              <a:rPr lang="en-US" sz="1800" dirty="0" err="1" smtClean="0"/>
              <a:t>Transporte</a:t>
            </a:r>
            <a:r>
              <a:rPr lang="en-US" sz="1800" dirty="0" smtClean="0"/>
              <a:t> - </a:t>
            </a:r>
            <a:r>
              <a:rPr lang="en-US" sz="1800" dirty="0" err="1" smtClean="0"/>
              <a:t>Capítulo</a:t>
            </a:r>
            <a:r>
              <a:rPr lang="en-US" sz="1800" dirty="0" smtClean="0"/>
              <a:t> 3 - PLT</a:t>
            </a:r>
          </a:p>
          <a:p>
            <a:pPr>
              <a:lnSpc>
                <a:spcPct val="200000"/>
              </a:lnSpc>
            </a:pPr>
            <a:r>
              <a:rPr lang="en-US" sz="1800" dirty="0" smtClean="0"/>
              <a:t>4 </a:t>
            </a:r>
            <a:r>
              <a:rPr lang="en-US" sz="1800" dirty="0" err="1" smtClean="0"/>
              <a:t>Suprimento</a:t>
            </a:r>
            <a:r>
              <a:rPr lang="en-US" sz="1800" dirty="0" smtClean="0"/>
              <a:t> </a:t>
            </a:r>
            <a:r>
              <a:rPr lang="en-US" sz="1800" dirty="0" err="1" smtClean="0"/>
              <a:t>Físico</a:t>
            </a:r>
            <a:r>
              <a:rPr lang="en-US" sz="1800" dirty="0" smtClean="0"/>
              <a:t> - </a:t>
            </a:r>
            <a:r>
              <a:rPr lang="en-US" sz="1800" dirty="0" err="1" smtClean="0"/>
              <a:t>Capítulo</a:t>
            </a:r>
            <a:r>
              <a:rPr lang="en-US" sz="1800" dirty="0" smtClean="0"/>
              <a:t> 4 - PLT </a:t>
            </a:r>
            <a:r>
              <a:rPr lang="pt-BR" sz="1800" dirty="0" smtClean="0"/>
              <a:t/>
            </a:r>
            <a:br>
              <a:rPr lang="pt-BR" sz="1800" dirty="0" smtClean="0"/>
            </a:br>
            <a:r>
              <a:rPr lang="pt-BR" sz="1800" dirty="0" smtClean="0"/>
              <a:t>5</a:t>
            </a:r>
            <a:r>
              <a:rPr lang="en-US" sz="1800" dirty="0" smtClean="0"/>
              <a:t> </a:t>
            </a:r>
            <a:r>
              <a:rPr lang="en-US" sz="1800" dirty="0" err="1" smtClean="0"/>
              <a:t>Armazenagem</a:t>
            </a:r>
            <a:r>
              <a:rPr lang="en-US" sz="1800" dirty="0" smtClean="0"/>
              <a:t> e </a:t>
            </a:r>
            <a:r>
              <a:rPr lang="en-US" sz="1800" dirty="0" err="1" smtClean="0"/>
              <a:t>Movimentação</a:t>
            </a:r>
            <a:r>
              <a:rPr lang="en-US" sz="1800" dirty="0" smtClean="0"/>
              <a:t> de </a:t>
            </a:r>
            <a:r>
              <a:rPr lang="en-US" sz="1800" dirty="0" err="1" smtClean="0"/>
              <a:t>Matérias</a:t>
            </a:r>
            <a:r>
              <a:rPr lang="en-US" sz="1800" dirty="0" smtClean="0"/>
              <a:t> </a:t>
            </a:r>
            <a:r>
              <a:rPr lang="en-US" sz="1800" dirty="0" err="1" smtClean="0"/>
              <a:t>Primas</a:t>
            </a:r>
            <a:r>
              <a:rPr lang="en-US" sz="1800" dirty="0" smtClean="0"/>
              <a:t> e </a:t>
            </a:r>
            <a:r>
              <a:rPr lang="en-US" sz="1800" dirty="0" err="1" smtClean="0"/>
              <a:t>Mercadorias</a:t>
            </a:r>
            <a:r>
              <a:rPr lang="en-US" sz="1800" dirty="0" smtClean="0"/>
              <a:t> - </a:t>
            </a:r>
            <a:r>
              <a:rPr lang="en-US" sz="1800" dirty="0" err="1" smtClean="0"/>
              <a:t>Capítulo</a:t>
            </a:r>
            <a:r>
              <a:rPr lang="en-US" sz="1800" dirty="0" smtClean="0"/>
              <a:t> 5 - PLT</a:t>
            </a:r>
          </a:p>
          <a:p>
            <a:pPr>
              <a:lnSpc>
                <a:spcPct val="200000"/>
              </a:lnSpc>
            </a:pPr>
            <a:r>
              <a:rPr lang="en-US" sz="1800" dirty="0" smtClean="0"/>
              <a:t>6 </a:t>
            </a:r>
            <a:r>
              <a:rPr lang="en-US" sz="1800" dirty="0" err="1" smtClean="0"/>
              <a:t>Gestão</a:t>
            </a:r>
            <a:r>
              <a:rPr lang="en-US" sz="1800" dirty="0" smtClean="0"/>
              <a:t> de </a:t>
            </a:r>
            <a:r>
              <a:rPr lang="en-US" sz="1800" dirty="0" err="1" smtClean="0"/>
              <a:t>Canais</a:t>
            </a:r>
            <a:r>
              <a:rPr lang="en-US" sz="1800" dirty="0" smtClean="0"/>
              <a:t> de </a:t>
            </a:r>
            <a:r>
              <a:rPr lang="en-US" sz="1800" dirty="0" err="1" smtClean="0"/>
              <a:t>Distribuição</a:t>
            </a:r>
            <a:r>
              <a:rPr lang="en-US" sz="1800" dirty="0" smtClean="0"/>
              <a:t> e Trade Marketing - </a:t>
            </a:r>
            <a:r>
              <a:rPr lang="en-US" sz="1800" dirty="0" err="1" smtClean="0"/>
              <a:t>Capitulo</a:t>
            </a:r>
            <a:r>
              <a:rPr lang="en-US" sz="1800" dirty="0" smtClean="0"/>
              <a:t> 6 - PLT</a:t>
            </a:r>
          </a:p>
          <a:p>
            <a:pPr>
              <a:lnSpc>
                <a:spcPct val="200000"/>
              </a:lnSpc>
            </a:pPr>
            <a:r>
              <a:rPr lang="en-US" sz="1800" dirty="0" smtClean="0"/>
              <a:t>7 Marketing, </a:t>
            </a:r>
            <a:r>
              <a:rPr lang="en-US" sz="1800" dirty="0" err="1" smtClean="0"/>
              <a:t>logística</a:t>
            </a:r>
            <a:r>
              <a:rPr lang="en-US" sz="1800" dirty="0" smtClean="0"/>
              <a:t> e </a:t>
            </a:r>
            <a:r>
              <a:rPr lang="en-US" sz="1800" dirty="0" err="1" smtClean="0"/>
              <a:t>nível</a:t>
            </a:r>
            <a:r>
              <a:rPr lang="en-US" sz="1800" dirty="0" smtClean="0"/>
              <a:t> de </a:t>
            </a:r>
            <a:r>
              <a:rPr lang="en-US" sz="1800" dirty="0" err="1" smtClean="0"/>
              <a:t>serviços</a:t>
            </a:r>
            <a:r>
              <a:rPr lang="en-US" sz="1800" dirty="0" smtClean="0"/>
              <a:t> - </a:t>
            </a:r>
            <a:r>
              <a:rPr lang="en-US" sz="1800" dirty="0" err="1" smtClean="0"/>
              <a:t>Capitulo</a:t>
            </a:r>
            <a:r>
              <a:rPr lang="en-US" sz="1800" dirty="0" smtClean="0"/>
              <a:t> 7 - PLT</a:t>
            </a:r>
          </a:p>
          <a:p>
            <a:pPr>
              <a:lnSpc>
                <a:spcPct val="200000"/>
              </a:lnSpc>
            </a:pPr>
            <a:r>
              <a:rPr lang="en-US" sz="1800" dirty="0" smtClean="0"/>
              <a:t>8 </a:t>
            </a:r>
            <a:r>
              <a:rPr lang="en-US" sz="1800" dirty="0" err="1" smtClean="0"/>
              <a:t>Seguro</a:t>
            </a:r>
            <a:endParaRPr lang="en-US" sz="1800" dirty="0"/>
          </a:p>
        </p:txBody>
      </p:sp>
      <p:pic>
        <p:nvPicPr>
          <p:cNvPr id="19462" name="Picture 4" descr="logo anhanguera educacional"/>
          <p:cNvPicPr>
            <a:picLocks noChangeAspect="1" noChangeArrowheads="1"/>
          </p:cNvPicPr>
          <p:nvPr/>
        </p:nvPicPr>
        <p:blipFill>
          <a:blip r:embed="rId3"/>
          <a:srcRect/>
          <a:stretch>
            <a:fillRect/>
          </a:stretch>
        </p:blipFill>
        <p:spPr bwMode="auto">
          <a:xfrm>
            <a:off x="8226425" y="5849938"/>
            <a:ext cx="917575" cy="10080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box(in)">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3662">
                                            <p:txEl>
                                              <p:pRg st="0" end="0"/>
                                            </p:txEl>
                                          </p:spTgt>
                                        </p:tgtEl>
                                        <p:attrNameLst>
                                          <p:attrName>style.visibility</p:attrName>
                                        </p:attrNameLst>
                                      </p:cBhvr>
                                      <p:to>
                                        <p:strVal val="visible"/>
                                      </p:to>
                                    </p:set>
                                    <p:animEffect transition="in" filter="box(in)">
                                      <p:cBhvr>
                                        <p:cTn id="12" dur="500"/>
                                        <p:tgtEl>
                                          <p:spTgt spid="2836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3662">
                                            <p:txEl>
                                              <p:pRg st="1" end="1"/>
                                            </p:txEl>
                                          </p:spTgt>
                                        </p:tgtEl>
                                        <p:attrNameLst>
                                          <p:attrName>style.visibility</p:attrName>
                                        </p:attrNameLst>
                                      </p:cBhvr>
                                      <p:to>
                                        <p:strVal val="visible"/>
                                      </p:to>
                                    </p:set>
                                    <p:animEffect transition="in" filter="box(in)">
                                      <p:cBhvr>
                                        <p:cTn id="17" dur="500"/>
                                        <p:tgtEl>
                                          <p:spTgt spid="2836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3662">
                                            <p:txEl>
                                              <p:pRg st="2" end="2"/>
                                            </p:txEl>
                                          </p:spTgt>
                                        </p:tgtEl>
                                        <p:attrNameLst>
                                          <p:attrName>style.visibility</p:attrName>
                                        </p:attrNameLst>
                                      </p:cBhvr>
                                      <p:to>
                                        <p:strVal val="visible"/>
                                      </p:to>
                                    </p:set>
                                    <p:animEffect transition="in" filter="box(in)">
                                      <p:cBhvr>
                                        <p:cTn id="22" dur="500"/>
                                        <p:tgtEl>
                                          <p:spTgt spid="2836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3662">
                                            <p:txEl>
                                              <p:pRg st="3" end="3"/>
                                            </p:txEl>
                                          </p:spTgt>
                                        </p:tgtEl>
                                        <p:attrNameLst>
                                          <p:attrName>style.visibility</p:attrName>
                                        </p:attrNameLst>
                                      </p:cBhvr>
                                      <p:to>
                                        <p:strVal val="visible"/>
                                      </p:to>
                                    </p:set>
                                    <p:animEffect transition="in" filter="box(in)">
                                      <p:cBhvr>
                                        <p:cTn id="27" dur="500"/>
                                        <p:tgtEl>
                                          <p:spTgt spid="2836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3662">
                                            <p:txEl>
                                              <p:pRg st="4" end="4"/>
                                            </p:txEl>
                                          </p:spTgt>
                                        </p:tgtEl>
                                        <p:attrNameLst>
                                          <p:attrName>style.visibility</p:attrName>
                                        </p:attrNameLst>
                                      </p:cBhvr>
                                      <p:to>
                                        <p:strVal val="visible"/>
                                      </p:to>
                                    </p:set>
                                    <p:animEffect transition="in" filter="box(in)">
                                      <p:cBhvr>
                                        <p:cTn id="32" dur="500"/>
                                        <p:tgtEl>
                                          <p:spTgt spid="2836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3662">
                                            <p:txEl>
                                              <p:pRg st="5" end="5"/>
                                            </p:txEl>
                                          </p:spTgt>
                                        </p:tgtEl>
                                        <p:attrNameLst>
                                          <p:attrName>style.visibility</p:attrName>
                                        </p:attrNameLst>
                                      </p:cBhvr>
                                      <p:to>
                                        <p:strVal val="visible"/>
                                      </p:to>
                                    </p:set>
                                    <p:animEffect transition="in" filter="box(in)">
                                      <p:cBhvr>
                                        <p:cTn id="37" dur="500"/>
                                        <p:tgtEl>
                                          <p:spTgt spid="2836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3662">
                                            <p:txEl>
                                              <p:pRg st="6" end="6"/>
                                            </p:txEl>
                                          </p:spTgt>
                                        </p:tgtEl>
                                        <p:attrNameLst>
                                          <p:attrName>style.visibility</p:attrName>
                                        </p:attrNameLst>
                                      </p:cBhvr>
                                      <p:to>
                                        <p:strVal val="visible"/>
                                      </p:to>
                                    </p:set>
                                    <p:animEffect transition="in" filter="box(in)">
                                      <p:cBhvr>
                                        <p:cTn id="42" dur="500"/>
                                        <p:tgtEl>
                                          <p:spTgt spid="283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717C925-CB4A-4EE8-A2F3-15F531753593}" type="slidenum">
              <a:rPr lang="pt-BR" smtClean="0">
                <a:latin typeface="Arial" pitchFamily="34" charset="0"/>
                <a:cs typeface="Arial" pitchFamily="34" charset="0"/>
              </a:rPr>
              <a:pPr/>
              <a:t>67</a:t>
            </a:fld>
            <a:endParaRPr lang="pt-BR" smtClean="0">
              <a:latin typeface="Arial" pitchFamily="34" charset="0"/>
              <a:cs typeface="Arial" pitchFamily="34" charset="0"/>
            </a:endParaRPr>
          </a:p>
        </p:txBody>
      </p:sp>
      <p:sp>
        <p:nvSpPr>
          <p:cNvPr id="93187" name="Rectangle 2"/>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dirty="0"/>
              <a:t>Transporte , Distribuição e Seguros – </a:t>
            </a:r>
            <a:endParaRPr lang="pt-BR" sz="3600" dirty="0" smtClean="0"/>
          </a:p>
          <a:p>
            <a:pPr algn="ctr" eaLnBrk="0" hangingPunct="0"/>
            <a:endParaRPr lang="en-US" dirty="0" smtClean="0">
              <a:solidFill>
                <a:schemeClr val="tx1"/>
              </a:solidFill>
            </a:endParaRPr>
          </a:p>
          <a:p>
            <a:pPr algn="ctr" eaLnBrk="0" hangingPunct="0"/>
            <a:r>
              <a:rPr lang="en-US" b="1" dirty="0" err="1" smtClean="0">
                <a:solidFill>
                  <a:schemeClr val="tx1"/>
                </a:solidFill>
              </a:rPr>
              <a:t>Armazenagem</a:t>
            </a:r>
            <a:r>
              <a:rPr lang="en-US" b="1" dirty="0" smtClean="0">
                <a:solidFill>
                  <a:schemeClr val="tx1"/>
                </a:solidFill>
              </a:rPr>
              <a:t> </a:t>
            </a:r>
            <a:r>
              <a:rPr lang="en-US" b="1" dirty="0">
                <a:solidFill>
                  <a:schemeClr val="tx1"/>
                </a:solidFill>
              </a:rPr>
              <a:t>e </a:t>
            </a:r>
            <a:r>
              <a:rPr lang="en-US" b="1" dirty="0" err="1">
                <a:solidFill>
                  <a:schemeClr val="tx1"/>
                </a:solidFill>
              </a:rPr>
              <a:t>Movimentação</a:t>
            </a:r>
            <a:r>
              <a:rPr lang="en-US" b="1" dirty="0">
                <a:solidFill>
                  <a:schemeClr val="tx1"/>
                </a:solidFill>
              </a:rPr>
              <a:t> de </a:t>
            </a:r>
            <a:r>
              <a:rPr lang="en-US" b="1" dirty="0" err="1">
                <a:solidFill>
                  <a:schemeClr val="tx1"/>
                </a:solidFill>
              </a:rPr>
              <a:t>Matérias</a:t>
            </a:r>
            <a:r>
              <a:rPr lang="en-US" b="1" dirty="0">
                <a:solidFill>
                  <a:schemeClr val="tx1"/>
                </a:solidFill>
              </a:rPr>
              <a:t> </a:t>
            </a:r>
            <a:r>
              <a:rPr lang="en-US" b="1" dirty="0" err="1">
                <a:solidFill>
                  <a:schemeClr val="tx1"/>
                </a:solidFill>
              </a:rPr>
              <a:t>Primas</a:t>
            </a:r>
            <a:r>
              <a:rPr lang="en-US" b="1" dirty="0">
                <a:solidFill>
                  <a:schemeClr val="tx1"/>
                </a:solidFill>
              </a:rPr>
              <a:t> e </a:t>
            </a:r>
            <a:r>
              <a:rPr lang="en-US" b="1" dirty="0" err="1" smtClean="0">
                <a:solidFill>
                  <a:schemeClr val="tx1"/>
                </a:solidFill>
              </a:rPr>
              <a:t>Mercadorias</a:t>
            </a:r>
            <a:endParaRPr lang="en-US" b="1" dirty="0" smtClean="0">
              <a:solidFill>
                <a:schemeClr val="tx1"/>
              </a:solidFill>
            </a:endParaRPr>
          </a:p>
          <a:p>
            <a:pPr eaLnBrk="0" hangingPunct="0"/>
            <a:r>
              <a:rPr lang="en-US" sz="1400" dirty="0" err="1" smtClean="0">
                <a:solidFill>
                  <a:schemeClr val="tx1"/>
                </a:solidFill>
              </a:rPr>
              <a:t>Capítulo</a:t>
            </a:r>
            <a:r>
              <a:rPr lang="en-US" sz="1400" dirty="0" smtClean="0">
                <a:solidFill>
                  <a:schemeClr val="tx1"/>
                </a:solidFill>
              </a:rPr>
              <a:t> 5 - PLT</a:t>
            </a:r>
            <a:endParaRPr lang="pt-BR" sz="1400" dirty="0">
              <a:solidFill>
                <a:schemeClr val="tx1"/>
              </a:solidFill>
            </a:endParaRPr>
          </a:p>
        </p:txBody>
      </p:sp>
      <p:sp>
        <p:nvSpPr>
          <p:cNvPr id="93188" name="Rectangle 4"/>
          <p:cNvSpPr>
            <a:spLocks noChangeArrowheads="1"/>
          </p:cNvSpPr>
          <p:nvPr/>
        </p:nvSpPr>
        <p:spPr bwMode="auto">
          <a:xfrm>
            <a:off x="485775" y="1952625"/>
            <a:ext cx="7867650" cy="3890232"/>
          </a:xfrm>
          <a:prstGeom prst="rect">
            <a:avLst/>
          </a:prstGeom>
          <a:noFill/>
          <a:ln w="9525" algn="ctr">
            <a:noFill/>
            <a:miter lim="800000"/>
            <a:headEnd/>
            <a:tailEnd/>
          </a:ln>
        </p:spPr>
        <p:txBody>
          <a:bodyPr>
            <a:spAutoFit/>
          </a:bodyPr>
          <a:lstStyle/>
          <a:p>
            <a:pPr>
              <a:lnSpc>
                <a:spcPct val="180000"/>
              </a:lnSpc>
            </a:pPr>
            <a:r>
              <a:rPr lang="pt-BR" b="1" dirty="0">
                <a:solidFill>
                  <a:schemeClr val="tx1"/>
                </a:solidFill>
              </a:rPr>
              <a:t>O que é </a:t>
            </a:r>
            <a:r>
              <a:rPr lang="pt-BR" b="1" dirty="0" smtClean="0">
                <a:solidFill>
                  <a:schemeClr val="tx1"/>
                </a:solidFill>
              </a:rPr>
              <a:t>Armazenagem</a:t>
            </a:r>
            <a:endParaRPr lang="pt-BR" b="1" dirty="0">
              <a:solidFill>
                <a:schemeClr val="tx1"/>
              </a:solidFill>
            </a:endParaRPr>
          </a:p>
          <a:p>
            <a:pPr lvl="1">
              <a:lnSpc>
                <a:spcPct val="180000"/>
              </a:lnSpc>
            </a:pPr>
            <a:r>
              <a:rPr lang="pt-BR" b="1" dirty="0">
                <a:solidFill>
                  <a:schemeClr val="tx1"/>
                </a:solidFill>
              </a:rPr>
              <a:t>Gerenciar eficazmente o espaço tridimensional de um local adequado e seguro, colocado a disposição para guarda de mercadorias que serão movimentadas rápida e facilmente, com técnicas compatíveis às respectivas características, preservando a sua integridade física e entregando-a a quem de direito no momento aprazado.</a:t>
            </a:r>
            <a:r>
              <a:rPr lang="pt-BR" dirty="0">
                <a:solidFill>
                  <a:schemeClr val="tx1"/>
                </a:solidFill>
              </a:rPr>
              <a:t>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BD03FFC-1EF6-4031-B95F-6ACC0DF0D22E}" type="slidenum">
              <a:rPr lang="pt-BR" smtClean="0">
                <a:latin typeface="Arial" pitchFamily="34" charset="0"/>
                <a:cs typeface="Arial" pitchFamily="34" charset="0"/>
              </a:rPr>
              <a:pPr/>
              <a:t>68</a:t>
            </a:fld>
            <a:endParaRPr lang="pt-BR" smtClean="0">
              <a:latin typeface="Arial" pitchFamily="34" charset="0"/>
              <a:cs typeface="Arial" pitchFamily="34" charset="0"/>
            </a:endParaRPr>
          </a:p>
        </p:txBody>
      </p:sp>
      <p:sp>
        <p:nvSpPr>
          <p:cNvPr id="94211" name="Rectangle 5"/>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
        <p:nvSpPr>
          <p:cNvPr id="94212" name="Rectangle 6"/>
          <p:cNvSpPr>
            <a:spLocks noChangeArrowheads="1"/>
          </p:cNvSpPr>
          <p:nvPr/>
        </p:nvSpPr>
        <p:spPr bwMode="auto">
          <a:xfrm>
            <a:off x="327025" y="1392238"/>
            <a:ext cx="8475663" cy="4968875"/>
          </a:xfrm>
          <a:prstGeom prst="rect">
            <a:avLst/>
          </a:prstGeom>
          <a:noFill/>
          <a:ln w="9525" algn="ctr">
            <a:noFill/>
            <a:miter lim="800000"/>
            <a:headEnd/>
            <a:tailEnd/>
          </a:ln>
        </p:spPr>
        <p:txBody>
          <a:bodyPr>
            <a:spAutoFit/>
          </a:bodyPr>
          <a:lstStyle/>
          <a:p>
            <a:r>
              <a:rPr lang="pt-BR" b="1">
                <a:solidFill>
                  <a:schemeClr val="tx1"/>
                </a:solidFill>
              </a:rPr>
              <a:t>Importância da Armazenagem</a:t>
            </a:r>
          </a:p>
          <a:p>
            <a:pPr lvl="1"/>
            <a:r>
              <a:rPr lang="pt-BR">
                <a:solidFill>
                  <a:schemeClr val="tx1"/>
                </a:solidFill>
              </a:rPr>
              <a:t> Funciona como amortecedor destinado a equilibrar produção com demanda.  Busca garantir a continuidade da cadeia de suprimentos </a:t>
            </a:r>
          </a:p>
          <a:p>
            <a:pPr lvl="1"/>
            <a:r>
              <a:rPr lang="pt-BR">
                <a:solidFill>
                  <a:schemeClr val="tx1"/>
                </a:solidFill>
              </a:rPr>
              <a:t> Agrega valor na oferta de serviços aos clientes :</a:t>
            </a:r>
          </a:p>
          <a:p>
            <a:pPr lvl="3"/>
            <a:r>
              <a:rPr lang="pt-BR">
                <a:solidFill>
                  <a:schemeClr val="tx1"/>
                </a:solidFill>
              </a:rPr>
              <a:t> 	redução de avarias , </a:t>
            </a:r>
          </a:p>
          <a:p>
            <a:pPr lvl="3"/>
            <a:r>
              <a:rPr lang="pt-BR">
                <a:solidFill>
                  <a:schemeClr val="tx1"/>
                </a:solidFill>
              </a:rPr>
              <a:t> 	registros confiáveis</a:t>
            </a:r>
          </a:p>
          <a:p>
            <a:pPr lvl="3"/>
            <a:r>
              <a:rPr lang="pt-BR">
                <a:solidFill>
                  <a:schemeClr val="tx1"/>
                </a:solidFill>
              </a:rPr>
              <a:t> 	informações on line</a:t>
            </a:r>
          </a:p>
          <a:p>
            <a:pPr lvl="3"/>
            <a:r>
              <a:rPr lang="pt-BR">
                <a:solidFill>
                  <a:schemeClr val="tx1"/>
                </a:solidFill>
              </a:rPr>
              <a:t> 	rastreamento</a:t>
            </a:r>
          </a:p>
          <a:p>
            <a:pPr lvl="3"/>
            <a:r>
              <a:rPr lang="pt-BR">
                <a:solidFill>
                  <a:schemeClr val="tx1"/>
                </a:solidFill>
              </a:rPr>
              <a:t> 	roteirização</a:t>
            </a:r>
          </a:p>
          <a:p>
            <a:pPr lvl="1"/>
            <a:r>
              <a:rPr lang="pt-BR">
                <a:solidFill>
                  <a:schemeClr val="tx1"/>
                </a:solidFill>
              </a:rPr>
              <a:t> A redução de custo somente é obtida com a junção das funções :</a:t>
            </a:r>
          </a:p>
          <a:p>
            <a:pPr lvl="2"/>
            <a:r>
              <a:rPr lang="pt-BR">
                <a:solidFill>
                  <a:schemeClr val="tx1"/>
                </a:solidFill>
              </a:rPr>
              <a:t> 	Aquisição</a:t>
            </a:r>
          </a:p>
          <a:p>
            <a:pPr lvl="2"/>
            <a:r>
              <a:rPr lang="pt-BR">
                <a:solidFill>
                  <a:schemeClr val="tx1"/>
                </a:solidFill>
              </a:rPr>
              <a:t> 	Transporte</a:t>
            </a:r>
          </a:p>
          <a:p>
            <a:pPr lvl="2"/>
            <a:r>
              <a:rPr lang="pt-BR">
                <a:solidFill>
                  <a:schemeClr val="tx1"/>
                </a:solidFill>
              </a:rPr>
              <a:t> 	Armazenagem</a:t>
            </a:r>
          </a:p>
          <a:p>
            <a:pPr lvl="2"/>
            <a:r>
              <a:rPr lang="pt-BR">
                <a:solidFill>
                  <a:schemeClr val="tx1"/>
                </a:solidFill>
              </a:rPr>
              <a:t> 	Gerenciamento de estoques</a:t>
            </a:r>
          </a:p>
          <a:p>
            <a:pPr lvl="2"/>
            <a:r>
              <a:rPr lang="pt-BR">
                <a:solidFill>
                  <a:schemeClr val="tx1"/>
                </a:solidFill>
              </a:rPr>
              <a:t> 	Distribuição física</a:t>
            </a:r>
          </a:p>
          <a:p>
            <a:pPr lvl="2"/>
            <a:r>
              <a:rPr lang="pt-BR">
                <a:solidFill>
                  <a:schemeClr val="tx1"/>
                </a:solidFill>
              </a:rPr>
              <a:t> 	Fluxo de informações</a:t>
            </a:r>
            <a:endParaRPr lang="pt-BR" b="1" i="1" u="sng">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7E0EBBF-582E-4D88-8A8E-2C48C44D8775}" type="slidenum">
              <a:rPr lang="pt-BR" smtClean="0">
                <a:latin typeface="Arial" pitchFamily="34" charset="0"/>
                <a:cs typeface="Arial" pitchFamily="34" charset="0"/>
              </a:rPr>
              <a:pPr/>
              <a:t>69</a:t>
            </a:fld>
            <a:endParaRPr lang="pt-BR" smtClean="0">
              <a:latin typeface="Arial" pitchFamily="34" charset="0"/>
              <a:cs typeface="Arial" pitchFamily="34" charset="0"/>
            </a:endParaRPr>
          </a:p>
        </p:txBody>
      </p:sp>
      <p:sp>
        <p:nvSpPr>
          <p:cNvPr id="95235" name="Rectangle 2"/>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
        <p:nvSpPr>
          <p:cNvPr id="95236" name="Text Box 3"/>
          <p:cNvSpPr txBox="1">
            <a:spLocks noChangeArrowheads="1"/>
          </p:cNvSpPr>
          <p:nvPr/>
        </p:nvSpPr>
        <p:spPr bwMode="auto">
          <a:xfrm>
            <a:off x="573088" y="1379538"/>
            <a:ext cx="2581275" cy="396875"/>
          </a:xfrm>
          <a:prstGeom prst="rect">
            <a:avLst/>
          </a:prstGeom>
          <a:noFill/>
          <a:ln w="9525">
            <a:noFill/>
            <a:miter lim="800000"/>
            <a:headEnd/>
            <a:tailEnd/>
          </a:ln>
        </p:spPr>
        <p:txBody>
          <a:bodyPr wrap="none">
            <a:spAutoFit/>
          </a:bodyPr>
          <a:lstStyle/>
          <a:p>
            <a:r>
              <a:rPr lang="pt-BR">
                <a:solidFill>
                  <a:schemeClr val="tx1"/>
                </a:solidFill>
              </a:rPr>
              <a:t>Gestão dos estoques</a:t>
            </a:r>
          </a:p>
        </p:txBody>
      </p:sp>
      <p:sp>
        <p:nvSpPr>
          <p:cNvPr id="95237" name="Text Box 4"/>
          <p:cNvSpPr txBox="1">
            <a:spLocks noChangeArrowheads="1"/>
          </p:cNvSpPr>
          <p:nvPr/>
        </p:nvSpPr>
        <p:spPr bwMode="auto">
          <a:xfrm>
            <a:off x="1581150" y="1908175"/>
            <a:ext cx="6500813" cy="2203450"/>
          </a:xfrm>
          <a:prstGeom prst="rect">
            <a:avLst/>
          </a:prstGeom>
          <a:noFill/>
          <a:ln w="9525">
            <a:noFill/>
            <a:miter lim="800000"/>
            <a:headEnd/>
            <a:tailEnd/>
          </a:ln>
        </p:spPr>
        <p:txBody>
          <a:bodyPr>
            <a:spAutoFit/>
          </a:bodyPr>
          <a:lstStyle/>
          <a:p>
            <a:pPr>
              <a:lnSpc>
                <a:spcPct val="110000"/>
              </a:lnSpc>
            </a:pPr>
            <a:r>
              <a:rPr lang="pt-BR" sz="1800">
                <a:solidFill>
                  <a:schemeClr val="tx1"/>
                </a:solidFill>
              </a:rPr>
              <a:t>Funções básicas dos estoques :</a:t>
            </a:r>
          </a:p>
          <a:p>
            <a:pPr lvl="1">
              <a:lnSpc>
                <a:spcPct val="110000"/>
              </a:lnSpc>
              <a:buFontTx/>
              <a:buChar char="•"/>
            </a:pPr>
            <a:r>
              <a:rPr lang="pt-BR" sz="1800">
                <a:solidFill>
                  <a:schemeClr val="tx1"/>
                </a:solidFill>
              </a:rPr>
              <a:t> Garantir a disponibilidade de insumos para a produção</a:t>
            </a:r>
          </a:p>
          <a:p>
            <a:pPr lvl="1">
              <a:lnSpc>
                <a:spcPct val="110000"/>
              </a:lnSpc>
              <a:buFontTx/>
              <a:buChar char="•"/>
            </a:pPr>
            <a:r>
              <a:rPr lang="pt-BR" sz="1800">
                <a:solidFill>
                  <a:schemeClr val="tx1"/>
                </a:solidFill>
              </a:rPr>
              <a:t> Atuar como amortecedor durante o período de ressuprimento</a:t>
            </a:r>
          </a:p>
          <a:p>
            <a:pPr lvl="1">
              <a:lnSpc>
                <a:spcPct val="110000"/>
              </a:lnSpc>
              <a:buFontTx/>
              <a:buChar char="•"/>
            </a:pPr>
            <a:r>
              <a:rPr lang="pt-BR" sz="1800">
                <a:solidFill>
                  <a:schemeClr val="tx1"/>
                </a:solidFill>
              </a:rPr>
              <a:t> Reduzir o custo do transporte, pela aquisição de maiores lotes</a:t>
            </a:r>
          </a:p>
          <a:p>
            <a:pPr lvl="1">
              <a:lnSpc>
                <a:spcPct val="110000"/>
              </a:lnSpc>
              <a:buFontTx/>
              <a:buChar char="•"/>
            </a:pPr>
            <a:r>
              <a:rPr lang="pt-BR" sz="1800">
                <a:solidFill>
                  <a:schemeClr val="tx1"/>
                </a:solidFill>
              </a:rPr>
              <a:t> Dispor de produtos acabados para entrega a clientes</a:t>
            </a:r>
          </a:p>
        </p:txBody>
      </p:sp>
      <p:sp>
        <p:nvSpPr>
          <p:cNvPr id="95238" name="Text Box 5"/>
          <p:cNvSpPr txBox="1">
            <a:spLocks noChangeArrowheads="1"/>
          </p:cNvSpPr>
          <p:nvPr/>
        </p:nvSpPr>
        <p:spPr bwMode="auto">
          <a:xfrm>
            <a:off x="1746250" y="4408488"/>
            <a:ext cx="6500813" cy="2203450"/>
          </a:xfrm>
          <a:prstGeom prst="rect">
            <a:avLst/>
          </a:prstGeom>
          <a:noFill/>
          <a:ln w="9525">
            <a:noFill/>
            <a:miter lim="800000"/>
            <a:headEnd/>
            <a:tailEnd/>
          </a:ln>
        </p:spPr>
        <p:txBody>
          <a:bodyPr>
            <a:spAutoFit/>
          </a:bodyPr>
          <a:lstStyle/>
          <a:p>
            <a:pPr>
              <a:lnSpc>
                <a:spcPct val="110000"/>
              </a:lnSpc>
            </a:pPr>
            <a:r>
              <a:rPr lang="pt-BR" sz="1800">
                <a:solidFill>
                  <a:schemeClr val="tx1"/>
                </a:solidFill>
              </a:rPr>
              <a:t>Estoques imobilizam capital, alteram significativamente a rentabilidade.</a:t>
            </a:r>
          </a:p>
          <a:p>
            <a:pPr>
              <a:lnSpc>
                <a:spcPct val="110000"/>
              </a:lnSpc>
            </a:pPr>
            <a:r>
              <a:rPr lang="pt-BR" sz="1800">
                <a:solidFill>
                  <a:schemeClr val="tx1"/>
                </a:solidFill>
              </a:rPr>
              <a:t>Gestão eficaz de estoque traz grandes reduções nos seus níveis. </a:t>
            </a:r>
          </a:p>
          <a:p>
            <a:pPr>
              <a:lnSpc>
                <a:spcPct val="110000"/>
              </a:lnSpc>
            </a:pPr>
            <a:r>
              <a:rPr lang="pt-BR" sz="1800">
                <a:solidFill>
                  <a:schemeClr val="tx1"/>
                </a:solidFill>
              </a:rPr>
              <a:t>Uma visão integrada da cadeia de suprimentos, o </a:t>
            </a:r>
            <a:r>
              <a:rPr lang="pt-BR" sz="1800" i="1" u="sng">
                <a:solidFill>
                  <a:schemeClr val="tx1"/>
                </a:solidFill>
              </a:rPr>
              <a:t>just in time</a:t>
            </a:r>
            <a:r>
              <a:rPr lang="pt-BR" sz="1800">
                <a:solidFill>
                  <a:schemeClr val="tx1"/>
                </a:solidFill>
              </a:rPr>
              <a:t> pode ajudar nessa integração. Insumos na hora e local necessário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5E34A0B7-8A9A-43F5-9692-8251DA7CC14F}" type="slidenum">
              <a:rPr lang="pt-BR" smtClean="0">
                <a:latin typeface="Arial" pitchFamily="34" charset="0"/>
                <a:cs typeface="Arial" pitchFamily="34" charset="0"/>
              </a:rPr>
              <a:pPr/>
              <a:t>7</a:t>
            </a:fld>
            <a:endParaRPr lang="pt-BR" smtClean="0">
              <a:latin typeface="Arial" pitchFamily="34" charset="0"/>
              <a:cs typeface="Arial" pitchFamily="34" charset="0"/>
            </a:endParaRPr>
          </a:p>
        </p:txBody>
      </p:sp>
      <p:sp>
        <p:nvSpPr>
          <p:cNvPr id="27651" name="Text Box 3"/>
          <p:cNvSpPr txBox="1">
            <a:spLocks noChangeArrowheads="1"/>
          </p:cNvSpPr>
          <p:nvPr/>
        </p:nvSpPr>
        <p:spPr bwMode="auto">
          <a:xfrm>
            <a:off x="246743" y="1251856"/>
            <a:ext cx="8506959" cy="5355312"/>
          </a:xfrm>
          <a:prstGeom prst="rect">
            <a:avLst/>
          </a:prstGeom>
          <a:noFill/>
          <a:ln w="9525">
            <a:noFill/>
            <a:miter lim="800000"/>
            <a:headEnd/>
            <a:tailEnd/>
          </a:ln>
        </p:spPr>
        <p:txBody>
          <a:bodyPr wrap="square">
            <a:spAutoFit/>
          </a:bodyPr>
          <a:lstStyle/>
          <a:p>
            <a:r>
              <a:rPr lang="pt-BR" sz="1800" dirty="0">
                <a:solidFill>
                  <a:schemeClr val="tx1"/>
                </a:solidFill>
              </a:rPr>
              <a:t>	</a:t>
            </a:r>
            <a:r>
              <a:rPr lang="pt-BR" sz="1800" b="1" u="sng" dirty="0">
                <a:solidFill>
                  <a:schemeClr val="tx1"/>
                </a:solidFill>
              </a:rPr>
              <a:t>Resultado prático</a:t>
            </a:r>
          </a:p>
          <a:p>
            <a:r>
              <a:rPr lang="pt-BR" sz="1800" dirty="0">
                <a:solidFill>
                  <a:schemeClr val="tx1"/>
                </a:solidFill>
              </a:rPr>
              <a:t>No gerenciamento da cadeia é possível reduzir ou eliminar o volume de estoque de segurança que existe entre as organizações de uma cadeia , através do compartilhamento das informações sobre demanda e dos níveis de estoque.</a:t>
            </a:r>
          </a:p>
          <a:p>
            <a:r>
              <a:rPr lang="pt-BR" sz="1800" dirty="0">
                <a:solidFill>
                  <a:schemeClr val="tx1"/>
                </a:solidFill>
              </a:rPr>
              <a:t>O gerenciamento provoca uma mudança significativa na relação entre cliente e fornecedores.</a:t>
            </a:r>
          </a:p>
          <a:p>
            <a:r>
              <a:rPr lang="pt-BR" sz="1800" dirty="0">
                <a:solidFill>
                  <a:schemeClr val="tx1"/>
                </a:solidFill>
              </a:rPr>
              <a:t>	Foco na cooperação e na confiança</a:t>
            </a:r>
          </a:p>
          <a:p>
            <a:pPr algn="ctr"/>
            <a:r>
              <a:rPr lang="pt-BR" sz="1800" b="1" dirty="0">
                <a:solidFill>
                  <a:schemeClr val="tx1"/>
                </a:solidFill>
              </a:rPr>
              <a:t>“ o todo pode ser maior que a soma das partes “</a:t>
            </a:r>
            <a:r>
              <a:rPr lang="pt-BR" sz="1800" dirty="0">
                <a:solidFill>
                  <a:schemeClr val="tx1"/>
                </a:solidFill>
              </a:rPr>
              <a:t> </a:t>
            </a:r>
            <a:endParaRPr lang="pt-BR" sz="1800" dirty="0" smtClean="0">
              <a:solidFill>
                <a:schemeClr val="tx1"/>
              </a:solidFill>
            </a:endParaRPr>
          </a:p>
          <a:p>
            <a:pPr marL="342900" indent="-342900" eaLnBrk="0" hangingPunct="0"/>
            <a:r>
              <a:rPr lang="pt-BR" sz="1800" dirty="0" smtClean="0"/>
              <a:t>Fatores impulsionadores da logística global :</a:t>
            </a:r>
          </a:p>
          <a:p>
            <a:pPr marL="342900" indent="-342900" eaLnBrk="0" hangingPunct="0">
              <a:buFontTx/>
              <a:buAutoNum type="arabicPeriod"/>
            </a:pPr>
            <a:r>
              <a:rPr lang="pt-BR" sz="1800" dirty="0" smtClean="0"/>
              <a:t>Gestão da cadeia de suprimentos : O Controle logística deixa de ser interno e passa a ser de toda a cadeia. Com relações de confiança entre os parceiros e </a:t>
            </a:r>
            <a:r>
              <a:rPr lang="pt-BR" sz="1800" dirty="0" err="1" smtClean="0"/>
              <a:t>ganha-ganha</a:t>
            </a:r>
            <a:r>
              <a:rPr lang="pt-BR" sz="1800" dirty="0" smtClean="0"/>
              <a:t>. </a:t>
            </a:r>
          </a:p>
          <a:p>
            <a:pPr marL="342900" indent="-342900" eaLnBrk="0" hangingPunct="0">
              <a:buFontTx/>
              <a:buAutoNum type="arabicPeriod"/>
            </a:pPr>
            <a:r>
              <a:rPr lang="pt-BR" sz="1800" dirty="0" smtClean="0"/>
              <a:t>Integração Econômica e Regional : Barreiras alfandegárias e burocráticas são derrubadas no sentido de agilizar o comércio exterior, unificando o sistema de carga e descarga, manuseio e transportes . Exemplos = União Européia NAFTA , </a:t>
            </a:r>
            <a:r>
              <a:rPr lang="pt-BR" sz="1800" dirty="0" err="1" smtClean="0"/>
              <a:t>Mercosul</a:t>
            </a:r>
            <a:r>
              <a:rPr lang="pt-BR" sz="1800" dirty="0" smtClean="0"/>
              <a:t> , ALADI ( inclui </a:t>
            </a:r>
            <a:r>
              <a:rPr lang="pt-BR" sz="1800" dirty="0" err="1" smtClean="0"/>
              <a:t>Mexico</a:t>
            </a:r>
            <a:r>
              <a:rPr lang="pt-BR" sz="1800" dirty="0" smtClean="0"/>
              <a:t> + Cuba + </a:t>
            </a:r>
            <a:r>
              <a:rPr lang="pt-BR" sz="1800" dirty="0" err="1" smtClean="0"/>
              <a:t>Mercosul</a:t>
            </a:r>
            <a:r>
              <a:rPr lang="pt-BR" sz="1800" dirty="0" smtClean="0"/>
              <a:t>).</a:t>
            </a:r>
          </a:p>
          <a:p>
            <a:pPr marL="342900" indent="-342900" eaLnBrk="0" hangingPunct="0">
              <a:buFontTx/>
              <a:buAutoNum type="arabicPeriod"/>
            </a:pPr>
            <a:r>
              <a:rPr lang="pt-BR" sz="1800" dirty="0" smtClean="0"/>
              <a:t>Avanços Tecnológicos : Avanços na comunicação, da informática, são representativos na explosão de operações internacionais atualmente. GPS, WMS, EDI</a:t>
            </a:r>
            <a:endParaRPr lang="pt-BR" sz="1800" dirty="0">
              <a:solidFill>
                <a:schemeClr val="tx1"/>
              </a:solidFill>
            </a:endParaRPr>
          </a:p>
        </p:txBody>
      </p:sp>
      <p:sp>
        <p:nvSpPr>
          <p:cNvPr id="27652" name="Rectangle 5"/>
          <p:cNvSpPr>
            <a:spLocks noChangeArrowheads="1"/>
          </p:cNvSpPr>
          <p:nvPr/>
        </p:nvSpPr>
        <p:spPr bwMode="auto">
          <a:xfrm>
            <a:off x="457200" y="427264"/>
            <a:ext cx="8229600" cy="592138"/>
          </a:xfrm>
          <a:prstGeom prst="rect">
            <a:avLst/>
          </a:prstGeom>
          <a:solidFill>
            <a:srgbClr val="FFFFFF"/>
          </a:solidFill>
          <a:ln w="9525">
            <a:solidFill>
              <a:srgbClr val="000000"/>
            </a:solidFill>
            <a:miter lim="800000"/>
            <a:headEnd/>
            <a:tailEnd/>
          </a:ln>
        </p:spPr>
        <p:txBody>
          <a:bodyPr/>
          <a:lstStyle/>
          <a:p>
            <a:pPr algn="ctr" eaLnBrk="0" hangingPunct="0"/>
            <a:r>
              <a:rPr lang="pt-BR" sz="3200"/>
              <a:t>Transporte , Distribuição e Seguros</a:t>
            </a:r>
          </a:p>
        </p:txBody>
      </p:sp>
      <p:sp>
        <p:nvSpPr>
          <p:cNvPr id="27653" name="Rectangle 6"/>
          <p:cNvSpPr>
            <a:spLocks noChangeArrowheads="1"/>
          </p:cNvSpPr>
          <p:nvPr/>
        </p:nvSpPr>
        <p:spPr bwMode="auto">
          <a:xfrm>
            <a:off x="420688" y="939121"/>
            <a:ext cx="8001000" cy="400110"/>
          </a:xfrm>
          <a:prstGeom prst="rect">
            <a:avLst/>
          </a:prstGeom>
          <a:noFill/>
          <a:ln w="9525">
            <a:noFill/>
            <a:miter lim="800000"/>
            <a:headEnd/>
            <a:tailEnd/>
          </a:ln>
        </p:spPr>
        <p:txBody>
          <a:bodyPr anchor="ctr">
            <a:spAutoFit/>
          </a:bodyPr>
          <a:lstStyle/>
          <a:p>
            <a:pPr algn="just">
              <a:spcBef>
                <a:spcPct val="50000"/>
              </a:spcBef>
            </a:pPr>
            <a:r>
              <a:rPr lang="pt-PT" b="1" i="1" dirty="0">
                <a:solidFill>
                  <a:schemeClr val="tx1"/>
                </a:solidFill>
              </a:rPr>
              <a:t>Evolução dos Sistemas Logísticos</a:t>
            </a:r>
            <a:endParaRPr lang="pt-BR" b="1"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5E81999-5EBD-4EB3-A307-0BC6D0698901}" type="slidenum">
              <a:rPr lang="pt-BR" smtClean="0">
                <a:latin typeface="Arial" pitchFamily="34" charset="0"/>
                <a:cs typeface="Arial" pitchFamily="34" charset="0"/>
              </a:rPr>
              <a:pPr/>
              <a:t>70</a:t>
            </a:fld>
            <a:endParaRPr lang="pt-BR" smtClean="0">
              <a:latin typeface="Arial" pitchFamily="34" charset="0"/>
              <a:cs typeface="Arial" pitchFamily="34" charset="0"/>
            </a:endParaRPr>
          </a:p>
        </p:txBody>
      </p:sp>
      <p:sp>
        <p:nvSpPr>
          <p:cNvPr id="96259" name="Text Box 3"/>
          <p:cNvSpPr txBox="1">
            <a:spLocks noChangeArrowheads="1"/>
          </p:cNvSpPr>
          <p:nvPr/>
        </p:nvSpPr>
        <p:spPr bwMode="auto">
          <a:xfrm>
            <a:off x="755650" y="1412875"/>
            <a:ext cx="8012113" cy="5294313"/>
          </a:xfrm>
          <a:prstGeom prst="rect">
            <a:avLst/>
          </a:prstGeom>
          <a:noFill/>
          <a:ln w="9525">
            <a:noFill/>
            <a:miter lim="800000"/>
            <a:headEnd/>
            <a:tailEnd/>
          </a:ln>
        </p:spPr>
        <p:txBody>
          <a:bodyPr>
            <a:spAutoFit/>
          </a:bodyPr>
          <a:lstStyle/>
          <a:p>
            <a:pPr marL="342900" indent="-342900">
              <a:lnSpc>
                <a:spcPct val="210000"/>
              </a:lnSpc>
            </a:pPr>
            <a:r>
              <a:rPr lang="pt-BR" sz="1600" b="1">
                <a:solidFill>
                  <a:schemeClr val="tx1"/>
                </a:solidFill>
              </a:rPr>
              <a:t>A informatização no armazém deve :</a:t>
            </a:r>
          </a:p>
          <a:p>
            <a:pPr marL="800100" lvl="1" indent="-342900">
              <a:lnSpc>
                <a:spcPct val="210000"/>
              </a:lnSpc>
              <a:buFontTx/>
              <a:buChar char="•"/>
            </a:pPr>
            <a:r>
              <a:rPr lang="pt-BR" sz="1600" b="1">
                <a:solidFill>
                  <a:schemeClr val="tx1"/>
                </a:solidFill>
              </a:rPr>
              <a:t>Racionalização das entradas de dados </a:t>
            </a:r>
          </a:p>
          <a:p>
            <a:pPr marL="800100" lvl="1" indent="-342900">
              <a:lnSpc>
                <a:spcPct val="210000"/>
              </a:lnSpc>
              <a:buFontTx/>
              <a:buChar char="•"/>
            </a:pPr>
            <a:r>
              <a:rPr lang="pt-BR" sz="1600" b="1">
                <a:solidFill>
                  <a:schemeClr val="tx1"/>
                </a:solidFill>
              </a:rPr>
              <a:t>Digitação das informações diretamente dos documentos produzidos das operações</a:t>
            </a:r>
          </a:p>
          <a:p>
            <a:pPr marL="800100" lvl="1" indent="-342900">
              <a:lnSpc>
                <a:spcPct val="210000"/>
              </a:lnSpc>
              <a:buFontTx/>
              <a:buChar char="•"/>
            </a:pPr>
            <a:r>
              <a:rPr lang="pt-BR" sz="1600" b="1">
                <a:solidFill>
                  <a:schemeClr val="tx1"/>
                </a:solidFill>
              </a:rPr>
              <a:t>Desburocratização e racionalização das rotinas operacionais</a:t>
            </a:r>
          </a:p>
          <a:p>
            <a:pPr marL="800100" lvl="1" indent="-342900">
              <a:lnSpc>
                <a:spcPct val="210000"/>
              </a:lnSpc>
              <a:buFontTx/>
              <a:buChar char="•"/>
            </a:pPr>
            <a:r>
              <a:rPr lang="pt-BR" sz="1600" b="1">
                <a:solidFill>
                  <a:schemeClr val="tx1"/>
                </a:solidFill>
              </a:rPr>
              <a:t>Aumento da qualidade e da produtividade no processamento das informações operacionais</a:t>
            </a:r>
          </a:p>
          <a:p>
            <a:pPr marL="800100" lvl="1" indent="-342900">
              <a:lnSpc>
                <a:spcPct val="210000"/>
              </a:lnSpc>
              <a:buFontTx/>
              <a:buChar char="•"/>
            </a:pPr>
            <a:r>
              <a:rPr lang="pt-BR" sz="1600" b="1">
                <a:solidFill>
                  <a:schemeClr val="tx1"/>
                </a:solidFill>
              </a:rPr>
              <a:t>Significativa rapidez no tempo de faturamento dos serviços executados </a:t>
            </a:r>
          </a:p>
          <a:p>
            <a:pPr marL="800100" lvl="1" indent="-342900">
              <a:lnSpc>
                <a:spcPct val="210000"/>
              </a:lnSpc>
              <a:buFontTx/>
              <a:buChar char="•"/>
            </a:pPr>
            <a:r>
              <a:rPr lang="pt-BR" sz="1600" b="1">
                <a:solidFill>
                  <a:schemeClr val="tx1"/>
                </a:solidFill>
              </a:rPr>
              <a:t>Possibilidade calcular a reserva de praça</a:t>
            </a:r>
          </a:p>
          <a:p>
            <a:pPr marL="342900" indent="-342900">
              <a:lnSpc>
                <a:spcPct val="240000"/>
              </a:lnSpc>
            </a:pPr>
            <a:endParaRPr lang="pt-BR" sz="1600" b="1">
              <a:solidFill>
                <a:schemeClr val="tx1"/>
              </a:solidFill>
            </a:endParaRPr>
          </a:p>
        </p:txBody>
      </p:sp>
      <p:sp>
        <p:nvSpPr>
          <p:cNvPr id="96260" name="Rectangle 5"/>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0F18B2D-8CA9-45C8-8941-38B0CB891051}" type="slidenum">
              <a:rPr lang="pt-BR" smtClean="0">
                <a:latin typeface="Arial" pitchFamily="34" charset="0"/>
                <a:cs typeface="Arial" pitchFamily="34" charset="0"/>
              </a:rPr>
              <a:pPr/>
              <a:t>71</a:t>
            </a:fld>
            <a:endParaRPr lang="pt-BR" smtClean="0">
              <a:latin typeface="Arial" pitchFamily="34" charset="0"/>
              <a:cs typeface="Arial" pitchFamily="34" charset="0"/>
            </a:endParaRPr>
          </a:p>
        </p:txBody>
      </p:sp>
      <p:sp>
        <p:nvSpPr>
          <p:cNvPr id="36866" name="Rectangle 2050"/>
          <p:cNvSpPr>
            <a:spLocks noChangeArrowheads="1"/>
          </p:cNvSpPr>
          <p:nvPr/>
        </p:nvSpPr>
        <p:spPr bwMode="auto">
          <a:xfrm>
            <a:off x="1514475" y="1604963"/>
            <a:ext cx="6096000" cy="381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400" b="1">
                <a:solidFill>
                  <a:schemeClr val="tx1"/>
                </a:solidFill>
                <a:latin typeface="+mn-lt"/>
                <a:cs typeface="+mn-cs"/>
              </a:rPr>
              <a:t>Sistemas de Informação na Armazenagem</a:t>
            </a:r>
            <a:endParaRPr lang="pt-BR" sz="1400" b="1">
              <a:solidFill>
                <a:schemeClr val="tx1"/>
              </a:solidFill>
              <a:latin typeface="+mn-lt"/>
              <a:cs typeface="+mn-cs"/>
            </a:endParaRPr>
          </a:p>
        </p:txBody>
      </p:sp>
      <p:sp>
        <p:nvSpPr>
          <p:cNvPr id="36867" name="Rectangle 2051"/>
          <p:cNvSpPr>
            <a:spLocks noChangeArrowheads="1"/>
          </p:cNvSpPr>
          <p:nvPr/>
        </p:nvSpPr>
        <p:spPr bwMode="auto">
          <a:xfrm>
            <a:off x="1895475" y="2366963"/>
            <a:ext cx="685800" cy="3048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EDI</a:t>
            </a:r>
            <a:endParaRPr lang="pt-BR" sz="1600" b="1">
              <a:solidFill>
                <a:schemeClr val="tx1"/>
              </a:solidFill>
              <a:latin typeface="+mn-lt"/>
              <a:cs typeface="+mn-cs"/>
            </a:endParaRPr>
          </a:p>
        </p:txBody>
      </p:sp>
      <p:sp>
        <p:nvSpPr>
          <p:cNvPr id="36868" name="Rectangle 2052"/>
          <p:cNvSpPr>
            <a:spLocks noChangeArrowheads="1"/>
          </p:cNvSpPr>
          <p:nvPr/>
        </p:nvSpPr>
        <p:spPr bwMode="auto">
          <a:xfrm>
            <a:off x="3038475" y="2366963"/>
            <a:ext cx="685800" cy="3048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WMS</a:t>
            </a:r>
            <a:endParaRPr lang="pt-BR" sz="1600" b="1">
              <a:solidFill>
                <a:schemeClr val="tx1"/>
              </a:solidFill>
              <a:latin typeface="+mn-lt"/>
              <a:cs typeface="+mn-cs"/>
            </a:endParaRPr>
          </a:p>
        </p:txBody>
      </p:sp>
      <p:sp>
        <p:nvSpPr>
          <p:cNvPr id="36869" name="Rectangle 2053"/>
          <p:cNvSpPr>
            <a:spLocks noChangeArrowheads="1"/>
          </p:cNvSpPr>
          <p:nvPr/>
        </p:nvSpPr>
        <p:spPr bwMode="auto">
          <a:xfrm>
            <a:off x="4181475" y="2366963"/>
            <a:ext cx="685800" cy="3048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WCS</a:t>
            </a:r>
            <a:endParaRPr lang="pt-BR" sz="1600" b="1">
              <a:solidFill>
                <a:schemeClr val="tx1"/>
              </a:solidFill>
              <a:latin typeface="+mn-lt"/>
              <a:cs typeface="+mn-cs"/>
            </a:endParaRPr>
          </a:p>
        </p:txBody>
      </p:sp>
      <p:sp>
        <p:nvSpPr>
          <p:cNvPr id="36870" name="Rectangle 2054"/>
          <p:cNvSpPr>
            <a:spLocks noChangeArrowheads="1"/>
          </p:cNvSpPr>
          <p:nvPr/>
        </p:nvSpPr>
        <p:spPr bwMode="auto">
          <a:xfrm>
            <a:off x="5400675" y="2366963"/>
            <a:ext cx="685800" cy="3048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TMS</a:t>
            </a:r>
            <a:endParaRPr lang="pt-BR" sz="1600" b="1">
              <a:solidFill>
                <a:schemeClr val="tx1"/>
              </a:solidFill>
              <a:latin typeface="+mn-lt"/>
              <a:cs typeface="+mn-cs"/>
            </a:endParaRPr>
          </a:p>
        </p:txBody>
      </p:sp>
      <p:sp>
        <p:nvSpPr>
          <p:cNvPr id="36871" name="Rectangle 2055"/>
          <p:cNvSpPr>
            <a:spLocks noChangeArrowheads="1"/>
          </p:cNvSpPr>
          <p:nvPr/>
        </p:nvSpPr>
        <p:spPr bwMode="auto">
          <a:xfrm>
            <a:off x="6543675" y="2366963"/>
            <a:ext cx="685800" cy="3048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RFID</a:t>
            </a:r>
            <a:endParaRPr lang="pt-BR" sz="1600" b="1">
              <a:solidFill>
                <a:schemeClr val="tx1"/>
              </a:solidFill>
              <a:latin typeface="+mn-lt"/>
              <a:cs typeface="+mn-cs"/>
            </a:endParaRPr>
          </a:p>
        </p:txBody>
      </p:sp>
      <p:sp>
        <p:nvSpPr>
          <p:cNvPr id="36872" name="Rectangle 2056"/>
          <p:cNvSpPr>
            <a:spLocks noChangeArrowheads="1"/>
          </p:cNvSpPr>
          <p:nvPr/>
        </p:nvSpPr>
        <p:spPr bwMode="auto">
          <a:xfrm>
            <a:off x="3038475" y="3052763"/>
            <a:ext cx="3048000" cy="6858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Qualidade e Velocidade </a:t>
            </a:r>
          </a:p>
          <a:p>
            <a:pPr algn="ctr">
              <a:defRPr/>
            </a:pPr>
            <a:r>
              <a:rPr lang="en-US" sz="1600" b="1">
                <a:solidFill>
                  <a:schemeClr val="tx1"/>
                </a:solidFill>
                <a:latin typeface="+mn-lt"/>
                <a:cs typeface="+mn-cs"/>
              </a:rPr>
              <a:t>de Informações</a:t>
            </a:r>
            <a:endParaRPr lang="pt-BR" sz="1600" b="1">
              <a:solidFill>
                <a:schemeClr val="tx1"/>
              </a:solidFill>
              <a:latin typeface="+mn-lt"/>
              <a:cs typeface="+mn-cs"/>
            </a:endParaRPr>
          </a:p>
        </p:txBody>
      </p:sp>
      <p:sp>
        <p:nvSpPr>
          <p:cNvPr id="36873" name="Rectangle 2057"/>
          <p:cNvSpPr>
            <a:spLocks noChangeArrowheads="1"/>
          </p:cNvSpPr>
          <p:nvPr/>
        </p:nvSpPr>
        <p:spPr bwMode="auto">
          <a:xfrm>
            <a:off x="676275" y="41957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Redução de </a:t>
            </a:r>
          </a:p>
          <a:p>
            <a:pPr algn="ctr">
              <a:defRPr/>
            </a:pPr>
            <a:r>
              <a:rPr lang="en-US" sz="1600" b="1">
                <a:solidFill>
                  <a:schemeClr val="tx1"/>
                </a:solidFill>
                <a:latin typeface="+mn-lt"/>
                <a:cs typeface="+mn-cs"/>
              </a:rPr>
              <a:t>Erros ao </a:t>
            </a:r>
          </a:p>
          <a:p>
            <a:pPr algn="ctr">
              <a:defRPr/>
            </a:pPr>
            <a:r>
              <a:rPr lang="en-US" sz="1600" b="1">
                <a:solidFill>
                  <a:schemeClr val="tx1"/>
                </a:solidFill>
                <a:latin typeface="+mn-lt"/>
                <a:cs typeface="+mn-cs"/>
              </a:rPr>
              <a:t>cliente</a:t>
            </a:r>
            <a:endParaRPr lang="pt-BR" sz="1600" b="1">
              <a:solidFill>
                <a:schemeClr val="tx1"/>
              </a:solidFill>
              <a:latin typeface="+mn-lt"/>
              <a:cs typeface="+mn-cs"/>
            </a:endParaRPr>
          </a:p>
        </p:txBody>
      </p:sp>
      <p:sp>
        <p:nvSpPr>
          <p:cNvPr id="36874" name="Rectangle 2058"/>
          <p:cNvSpPr>
            <a:spLocks noChangeArrowheads="1"/>
          </p:cNvSpPr>
          <p:nvPr/>
        </p:nvSpPr>
        <p:spPr bwMode="auto">
          <a:xfrm>
            <a:off x="2124075" y="41957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Redução no </a:t>
            </a:r>
          </a:p>
          <a:p>
            <a:pPr algn="ctr">
              <a:defRPr/>
            </a:pPr>
            <a:r>
              <a:rPr lang="en-US" sz="1600" b="1">
                <a:solidFill>
                  <a:schemeClr val="tx1"/>
                </a:solidFill>
                <a:latin typeface="+mn-lt"/>
                <a:cs typeface="+mn-cs"/>
              </a:rPr>
              <a:t>Tempo de </a:t>
            </a:r>
          </a:p>
          <a:p>
            <a:pPr algn="ctr">
              <a:defRPr/>
            </a:pPr>
            <a:r>
              <a:rPr lang="en-US" sz="1600" b="1">
                <a:solidFill>
                  <a:schemeClr val="tx1"/>
                </a:solidFill>
                <a:latin typeface="+mn-lt"/>
                <a:cs typeface="+mn-cs"/>
              </a:rPr>
              <a:t>Atendimento</a:t>
            </a:r>
            <a:endParaRPr lang="pt-BR" sz="1600" b="1">
              <a:solidFill>
                <a:schemeClr val="tx1"/>
              </a:solidFill>
              <a:latin typeface="+mn-lt"/>
              <a:cs typeface="+mn-cs"/>
            </a:endParaRPr>
          </a:p>
        </p:txBody>
      </p:sp>
      <p:sp>
        <p:nvSpPr>
          <p:cNvPr id="36875" name="Rectangle 2059"/>
          <p:cNvSpPr>
            <a:spLocks noChangeArrowheads="1"/>
          </p:cNvSpPr>
          <p:nvPr/>
        </p:nvSpPr>
        <p:spPr bwMode="auto">
          <a:xfrm>
            <a:off x="3495675" y="41957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Redução de </a:t>
            </a:r>
          </a:p>
          <a:p>
            <a:pPr algn="ctr">
              <a:defRPr/>
            </a:pPr>
            <a:r>
              <a:rPr lang="en-US" sz="1600" b="1">
                <a:solidFill>
                  <a:schemeClr val="tx1"/>
                </a:solidFill>
                <a:latin typeface="+mn-lt"/>
                <a:cs typeface="+mn-cs"/>
              </a:rPr>
              <a:t>Custos da</a:t>
            </a:r>
          </a:p>
          <a:p>
            <a:pPr algn="ctr">
              <a:defRPr/>
            </a:pPr>
            <a:r>
              <a:rPr lang="en-US" sz="1600" b="1">
                <a:solidFill>
                  <a:schemeClr val="tx1"/>
                </a:solidFill>
                <a:latin typeface="+mn-lt"/>
                <a:cs typeface="+mn-cs"/>
              </a:rPr>
              <a:t>M.O</a:t>
            </a:r>
            <a:endParaRPr lang="pt-BR" sz="1600" b="1">
              <a:solidFill>
                <a:schemeClr val="tx1"/>
              </a:solidFill>
              <a:latin typeface="+mn-lt"/>
              <a:cs typeface="+mn-cs"/>
            </a:endParaRPr>
          </a:p>
        </p:txBody>
      </p:sp>
      <p:sp>
        <p:nvSpPr>
          <p:cNvPr id="36876" name="Rectangle 2060"/>
          <p:cNvSpPr>
            <a:spLocks noChangeArrowheads="1"/>
          </p:cNvSpPr>
          <p:nvPr/>
        </p:nvSpPr>
        <p:spPr bwMode="auto">
          <a:xfrm>
            <a:off x="4867275" y="41957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Racionaliz. </a:t>
            </a:r>
          </a:p>
          <a:p>
            <a:pPr algn="ctr">
              <a:defRPr/>
            </a:pPr>
            <a:r>
              <a:rPr lang="en-US" sz="1600" b="1">
                <a:solidFill>
                  <a:schemeClr val="tx1"/>
                </a:solidFill>
                <a:latin typeface="+mn-lt"/>
                <a:cs typeface="+mn-cs"/>
              </a:rPr>
              <a:t>Espaço e </a:t>
            </a:r>
          </a:p>
          <a:p>
            <a:pPr algn="ctr">
              <a:defRPr/>
            </a:pPr>
            <a:r>
              <a:rPr lang="en-US" sz="1600" b="1">
                <a:solidFill>
                  <a:schemeClr val="tx1"/>
                </a:solidFill>
                <a:latin typeface="+mn-lt"/>
                <a:cs typeface="+mn-cs"/>
              </a:rPr>
              <a:t>Equiptos</a:t>
            </a:r>
            <a:endParaRPr lang="pt-BR" sz="1600" b="1">
              <a:solidFill>
                <a:schemeClr val="tx1"/>
              </a:solidFill>
              <a:latin typeface="+mn-lt"/>
              <a:cs typeface="+mn-cs"/>
            </a:endParaRPr>
          </a:p>
        </p:txBody>
      </p:sp>
      <p:sp>
        <p:nvSpPr>
          <p:cNvPr id="36877" name="Rectangle 2061"/>
          <p:cNvSpPr>
            <a:spLocks noChangeArrowheads="1"/>
          </p:cNvSpPr>
          <p:nvPr/>
        </p:nvSpPr>
        <p:spPr bwMode="auto">
          <a:xfrm>
            <a:off x="6315075" y="41957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Aumento de</a:t>
            </a:r>
          </a:p>
          <a:p>
            <a:pPr algn="ctr">
              <a:defRPr/>
            </a:pPr>
            <a:r>
              <a:rPr lang="en-US" sz="1600" b="1">
                <a:solidFill>
                  <a:schemeClr val="tx1"/>
                </a:solidFill>
                <a:latin typeface="+mn-lt"/>
                <a:cs typeface="+mn-cs"/>
              </a:rPr>
              <a:t>Capacidade</a:t>
            </a:r>
            <a:endParaRPr lang="pt-BR" sz="1600" b="1">
              <a:solidFill>
                <a:schemeClr val="tx1"/>
              </a:solidFill>
              <a:latin typeface="+mn-lt"/>
              <a:cs typeface="+mn-cs"/>
            </a:endParaRPr>
          </a:p>
        </p:txBody>
      </p:sp>
      <p:sp>
        <p:nvSpPr>
          <p:cNvPr id="36878" name="Rectangle 2062"/>
          <p:cNvSpPr>
            <a:spLocks noChangeArrowheads="1"/>
          </p:cNvSpPr>
          <p:nvPr/>
        </p:nvSpPr>
        <p:spPr bwMode="auto">
          <a:xfrm>
            <a:off x="7686675" y="41957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Desempenho</a:t>
            </a:r>
          </a:p>
          <a:p>
            <a:pPr algn="ctr">
              <a:defRPr/>
            </a:pPr>
            <a:r>
              <a:rPr lang="en-US" sz="1600" b="1">
                <a:solidFill>
                  <a:schemeClr val="tx1"/>
                </a:solidFill>
                <a:latin typeface="+mn-lt"/>
                <a:cs typeface="+mn-cs"/>
              </a:rPr>
              <a:t>Sistema de </a:t>
            </a:r>
          </a:p>
          <a:p>
            <a:pPr algn="ctr">
              <a:defRPr/>
            </a:pPr>
            <a:r>
              <a:rPr lang="en-US" sz="1600" b="1">
                <a:solidFill>
                  <a:schemeClr val="tx1"/>
                </a:solidFill>
                <a:latin typeface="+mn-lt"/>
                <a:cs typeface="+mn-cs"/>
              </a:rPr>
              <a:t>Informação</a:t>
            </a:r>
            <a:endParaRPr lang="pt-BR" sz="1600" b="1">
              <a:solidFill>
                <a:schemeClr val="tx1"/>
              </a:solidFill>
              <a:latin typeface="+mn-lt"/>
              <a:cs typeface="+mn-cs"/>
            </a:endParaRPr>
          </a:p>
        </p:txBody>
      </p:sp>
      <p:sp>
        <p:nvSpPr>
          <p:cNvPr id="36879" name="Rectangle 2063"/>
          <p:cNvSpPr>
            <a:spLocks noChangeArrowheads="1"/>
          </p:cNvSpPr>
          <p:nvPr/>
        </p:nvSpPr>
        <p:spPr bwMode="auto">
          <a:xfrm>
            <a:off x="1438275" y="52625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Melhoria </a:t>
            </a:r>
          </a:p>
          <a:p>
            <a:pPr algn="ctr">
              <a:defRPr/>
            </a:pPr>
            <a:r>
              <a:rPr lang="en-US" sz="1600" b="1">
                <a:solidFill>
                  <a:schemeClr val="tx1"/>
                </a:solidFill>
                <a:latin typeface="+mn-lt"/>
                <a:cs typeface="+mn-cs"/>
              </a:rPr>
              <a:t>Nível</a:t>
            </a:r>
          </a:p>
          <a:p>
            <a:pPr algn="ctr">
              <a:defRPr/>
            </a:pPr>
            <a:r>
              <a:rPr lang="en-US" sz="1600" b="1">
                <a:solidFill>
                  <a:schemeClr val="tx1"/>
                </a:solidFill>
                <a:latin typeface="+mn-lt"/>
                <a:cs typeface="+mn-cs"/>
              </a:rPr>
              <a:t>De Serviço</a:t>
            </a:r>
            <a:endParaRPr lang="pt-BR" sz="1600" b="1">
              <a:solidFill>
                <a:schemeClr val="tx1"/>
              </a:solidFill>
              <a:latin typeface="+mn-lt"/>
              <a:cs typeface="+mn-cs"/>
            </a:endParaRPr>
          </a:p>
        </p:txBody>
      </p:sp>
      <p:sp>
        <p:nvSpPr>
          <p:cNvPr id="36880" name="Rectangle 2064"/>
          <p:cNvSpPr>
            <a:spLocks noChangeArrowheads="1"/>
          </p:cNvSpPr>
          <p:nvPr/>
        </p:nvSpPr>
        <p:spPr bwMode="auto">
          <a:xfrm>
            <a:off x="5095875" y="52625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Redução de </a:t>
            </a:r>
          </a:p>
          <a:p>
            <a:pPr algn="ctr">
              <a:defRPr/>
            </a:pPr>
            <a:r>
              <a:rPr lang="en-US" sz="1600" b="1">
                <a:solidFill>
                  <a:schemeClr val="tx1"/>
                </a:solidFill>
                <a:latin typeface="+mn-lt"/>
                <a:cs typeface="+mn-cs"/>
              </a:rPr>
              <a:t>Custos </a:t>
            </a:r>
          </a:p>
          <a:p>
            <a:pPr algn="ctr">
              <a:defRPr/>
            </a:pPr>
            <a:r>
              <a:rPr lang="en-US" sz="1600" b="1">
                <a:solidFill>
                  <a:schemeClr val="tx1"/>
                </a:solidFill>
                <a:latin typeface="+mn-lt"/>
                <a:cs typeface="+mn-cs"/>
              </a:rPr>
              <a:t>Operacionais</a:t>
            </a:r>
            <a:endParaRPr lang="pt-BR" sz="1600" b="1">
              <a:solidFill>
                <a:schemeClr val="tx1"/>
              </a:solidFill>
              <a:latin typeface="+mn-lt"/>
              <a:cs typeface="+mn-cs"/>
            </a:endParaRPr>
          </a:p>
        </p:txBody>
      </p:sp>
      <p:sp>
        <p:nvSpPr>
          <p:cNvPr id="36881" name="Rectangle 2065"/>
          <p:cNvSpPr>
            <a:spLocks noChangeArrowheads="1"/>
          </p:cNvSpPr>
          <p:nvPr/>
        </p:nvSpPr>
        <p:spPr bwMode="auto">
          <a:xfrm>
            <a:off x="7153275" y="5262563"/>
            <a:ext cx="1219200" cy="762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Melhoria dos</a:t>
            </a:r>
          </a:p>
          <a:p>
            <a:pPr algn="ctr">
              <a:defRPr/>
            </a:pPr>
            <a:r>
              <a:rPr lang="en-US" sz="1600" b="1">
                <a:solidFill>
                  <a:schemeClr val="tx1"/>
                </a:solidFill>
                <a:latin typeface="+mn-lt"/>
                <a:cs typeface="+mn-cs"/>
              </a:rPr>
              <a:t>KPI’s.</a:t>
            </a:r>
            <a:endParaRPr lang="pt-BR" sz="1600" b="1">
              <a:solidFill>
                <a:schemeClr val="tx1"/>
              </a:solidFill>
              <a:latin typeface="+mn-lt"/>
              <a:cs typeface="+mn-cs"/>
            </a:endParaRPr>
          </a:p>
        </p:txBody>
      </p:sp>
      <p:sp>
        <p:nvSpPr>
          <p:cNvPr id="36882" name="Rectangle 2066"/>
          <p:cNvSpPr>
            <a:spLocks noChangeArrowheads="1"/>
          </p:cNvSpPr>
          <p:nvPr/>
        </p:nvSpPr>
        <p:spPr bwMode="auto">
          <a:xfrm>
            <a:off x="1819275" y="6405563"/>
            <a:ext cx="6096000" cy="381000"/>
          </a:xfrm>
          <a:prstGeom prst="rect">
            <a:avLst/>
          </a:prstGeom>
          <a:gradFill rotWithShape="0">
            <a:gsLst>
              <a:gs pos="0">
                <a:srgbClr val="FFFFFF"/>
              </a:gs>
              <a:gs pos="50000">
                <a:srgbClr val="FFCC99"/>
              </a:gs>
              <a:gs pos="100000">
                <a:srgbClr val="FFFFFF"/>
              </a:gs>
            </a:gsLst>
            <a:lin ang="5400000" scaled="1"/>
          </a:gradFill>
          <a:ln w="9525">
            <a:solidFill>
              <a:schemeClr val="tx1"/>
            </a:solidFill>
            <a:miter lim="800000"/>
            <a:headEnd/>
            <a:tailEnd/>
          </a:ln>
        </p:spPr>
        <p:txBody>
          <a:bodyPr wrap="none" anchor="ctr"/>
          <a:lstStyle/>
          <a:p>
            <a:pPr algn="ctr">
              <a:defRPr/>
            </a:pPr>
            <a:r>
              <a:rPr lang="en-US" sz="1600" b="1">
                <a:solidFill>
                  <a:schemeClr val="tx1"/>
                </a:solidFill>
                <a:latin typeface="+mn-lt"/>
                <a:cs typeface="+mn-cs"/>
              </a:rPr>
              <a:t>Qualidade, Produtividade e Competitividade</a:t>
            </a:r>
            <a:endParaRPr lang="pt-BR" sz="1600" b="1">
              <a:solidFill>
                <a:schemeClr val="tx1"/>
              </a:solidFill>
              <a:latin typeface="+mn-lt"/>
              <a:cs typeface="+mn-cs"/>
            </a:endParaRPr>
          </a:p>
        </p:txBody>
      </p:sp>
      <p:sp>
        <p:nvSpPr>
          <p:cNvPr id="36883" name="Line 2068"/>
          <p:cNvSpPr>
            <a:spLocks noChangeShapeType="1"/>
          </p:cNvSpPr>
          <p:nvPr/>
        </p:nvSpPr>
        <p:spPr bwMode="auto">
          <a:xfrm>
            <a:off x="2200275" y="1985963"/>
            <a:ext cx="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84" name="Line 2069"/>
          <p:cNvSpPr>
            <a:spLocks noChangeShapeType="1"/>
          </p:cNvSpPr>
          <p:nvPr/>
        </p:nvSpPr>
        <p:spPr bwMode="auto">
          <a:xfrm>
            <a:off x="3419475" y="1985963"/>
            <a:ext cx="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85" name="Line 2070"/>
          <p:cNvSpPr>
            <a:spLocks noChangeShapeType="1"/>
          </p:cNvSpPr>
          <p:nvPr/>
        </p:nvSpPr>
        <p:spPr bwMode="auto">
          <a:xfrm>
            <a:off x="4562475" y="1985963"/>
            <a:ext cx="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86" name="Line 2071"/>
          <p:cNvSpPr>
            <a:spLocks noChangeShapeType="1"/>
          </p:cNvSpPr>
          <p:nvPr/>
        </p:nvSpPr>
        <p:spPr bwMode="auto">
          <a:xfrm>
            <a:off x="5705475" y="1985963"/>
            <a:ext cx="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87" name="Line 2072"/>
          <p:cNvSpPr>
            <a:spLocks noChangeShapeType="1"/>
          </p:cNvSpPr>
          <p:nvPr/>
        </p:nvSpPr>
        <p:spPr bwMode="auto">
          <a:xfrm>
            <a:off x="6848475" y="1985963"/>
            <a:ext cx="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88" name="Line 2073"/>
          <p:cNvSpPr>
            <a:spLocks noChangeShapeType="1"/>
          </p:cNvSpPr>
          <p:nvPr/>
        </p:nvSpPr>
        <p:spPr bwMode="auto">
          <a:xfrm>
            <a:off x="2200275" y="2671763"/>
            <a:ext cx="99060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89" name="Line 2074"/>
          <p:cNvSpPr>
            <a:spLocks noChangeShapeType="1"/>
          </p:cNvSpPr>
          <p:nvPr/>
        </p:nvSpPr>
        <p:spPr bwMode="auto">
          <a:xfrm>
            <a:off x="3419475" y="2671763"/>
            <a:ext cx="30480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0" name="Line 2075"/>
          <p:cNvSpPr>
            <a:spLocks noChangeShapeType="1"/>
          </p:cNvSpPr>
          <p:nvPr/>
        </p:nvSpPr>
        <p:spPr bwMode="auto">
          <a:xfrm>
            <a:off x="4562475" y="2671763"/>
            <a:ext cx="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1" name="Line 2076"/>
          <p:cNvSpPr>
            <a:spLocks noChangeShapeType="1"/>
          </p:cNvSpPr>
          <p:nvPr/>
        </p:nvSpPr>
        <p:spPr bwMode="auto">
          <a:xfrm flipH="1">
            <a:off x="5553075" y="2671763"/>
            <a:ext cx="15240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2" name="Line 2077"/>
          <p:cNvSpPr>
            <a:spLocks noChangeShapeType="1"/>
          </p:cNvSpPr>
          <p:nvPr/>
        </p:nvSpPr>
        <p:spPr bwMode="auto">
          <a:xfrm flipH="1">
            <a:off x="5934075" y="2671763"/>
            <a:ext cx="91440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3" name="Line 2079"/>
          <p:cNvSpPr>
            <a:spLocks noChangeShapeType="1"/>
          </p:cNvSpPr>
          <p:nvPr/>
        </p:nvSpPr>
        <p:spPr bwMode="auto">
          <a:xfrm flipH="1">
            <a:off x="1666875" y="3738563"/>
            <a:ext cx="1524000" cy="4572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4" name="Line 2080"/>
          <p:cNvSpPr>
            <a:spLocks noChangeShapeType="1"/>
          </p:cNvSpPr>
          <p:nvPr/>
        </p:nvSpPr>
        <p:spPr bwMode="auto">
          <a:xfrm flipH="1">
            <a:off x="3038475" y="3738563"/>
            <a:ext cx="685800" cy="4572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5" name="Line 2081"/>
          <p:cNvSpPr>
            <a:spLocks noChangeShapeType="1"/>
          </p:cNvSpPr>
          <p:nvPr/>
        </p:nvSpPr>
        <p:spPr bwMode="auto">
          <a:xfrm flipH="1">
            <a:off x="4105275" y="3738563"/>
            <a:ext cx="76200" cy="4572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6" name="Line 2082"/>
          <p:cNvSpPr>
            <a:spLocks noChangeShapeType="1"/>
          </p:cNvSpPr>
          <p:nvPr/>
        </p:nvSpPr>
        <p:spPr bwMode="auto">
          <a:xfrm>
            <a:off x="5324475" y="3738563"/>
            <a:ext cx="152400" cy="4572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7" name="Line 2083"/>
          <p:cNvSpPr>
            <a:spLocks noChangeShapeType="1"/>
          </p:cNvSpPr>
          <p:nvPr/>
        </p:nvSpPr>
        <p:spPr bwMode="auto">
          <a:xfrm>
            <a:off x="5781675" y="3738563"/>
            <a:ext cx="914400" cy="4572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8" name="Line 2084"/>
          <p:cNvSpPr>
            <a:spLocks noChangeShapeType="1"/>
          </p:cNvSpPr>
          <p:nvPr/>
        </p:nvSpPr>
        <p:spPr bwMode="auto">
          <a:xfrm>
            <a:off x="6086475" y="3738563"/>
            <a:ext cx="2133600" cy="4572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899" name="Line 2085"/>
          <p:cNvSpPr>
            <a:spLocks noChangeShapeType="1"/>
          </p:cNvSpPr>
          <p:nvPr/>
        </p:nvSpPr>
        <p:spPr bwMode="auto">
          <a:xfrm>
            <a:off x="1438275" y="4957763"/>
            <a:ext cx="304800" cy="3048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00" name="Line 2086"/>
          <p:cNvSpPr>
            <a:spLocks noChangeShapeType="1"/>
          </p:cNvSpPr>
          <p:nvPr/>
        </p:nvSpPr>
        <p:spPr bwMode="auto">
          <a:xfrm flipH="1">
            <a:off x="2276475" y="4957763"/>
            <a:ext cx="381000" cy="3048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01" name="Line 2087"/>
          <p:cNvSpPr>
            <a:spLocks noChangeShapeType="1"/>
          </p:cNvSpPr>
          <p:nvPr/>
        </p:nvSpPr>
        <p:spPr bwMode="auto">
          <a:xfrm>
            <a:off x="4105275" y="4957763"/>
            <a:ext cx="1219200" cy="3048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02" name="Line 2088"/>
          <p:cNvSpPr>
            <a:spLocks noChangeShapeType="1"/>
          </p:cNvSpPr>
          <p:nvPr/>
        </p:nvSpPr>
        <p:spPr bwMode="auto">
          <a:xfrm>
            <a:off x="5629275" y="4957763"/>
            <a:ext cx="76200" cy="3048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03" name="Line 2089"/>
          <p:cNvSpPr>
            <a:spLocks noChangeShapeType="1"/>
          </p:cNvSpPr>
          <p:nvPr/>
        </p:nvSpPr>
        <p:spPr bwMode="auto">
          <a:xfrm flipH="1">
            <a:off x="6010275" y="4957763"/>
            <a:ext cx="762000" cy="3048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04" name="Line 2090"/>
          <p:cNvSpPr>
            <a:spLocks noChangeShapeType="1"/>
          </p:cNvSpPr>
          <p:nvPr/>
        </p:nvSpPr>
        <p:spPr bwMode="auto">
          <a:xfrm flipH="1">
            <a:off x="7839075" y="4957763"/>
            <a:ext cx="304800" cy="3048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05" name="Line 2091"/>
          <p:cNvSpPr>
            <a:spLocks noChangeShapeType="1"/>
          </p:cNvSpPr>
          <p:nvPr/>
        </p:nvSpPr>
        <p:spPr bwMode="auto">
          <a:xfrm>
            <a:off x="2047875" y="6024563"/>
            <a:ext cx="91440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06" name="Line 2092"/>
          <p:cNvSpPr>
            <a:spLocks noChangeShapeType="1"/>
          </p:cNvSpPr>
          <p:nvPr/>
        </p:nvSpPr>
        <p:spPr bwMode="auto">
          <a:xfrm flipH="1">
            <a:off x="5400675" y="6024563"/>
            <a:ext cx="38100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07" name="Line 2093"/>
          <p:cNvSpPr>
            <a:spLocks noChangeShapeType="1"/>
          </p:cNvSpPr>
          <p:nvPr/>
        </p:nvSpPr>
        <p:spPr bwMode="auto">
          <a:xfrm flipH="1">
            <a:off x="7381875" y="6024563"/>
            <a:ext cx="381000" cy="381000"/>
          </a:xfrm>
          <a:prstGeom prst="line">
            <a:avLst/>
          </a:prstGeom>
          <a:noFill/>
          <a:ln w="9525">
            <a:solidFill>
              <a:schemeClr val="tx1"/>
            </a:solidFill>
            <a:round/>
            <a:headEnd/>
            <a:tailEnd type="triangle" w="med" len="med"/>
          </a:ln>
        </p:spPr>
        <p:txBody>
          <a:bodyPr anchor="b"/>
          <a:lstStyle/>
          <a:p>
            <a:pPr>
              <a:defRPr/>
            </a:pPr>
            <a:endParaRPr lang="pt-BR" sz="1400" b="1">
              <a:solidFill>
                <a:schemeClr val="tx1"/>
              </a:solidFill>
              <a:latin typeface="+mn-lt"/>
              <a:cs typeface="+mn-cs"/>
            </a:endParaRPr>
          </a:p>
        </p:txBody>
      </p:sp>
      <p:sp>
        <p:nvSpPr>
          <p:cNvPr id="36911" name="Oval 2097"/>
          <p:cNvSpPr>
            <a:spLocks noChangeArrowheads="1"/>
          </p:cNvSpPr>
          <p:nvPr/>
        </p:nvSpPr>
        <p:spPr bwMode="auto">
          <a:xfrm>
            <a:off x="2733675" y="2138363"/>
            <a:ext cx="1295400" cy="762000"/>
          </a:xfrm>
          <a:prstGeom prst="ellipse">
            <a:avLst/>
          </a:prstGeom>
          <a:noFill/>
          <a:ln w="38100">
            <a:solidFill>
              <a:srgbClr val="800080"/>
            </a:solidFill>
            <a:prstDash val="sysDot"/>
            <a:round/>
            <a:headEnd/>
            <a:tailEnd/>
          </a:ln>
        </p:spPr>
        <p:txBody>
          <a:bodyPr wrap="none" anchor="ctr"/>
          <a:lstStyle/>
          <a:p>
            <a:pPr>
              <a:defRPr/>
            </a:pPr>
            <a:endParaRPr lang="pt-BR" sz="1400" b="1">
              <a:solidFill>
                <a:schemeClr val="tx1"/>
              </a:solidFill>
              <a:latin typeface="+mn-lt"/>
              <a:cs typeface="+mn-cs"/>
            </a:endParaRPr>
          </a:p>
        </p:txBody>
      </p:sp>
      <p:sp>
        <p:nvSpPr>
          <p:cNvPr id="97326" name="Rectangle 47"/>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02A94A5-8C55-4222-A875-5D07A8EDCB0E}" type="slidenum">
              <a:rPr lang="pt-BR" smtClean="0">
                <a:latin typeface="Arial" pitchFamily="34" charset="0"/>
                <a:cs typeface="Arial" pitchFamily="34" charset="0"/>
              </a:rPr>
              <a:pPr/>
              <a:t>72</a:t>
            </a:fld>
            <a:endParaRPr lang="pt-BR" smtClean="0">
              <a:latin typeface="Arial" pitchFamily="34" charset="0"/>
              <a:cs typeface="Arial" pitchFamily="34" charset="0"/>
            </a:endParaRPr>
          </a:p>
        </p:txBody>
      </p:sp>
      <p:sp>
        <p:nvSpPr>
          <p:cNvPr id="29" name="AutoShape 4"/>
          <p:cNvSpPr>
            <a:spLocks noChangeArrowheads="1"/>
          </p:cNvSpPr>
          <p:nvPr/>
        </p:nvSpPr>
        <p:spPr bwMode="auto">
          <a:xfrm>
            <a:off x="393700" y="1843088"/>
            <a:ext cx="8220075" cy="4579937"/>
          </a:xfrm>
          <a:prstGeom prst="octagon">
            <a:avLst>
              <a:gd name="adj" fmla="val 29287"/>
            </a:avLst>
          </a:prstGeom>
          <a:gradFill rotWithShape="1">
            <a:gsLst>
              <a:gs pos="0">
                <a:schemeClr val="bg1"/>
              </a:gs>
              <a:gs pos="50000">
                <a:srgbClr val="C0C0C0">
                  <a:alpha val="87000"/>
                </a:srgbClr>
              </a:gs>
              <a:gs pos="100000">
                <a:schemeClr val="bg1"/>
              </a:gs>
            </a:gsLst>
            <a:lin ang="18900000" scaled="1"/>
          </a:gradFill>
          <a:ln w="12700" algn="ctr">
            <a:solidFill>
              <a:schemeClr val="bg2"/>
            </a:solidFill>
            <a:miter lim="800000"/>
            <a:headEnd/>
            <a:tailEnd/>
          </a:ln>
          <a:effectLst/>
        </p:spPr>
        <p:txBody>
          <a:bodyPr wrap="none" anchor="ctr"/>
          <a:lstStyle/>
          <a:p>
            <a:pPr>
              <a:defRPr/>
            </a:pPr>
            <a:endParaRPr lang="en-US" sz="1400" b="1">
              <a:solidFill>
                <a:schemeClr val="tx1"/>
              </a:solidFill>
              <a:latin typeface="Century Gothic" pitchFamily="34" charset="0"/>
              <a:cs typeface="+mn-cs"/>
            </a:endParaRPr>
          </a:p>
        </p:txBody>
      </p:sp>
      <p:sp>
        <p:nvSpPr>
          <p:cNvPr id="1031" name="AutoShape 5"/>
          <p:cNvSpPr>
            <a:spLocks noChangeArrowheads="1"/>
          </p:cNvSpPr>
          <p:nvPr/>
        </p:nvSpPr>
        <p:spPr bwMode="auto">
          <a:xfrm>
            <a:off x="3446463" y="3676650"/>
            <a:ext cx="4476750" cy="815975"/>
          </a:xfrm>
          <a:prstGeom prst="parallelogram">
            <a:avLst>
              <a:gd name="adj" fmla="val 137160"/>
            </a:avLst>
          </a:prstGeom>
          <a:solidFill>
            <a:srgbClr val="FF9966"/>
          </a:solidFill>
          <a:ln w="9525">
            <a:solidFill>
              <a:schemeClr val="bg2"/>
            </a:solidFill>
            <a:miter lim="800000"/>
            <a:headEnd/>
            <a:tailEnd/>
          </a:ln>
        </p:spPr>
        <p:txBody>
          <a:bodyPr wrap="none" anchor="ctr"/>
          <a:lstStyle/>
          <a:p>
            <a:endParaRPr lang="pt-BR" sz="1400" b="1">
              <a:solidFill>
                <a:schemeClr val="tx1"/>
              </a:solidFill>
              <a:latin typeface="Century Gothic" pitchFamily="34" charset="0"/>
            </a:endParaRPr>
          </a:p>
        </p:txBody>
      </p:sp>
      <p:sp>
        <p:nvSpPr>
          <p:cNvPr id="1032" name="Freeform 6"/>
          <p:cNvSpPr>
            <a:spLocks noChangeAspect="1"/>
          </p:cNvSpPr>
          <p:nvPr/>
        </p:nvSpPr>
        <p:spPr bwMode="auto">
          <a:xfrm>
            <a:off x="5619750" y="3873500"/>
            <a:ext cx="66675" cy="25400"/>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033" name="Freeform 7"/>
          <p:cNvSpPr>
            <a:spLocks noChangeAspect="1"/>
          </p:cNvSpPr>
          <p:nvPr/>
        </p:nvSpPr>
        <p:spPr bwMode="auto">
          <a:xfrm>
            <a:off x="5621338" y="3889375"/>
            <a:ext cx="7937" cy="6350"/>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034" name="Freeform 8"/>
          <p:cNvSpPr>
            <a:spLocks noChangeAspect="1"/>
          </p:cNvSpPr>
          <p:nvPr/>
        </p:nvSpPr>
        <p:spPr bwMode="auto">
          <a:xfrm>
            <a:off x="5507038" y="3835400"/>
            <a:ext cx="122237" cy="112713"/>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035" name="Freeform 9"/>
          <p:cNvSpPr>
            <a:spLocks noChangeAspect="1"/>
          </p:cNvSpPr>
          <p:nvPr/>
        </p:nvSpPr>
        <p:spPr bwMode="auto">
          <a:xfrm>
            <a:off x="5621338" y="3889375"/>
            <a:ext cx="7937" cy="6350"/>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036" name="Freeform 10"/>
          <p:cNvSpPr>
            <a:spLocks noChangeAspect="1"/>
          </p:cNvSpPr>
          <p:nvPr/>
        </p:nvSpPr>
        <p:spPr bwMode="auto">
          <a:xfrm>
            <a:off x="5521325" y="3851275"/>
            <a:ext cx="6350"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037" name="Freeform 11"/>
          <p:cNvSpPr>
            <a:spLocks noChangeAspect="1"/>
          </p:cNvSpPr>
          <p:nvPr/>
        </p:nvSpPr>
        <p:spPr bwMode="auto">
          <a:xfrm>
            <a:off x="5503863" y="3832225"/>
            <a:ext cx="133350" cy="115888"/>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038" name="Freeform 12"/>
          <p:cNvSpPr>
            <a:spLocks noChangeAspect="1"/>
          </p:cNvSpPr>
          <p:nvPr/>
        </p:nvSpPr>
        <p:spPr bwMode="auto">
          <a:xfrm>
            <a:off x="5507038" y="3749675"/>
            <a:ext cx="79375" cy="93663"/>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039" name="Freeform 13"/>
          <p:cNvSpPr>
            <a:spLocks noChangeAspect="1"/>
          </p:cNvSpPr>
          <p:nvPr/>
        </p:nvSpPr>
        <p:spPr bwMode="auto">
          <a:xfrm>
            <a:off x="5522913" y="3824288"/>
            <a:ext cx="7937" cy="6350"/>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040" name="Freeform 14"/>
          <p:cNvSpPr>
            <a:spLocks noChangeAspect="1"/>
          </p:cNvSpPr>
          <p:nvPr/>
        </p:nvSpPr>
        <p:spPr bwMode="auto">
          <a:xfrm>
            <a:off x="5530850" y="3767138"/>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041" name="Freeform 15"/>
          <p:cNvSpPr>
            <a:spLocks noChangeAspect="1"/>
          </p:cNvSpPr>
          <p:nvPr/>
        </p:nvSpPr>
        <p:spPr bwMode="auto">
          <a:xfrm>
            <a:off x="5565775" y="3792538"/>
            <a:ext cx="12700" cy="3175"/>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042" name="Freeform 16"/>
          <p:cNvSpPr>
            <a:spLocks noChangeAspect="1"/>
          </p:cNvSpPr>
          <p:nvPr/>
        </p:nvSpPr>
        <p:spPr bwMode="auto">
          <a:xfrm>
            <a:off x="5567363" y="3795713"/>
            <a:ext cx="9525" cy="4762"/>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043" name="Freeform 17"/>
          <p:cNvSpPr>
            <a:spLocks noChangeAspect="1"/>
          </p:cNvSpPr>
          <p:nvPr/>
        </p:nvSpPr>
        <p:spPr bwMode="auto">
          <a:xfrm>
            <a:off x="5564188" y="3814763"/>
            <a:ext cx="6350" cy="1587"/>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044" name="Freeform 18"/>
          <p:cNvSpPr>
            <a:spLocks noChangeAspect="1"/>
          </p:cNvSpPr>
          <p:nvPr/>
        </p:nvSpPr>
        <p:spPr bwMode="auto">
          <a:xfrm>
            <a:off x="5530850" y="3767138"/>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045" name="Freeform 19"/>
          <p:cNvSpPr>
            <a:spLocks noChangeAspect="1"/>
          </p:cNvSpPr>
          <p:nvPr/>
        </p:nvSpPr>
        <p:spPr bwMode="auto">
          <a:xfrm>
            <a:off x="5513388" y="3744913"/>
            <a:ext cx="79375" cy="6032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046" name="Freeform 20"/>
          <p:cNvSpPr>
            <a:spLocks noChangeAspect="1"/>
          </p:cNvSpPr>
          <p:nvPr/>
        </p:nvSpPr>
        <p:spPr bwMode="auto">
          <a:xfrm>
            <a:off x="5502275" y="4003675"/>
            <a:ext cx="93663" cy="284163"/>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047" name="Freeform 21"/>
          <p:cNvSpPr>
            <a:spLocks noChangeAspect="1"/>
          </p:cNvSpPr>
          <p:nvPr/>
        </p:nvSpPr>
        <p:spPr bwMode="auto">
          <a:xfrm>
            <a:off x="5526088" y="401796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048" name="Freeform 22"/>
          <p:cNvSpPr>
            <a:spLocks noChangeAspect="1"/>
          </p:cNvSpPr>
          <p:nvPr/>
        </p:nvSpPr>
        <p:spPr bwMode="auto">
          <a:xfrm>
            <a:off x="5548313" y="4268788"/>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049" name="Freeform 23"/>
          <p:cNvSpPr>
            <a:spLocks noChangeAspect="1"/>
          </p:cNvSpPr>
          <p:nvPr/>
        </p:nvSpPr>
        <p:spPr bwMode="auto">
          <a:xfrm>
            <a:off x="5538788" y="4265613"/>
            <a:ext cx="71437" cy="36512"/>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050" name="Freeform 24"/>
          <p:cNvSpPr>
            <a:spLocks noChangeAspect="1"/>
          </p:cNvSpPr>
          <p:nvPr/>
        </p:nvSpPr>
        <p:spPr bwMode="auto">
          <a:xfrm>
            <a:off x="5548313" y="4268788"/>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051" name="Freeform 25"/>
          <p:cNvSpPr>
            <a:spLocks noChangeAspect="1"/>
          </p:cNvSpPr>
          <p:nvPr/>
        </p:nvSpPr>
        <p:spPr bwMode="auto">
          <a:xfrm>
            <a:off x="5535613" y="4270375"/>
            <a:ext cx="76200" cy="33338"/>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052" name="Freeform 26"/>
          <p:cNvSpPr>
            <a:spLocks noChangeAspect="1"/>
          </p:cNvSpPr>
          <p:nvPr/>
        </p:nvSpPr>
        <p:spPr bwMode="auto">
          <a:xfrm>
            <a:off x="5535613" y="4294188"/>
            <a:ext cx="76200" cy="11112"/>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053" name="Freeform 27"/>
          <p:cNvSpPr>
            <a:spLocks noChangeAspect="1"/>
          </p:cNvSpPr>
          <p:nvPr/>
        </p:nvSpPr>
        <p:spPr bwMode="auto">
          <a:xfrm>
            <a:off x="5499100" y="4002088"/>
            <a:ext cx="100013" cy="285750"/>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054" name="Freeform 28"/>
          <p:cNvSpPr>
            <a:spLocks noChangeAspect="1"/>
          </p:cNvSpPr>
          <p:nvPr/>
        </p:nvSpPr>
        <p:spPr bwMode="auto">
          <a:xfrm>
            <a:off x="5486400" y="4003675"/>
            <a:ext cx="76200" cy="284163"/>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055" name="Freeform 29"/>
          <p:cNvSpPr>
            <a:spLocks noChangeAspect="1"/>
          </p:cNvSpPr>
          <p:nvPr/>
        </p:nvSpPr>
        <p:spPr bwMode="auto">
          <a:xfrm>
            <a:off x="5526088" y="401796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056" name="Freeform 30"/>
          <p:cNvSpPr>
            <a:spLocks noChangeAspect="1"/>
          </p:cNvSpPr>
          <p:nvPr/>
        </p:nvSpPr>
        <p:spPr bwMode="auto">
          <a:xfrm>
            <a:off x="5499100" y="4271963"/>
            <a:ext cx="6350"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057" name="Freeform 31"/>
          <p:cNvSpPr>
            <a:spLocks noChangeAspect="1"/>
          </p:cNvSpPr>
          <p:nvPr/>
        </p:nvSpPr>
        <p:spPr bwMode="auto">
          <a:xfrm>
            <a:off x="5487988" y="4264025"/>
            <a:ext cx="52387" cy="47625"/>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058" name="Freeform 32"/>
          <p:cNvSpPr>
            <a:spLocks noChangeAspect="1"/>
          </p:cNvSpPr>
          <p:nvPr/>
        </p:nvSpPr>
        <p:spPr bwMode="auto">
          <a:xfrm>
            <a:off x="5499100" y="4271963"/>
            <a:ext cx="6350"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059" name="Freeform 33"/>
          <p:cNvSpPr>
            <a:spLocks noChangeAspect="1"/>
          </p:cNvSpPr>
          <p:nvPr/>
        </p:nvSpPr>
        <p:spPr bwMode="auto">
          <a:xfrm>
            <a:off x="5486400" y="4273550"/>
            <a:ext cx="60325" cy="41275"/>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060" name="Freeform 34"/>
          <p:cNvSpPr>
            <a:spLocks noChangeAspect="1"/>
          </p:cNvSpPr>
          <p:nvPr/>
        </p:nvSpPr>
        <p:spPr bwMode="auto">
          <a:xfrm>
            <a:off x="5487988" y="4295775"/>
            <a:ext cx="60325" cy="20638"/>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061" name="Freeform 35"/>
          <p:cNvSpPr>
            <a:spLocks noChangeAspect="1"/>
          </p:cNvSpPr>
          <p:nvPr/>
        </p:nvSpPr>
        <p:spPr bwMode="auto">
          <a:xfrm>
            <a:off x="5481638" y="4002088"/>
            <a:ext cx="84137" cy="287337"/>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062" name="Freeform 36"/>
          <p:cNvSpPr>
            <a:spLocks noChangeAspect="1"/>
          </p:cNvSpPr>
          <p:nvPr/>
        </p:nvSpPr>
        <p:spPr bwMode="auto">
          <a:xfrm>
            <a:off x="5484813" y="3819525"/>
            <a:ext cx="84137" cy="227013"/>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063" name="Freeform 37"/>
          <p:cNvSpPr>
            <a:spLocks noChangeAspect="1"/>
          </p:cNvSpPr>
          <p:nvPr/>
        </p:nvSpPr>
        <p:spPr bwMode="auto">
          <a:xfrm>
            <a:off x="5522913" y="3824288"/>
            <a:ext cx="7937" cy="6350"/>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064" name="Freeform 38"/>
          <p:cNvSpPr>
            <a:spLocks noChangeAspect="1"/>
          </p:cNvSpPr>
          <p:nvPr/>
        </p:nvSpPr>
        <p:spPr bwMode="auto">
          <a:xfrm>
            <a:off x="5521325" y="3851275"/>
            <a:ext cx="6350"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065" name="Freeform 39"/>
          <p:cNvSpPr>
            <a:spLocks noChangeAspect="1"/>
          </p:cNvSpPr>
          <p:nvPr/>
        </p:nvSpPr>
        <p:spPr bwMode="auto">
          <a:xfrm>
            <a:off x="5526088" y="401796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066" name="Freeform 40"/>
          <p:cNvSpPr>
            <a:spLocks noChangeAspect="1"/>
          </p:cNvSpPr>
          <p:nvPr/>
        </p:nvSpPr>
        <p:spPr bwMode="auto">
          <a:xfrm>
            <a:off x="5483225" y="3957638"/>
            <a:ext cx="88900" cy="92075"/>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067" name="Freeform 41"/>
          <p:cNvSpPr>
            <a:spLocks noChangeAspect="1"/>
          </p:cNvSpPr>
          <p:nvPr/>
        </p:nvSpPr>
        <p:spPr bwMode="auto">
          <a:xfrm>
            <a:off x="5499100" y="3957638"/>
            <a:ext cx="23813" cy="6350"/>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068" name="Freeform 42"/>
          <p:cNvSpPr>
            <a:spLocks noChangeAspect="1"/>
          </p:cNvSpPr>
          <p:nvPr/>
        </p:nvSpPr>
        <p:spPr bwMode="auto">
          <a:xfrm>
            <a:off x="5527675" y="3957638"/>
            <a:ext cx="28575" cy="7937"/>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069" name="Freeform 43"/>
          <p:cNvSpPr>
            <a:spLocks noChangeAspect="1"/>
          </p:cNvSpPr>
          <p:nvPr/>
        </p:nvSpPr>
        <p:spPr bwMode="auto">
          <a:xfrm>
            <a:off x="5559425" y="3959225"/>
            <a:ext cx="9525" cy="6350"/>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070" name="Freeform 44"/>
          <p:cNvSpPr>
            <a:spLocks noChangeAspect="1"/>
          </p:cNvSpPr>
          <p:nvPr/>
        </p:nvSpPr>
        <p:spPr bwMode="auto">
          <a:xfrm>
            <a:off x="5484813" y="3810000"/>
            <a:ext cx="92075" cy="150813"/>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071" name="Freeform 45"/>
          <p:cNvSpPr>
            <a:spLocks noChangeAspect="1"/>
          </p:cNvSpPr>
          <p:nvPr/>
        </p:nvSpPr>
        <p:spPr bwMode="auto">
          <a:xfrm>
            <a:off x="5616575" y="3940175"/>
            <a:ext cx="66675" cy="26988"/>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072" name="Freeform 46"/>
          <p:cNvSpPr>
            <a:spLocks noChangeAspect="1"/>
          </p:cNvSpPr>
          <p:nvPr/>
        </p:nvSpPr>
        <p:spPr bwMode="auto">
          <a:xfrm>
            <a:off x="5616575" y="3941763"/>
            <a:ext cx="7938" cy="6350"/>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073" name="Freeform 47"/>
          <p:cNvSpPr>
            <a:spLocks noChangeAspect="1"/>
          </p:cNvSpPr>
          <p:nvPr/>
        </p:nvSpPr>
        <p:spPr bwMode="auto">
          <a:xfrm>
            <a:off x="5505450" y="3835400"/>
            <a:ext cx="120650" cy="117475"/>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074" name="Freeform 48"/>
          <p:cNvSpPr>
            <a:spLocks noChangeAspect="1"/>
          </p:cNvSpPr>
          <p:nvPr/>
        </p:nvSpPr>
        <p:spPr bwMode="auto">
          <a:xfrm>
            <a:off x="5616575" y="3940175"/>
            <a:ext cx="7938" cy="7938"/>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075" name="Freeform 49"/>
          <p:cNvSpPr>
            <a:spLocks noChangeAspect="1"/>
          </p:cNvSpPr>
          <p:nvPr/>
        </p:nvSpPr>
        <p:spPr bwMode="auto">
          <a:xfrm>
            <a:off x="5521325" y="3851275"/>
            <a:ext cx="6350"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076" name="Freeform 50"/>
          <p:cNvSpPr>
            <a:spLocks noChangeAspect="1"/>
          </p:cNvSpPr>
          <p:nvPr/>
        </p:nvSpPr>
        <p:spPr bwMode="auto">
          <a:xfrm>
            <a:off x="5503863" y="3833813"/>
            <a:ext cx="128587" cy="125412"/>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077" name="Freeform 51"/>
          <p:cNvSpPr>
            <a:spLocks noChangeAspect="1"/>
          </p:cNvSpPr>
          <p:nvPr/>
        </p:nvSpPr>
        <p:spPr bwMode="auto">
          <a:xfrm flipH="1">
            <a:off x="5888038" y="3887788"/>
            <a:ext cx="74612" cy="30162"/>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078" name="Freeform 52"/>
          <p:cNvSpPr>
            <a:spLocks noChangeAspect="1"/>
          </p:cNvSpPr>
          <p:nvPr/>
        </p:nvSpPr>
        <p:spPr bwMode="auto">
          <a:xfrm flipH="1">
            <a:off x="5951538" y="3905250"/>
            <a:ext cx="9525" cy="7938"/>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079" name="Freeform 53"/>
          <p:cNvSpPr>
            <a:spLocks noChangeAspect="1"/>
          </p:cNvSpPr>
          <p:nvPr/>
        </p:nvSpPr>
        <p:spPr bwMode="auto">
          <a:xfrm flipH="1">
            <a:off x="5951538" y="3846513"/>
            <a:ext cx="136525" cy="125412"/>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080" name="Freeform 54"/>
          <p:cNvSpPr>
            <a:spLocks noChangeAspect="1"/>
          </p:cNvSpPr>
          <p:nvPr/>
        </p:nvSpPr>
        <p:spPr bwMode="auto">
          <a:xfrm flipH="1">
            <a:off x="5951538" y="3905250"/>
            <a:ext cx="9525" cy="7938"/>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081" name="Freeform 55"/>
          <p:cNvSpPr>
            <a:spLocks noChangeAspect="1"/>
          </p:cNvSpPr>
          <p:nvPr/>
        </p:nvSpPr>
        <p:spPr bwMode="auto">
          <a:xfrm flipH="1">
            <a:off x="6064250" y="3863975"/>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082" name="Freeform 56"/>
          <p:cNvSpPr>
            <a:spLocks noChangeAspect="1"/>
          </p:cNvSpPr>
          <p:nvPr/>
        </p:nvSpPr>
        <p:spPr bwMode="auto">
          <a:xfrm flipH="1">
            <a:off x="5943600" y="3843338"/>
            <a:ext cx="147638" cy="128587"/>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rgbClr val="FF6600"/>
          </a:solidFill>
          <a:ln w="9525">
            <a:noFill/>
            <a:round/>
            <a:headEnd/>
            <a:tailEnd/>
          </a:ln>
        </p:spPr>
        <p:txBody>
          <a:bodyPr/>
          <a:lstStyle/>
          <a:p>
            <a:pPr algn="ctr" eaLnBrk="0" hangingPunct="0"/>
            <a:endParaRPr lang="pt-BR"/>
          </a:p>
        </p:txBody>
      </p:sp>
      <p:sp>
        <p:nvSpPr>
          <p:cNvPr id="1083" name="Freeform 57"/>
          <p:cNvSpPr>
            <a:spLocks noChangeAspect="1"/>
          </p:cNvSpPr>
          <p:nvPr/>
        </p:nvSpPr>
        <p:spPr bwMode="auto">
          <a:xfrm flipH="1">
            <a:off x="5999163" y="3751263"/>
            <a:ext cx="88900" cy="103187"/>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084" name="Freeform 58"/>
          <p:cNvSpPr>
            <a:spLocks noChangeAspect="1"/>
          </p:cNvSpPr>
          <p:nvPr/>
        </p:nvSpPr>
        <p:spPr bwMode="auto">
          <a:xfrm flipH="1">
            <a:off x="6061075" y="3832225"/>
            <a:ext cx="9525"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085" name="Freeform 59"/>
          <p:cNvSpPr>
            <a:spLocks noChangeAspect="1"/>
          </p:cNvSpPr>
          <p:nvPr/>
        </p:nvSpPr>
        <p:spPr bwMode="auto">
          <a:xfrm flipH="1">
            <a:off x="6051550" y="3770313"/>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086" name="Freeform 60"/>
          <p:cNvSpPr>
            <a:spLocks noChangeAspect="1"/>
          </p:cNvSpPr>
          <p:nvPr/>
        </p:nvSpPr>
        <p:spPr bwMode="auto">
          <a:xfrm flipH="1">
            <a:off x="6008688" y="3797300"/>
            <a:ext cx="14287" cy="4763"/>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087" name="Freeform 61"/>
          <p:cNvSpPr>
            <a:spLocks noChangeAspect="1"/>
          </p:cNvSpPr>
          <p:nvPr/>
        </p:nvSpPr>
        <p:spPr bwMode="auto">
          <a:xfrm flipH="1">
            <a:off x="6010275" y="3802063"/>
            <a:ext cx="9525" cy="4762"/>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088" name="Freeform 62"/>
          <p:cNvSpPr>
            <a:spLocks noChangeAspect="1"/>
          </p:cNvSpPr>
          <p:nvPr/>
        </p:nvSpPr>
        <p:spPr bwMode="auto">
          <a:xfrm flipH="1">
            <a:off x="6016625" y="3822700"/>
            <a:ext cx="7938" cy="317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089" name="Freeform 63"/>
          <p:cNvSpPr>
            <a:spLocks noChangeAspect="1"/>
          </p:cNvSpPr>
          <p:nvPr/>
        </p:nvSpPr>
        <p:spPr bwMode="auto">
          <a:xfrm flipH="1">
            <a:off x="6051550" y="3770313"/>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090" name="Freeform 64"/>
          <p:cNvSpPr>
            <a:spLocks noChangeAspect="1"/>
          </p:cNvSpPr>
          <p:nvPr/>
        </p:nvSpPr>
        <p:spPr bwMode="auto">
          <a:xfrm flipH="1">
            <a:off x="5991225" y="3744913"/>
            <a:ext cx="90488" cy="6667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091" name="Freeform 65"/>
          <p:cNvSpPr>
            <a:spLocks noChangeAspect="1"/>
          </p:cNvSpPr>
          <p:nvPr/>
        </p:nvSpPr>
        <p:spPr bwMode="auto">
          <a:xfrm flipH="1">
            <a:off x="5989638" y="4035425"/>
            <a:ext cx="103187" cy="315913"/>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092" name="Freeform 66"/>
          <p:cNvSpPr>
            <a:spLocks noChangeAspect="1"/>
          </p:cNvSpPr>
          <p:nvPr/>
        </p:nvSpPr>
        <p:spPr bwMode="auto">
          <a:xfrm flipH="1">
            <a:off x="6056313" y="4049713"/>
            <a:ext cx="11112" cy="11112"/>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093" name="Freeform 67"/>
          <p:cNvSpPr>
            <a:spLocks noChangeAspect="1"/>
          </p:cNvSpPr>
          <p:nvPr/>
        </p:nvSpPr>
        <p:spPr bwMode="auto">
          <a:xfrm flipH="1">
            <a:off x="6032500" y="4330700"/>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094" name="Freeform 68"/>
          <p:cNvSpPr>
            <a:spLocks noChangeAspect="1"/>
          </p:cNvSpPr>
          <p:nvPr/>
        </p:nvSpPr>
        <p:spPr bwMode="auto">
          <a:xfrm flipH="1">
            <a:off x="5972175" y="4325938"/>
            <a:ext cx="80963" cy="41275"/>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095" name="Freeform 69"/>
          <p:cNvSpPr>
            <a:spLocks noChangeAspect="1"/>
          </p:cNvSpPr>
          <p:nvPr/>
        </p:nvSpPr>
        <p:spPr bwMode="auto">
          <a:xfrm flipH="1">
            <a:off x="6032500" y="4330700"/>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096" name="Freeform 70"/>
          <p:cNvSpPr>
            <a:spLocks noChangeAspect="1"/>
          </p:cNvSpPr>
          <p:nvPr/>
        </p:nvSpPr>
        <p:spPr bwMode="auto">
          <a:xfrm flipH="1">
            <a:off x="5970588" y="4332288"/>
            <a:ext cx="85725" cy="36512"/>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097" name="Freeform 71"/>
          <p:cNvSpPr>
            <a:spLocks noChangeAspect="1"/>
          </p:cNvSpPr>
          <p:nvPr/>
        </p:nvSpPr>
        <p:spPr bwMode="auto">
          <a:xfrm flipH="1">
            <a:off x="5970588" y="4357688"/>
            <a:ext cx="85725" cy="14287"/>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098" name="Freeform 72"/>
          <p:cNvSpPr>
            <a:spLocks noChangeAspect="1"/>
          </p:cNvSpPr>
          <p:nvPr/>
        </p:nvSpPr>
        <p:spPr bwMode="auto">
          <a:xfrm flipH="1">
            <a:off x="5986463" y="4032250"/>
            <a:ext cx="111125" cy="319088"/>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099" name="Freeform 73"/>
          <p:cNvSpPr>
            <a:spLocks noChangeAspect="1"/>
          </p:cNvSpPr>
          <p:nvPr/>
        </p:nvSpPr>
        <p:spPr bwMode="auto">
          <a:xfrm flipH="1">
            <a:off x="6026150" y="4035425"/>
            <a:ext cx="84138" cy="315913"/>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100" name="Freeform 74"/>
          <p:cNvSpPr>
            <a:spLocks noChangeAspect="1"/>
          </p:cNvSpPr>
          <p:nvPr/>
        </p:nvSpPr>
        <p:spPr bwMode="auto">
          <a:xfrm flipH="1">
            <a:off x="6056313" y="4049713"/>
            <a:ext cx="11112" cy="11112"/>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101" name="Freeform 75"/>
          <p:cNvSpPr>
            <a:spLocks noChangeAspect="1"/>
          </p:cNvSpPr>
          <p:nvPr/>
        </p:nvSpPr>
        <p:spPr bwMode="auto">
          <a:xfrm flipH="1">
            <a:off x="6089650" y="4333875"/>
            <a:ext cx="7938"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102" name="Freeform 76"/>
          <p:cNvSpPr>
            <a:spLocks noChangeAspect="1"/>
          </p:cNvSpPr>
          <p:nvPr/>
        </p:nvSpPr>
        <p:spPr bwMode="auto">
          <a:xfrm flipH="1">
            <a:off x="6051550" y="4324350"/>
            <a:ext cx="57150" cy="52388"/>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103" name="Freeform 77"/>
          <p:cNvSpPr>
            <a:spLocks noChangeAspect="1"/>
          </p:cNvSpPr>
          <p:nvPr/>
        </p:nvSpPr>
        <p:spPr bwMode="auto">
          <a:xfrm flipH="1">
            <a:off x="6089650" y="4333875"/>
            <a:ext cx="7938"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104" name="Freeform 78"/>
          <p:cNvSpPr>
            <a:spLocks noChangeAspect="1"/>
          </p:cNvSpPr>
          <p:nvPr/>
        </p:nvSpPr>
        <p:spPr bwMode="auto">
          <a:xfrm flipH="1">
            <a:off x="6043613" y="4335463"/>
            <a:ext cx="66675" cy="46037"/>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105" name="Freeform 79"/>
          <p:cNvSpPr>
            <a:spLocks noChangeAspect="1"/>
          </p:cNvSpPr>
          <p:nvPr/>
        </p:nvSpPr>
        <p:spPr bwMode="auto">
          <a:xfrm flipH="1">
            <a:off x="6042025" y="4359275"/>
            <a:ext cx="66675" cy="23813"/>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106" name="Freeform 80"/>
          <p:cNvSpPr>
            <a:spLocks noChangeAspect="1"/>
          </p:cNvSpPr>
          <p:nvPr/>
        </p:nvSpPr>
        <p:spPr bwMode="auto">
          <a:xfrm flipH="1">
            <a:off x="6022975" y="4032250"/>
            <a:ext cx="93663" cy="322263"/>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107" name="Freeform 81"/>
          <p:cNvSpPr>
            <a:spLocks noChangeAspect="1"/>
          </p:cNvSpPr>
          <p:nvPr/>
        </p:nvSpPr>
        <p:spPr bwMode="auto">
          <a:xfrm flipH="1">
            <a:off x="6018213" y="3829050"/>
            <a:ext cx="95250" cy="252413"/>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108" name="Freeform 82"/>
          <p:cNvSpPr>
            <a:spLocks noChangeAspect="1"/>
          </p:cNvSpPr>
          <p:nvPr/>
        </p:nvSpPr>
        <p:spPr bwMode="auto">
          <a:xfrm flipH="1">
            <a:off x="6061075" y="3832225"/>
            <a:ext cx="9525"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109" name="Freeform 83"/>
          <p:cNvSpPr>
            <a:spLocks noChangeAspect="1"/>
          </p:cNvSpPr>
          <p:nvPr/>
        </p:nvSpPr>
        <p:spPr bwMode="auto">
          <a:xfrm flipH="1">
            <a:off x="6064250" y="3863975"/>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110" name="Freeform 84"/>
          <p:cNvSpPr>
            <a:spLocks noChangeAspect="1"/>
          </p:cNvSpPr>
          <p:nvPr/>
        </p:nvSpPr>
        <p:spPr bwMode="auto">
          <a:xfrm flipH="1">
            <a:off x="6056313" y="4049713"/>
            <a:ext cx="11112" cy="11112"/>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111" name="Freeform 85"/>
          <p:cNvSpPr>
            <a:spLocks noChangeAspect="1"/>
          </p:cNvSpPr>
          <p:nvPr/>
        </p:nvSpPr>
        <p:spPr bwMode="auto">
          <a:xfrm flipH="1">
            <a:off x="6015038" y="3981450"/>
            <a:ext cx="100012" cy="104775"/>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112" name="Freeform 86"/>
          <p:cNvSpPr>
            <a:spLocks noChangeAspect="1"/>
          </p:cNvSpPr>
          <p:nvPr/>
        </p:nvSpPr>
        <p:spPr bwMode="auto">
          <a:xfrm flipH="1">
            <a:off x="6070600" y="3981450"/>
            <a:ext cx="26988" cy="7938"/>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113" name="Freeform 87"/>
          <p:cNvSpPr>
            <a:spLocks noChangeAspect="1"/>
          </p:cNvSpPr>
          <p:nvPr/>
        </p:nvSpPr>
        <p:spPr bwMode="auto">
          <a:xfrm flipH="1">
            <a:off x="6034088" y="3981450"/>
            <a:ext cx="30162"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114" name="Freeform 88"/>
          <p:cNvSpPr>
            <a:spLocks noChangeAspect="1"/>
          </p:cNvSpPr>
          <p:nvPr/>
        </p:nvSpPr>
        <p:spPr bwMode="auto">
          <a:xfrm flipH="1">
            <a:off x="6018213" y="3983038"/>
            <a:ext cx="12700" cy="7937"/>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115" name="Freeform 89"/>
          <p:cNvSpPr>
            <a:spLocks noChangeAspect="1"/>
          </p:cNvSpPr>
          <p:nvPr/>
        </p:nvSpPr>
        <p:spPr bwMode="auto">
          <a:xfrm flipH="1">
            <a:off x="6010275" y="3817938"/>
            <a:ext cx="103188" cy="16827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116" name="Freeform 90"/>
          <p:cNvSpPr>
            <a:spLocks noChangeAspect="1"/>
          </p:cNvSpPr>
          <p:nvPr/>
        </p:nvSpPr>
        <p:spPr bwMode="auto">
          <a:xfrm flipH="1">
            <a:off x="5891213" y="3962400"/>
            <a:ext cx="76200" cy="31750"/>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117" name="Freeform 91"/>
          <p:cNvSpPr>
            <a:spLocks noChangeAspect="1"/>
          </p:cNvSpPr>
          <p:nvPr/>
        </p:nvSpPr>
        <p:spPr bwMode="auto">
          <a:xfrm flipH="1">
            <a:off x="5957888" y="3963988"/>
            <a:ext cx="9525" cy="7937"/>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118" name="Freeform 92"/>
          <p:cNvSpPr>
            <a:spLocks noChangeAspect="1"/>
          </p:cNvSpPr>
          <p:nvPr/>
        </p:nvSpPr>
        <p:spPr bwMode="auto">
          <a:xfrm flipH="1">
            <a:off x="5954713" y="3846513"/>
            <a:ext cx="134937" cy="131762"/>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119" name="Freeform 93"/>
          <p:cNvSpPr>
            <a:spLocks noChangeAspect="1"/>
          </p:cNvSpPr>
          <p:nvPr/>
        </p:nvSpPr>
        <p:spPr bwMode="auto">
          <a:xfrm flipH="1">
            <a:off x="5957888" y="3962400"/>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120" name="Freeform 94"/>
          <p:cNvSpPr>
            <a:spLocks noChangeAspect="1"/>
          </p:cNvSpPr>
          <p:nvPr/>
        </p:nvSpPr>
        <p:spPr bwMode="auto">
          <a:xfrm flipH="1">
            <a:off x="6064250" y="3863975"/>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121" name="Freeform 95"/>
          <p:cNvSpPr>
            <a:spLocks noChangeAspect="1"/>
          </p:cNvSpPr>
          <p:nvPr/>
        </p:nvSpPr>
        <p:spPr bwMode="auto">
          <a:xfrm flipH="1">
            <a:off x="5948363" y="3844925"/>
            <a:ext cx="142875" cy="138113"/>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122" name="AutoShape 96"/>
          <p:cNvSpPr>
            <a:spLocks noChangeArrowheads="1"/>
          </p:cNvSpPr>
          <p:nvPr/>
        </p:nvSpPr>
        <p:spPr bwMode="auto">
          <a:xfrm>
            <a:off x="1409700" y="4287838"/>
            <a:ext cx="407988" cy="273050"/>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23" name="AutoShape 97"/>
          <p:cNvSpPr>
            <a:spLocks noChangeArrowheads="1"/>
          </p:cNvSpPr>
          <p:nvPr/>
        </p:nvSpPr>
        <p:spPr bwMode="auto">
          <a:xfrm>
            <a:off x="1409700" y="4014788"/>
            <a:ext cx="407988" cy="273050"/>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24" name="AutoShape 98"/>
          <p:cNvSpPr>
            <a:spLocks noChangeArrowheads="1"/>
          </p:cNvSpPr>
          <p:nvPr/>
        </p:nvSpPr>
        <p:spPr bwMode="auto">
          <a:xfrm>
            <a:off x="1817688" y="4286250"/>
            <a:ext cx="406400" cy="273050"/>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25" name="AutoShape 99"/>
          <p:cNvSpPr>
            <a:spLocks noChangeArrowheads="1"/>
          </p:cNvSpPr>
          <p:nvPr/>
        </p:nvSpPr>
        <p:spPr bwMode="auto">
          <a:xfrm>
            <a:off x="2224088" y="4287838"/>
            <a:ext cx="406400" cy="273050"/>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26" name="AutoShape 100"/>
          <p:cNvSpPr>
            <a:spLocks noChangeArrowheads="1"/>
          </p:cNvSpPr>
          <p:nvPr/>
        </p:nvSpPr>
        <p:spPr bwMode="auto">
          <a:xfrm>
            <a:off x="1003300" y="4286250"/>
            <a:ext cx="406400" cy="273050"/>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27" name="AutoShape 101"/>
          <p:cNvSpPr>
            <a:spLocks noChangeArrowheads="1"/>
          </p:cNvSpPr>
          <p:nvPr/>
        </p:nvSpPr>
        <p:spPr bwMode="auto">
          <a:xfrm>
            <a:off x="1409700" y="3744913"/>
            <a:ext cx="407988" cy="271462"/>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28" name="AutoShape 102"/>
          <p:cNvSpPr>
            <a:spLocks noChangeArrowheads="1"/>
          </p:cNvSpPr>
          <p:nvPr/>
        </p:nvSpPr>
        <p:spPr bwMode="auto">
          <a:xfrm>
            <a:off x="1817688" y="4014788"/>
            <a:ext cx="406400" cy="273050"/>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29" name="AutoShape 103"/>
          <p:cNvSpPr>
            <a:spLocks noChangeArrowheads="1"/>
          </p:cNvSpPr>
          <p:nvPr/>
        </p:nvSpPr>
        <p:spPr bwMode="auto">
          <a:xfrm>
            <a:off x="460375" y="4286250"/>
            <a:ext cx="406400" cy="273050"/>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30" name="AutoShape 104"/>
          <p:cNvSpPr>
            <a:spLocks noChangeArrowheads="1"/>
          </p:cNvSpPr>
          <p:nvPr/>
        </p:nvSpPr>
        <p:spPr bwMode="auto">
          <a:xfrm>
            <a:off x="460375" y="4014788"/>
            <a:ext cx="406400" cy="273050"/>
          </a:xfrm>
          <a:prstGeom prst="flowChartInternalStorage">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grpSp>
        <p:nvGrpSpPr>
          <p:cNvPr id="1131" name="Group 105"/>
          <p:cNvGrpSpPr>
            <a:grpSpLocks/>
          </p:cNvGrpSpPr>
          <p:nvPr/>
        </p:nvGrpSpPr>
        <p:grpSpPr bwMode="auto">
          <a:xfrm>
            <a:off x="231775" y="3948113"/>
            <a:ext cx="228600" cy="639762"/>
            <a:chOff x="146" y="2487"/>
            <a:chExt cx="144" cy="403"/>
          </a:xfrm>
        </p:grpSpPr>
        <p:sp>
          <p:nvSpPr>
            <p:cNvPr id="1991" name="Freeform 106"/>
            <p:cNvSpPr>
              <a:spLocks noChangeAspect="1"/>
            </p:cNvSpPr>
            <p:nvPr/>
          </p:nvSpPr>
          <p:spPr bwMode="auto">
            <a:xfrm>
              <a:off x="243" y="2577"/>
              <a:ext cx="47" cy="19"/>
            </a:xfrm>
            <a:custGeom>
              <a:avLst/>
              <a:gdLst>
                <a:gd name="T0" fmla="*/ 0 w 387"/>
                <a:gd name="T1" fmla="*/ 0 h 176"/>
                <a:gd name="T2" fmla="*/ 0 w 387"/>
                <a:gd name="T3" fmla="*/ 0 h 176"/>
                <a:gd name="T4" fmla="*/ 0 w 387"/>
                <a:gd name="T5" fmla="*/ 0 h 176"/>
                <a:gd name="T6" fmla="*/ 0 w 387"/>
                <a:gd name="T7" fmla="*/ 0 h 176"/>
                <a:gd name="T8" fmla="*/ 0 w 387"/>
                <a:gd name="T9" fmla="*/ 0 h 176"/>
                <a:gd name="T10" fmla="*/ 0 w 387"/>
                <a:gd name="T11" fmla="*/ 0 h 176"/>
                <a:gd name="T12" fmla="*/ 0 w 387"/>
                <a:gd name="T13" fmla="*/ 0 h 176"/>
                <a:gd name="T14" fmla="*/ 0 w 387"/>
                <a:gd name="T15" fmla="*/ 0 h 176"/>
                <a:gd name="T16" fmla="*/ 0 w 387"/>
                <a:gd name="T17" fmla="*/ 0 h 176"/>
                <a:gd name="T18" fmla="*/ 0 w 387"/>
                <a:gd name="T19" fmla="*/ 0 h 176"/>
                <a:gd name="T20" fmla="*/ 0 w 387"/>
                <a:gd name="T21" fmla="*/ 0 h 176"/>
                <a:gd name="T22" fmla="*/ 0 w 387"/>
                <a:gd name="T23" fmla="*/ 0 h 176"/>
                <a:gd name="T24" fmla="*/ 0 w 387"/>
                <a:gd name="T25" fmla="*/ 0 h 176"/>
                <a:gd name="T26" fmla="*/ 0 w 387"/>
                <a:gd name="T27" fmla="*/ 0 h 176"/>
                <a:gd name="T28" fmla="*/ 0 w 387"/>
                <a:gd name="T29" fmla="*/ 0 h 176"/>
                <a:gd name="T30" fmla="*/ 0 w 387"/>
                <a:gd name="T31" fmla="*/ 0 h 176"/>
                <a:gd name="T32" fmla="*/ 0 w 387"/>
                <a:gd name="T33" fmla="*/ 0 h 176"/>
                <a:gd name="T34" fmla="*/ 0 w 387"/>
                <a:gd name="T35" fmla="*/ 0 h 176"/>
                <a:gd name="T36" fmla="*/ 0 w 387"/>
                <a:gd name="T37" fmla="*/ 0 h 176"/>
                <a:gd name="T38" fmla="*/ 0 w 387"/>
                <a:gd name="T39" fmla="*/ 0 h 176"/>
                <a:gd name="T40" fmla="*/ 0 w 387"/>
                <a:gd name="T41" fmla="*/ 0 h 176"/>
                <a:gd name="T42" fmla="*/ 0 w 387"/>
                <a:gd name="T43" fmla="*/ 0 h 176"/>
                <a:gd name="T44" fmla="*/ 0 w 387"/>
                <a:gd name="T45" fmla="*/ 0 h 176"/>
                <a:gd name="T46" fmla="*/ 0 w 387"/>
                <a:gd name="T47" fmla="*/ 0 h 176"/>
                <a:gd name="T48" fmla="*/ 0 w 387"/>
                <a:gd name="T49" fmla="*/ 0 h 176"/>
                <a:gd name="T50" fmla="*/ 0 w 387"/>
                <a:gd name="T51" fmla="*/ 0 h 176"/>
                <a:gd name="T52" fmla="*/ 0 w 387"/>
                <a:gd name="T53" fmla="*/ 0 h 176"/>
                <a:gd name="T54" fmla="*/ 0 w 387"/>
                <a:gd name="T55" fmla="*/ 0 h 176"/>
                <a:gd name="T56" fmla="*/ 0 w 387"/>
                <a:gd name="T57" fmla="*/ 0 h 176"/>
                <a:gd name="T58" fmla="*/ 0 w 387"/>
                <a:gd name="T59" fmla="*/ 0 h 176"/>
                <a:gd name="T60" fmla="*/ 0 w 387"/>
                <a:gd name="T61" fmla="*/ 0 h 176"/>
                <a:gd name="T62" fmla="*/ 0 w 387"/>
                <a:gd name="T63" fmla="*/ 0 h 176"/>
                <a:gd name="T64" fmla="*/ 0 w 387"/>
                <a:gd name="T65" fmla="*/ 0 h 176"/>
                <a:gd name="T66" fmla="*/ 0 w 387"/>
                <a:gd name="T67" fmla="*/ 0 h 176"/>
                <a:gd name="T68" fmla="*/ 0 w 387"/>
                <a:gd name="T69" fmla="*/ 0 h 176"/>
                <a:gd name="T70" fmla="*/ 0 w 387"/>
                <a:gd name="T71" fmla="*/ 0 h 176"/>
                <a:gd name="T72" fmla="*/ 0 w 387"/>
                <a:gd name="T73" fmla="*/ 0 h 176"/>
                <a:gd name="T74" fmla="*/ 0 w 387"/>
                <a:gd name="T75" fmla="*/ 0 h 176"/>
                <a:gd name="T76" fmla="*/ 0 w 387"/>
                <a:gd name="T77" fmla="*/ 0 h 176"/>
                <a:gd name="T78" fmla="*/ 0 w 387"/>
                <a:gd name="T79" fmla="*/ 0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992" name="Freeform 107"/>
            <p:cNvSpPr>
              <a:spLocks noChangeAspect="1"/>
            </p:cNvSpPr>
            <p:nvPr/>
          </p:nvSpPr>
          <p:spPr bwMode="auto">
            <a:xfrm>
              <a:off x="244" y="2588"/>
              <a:ext cx="6" cy="5"/>
            </a:xfrm>
            <a:custGeom>
              <a:avLst/>
              <a:gdLst>
                <a:gd name="T0" fmla="*/ 0 w 45"/>
                <a:gd name="T1" fmla="*/ 0 h 49"/>
                <a:gd name="T2" fmla="*/ 0 w 45"/>
                <a:gd name="T3" fmla="*/ 0 h 49"/>
                <a:gd name="T4" fmla="*/ 0 w 45"/>
                <a:gd name="T5" fmla="*/ 0 h 49"/>
                <a:gd name="T6" fmla="*/ 0 w 45"/>
                <a:gd name="T7" fmla="*/ 0 h 49"/>
                <a:gd name="T8" fmla="*/ 0 w 45"/>
                <a:gd name="T9" fmla="*/ 0 h 49"/>
                <a:gd name="T10" fmla="*/ 0 w 45"/>
                <a:gd name="T11" fmla="*/ 0 h 49"/>
                <a:gd name="T12" fmla="*/ 0 w 45"/>
                <a:gd name="T13" fmla="*/ 0 h 49"/>
                <a:gd name="T14" fmla="*/ 0 w 45"/>
                <a:gd name="T15" fmla="*/ 0 h 49"/>
                <a:gd name="T16" fmla="*/ 0 w 45"/>
                <a:gd name="T17" fmla="*/ 0 h 49"/>
                <a:gd name="T18" fmla="*/ 0 w 45"/>
                <a:gd name="T19" fmla="*/ 0 h 49"/>
                <a:gd name="T20" fmla="*/ 0 w 45"/>
                <a:gd name="T21" fmla="*/ 0 h 49"/>
                <a:gd name="T22" fmla="*/ 0 w 45"/>
                <a:gd name="T23" fmla="*/ 0 h 49"/>
                <a:gd name="T24" fmla="*/ 0 w 45"/>
                <a:gd name="T25" fmla="*/ 0 h 49"/>
                <a:gd name="T26" fmla="*/ 0 w 45"/>
                <a:gd name="T27" fmla="*/ 0 h 49"/>
                <a:gd name="T28" fmla="*/ 0 w 45"/>
                <a:gd name="T29" fmla="*/ 0 h 49"/>
                <a:gd name="T30" fmla="*/ 0 w 45"/>
                <a:gd name="T31" fmla="*/ 0 h 49"/>
                <a:gd name="T32" fmla="*/ 0 w 45"/>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993" name="Freeform 108"/>
            <p:cNvSpPr>
              <a:spLocks noChangeAspect="1"/>
            </p:cNvSpPr>
            <p:nvPr/>
          </p:nvSpPr>
          <p:spPr bwMode="auto">
            <a:xfrm>
              <a:off x="164" y="2551"/>
              <a:ext cx="86" cy="79"/>
            </a:xfrm>
            <a:custGeom>
              <a:avLst/>
              <a:gdLst>
                <a:gd name="T0" fmla="*/ 0 w 716"/>
                <a:gd name="T1" fmla="*/ 0 h 720"/>
                <a:gd name="T2" fmla="*/ 0 w 716"/>
                <a:gd name="T3" fmla="*/ 0 h 720"/>
                <a:gd name="T4" fmla="*/ 0 w 716"/>
                <a:gd name="T5" fmla="*/ 0 h 720"/>
                <a:gd name="T6" fmla="*/ 0 w 716"/>
                <a:gd name="T7" fmla="*/ 0 h 720"/>
                <a:gd name="T8" fmla="*/ 0 w 716"/>
                <a:gd name="T9" fmla="*/ 0 h 720"/>
                <a:gd name="T10" fmla="*/ 0 w 716"/>
                <a:gd name="T11" fmla="*/ 0 h 720"/>
                <a:gd name="T12" fmla="*/ 0 w 716"/>
                <a:gd name="T13" fmla="*/ 0 h 720"/>
                <a:gd name="T14" fmla="*/ 0 w 716"/>
                <a:gd name="T15" fmla="*/ 0 h 720"/>
                <a:gd name="T16" fmla="*/ 0 w 716"/>
                <a:gd name="T17" fmla="*/ 0 h 720"/>
                <a:gd name="T18" fmla="*/ 0 w 716"/>
                <a:gd name="T19" fmla="*/ 0 h 720"/>
                <a:gd name="T20" fmla="*/ 0 w 716"/>
                <a:gd name="T21" fmla="*/ 0 h 720"/>
                <a:gd name="T22" fmla="*/ 0 w 716"/>
                <a:gd name="T23" fmla="*/ 0 h 720"/>
                <a:gd name="T24" fmla="*/ 0 w 716"/>
                <a:gd name="T25" fmla="*/ 0 h 720"/>
                <a:gd name="T26" fmla="*/ 0 w 716"/>
                <a:gd name="T27" fmla="*/ 0 h 720"/>
                <a:gd name="T28" fmla="*/ 0 w 716"/>
                <a:gd name="T29" fmla="*/ 0 h 720"/>
                <a:gd name="T30" fmla="*/ 0 w 716"/>
                <a:gd name="T31" fmla="*/ 0 h 720"/>
                <a:gd name="T32" fmla="*/ 0 w 716"/>
                <a:gd name="T33" fmla="*/ 0 h 720"/>
                <a:gd name="T34" fmla="*/ 0 w 716"/>
                <a:gd name="T35" fmla="*/ 0 h 720"/>
                <a:gd name="T36" fmla="*/ 0 w 716"/>
                <a:gd name="T37" fmla="*/ 0 h 720"/>
                <a:gd name="T38" fmla="*/ 0 w 716"/>
                <a:gd name="T39" fmla="*/ 0 h 720"/>
                <a:gd name="T40" fmla="*/ 0 w 716"/>
                <a:gd name="T41" fmla="*/ 0 h 720"/>
                <a:gd name="T42" fmla="*/ 0 w 716"/>
                <a:gd name="T43" fmla="*/ 0 h 720"/>
                <a:gd name="T44" fmla="*/ 0 w 716"/>
                <a:gd name="T45" fmla="*/ 0 h 720"/>
                <a:gd name="T46" fmla="*/ 0 w 716"/>
                <a:gd name="T47" fmla="*/ 0 h 720"/>
                <a:gd name="T48" fmla="*/ 0 w 716"/>
                <a:gd name="T49" fmla="*/ 0 h 720"/>
                <a:gd name="T50" fmla="*/ 0 w 716"/>
                <a:gd name="T51" fmla="*/ 0 h 720"/>
                <a:gd name="T52" fmla="*/ 0 w 716"/>
                <a:gd name="T53" fmla="*/ 0 h 720"/>
                <a:gd name="T54" fmla="*/ 0 w 716"/>
                <a:gd name="T55" fmla="*/ 0 h 720"/>
                <a:gd name="T56" fmla="*/ 0 w 716"/>
                <a:gd name="T57" fmla="*/ 0 h 720"/>
                <a:gd name="T58" fmla="*/ 0 w 716"/>
                <a:gd name="T59" fmla="*/ 0 h 720"/>
                <a:gd name="T60" fmla="*/ 0 w 716"/>
                <a:gd name="T61" fmla="*/ 0 h 720"/>
                <a:gd name="T62" fmla="*/ 0 w 716"/>
                <a:gd name="T63" fmla="*/ 0 h 720"/>
                <a:gd name="T64" fmla="*/ 0 w 716"/>
                <a:gd name="T65" fmla="*/ 0 h 720"/>
                <a:gd name="T66" fmla="*/ 0 w 716"/>
                <a:gd name="T67" fmla="*/ 0 h 720"/>
                <a:gd name="T68" fmla="*/ 0 w 716"/>
                <a:gd name="T69" fmla="*/ 0 h 720"/>
                <a:gd name="T70" fmla="*/ 0 w 716"/>
                <a:gd name="T71" fmla="*/ 0 h 720"/>
                <a:gd name="T72" fmla="*/ 0 w 716"/>
                <a:gd name="T73" fmla="*/ 0 h 720"/>
                <a:gd name="T74" fmla="*/ 0 w 716"/>
                <a:gd name="T75" fmla="*/ 0 h 720"/>
                <a:gd name="T76" fmla="*/ 0 w 716"/>
                <a:gd name="T77" fmla="*/ 0 h 720"/>
                <a:gd name="T78" fmla="*/ 0 w 716"/>
                <a:gd name="T79" fmla="*/ 0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994" name="Freeform 109"/>
            <p:cNvSpPr>
              <a:spLocks noChangeAspect="1"/>
            </p:cNvSpPr>
            <p:nvPr/>
          </p:nvSpPr>
          <p:spPr bwMode="auto">
            <a:xfrm>
              <a:off x="244" y="2588"/>
              <a:ext cx="6" cy="5"/>
            </a:xfrm>
            <a:custGeom>
              <a:avLst/>
              <a:gdLst>
                <a:gd name="T0" fmla="*/ 0 w 45"/>
                <a:gd name="T1" fmla="*/ 0 h 46"/>
                <a:gd name="T2" fmla="*/ 0 w 45"/>
                <a:gd name="T3" fmla="*/ 0 h 46"/>
                <a:gd name="T4" fmla="*/ 0 w 45"/>
                <a:gd name="T5" fmla="*/ 0 h 46"/>
                <a:gd name="T6" fmla="*/ 0 w 45"/>
                <a:gd name="T7" fmla="*/ 0 h 46"/>
                <a:gd name="T8" fmla="*/ 0 w 45"/>
                <a:gd name="T9" fmla="*/ 0 h 46"/>
                <a:gd name="T10" fmla="*/ 0 w 45"/>
                <a:gd name="T11" fmla="*/ 0 h 46"/>
                <a:gd name="T12" fmla="*/ 0 w 45"/>
                <a:gd name="T13" fmla="*/ 0 h 46"/>
                <a:gd name="T14" fmla="*/ 0 w 45"/>
                <a:gd name="T15" fmla="*/ 0 h 46"/>
                <a:gd name="T16" fmla="*/ 0 w 45"/>
                <a:gd name="T17" fmla="*/ 0 h 46"/>
                <a:gd name="T18" fmla="*/ 0 w 45"/>
                <a:gd name="T19" fmla="*/ 0 h 46"/>
                <a:gd name="T20" fmla="*/ 0 w 45"/>
                <a:gd name="T21" fmla="*/ 0 h 46"/>
                <a:gd name="T22" fmla="*/ 0 w 45"/>
                <a:gd name="T23" fmla="*/ 0 h 46"/>
                <a:gd name="T24" fmla="*/ 0 w 45"/>
                <a:gd name="T25" fmla="*/ 0 h 46"/>
                <a:gd name="T26" fmla="*/ 0 w 45"/>
                <a:gd name="T27" fmla="*/ 0 h 46"/>
                <a:gd name="T28" fmla="*/ 0 w 45"/>
                <a:gd name="T29" fmla="*/ 0 h 46"/>
                <a:gd name="T30" fmla="*/ 0 w 45"/>
                <a:gd name="T31" fmla="*/ 0 h 46"/>
                <a:gd name="T32" fmla="*/ 0 w 45"/>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995" name="Freeform 110"/>
            <p:cNvSpPr>
              <a:spLocks noChangeAspect="1"/>
            </p:cNvSpPr>
            <p:nvPr/>
          </p:nvSpPr>
          <p:spPr bwMode="auto">
            <a:xfrm>
              <a:off x="174" y="2562"/>
              <a:ext cx="5" cy="5"/>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996" name="Freeform 111"/>
            <p:cNvSpPr>
              <a:spLocks noChangeAspect="1"/>
            </p:cNvSpPr>
            <p:nvPr/>
          </p:nvSpPr>
          <p:spPr bwMode="auto">
            <a:xfrm>
              <a:off x="162" y="2549"/>
              <a:ext cx="93" cy="81"/>
            </a:xfrm>
            <a:custGeom>
              <a:avLst/>
              <a:gdLst>
                <a:gd name="T0" fmla="*/ 0 w 776"/>
                <a:gd name="T1" fmla="*/ 0 h 743"/>
                <a:gd name="T2" fmla="*/ 0 w 776"/>
                <a:gd name="T3" fmla="*/ 0 h 743"/>
                <a:gd name="T4" fmla="*/ 0 w 776"/>
                <a:gd name="T5" fmla="*/ 0 h 743"/>
                <a:gd name="T6" fmla="*/ 0 w 776"/>
                <a:gd name="T7" fmla="*/ 0 h 743"/>
                <a:gd name="T8" fmla="*/ 0 w 776"/>
                <a:gd name="T9" fmla="*/ 0 h 743"/>
                <a:gd name="T10" fmla="*/ 0 w 776"/>
                <a:gd name="T11" fmla="*/ 0 h 743"/>
                <a:gd name="T12" fmla="*/ 0 w 776"/>
                <a:gd name="T13" fmla="*/ 0 h 743"/>
                <a:gd name="T14" fmla="*/ 0 w 776"/>
                <a:gd name="T15" fmla="*/ 0 h 743"/>
                <a:gd name="T16" fmla="*/ 0 w 776"/>
                <a:gd name="T17" fmla="*/ 0 h 743"/>
                <a:gd name="T18" fmla="*/ 0 w 776"/>
                <a:gd name="T19" fmla="*/ 0 h 743"/>
                <a:gd name="T20" fmla="*/ 0 w 776"/>
                <a:gd name="T21" fmla="*/ 0 h 743"/>
                <a:gd name="T22" fmla="*/ 0 w 776"/>
                <a:gd name="T23" fmla="*/ 0 h 743"/>
                <a:gd name="T24" fmla="*/ 0 w 776"/>
                <a:gd name="T25" fmla="*/ 0 h 743"/>
                <a:gd name="T26" fmla="*/ 0 w 776"/>
                <a:gd name="T27" fmla="*/ 0 h 743"/>
                <a:gd name="T28" fmla="*/ 0 w 776"/>
                <a:gd name="T29" fmla="*/ 0 h 743"/>
                <a:gd name="T30" fmla="*/ 0 w 776"/>
                <a:gd name="T31" fmla="*/ 0 h 743"/>
                <a:gd name="T32" fmla="*/ 0 w 776"/>
                <a:gd name="T33" fmla="*/ 0 h 743"/>
                <a:gd name="T34" fmla="*/ 0 w 776"/>
                <a:gd name="T35" fmla="*/ 0 h 743"/>
                <a:gd name="T36" fmla="*/ 0 w 776"/>
                <a:gd name="T37" fmla="*/ 0 h 743"/>
                <a:gd name="T38" fmla="*/ 0 w 776"/>
                <a:gd name="T39" fmla="*/ 0 h 743"/>
                <a:gd name="T40" fmla="*/ 0 w 776"/>
                <a:gd name="T41" fmla="*/ 0 h 743"/>
                <a:gd name="T42" fmla="*/ 0 w 776"/>
                <a:gd name="T43" fmla="*/ 0 h 743"/>
                <a:gd name="T44" fmla="*/ 0 w 776"/>
                <a:gd name="T45" fmla="*/ 0 h 743"/>
                <a:gd name="T46" fmla="*/ 0 w 776"/>
                <a:gd name="T47" fmla="*/ 0 h 743"/>
                <a:gd name="T48" fmla="*/ 0 w 776"/>
                <a:gd name="T49" fmla="*/ 0 h 743"/>
                <a:gd name="T50" fmla="*/ 0 w 776"/>
                <a:gd name="T51" fmla="*/ 0 h 743"/>
                <a:gd name="T52" fmla="*/ 0 w 776"/>
                <a:gd name="T53" fmla="*/ 0 h 743"/>
                <a:gd name="T54" fmla="*/ 0 w 776"/>
                <a:gd name="T55" fmla="*/ 0 h 743"/>
                <a:gd name="T56" fmla="*/ 0 w 776"/>
                <a:gd name="T57" fmla="*/ 0 h 743"/>
                <a:gd name="T58" fmla="*/ 0 w 776"/>
                <a:gd name="T59" fmla="*/ 0 h 743"/>
                <a:gd name="T60" fmla="*/ 0 w 776"/>
                <a:gd name="T61" fmla="*/ 0 h 743"/>
                <a:gd name="T62" fmla="*/ 0 w 776"/>
                <a:gd name="T63" fmla="*/ 0 h 743"/>
                <a:gd name="T64" fmla="*/ 0 w 776"/>
                <a:gd name="T65" fmla="*/ 0 h 743"/>
                <a:gd name="T66" fmla="*/ 0 w 776"/>
                <a:gd name="T67" fmla="*/ 0 h 743"/>
                <a:gd name="T68" fmla="*/ 0 w 776"/>
                <a:gd name="T69" fmla="*/ 0 h 743"/>
                <a:gd name="T70" fmla="*/ 0 w 776"/>
                <a:gd name="T71" fmla="*/ 0 h 743"/>
                <a:gd name="T72" fmla="*/ 0 w 776"/>
                <a:gd name="T73" fmla="*/ 0 h 743"/>
                <a:gd name="T74" fmla="*/ 0 w 776"/>
                <a:gd name="T75" fmla="*/ 0 h 743"/>
                <a:gd name="T76" fmla="*/ 0 w 776"/>
                <a:gd name="T77" fmla="*/ 0 h 743"/>
                <a:gd name="T78" fmla="*/ 0 w 776"/>
                <a:gd name="T79" fmla="*/ 0 h 743"/>
                <a:gd name="T80" fmla="*/ 0 w 776"/>
                <a:gd name="T81" fmla="*/ 0 h 743"/>
                <a:gd name="T82" fmla="*/ 0 w 776"/>
                <a:gd name="T83" fmla="*/ 0 h 743"/>
                <a:gd name="T84" fmla="*/ 0 w 776"/>
                <a:gd name="T85" fmla="*/ 0 h 743"/>
                <a:gd name="T86" fmla="*/ 0 w 776"/>
                <a:gd name="T87" fmla="*/ 0 h 743"/>
                <a:gd name="T88" fmla="*/ 0 w 776"/>
                <a:gd name="T89" fmla="*/ 0 h 743"/>
                <a:gd name="T90" fmla="*/ 0 w 776"/>
                <a:gd name="T91" fmla="*/ 0 h 743"/>
                <a:gd name="T92" fmla="*/ 0 w 776"/>
                <a:gd name="T93" fmla="*/ 0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997" name="Freeform 112"/>
            <p:cNvSpPr>
              <a:spLocks noChangeAspect="1"/>
            </p:cNvSpPr>
            <p:nvPr/>
          </p:nvSpPr>
          <p:spPr bwMode="auto">
            <a:xfrm>
              <a:off x="164" y="2491"/>
              <a:ext cx="56" cy="65"/>
            </a:xfrm>
            <a:custGeom>
              <a:avLst/>
              <a:gdLst>
                <a:gd name="T0" fmla="*/ 0 w 461"/>
                <a:gd name="T1" fmla="*/ 0 h 601"/>
                <a:gd name="T2" fmla="*/ 0 w 461"/>
                <a:gd name="T3" fmla="*/ 0 h 601"/>
                <a:gd name="T4" fmla="*/ 0 w 461"/>
                <a:gd name="T5" fmla="*/ 0 h 601"/>
                <a:gd name="T6" fmla="*/ 0 w 461"/>
                <a:gd name="T7" fmla="*/ 0 h 601"/>
                <a:gd name="T8" fmla="*/ 0 w 461"/>
                <a:gd name="T9" fmla="*/ 0 h 601"/>
                <a:gd name="T10" fmla="*/ 0 w 461"/>
                <a:gd name="T11" fmla="*/ 0 h 601"/>
                <a:gd name="T12" fmla="*/ 0 w 461"/>
                <a:gd name="T13" fmla="*/ 0 h 601"/>
                <a:gd name="T14" fmla="*/ 0 w 461"/>
                <a:gd name="T15" fmla="*/ 0 h 601"/>
                <a:gd name="T16" fmla="*/ 0 w 461"/>
                <a:gd name="T17" fmla="*/ 0 h 601"/>
                <a:gd name="T18" fmla="*/ 0 w 461"/>
                <a:gd name="T19" fmla="*/ 0 h 601"/>
                <a:gd name="T20" fmla="*/ 0 w 461"/>
                <a:gd name="T21" fmla="*/ 0 h 601"/>
                <a:gd name="T22" fmla="*/ 0 w 461"/>
                <a:gd name="T23" fmla="*/ 0 h 601"/>
                <a:gd name="T24" fmla="*/ 0 w 461"/>
                <a:gd name="T25" fmla="*/ 0 h 601"/>
                <a:gd name="T26" fmla="*/ 0 w 461"/>
                <a:gd name="T27" fmla="*/ 0 h 601"/>
                <a:gd name="T28" fmla="*/ 0 w 461"/>
                <a:gd name="T29" fmla="*/ 0 h 601"/>
                <a:gd name="T30" fmla="*/ 0 w 461"/>
                <a:gd name="T31" fmla="*/ 0 h 601"/>
                <a:gd name="T32" fmla="*/ 0 w 461"/>
                <a:gd name="T33" fmla="*/ 0 h 601"/>
                <a:gd name="T34" fmla="*/ 0 w 461"/>
                <a:gd name="T35" fmla="*/ 0 h 601"/>
                <a:gd name="T36" fmla="*/ 0 w 461"/>
                <a:gd name="T37" fmla="*/ 0 h 601"/>
                <a:gd name="T38" fmla="*/ 0 w 461"/>
                <a:gd name="T39" fmla="*/ 0 h 601"/>
                <a:gd name="T40" fmla="*/ 0 w 461"/>
                <a:gd name="T41" fmla="*/ 0 h 601"/>
                <a:gd name="T42" fmla="*/ 0 w 461"/>
                <a:gd name="T43" fmla="*/ 0 h 601"/>
                <a:gd name="T44" fmla="*/ 0 w 461"/>
                <a:gd name="T45" fmla="*/ 0 h 601"/>
                <a:gd name="T46" fmla="*/ 0 w 461"/>
                <a:gd name="T47" fmla="*/ 0 h 601"/>
                <a:gd name="T48" fmla="*/ 0 w 461"/>
                <a:gd name="T49" fmla="*/ 0 h 601"/>
                <a:gd name="T50" fmla="*/ 0 w 461"/>
                <a:gd name="T51" fmla="*/ 0 h 601"/>
                <a:gd name="T52" fmla="*/ 0 w 461"/>
                <a:gd name="T53" fmla="*/ 0 h 601"/>
                <a:gd name="T54" fmla="*/ 0 w 461"/>
                <a:gd name="T55" fmla="*/ 0 h 601"/>
                <a:gd name="T56" fmla="*/ 0 w 461"/>
                <a:gd name="T57" fmla="*/ 0 h 601"/>
                <a:gd name="T58" fmla="*/ 0 w 461"/>
                <a:gd name="T59" fmla="*/ 0 h 601"/>
                <a:gd name="T60" fmla="*/ 0 w 461"/>
                <a:gd name="T61" fmla="*/ 0 h 601"/>
                <a:gd name="T62" fmla="*/ 0 w 461"/>
                <a:gd name="T63" fmla="*/ 0 h 601"/>
                <a:gd name="T64" fmla="*/ 0 w 461"/>
                <a:gd name="T65" fmla="*/ 0 h 601"/>
                <a:gd name="T66" fmla="*/ 0 w 461"/>
                <a:gd name="T67" fmla="*/ 0 h 601"/>
                <a:gd name="T68" fmla="*/ 0 w 461"/>
                <a:gd name="T69" fmla="*/ 0 h 601"/>
                <a:gd name="T70" fmla="*/ 0 w 461"/>
                <a:gd name="T71" fmla="*/ 0 h 601"/>
                <a:gd name="T72" fmla="*/ 0 w 461"/>
                <a:gd name="T73" fmla="*/ 0 h 601"/>
                <a:gd name="T74" fmla="*/ 0 w 461"/>
                <a:gd name="T75" fmla="*/ 0 h 601"/>
                <a:gd name="T76" fmla="*/ 0 w 461"/>
                <a:gd name="T77" fmla="*/ 0 h 601"/>
                <a:gd name="T78" fmla="*/ 0 w 461"/>
                <a:gd name="T79" fmla="*/ 0 h 601"/>
                <a:gd name="T80" fmla="*/ 0 w 461"/>
                <a:gd name="T81" fmla="*/ 0 h 601"/>
                <a:gd name="T82" fmla="*/ 0 w 461"/>
                <a:gd name="T83" fmla="*/ 0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998" name="Freeform 113"/>
            <p:cNvSpPr>
              <a:spLocks noChangeAspect="1"/>
            </p:cNvSpPr>
            <p:nvPr/>
          </p:nvSpPr>
          <p:spPr bwMode="auto">
            <a:xfrm>
              <a:off x="175" y="2543"/>
              <a:ext cx="6" cy="5"/>
            </a:xfrm>
            <a:custGeom>
              <a:avLst/>
              <a:gdLst>
                <a:gd name="T0" fmla="*/ 0 w 49"/>
                <a:gd name="T1" fmla="*/ 0 h 48"/>
                <a:gd name="T2" fmla="*/ 0 w 49"/>
                <a:gd name="T3" fmla="*/ 0 h 48"/>
                <a:gd name="T4" fmla="*/ 0 w 49"/>
                <a:gd name="T5" fmla="*/ 0 h 48"/>
                <a:gd name="T6" fmla="*/ 0 w 49"/>
                <a:gd name="T7" fmla="*/ 0 h 48"/>
                <a:gd name="T8" fmla="*/ 0 w 49"/>
                <a:gd name="T9" fmla="*/ 0 h 48"/>
                <a:gd name="T10" fmla="*/ 0 w 49"/>
                <a:gd name="T11" fmla="*/ 0 h 48"/>
                <a:gd name="T12" fmla="*/ 0 w 49"/>
                <a:gd name="T13" fmla="*/ 0 h 48"/>
                <a:gd name="T14" fmla="*/ 0 w 49"/>
                <a:gd name="T15" fmla="*/ 0 h 48"/>
                <a:gd name="T16" fmla="*/ 0 w 49"/>
                <a:gd name="T17" fmla="*/ 0 h 48"/>
                <a:gd name="T18" fmla="*/ 0 w 49"/>
                <a:gd name="T19" fmla="*/ 0 h 48"/>
                <a:gd name="T20" fmla="*/ 0 w 49"/>
                <a:gd name="T21" fmla="*/ 0 h 48"/>
                <a:gd name="T22" fmla="*/ 0 w 49"/>
                <a:gd name="T23" fmla="*/ 0 h 48"/>
                <a:gd name="T24" fmla="*/ 0 w 49"/>
                <a:gd name="T25" fmla="*/ 0 h 48"/>
                <a:gd name="T26" fmla="*/ 0 w 49"/>
                <a:gd name="T27" fmla="*/ 0 h 48"/>
                <a:gd name="T28" fmla="*/ 0 w 49"/>
                <a:gd name="T29" fmla="*/ 0 h 48"/>
                <a:gd name="T30" fmla="*/ 0 w 49"/>
                <a:gd name="T31" fmla="*/ 0 h 48"/>
                <a:gd name="T32" fmla="*/ 0 w 49"/>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999" name="Freeform 114"/>
            <p:cNvSpPr>
              <a:spLocks noChangeAspect="1"/>
            </p:cNvSpPr>
            <p:nvPr/>
          </p:nvSpPr>
          <p:spPr bwMode="auto">
            <a:xfrm>
              <a:off x="181" y="2503"/>
              <a:ext cx="6" cy="6"/>
            </a:xfrm>
            <a:custGeom>
              <a:avLst/>
              <a:gdLst>
                <a:gd name="T0" fmla="*/ 0 w 49"/>
                <a:gd name="T1" fmla="*/ 0 h 48"/>
                <a:gd name="T2" fmla="*/ 0 w 49"/>
                <a:gd name="T3" fmla="*/ 0 h 48"/>
                <a:gd name="T4" fmla="*/ 0 w 49"/>
                <a:gd name="T5" fmla="*/ 0 h 48"/>
                <a:gd name="T6" fmla="*/ 0 w 49"/>
                <a:gd name="T7" fmla="*/ 0 h 48"/>
                <a:gd name="T8" fmla="*/ 0 w 49"/>
                <a:gd name="T9" fmla="*/ 0 h 48"/>
                <a:gd name="T10" fmla="*/ 0 w 49"/>
                <a:gd name="T11" fmla="*/ 0 h 48"/>
                <a:gd name="T12" fmla="*/ 0 w 49"/>
                <a:gd name="T13" fmla="*/ 0 h 48"/>
                <a:gd name="T14" fmla="*/ 0 w 49"/>
                <a:gd name="T15" fmla="*/ 0 h 48"/>
                <a:gd name="T16" fmla="*/ 0 w 49"/>
                <a:gd name="T17" fmla="*/ 0 h 48"/>
                <a:gd name="T18" fmla="*/ 0 w 49"/>
                <a:gd name="T19" fmla="*/ 0 h 48"/>
                <a:gd name="T20" fmla="*/ 0 w 49"/>
                <a:gd name="T21" fmla="*/ 0 h 48"/>
                <a:gd name="T22" fmla="*/ 0 w 49"/>
                <a:gd name="T23" fmla="*/ 0 h 48"/>
                <a:gd name="T24" fmla="*/ 0 w 49"/>
                <a:gd name="T25" fmla="*/ 0 h 48"/>
                <a:gd name="T26" fmla="*/ 0 w 49"/>
                <a:gd name="T27" fmla="*/ 0 h 48"/>
                <a:gd name="T28" fmla="*/ 0 w 49"/>
                <a:gd name="T29" fmla="*/ 0 h 48"/>
                <a:gd name="T30" fmla="*/ 0 w 49"/>
                <a:gd name="T31" fmla="*/ 0 h 48"/>
                <a:gd name="T32" fmla="*/ 0 w 49"/>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2000" name="Freeform 115"/>
            <p:cNvSpPr>
              <a:spLocks noChangeAspect="1"/>
            </p:cNvSpPr>
            <p:nvPr/>
          </p:nvSpPr>
          <p:spPr bwMode="auto">
            <a:xfrm>
              <a:off x="205" y="2520"/>
              <a:ext cx="9" cy="3"/>
            </a:xfrm>
            <a:custGeom>
              <a:avLst/>
              <a:gdLst>
                <a:gd name="T0" fmla="*/ 0 w 71"/>
                <a:gd name="T1" fmla="*/ 0 h 28"/>
                <a:gd name="T2" fmla="*/ 0 w 71"/>
                <a:gd name="T3" fmla="*/ 0 h 28"/>
                <a:gd name="T4" fmla="*/ 0 w 71"/>
                <a:gd name="T5" fmla="*/ 0 h 28"/>
                <a:gd name="T6" fmla="*/ 0 w 71"/>
                <a:gd name="T7" fmla="*/ 0 h 28"/>
                <a:gd name="T8" fmla="*/ 0 w 71"/>
                <a:gd name="T9" fmla="*/ 0 h 28"/>
                <a:gd name="T10" fmla="*/ 0 w 71"/>
                <a:gd name="T11" fmla="*/ 0 h 28"/>
                <a:gd name="T12" fmla="*/ 0 w 71"/>
                <a:gd name="T13" fmla="*/ 0 h 28"/>
                <a:gd name="T14" fmla="*/ 0 w 71"/>
                <a:gd name="T15" fmla="*/ 0 h 28"/>
                <a:gd name="T16" fmla="*/ 0 w 71"/>
                <a:gd name="T17" fmla="*/ 0 h 28"/>
                <a:gd name="T18" fmla="*/ 0 w 71"/>
                <a:gd name="T19" fmla="*/ 0 h 28"/>
                <a:gd name="T20" fmla="*/ 0 w 71"/>
                <a:gd name="T21" fmla="*/ 0 h 28"/>
                <a:gd name="T22" fmla="*/ 0 w 71"/>
                <a:gd name="T23" fmla="*/ 0 h 28"/>
                <a:gd name="T24" fmla="*/ 0 w 71"/>
                <a:gd name="T25" fmla="*/ 0 h 28"/>
                <a:gd name="T26" fmla="*/ 0 w 71"/>
                <a:gd name="T27" fmla="*/ 0 h 28"/>
                <a:gd name="T28" fmla="*/ 0 w 71"/>
                <a:gd name="T29" fmla="*/ 0 h 28"/>
                <a:gd name="T30" fmla="*/ 0 w 71"/>
                <a:gd name="T31" fmla="*/ 0 h 28"/>
                <a:gd name="T32" fmla="*/ 0 w 71"/>
                <a:gd name="T33" fmla="*/ 0 h 28"/>
                <a:gd name="T34" fmla="*/ 0 w 71"/>
                <a:gd name="T35" fmla="*/ 0 h 28"/>
                <a:gd name="T36" fmla="*/ 0 w 71"/>
                <a:gd name="T37" fmla="*/ 0 h 28"/>
                <a:gd name="T38" fmla="*/ 0 w 71"/>
                <a:gd name="T39" fmla="*/ 0 h 28"/>
                <a:gd name="T40" fmla="*/ 0 w 71"/>
                <a:gd name="T41" fmla="*/ 0 h 28"/>
                <a:gd name="T42" fmla="*/ 0 w 71"/>
                <a:gd name="T43" fmla="*/ 0 h 28"/>
                <a:gd name="T44" fmla="*/ 0 w 71"/>
                <a:gd name="T45" fmla="*/ 0 h 28"/>
                <a:gd name="T46" fmla="*/ 0 w 71"/>
                <a:gd name="T47" fmla="*/ 0 h 28"/>
                <a:gd name="T48" fmla="*/ 0 w 71"/>
                <a:gd name="T49" fmla="*/ 0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2001" name="Freeform 116"/>
            <p:cNvSpPr>
              <a:spLocks noChangeAspect="1"/>
            </p:cNvSpPr>
            <p:nvPr/>
          </p:nvSpPr>
          <p:spPr bwMode="auto">
            <a:xfrm>
              <a:off x="207" y="2523"/>
              <a:ext cx="6" cy="4"/>
            </a:xfrm>
            <a:custGeom>
              <a:avLst/>
              <a:gdLst>
                <a:gd name="T0" fmla="*/ 0 w 51"/>
                <a:gd name="T1" fmla="*/ 0 h 32"/>
                <a:gd name="T2" fmla="*/ 0 w 51"/>
                <a:gd name="T3" fmla="*/ 0 h 32"/>
                <a:gd name="T4" fmla="*/ 0 w 51"/>
                <a:gd name="T5" fmla="*/ 0 h 32"/>
                <a:gd name="T6" fmla="*/ 0 w 51"/>
                <a:gd name="T7" fmla="*/ 0 h 32"/>
                <a:gd name="T8" fmla="*/ 0 w 51"/>
                <a:gd name="T9" fmla="*/ 0 h 32"/>
                <a:gd name="T10" fmla="*/ 0 w 51"/>
                <a:gd name="T11" fmla="*/ 0 h 32"/>
                <a:gd name="T12" fmla="*/ 0 w 51"/>
                <a:gd name="T13" fmla="*/ 0 h 32"/>
                <a:gd name="T14" fmla="*/ 0 w 51"/>
                <a:gd name="T15" fmla="*/ 0 h 32"/>
                <a:gd name="T16" fmla="*/ 0 w 51"/>
                <a:gd name="T17" fmla="*/ 0 h 32"/>
                <a:gd name="T18" fmla="*/ 0 w 51"/>
                <a:gd name="T19" fmla="*/ 0 h 32"/>
                <a:gd name="T20" fmla="*/ 0 w 51"/>
                <a:gd name="T21" fmla="*/ 0 h 32"/>
                <a:gd name="T22" fmla="*/ 0 w 51"/>
                <a:gd name="T23" fmla="*/ 0 h 32"/>
                <a:gd name="T24" fmla="*/ 0 w 51"/>
                <a:gd name="T25" fmla="*/ 0 h 32"/>
                <a:gd name="T26" fmla="*/ 0 w 51"/>
                <a:gd name="T27" fmla="*/ 0 h 32"/>
                <a:gd name="T28" fmla="*/ 0 w 51"/>
                <a:gd name="T29" fmla="*/ 0 h 32"/>
                <a:gd name="T30" fmla="*/ 0 w 51"/>
                <a:gd name="T31" fmla="*/ 0 h 32"/>
                <a:gd name="T32" fmla="*/ 0 w 51"/>
                <a:gd name="T33" fmla="*/ 0 h 32"/>
                <a:gd name="T34" fmla="*/ 0 w 51"/>
                <a:gd name="T35" fmla="*/ 0 h 32"/>
                <a:gd name="T36" fmla="*/ 0 w 51"/>
                <a:gd name="T37" fmla="*/ 0 h 32"/>
                <a:gd name="T38" fmla="*/ 0 w 51"/>
                <a:gd name="T39" fmla="*/ 0 h 32"/>
                <a:gd name="T40" fmla="*/ 0 w 51"/>
                <a:gd name="T41" fmla="*/ 0 h 32"/>
                <a:gd name="T42" fmla="*/ 0 w 51"/>
                <a:gd name="T43" fmla="*/ 0 h 32"/>
                <a:gd name="T44" fmla="*/ 0 w 51"/>
                <a:gd name="T45" fmla="*/ 0 h 32"/>
                <a:gd name="T46" fmla="*/ 0 w 51"/>
                <a:gd name="T47" fmla="*/ 0 h 32"/>
                <a:gd name="T48" fmla="*/ 0 w 51"/>
                <a:gd name="T49" fmla="*/ 0 h 32"/>
                <a:gd name="T50" fmla="*/ 0 w 51"/>
                <a:gd name="T51" fmla="*/ 0 h 32"/>
                <a:gd name="T52" fmla="*/ 0 w 51"/>
                <a:gd name="T53" fmla="*/ 0 h 32"/>
                <a:gd name="T54" fmla="*/ 0 w 51"/>
                <a:gd name="T55" fmla="*/ 0 h 32"/>
                <a:gd name="T56" fmla="*/ 0 w 51"/>
                <a:gd name="T57" fmla="*/ 0 h 32"/>
                <a:gd name="T58" fmla="*/ 0 w 51"/>
                <a:gd name="T59" fmla="*/ 0 h 32"/>
                <a:gd name="T60" fmla="*/ 0 w 51"/>
                <a:gd name="T61" fmla="*/ 0 h 32"/>
                <a:gd name="T62" fmla="*/ 0 w 51"/>
                <a:gd name="T63" fmla="*/ 0 h 32"/>
                <a:gd name="T64" fmla="*/ 0 w 51"/>
                <a:gd name="T65" fmla="*/ 0 h 32"/>
                <a:gd name="T66" fmla="*/ 0 w 51"/>
                <a:gd name="T67" fmla="*/ 0 h 32"/>
                <a:gd name="T68" fmla="*/ 0 w 51"/>
                <a:gd name="T69" fmla="*/ 0 h 32"/>
                <a:gd name="T70" fmla="*/ 0 w 51"/>
                <a:gd name="T71" fmla="*/ 0 h 32"/>
                <a:gd name="T72" fmla="*/ 0 w 51"/>
                <a:gd name="T73" fmla="*/ 0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2002" name="Freeform 117"/>
            <p:cNvSpPr>
              <a:spLocks noChangeAspect="1"/>
            </p:cNvSpPr>
            <p:nvPr/>
          </p:nvSpPr>
          <p:spPr bwMode="auto">
            <a:xfrm>
              <a:off x="204" y="2536"/>
              <a:ext cx="5" cy="2"/>
            </a:xfrm>
            <a:custGeom>
              <a:avLst/>
              <a:gdLst>
                <a:gd name="T0" fmla="*/ 0 w 40"/>
                <a:gd name="T1" fmla="*/ 0 h 17"/>
                <a:gd name="T2" fmla="*/ 0 w 40"/>
                <a:gd name="T3" fmla="*/ 0 h 17"/>
                <a:gd name="T4" fmla="*/ 0 w 40"/>
                <a:gd name="T5" fmla="*/ 0 h 17"/>
                <a:gd name="T6" fmla="*/ 0 w 40"/>
                <a:gd name="T7" fmla="*/ 0 h 17"/>
                <a:gd name="T8" fmla="*/ 0 w 40"/>
                <a:gd name="T9" fmla="*/ 0 h 17"/>
                <a:gd name="T10" fmla="*/ 0 w 40"/>
                <a:gd name="T11" fmla="*/ 0 h 17"/>
                <a:gd name="T12" fmla="*/ 0 w 40"/>
                <a:gd name="T13" fmla="*/ 0 h 17"/>
                <a:gd name="T14" fmla="*/ 0 w 40"/>
                <a:gd name="T15" fmla="*/ 0 h 17"/>
                <a:gd name="T16" fmla="*/ 0 w 40"/>
                <a:gd name="T17" fmla="*/ 0 h 17"/>
                <a:gd name="T18" fmla="*/ 0 w 40"/>
                <a:gd name="T19" fmla="*/ 0 h 17"/>
                <a:gd name="T20" fmla="*/ 0 w 40"/>
                <a:gd name="T21" fmla="*/ 0 h 17"/>
                <a:gd name="T22" fmla="*/ 0 w 40"/>
                <a:gd name="T23" fmla="*/ 0 h 17"/>
                <a:gd name="T24" fmla="*/ 0 w 40"/>
                <a:gd name="T25" fmla="*/ 0 h 17"/>
                <a:gd name="T26" fmla="*/ 0 w 40"/>
                <a:gd name="T27" fmla="*/ 0 h 17"/>
                <a:gd name="T28" fmla="*/ 0 w 40"/>
                <a:gd name="T29" fmla="*/ 0 h 17"/>
                <a:gd name="T30" fmla="*/ 0 w 40"/>
                <a:gd name="T31" fmla="*/ 0 h 17"/>
                <a:gd name="T32" fmla="*/ 0 w 40"/>
                <a:gd name="T33" fmla="*/ 0 h 17"/>
                <a:gd name="T34" fmla="*/ 0 w 40"/>
                <a:gd name="T35" fmla="*/ 0 h 17"/>
                <a:gd name="T36" fmla="*/ 0 w 40"/>
                <a:gd name="T37" fmla="*/ 0 h 17"/>
                <a:gd name="T38" fmla="*/ 0 w 40"/>
                <a:gd name="T39" fmla="*/ 0 h 17"/>
                <a:gd name="T40" fmla="*/ 0 w 40"/>
                <a:gd name="T41" fmla="*/ 0 h 17"/>
                <a:gd name="T42" fmla="*/ 0 w 40"/>
                <a:gd name="T43" fmla="*/ 0 h 17"/>
                <a:gd name="T44" fmla="*/ 0 w 40"/>
                <a:gd name="T45" fmla="*/ 0 h 17"/>
                <a:gd name="T46" fmla="*/ 0 w 40"/>
                <a:gd name="T47" fmla="*/ 0 h 17"/>
                <a:gd name="T48" fmla="*/ 0 w 40"/>
                <a:gd name="T49" fmla="*/ 0 h 17"/>
                <a:gd name="T50" fmla="*/ 0 w 40"/>
                <a:gd name="T51" fmla="*/ 0 h 17"/>
                <a:gd name="T52" fmla="*/ 0 w 40"/>
                <a:gd name="T53" fmla="*/ 0 h 17"/>
                <a:gd name="T54" fmla="*/ 0 w 40"/>
                <a:gd name="T55" fmla="*/ 0 h 17"/>
                <a:gd name="T56" fmla="*/ 0 w 40"/>
                <a:gd name="T57" fmla="*/ 0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2003" name="Freeform 118"/>
            <p:cNvSpPr>
              <a:spLocks noChangeAspect="1"/>
            </p:cNvSpPr>
            <p:nvPr/>
          </p:nvSpPr>
          <p:spPr bwMode="auto">
            <a:xfrm>
              <a:off x="181" y="2503"/>
              <a:ext cx="6" cy="6"/>
            </a:xfrm>
            <a:custGeom>
              <a:avLst/>
              <a:gdLst>
                <a:gd name="T0" fmla="*/ 0 w 49"/>
                <a:gd name="T1" fmla="*/ 0 h 48"/>
                <a:gd name="T2" fmla="*/ 0 w 49"/>
                <a:gd name="T3" fmla="*/ 0 h 48"/>
                <a:gd name="T4" fmla="*/ 0 w 49"/>
                <a:gd name="T5" fmla="*/ 0 h 48"/>
                <a:gd name="T6" fmla="*/ 0 w 49"/>
                <a:gd name="T7" fmla="*/ 0 h 48"/>
                <a:gd name="T8" fmla="*/ 0 w 49"/>
                <a:gd name="T9" fmla="*/ 0 h 48"/>
                <a:gd name="T10" fmla="*/ 0 w 49"/>
                <a:gd name="T11" fmla="*/ 0 h 48"/>
                <a:gd name="T12" fmla="*/ 0 w 49"/>
                <a:gd name="T13" fmla="*/ 0 h 48"/>
                <a:gd name="T14" fmla="*/ 0 w 49"/>
                <a:gd name="T15" fmla="*/ 0 h 48"/>
                <a:gd name="T16" fmla="*/ 0 w 49"/>
                <a:gd name="T17" fmla="*/ 0 h 48"/>
                <a:gd name="T18" fmla="*/ 0 w 49"/>
                <a:gd name="T19" fmla="*/ 0 h 48"/>
                <a:gd name="T20" fmla="*/ 0 w 49"/>
                <a:gd name="T21" fmla="*/ 0 h 48"/>
                <a:gd name="T22" fmla="*/ 0 w 49"/>
                <a:gd name="T23" fmla="*/ 0 h 48"/>
                <a:gd name="T24" fmla="*/ 0 w 49"/>
                <a:gd name="T25" fmla="*/ 0 h 48"/>
                <a:gd name="T26" fmla="*/ 0 w 49"/>
                <a:gd name="T27" fmla="*/ 0 h 48"/>
                <a:gd name="T28" fmla="*/ 0 w 49"/>
                <a:gd name="T29" fmla="*/ 0 h 48"/>
                <a:gd name="T30" fmla="*/ 0 w 49"/>
                <a:gd name="T31" fmla="*/ 0 h 48"/>
                <a:gd name="T32" fmla="*/ 0 w 49"/>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2004" name="Freeform 119"/>
            <p:cNvSpPr>
              <a:spLocks noChangeAspect="1"/>
            </p:cNvSpPr>
            <p:nvPr/>
          </p:nvSpPr>
          <p:spPr bwMode="auto">
            <a:xfrm>
              <a:off x="168" y="2487"/>
              <a:ext cx="57" cy="42"/>
            </a:xfrm>
            <a:custGeom>
              <a:avLst/>
              <a:gdLst>
                <a:gd name="T0" fmla="*/ 0 w 472"/>
                <a:gd name="T1" fmla="*/ 0 h 384"/>
                <a:gd name="T2" fmla="*/ 0 w 472"/>
                <a:gd name="T3" fmla="*/ 0 h 384"/>
                <a:gd name="T4" fmla="*/ 0 w 472"/>
                <a:gd name="T5" fmla="*/ 0 h 384"/>
                <a:gd name="T6" fmla="*/ 0 w 472"/>
                <a:gd name="T7" fmla="*/ 0 h 384"/>
                <a:gd name="T8" fmla="*/ 0 w 472"/>
                <a:gd name="T9" fmla="*/ 0 h 384"/>
                <a:gd name="T10" fmla="*/ 0 w 472"/>
                <a:gd name="T11" fmla="*/ 0 h 384"/>
                <a:gd name="T12" fmla="*/ 0 w 472"/>
                <a:gd name="T13" fmla="*/ 0 h 384"/>
                <a:gd name="T14" fmla="*/ 0 w 472"/>
                <a:gd name="T15" fmla="*/ 0 h 384"/>
                <a:gd name="T16" fmla="*/ 0 w 472"/>
                <a:gd name="T17" fmla="*/ 0 h 384"/>
                <a:gd name="T18" fmla="*/ 0 w 472"/>
                <a:gd name="T19" fmla="*/ 0 h 384"/>
                <a:gd name="T20" fmla="*/ 0 w 472"/>
                <a:gd name="T21" fmla="*/ 0 h 384"/>
                <a:gd name="T22" fmla="*/ 0 w 472"/>
                <a:gd name="T23" fmla="*/ 0 h 384"/>
                <a:gd name="T24" fmla="*/ 0 w 472"/>
                <a:gd name="T25" fmla="*/ 0 h 384"/>
                <a:gd name="T26" fmla="*/ 0 w 472"/>
                <a:gd name="T27" fmla="*/ 0 h 384"/>
                <a:gd name="T28" fmla="*/ 0 w 472"/>
                <a:gd name="T29" fmla="*/ 0 h 384"/>
                <a:gd name="T30" fmla="*/ 0 w 472"/>
                <a:gd name="T31" fmla="*/ 0 h 384"/>
                <a:gd name="T32" fmla="*/ 0 w 472"/>
                <a:gd name="T33" fmla="*/ 0 h 384"/>
                <a:gd name="T34" fmla="*/ 0 w 472"/>
                <a:gd name="T35" fmla="*/ 0 h 384"/>
                <a:gd name="T36" fmla="*/ 0 w 472"/>
                <a:gd name="T37" fmla="*/ 0 h 384"/>
                <a:gd name="T38" fmla="*/ 0 w 472"/>
                <a:gd name="T39" fmla="*/ 0 h 384"/>
                <a:gd name="T40" fmla="*/ 0 w 472"/>
                <a:gd name="T41" fmla="*/ 0 h 384"/>
                <a:gd name="T42" fmla="*/ 0 w 472"/>
                <a:gd name="T43" fmla="*/ 0 h 384"/>
                <a:gd name="T44" fmla="*/ 0 w 472"/>
                <a:gd name="T45" fmla="*/ 0 h 384"/>
                <a:gd name="T46" fmla="*/ 0 w 472"/>
                <a:gd name="T47" fmla="*/ 0 h 384"/>
                <a:gd name="T48" fmla="*/ 0 w 472"/>
                <a:gd name="T49" fmla="*/ 0 h 384"/>
                <a:gd name="T50" fmla="*/ 0 w 472"/>
                <a:gd name="T51" fmla="*/ 0 h 384"/>
                <a:gd name="T52" fmla="*/ 0 w 472"/>
                <a:gd name="T53" fmla="*/ 0 h 384"/>
                <a:gd name="T54" fmla="*/ 0 w 472"/>
                <a:gd name="T55" fmla="*/ 0 h 384"/>
                <a:gd name="T56" fmla="*/ 0 w 472"/>
                <a:gd name="T57" fmla="*/ 0 h 384"/>
                <a:gd name="T58" fmla="*/ 0 w 472"/>
                <a:gd name="T59" fmla="*/ 0 h 384"/>
                <a:gd name="T60" fmla="*/ 0 w 472"/>
                <a:gd name="T61" fmla="*/ 0 h 384"/>
                <a:gd name="T62" fmla="*/ 0 w 472"/>
                <a:gd name="T63" fmla="*/ 0 h 384"/>
                <a:gd name="T64" fmla="*/ 0 w 472"/>
                <a:gd name="T65" fmla="*/ 0 h 384"/>
                <a:gd name="T66" fmla="*/ 0 w 472"/>
                <a:gd name="T67" fmla="*/ 0 h 384"/>
                <a:gd name="T68" fmla="*/ 0 w 472"/>
                <a:gd name="T69" fmla="*/ 0 h 384"/>
                <a:gd name="T70" fmla="*/ 0 w 472"/>
                <a:gd name="T71" fmla="*/ 0 h 384"/>
                <a:gd name="T72" fmla="*/ 0 w 472"/>
                <a:gd name="T73" fmla="*/ 0 h 384"/>
                <a:gd name="T74" fmla="*/ 0 w 472"/>
                <a:gd name="T75" fmla="*/ 0 h 384"/>
                <a:gd name="T76" fmla="*/ 0 w 472"/>
                <a:gd name="T77" fmla="*/ 0 h 384"/>
                <a:gd name="T78" fmla="*/ 0 w 472"/>
                <a:gd name="T79" fmla="*/ 0 h 384"/>
                <a:gd name="T80" fmla="*/ 0 w 472"/>
                <a:gd name="T81" fmla="*/ 0 h 384"/>
                <a:gd name="T82" fmla="*/ 0 w 472"/>
                <a:gd name="T83" fmla="*/ 0 h 384"/>
                <a:gd name="T84" fmla="*/ 0 w 472"/>
                <a:gd name="T85" fmla="*/ 0 h 384"/>
                <a:gd name="T86" fmla="*/ 0 w 472"/>
                <a:gd name="T87" fmla="*/ 0 h 384"/>
                <a:gd name="T88" fmla="*/ 0 w 472"/>
                <a:gd name="T89" fmla="*/ 0 h 384"/>
                <a:gd name="T90" fmla="*/ 0 w 472"/>
                <a:gd name="T91" fmla="*/ 0 h 384"/>
                <a:gd name="T92" fmla="*/ 0 w 472"/>
                <a:gd name="T93" fmla="*/ 0 h 384"/>
                <a:gd name="T94" fmla="*/ 0 w 472"/>
                <a:gd name="T95" fmla="*/ 0 h 384"/>
                <a:gd name="T96" fmla="*/ 0 w 472"/>
                <a:gd name="T97" fmla="*/ 0 h 384"/>
                <a:gd name="T98" fmla="*/ 0 w 472"/>
                <a:gd name="T99" fmla="*/ 0 h 384"/>
                <a:gd name="T100" fmla="*/ 0 w 472"/>
                <a:gd name="T101" fmla="*/ 0 h 384"/>
                <a:gd name="T102" fmla="*/ 0 w 472"/>
                <a:gd name="T103" fmla="*/ 0 h 384"/>
                <a:gd name="T104" fmla="*/ 0 w 472"/>
                <a:gd name="T105" fmla="*/ 0 h 384"/>
                <a:gd name="T106" fmla="*/ 0 w 472"/>
                <a:gd name="T107" fmla="*/ 0 h 384"/>
                <a:gd name="T108" fmla="*/ 0 w 472"/>
                <a:gd name="T109" fmla="*/ 0 h 384"/>
                <a:gd name="T110" fmla="*/ 0 w 472"/>
                <a:gd name="T111" fmla="*/ 0 h 384"/>
                <a:gd name="T112" fmla="*/ 0 w 472"/>
                <a:gd name="T113" fmla="*/ 0 h 384"/>
                <a:gd name="T114" fmla="*/ 0 w 472"/>
                <a:gd name="T115" fmla="*/ 0 h 384"/>
                <a:gd name="T116" fmla="*/ 0 w 472"/>
                <a:gd name="T117" fmla="*/ 0 h 384"/>
                <a:gd name="T118" fmla="*/ 0 w 472"/>
                <a:gd name="T119" fmla="*/ 0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2005" name="Freeform 120"/>
            <p:cNvSpPr>
              <a:spLocks noChangeAspect="1"/>
            </p:cNvSpPr>
            <p:nvPr/>
          </p:nvSpPr>
          <p:spPr bwMode="auto">
            <a:xfrm>
              <a:off x="161" y="2670"/>
              <a:ext cx="65" cy="200"/>
            </a:xfrm>
            <a:custGeom>
              <a:avLst/>
              <a:gdLst>
                <a:gd name="T0" fmla="*/ 0 w 549"/>
                <a:gd name="T1" fmla="*/ 0 h 1825"/>
                <a:gd name="T2" fmla="*/ 0 w 549"/>
                <a:gd name="T3" fmla="*/ 0 h 1825"/>
                <a:gd name="T4" fmla="*/ 0 w 549"/>
                <a:gd name="T5" fmla="*/ 0 h 1825"/>
                <a:gd name="T6" fmla="*/ 0 w 549"/>
                <a:gd name="T7" fmla="*/ 0 h 1825"/>
                <a:gd name="T8" fmla="*/ 0 w 549"/>
                <a:gd name="T9" fmla="*/ 0 h 1825"/>
                <a:gd name="T10" fmla="*/ 0 w 549"/>
                <a:gd name="T11" fmla="*/ 0 h 1825"/>
                <a:gd name="T12" fmla="*/ 0 w 549"/>
                <a:gd name="T13" fmla="*/ 0 h 1825"/>
                <a:gd name="T14" fmla="*/ 0 w 549"/>
                <a:gd name="T15" fmla="*/ 0 h 1825"/>
                <a:gd name="T16" fmla="*/ 0 w 549"/>
                <a:gd name="T17" fmla="*/ 0 h 1825"/>
                <a:gd name="T18" fmla="*/ 0 w 549"/>
                <a:gd name="T19" fmla="*/ 0 h 1825"/>
                <a:gd name="T20" fmla="*/ 0 w 549"/>
                <a:gd name="T21" fmla="*/ 0 h 1825"/>
                <a:gd name="T22" fmla="*/ 0 w 549"/>
                <a:gd name="T23" fmla="*/ 0 h 1825"/>
                <a:gd name="T24" fmla="*/ 0 w 549"/>
                <a:gd name="T25" fmla="*/ 0 h 1825"/>
                <a:gd name="T26" fmla="*/ 0 w 549"/>
                <a:gd name="T27" fmla="*/ 0 h 1825"/>
                <a:gd name="T28" fmla="*/ 0 w 549"/>
                <a:gd name="T29" fmla="*/ 0 h 1825"/>
                <a:gd name="T30" fmla="*/ 0 w 549"/>
                <a:gd name="T31" fmla="*/ 0 h 1825"/>
                <a:gd name="T32" fmla="*/ 0 w 549"/>
                <a:gd name="T33" fmla="*/ 0 h 1825"/>
                <a:gd name="T34" fmla="*/ 0 w 549"/>
                <a:gd name="T35" fmla="*/ 0 h 1825"/>
                <a:gd name="T36" fmla="*/ 0 w 549"/>
                <a:gd name="T37" fmla="*/ 0 h 1825"/>
                <a:gd name="T38" fmla="*/ 0 w 549"/>
                <a:gd name="T39" fmla="*/ 0 h 1825"/>
                <a:gd name="T40" fmla="*/ 0 w 549"/>
                <a:gd name="T41" fmla="*/ 0 h 1825"/>
                <a:gd name="T42" fmla="*/ 0 w 549"/>
                <a:gd name="T43" fmla="*/ 0 h 1825"/>
                <a:gd name="T44" fmla="*/ 0 w 549"/>
                <a:gd name="T45" fmla="*/ 0 h 1825"/>
                <a:gd name="T46" fmla="*/ 0 w 549"/>
                <a:gd name="T47" fmla="*/ 0 h 1825"/>
                <a:gd name="T48" fmla="*/ 0 w 549"/>
                <a:gd name="T49" fmla="*/ 0 h 1825"/>
                <a:gd name="T50" fmla="*/ 0 w 549"/>
                <a:gd name="T51" fmla="*/ 0 h 1825"/>
                <a:gd name="T52" fmla="*/ 0 w 549"/>
                <a:gd name="T53" fmla="*/ 0 h 1825"/>
                <a:gd name="T54" fmla="*/ 0 w 549"/>
                <a:gd name="T55" fmla="*/ 0 h 1825"/>
                <a:gd name="T56" fmla="*/ 0 w 549"/>
                <a:gd name="T57" fmla="*/ 0 h 1825"/>
                <a:gd name="T58" fmla="*/ 0 w 549"/>
                <a:gd name="T59" fmla="*/ 0 h 1825"/>
                <a:gd name="T60" fmla="*/ 0 w 549"/>
                <a:gd name="T61" fmla="*/ 0 h 1825"/>
                <a:gd name="T62" fmla="*/ 0 w 549"/>
                <a:gd name="T63" fmla="*/ 0 h 1825"/>
                <a:gd name="T64" fmla="*/ 0 w 549"/>
                <a:gd name="T65" fmla="*/ 0 h 1825"/>
                <a:gd name="T66" fmla="*/ 0 w 549"/>
                <a:gd name="T67" fmla="*/ 0 h 1825"/>
                <a:gd name="T68" fmla="*/ 0 w 549"/>
                <a:gd name="T69" fmla="*/ 0 h 1825"/>
                <a:gd name="T70" fmla="*/ 0 w 549"/>
                <a:gd name="T71" fmla="*/ 0 h 1825"/>
                <a:gd name="T72" fmla="*/ 0 w 549"/>
                <a:gd name="T73" fmla="*/ 0 h 1825"/>
                <a:gd name="T74" fmla="*/ 0 w 549"/>
                <a:gd name="T75" fmla="*/ 0 h 1825"/>
                <a:gd name="T76" fmla="*/ 0 w 549"/>
                <a:gd name="T77" fmla="*/ 0 h 1825"/>
                <a:gd name="T78" fmla="*/ 0 w 549"/>
                <a:gd name="T79" fmla="*/ 0 h 1825"/>
                <a:gd name="T80" fmla="*/ 0 w 549"/>
                <a:gd name="T81" fmla="*/ 0 h 1825"/>
                <a:gd name="T82" fmla="*/ 0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2006" name="Freeform 121"/>
            <p:cNvSpPr>
              <a:spLocks noChangeAspect="1"/>
            </p:cNvSpPr>
            <p:nvPr/>
          </p:nvSpPr>
          <p:spPr bwMode="auto">
            <a:xfrm>
              <a:off x="177" y="2680"/>
              <a:ext cx="7" cy="6"/>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w 49"/>
                <a:gd name="T13" fmla="*/ 0 h 49"/>
                <a:gd name="T14" fmla="*/ 0 w 49"/>
                <a:gd name="T15" fmla="*/ 0 h 49"/>
                <a:gd name="T16" fmla="*/ 0 w 49"/>
                <a:gd name="T17" fmla="*/ 0 h 49"/>
                <a:gd name="T18" fmla="*/ 0 w 49"/>
                <a:gd name="T19" fmla="*/ 0 h 49"/>
                <a:gd name="T20" fmla="*/ 0 w 49"/>
                <a:gd name="T21" fmla="*/ 0 h 49"/>
                <a:gd name="T22" fmla="*/ 0 w 49"/>
                <a:gd name="T23" fmla="*/ 0 h 49"/>
                <a:gd name="T24" fmla="*/ 0 w 49"/>
                <a:gd name="T25" fmla="*/ 0 h 49"/>
                <a:gd name="T26" fmla="*/ 0 w 49"/>
                <a:gd name="T27" fmla="*/ 0 h 49"/>
                <a:gd name="T28" fmla="*/ 0 w 49"/>
                <a:gd name="T29" fmla="*/ 0 h 49"/>
                <a:gd name="T30" fmla="*/ 0 w 49"/>
                <a:gd name="T31" fmla="*/ 0 h 49"/>
                <a:gd name="T32" fmla="*/ 0 w 4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2007" name="Freeform 122"/>
            <p:cNvSpPr>
              <a:spLocks noChangeAspect="1"/>
            </p:cNvSpPr>
            <p:nvPr/>
          </p:nvSpPr>
          <p:spPr bwMode="auto">
            <a:xfrm>
              <a:off x="193" y="2857"/>
              <a:ext cx="6" cy="6"/>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2008" name="Freeform 123"/>
            <p:cNvSpPr>
              <a:spLocks noChangeAspect="1"/>
            </p:cNvSpPr>
            <p:nvPr/>
          </p:nvSpPr>
          <p:spPr bwMode="auto">
            <a:xfrm>
              <a:off x="186" y="2854"/>
              <a:ext cx="51" cy="26"/>
            </a:xfrm>
            <a:custGeom>
              <a:avLst/>
              <a:gdLst>
                <a:gd name="T0" fmla="*/ 0 w 429"/>
                <a:gd name="T1" fmla="*/ 0 h 239"/>
                <a:gd name="T2" fmla="*/ 0 w 429"/>
                <a:gd name="T3" fmla="*/ 0 h 239"/>
                <a:gd name="T4" fmla="*/ 0 w 429"/>
                <a:gd name="T5" fmla="*/ 0 h 239"/>
                <a:gd name="T6" fmla="*/ 0 w 429"/>
                <a:gd name="T7" fmla="*/ 0 h 239"/>
                <a:gd name="T8" fmla="*/ 0 w 429"/>
                <a:gd name="T9" fmla="*/ 0 h 239"/>
                <a:gd name="T10" fmla="*/ 0 w 429"/>
                <a:gd name="T11" fmla="*/ 0 h 239"/>
                <a:gd name="T12" fmla="*/ 0 w 429"/>
                <a:gd name="T13" fmla="*/ 0 h 239"/>
                <a:gd name="T14" fmla="*/ 0 w 429"/>
                <a:gd name="T15" fmla="*/ 0 h 239"/>
                <a:gd name="T16" fmla="*/ 0 w 429"/>
                <a:gd name="T17" fmla="*/ 0 h 239"/>
                <a:gd name="T18" fmla="*/ 0 w 429"/>
                <a:gd name="T19" fmla="*/ 0 h 239"/>
                <a:gd name="T20" fmla="*/ 0 w 429"/>
                <a:gd name="T21" fmla="*/ 0 h 239"/>
                <a:gd name="T22" fmla="*/ 0 w 429"/>
                <a:gd name="T23" fmla="*/ 0 h 239"/>
                <a:gd name="T24" fmla="*/ 0 w 429"/>
                <a:gd name="T25" fmla="*/ 0 h 239"/>
                <a:gd name="T26" fmla="*/ 0 w 429"/>
                <a:gd name="T27" fmla="*/ 0 h 239"/>
                <a:gd name="T28" fmla="*/ 0 w 429"/>
                <a:gd name="T29" fmla="*/ 0 h 239"/>
                <a:gd name="T30" fmla="*/ 0 w 429"/>
                <a:gd name="T31" fmla="*/ 0 h 239"/>
                <a:gd name="T32" fmla="*/ 0 w 429"/>
                <a:gd name="T33" fmla="*/ 0 h 239"/>
                <a:gd name="T34" fmla="*/ 0 w 429"/>
                <a:gd name="T35" fmla="*/ 0 h 239"/>
                <a:gd name="T36" fmla="*/ 0 w 429"/>
                <a:gd name="T37" fmla="*/ 0 h 239"/>
                <a:gd name="T38" fmla="*/ 0 w 429"/>
                <a:gd name="T39" fmla="*/ 0 h 239"/>
                <a:gd name="T40" fmla="*/ 0 w 429"/>
                <a:gd name="T41" fmla="*/ 0 h 239"/>
                <a:gd name="T42" fmla="*/ 0 w 429"/>
                <a:gd name="T43" fmla="*/ 0 h 239"/>
                <a:gd name="T44" fmla="*/ 0 w 429"/>
                <a:gd name="T45" fmla="*/ 0 h 239"/>
                <a:gd name="T46" fmla="*/ 0 w 429"/>
                <a:gd name="T47" fmla="*/ 0 h 239"/>
                <a:gd name="T48" fmla="*/ 0 w 429"/>
                <a:gd name="T49" fmla="*/ 0 h 239"/>
                <a:gd name="T50" fmla="*/ 0 w 429"/>
                <a:gd name="T51" fmla="*/ 0 h 239"/>
                <a:gd name="T52" fmla="*/ 0 w 429"/>
                <a:gd name="T53" fmla="*/ 0 h 239"/>
                <a:gd name="T54" fmla="*/ 0 w 429"/>
                <a:gd name="T55" fmla="*/ 0 h 239"/>
                <a:gd name="T56" fmla="*/ 0 w 429"/>
                <a:gd name="T57" fmla="*/ 0 h 239"/>
                <a:gd name="T58" fmla="*/ 0 w 429"/>
                <a:gd name="T59" fmla="*/ 0 h 239"/>
                <a:gd name="T60" fmla="*/ 0 w 429"/>
                <a:gd name="T61" fmla="*/ 0 h 239"/>
                <a:gd name="T62" fmla="*/ 0 w 429"/>
                <a:gd name="T63" fmla="*/ 0 h 239"/>
                <a:gd name="T64" fmla="*/ 0 w 429"/>
                <a:gd name="T65" fmla="*/ 0 h 239"/>
                <a:gd name="T66" fmla="*/ 0 w 429"/>
                <a:gd name="T67" fmla="*/ 0 h 239"/>
                <a:gd name="T68" fmla="*/ 0 w 429"/>
                <a:gd name="T69" fmla="*/ 0 h 239"/>
                <a:gd name="T70" fmla="*/ 0 w 429"/>
                <a:gd name="T71" fmla="*/ 0 h 239"/>
                <a:gd name="T72" fmla="*/ 0 w 429"/>
                <a:gd name="T73" fmla="*/ 0 h 239"/>
                <a:gd name="T74" fmla="*/ 0 w 429"/>
                <a:gd name="T75" fmla="*/ 0 h 239"/>
                <a:gd name="T76" fmla="*/ 0 w 429"/>
                <a:gd name="T77" fmla="*/ 0 h 239"/>
                <a:gd name="T78" fmla="*/ 0 w 429"/>
                <a:gd name="T79" fmla="*/ 0 h 239"/>
                <a:gd name="T80" fmla="*/ 0 w 429"/>
                <a:gd name="T81" fmla="*/ 0 h 239"/>
                <a:gd name="T82" fmla="*/ 0 w 429"/>
                <a:gd name="T83" fmla="*/ 0 h 239"/>
                <a:gd name="T84" fmla="*/ 0 w 429"/>
                <a:gd name="T85" fmla="*/ 0 h 239"/>
                <a:gd name="T86" fmla="*/ 0 w 429"/>
                <a:gd name="T87" fmla="*/ 0 h 239"/>
                <a:gd name="T88" fmla="*/ 0 w 429"/>
                <a:gd name="T89" fmla="*/ 0 h 239"/>
                <a:gd name="T90" fmla="*/ 0 w 429"/>
                <a:gd name="T91" fmla="*/ 0 h 239"/>
                <a:gd name="T92" fmla="*/ 0 w 429"/>
                <a:gd name="T93" fmla="*/ 0 h 239"/>
                <a:gd name="T94" fmla="*/ 0 w 429"/>
                <a:gd name="T95" fmla="*/ 0 h 239"/>
                <a:gd name="T96" fmla="*/ 0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2009" name="Freeform 124"/>
            <p:cNvSpPr>
              <a:spLocks noChangeAspect="1"/>
            </p:cNvSpPr>
            <p:nvPr/>
          </p:nvSpPr>
          <p:spPr bwMode="auto">
            <a:xfrm>
              <a:off x="193" y="2857"/>
              <a:ext cx="6" cy="6"/>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2010" name="Freeform 125"/>
            <p:cNvSpPr>
              <a:spLocks noChangeAspect="1"/>
            </p:cNvSpPr>
            <p:nvPr/>
          </p:nvSpPr>
          <p:spPr bwMode="auto">
            <a:xfrm>
              <a:off x="184" y="2858"/>
              <a:ext cx="54" cy="23"/>
            </a:xfrm>
            <a:custGeom>
              <a:avLst/>
              <a:gdLst>
                <a:gd name="T0" fmla="*/ 0 w 447"/>
                <a:gd name="T1" fmla="*/ 0 h 205"/>
                <a:gd name="T2" fmla="*/ 0 w 447"/>
                <a:gd name="T3" fmla="*/ 0 h 205"/>
                <a:gd name="T4" fmla="*/ 0 w 447"/>
                <a:gd name="T5" fmla="*/ 0 h 205"/>
                <a:gd name="T6" fmla="*/ 0 w 447"/>
                <a:gd name="T7" fmla="*/ 0 h 205"/>
                <a:gd name="T8" fmla="*/ 0 w 447"/>
                <a:gd name="T9" fmla="*/ 0 h 205"/>
                <a:gd name="T10" fmla="*/ 0 w 447"/>
                <a:gd name="T11" fmla="*/ 0 h 205"/>
                <a:gd name="T12" fmla="*/ 0 w 447"/>
                <a:gd name="T13" fmla="*/ 0 h 205"/>
                <a:gd name="T14" fmla="*/ 0 w 447"/>
                <a:gd name="T15" fmla="*/ 0 h 205"/>
                <a:gd name="T16" fmla="*/ 0 w 447"/>
                <a:gd name="T17" fmla="*/ 0 h 205"/>
                <a:gd name="T18" fmla="*/ 0 w 447"/>
                <a:gd name="T19" fmla="*/ 0 h 205"/>
                <a:gd name="T20" fmla="*/ 0 w 447"/>
                <a:gd name="T21" fmla="*/ 0 h 205"/>
                <a:gd name="T22" fmla="*/ 0 w 447"/>
                <a:gd name="T23" fmla="*/ 0 h 205"/>
                <a:gd name="T24" fmla="*/ 0 w 447"/>
                <a:gd name="T25" fmla="*/ 0 h 205"/>
                <a:gd name="T26" fmla="*/ 0 w 447"/>
                <a:gd name="T27" fmla="*/ 0 h 205"/>
                <a:gd name="T28" fmla="*/ 0 w 447"/>
                <a:gd name="T29" fmla="*/ 0 h 205"/>
                <a:gd name="T30" fmla="*/ 0 w 447"/>
                <a:gd name="T31" fmla="*/ 0 h 205"/>
                <a:gd name="T32" fmla="*/ 0 w 447"/>
                <a:gd name="T33" fmla="*/ 0 h 205"/>
                <a:gd name="T34" fmla="*/ 0 w 447"/>
                <a:gd name="T35" fmla="*/ 0 h 205"/>
                <a:gd name="T36" fmla="*/ 0 w 447"/>
                <a:gd name="T37" fmla="*/ 0 h 205"/>
                <a:gd name="T38" fmla="*/ 0 w 447"/>
                <a:gd name="T39" fmla="*/ 0 h 205"/>
                <a:gd name="T40" fmla="*/ 0 w 447"/>
                <a:gd name="T41" fmla="*/ 0 h 205"/>
                <a:gd name="T42" fmla="*/ 0 w 447"/>
                <a:gd name="T43" fmla="*/ 0 h 205"/>
                <a:gd name="T44" fmla="*/ 0 w 447"/>
                <a:gd name="T45" fmla="*/ 0 h 205"/>
                <a:gd name="T46" fmla="*/ 0 w 447"/>
                <a:gd name="T47" fmla="*/ 0 h 205"/>
                <a:gd name="T48" fmla="*/ 0 w 447"/>
                <a:gd name="T49" fmla="*/ 0 h 205"/>
                <a:gd name="T50" fmla="*/ 0 w 447"/>
                <a:gd name="T51" fmla="*/ 0 h 205"/>
                <a:gd name="T52" fmla="*/ 0 w 447"/>
                <a:gd name="T53" fmla="*/ 0 h 205"/>
                <a:gd name="T54" fmla="*/ 0 w 447"/>
                <a:gd name="T55" fmla="*/ 0 h 205"/>
                <a:gd name="T56" fmla="*/ 0 w 447"/>
                <a:gd name="T57" fmla="*/ 0 h 205"/>
                <a:gd name="T58" fmla="*/ 0 w 447"/>
                <a:gd name="T59" fmla="*/ 0 h 205"/>
                <a:gd name="T60" fmla="*/ 0 w 447"/>
                <a:gd name="T61" fmla="*/ 0 h 205"/>
                <a:gd name="T62" fmla="*/ 0 w 447"/>
                <a:gd name="T63" fmla="*/ 0 h 205"/>
                <a:gd name="T64" fmla="*/ 0 w 447"/>
                <a:gd name="T65" fmla="*/ 0 h 205"/>
                <a:gd name="T66" fmla="*/ 0 w 447"/>
                <a:gd name="T67" fmla="*/ 0 h 205"/>
                <a:gd name="T68" fmla="*/ 0 w 447"/>
                <a:gd name="T69" fmla="*/ 0 h 205"/>
                <a:gd name="T70" fmla="*/ 0 w 447"/>
                <a:gd name="T71" fmla="*/ 0 h 205"/>
                <a:gd name="T72" fmla="*/ 0 w 447"/>
                <a:gd name="T73" fmla="*/ 0 h 205"/>
                <a:gd name="T74" fmla="*/ 0 w 447"/>
                <a:gd name="T75" fmla="*/ 0 h 205"/>
                <a:gd name="T76" fmla="*/ 0 w 447"/>
                <a:gd name="T77" fmla="*/ 0 h 205"/>
                <a:gd name="T78" fmla="*/ 0 w 447"/>
                <a:gd name="T79" fmla="*/ 0 h 205"/>
                <a:gd name="T80" fmla="*/ 0 w 447"/>
                <a:gd name="T81" fmla="*/ 0 h 205"/>
                <a:gd name="T82" fmla="*/ 0 w 447"/>
                <a:gd name="T83" fmla="*/ 0 h 205"/>
                <a:gd name="T84" fmla="*/ 0 w 447"/>
                <a:gd name="T85" fmla="*/ 0 h 205"/>
                <a:gd name="T86" fmla="*/ 0 w 447"/>
                <a:gd name="T87" fmla="*/ 0 h 205"/>
                <a:gd name="T88" fmla="*/ 0 w 447"/>
                <a:gd name="T89" fmla="*/ 0 h 205"/>
                <a:gd name="T90" fmla="*/ 0 w 447"/>
                <a:gd name="T91" fmla="*/ 0 h 205"/>
                <a:gd name="T92" fmla="*/ 0 w 447"/>
                <a:gd name="T93" fmla="*/ 0 h 205"/>
                <a:gd name="T94" fmla="*/ 0 w 447"/>
                <a:gd name="T95" fmla="*/ 0 h 205"/>
                <a:gd name="T96" fmla="*/ 0 w 447"/>
                <a:gd name="T97" fmla="*/ 0 h 205"/>
                <a:gd name="T98" fmla="*/ 0 w 447"/>
                <a:gd name="T99" fmla="*/ 0 h 205"/>
                <a:gd name="T100" fmla="*/ 0 w 447"/>
                <a:gd name="T101" fmla="*/ 0 h 205"/>
                <a:gd name="T102" fmla="*/ 0 w 447"/>
                <a:gd name="T103" fmla="*/ 0 h 205"/>
                <a:gd name="T104" fmla="*/ 0 w 447"/>
                <a:gd name="T105" fmla="*/ 0 h 205"/>
                <a:gd name="T106" fmla="*/ 0 w 447"/>
                <a:gd name="T107" fmla="*/ 0 h 205"/>
                <a:gd name="T108" fmla="*/ 0 w 447"/>
                <a:gd name="T109" fmla="*/ 0 h 205"/>
                <a:gd name="T110" fmla="*/ 0 w 447"/>
                <a:gd name="T111" fmla="*/ 0 h 205"/>
                <a:gd name="T112" fmla="*/ 0 w 447"/>
                <a:gd name="T113" fmla="*/ 0 h 205"/>
                <a:gd name="T114" fmla="*/ 0 w 447"/>
                <a:gd name="T115" fmla="*/ 0 h 205"/>
                <a:gd name="T116" fmla="*/ 0 w 447"/>
                <a:gd name="T117" fmla="*/ 0 h 205"/>
                <a:gd name="T118" fmla="*/ 0 w 447"/>
                <a:gd name="T119" fmla="*/ 0 h 205"/>
                <a:gd name="T120" fmla="*/ 0 w 447"/>
                <a:gd name="T121" fmla="*/ 0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2011" name="Freeform 126"/>
            <p:cNvSpPr>
              <a:spLocks noChangeAspect="1"/>
            </p:cNvSpPr>
            <p:nvPr/>
          </p:nvSpPr>
          <p:spPr bwMode="auto">
            <a:xfrm>
              <a:off x="184" y="2874"/>
              <a:ext cx="54" cy="9"/>
            </a:xfrm>
            <a:custGeom>
              <a:avLst/>
              <a:gdLst>
                <a:gd name="T0" fmla="*/ 0 w 444"/>
                <a:gd name="T1" fmla="*/ 0 h 71"/>
                <a:gd name="T2" fmla="*/ 0 w 444"/>
                <a:gd name="T3" fmla="*/ 0 h 71"/>
                <a:gd name="T4" fmla="*/ 0 w 444"/>
                <a:gd name="T5" fmla="*/ 0 h 71"/>
                <a:gd name="T6" fmla="*/ 0 w 444"/>
                <a:gd name="T7" fmla="*/ 0 h 71"/>
                <a:gd name="T8" fmla="*/ 0 w 444"/>
                <a:gd name="T9" fmla="*/ 0 h 71"/>
                <a:gd name="T10" fmla="*/ 0 w 444"/>
                <a:gd name="T11" fmla="*/ 0 h 71"/>
                <a:gd name="T12" fmla="*/ 0 w 444"/>
                <a:gd name="T13" fmla="*/ 0 h 71"/>
                <a:gd name="T14" fmla="*/ 0 w 444"/>
                <a:gd name="T15" fmla="*/ 0 h 71"/>
                <a:gd name="T16" fmla="*/ 0 w 444"/>
                <a:gd name="T17" fmla="*/ 0 h 71"/>
                <a:gd name="T18" fmla="*/ 0 w 444"/>
                <a:gd name="T19" fmla="*/ 0 h 71"/>
                <a:gd name="T20" fmla="*/ 0 w 444"/>
                <a:gd name="T21" fmla="*/ 0 h 71"/>
                <a:gd name="T22" fmla="*/ 0 w 444"/>
                <a:gd name="T23" fmla="*/ 0 h 71"/>
                <a:gd name="T24" fmla="*/ 0 w 444"/>
                <a:gd name="T25" fmla="*/ 0 h 71"/>
                <a:gd name="T26" fmla="*/ 0 w 444"/>
                <a:gd name="T27" fmla="*/ 0 h 71"/>
                <a:gd name="T28" fmla="*/ 0 w 444"/>
                <a:gd name="T29" fmla="*/ 0 h 71"/>
                <a:gd name="T30" fmla="*/ 0 w 444"/>
                <a:gd name="T31" fmla="*/ 0 h 71"/>
                <a:gd name="T32" fmla="*/ 0 w 444"/>
                <a:gd name="T33" fmla="*/ 0 h 71"/>
                <a:gd name="T34" fmla="*/ 0 w 444"/>
                <a:gd name="T35" fmla="*/ 0 h 71"/>
                <a:gd name="T36" fmla="*/ 0 w 444"/>
                <a:gd name="T37" fmla="*/ 0 h 71"/>
                <a:gd name="T38" fmla="*/ 0 w 444"/>
                <a:gd name="T39" fmla="*/ 0 h 71"/>
                <a:gd name="T40" fmla="*/ 0 w 444"/>
                <a:gd name="T41" fmla="*/ 0 h 71"/>
                <a:gd name="T42" fmla="*/ 0 w 444"/>
                <a:gd name="T43" fmla="*/ 0 h 71"/>
                <a:gd name="T44" fmla="*/ 0 w 444"/>
                <a:gd name="T45" fmla="*/ 0 h 71"/>
                <a:gd name="T46" fmla="*/ 0 w 444"/>
                <a:gd name="T47" fmla="*/ 0 h 71"/>
                <a:gd name="T48" fmla="*/ 0 w 444"/>
                <a:gd name="T49" fmla="*/ 0 h 71"/>
                <a:gd name="T50" fmla="*/ 0 w 444"/>
                <a:gd name="T51" fmla="*/ 0 h 71"/>
                <a:gd name="T52" fmla="*/ 0 w 444"/>
                <a:gd name="T53" fmla="*/ 0 h 71"/>
                <a:gd name="T54" fmla="*/ 0 w 444"/>
                <a:gd name="T55" fmla="*/ 0 h 71"/>
                <a:gd name="T56" fmla="*/ 0 w 444"/>
                <a:gd name="T57" fmla="*/ 0 h 71"/>
                <a:gd name="T58" fmla="*/ 0 w 444"/>
                <a:gd name="T59" fmla="*/ 0 h 71"/>
                <a:gd name="T60" fmla="*/ 0 w 444"/>
                <a:gd name="T61" fmla="*/ 0 h 71"/>
                <a:gd name="T62" fmla="*/ 0 w 444"/>
                <a:gd name="T63" fmla="*/ 0 h 71"/>
                <a:gd name="T64" fmla="*/ 0 w 444"/>
                <a:gd name="T65" fmla="*/ 0 h 71"/>
                <a:gd name="T66" fmla="*/ 0 w 444"/>
                <a:gd name="T67" fmla="*/ 0 h 71"/>
                <a:gd name="T68" fmla="*/ 0 w 444"/>
                <a:gd name="T69" fmla="*/ 0 h 71"/>
                <a:gd name="T70" fmla="*/ 0 w 444"/>
                <a:gd name="T71" fmla="*/ 0 h 71"/>
                <a:gd name="T72" fmla="*/ 0 w 444"/>
                <a:gd name="T73" fmla="*/ 0 h 71"/>
                <a:gd name="T74" fmla="*/ 0 w 444"/>
                <a:gd name="T75" fmla="*/ 0 h 71"/>
                <a:gd name="T76" fmla="*/ 0 w 444"/>
                <a:gd name="T77" fmla="*/ 0 h 71"/>
                <a:gd name="T78" fmla="*/ 0 w 444"/>
                <a:gd name="T79" fmla="*/ 0 h 71"/>
                <a:gd name="T80" fmla="*/ 0 w 444"/>
                <a:gd name="T81" fmla="*/ 0 h 71"/>
                <a:gd name="T82" fmla="*/ 0 w 444"/>
                <a:gd name="T83" fmla="*/ 0 h 71"/>
                <a:gd name="T84" fmla="*/ 0 w 444"/>
                <a:gd name="T85" fmla="*/ 0 h 71"/>
                <a:gd name="T86" fmla="*/ 0 w 444"/>
                <a:gd name="T87" fmla="*/ 0 h 71"/>
                <a:gd name="T88" fmla="*/ 0 w 444"/>
                <a:gd name="T89" fmla="*/ 0 h 71"/>
                <a:gd name="T90" fmla="*/ 0 w 444"/>
                <a:gd name="T91" fmla="*/ 0 h 71"/>
                <a:gd name="T92" fmla="*/ 0 w 444"/>
                <a:gd name="T93" fmla="*/ 0 h 71"/>
                <a:gd name="T94" fmla="*/ 0 w 444"/>
                <a:gd name="T95" fmla="*/ 0 h 71"/>
                <a:gd name="T96" fmla="*/ 0 w 444"/>
                <a:gd name="T97" fmla="*/ 0 h 71"/>
                <a:gd name="T98" fmla="*/ 0 w 444"/>
                <a:gd name="T99" fmla="*/ 0 h 71"/>
                <a:gd name="T100" fmla="*/ 0 w 444"/>
                <a:gd name="T101" fmla="*/ 0 h 71"/>
                <a:gd name="T102" fmla="*/ 0 w 444"/>
                <a:gd name="T103" fmla="*/ 0 h 71"/>
                <a:gd name="T104" fmla="*/ 0 w 444"/>
                <a:gd name="T105" fmla="*/ 0 h 71"/>
                <a:gd name="T106" fmla="*/ 0 w 444"/>
                <a:gd name="T107" fmla="*/ 0 h 71"/>
                <a:gd name="T108" fmla="*/ 0 w 444"/>
                <a:gd name="T109" fmla="*/ 0 h 71"/>
                <a:gd name="T110" fmla="*/ 0 w 444"/>
                <a:gd name="T111" fmla="*/ 0 h 71"/>
                <a:gd name="T112" fmla="*/ 0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2012" name="Freeform 127"/>
            <p:cNvSpPr>
              <a:spLocks noChangeAspect="1"/>
            </p:cNvSpPr>
            <p:nvPr/>
          </p:nvSpPr>
          <p:spPr bwMode="auto">
            <a:xfrm>
              <a:off x="158" y="2669"/>
              <a:ext cx="70" cy="201"/>
            </a:xfrm>
            <a:custGeom>
              <a:avLst/>
              <a:gdLst>
                <a:gd name="T0" fmla="*/ 0 w 580"/>
                <a:gd name="T1" fmla="*/ 0 h 1836"/>
                <a:gd name="T2" fmla="*/ 0 w 580"/>
                <a:gd name="T3" fmla="*/ 0 h 1836"/>
                <a:gd name="T4" fmla="*/ 0 w 580"/>
                <a:gd name="T5" fmla="*/ 0 h 1836"/>
                <a:gd name="T6" fmla="*/ 0 w 580"/>
                <a:gd name="T7" fmla="*/ 0 h 1836"/>
                <a:gd name="T8" fmla="*/ 0 w 580"/>
                <a:gd name="T9" fmla="*/ 0 h 1836"/>
                <a:gd name="T10" fmla="*/ 0 w 580"/>
                <a:gd name="T11" fmla="*/ 0 h 1836"/>
                <a:gd name="T12" fmla="*/ 0 w 580"/>
                <a:gd name="T13" fmla="*/ 0 h 1836"/>
                <a:gd name="T14" fmla="*/ 0 w 580"/>
                <a:gd name="T15" fmla="*/ 0 h 1836"/>
                <a:gd name="T16" fmla="*/ 0 w 580"/>
                <a:gd name="T17" fmla="*/ 0 h 1836"/>
                <a:gd name="T18" fmla="*/ 0 w 580"/>
                <a:gd name="T19" fmla="*/ 0 h 1836"/>
                <a:gd name="T20" fmla="*/ 0 w 580"/>
                <a:gd name="T21" fmla="*/ 0 h 1836"/>
                <a:gd name="T22" fmla="*/ 0 w 580"/>
                <a:gd name="T23" fmla="*/ 0 h 1836"/>
                <a:gd name="T24" fmla="*/ 0 w 580"/>
                <a:gd name="T25" fmla="*/ 0 h 1836"/>
                <a:gd name="T26" fmla="*/ 0 w 580"/>
                <a:gd name="T27" fmla="*/ 0 h 1836"/>
                <a:gd name="T28" fmla="*/ 0 w 580"/>
                <a:gd name="T29" fmla="*/ 0 h 1836"/>
                <a:gd name="T30" fmla="*/ 0 w 580"/>
                <a:gd name="T31" fmla="*/ 0 h 1836"/>
                <a:gd name="T32" fmla="*/ 0 w 580"/>
                <a:gd name="T33" fmla="*/ 0 h 1836"/>
                <a:gd name="T34" fmla="*/ 0 w 580"/>
                <a:gd name="T35" fmla="*/ 0 h 1836"/>
                <a:gd name="T36" fmla="*/ 0 w 580"/>
                <a:gd name="T37" fmla="*/ 0 h 1836"/>
                <a:gd name="T38" fmla="*/ 0 w 580"/>
                <a:gd name="T39" fmla="*/ 0 h 1836"/>
                <a:gd name="T40" fmla="*/ 0 w 580"/>
                <a:gd name="T41" fmla="*/ 0 h 1836"/>
                <a:gd name="T42" fmla="*/ 0 w 580"/>
                <a:gd name="T43" fmla="*/ 0 h 1836"/>
                <a:gd name="T44" fmla="*/ 0 w 580"/>
                <a:gd name="T45" fmla="*/ 0 h 1836"/>
                <a:gd name="T46" fmla="*/ 0 w 580"/>
                <a:gd name="T47" fmla="*/ 0 h 1836"/>
                <a:gd name="T48" fmla="*/ 0 w 580"/>
                <a:gd name="T49" fmla="*/ 0 h 1836"/>
                <a:gd name="T50" fmla="*/ 0 w 580"/>
                <a:gd name="T51" fmla="*/ 0 h 1836"/>
                <a:gd name="T52" fmla="*/ 0 w 580"/>
                <a:gd name="T53" fmla="*/ 0 h 1836"/>
                <a:gd name="T54" fmla="*/ 0 w 580"/>
                <a:gd name="T55" fmla="*/ 0 h 1836"/>
                <a:gd name="T56" fmla="*/ 0 w 580"/>
                <a:gd name="T57" fmla="*/ 0 h 1836"/>
                <a:gd name="T58" fmla="*/ 0 w 580"/>
                <a:gd name="T59" fmla="*/ 0 h 1836"/>
                <a:gd name="T60" fmla="*/ 0 w 580"/>
                <a:gd name="T61" fmla="*/ 0 h 1836"/>
                <a:gd name="T62" fmla="*/ 0 w 580"/>
                <a:gd name="T63" fmla="*/ 0 h 1836"/>
                <a:gd name="T64" fmla="*/ 0 w 580"/>
                <a:gd name="T65" fmla="*/ 0 h 1836"/>
                <a:gd name="T66" fmla="*/ 0 w 580"/>
                <a:gd name="T67" fmla="*/ 0 h 1836"/>
                <a:gd name="T68" fmla="*/ 0 w 580"/>
                <a:gd name="T69" fmla="*/ 0 h 1836"/>
                <a:gd name="T70" fmla="*/ 0 w 580"/>
                <a:gd name="T71" fmla="*/ 0 h 1836"/>
                <a:gd name="T72" fmla="*/ 0 w 580"/>
                <a:gd name="T73" fmla="*/ 0 h 1836"/>
                <a:gd name="T74" fmla="*/ 0 w 580"/>
                <a:gd name="T75" fmla="*/ 0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2013" name="Freeform 128"/>
            <p:cNvSpPr>
              <a:spLocks noChangeAspect="1"/>
            </p:cNvSpPr>
            <p:nvPr/>
          </p:nvSpPr>
          <p:spPr bwMode="auto">
            <a:xfrm>
              <a:off x="150" y="2670"/>
              <a:ext cx="53" cy="200"/>
            </a:xfrm>
            <a:custGeom>
              <a:avLst/>
              <a:gdLst>
                <a:gd name="T0" fmla="*/ 0 w 443"/>
                <a:gd name="T1" fmla="*/ 0 h 1825"/>
                <a:gd name="T2" fmla="*/ 0 w 443"/>
                <a:gd name="T3" fmla="*/ 0 h 1825"/>
                <a:gd name="T4" fmla="*/ 0 w 443"/>
                <a:gd name="T5" fmla="*/ 0 h 1825"/>
                <a:gd name="T6" fmla="*/ 0 w 443"/>
                <a:gd name="T7" fmla="*/ 0 h 1825"/>
                <a:gd name="T8" fmla="*/ 0 w 443"/>
                <a:gd name="T9" fmla="*/ 0 h 1825"/>
                <a:gd name="T10" fmla="*/ 0 w 443"/>
                <a:gd name="T11" fmla="*/ 0 h 1825"/>
                <a:gd name="T12" fmla="*/ 0 w 443"/>
                <a:gd name="T13" fmla="*/ 0 h 1825"/>
                <a:gd name="T14" fmla="*/ 0 w 443"/>
                <a:gd name="T15" fmla="*/ 0 h 1825"/>
                <a:gd name="T16" fmla="*/ 0 w 443"/>
                <a:gd name="T17" fmla="*/ 0 h 1825"/>
                <a:gd name="T18" fmla="*/ 0 w 443"/>
                <a:gd name="T19" fmla="*/ 0 h 1825"/>
                <a:gd name="T20" fmla="*/ 0 w 443"/>
                <a:gd name="T21" fmla="*/ 0 h 1825"/>
                <a:gd name="T22" fmla="*/ 0 w 443"/>
                <a:gd name="T23" fmla="*/ 0 h 1825"/>
                <a:gd name="T24" fmla="*/ 0 w 443"/>
                <a:gd name="T25" fmla="*/ 0 h 1825"/>
                <a:gd name="T26" fmla="*/ 0 w 443"/>
                <a:gd name="T27" fmla="*/ 0 h 1825"/>
                <a:gd name="T28" fmla="*/ 0 w 443"/>
                <a:gd name="T29" fmla="*/ 0 h 1825"/>
                <a:gd name="T30" fmla="*/ 0 w 443"/>
                <a:gd name="T31" fmla="*/ 0 h 1825"/>
                <a:gd name="T32" fmla="*/ 0 w 443"/>
                <a:gd name="T33" fmla="*/ 0 h 1825"/>
                <a:gd name="T34" fmla="*/ 0 w 443"/>
                <a:gd name="T35" fmla="*/ 0 h 1825"/>
                <a:gd name="T36" fmla="*/ 0 w 443"/>
                <a:gd name="T37" fmla="*/ 0 h 1825"/>
                <a:gd name="T38" fmla="*/ 0 w 443"/>
                <a:gd name="T39" fmla="*/ 0 h 1825"/>
                <a:gd name="T40" fmla="*/ 0 w 443"/>
                <a:gd name="T41" fmla="*/ 0 h 1825"/>
                <a:gd name="T42" fmla="*/ 0 w 443"/>
                <a:gd name="T43" fmla="*/ 0 h 1825"/>
                <a:gd name="T44" fmla="*/ 0 w 443"/>
                <a:gd name="T45" fmla="*/ 0 h 1825"/>
                <a:gd name="T46" fmla="*/ 0 w 443"/>
                <a:gd name="T47" fmla="*/ 0 h 1825"/>
                <a:gd name="T48" fmla="*/ 0 w 443"/>
                <a:gd name="T49" fmla="*/ 0 h 1825"/>
                <a:gd name="T50" fmla="*/ 0 w 443"/>
                <a:gd name="T51" fmla="*/ 0 h 1825"/>
                <a:gd name="T52" fmla="*/ 0 w 443"/>
                <a:gd name="T53" fmla="*/ 0 h 1825"/>
                <a:gd name="T54" fmla="*/ 0 w 443"/>
                <a:gd name="T55" fmla="*/ 0 h 1825"/>
                <a:gd name="T56" fmla="*/ 0 w 443"/>
                <a:gd name="T57" fmla="*/ 0 h 1825"/>
                <a:gd name="T58" fmla="*/ 0 w 443"/>
                <a:gd name="T59" fmla="*/ 0 h 1825"/>
                <a:gd name="T60" fmla="*/ 0 w 443"/>
                <a:gd name="T61" fmla="*/ 0 h 1825"/>
                <a:gd name="T62" fmla="*/ 0 w 443"/>
                <a:gd name="T63" fmla="*/ 0 h 1825"/>
                <a:gd name="T64" fmla="*/ 0 w 443"/>
                <a:gd name="T65" fmla="*/ 0 h 1825"/>
                <a:gd name="T66" fmla="*/ 0 w 443"/>
                <a:gd name="T67" fmla="*/ 0 h 1825"/>
                <a:gd name="T68" fmla="*/ 0 w 443"/>
                <a:gd name="T69" fmla="*/ 0 h 1825"/>
                <a:gd name="T70" fmla="*/ 0 w 443"/>
                <a:gd name="T71" fmla="*/ 0 h 1825"/>
                <a:gd name="T72" fmla="*/ 0 w 443"/>
                <a:gd name="T73" fmla="*/ 0 h 1825"/>
                <a:gd name="T74" fmla="*/ 0 w 443"/>
                <a:gd name="T75" fmla="*/ 0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2014" name="Freeform 129"/>
            <p:cNvSpPr>
              <a:spLocks noChangeAspect="1"/>
            </p:cNvSpPr>
            <p:nvPr/>
          </p:nvSpPr>
          <p:spPr bwMode="auto">
            <a:xfrm>
              <a:off x="177" y="2680"/>
              <a:ext cx="7" cy="6"/>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w 49"/>
                <a:gd name="T13" fmla="*/ 0 h 49"/>
                <a:gd name="T14" fmla="*/ 0 w 49"/>
                <a:gd name="T15" fmla="*/ 0 h 49"/>
                <a:gd name="T16" fmla="*/ 0 w 49"/>
                <a:gd name="T17" fmla="*/ 0 h 49"/>
                <a:gd name="T18" fmla="*/ 0 w 49"/>
                <a:gd name="T19" fmla="*/ 0 h 49"/>
                <a:gd name="T20" fmla="*/ 0 w 49"/>
                <a:gd name="T21" fmla="*/ 0 h 49"/>
                <a:gd name="T22" fmla="*/ 0 w 49"/>
                <a:gd name="T23" fmla="*/ 0 h 49"/>
                <a:gd name="T24" fmla="*/ 0 w 49"/>
                <a:gd name="T25" fmla="*/ 0 h 49"/>
                <a:gd name="T26" fmla="*/ 0 w 49"/>
                <a:gd name="T27" fmla="*/ 0 h 49"/>
                <a:gd name="T28" fmla="*/ 0 w 49"/>
                <a:gd name="T29" fmla="*/ 0 h 49"/>
                <a:gd name="T30" fmla="*/ 0 w 49"/>
                <a:gd name="T31" fmla="*/ 0 h 49"/>
                <a:gd name="T32" fmla="*/ 0 w 4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2015" name="Freeform 130"/>
            <p:cNvSpPr>
              <a:spLocks noChangeAspect="1"/>
            </p:cNvSpPr>
            <p:nvPr/>
          </p:nvSpPr>
          <p:spPr bwMode="auto">
            <a:xfrm>
              <a:off x="158" y="2859"/>
              <a:ext cx="5" cy="5"/>
            </a:xfrm>
            <a:custGeom>
              <a:avLst/>
              <a:gdLst>
                <a:gd name="T0" fmla="*/ 0 w 49"/>
                <a:gd name="T1" fmla="*/ 0 h 48"/>
                <a:gd name="T2" fmla="*/ 0 w 49"/>
                <a:gd name="T3" fmla="*/ 0 h 48"/>
                <a:gd name="T4" fmla="*/ 0 w 49"/>
                <a:gd name="T5" fmla="*/ 0 h 48"/>
                <a:gd name="T6" fmla="*/ 0 w 49"/>
                <a:gd name="T7" fmla="*/ 0 h 48"/>
                <a:gd name="T8" fmla="*/ 0 w 49"/>
                <a:gd name="T9" fmla="*/ 0 h 48"/>
                <a:gd name="T10" fmla="*/ 0 w 49"/>
                <a:gd name="T11" fmla="*/ 0 h 48"/>
                <a:gd name="T12" fmla="*/ 0 w 49"/>
                <a:gd name="T13" fmla="*/ 0 h 48"/>
                <a:gd name="T14" fmla="*/ 0 w 49"/>
                <a:gd name="T15" fmla="*/ 0 h 48"/>
                <a:gd name="T16" fmla="*/ 0 w 49"/>
                <a:gd name="T17" fmla="*/ 0 h 48"/>
                <a:gd name="T18" fmla="*/ 0 w 49"/>
                <a:gd name="T19" fmla="*/ 0 h 48"/>
                <a:gd name="T20" fmla="*/ 0 w 49"/>
                <a:gd name="T21" fmla="*/ 0 h 48"/>
                <a:gd name="T22" fmla="*/ 0 w 49"/>
                <a:gd name="T23" fmla="*/ 0 h 48"/>
                <a:gd name="T24" fmla="*/ 0 w 49"/>
                <a:gd name="T25" fmla="*/ 0 h 48"/>
                <a:gd name="T26" fmla="*/ 0 w 49"/>
                <a:gd name="T27" fmla="*/ 0 h 48"/>
                <a:gd name="T28" fmla="*/ 0 w 49"/>
                <a:gd name="T29" fmla="*/ 0 h 48"/>
                <a:gd name="T30" fmla="*/ 0 w 49"/>
                <a:gd name="T31" fmla="*/ 0 h 48"/>
                <a:gd name="T32" fmla="*/ 0 w 49"/>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2016" name="Freeform 131"/>
            <p:cNvSpPr>
              <a:spLocks noChangeAspect="1"/>
            </p:cNvSpPr>
            <p:nvPr/>
          </p:nvSpPr>
          <p:spPr bwMode="auto">
            <a:xfrm>
              <a:off x="151" y="2853"/>
              <a:ext cx="36" cy="33"/>
            </a:xfrm>
            <a:custGeom>
              <a:avLst/>
              <a:gdLst>
                <a:gd name="T0" fmla="*/ 0 w 299"/>
                <a:gd name="T1" fmla="*/ 0 h 299"/>
                <a:gd name="T2" fmla="*/ 0 w 299"/>
                <a:gd name="T3" fmla="*/ 0 h 299"/>
                <a:gd name="T4" fmla="*/ 0 w 299"/>
                <a:gd name="T5" fmla="*/ 0 h 299"/>
                <a:gd name="T6" fmla="*/ 0 w 299"/>
                <a:gd name="T7" fmla="*/ 0 h 299"/>
                <a:gd name="T8" fmla="*/ 0 w 299"/>
                <a:gd name="T9" fmla="*/ 0 h 299"/>
                <a:gd name="T10" fmla="*/ 0 w 299"/>
                <a:gd name="T11" fmla="*/ 0 h 299"/>
                <a:gd name="T12" fmla="*/ 0 w 299"/>
                <a:gd name="T13" fmla="*/ 0 h 299"/>
                <a:gd name="T14" fmla="*/ 0 w 299"/>
                <a:gd name="T15" fmla="*/ 0 h 299"/>
                <a:gd name="T16" fmla="*/ 0 w 299"/>
                <a:gd name="T17" fmla="*/ 0 h 299"/>
                <a:gd name="T18" fmla="*/ 0 w 299"/>
                <a:gd name="T19" fmla="*/ 0 h 299"/>
                <a:gd name="T20" fmla="*/ 0 w 299"/>
                <a:gd name="T21" fmla="*/ 0 h 299"/>
                <a:gd name="T22" fmla="*/ 0 w 299"/>
                <a:gd name="T23" fmla="*/ 0 h 299"/>
                <a:gd name="T24" fmla="*/ 0 w 299"/>
                <a:gd name="T25" fmla="*/ 0 h 299"/>
                <a:gd name="T26" fmla="*/ 0 w 299"/>
                <a:gd name="T27" fmla="*/ 0 h 299"/>
                <a:gd name="T28" fmla="*/ 0 w 299"/>
                <a:gd name="T29" fmla="*/ 0 h 299"/>
                <a:gd name="T30" fmla="*/ 0 w 299"/>
                <a:gd name="T31" fmla="*/ 0 h 299"/>
                <a:gd name="T32" fmla="*/ 0 w 299"/>
                <a:gd name="T33" fmla="*/ 0 h 299"/>
                <a:gd name="T34" fmla="*/ 0 w 299"/>
                <a:gd name="T35" fmla="*/ 0 h 299"/>
                <a:gd name="T36" fmla="*/ 0 w 299"/>
                <a:gd name="T37" fmla="*/ 0 h 299"/>
                <a:gd name="T38" fmla="*/ 0 w 299"/>
                <a:gd name="T39" fmla="*/ 0 h 299"/>
                <a:gd name="T40" fmla="*/ 0 w 299"/>
                <a:gd name="T41" fmla="*/ 0 h 299"/>
                <a:gd name="T42" fmla="*/ 0 w 299"/>
                <a:gd name="T43" fmla="*/ 0 h 299"/>
                <a:gd name="T44" fmla="*/ 0 w 299"/>
                <a:gd name="T45" fmla="*/ 0 h 299"/>
                <a:gd name="T46" fmla="*/ 0 w 299"/>
                <a:gd name="T47" fmla="*/ 0 h 299"/>
                <a:gd name="T48" fmla="*/ 0 w 299"/>
                <a:gd name="T49" fmla="*/ 0 h 299"/>
                <a:gd name="T50" fmla="*/ 0 w 299"/>
                <a:gd name="T51" fmla="*/ 0 h 299"/>
                <a:gd name="T52" fmla="*/ 0 w 299"/>
                <a:gd name="T53" fmla="*/ 0 h 299"/>
                <a:gd name="T54" fmla="*/ 0 w 299"/>
                <a:gd name="T55" fmla="*/ 0 h 299"/>
                <a:gd name="T56" fmla="*/ 0 w 299"/>
                <a:gd name="T57" fmla="*/ 0 h 299"/>
                <a:gd name="T58" fmla="*/ 0 w 299"/>
                <a:gd name="T59" fmla="*/ 0 h 299"/>
                <a:gd name="T60" fmla="*/ 0 w 299"/>
                <a:gd name="T61" fmla="*/ 0 h 299"/>
                <a:gd name="T62" fmla="*/ 0 w 299"/>
                <a:gd name="T63" fmla="*/ 0 h 299"/>
                <a:gd name="T64" fmla="*/ 0 w 299"/>
                <a:gd name="T65" fmla="*/ 0 h 299"/>
                <a:gd name="T66" fmla="*/ 0 w 299"/>
                <a:gd name="T67" fmla="*/ 0 h 299"/>
                <a:gd name="T68" fmla="*/ 0 w 299"/>
                <a:gd name="T69" fmla="*/ 0 h 299"/>
                <a:gd name="T70" fmla="*/ 0 w 299"/>
                <a:gd name="T71" fmla="*/ 0 h 299"/>
                <a:gd name="T72" fmla="*/ 0 w 299"/>
                <a:gd name="T73" fmla="*/ 0 h 299"/>
                <a:gd name="T74" fmla="*/ 0 w 299"/>
                <a:gd name="T75" fmla="*/ 0 h 299"/>
                <a:gd name="T76" fmla="*/ 0 w 299"/>
                <a:gd name="T77" fmla="*/ 0 h 299"/>
                <a:gd name="T78" fmla="*/ 0 w 299"/>
                <a:gd name="T79" fmla="*/ 0 h 299"/>
                <a:gd name="T80" fmla="*/ 0 w 299"/>
                <a:gd name="T81" fmla="*/ 0 h 299"/>
                <a:gd name="T82" fmla="*/ 0 w 299"/>
                <a:gd name="T83" fmla="*/ 0 h 299"/>
                <a:gd name="T84" fmla="*/ 0 w 299"/>
                <a:gd name="T85" fmla="*/ 0 h 299"/>
                <a:gd name="T86" fmla="*/ 0 w 299"/>
                <a:gd name="T87" fmla="*/ 0 h 299"/>
                <a:gd name="T88" fmla="*/ 0 w 299"/>
                <a:gd name="T89" fmla="*/ 0 h 299"/>
                <a:gd name="T90" fmla="*/ 0 w 299"/>
                <a:gd name="T91" fmla="*/ 0 h 299"/>
                <a:gd name="T92" fmla="*/ 0 w 299"/>
                <a:gd name="T93" fmla="*/ 0 h 299"/>
                <a:gd name="T94" fmla="*/ 0 w 299"/>
                <a:gd name="T95" fmla="*/ 0 h 299"/>
                <a:gd name="T96" fmla="*/ 0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2017" name="Freeform 132"/>
            <p:cNvSpPr>
              <a:spLocks noChangeAspect="1"/>
            </p:cNvSpPr>
            <p:nvPr/>
          </p:nvSpPr>
          <p:spPr bwMode="auto">
            <a:xfrm>
              <a:off x="158" y="2859"/>
              <a:ext cx="5" cy="5"/>
            </a:xfrm>
            <a:custGeom>
              <a:avLst/>
              <a:gdLst>
                <a:gd name="T0" fmla="*/ 0 w 49"/>
                <a:gd name="T1" fmla="*/ 0 h 48"/>
                <a:gd name="T2" fmla="*/ 0 w 49"/>
                <a:gd name="T3" fmla="*/ 0 h 48"/>
                <a:gd name="T4" fmla="*/ 0 w 49"/>
                <a:gd name="T5" fmla="*/ 0 h 48"/>
                <a:gd name="T6" fmla="*/ 0 w 49"/>
                <a:gd name="T7" fmla="*/ 0 h 48"/>
                <a:gd name="T8" fmla="*/ 0 w 49"/>
                <a:gd name="T9" fmla="*/ 0 h 48"/>
                <a:gd name="T10" fmla="*/ 0 w 49"/>
                <a:gd name="T11" fmla="*/ 0 h 48"/>
                <a:gd name="T12" fmla="*/ 0 w 49"/>
                <a:gd name="T13" fmla="*/ 0 h 48"/>
                <a:gd name="T14" fmla="*/ 0 w 49"/>
                <a:gd name="T15" fmla="*/ 0 h 48"/>
                <a:gd name="T16" fmla="*/ 0 w 49"/>
                <a:gd name="T17" fmla="*/ 0 h 48"/>
                <a:gd name="T18" fmla="*/ 0 w 49"/>
                <a:gd name="T19" fmla="*/ 0 h 48"/>
                <a:gd name="T20" fmla="*/ 0 w 49"/>
                <a:gd name="T21" fmla="*/ 0 h 48"/>
                <a:gd name="T22" fmla="*/ 0 w 49"/>
                <a:gd name="T23" fmla="*/ 0 h 48"/>
                <a:gd name="T24" fmla="*/ 0 w 49"/>
                <a:gd name="T25" fmla="*/ 0 h 48"/>
                <a:gd name="T26" fmla="*/ 0 w 49"/>
                <a:gd name="T27" fmla="*/ 0 h 48"/>
                <a:gd name="T28" fmla="*/ 0 w 49"/>
                <a:gd name="T29" fmla="*/ 0 h 48"/>
                <a:gd name="T30" fmla="*/ 0 w 49"/>
                <a:gd name="T31" fmla="*/ 0 h 48"/>
                <a:gd name="T32" fmla="*/ 0 w 49"/>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2018" name="Freeform 133"/>
            <p:cNvSpPr>
              <a:spLocks noChangeAspect="1"/>
            </p:cNvSpPr>
            <p:nvPr/>
          </p:nvSpPr>
          <p:spPr bwMode="auto">
            <a:xfrm>
              <a:off x="150" y="2860"/>
              <a:ext cx="42" cy="29"/>
            </a:xfrm>
            <a:custGeom>
              <a:avLst/>
              <a:gdLst>
                <a:gd name="T0" fmla="*/ 0 w 347"/>
                <a:gd name="T1" fmla="*/ 0 h 256"/>
                <a:gd name="T2" fmla="*/ 0 w 347"/>
                <a:gd name="T3" fmla="*/ 0 h 256"/>
                <a:gd name="T4" fmla="*/ 0 w 347"/>
                <a:gd name="T5" fmla="*/ 0 h 256"/>
                <a:gd name="T6" fmla="*/ 0 w 347"/>
                <a:gd name="T7" fmla="*/ 0 h 256"/>
                <a:gd name="T8" fmla="*/ 0 w 347"/>
                <a:gd name="T9" fmla="*/ 0 h 256"/>
                <a:gd name="T10" fmla="*/ 0 w 347"/>
                <a:gd name="T11" fmla="*/ 0 h 256"/>
                <a:gd name="T12" fmla="*/ 0 w 347"/>
                <a:gd name="T13" fmla="*/ 0 h 256"/>
                <a:gd name="T14" fmla="*/ 0 w 347"/>
                <a:gd name="T15" fmla="*/ 0 h 256"/>
                <a:gd name="T16" fmla="*/ 0 w 347"/>
                <a:gd name="T17" fmla="*/ 0 h 256"/>
                <a:gd name="T18" fmla="*/ 0 w 347"/>
                <a:gd name="T19" fmla="*/ 0 h 256"/>
                <a:gd name="T20" fmla="*/ 0 w 347"/>
                <a:gd name="T21" fmla="*/ 0 h 256"/>
                <a:gd name="T22" fmla="*/ 0 w 347"/>
                <a:gd name="T23" fmla="*/ 0 h 256"/>
                <a:gd name="T24" fmla="*/ 0 w 347"/>
                <a:gd name="T25" fmla="*/ 0 h 256"/>
                <a:gd name="T26" fmla="*/ 0 w 347"/>
                <a:gd name="T27" fmla="*/ 0 h 256"/>
                <a:gd name="T28" fmla="*/ 0 w 347"/>
                <a:gd name="T29" fmla="*/ 0 h 256"/>
                <a:gd name="T30" fmla="*/ 0 w 347"/>
                <a:gd name="T31" fmla="*/ 0 h 256"/>
                <a:gd name="T32" fmla="*/ 0 w 347"/>
                <a:gd name="T33" fmla="*/ 0 h 256"/>
                <a:gd name="T34" fmla="*/ 0 w 347"/>
                <a:gd name="T35" fmla="*/ 0 h 256"/>
                <a:gd name="T36" fmla="*/ 0 w 347"/>
                <a:gd name="T37" fmla="*/ 0 h 256"/>
                <a:gd name="T38" fmla="*/ 0 w 347"/>
                <a:gd name="T39" fmla="*/ 0 h 256"/>
                <a:gd name="T40" fmla="*/ 0 w 347"/>
                <a:gd name="T41" fmla="*/ 0 h 256"/>
                <a:gd name="T42" fmla="*/ 0 w 347"/>
                <a:gd name="T43" fmla="*/ 0 h 256"/>
                <a:gd name="T44" fmla="*/ 0 w 347"/>
                <a:gd name="T45" fmla="*/ 0 h 256"/>
                <a:gd name="T46" fmla="*/ 0 w 347"/>
                <a:gd name="T47" fmla="*/ 0 h 256"/>
                <a:gd name="T48" fmla="*/ 0 w 347"/>
                <a:gd name="T49" fmla="*/ 0 h 256"/>
                <a:gd name="T50" fmla="*/ 0 w 347"/>
                <a:gd name="T51" fmla="*/ 0 h 256"/>
                <a:gd name="T52" fmla="*/ 0 w 347"/>
                <a:gd name="T53" fmla="*/ 0 h 256"/>
                <a:gd name="T54" fmla="*/ 0 w 347"/>
                <a:gd name="T55" fmla="*/ 0 h 256"/>
                <a:gd name="T56" fmla="*/ 0 w 347"/>
                <a:gd name="T57" fmla="*/ 0 h 256"/>
                <a:gd name="T58" fmla="*/ 0 w 347"/>
                <a:gd name="T59" fmla="*/ 0 h 256"/>
                <a:gd name="T60" fmla="*/ 0 w 347"/>
                <a:gd name="T61" fmla="*/ 0 h 256"/>
                <a:gd name="T62" fmla="*/ 0 w 347"/>
                <a:gd name="T63" fmla="*/ 0 h 256"/>
                <a:gd name="T64" fmla="*/ 0 w 347"/>
                <a:gd name="T65" fmla="*/ 0 h 256"/>
                <a:gd name="T66" fmla="*/ 0 w 347"/>
                <a:gd name="T67" fmla="*/ 0 h 256"/>
                <a:gd name="T68" fmla="*/ 0 w 347"/>
                <a:gd name="T69" fmla="*/ 0 h 256"/>
                <a:gd name="T70" fmla="*/ 0 w 347"/>
                <a:gd name="T71" fmla="*/ 0 h 256"/>
                <a:gd name="T72" fmla="*/ 0 w 347"/>
                <a:gd name="T73" fmla="*/ 0 h 256"/>
                <a:gd name="T74" fmla="*/ 0 w 347"/>
                <a:gd name="T75" fmla="*/ 0 h 256"/>
                <a:gd name="T76" fmla="*/ 0 w 347"/>
                <a:gd name="T77" fmla="*/ 0 h 256"/>
                <a:gd name="T78" fmla="*/ 0 w 347"/>
                <a:gd name="T79" fmla="*/ 0 h 256"/>
                <a:gd name="T80" fmla="*/ 0 w 347"/>
                <a:gd name="T81" fmla="*/ 0 h 256"/>
                <a:gd name="T82" fmla="*/ 0 w 347"/>
                <a:gd name="T83" fmla="*/ 0 h 256"/>
                <a:gd name="T84" fmla="*/ 0 w 347"/>
                <a:gd name="T85" fmla="*/ 0 h 256"/>
                <a:gd name="T86" fmla="*/ 0 w 347"/>
                <a:gd name="T87" fmla="*/ 0 h 256"/>
                <a:gd name="T88" fmla="*/ 0 w 347"/>
                <a:gd name="T89" fmla="*/ 0 h 256"/>
                <a:gd name="T90" fmla="*/ 0 w 347"/>
                <a:gd name="T91" fmla="*/ 0 h 256"/>
                <a:gd name="T92" fmla="*/ 0 w 347"/>
                <a:gd name="T93" fmla="*/ 0 h 256"/>
                <a:gd name="T94" fmla="*/ 0 w 347"/>
                <a:gd name="T95" fmla="*/ 0 h 256"/>
                <a:gd name="T96" fmla="*/ 0 w 347"/>
                <a:gd name="T97" fmla="*/ 0 h 256"/>
                <a:gd name="T98" fmla="*/ 0 w 347"/>
                <a:gd name="T99" fmla="*/ 0 h 256"/>
                <a:gd name="T100" fmla="*/ 0 w 347"/>
                <a:gd name="T101" fmla="*/ 0 h 256"/>
                <a:gd name="T102" fmla="*/ 0 w 347"/>
                <a:gd name="T103" fmla="*/ 0 h 256"/>
                <a:gd name="T104" fmla="*/ 0 w 347"/>
                <a:gd name="T105" fmla="*/ 0 h 256"/>
                <a:gd name="T106" fmla="*/ 0 w 347"/>
                <a:gd name="T107" fmla="*/ 0 h 256"/>
                <a:gd name="T108" fmla="*/ 0 w 347"/>
                <a:gd name="T109" fmla="*/ 0 h 256"/>
                <a:gd name="T110" fmla="*/ 0 w 347"/>
                <a:gd name="T111" fmla="*/ 0 h 256"/>
                <a:gd name="T112" fmla="*/ 0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2019" name="Freeform 134"/>
            <p:cNvSpPr>
              <a:spLocks noChangeAspect="1"/>
            </p:cNvSpPr>
            <p:nvPr/>
          </p:nvSpPr>
          <p:spPr bwMode="auto">
            <a:xfrm>
              <a:off x="151" y="2875"/>
              <a:ext cx="42" cy="15"/>
            </a:xfrm>
            <a:custGeom>
              <a:avLst/>
              <a:gdLst>
                <a:gd name="T0" fmla="*/ 0 w 344"/>
                <a:gd name="T1" fmla="*/ 0 h 139"/>
                <a:gd name="T2" fmla="*/ 0 w 344"/>
                <a:gd name="T3" fmla="*/ 0 h 139"/>
                <a:gd name="T4" fmla="*/ 0 w 344"/>
                <a:gd name="T5" fmla="*/ 0 h 139"/>
                <a:gd name="T6" fmla="*/ 0 w 344"/>
                <a:gd name="T7" fmla="*/ 0 h 139"/>
                <a:gd name="T8" fmla="*/ 0 w 344"/>
                <a:gd name="T9" fmla="*/ 0 h 139"/>
                <a:gd name="T10" fmla="*/ 0 w 344"/>
                <a:gd name="T11" fmla="*/ 0 h 139"/>
                <a:gd name="T12" fmla="*/ 0 w 344"/>
                <a:gd name="T13" fmla="*/ 0 h 139"/>
                <a:gd name="T14" fmla="*/ 0 w 344"/>
                <a:gd name="T15" fmla="*/ 0 h 139"/>
                <a:gd name="T16" fmla="*/ 0 w 344"/>
                <a:gd name="T17" fmla="*/ 0 h 139"/>
                <a:gd name="T18" fmla="*/ 0 w 344"/>
                <a:gd name="T19" fmla="*/ 0 h 139"/>
                <a:gd name="T20" fmla="*/ 0 w 344"/>
                <a:gd name="T21" fmla="*/ 0 h 139"/>
                <a:gd name="T22" fmla="*/ 0 w 344"/>
                <a:gd name="T23" fmla="*/ 0 h 139"/>
                <a:gd name="T24" fmla="*/ 0 w 344"/>
                <a:gd name="T25" fmla="*/ 0 h 139"/>
                <a:gd name="T26" fmla="*/ 0 w 344"/>
                <a:gd name="T27" fmla="*/ 0 h 139"/>
                <a:gd name="T28" fmla="*/ 0 w 344"/>
                <a:gd name="T29" fmla="*/ 0 h 139"/>
                <a:gd name="T30" fmla="*/ 0 w 344"/>
                <a:gd name="T31" fmla="*/ 0 h 139"/>
                <a:gd name="T32" fmla="*/ 0 w 344"/>
                <a:gd name="T33" fmla="*/ 0 h 139"/>
                <a:gd name="T34" fmla="*/ 0 w 344"/>
                <a:gd name="T35" fmla="*/ 0 h 139"/>
                <a:gd name="T36" fmla="*/ 0 w 344"/>
                <a:gd name="T37" fmla="*/ 0 h 139"/>
                <a:gd name="T38" fmla="*/ 0 w 344"/>
                <a:gd name="T39" fmla="*/ 0 h 139"/>
                <a:gd name="T40" fmla="*/ 0 w 344"/>
                <a:gd name="T41" fmla="*/ 0 h 139"/>
                <a:gd name="T42" fmla="*/ 0 w 344"/>
                <a:gd name="T43" fmla="*/ 0 h 139"/>
                <a:gd name="T44" fmla="*/ 0 w 344"/>
                <a:gd name="T45" fmla="*/ 0 h 139"/>
                <a:gd name="T46" fmla="*/ 0 w 344"/>
                <a:gd name="T47" fmla="*/ 0 h 139"/>
                <a:gd name="T48" fmla="*/ 0 w 344"/>
                <a:gd name="T49" fmla="*/ 0 h 139"/>
                <a:gd name="T50" fmla="*/ 0 w 344"/>
                <a:gd name="T51" fmla="*/ 0 h 139"/>
                <a:gd name="T52" fmla="*/ 0 w 344"/>
                <a:gd name="T53" fmla="*/ 0 h 139"/>
                <a:gd name="T54" fmla="*/ 0 w 344"/>
                <a:gd name="T55" fmla="*/ 0 h 139"/>
                <a:gd name="T56" fmla="*/ 0 w 344"/>
                <a:gd name="T57" fmla="*/ 0 h 139"/>
                <a:gd name="T58" fmla="*/ 0 w 344"/>
                <a:gd name="T59" fmla="*/ 0 h 139"/>
                <a:gd name="T60" fmla="*/ 0 w 344"/>
                <a:gd name="T61" fmla="*/ 0 h 139"/>
                <a:gd name="T62" fmla="*/ 0 w 344"/>
                <a:gd name="T63" fmla="*/ 0 h 139"/>
                <a:gd name="T64" fmla="*/ 0 w 344"/>
                <a:gd name="T65" fmla="*/ 0 h 139"/>
                <a:gd name="T66" fmla="*/ 0 w 344"/>
                <a:gd name="T67" fmla="*/ 0 h 139"/>
                <a:gd name="T68" fmla="*/ 0 w 344"/>
                <a:gd name="T69" fmla="*/ 0 h 139"/>
                <a:gd name="T70" fmla="*/ 0 w 344"/>
                <a:gd name="T71" fmla="*/ 0 h 139"/>
                <a:gd name="T72" fmla="*/ 0 w 344"/>
                <a:gd name="T73" fmla="*/ 0 h 139"/>
                <a:gd name="T74" fmla="*/ 0 w 344"/>
                <a:gd name="T75" fmla="*/ 0 h 139"/>
                <a:gd name="T76" fmla="*/ 0 w 344"/>
                <a:gd name="T77" fmla="*/ 0 h 139"/>
                <a:gd name="T78" fmla="*/ 0 w 344"/>
                <a:gd name="T79" fmla="*/ 0 h 139"/>
                <a:gd name="T80" fmla="*/ 0 w 344"/>
                <a:gd name="T81" fmla="*/ 0 h 139"/>
                <a:gd name="T82" fmla="*/ 0 w 344"/>
                <a:gd name="T83" fmla="*/ 0 h 139"/>
                <a:gd name="T84" fmla="*/ 0 w 344"/>
                <a:gd name="T85" fmla="*/ 0 h 139"/>
                <a:gd name="T86" fmla="*/ 0 w 344"/>
                <a:gd name="T87" fmla="*/ 0 h 139"/>
                <a:gd name="T88" fmla="*/ 0 w 344"/>
                <a:gd name="T89" fmla="*/ 0 h 139"/>
                <a:gd name="T90" fmla="*/ 0 w 344"/>
                <a:gd name="T91" fmla="*/ 0 h 139"/>
                <a:gd name="T92" fmla="*/ 0 w 344"/>
                <a:gd name="T93" fmla="*/ 0 h 139"/>
                <a:gd name="T94" fmla="*/ 0 w 344"/>
                <a:gd name="T95" fmla="*/ 0 h 139"/>
                <a:gd name="T96" fmla="*/ 0 w 344"/>
                <a:gd name="T97" fmla="*/ 0 h 139"/>
                <a:gd name="T98" fmla="*/ 0 w 344"/>
                <a:gd name="T99" fmla="*/ 0 h 139"/>
                <a:gd name="T100" fmla="*/ 0 w 344"/>
                <a:gd name="T101" fmla="*/ 0 h 139"/>
                <a:gd name="T102" fmla="*/ 0 w 344"/>
                <a:gd name="T103" fmla="*/ 0 h 139"/>
                <a:gd name="T104" fmla="*/ 0 w 344"/>
                <a:gd name="T105" fmla="*/ 0 h 139"/>
                <a:gd name="T106" fmla="*/ 0 w 344"/>
                <a:gd name="T107" fmla="*/ 0 h 139"/>
                <a:gd name="T108" fmla="*/ 0 w 344"/>
                <a:gd name="T109" fmla="*/ 0 h 139"/>
                <a:gd name="T110" fmla="*/ 0 w 344"/>
                <a:gd name="T111" fmla="*/ 0 h 139"/>
                <a:gd name="T112" fmla="*/ 0 w 344"/>
                <a:gd name="T113" fmla="*/ 0 h 139"/>
                <a:gd name="T114" fmla="*/ 0 w 344"/>
                <a:gd name="T115" fmla="*/ 0 h 139"/>
                <a:gd name="T116" fmla="*/ 0 w 344"/>
                <a:gd name="T117" fmla="*/ 0 h 139"/>
                <a:gd name="T118" fmla="*/ 0 w 344"/>
                <a:gd name="T119" fmla="*/ 0 h 139"/>
                <a:gd name="T120" fmla="*/ 0 w 344"/>
                <a:gd name="T121" fmla="*/ 0 h 139"/>
                <a:gd name="T122" fmla="*/ 0 w 344"/>
                <a:gd name="T123" fmla="*/ 0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2020" name="Freeform 135"/>
            <p:cNvSpPr>
              <a:spLocks noChangeAspect="1"/>
            </p:cNvSpPr>
            <p:nvPr/>
          </p:nvSpPr>
          <p:spPr bwMode="auto">
            <a:xfrm>
              <a:off x="146" y="2669"/>
              <a:ext cx="59" cy="202"/>
            </a:xfrm>
            <a:custGeom>
              <a:avLst/>
              <a:gdLst>
                <a:gd name="T0" fmla="*/ 0 w 494"/>
                <a:gd name="T1" fmla="*/ 0 h 1850"/>
                <a:gd name="T2" fmla="*/ 0 w 494"/>
                <a:gd name="T3" fmla="*/ 0 h 1850"/>
                <a:gd name="T4" fmla="*/ 0 w 494"/>
                <a:gd name="T5" fmla="*/ 0 h 1850"/>
                <a:gd name="T6" fmla="*/ 0 w 494"/>
                <a:gd name="T7" fmla="*/ 0 h 1850"/>
                <a:gd name="T8" fmla="*/ 0 w 494"/>
                <a:gd name="T9" fmla="*/ 0 h 1850"/>
                <a:gd name="T10" fmla="*/ 0 w 494"/>
                <a:gd name="T11" fmla="*/ 0 h 1850"/>
                <a:gd name="T12" fmla="*/ 0 w 494"/>
                <a:gd name="T13" fmla="*/ 0 h 1850"/>
                <a:gd name="T14" fmla="*/ 0 w 494"/>
                <a:gd name="T15" fmla="*/ 0 h 1850"/>
                <a:gd name="T16" fmla="*/ 0 w 494"/>
                <a:gd name="T17" fmla="*/ 0 h 1850"/>
                <a:gd name="T18" fmla="*/ 0 w 494"/>
                <a:gd name="T19" fmla="*/ 0 h 1850"/>
                <a:gd name="T20" fmla="*/ 0 w 494"/>
                <a:gd name="T21" fmla="*/ 0 h 1850"/>
                <a:gd name="T22" fmla="*/ 0 w 494"/>
                <a:gd name="T23" fmla="*/ 0 h 1850"/>
                <a:gd name="T24" fmla="*/ 0 w 494"/>
                <a:gd name="T25" fmla="*/ 0 h 1850"/>
                <a:gd name="T26" fmla="*/ 0 w 494"/>
                <a:gd name="T27" fmla="*/ 0 h 1850"/>
                <a:gd name="T28" fmla="*/ 0 w 494"/>
                <a:gd name="T29" fmla="*/ 0 h 1850"/>
                <a:gd name="T30" fmla="*/ 0 w 494"/>
                <a:gd name="T31" fmla="*/ 0 h 1850"/>
                <a:gd name="T32" fmla="*/ 0 w 494"/>
                <a:gd name="T33" fmla="*/ 0 h 1850"/>
                <a:gd name="T34" fmla="*/ 0 w 494"/>
                <a:gd name="T35" fmla="*/ 0 h 1850"/>
                <a:gd name="T36" fmla="*/ 0 w 494"/>
                <a:gd name="T37" fmla="*/ 0 h 1850"/>
                <a:gd name="T38" fmla="*/ 0 w 494"/>
                <a:gd name="T39" fmla="*/ 0 h 1850"/>
                <a:gd name="T40" fmla="*/ 0 w 494"/>
                <a:gd name="T41" fmla="*/ 0 h 1850"/>
                <a:gd name="T42" fmla="*/ 0 w 494"/>
                <a:gd name="T43" fmla="*/ 0 h 1850"/>
                <a:gd name="T44" fmla="*/ 0 w 494"/>
                <a:gd name="T45" fmla="*/ 0 h 1850"/>
                <a:gd name="T46" fmla="*/ 0 w 494"/>
                <a:gd name="T47" fmla="*/ 0 h 1850"/>
                <a:gd name="T48" fmla="*/ 0 w 494"/>
                <a:gd name="T49" fmla="*/ 0 h 1850"/>
                <a:gd name="T50" fmla="*/ 0 w 494"/>
                <a:gd name="T51" fmla="*/ 0 h 1850"/>
                <a:gd name="T52" fmla="*/ 0 w 494"/>
                <a:gd name="T53" fmla="*/ 0 h 1850"/>
                <a:gd name="T54" fmla="*/ 0 w 494"/>
                <a:gd name="T55" fmla="*/ 0 h 1850"/>
                <a:gd name="T56" fmla="*/ 0 w 494"/>
                <a:gd name="T57" fmla="*/ 0 h 1850"/>
                <a:gd name="T58" fmla="*/ 0 w 494"/>
                <a:gd name="T59" fmla="*/ 0 h 1850"/>
                <a:gd name="T60" fmla="*/ 0 w 494"/>
                <a:gd name="T61" fmla="*/ 0 h 1850"/>
                <a:gd name="T62" fmla="*/ 0 w 494"/>
                <a:gd name="T63" fmla="*/ 0 h 1850"/>
                <a:gd name="T64" fmla="*/ 0 w 494"/>
                <a:gd name="T65" fmla="*/ 0 h 1850"/>
                <a:gd name="T66" fmla="*/ 0 w 494"/>
                <a:gd name="T67" fmla="*/ 0 h 1850"/>
                <a:gd name="T68" fmla="*/ 0 w 494"/>
                <a:gd name="T69" fmla="*/ 0 h 1850"/>
                <a:gd name="T70" fmla="*/ 0 w 494"/>
                <a:gd name="T71" fmla="*/ 0 h 1850"/>
                <a:gd name="T72" fmla="*/ 0 w 494"/>
                <a:gd name="T73" fmla="*/ 0 h 1850"/>
                <a:gd name="T74" fmla="*/ 0 w 494"/>
                <a:gd name="T75" fmla="*/ 0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2021" name="Freeform 136"/>
            <p:cNvSpPr>
              <a:spLocks noChangeAspect="1"/>
            </p:cNvSpPr>
            <p:nvPr/>
          </p:nvSpPr>
          <p:spPr bwMode="auto">
            <a:xfrm>
              <a:off x="148" y="2540"/>
              <a:ext cx="60" cy="160"/>
            </a:xfrm>
            <a:custGeom>
              <a:avLst/>
              <a:gdLst>
                <a:gd name="T0" fmla="*/ 0 w 495"/>
                <a:gd name="T1" fmla="*/ 0 h 1461"/>
                <a:gd name="T2" fmla="*/ 0 w 495"/>
                <a:gd name="T3" fmla="*/ 0 h 1461"/>
                <a:gd name="T4" fmla="*/ 0 w 495"/>
                <a:gd name="T5" fmla="*/ 0 h 1461"/>
                <a:gd name="T6" fmla="*/ 0 w 495"/>
                <a:gd name="T7" fmla="*/ 0 h 1461"/>
                <a:gd name="T8" fmla="*/ 0 w 495"/>
                <a:gd name="T9" fmla="*/ 0 h 1461"/>
                <a:gd name="T10" fmla="*/ 0 w 495"/>
                <a:gd name="T11" fmla="*/ 0 h 1461"/>
                <a:gd name="T12" fmla="*/ 0 w 495"/>
                <a:gd name="T13" fmla="*/ 0 h 1461"/>
                <a:gd name="T14" fmla="*/ 0 w 495"/>
                <a:gd name="T15" fmla="*/ 0 h 1461"/>
                <a:gd name="T16" fmla="*/ 0 w 495"/>
                <a:gd name="T17" fmla="*/ 0 h 1461"/>
                <a:gd name="T18" fmla="*/ 0 w 495"/>
                <a:gd name="T19" fmla="*/ 0 h 1461"/>
                <a:gd name="T20" fmla="*/ 0 w 495"/>
                <a:gd name="T21" fmla="*/ 0 h 1461"/>
                <a:gd name="T22" fmla="*/ 0 w 495"/>
                <a:gd name="T23" fmla="*/ 0 h 1461"/>
                <a:gd name="T24" fmla="*/ 0 w 495"/>
                <a:gd name="T25" fmla="*/ 0 h 1461"/>
                <a:gd name="T26" fmla="*/ 0 w 495"/>
                <a:gd name="T27" fmla="*/ 0 h 1461"/>
                <a:gd name="T28" fmla="*/ 0 w 495"/>
                <a:gd name="T29" fmla="*/ 0 h 1461"/>
                <a:gd name="T30" fmla="*/ 0 w 495"/>
                <a:gd name="T31" fmla="*/ 0 h 1461"/>
                <a:gd name="T32" fmla="*/ 0 w 495"/>
                <a:gd name="T33" fmla="*/ 0 h 1461"/>
                <a:gd name="T34" fmla="*/ 0 w 495"/>
                <a:gd name="T35" fmla="*/ 0 h 1461"/>
                <a:gd name="T36" fmla="*/ 0 w 495"/>
                <a:gd name="T37" fmla="*/ 0 h 1461"/>
                <a:gd name="T38" fmla="*/ 0 w 495"/>
                <a:gd name="T39" fmla="*/ 0 h 1461"/>
                <a:gd name="T40" fmla="*/ 0 w 495"/>
                <a:gd name="T41" fmla="*/ 0 h 1461"/>
                <a:gd name="T42" fmla="*/ 0 w 495"/>
                <a:gd name="T43" fmla="*/ 0 h 1461"/>
                <a:gd name="T44" fmla="*/ 0 w 495"/>
                <a:gd name="T45" fmla="*/ 0 h 1461"/>
                <a:gd name="T46" fmla="*/ 0 w 495"/>
                <a:gd name="T47" fmla="*/ 0 h 1461"/>
                <a:gd name="T48" fmla="*/ 0 w 495"/>
                <a:gd name="T49" fmla="*/ 0 h 1461"/>
                <a:gd name="T50" fmla="*/ 0 w 495"/>
                <a:gd name="T51" fmla="*/ 0 h 1461"/>
                <a:gd name="T52" fmla="*/ 0 w 495"/>
                <a:gd name="T53" fmla="*/ 0 h 1461"/>
                <a:gd name="T54" fmla="*/ 0 w 495"/>
                <a:gd name="T55" fmla="*/ 0 h 1461"/>
                <a:gd name="T56" fmla="*/ 0 w 495"/>
                <a:gd name="T57" fmla="*/ 0 h 1461"/>
                <a:gd name="T58" fmla="*/ 0 w 495"/>
                <a:gd name="T59" fmla="*/ 0 h 1461"/>
                <a:gd name="T60" fmla="*/ 0 w 495"/>
                <a:gd name="T61" fmla="*/ 0 h 1461"/>
                <a:gd name="T62" fmla="*/ 0 w 495"/>
                <a:gd name="T63" fmla="*/ 0 h 1461"/>
                <a:gd name="T64" fmla="*/ 0 w 495"/>
                <a:gd name="T65" fmla="*/ 0 h 1461"/>
                <a:gd name="T66" fmla="*/ 0 w 495"/>
                <a:gd name="T67" fmla="*/ 0 h 1461"/>
                <a:gd name="T68" fmla="*/ 0 w 495"/>
                <a:gd name="T69" fmla="*/ 0 h 1461"/>
                <a:gd name="T70" fmla="*/ 0 w 495"/>
                <a:gd name="T71" fmla="*/ 0 h 1461"/>
                <a:gd name="T72" fmla="*/ 0 w 495"/>
                <a:gd name="T73" fmla="*/ 0 h 1461"/>
                <a:gd name="T74" fmla="*/ 0 w 495"/>
                <a:gd name="T75" fmla="*/ 0 h 1461"/>
                <a:gd name="T76" fmla="*/ 0 w 495"/>
                <a:gd name="T77" fmla="*/ 0 h 1461"/>
                <a:gd name="T78" fmla="*/ 0 w 495"/>
                <a:gd name="T79" fmla="*/ 0 h 1461"/>
                <a:gd name="T80" fmla="*/ 0 w 495"/>
                <a:gd name="T81" fmla="*/ 0 h 1461"/>
                <a:gd name="T82" fmla="*/ 0 w 495"/>
                <a:gd name="T83" fmla="*/ 0 h 1461"/>
                <a:gd name="T84" fmla="*/ 0 w 495"/>
                <a:gd name="T85" fmla="*/ 0 h 1461"/>
                <a:gd name="T86" fmla="*/ 0 w 495"/>
                <a:gd name="T87" fmla="*/ 0 h 1461"/>
                <a:gd name="T88" fmla="*/ 0 w 495"/>
                <a:gd name="T89" fmla="*/ 0 h 1461"/>
                <a:gd name="T90" fmla="*/ 0 w 495"/>
                <a:gd name="T91" fmla="*/ 0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2022" name="Freeform 137"/>
            <p:cNvSpPr>
              <a:spLocks noChangeAspect="1"/>
            </p:cNvSpPr>
            <p:nvPr/>
          </p:nvSpPr>
          <p:spPr bwMode="auto">
            <a:xfrm>
              <a:off x="175" y="2543"/>
              <a:ext cx="6" cy="5"/>
            </a:xfrm>
            <a:custGeom>
              <a:avLst/>
              <a:gdLst>
                <a:gd name="T0" fmla="*/ 0 w 49"/>
                <a:gd name="T1" fmla="*/ 0 h 48"/>
                <a:gd name="T2" fmla="*/ 0 w 49"/>
                <a:gd name="T3" fmla="*/ 0 h 48"/>
                <a:gd name="T4" fmla="*/ 0 w 49"/>
                <a:gd name="T5" fmla="*/ 0 h 48"/>
                <a:gd name="T6" fmla="*/ 0 w 49"/>
                <a:gd name="T7" fmla="*/ 0 h 48"/>
                <a:gd name="T8" fmla="*/ 0 w 49"/>
                <a:gd name="T9" fmla="*/ 0 h 48"/>
                <a:gd name="T10" fmla="*/ 0 w 49"/>
                <a:gd name="T11" fmla="*/ 0 h 48"/>
                <a:gd name="T12" fmla="*/ 0 w 49"/>
                <a:gd name="T13" fmla="*/ 0 h 48"/>
                <a:gd name="T14" fmla="*/ 0 w 49"/>
                <a:gd name="T15" fmla="*/ 0 h 48"/>
                <a:gd name="T16" fmla="*/ 0 w 49"/>
                <a:gd name="T17" fmla="*/ 0 h 48"/>
                <a:gd name="T18" fmla="*/ 0 w 49"/>
                <a:gd name="T19" fmla="*/ 0 h 48"/>
                <a:gd name="T20" fmla="*/ 0 w 49"/>
                <a:gd name="T21" fmla="*/ 0 h 48"/>
                <a:gd name="T22" fmla="*/ 0 w 49"/>
                <a:gd name="T23" fmla="*/ 0 h 48"/>
                <a:gd name="T24" fmla="*/ 0 w 49"/>
                <a:gd name="T25" fmla="*/ 0 h 48"/>
                <a:gd name="T26" fmla="*/ 0 w 49"/>
                <a:gd name="T27" fmla="*/ 0 h 48"/>
                <a:gd name="T28" fmla="*/ 0 w 49"/>
                <a:gd name="T29" fmla="*/ 0 h 48"/>
                <a:gd name="T30" fmla="*/ 0 w 49"/>
                <a:gd name="T31" fmla="*/ 0 h 48"/>
                <a:gd name="T32" fmla="*/ 0 w 49"/>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2023" name="Freeform 138"/>
            <p:cNvSpPr>
              <a:spLocks noChangeAspect="1"/>
            </p:cNvSpPr>
            <p:nvPr/>
          </p:nvSpPr>
          <p:spPr bwMode="auto">
            <a:xfrm>
              <a:off x="174" y="2562"/>
              <a:ext cx="5" cy="5"/>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2024" name="Freeform 139"/>
            <p:cNvSpPr>
              <a:spLocks noChangeAspect="1"/>
            </p:cNvSpPr>
            <p:nvPr/>
          </p:nvSpPr>
          <p:spPr bwMode="auto">
            <a:xfrm>
              <a:off x="177" y="2680"/>
              <a:ext cx="7" cy="6"/>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w 49"/>
                <a:gd name="T13" fmla="*/ 0 h 49"/>
                <a:gd name="T14" fmla="*/ 0 w 49"/>
                <a:gd name="T15" fmla="*/ 0 h 49"/>
                <a:gd name="T16" fmla="*/ 0 w 49"/>
                <a:gd name="T17" fmla="*/ 0 h 49"/>
                <a:gd name="T18" fmla="*/ 0 w 49"/>
                <a:gd name="T19" fmla="*/ 0 h 49"/>
                <a:gd name="T20" fmla="*/ 0 w 49"/>
                <a:gd name="T21" fmla="*/ 0 h 49"/>
                <a:gd name="T22" fmla="*/ 0 w 49"/>
                <a:gd name="T23" fmla="*/ 0 h 49"/>
                <a:gd name="T24" fmla="*/ 0 w 49"/>
                <a:gd name="T25" fmla="*/ 0 h 49"/>
                <a:gd name="T26" fmla="*/ 0 w 49"/>
                <a:gd name="T27" fmla="*/ 0 h 49"/>
                <a:gd name="T28" fmla="*/ 0 w 49"/>
                <a:gd name="T29" fmla="*/ 0 h 49"/>
                <a:gd name="T30" fmla="*/ 0 w 49"/>
                <a:gd name="T31" fmla="*/ 0 h 49"/>
                <a:gd name="T32" fmla="*/ 0 w 4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2025" name="Freeform 140"/>
            <p:cNvSpPr>
              <a:spLocks noChangeAspect="1"/>
            </p:cNvSpPr>
            <p:nvPr/>
          </p:nvSpPr>
          <p:spPr bwMode="auto">
            <a:xfrm>
              <a:off x="147" y="2637"/>
              <a:ext cx="63" cy="65"/>
            </a:xfrm>
            <a:custGeom>
              <a:avLst/>
              <a:gdLst>
                <a:gd name="T0" fmla="*/ 0 w 517"/>
                <a:gd name="T1" fmla="*/ 0 h 600"/>
                <a:gd name="T2" fmla="*/ 0 w 517"/>
                <a:gd name="T3" fmla="*/ 0 h 600"/>
                <a:gd name="T4" fmla="*/ 0 w 517"/>
                <a:gd name="T5" fmla="*/ 0 h 600"/>
                <a:gd name="T6" fmla="*/ 0 w 517"/>
                <a:gd name="T7" fmla="*/ 0 h 600"/>
                <a:gd name="T8" fmla="*/ 0 w 517"/>
                <a:gd name="T9" fmla="*/ 0 h 600"/>
                <a:gd name="T10" fmla="*/ 0 w 517"/>
                <a:gd name="T11" fmla="*/ 0 h 600"/>
                <a:gd name="T12" fmla="*/ 0 w 517"/>
                <a:gd name="T13" fmla="*/ 0 h 600"/>
                <a:gd name="T14" fmla="*/ 0 w 517"/>
                <a:gd name="T15" fmla="*/ 0 h 600"/>
                <a:gd name="T16" fmla="*/ 0 w 517"/>
                <a:gd name="T17" fmla="*/ 0 h 600"/>
                <a:gd name="T18" fmla="*/ 0 w 517"/>
                <a:gd name="T19" fmla="*/ 0 h 600"/>
                <a:gd name="T20" fmla="*/ 0 w 517"/>
                <a:gd name="T21" fmla="*/ 0 h 600"/>
                <a:gd name="T22" fmla="*/ 0 w 517"/>
                <a:gd name="T23" fmla="*/ 0 h 600"/>
                <a:gd name="T24" fmla="*/ 0 w 517"/>
                <a:gd name="T25" fmla="*/ 0 h 600"/>
                <a:gd name="T26" fmla="*/ 0 w 517"/>
                <a:gd name="T27" fmla="*/ 0 h 600"/>
                <a:gd name="T28" fmla="*/ 0 w 517"/>
                <a:gd name="T29" fmla="*/ 0 h 600"/>
                <a:gd name="T30" fmla="*/ 0 w 517"/>
                <a:gd name="T31" fmla="*/ 0 h 600"/>
                <a:gd name="T32" fmla="*/ 0 w 517"/>
                <a:gd name="T33" fmla="*/ 0 h 600"/>
                <a:gd name="T34" fmla="*/ 0 w 517"/>
                <a:gd name="T35" fmla="*/ 0 h 600"/>
                <a:gd name="T36" fmla="*/ 0 w 517"/>
                <a:gd name="T37" fmla="*/ 0 h 600"/>
                <a:gd name="T38" fmla="*/ 0 w 517"/>
                <a:gd name="T39" fmla="*/ 0 h 600"/>
                <a:gd name="T40" fmla="*/ 0 w 517"/>
                <a:gd name="T41" fmla="*/ 0 h 600"/>
                <a:gd name="T42" fmla="*/ 0 w 517"/>
                <a:gd name="T43" fmla="*/ 0 h 600"/>
                <a:gd name="T44" fmla="*/ 0 w 517"/>
                <a:gd name="T45" fmla="*/ 0 h 600"/>
                <a:gd name="T46" fmla="*/ 0 w 517"/>
                <a:gd name="T47" fmla="*/ 0 h 600"/>
                <a:gd name="T48" fmla="*/ 0 w 517"/>
                <a:gd name="T49" fmla="*/ 0 h 600"/>
                <a:gd name="T50" fmla="*/ 0 w 517"/>
                <a:gd name="T51" fmla="*/ 0 h 600"/>
                <a:gd name="T52" fmla="*/ 0 w 517"/>
                <a:gd name="T53" fmla="*/ 0 h 600"/>
                <a:gd name="T54" fmla="*/ 0 w 517"/>
                <a:gd name="T55" fmla="*/ 0 h 600"/>
                <a:gd name="T56" fmla="*/ 0 w 517"/>
                <a:gd name="T57" fmla="*/ 0 h 600"/>
                <a:gd name="T58" fmla="*/ 0 w 517"/>
                <a:gd name="T59" fmla="*/ 0 h 600"/>
                <a:gd name="T60" fmla="*/ 0 w 517"/>
                <a:gd name="T61" fmla="*/ 0 h 600"/>
                <a:gd name="T62" fmla="*/ 0 w 517"/>
                <a:gd name="T63" fmla="*/ 0 h 600"/>
                <a:gd name="T64" fmla="*/ 0 w 517"/>
                <a:gd name="T65" fmla="*/ 0 h 600"/>
                <a:gd name="T66" fmla="*/ 0 w 517"/>
                <a:gd name="T67" fmla="*/ 0 h 600"/>
                <a:gd name="T68" fmla="*/ 0 w 517"/>
                <a:gd name="T69" fmla="*/ 0 h 600"/>
                <a:gd name="T70" fmla="*/ 0 w 517"/>
                <a:gd name="T71" fmla="*/ 0 h 600"/>
                <a:gd name="T72" fmla="*/ 0 w 517"/>
                <a:gd name="T73" fmla="*/ 0 h 600"/>
                <a:gd name="T74" fmla="*/ 0 w 517"/>
                <a:gd name="T75" fmla="*/ 0 h 600"/>
                <a:gd name="T76" fmla="*/ 0 w 517"/>
                <a:gd name="T77" fmla="*/ 0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2026" name="Freeform 141"/>
            <p:cNvSpPr>
              <a:spLocks noChangeAspect="1"/>
            </p:cNvSpPr>
            <p:nvPr/>
          </p:nvSpPr>
          <p:spPr bwMode="auto">
            <a:xfrm>
              <a:off x="158" y="2637"/>
              <a:ext cx="17" cy="5"/>
            </a:xfrm>
            <a:custGeom>
              <a:avLst/>
              <a:gdLst>
                <a:gd name="T0" fmla="*/ 0 w 137"/>
                <a:gd name="T1" fmla="*/ 0 h 51"/>
                <a:gd name="T2" fmla="*/ 0 w 137"/>
                <a:gd name="T3" fmla="*/ 0 h 51"/>
                <a:gd name="T4" fmla="*/ 0 w 137"/>
                <a:gd name="T5" fmla="*/ 0 h 51"/>
                <a:gd name="T6" fmla="*/ 0 w 137"/>
                <a:gd name="T7" fmla="*/ 0 h 51"/>
                <a:gd name="T8" fmla="*/ 0 w 137"/>
                <a:gd name="T9" fmla="*/ 0 h 51"/>
                <a:gd name="T10" fmla="*/ 0 w 137"/>
                <a:gd name="T11" fmla="*/ 0 h 51"/>
                <a:gd name="T12" fmla="*/ 0 w 137"/>
                <a:gd name="T13" fmla="*/ 0 h 51"/>
                <a:gd name="T14" fmla="*/ 0 w 137"/>
                <a:gd name="T15" fmla="*/ 0 h 51"/>
                <a:gd name="T16" fmla="*/ 0 w 137"/>
                <a:gd name="T17" fmla="*/ 0 h 51"/>
                <a:gd name="T18" fmla="*/ 0 w 137"/>
                <a:gd name="T19" fmla="*/ 0 h 51"/>
                <a:gd name="T20" fmla="*/ 0 w 137"/>
                <a:gd name="T21" fmla="*/ 0 h 51"/>
                <a:gd name="T22" fmla="*/ 0 w 137"/>
                <a:gd name="T23" fmla="*/ 0 h 51"/>
                <a:gd name="T24" fmla="*/ 0 w 137"/>
                <a:gd name="T25" fmla="*/ 0 h 51"/>
                <a:gd name="T26" fmla="*/ 0 w 137"/>
                <a:gd name="T27" fmla="*/ 0 h 51"/>
                <a:gd name="T28" fmla="*/ 0 w 137"/>
                <a:gd name="T29" fmla="*/ 0 h 51"/>
                <a:gd name="T30" fmla="*/ 0 w 137"/>
                <a:gd name="T31" fmla="*/ 0 h 51"/>
                <a:gd name="T32" fmla="*/ 0 w 137"/>
                <a:gd name="T33" fmla="*/ 0 h 51"/>
                <a:gd name="T34" fmla="*/ 0 w 137"/>
                <a:gd name="T35" fmla="*/ 0 h 51"/>
                <a:gd name="T36" fmla="*/ 0 w 137"/>
                <a:gd name="T37" fmla="*/ 0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2027" name="Freeform 142"/>
            <p:cNvSpPr>
              <a:spLocks noChangeAspect="1"/>
            </p:cNvSpPr>
            <p:nvPr/>
          </p:nvSpPr>
          <p:spPr bwMode="auto">
            <a:xfrm>
              <a:off x="179" y="2637"/>
              <a:ext cx="19" cy="6"/>
            </a:xfrm>
            <a:custGeom>
              <a:avLst/>
              <a:gdLst>
                <a:gd name="T0" fmla="*/ 0 w 165"/>
                <a:gd name="T1" fmla="*/ 0 h 54"/>
                <a:gd name="T2" fmla="*/ 0 w 165"/>
                <a:gd name="T3" fmla="*/ 0 h 54"/>
                <a:gd name="T4" fmla="*/ 0 w 165"/>
                <a:gd name="T5" fmla="*/ 0 h 54"/>
                <a:gd name="T6" fmla="*/ 0 w 165"/>
                <a:gd name="T7" fmla="*/ 0 h 54"/>
                <a:gd name="T8" fmla="*/ 0 w 165"/>
                <a:gd name="T9" fmla="*/ 0 h 54"/>
                <a:gd name="T10" fmla="*/ 0 w 165"/>
                <a:gd name="T11" fmla="*/ 0 h 54"/>
                <a:gd name="T12" fmla="*/ 0 w 165"/>
                <a:gd name="T13" fmla="*/ 0 h 54"/>
                <a:gd name="T14" fmla="*/ 0 w 165"/>
                <a:gd name="T15" fmla="*/ 0 h 54"/>
                <a:gd name="T16" fmla="*/ 0 w 165"/>
                <a:gd name="T17" fmla="*/ 0 h 54"/>
                <a:gd name="T18" fmla="*/ 0 w 165"/>
                <a:gd name="T19" fmla="*/ 0 h 54"/>
                <a:gd name="T20" fmla="*/ 0 w 165"/>
                <a:gd name="T21" fmla="*/ 0 h 54"/>
                <a:gd name="T22" fmla="*/ 0 w 165"/>
                <a:gd name="T23" fmla="*/ 0 h 54"/>
                <a:gd name="T24" fmla="*/ 0 w 165"/>
                <a:gd name="T25" fmla="*/ 0 h 54"/>
                <a:gd name="T26" fmla="*/ 0 w 165"/>
                <a:gd name="T27" fmla="*/ 0 h 54"/>
                <a:gd name="T28" fmla="*/ 0 w 165"/>
                <a:gd name="T29" fmla="*/ 0 h 54"/>
                <a:gd name="T30" fmla="*/ 0 w 165"/>
                <a:gd name="T31" fmla="*/ 0 h 54"/>
                <a:gd name="T32" fmla="*/ 0 w 165"/>
                <a:gd name="T33" fmla="*/ 0 h 54"/>
                <a:gd name="T34" fmla="*/ 0 w 165"/>
                <a:gd name="T35" fmla="*/ 0 h 54"/>
                <a:gd name="T36" fmla="*/ 0 w 165"/>
                <a:gd name="T37" fmla="*/ 0 h 54"/>
                <a:gd name="T38" fmla="*/ 0 w 165"/>
                <a:gd name="T39" fmla="*/ 0 h 54"/>
                <a:gd name="T40" fmla="*/ 0 w 165"/>
                <a:gd name="T41" fmla="*/ 0 h 54"/>
                <a:gd name="T42" fmla="*/ 0 w 165"/>
                <a:gd name="T43" fmla="*/ 0 h 54"/>
                <a:gd name="T44" fmla="*/ 0 w 165"/>
                <a:gd name="T45" fmla="*/ 0 h 54"/>
                <a:gd name="T46" fmla="*/ 0 w 165"/>
                <a:gd name="T47" fmla="*/ 0 h 54"/>
                <a:gd name="T48" fmla="*/ 0 w 165"/>
                <a:gd name="T49" fmla="*/ 0 h 54"/>
                <a:gd name="T50" fmla="*/ 0 w 165"/>
                <a:gd name="T51" fmla="*/ 0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2028" name="Freeform 143"/>
            <p:cNvSpPr>
              <a:spLocks noChangeAspect="1"/>
            </p:cNvSpPr>
            <p:nvPr/>
          </p:nvSpPr>
          <p:spPr bwMode="auto">
            <a:xfrm>
              <a:off x="200" y="2638"/>
              <a:ext cx="8" cy="5"/>
            </a:xfrm>
            <a:custGeom>
              <a:avLst/>
              <a:gdLst>
                <a:gd name="T0" fmla="*/ 0 w 54"/>
                <a:gd name="T1" fmla="*/ 0 h 45"/>
                <a:gd name="T2" fmla="*/ 0 w 54"/>
                <a:gd name="T3" fmla="*/ 0 h 45"/>
                <a:gd name="T4" fmla="*/ 0 w 54"/>
                <a:gd name="T5" fmla="*/ 0 h 45"/>
                <a:gd name="T6" fmla="*/ 0 w 54"/>
                <a:gd name="T7" fmla="*/ 0 h 45"/>
                <a:gd name="T8" fmla="*/ 0 w 54"/>
                <a:gd name="T9" fmla="*/ 0 h 45"/>
                <a:gd name="T10" fmla="*/ 0 w 54"/>
                <a:gd name="T11" fmla="*/ 0 h 45"/>
                <a:gd name="T12" fmla="*/ 0 w 54"/>
                <a:gd name="T13" fmla="*/ 0 h 45"/>
                <a:gd name="T14" fmla="*/ 0 w 54"/>
                <a:gd name="T15" fmla="*/ 0 h 45"/>
                <a:gd name="T16" fmla="*/ 0 w 54"/>
                <a:gd name="T17" fmla="*/ 0 h 45"/>
                <a:gd name="T18" fmla="*/ 0 w 54"/>
                <a:gd name="T19" fmla="*/ 0 h 45"/>
                <a:gd name="T20" fmla="*/ 0 w 54"/>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2029" name="Freeform 144"/>
            <p:cNvSpPr>
              <a:spLocks noChangeAspect="1"/>
            </p:cNvSpPr>
            <p:nvPr/>
          </p:nvSpPr>
          <p:spPr bwMode="auto">
            <a:xfrm>
              <a:off x="148" y="2533"/>
              <a:ext cx="65" cy="106"/>
            </a:xfrm>
            <a:custGeom>
              <a:avLst/>
              <a:gdLst>
                <a:gd name="T0" fmla="*/ 0 w 528"/>
                <a:gd name="T1" fmla="*/ 0 h 966"/>
                <a:gd name="T2" fmla="*/ 0 w 528"/>
                <a:gd name="T3" fmla="*/ 0 h 966"/>
                <a:gd name="T4" fmla="*/ 0 w 528"/>
                <a:gd name="T5" fmla="*/ 0 h 966"/>
                <a:gd name="T6" fmla="*/ 0 w 528"/>
                <a:gd name="T7" fmla="*/ 0 h 966"/>
                <a:gd name="T8" fmla="*/ 0 w 528"/>
                <a:gd name="T9" fmla="*/ 0 h 966"/>
                <a:gd name="T10" fmla="*/ 0 w 528"/>
                <a:gd name="T11" fmla="*/ 0 h 966"/>
                <a:gd name="T12" fmla="*/ 0 w 528"/>
                <a:gd name="T13" fmla="*/ 0 h 966"/>
                <a:gd name="T14" fmla="*/ 0 w 528"/>
                <a:gd name="T15" fmla="*/ 0 h 966"/>
                <a:gd name="T16" fmla="*/ 0 w 528"/>
                <a:gd name="T17" fmla="*/ 0 h 966"/>
                <a:gd name="T18" fmla="*/ 0 w 528"/>
                <a:gd name="T19" fmla="*/ 0 h 966"/>
                <a:gd name="T20" fmla="*/ 0 w 528"/>
                <a:gd name="T21" fmla="*/ 0 h 966"/>
                <a:gd name="T22" fmla="*/ 0 w 528"/>
                <a:gd name="T23" fmla="*/ 0 h 966"/>
                <a:gd name="T24" fmla="*/ 0 w 528"/>
                <a:gd name="T25" fmla="*/ 0 h 966"/>
                <a:gd name="T26" fmla="*/ 0 w 528"/>
                <a:gd name="T27" fmla="*/ 0 h 966"/>
                <a:gd name="T28" fmla="*/ 0 w 528"/>
                <a:gd name="T29" fmla="*/ 0 h 966"/>
                <a:gd name="T30" fmla="*/ 0 w 528"/>
                <a:gd name="T31" fmla="*/ 0 h 966"/>
                <a:gd name="T32" fmla="*/ 0 w 528"/>
                <a:gd name="T33" fmla="*/ 0 h 966"/>
                <a:gd name="T34" fmla="*/ 0 w 528"/>
                <a:gd name="T35" fmla="*/ 0 h 966"/>
                <a:gd name="T36" fmla="*/ 0 w 528"/>
                <a:gd name="T37" fmla="*/ 0 h 966"/>
                <a:gd name="T38" fmla="*/ 0 w 528"/>
                <a:gd name="T39" fmla="*/ 0 h 966"/>
                <a:gd name="T40" fmla="*/ 0 w 528"/>
                <a:gd name="T41" fmla="*/ 0 h 966"/>
                <a:gd name="T42" fmla="*/ 0 w 528"/>
                <a:gd name="T43" fmla="*/ 0 h 966"/>
                <a:gd name="T44" fmla="*/ 0 w 528"/>
                <a:gd name="T45" fmla="*/ 0 h 966"/>
                <a:gd name="T46" fmla="*/ 0 w 528"/>
                <a:gd name="T47" fmla="*/ 0 h 966"/>
                <a:gd name="T48" fmla="*/ 0 w 528"/>
                <a:gd name="T49" fmla="*/ 0 h 966"/>
                <a:gd name="T50" fmla="*/ 0 w 528"/>
                <a:gd name="T51" fmla="*/ 0 h 966"/>
                <a:gd name="T52" fmla="*/ 0 w 528"/>
                <a:gd name="T53" fmla="*/ 0 h 966"/>
                <a:gd name="T54" fmla="*/ 0 w 528"/>
                <a:gd name="T55" fmla="*/ 0 h 966"/>
                <a:gd name="T56" fmla="*/ 0 w 528"/>
                <a:gd name="T57" fmla="*/ 0 h 966"/>
                <a:gd name="T58" fmla="*/ 0 w 528"/>
                <a:gd name="T59" fmla="*/ 0 h 966"/>
                <a:gd name="T60" fmla="*/ 0 w 528"/>
                <a:gd name="T61" fmla="*/ 0 h 966"/>
                <a:gd name="T62" fmla="*/ 0 w 528"/>
                <a:gd name="T63" fmla="*/ 0 h 966"/>
                <a:gd name="T64" fmla="*/ 0 w 528"/>
                <a:gd name="T65" fmla="*/ 0 h 966"/>
                <a:gd name="T66" fmla="*/ 0 w 528"/>
                <a:gd name="T67" fmla="*/ 0 h 966"/>
                <a:gd name="T68" fmla="*/ 0 w 528"/>
                <a:gd name="T69" fmla="*/ 0 h 966"/>
                <a:gd name="T70" fmla="*/ 0 w 528"/>
                <a:gd name="T71" fmla="*/ 0 h 966"/>
                <a:gd name="T72" fmla="*/ 0 w 528"/>
                <a:gd name="T73" fmla="*/ 0 h 966"/>
                <a:gd name="T74" fmla="*/ 0 w 528"/>
                <a:gd name="T75" fmla="*/ 0 h 966"/>
                <a:gd name="T76" fmla="*/ 0 w 528"/>
                <a:gd name="T77" fmla="*/ 0 h 966"/>
                <a:gd name="T78" fmla="*/ 0 w 528"/>
                <a:gd name="T79" fmla="*/ 0 h 966"/>
                <a:gd name="T80" fmla="*/ 0 w 528"/>
                <a:gd name="T81" fmla="*/ 0 h 966"/>
                <a:gd name="T82" fmla="*/ 0 w 528"/>
                <a:gd name="T83" fmla="*/ 0 h 966"/>
                <a:gd name="T84" fmla="*/ 0 w 528"/>
                <a:gd name="T85" fmla="*/ 0 h 966"/>
                <a:gd name="T86" fmla="*/ 0 w 528"/>
                <a:gd name="T87" fmla="*/ 0 h 966"/>
                <a:gd name="T88" fmla="*/ 0 w 528"/>
                <a:gd name="T89" fmla="*/ 0 h 966"/>
                <a:gd name="T90" fmla="*/ 0 w 528"/>
                <a:gd name="T91" fmla="*/ 0 h 966"/>
                <a:gd name="T92" fmla="*/ 0 w 528"/>
                <a:gd name="T93" fmla="*/ 0 h 966"/>
                <a:gd name="T94" fmla="*/ 0 w 528"/>
                <a:gd name="T95" fmla="*/ 0 h 966"/>
                <a:gd name="T96" fmla="*/ 0 w 528"/>
                <a:gd name="T97" fmla="*/ 0 h 966"/>
                <a:gd name="T98" fmla="*/ 0 w 528"/>
                <a:gd name="T99" fmla="*/ 0 h 966"/>
                <a:gd name="T100" fmla="*/ 0 w 528"/>
                <a:gd name="T101" fmla="*/ 0 h 966"/>
                <a:gd name="T102" fmla="*/ 0 w 528"/>
                <a:gd name="T103" fmla="*/ 0 h 966"/>
                <a:gd name="T104" fmla="*/ 0 w 528"/>
                <a:gd name="T105" fmla="*/ 0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2030" name="Freeform 145"/>
            <p:cNvSpPr>
              <a:spLocks noChangeAspect="1"/>
            </p:cNvSpPr>
            <p:nvPr/>
          </p:nvSpPr>
          <p:spPr bwMode="auto">
            <a:xfrm>
              <a:off x="240" y="2624"/>
              <a:ext cx="48" cy="20"/>
            </a:xfrm>
            <a:custGeom>
              <a:avLst/>
              <a:gdLst>
                <a:gd name="T0" fmla="*/ 0 w 393"/>
                <a:gd name="T1" fmla="*/ 0 h 185"/>
                <a:gd name="T2" fmla="*/ 0 w 393"/>
                <a:gd name="T3" fmla="*/ 0 h 185"/>
                <a:gd name="T4" fmla="*/ 0 w 393"/>
                <a:gd name="T5" fmla="*/ 0 h 185"/>
                <a:gd name="T6" fmla="*/ 0 w 393"/>
                <a:gd name="T7" fmla="*/ 0 h 185"/>
                <a:gd name="T8" fmla="*/ 0 w 393"/>
                <a:gd name="T9" fmla="*/ 0 h 185"/>
                <a:gd name="T10" fmla="*/ 0 w 393"/>
                <a:gd name="T11" fmla="*/ 0 h 185"/>
                <a:gd name="T12" fmla="*/ 0 w 393"/>
                <a:gd name="T13" fmla="*/ 0 h 185"/>
                <a:gd name="T14" fmla="*/ 0 w 393"/>
                <a:gd name="T15" fmla="*/ 0 h 185"/>
                <a:gd name="T16" fmla="*/ 0 w 393"/>
                <a:gd name="T17" fmla="*/ 0 h 185"/>
                <a:gd name="T18" fmla="*/ 0 w 393"/>
                <a:gd name="T19" fmla="*/ 0 h 185"/>
                <a:gd name="T20" fmla="*/ 0 w 393"/>
                <a:gd name="T21" fmla="*/ 0 h 185"/>
                <a:gd name="T22" fmla="*/ 0 w 393"/>
                <a:gd name="T23" fmla="*/ 0 h 185"/>
                <a:gd name="T24" fmla="*/ 0 w 393"/>
                <a:gd name="T25" fmla="*/ 0 h 185"/>
                <a:gd name="T26" fmla="*/ 0 w 393"/>
                <a:gd name="T27" fmla="*/ 0 h 185"/>
                <a:gd name="T28" fmla="*/ 0 w 393"/>
                <a:gd name="T29" fmla="*/ 0 h 185"/>
                <a:gd name="T30" fmla="*/ 0 w 393"/>
                <a:gd name="T31" fmla="*/ 0 h 185"/>
                <a:gd name="T32" fmla="*/ 0 w 393"/>
                <a:gd name="T33" fmla="*/ 0 h 185"/>
                <a:gd name="T34" fmla="*/ 0 w 393"/>
                <a:gd name="T35" fmla="*/ 0 h 185"/>
                <a:gd name="T36" fmla="*/ 0 w 393"/>
                <a:gd name="T37" fmla="*/ 0 h 185"/>
                <a:gd name="T38" fmla="*/ 0 w 393"/>
                <a:gd name="T39" fmla="*/ 0 h 185"/>
                <a:gd name="T40" fmla="*/ 0 w 393"/>
                <a:gd name="T41" fmla="*/ 0 h 185"/>
                <a:gd name="T42" fmla="*/ 0 w 393"/>
                <a:gd name="T43" fmla="*/ 0 h 185"/>
                <a:gd name="T44" fmla="*/ 0 w 393"/>
                <a:gd name="T45" fmla="*/ 0 h 185"/>
                <a:gd name="T46" fmla="*/ 0 w 393"/>
                <a:gd name="T47" fmla="*/ 0 h 185"/>
                <a:gd name="T48" fmla="*/ 0 w 393"/>
                <a:gd name="T49" fmla="*/ 0 h 185"/>
                <a:gd name="T50" fmla="*/ 0 w 393"/>
                <a:gd name="T51" fmla="*/ 0 h 185"/>
                <a:gd name="T52" fmla="*/ 0 w 393"/>
                <a:gd name="T53" fmla="*/ 0 h 185"/>
                <a:gd name="T54" fmla="*/ 0 w 393"/>
                <a:gd name="T55" fmla="*/ 0 h 185"/>
                <a:gd name="T56" fmla="*/ 0 w 393"/>
                <a:gd name="T57" fmla="*/ 0 h 185"/>
                <a:gd name="T58" fmla="*/ 0 w 393"/>
                <a:gd name="T59" fmla="*/ 0 h 185"/>
                <a:gd name="T60" fmla="*/ 0 w 393"/>
                <a:gd name="T61" fmla="*/ 0 h 185"/>
                <a:gd name="T62" fmla="*/ 0 w 393"/>
                <a:gd name="T63" fmla="*/ 0 h 185"/>
                <a:gd name="T64" fmla="*/ 0 w 393"/>
                <a:gd name="T65" fmla="*/ 0 h 185"/>
                <a:gd name="T66" fmla="*/ 0 w 393"/>
                <a:gd name="T67" fmla="*/ 0 h 185"/>
                <a:gd name="T68" fmla="*/ 0 w 393"/>
                <a:gd name="T69" fmla="*/ 0 h 185"/>
                <a:gd name="T70" fmla="*/ 0 w 393"/>
                <a:gd name="T71" fmla="*/ 0 h 185"/>
                <a:gd name="T72" fmla="*/ 0 w 393"/>
                <a:gd name="T73" fmla="*/ 0 h 185"/>
                <a:gd name="T74" fmla="*/ 0 w 393"/>
                <a:gd name="T75" fmla="*/ 0 h 185"/>
                <a:gd name="T76" fmla="*/ 0 w 393"/>
                <a:gd name="T77" fmla="*/ 0 h 185"/>
                <a:gd name="T78" fmla="*/ 0 w 393"/>
                <a:gd name="T79" fmla="*/ 0 h 185"/>
                <a:gd name="T80" fmla="*/ 0 w 393"/>
                <a:gd name="T81" fmla="*/ 0 h 185"/>
                <a:gd name="T82" fmla="*/ 0 w 393"/>
                <a:gd name="T83" fmla="*/ 0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2031" name="Freeform 146"/>
            <p:cNvSpPr>
              <a:spLocks noChangeAspect="1"/>
            </p:cNvSpPr>
            <p:nvPr/>
          </p:nvSpPr>
          <p:spPr bwMode="auto">
            <a:xfrm>
              <a:off x="240" y="2625"/>
              <a:ext cx="6" cy="5"/>
            </a:xfrm>
            <a:custGeom>
              <a:avLst/>
              <a:gdLst>
                <a:gd name="T0" fmla="*/ 0 w 49"/>
                <a:gd name="T1" fmla="*/ 0 h 46"/>
                <a:gd name="T2" fmla="*/ 0 w 49"/>
                <a:gd name="T3" fmla="*/ 0 h 46"/>
                <a:gd name="T4" fmla="*/ 0 w 49"/>
                <a:gd name="T5" fmla="*/ 0 h 46"/>
                <a:gd name="T6" fmla="*/ 0 w 49"/>
                <a:gd name="T7" fmla="*/ 0 h 46"/>
                <a:gd name="T8" fmla="*/ 0 w 49"/>
                <a:gd name="T9" fmla="*/ 0 h 46"/>
                <a:gd name="T10" fmla="*/ 0 w 49"/>
                <a:gd name="T11" fmla="*/ 0 h 46"/>
                <a:gd name="T12" fmla="*/ 0 w 49"/>
                <a:gd name="T13" fmla="*/ 0 h 46"/>
                <a:gd name="T14" fmla="*/ 0 w 49"/>
                <a:gd name="T15" fmla="*/ 0 h 46"/>
                <a:gd name="T16" fmla="*/ 0 w 49"/>
                <a:gd name="T17" fmla="*/ 0 h 46"/>
                <a:gd name="T18" fmla="*/ 0 w 49"/>
                <a:gd name="T19" fmla="*/ 0 h 46"/>
                <a:gd name="T20" fmla="*/ 0 w 49"/>
                <a:gd name="T21" fmla="*/ 0 h 46"/>
                <a:gd name="T22" fmla="*/ 0 w 49"/>
                <a:gd name="T23" fmla="*/ 0 h 46"/>
                <a:gd name="T24" fmla="*/ 0 w 49"/>
                <a:gd name="T25" fmla="*/ 0 h 46"/>
                <a:gd name="T26" fmla="*/ 0 w 49"/>
                <a:gd name="T27" fmla="*/ 0 h 46"/>
                <a:gd name="T28" fmla="*/ 0 w 49"/>
                <a:gd name="T29" fmla="*/ 0 h 46"/>
                <a:gd name="T30" fmla="*/ 0 w 49"/>
                <a:gd name="T31" fmla="*/ 0 h 46"/>
                <a:gd name="T32" fmla="*/ 0 w 49"/>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2032" name="Freeform 147"/>
            <p:cNvSpPr>
              <a:spLocks noChangeAspect="1"/>
            </p:cNvSpPr>
            <p:nvPr/>
          </p:nvSpPr>
          <p:spPr bwMode="auto">
            <a:xfrm>
              <a:off x="163" y="2551"/>
              <a:ext cx="85" cy="83"/>
            </a:xfrm>
            <a:custGeom>
              <a:avLst/>
              <a:gdLst>
                <a:gd name="T0" fmla="*/ 0 w 702"/>
                <a:gd name="T1" fmla="*/ 0 h 760"/>
                <a:gd name="T2" fmla="*/ 0 w 702"/>
                <a:gd name="T3" fmla="*/ 0 h 760"/>
                <a:gd name="T4" fmla="*/ 0 w 702"/>
                <a:gd name="T5" fmla="*/ 0 h 760"/>
                <a:gd name="T6" fmla="*/ 0 w 702"/>
                <a:gd name="T7" fmla="*/ 0 h 760"/>
                <a:gd name="T8" fmla="*/ 0 w 702"/>
                <a:gd name="T9" fmla="*/ 0 h 760"/>
                <a:gd name="T10" fmla="*/ 0 w 702"/>
                <a:gd name="T11" fmla="*/ 0 h 760"/>
                <a:gd name="T12" fmla="*/ 0 w 702"/>
                <a:gd name="T13" fmla="*/ 0 h 760"/>
                <a:gd name="T14" fmla="*/ 0 w 702"/>
                <a:gd name="T15" fmla="*/ 0 h 760"/>
                <a:gd name="T16" fmla="*/ 0 w 702"/>
                <a:gd name="T17" fmla="*/ 0 h 760"/>
                <a:gd name="T18" fmla="*/ 0 w 702"/>
                <a:gd name="T19" fmla="*/ 0 h 760"/>
                <a:gd name="T20" fmla="*/ 0 w 702"/>
                <a:gd name="T21" fmla="*/ 0 h 760"/>
                <a:gd name="T22" fmla="*/ 0 w 702"/>
                <a:gd name="T23" fmla="*/ 0 h 760"/>
                <a:gd name="T24" fmla="*/ 0 w 702"/>
                <a:gd name="T25" fmla="*/ 0 h 760"/>
                <a:gd name="T26" fmla="*/ 0 w 702"/>
                <a:gd name="T27" fmla="*/ 0 h 760"/>
                <a:gd name="T28" fmla="*/ 0 w 702"/>
                <a:gd name="T29" fmla="*/ 0 h 760"/>
                <a:gd name="T30" fmla="*/ 0 w 702"/>
                <a:gd name="T31" fmla="*/ 0 h 760"/>
                <a:gd name="T32" fmla="*/ 0 w 702"/>
                <a:gd name="T33" fmla="*/ 0 h 760"/>
                <a:gd name="T34" fmla="*/ 0 w 702"/>
                <a:gd name="T35" fmla="*/ 0 h 760"/>
                <a:gd name="T36" fmla="*/ 0 w 702"/>
                <a:gd name="T37" fmla="*/ 0 h 760"/>
                <a:gd name="T38" fmla="*/ 0 w 702"/>
                <a:gd name="T39" fmla="*/ 0 h 760"/>
                <a:gd name="T40" fmla="*/ 0 w 702"/>
                <a:gd name="T41" fmla="*/ 0 h 760"/>
                <a:gd name="T42" fmla="*/ 0 w 702"/>
                <a:gd name="T43" fmla="*/ 0 h 760"/>
                <a:gd name="T44" fmla="*/ 0 w 702"/>
                <a:gd name="T45" fmla="*/ 0 h 760"/>
                <a:gd name="T46" fmla="*/ 0 w 702"/>
                <a:gd name="T47" fmla="*/ 0 h 760"/>
                <a:gd name="T48" fmla="*/ 0 w 702"/>
                <a:gd name="T49" fmla="*/ 0 h 760"/>
                <a:gd name="T50" fmla="*/ 0 w 702"/>
                <a:gd name="T51" fmla="*/ 0 h 760"/>
                <a:gd name="T52" fmla="*/ 0 w 702"/>
                <a:gd name="T53" fmla="*/ 0 h 760"/>
                <a:gd name="T54" fmla="*/ 0 w 702"/>
                <a:gd name="T55" fmla="*/ 0 h 760"/>
                <a:gd name="T56" fmla="*/ 0 w 702"/>
                <a:gd name="T57" fmla="*/ 0 h 760"/>
                <a:gd name="T58" fmla="*/ 0 w 702"/>
                <a:gd name="T59" fmla="*/ 0 h 760"/>
                <a:gd name="T60" fmla="*/ 0 w 702"/>
                <a:gd name="T61" fmla="*/ 0 h 760"/>
                <a:gd name="T62" fmla="*/ 0 w 702"/>
                <a:gd name="T63" fmla="*/ 0 h 760"/>
                <a:gd name="T64" fmla="*/ 0 w 702"/>
                <a:gd name="T65" fmla="*/ 0 h 760"/>
                <a:gd name="T66" fmla="*/ 0 w 702"/>
                <a:gd name="T67" fmla="*/ 0 h 760"/>
                <a:gd name="T68" fmla="*/ 0 w 702"/>
                <a:gd name="T69" fmla="*/ 0 h 760"/>
                <a:gd name="T70" fmla="*/ 0 w 702"/>
                <a:gd name="T71" fmla="*/ 0 h 760"/>
                <a:gd name="T72" fmla="*/ 0 w 702"/>
                <a:gd name="T73" fmla="*/ 0 h 760"/>
                <a:gd name="T74" fmla="*/ 0 w 702"/>
                <a:gd name="T75" fmla="*/ 0 h 760"/>
                <a:gd name="T76" fmla="*/ 0 w 702"/>
                <a:gd name="T77" fmla="*/ 0 h 760"/>
                <a:gd name="T78" fmla="*/ 0 w 702"/>
                <a:gd name="T79" fmla="*/ 0 h 760"/>
                <a:gd name="T80" fmla="*/ 0 w 702"/>
                <a:gd name="T81" fmla="*/ 0 h 760"/>
                <a:gd name="T82" fmla="*/ 0 w 702"/>
                <a:gd name="T83" fmla="*/ 0 h 760"/>
                <a:gd name="T84" fmla="*/ 0 w 702"/>
                <a:gd name="T85" fmla="*/ 0 h 760"/>
                <a:gd name="T86" fmla="*/ 0 w 702"/>
                <a:gd name="T87" fmla="*/ 0 h 760"/>
                <a:gd name="T88" fmla="*/ 0 w 702"/>
                <a:gd name="T89" fmla="*/ 0 h 760"/>
                <a:gd name="T90" fmla="*/ 0 w 702"/>
                <a:gd name="T91" fmla="*/ 0 h 760"/>
                <a:gd name="T92" fmla="*/ 0 w 702"/>
                <a:gd name="T93" fmla="*/ 0 h 760"/>
                <a:gd name="T94" fmla="*/ 0 w 702"/>
                <a:gd name="T95" fmla="*/ 0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2033" name="Freeform 148"/>
            <p:cNvSpPr>
              <a:spLocks noChangeAspect="1"/>
            </p:cNvSpPr>
            <p:nvPr/>
          </p:nvSpPr>
          <p:spPr bwMode="auto">
            <a:xfrm>
              <a:off x="240" y="2624"/>
              <a:ext cx="6" cy="6"/>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w 49"/>
                <a:gd name="T13" fmla="*/ 0 h 49"/>
                <a:gd name="T14" fmla="*/ 0 w 49"/>
                <a:gd name="T15" fmla="*/ 0 h 49"/>
                <a:gd name="T16" fmla="*/ 0 w 49"/>
                <a:gd name="T17" fmla="*/ 0 h 49"/>
                <a:gd name="T18" fmla="*/ 0 w 49"/>
                <a:gd name="T19" fmla="*/ 0 h 49"/>
                <a:gd name="T20" fmla="*/ 0 w 49"/>
                <a:gd name="T21" fmla="*/ 0 h 49"/>
                <a:gd name="T22" fmla="*/ 0 w 49"/>
                <a:gd name="T23" fmla="*/ 0 h 49"/>
                <a:gd name="T24" fmla="*/ 0 w 49"/>
                <a:gd name="T25" fmla="*/ 0 h 49"/>
                <a:gd name="T26" fmla="*/ 0 w 49"/>
                <a:gd name="T27" fmla="*/ 0 h 49"/>
                <a:gd name="T28" fmla="*/ 0 w 49"/>
                <a:gd name="T29" fmla="*/ 0 h 49"/>
                <a:gd name="T30" fmla="*/ 0 w 49"/>
                <a:gd name="T31" fmla="*/ 0 h 49"/>
                <a:gd name="T32" fmla="*/ 0 w 49"/>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2034" name="Freeform 149"/>
            <p:cNvSpPr>
              <a:spLocks noChangeAspect="1"/>
            </p:cNvSpPr>
            <p:nvPr/>
          </p:nvSpPr>
          <p:spPr bwMode="auto">
            <a:xfrm>
              <a:off x="174" y="2562"/>
              <a:ext cx="5" cy="5"/>
            </a:xfrm>
            <a:custGeom>
              <a:avLst/>
              <a:gdLst>
                <a:gd name="T0" fmla="*/ 0 w 48"/>
                <a:gd name="T1" fmla="*/ 0 h 48"/>
                <a:gd name="T2" fmla="*/ 0 w 48"/>
                <a:gd name="T3" fmla="*/ 0 h 48"/>
                <a:gd name="T4" fmla="*/ 0 w 48"/>
                <a:gd name="T5" fmla="*/ 0 h 48"/>
                <a:gd name="T6" fmla="*/ 0 w 48"/>
                <a:gd name="T7" fmla="*/ 0 h 48"/>
                <a:gd name="T8" fmla="*/ 0 w 48"/>
                <a:gd name="T9" fmla="*/ 0 h 48"/>
                <a:gd name="T10" fmla="*/ 0 w 48"/>
                <a:gd name="T11" fmla="*/ 0 h 48"/>
                <a:gd name="T12" fmla="*/ 0 w 48"/>
                <a:gd name="T13" fmla="*/ 0 h 48"/>
                <a:gd name="T14" fmla="*/ 0 w 48"/>
                <a:gd name="T15" fmla="*/ 0 h 48"/>
                <a:gd name="T16" fmla="*/ 0 w 48"/>
                <a:gd name="T17" fmla="*/ 0 h 48"/>
                <a:gd name="T18" fmla="*/ 0 w 48"/>
                <a:gd name="T19" fmla="*/ 0 h 48"/>
                <a:gd name="T20" fmla="*/ 0 w 48"/>
                <a:gd name="T21" fmla="*/ 0 h 48"/>
                <a:gd name="T22" fmla="*/ 0 w 48"/>
                <a:gd name="T23" fmla="*/ 0 h 48"/>
                <a:gd name="T24" fmla="*/ 0 w 48"/>
                <a:gd name="T25" fmla="*/ 0 h 48"/>
                <a:gd name="T26" fmla="*/ 0 w 48"/>
                <a:gd name="T27" fmla="*/ 0 h 48"/>
                <a:gd name="T28" fmla="*/ 0 w 48"/>
                <a:gd name="T29" fmla="*/ 0 h 48"/>
                <a:gd name="T30" fmla="*/ 0 w 48"/>
                <a:gd name="T31" fmla="*/ 0 h 48"/>
                <a:gd name="T32" fmla="*/ 0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2035" name="Freeform 150"/>
            <p:cNvSpPr>
              <a:spLocks noChangeAspect="1"/>
            </p:cNvSpPr>
            <p:nvPr/>
          </p:nvSpPr>
          <p:spPr bwMode="auto">
            <a:xfrm>
              <a:off x="162" y="2550"/>
              <a:ext cx="90" cy="88"/>
            </a:xfrm>
            <a:custGeom>
              <a:avLst/>
              <a:gdLst>
                <a:gd name="T0" fmla="*/ 0 w 759"/>
                <a:gd name="T1" fmla="*/ 0 h 800"/>
                <a:gd name="T2" fmla="*/ 0 w 759"/>
                <a:gd name="T3" fmla="*/ 0 h 800"/>
                <a:gd name="T4" fmla="*/ 0 w 759"/>
                <a:gd name="T5" fmla="*/ 0 h 800"/>
                <a:gd name="T6" fmla="*/ 0 w 759"/>
                <a:gd name="T7" fmla="*/ 0 h 800"/>
                <a:gd name="T8" fmla="*/ 0 w 759"/>
                <a:gd name="T9" fmla="*/ 0 h 800"/>
                <a:gd name="T10" fmla="*/ 0 w 759"/>
                <a:gd name="T11" fmla="*/ 0 h 800"/>
                <a:gd name="T12" fmla="*/ 0 w 759"/>
                <a:gd name="T13" fmla="*/ 0 h 800"/>
                <a:gd name="T14" fmla="*/ 0 w 759"/>
                <a:gd name="T15" fmla="*/ 0 h 800"/>
                <a:gd name="T16" fmla="*/ 0 w 759"/>
                <a:gd name="T17" fmla="*/ 0 h 800"/>
                <a:gd name="T18" fmla="*/ 0 w 759"/>
                <a:gd name="T19" fmla="*/ 0 h 800"/>
                <a:gd name="T20" fmla="*/ 0 w 759"/>
                <a:gd name="T21" fmla="*/ 0 h 800"/>
                <a:gd name="T22" fmla="*/ 0 w 759"/>
                <a:gd name="T23" fmla="*/ 0 h 800"/>
                <a:gd name="T24" fmla="*/ 0 w 759"/>
                <a:gd name="T25" fmla="*/ 0 h 800"/>
                <a:gd name="T26" fmla="*/ 0 w 759"/>
                <a:gd name="T27" fmla="*/ 0 h 800"/>
                <a:gd name="T28" fmla="*/ 0 w 759"/>
                <a:gd name="T29" fmla="*/ 0 h 800"/>
                <a:gd name="T30" fmla="*/ 0 w 759"/>
                <a:gd name="T31" fmla="*/ 0 h 800"/>
                <a:gd name="T32" fmla="*/ 0 w 759"/>
                <a:gd name="T33" fmla="*/ 0 h 800"/>
                <a:gd name="T34" fmla="*/ 0 w 759"/>
                <a:gd name="T35" fmla="*/ 0 h 800"/>
                <a:gd name="T36" fmla="*/ 0 w 759"/>
                <a:gd name="T37" fmla="*/ 0 h 800"/>
                <a:gd name="T38" fmla="*/ 0 w 759"/>
                <a:gd name="T39" fmla="*/ 0 h 800"/>
                <a:gd name="T40" fmla="*/ 0 w 759"/>
                <a:gd name="T41" fmla="*/ 0 h 800"/>
                <a:gd name="T42" fmla="*/ 0 w 759"/>
                <a:gd name="T43" fmla="*/ 0 h 800"/>
                <a:gd name="T44" fmla="*/ 0 w 759"/>
                <a:gd name="T45" fmla="*/ 0 h 800"/>
                <a:gd name="T46" fmla="*/ 0 w 759"/>
                <a:gd name="T47" fmla="*/ 0 h 800"/>
                <a:gd name="T48" fmla="*/ 0 w 759"/>
                <a:gd name="T49" fmla="*/ 0 h 800"/>
                <a:gd name="T50" fmla="*/ 0 w 759"/>
                <a:gd name="T51" fmla="*/ 0 h 800"/>
                <a:gd name="T52" fmla="*/ 0 w 759"/>
                <a:gd name="T53" fmla="*/ 0 h 800"/>
                <a:gd name="T54" fmla="*/ 0 w 759"/>
                <a:gd name="T55" fmla="*/ 0 h 800"/>
                <a:gd name="T56" fmla="*/ 0 w 759"/>
                <a:gd name="T57" fmla="*/ 0 h 800"/>
                <a:gd name="T58" fmla="*/ 0 w 759"/>
                <a:gd name="T59" fmla="*/ 0 h 800"/>
                <a:gd name="T60" fmla="*/ 0 w 759"/>
                <a:gd name="T61" fmla="*/ 0 h 800"/>
                <a:gd name="T62" fmla="*/ 0 w 759"/>
                <a:gd name="T63" fmla="*/ 0 h 800"/>
                <a:gd name="T64" fmla="*/ 0 w 759"/>
                <a:gd name="T65" fmla="*/ 0 h 800"/>
                <a:gd name="T66" fmla="*/ 0 w 759"/>
                <a:gd name="T67" fmla="*/ 0 h 800"/>
                <a:gd name="T68" fmla="*/ 0 w 759"/>
                <a:gd name="T69" fmla="*/ 0 h 800"/>
                <a:gd name="T70" fmla="*/ 0 w 759"/>
                <a:gd name="T71" fmla="*/ 0 h 800"/>
                <a:gd name="T72" fmla="*/ 0 w 759"/>
                <a:gd name="T73" fmla="*/ 0 h 800"/>
                <a:gd name="T74" fmla="*/ 0 w 759"/>
                <a:gd name="T75" fmla="*/ 0 h 800"/>
                <a:gd name="T76" fmla="*/ 0 w 759"/>
                <a:gd name="T77" fmla="*/ 0 h 800"/>
                <a:gd name="T78" fmla="*/ 0 w 759"/>
                <a:gd name="T79" fmla="*/ 0 h 800"/>
                <a:gd name="T80" fmla="*/ 0 w 759"/>
                <a:gd name="T81" fmla="*/ 0 h 800"/>
                <a:gd name="T82" fmla="*/ 0 w 759"/>
                <a:gd name="T83" fmla="*/ 0 h 800"/>
                <a:gd name="T84" fmla="*/ 0 w 759"/>
                <a:gd name="T85" fmla="*/ 0 h 800"/>
                <a:gd name="T86" fmla="*/ 0 w 759"/>
                <a:gd name="T87" fmla="*/ 0 h 800"/>
                <a:gd name="T88" fmla="*/ 0 w 759"/>
                <a:gd name="T89" fmla="*/ 0 h 800"/>
                <a:gd name="T90" fmla="*/ 0 w 759"/>
                <a:gd name="T91" fmla="*/ 0 h 800"/>
                <a:gd name="T92" fmla="*/ 0 w 759"/>
                <a:gd name="T93" fmla="*/ 0 h 800"/>
                <a:gd name="T94" fmla="*/ 0 w 759"/>
                <a:gd name="T95" fmla="*/ 0 h 800"/>
                <a:gd name="T96" fmla="*/ 0 w 759"/>
                <a:gd name="T97" fmla="*/ 0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grpSp>
      <p:grpSp>
        <p:nvGrpSpPr>
          <p:cNvPr id="1132" name="Group 151"/>
          <p:cNvGrpSpPr>
            <a:grpSpLocks/>
          </p:cNvGrpSpPr>
          <p:nvPr/>
        </p:nvGrpSpPr>
        <p:grpSpPr bwMode="auto">
          <a:xfrm>
            <a:off x="7546975" y="5429250"/>
            <a:ext cx="1597025" cy="1030288"/>
            <a:chOff x="742" y="1119"/>
            <a:chExt cx="1068" cy="689"/>
          </a:xfrm>
        </p:grpSpPr>
        <p:sp>
          <p:nvSpPr>
            <p:cNvPr id="1981" name="Picture 152"/>
            <p:cNvSpPr>
              <a:spLocks noChangeAspect="1" noChangeArrowheads="1"/>
            </p:cNvSpPr>
            <p:nvPr/>
          </p:nvSpPr>
          <p:spPr bwMode="white">
            <a:xfrm>
              <a:off x="742" y="1119"/>
              <a:ext cx="1064" cy="60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pic>
          <p:nvPicPr>
            <p:cNvPr id="1982" name="Picture 153"/>
            <p:cNvPicPr>
              <a:picLocks noChangeAspect="1" noChangeArrowheads="1"/>
            </p:cNvPicPr>
            <p:nvPr/>
          </p:nvPicPr>
          <p:blipFill>
            <a:blip r:embed="rId3"/>
            <a:srcRect/>
            <a:stretch>
              <a:fillRect/>
            </a:stretch>
          </p:blipFill>
          <p:spPr bwMode="white">
            <a:xfrm>
              <a:off x="1182" y="1528"/>
              <a:ext cx="91" cy="280"/>
            </a:xfrm>
            <a:prstGeom prst="rect">
              <a:avLst/>
            </a:prstGeom>
            <a:noFill/>
            <a:ln w="9525">
              <a:noFill/>
              <a:miter lim="800000"/>
              <a:headEnd/>
              <a:tailEnd/>
            </a:ln>
          </p:spPr>
        </p:pic>
        <p:sp>
          <p:nvSpPr>
            <p:cNvPr id="1983" name="Rectangle 154"/>
            <p:cNvSpPr>
              <a:spLocks noChangeArrowheads="1"/>
            </p:cNvSpPr>
            <p:nvPr/>
          </p:nvSpPr>
          <p:spPr bwMode="white">
            <a:xfrm>
              <a:off x="1632" y="1376"/>
              <a:ext cx="164" cy="110"/>
            </a:xfrm>
            <a:prstGeom prst="rect">
              <a:avLst/>
            </a:prstGeom>
            <a:solidFill>
              <a:schemeClr val="bg1"/>
            </a:solidFill>
            <a:ln w="9525">
              <a:noFill/>
              <a:miter lim="800000"/>
              <a:headEnd/>
              <a:tailEnd/>
            </a:ln>
          </p:spPr>
          <p:txBody>
            <a:bodyPr wrap="none" anchor="ctr"/>
            <a:lstStyle/>
            <a:p>
              <a:endParaRPr lang="pt-BR" sz="1400" b="1">
                <a:solidFill>
                  <a:schemeClr val="tx1"/>
                </a:solidFill>
                <a:latin typeface="Century Gothic" pitchFamily="34" charset="0"/>
              </a:endParaRPr>
            </a:p>
          </p:txBody>
        </p:sp>
        <p:sp>
          <p:nvSpPr>
            <p:cNvPr id="1984" name="Rectangle 155"/>
            <p:cNvSpPr>
              <a:spLocks noChangeArrowheads="1"/>
            </p:cNvSpPr>
            <p:nvPr/>
          </p:nvSpPr>
          <p:spPr bwMode="white">
            <a:xfrm>
              <a:off x="1324" y="1242"/>
              <a:ext cx="411" cy="246"/>
            </a:xfrm>
            <a:prstGeom prst="rect">
              <a:avLst/>
            </a:prstGeom>
            <a:solidFill>
              <a:schemeClr val="bg1"/>
            </a:solidFill>
            <a:ln w="9525">
              <a:noFill/>
              <a:miter lim="800000"/>
              <a:headEnd/>
              <a:tailEnd/>
            </a:ln>
          </p:spPr>
          <p:txBody>
            <a:bodyPr wrap="none" anchor="ctr"/>
            <a:lstStyle/>
            <a:p>
              <a:endParaRPr lang="pt-BR" sz="1400" b="1">
                <a:solidFill>
                  <a:schemeClr val="tx1"/>
                </a:solidFill>
                <a:latin typeface="Century Gothic" pitchFamily="34" charset="0"/>
              </a:endParaRPr>
            </a:p>
          </p:txBody>
        </p:sp>
        <p:pic>
          <p:nvPicPr>
            <p:cNvPr id="1985" name="Picture 156"/>
            <p:cNvPicPr>
              <a:picLocks noChangeAspect="1" noChangeArrowheads="1"/>
            </p:cNvPicPr>
            <p:nvPr/>
          </p:nvPicPr>
          <p:blipFill>
            <a:blip r:embed="rId4"/>
            <a:srcRect r="42857"/>
            <a:stretch>
              <a:fillRect/>
            </a:stretch>
          </p:blipFill>
          <p:spPr bwMode="white">
            <a:xfrm>
              <a:off x="1329" y="1348"/>
              <a:ext cx="137" cy="148"/>
            </a:xfrm>
            <a:prstGeom prst="rect">
              <a:avLst/>
            </a:prstGeom>
            <a:noFill/>
            <a:ln w="9525">
              <a:noFill/>
              <a:miter lim="800000"/>
              <a:headEnd/>
              <a:tailEnd/>
            </a:ln>
          </p:spPr>
        </p:pic>
        <p:pic>
          <p:nvPicPr>
            <p:cNvPr id="1986" name="Picture 157"/>
            <p:cNvPicPr>
              <a:picLocks noChangeAspect="1" noChangeArrowheads="1"/>
            </p:cNvPicPr>
            <p:nvPr/>
          </p:nvPicPr>
          <p:blipFill>
            <a:blip r:embed="rId4"/>
            <a:srcRect r="42857"/>
            <a:stretch>
              <a:fillRect/>
            </a:stretch>
          </p:blipFill>
          <p:spPr bwMode="white">
            <a:xfrm>
              <a:off x="1469" y="1348"/>
              <a:ext cx="137" cy="148"/>
            </a:xfrm>
            <a:prstGeom prst="rect">
              <a:avLst/>
            </a:prstGeom>
            <a:noFill/>
            <a:ln w="9525">
              <a:noFill/>
              <a:miter lim="800000"/>
              <a:headEnd/>
              <a:tailEnd/>
            </a:ln>
          </p:spPr>
        </p:pic>
        <p:pic>
          <p:nvPicPr>
            <p:cNvPr id="1987" name="Picture 158"/>
            <p:cNvPicPr>
              <a:picLocks noChangeAspect="1" noChangeArrowheads="1"/>
            </p:cNvPicPr>
            <p:nvPr/>
          </p:nvPicPr>
          <p:blipFill>
            <a:blip r:embed="rId4"/>
            <a:srcRect r="42857"/>
            <a:stretch>
              <a:fillRect/>
            </a:stretch>
          </p:blipFill>
          <p:spPr bwMode="white">
            <a:xfrm>
              <a:off x="1616" y="1348"/>
              <a:ext cx="137" cy="148"/>
            </a:xfrm>
            <a:prstGeom prst="rect">
              <a:avLst/>
            </a:prstGeom>
            <a:noFill/>
            <a:ln w="9525">
              <a:noFill/>
              <a:miter lim="800000"/>
              <a:headEnd/>
              <a:tailEnd/>
            </a:ln>
          </p:spPr>
        </p:pic>
        <p:sp>
          <p:nvSpPr>
            <p:cNvPr id="1988" name="Rectangle 159"/>
            <p:cNvSpPr>
              <a:spLocks noChangeArrowheads="1"/>
            </p:cNvSpPr>
            <p:nvPr/>
          </p:nvSpPr>
          <p:spPr bwMode="white">
            <a:xfrm>
              <a:off x="1309" y="1255"/>
              <a:ext cx="501" cy="246"/>
            </a:xfrm>
            <a:prstGeom prst="rect">
              <a:avLst/>
            </a:prstGeom>
            <a:solidFill>
              <a:schemeClr val="bg1">
                <a:alpha val="50195"/>
              </a:schemeClr>
            </a:solidFill>
            <a:ln w="9525">
              <a:noFill/>
              <a:miter lim="800000"/>
              <a:headEnd/>
              <a:tailEnd/>
            </a:ln>
          </p:spPr>
          <p:txBody>
            <a:bodyPr wrap="none" anchor="ctr"/>
            <a:lstStyle/>
            <a:p>
              <a:endParaRPr lang="pt-BR" sz="1400" b="1">
                <a:solidFill>
                  <a:schemeClr val="tx1"/>
                </a:solidFill>
                <a:latin typeface="Century Gothic" pitchFamily="34" charset="0"/>
              </a:endParaRPr>
            </a:p>
          </p:txBody>
        </p:sp>
        <p:sp>
          <p:nvSpPr>
            <p:cNvPr id="1989" name="Rectangle 160"/>
            <p:cNvSpPr>
              <a:spLocks noChangeArrowheads="1"/>
            </p:cNvSpPr>
            <p:nvPr/>
          </p:nvSpPr>
          <p:spPr bwMode="white">
            <a:xfrm>
              <a:off x="812" y="1394"/>
              <a:ext cx="108" cy="97"/>
            </a:xfrm>
            <a:prstGeom prst="rect">
              <a:avLst/>
            </a:prstGeom>
            <a:solidFill>
              <a:schemeClr val="bg1"/>
            </a:solidFill>
            <a:ln w="9525">
              <a:noFill/>
              <a:miter lim="800000"/>
              <a:headEnd/>
              <a:tailEnd/>
            </a:ln>
          </p:spPr>
          <p:txBody>
            <a:bodyPr wrap="none" anchor="ctr"/>
            <a:lstStyle/>
            <a:p>
              <a:endParaRPr lang="pt-BR" sz="1400" b="1">
                <a:solidFill>
                  <a:schemeClr val="tx1"/>
                </a:solidFill>
                <a:latin typeface="Century Gothic" pitchFamily="34" charset="0"/>
              </a:endParaRPr>
            </a:p>
          </p:txBody>
        </p:sp>
        <p:pic>
          <p:nvPicPr>
            <p:cNvPr id="1990" name="Picture 161"/>
            <p:cNvPicPr>
              <a:picLocks noChangeAspect="1" noChangeArrowheads="1"/>
            </p:cNvPicPr>
            <p:nvPr/>
          </p:nvPicPr>
          <p:blipFill>
            <a:blip r:embed="rId4"/>
            <a:srcRect r="42857"/>
            <a:stretch>
              <a:fillRect/>
            </a:stretch>
          </p:blipFill>
          <p:spPr bwMode="white">
            <a:xfrm>
              <a:off x="790" y="1346"/>
              <a:ext cx="137" cy="148"/>
            </a:xfrm>
            <a:prstGeom prst="rect">
              <a:avLst/>
            </a:prstGeom>
            <a:noFill/>
            <a:ln w="9525">
              <a:noFill/>
              <a:miter lim="800000"/>
              <a:headEnd/>
              <a:tailEnd/>
            </a:ln>
          </p:spPr>
        </p:pic>
      </p:grpSp>
      <p:grpSp>
        <p:nvGrpSpPr>
          <p:cNvPr id="1133" name="Group 162"/>
          <p:cNvGrpSpPr>
            <a:grpSpLocks/>
          </p:cNvGrpSpPr>
          <p:nvPr/>
        </p:nvGrpSpPr>
        <p:grpSpPr bwMode="auto">
          <a:xfrm>
            <a:off x="6280150" y="6191250"/>
            <a:ext cx="896938" cy="438150"/>
            <a:chOff x="912" y="1248"/>
            <a:chExt cx="606" cy="306"/>
          </a:xfrm>
        </p:grpSpPr>
        <p:graphicFrame>
          <p:nvGraphicFramePr>
            <p:cNvPr id="1028" name="Object 163"/>
            <p:cNvGraphicFramePr>
              <a:graphicFrameLocks noChangeAspect="1"/>
            </p:cNvGraphicFramePr>
            <p:nvPr/>
          </p:nvGraphicFramePr>
          <p:xfrm>
            <a:off x="912" y="1248"/>
            <a:ext cx="606" cy="306"/>
          </p:xfrm>
          <a:graphic>
            <a:graphicData uri="http://schemas.openxmlformats.org/presentationml/2006/ole">
              <p:oleObj spid="_x0000_s1028" name="Package" r:id="rId5" imgW="961920" imgH="485640" progId="Package">
                <p:embed/>
              </p:oleObj>
            </a:graphicData>
          </a:graphic>
        </p:graphicFrame>
        <p:sp>
          <p:nvSpPr>
            <p:cNvPr id="1980" name="Rectangle 164"/>
            <p:cNvSpPr>
              <a:spLocks noChangeArrowheads="1"/>
            </p:cNvSpPr>
            <p:nvPr/>
          </p:nvSpPr>
          <p:spPr bwMode="auto">
            <a:xfrm>
              <a:off x="1008" y="1440"/>
              <a:ext cx="432" cy="96"/>
            </a:xfrm>
            <a:prstGeom prst="rect">
              <a:avLst/>
            </a:prstGeom>
            <a:solidFill>
              <a:schemeClr val="tx2"/>
            </a:solidFill>
            <a:ln w="12700">
              <a:noFill/>
              <a:miter lim="800000"/>
              <a:headEnd/>
              <a:tailEnd/>
            </a:ln>
          </p:spPr>
          <p:txBody>
            <a:bodyPr wrap="none" lIns="100514" tIns="49375" rIns="100514" bIns="49375" anchor="ctr">
              <a:spAutoFit/>
            </a:bodyPr>
            <a:lstStyle/>
            <a:p>
              <a:endParaRPr lang="pt-BR" sz="1400" b="1">
                <a:solidFill>
                  <a:schemeClr val="tx1"/>
                </a:solidFill>
                <a:latin typeface="Century Gothic" pitchFamily="34" charset="0"/>
              </a:endParaRPr>
            </a:p>
          </p:txBody>
        </p:sp>
      </p:grpSp>
      <p:sp>
        <p:nvSpPr>
          <p:cNvPr id="1134" name="Line 165"/>
          <p:cNvSpPr>
            <a:spLocks noChangeShapeType="1"/>
          </p:cNvSpPr>
          <p:nvPr/>
        </p:nvSpPr>
        <p:spPr bwMode="auto">
          <a:xfrm flipH="1">
            <a:off x="285750" y="6053138"/>
            <a:ext cx="7258050" cy="0"/>
          </a:xfrm>
          <a:prstGeom prst="line">
            <a:avLst/>
          </a:prstGeom>
          <a:noFill/>
          <a:ln w="57150">
            <a:solidFill>
              <a:srgbClr val="CC6600"/>
            </a:solidFill>
            <a:round/>
            <a:headEnd/>
            <a:tailEnd/>
          </a:ln>
        </p:spPr>
        <p:txBody>
          <a:bodyPr/>
          <a:lstStyle/>
          <a:p>
            <a:endParaRPr lang="pt-BR"/>
          </a:p>
        </p:txBody>
      </p:sp>
      <p:sp>
        <p:nvSpPr>
          <p:cNvPr id="1135" name="Text Box 166"/>
          <p:cNvSpPr txBox="1">
            <a:spLocks noChangeArrowheads="1"/>
          </p:cNvSpPr>
          <p:nvPr/>
        </p:nvSpPr>
        <p:spPr bwMode="auto">
          <a:xfrm>
            <a:off x="1071563" y="4559300"/>
            <a:ext cx="1492250" cy="244475"/>
          </a:xfrm>
          <a:prstGeom prst="rect">
            <a:avLst/>
          </a:prstGeom>
          <a:solidFill>
            <a:srgbClr val="D90601"/>
          </a:solidFill>
          <a:ln w="9525">
            <a:noFill/>
            <a:miter lim="800000"/>
            <a:headEnd/>
            <a:tailEnd/>
          </a:ln>
        </p:spPr>
        <p:txBody>
          <a:bodyPr>
            <a:spAutoFit/>
          </a:bodyPr>
          <a:lstStyle/>
          <a:p>
            <a:pPr algn="ctr">
              <a:spcBef>
                <a:spcPct val="50000"/>
              </a:spcBef>
            </a:pPr>
            <a:r>
              <a:rPr lang="pt-BR" sz="1000" b="1">
                <a:solidFill>
                  <a:schemeClr val="bg1"/>
                </a:solidFill>
                <a:latin typeface="Century Gothic" pitchFamily="34" charset="0"/>
              </a:rPr>
              <a:t>Kits para Expedição</a:t>
            </a:r>
          </a:p>
        </p:txBody>
      </p:sp>
      <p:sp>
        <p:nvSpPr>
          <p:cNvPr id="1136" name="Text Box 167"/>
          <p:cNvSpPr txBox="1">
            <a:spLocks noChangeArrowheads="1"/>
          </p:cNvSpPr>
          <p:nvPr/>
        </p:nvSpPr>
        <p:spPr bwMode="auto">
          <a:xfrm>
            <a:off x="7651750" y="5035550"/>
            <a:ext cx="1492250" cy="396875"/>
          </a:xfrm>
          <a:prstGeom prst="rect">
            <a:avLst/>
          </a:prstGeom>
          <a:solidFill>
            <a:srgbClr val="D90601"/>
          </a:solidFill>
          <a:ln w="9525">
            <a:noFill/>
            <a:miter lim="800000"/>
            <a:headEnd/>
            <a:tailEnd/>
          </a:ln>
        </p:spPr>
        <p:txBody>
          <a:bodyPr>
            <a:spAutoFit/>
          </a:bodyPr>
          <a:lstStyle/>
          <a:p>
            <a:pPr algn="ctr">
              <a:spcBef>
                <a:spcPct val="50000"/>
              </a:spcBef>
            </a:pPr>
            <a:r>
              <a:rPr lang="pt-BR" sz="1000" b="1">
                <a:solidFill>
                  <a:schemeClr val="bg1"/>
                </a:solidFill>
                <a:latin typeface="Century Gothic" pitchFamily="34" charset="0"/>
              </a:rPr>
              <a:t>Entrada e Saída de Mercadoria</a:t>
            </a:r>
          </a:p>
        </p:txBody>
      </p:sp>
      <p:grpSp>
        <p:nvGrpSpPr>
          <p:cNvPr id="1137" name="Group 168"/>
          <p:cNvGrpSpPr>
            <a:grpSpLocks/>
          </p:cNvGrpSpPr>
          <p:nvPr/>
        </p:nvGrpSpPr>
        <p:grpSpPr bwMode="auto">
          <a:xfrm>
            <a:off x="5411788" y="5475288"/>
            <a:ext cx="1019175" cy="577850"/>
            <a:chOff x="927" y="2989"/>
            <a:chExt cx="782" cy="616"/>
          </a:xfrm>
        </p:grpSpPr>
        <p:pic>
          <p:nvPicPr>
            <p:cNvPr id="1975" name="Picture 169"/>
            <p:cNvPicPr>
              <a:picLocks noChangeAspect="1" noChangeArrowheads="1"/>
            </p:cNvPicPr>
            <p:nvPr/>
          </p:nvPicPr>
          <p:blipFill>
            <a:blip r:embed="rId6"/>
            <a:srcRect/>
            <a:stretch>
              <a:fillRect/>
            </a:stretch>
          </p:blipFill>
          <p:spPr bwMode="white">
            <a:xfrm>
              <a:off x="927" y="2998"/>
              <a:ext cx="409" cy="441"/>
            </a:xfrm>
            <a:prstGeom prst="rect">
              <a:avLst/>
            </a:prstGeom>
            <a:noFill/>
            <a:ln w="9525">
              <a:noFill/>
              <a:miter lim="800000"/>
              <a:headEnd/>
              <a:tailEnd/>
            </a:ln>
          </p:spPr>
        </p:pic>
        <p:pic>
          <p:nvPicPr>
            <p:cNvPr id="1976" name="Picture 170"/>
            <p:cNvPicPr>
              <a:picLocks noChangeAspect="1" noChangeArrowheads="1"/>
            </p:cNvPicPr>
            <p:nvPr/>
          </p:nvPicPr>
          <p:blipFill>
            <a:blip r:embed="rId4"/>
            <a:srcRect r="42857"/>
            <a:stretch>
              <a:fillRect/>
            </a:stretch>
          </p:blipFill>
          <p:spPr bwMode="white">
            <a:xfrm>
              <a:off x="1180" y="3034"/>
              <a:ext cx="529" cy="571"/>
            </a:xfrm>
            <a:prstGeom prst="rect">
              <a:avLst/>
            </a:prstGeom>
            <a:noFill/>
            <a:ln w="9525">
              <a:noFill/>
              <a:miter lim="800000"/>
              <a:headEnd/>
              <a:tailEnd/>
            </a:ln>
          </p:spPr>
        </p:pic>
        <p:sp>
          <p:nvSpPr>
            <p:cNvPr id="1977" name="AutoShape 171"/>
            <p:cNvSpPr>
              <a:spLocks noChangeAspect="1" noChangeArrowheads="1"/>
            </p:cNvSpPr>
            <p:nvPr/>
          </p:nvSpPr>
          <p:spPr bwMode="white">
            <a:xfrm>
              <a:off x="1203" y="2989"/>
              <a:ext cx="276" cy="308"/>
            </a:xfrm>
            <a:prstGeom prst="flowChartDocument">
              <a:avLst/>
            </a:prstGeom>
            <a:solidFill>
              <a:schemeClr val="hlink"/>
            </a:solidFill>
            <a:ln w="6350">
              <a:solidFill>
                <a:srgbClr val="FF3300"/>
              </a:solidFill>
              <a:miter lim="800000"/>
              <a:headEnd/>
              <a:tailEnd type="none" w="sm" len="med"/>
            </a:ln>
          </p:spPr>
          <p:txBody>
            <a:bodyPr anchor="ctr">
              <a:spAutoFit/>
            </a:bodyPr>
            <a:lstStyle/>
            <a:p>
              <a:pPr algn="ctr"/>
              <a:endParaRPr lang="pt-BR" sz="1000" b="1">
                <a:latin typeface="Century Gothic" pitchFamily="34" charset="0"/>
              </a:endParaRPr>
            </a:p>
          </p:txBody>
        </p:sp>
        <p:sp>
          <p:nvSpPr>
            <p:cNvPr id="1978" name="Text Box 172"/>
            <p:cNvSpPr txBox="1">
              <a:spLocks noChangeArrowheads="1"/>
            </p:cNvSpPr>
            <p:nvPr/>
          </p:nvSpPr>
          <p:spPr bwMode="white">
            <a:xfrm>
              <a:off x="957" y="2997"/>
              <a:ext cx="195" cy="261"/>
            </a:xfrm>
            <a:prstGeom prst="rect">
              <a:avLst/>
            </a:prstGeom>
            <a:noFill/>
            <a:ln w="9525">
              <a:noFill/>
              <a:miter lim="800000"/>
              <a:headEnd/>
              <a:tailEnd/>
            </a:ln>
          </p:spPr>
          <p:txBody>
            <a:bodyPr wrap="none">
              <a:spAutoFit/>
            </a:bodyPr>
            <a:lstStyle/>
            <a:p>
              <a:r>
                <a:rPr lang="pt-BR" sz="1000" b="1">
                  <a:latin typeface="Century Gothic" pitchFamily="34" charset="0"/>
                </a:rPr>
                <a:t>2</a:t>
              </a:r>
              <a:endParaRPr lang="en-US" sz="1000" b="1">
                <a:latin typeface="Century Gothic" pitchFamily="34" charset="0"/>
              </a:endParaRPr>
            </a:p>
          </p:txBody>
        </p:sp>
        <p:sp>
          <p:nvSpPr>
            <p:cNvPr id="1979" name="Text Box 173"/>
            <p:cNvSpPr txBox="1">
              <a:spLocks noChangeArrowheads="1"/>
            </p:cNvSpPr>
            <p:nvPr/>
          </p:nvSpPr>
          <p:spPr bwMode="white">
            <a:xfrm>
              <a:off x="1253" y="3052"/>
              <a:ext cx="201" cy="278"/>
            </a:xfrm>
            <a:prstGeom prst="rect">
              <a:avLst/>
            </a:prstGeom>
            <a:noFill/>
            <a:ln w="9525">
              <a:noFill/>
              <a:miter lim="800000"/>
              <a:headEnd/>
              <a:tailEnd/>
            </a:ln>
          </p:spPr>
          <p:txBody>
            <a:bodyPr wrap="none">
              <a:spAutoFit/>
            </a:bodyPr>
            <a:lstStyle/>
            <a:p>
              <a:r>
                <a:rPr lang="pt-BR" sz="1100" b="1">
                  <a:latin typeface="Century Gothic" pitchFamily="34" charset="0"/>
                </a:rPr>
                <a:t>1</a:t>
              </a:r>
              <a:endParaRPr lang="en-US" sz="1100" b="1">
                <a:latin typeface="Century Gothic" pitchFamily="34" charset="0"/>
              </a:endParaRPr>
            </a:p>
          </p:txBody>
        </p:sp>
      </p:grpSp>
      <p:graphicFrame>
        <p:nvGraphicFramePr>
          <p:cNvPr id="1026" name="Object 174"/>
          <p:cNvGraphicFramePr>
            <a:graphicFrameLocks noChangeAspect="1"/>
          </p:cNvGraphicFramePr>
          <p:nvPr/>
        </p:nvGraphicFramePr>
        <p:xfrm>
          <a:off x="6619875" y="5427663"/>
          <a:ext cx="420688" cy="295275"/>
        </p:xfrm>
        <a:graphic>
          <a:graphicData uri="http://schemas.openxmlformats.org/presentationml/2006/ole">
            <p:oleObj spid="_x0000_s1026" name="Imagem de bitmap" r:id="rId7" imgW="885949" imgH="961905" progId="">
              <p:embed/>
            </p:oleObj>
          </a:graphicData>
        </a:graphic>
      </p:graphicFrame>
      <p:sp>
        <p:nvSpPr>
          <p:cNvPr id="1138" name="Freeform 175"/>
          <p:cNvSpPr>
            <a:spLocks noChangeAspect="1"/>
          </p:cNvSpPr>
          <p:nvPr/>
        </p:nvSpPr>
        <p:spPr bwMode="auto">
          <a:xfrm flipH="1">
            <a:off x="6900863" y="5556250"/>
            <a:ext cx="74612" cy="30163"/>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139" name="Freeform 176"/>
          <p:cNvSpPr>
            <a:spLocks noChangeAspect="1"/>
          </p:cNvSpPr>
          <p:nvPr/>
        </p:nvSpPr>
        <p:spPr bwMode="auto">
          <a:xfrm flipH="1">
            <a:off x="6964363" y="5573713"/>
            <a:ext cx="9525" cy="7937"/>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140" name="Freeform 177"/>
          <p:cNvSpPr>
            <a:spLocks noChangeAspect="1"/>
          </p:cNvSpPr>
          <p:nvPr/>
        </p:nvSpPr>
        <p:spPr bwMode="auto">
          <a:xfrm flipH="1">
            <a:off x="6964363" y="5514975"/>
            <a:ext cx="136525" cy="125413"/>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141" name="Freeform 178"/>
          <p:cNvSpPr>
            <a:spLocks noChangeAspect="1"/>
          </p:cNvSpPr>
          <p:nvPr/>
        </p:nvSpPr>
        <p:spPr bwMode="auto">
          <a:xfrm flipH="1">
            <a:off x="6964363" y="5573713"/>
            <a:ext cx="9525" cy="7937"/>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142" name="Freeform 179"/>
          <p:cNvSpPr>
            <a:spLocks noChangeAspect="1"/>
          </p:cNvSpPr>
          <p:nvPr/>
        </p:nvSpPr>
        <p:spPr bwMode="auto">
          <a:xfrm flipH="1">
            <a:off x="7077075" y="5532438"/>
            <a:ext cx="7938"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143" name="Freeform 180"/>
          <p:cNvSpPr>
            <a:spLocks noChangeAspect="1"/>
          </p:cNvSpPr>
          <p:nvPr/>
        </p:nvSpPr>
        <p:spPr bwMode="auto">
          <a:xfrm flipH="1">
            <a:off x="6956425" y="5511800"/>
            <a:ext cx="147638" cy="128588"/>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144" name="Freeform 181"/>
          <p:cNvSpPr>
            <a:spLocks noChangeAspect="1"/>
          </p:cNvSpPr>
          <p:nvPr/>
        </p:nvSpPr>
        <p:spPr bwMode="auto">
          <a:xfrm flipH="1">
            <a:off x="7011988" y="5419725"/>
            <a:ext cx="88900" cy="103188"/>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145" name="Freeform 182"/>
          <p:cNvSpPr>
            <a:spLocks noChangeAspect="1"/>
          </p:cNvSpPr>
          <p:nvPr/>
        </p:nvSpPr>
        <p:spPr bwMode="auto">
          <a:xfrm flipH="1">
            <a:off x="7073900" y="5502275"/>
            <a:ext cx="9525"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146" name="Freeform 183"/>
          <p:cNvSpPr>
            <a:spLocks noChangeAspect="1"/>
          </p:cNvSpPr>
          <p:nvPr/>
        </p:nvSpPr>
        <p:spPr bwMode="auto">
          <a:xfrm flipH="1">
            <a:off x="7064375" y="5438775"/>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147" name="Freeform 184"/>
          <p:cNvSpPr>
            <a:spLocks noChangeAspect="1"/>
          </p:cNvSpPr>
          <p:nvPr/>
        </p:nvSpPr>
        <p:spPr bwMode="auto">
          <a:xfrm flipH="1">
            <a:off x="7021513" y="5465763"/>
            <a:ext cx="14287" cy="4762"/>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148" name="Freeform 185"/>
          <p:cNvSpPr>
            <a:spLocks noChangeAspect="1"/>
          </p:cNvSpPr>
          <p:nvPr/>
        </p:nvSpPr>
        <p:spPr bwMode="auto">
          <a:xfrm flipH="1">
            <a:off x="7023100" y="5470525"/>
            <a:ext cx="9525" cy="6350"/>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149" name="Freeform 186"/>
          <p:cNvSpPr>
            <a:spLocks noChangeAspect="1"/>
          </p:cNvSpPr>
          <p:nvPr/>
        </p:nvSpPr>
        <p:spPr bwMode="auto">
          <a:xfrm flipH="1">
            <a:off x="7029450" y="5491163"/>
            <a:ext cx="7938" cy="317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150" name="Freeform 187"/>
          <p:cNvSpPr>
            <a:spLocks noChangeAspect="1"/>
          </p:cNvSpPr>
          <p:nvPr/>
        </p:nvSpPr>
        <p:spPr bwMode="auto">
          <a:xfrm flipH="1">
            <a:off x="7064375" y="5438775"/>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151" name="Freeform 188"/>
          <p:cNvSpPr>
            <a:spLocks noChangeAspect="1"/>
          </p:cNvSpPr>
          <p:nvPr/>
        </p:nvSpPr>
        <p:spPr bwMode="auto">
          <a:xfrm flipH="1">
            <a:off x="7004050" y="5413375"/>
            <a:ext cx="90488" cy="6667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152" name="Freeform 189"/>
          <p:cNvSpPr>
            <a:spLocks noChangeAspect="1"/>
          </p:cNvSpPr>
          <p:nvPr/>
        </p:nvSpPr>
        <p:spPr bwMode="auto">
          <a:xfrm flipH="1">
            <a:off x="7002463" y="5703888"/>
            <a:ext cx="103187" cy="317500"/>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153" name="Freeform 190"/>
          <p:cNvSpPr>
            <a:spLocks noChangeAspect="1"/>
          </p:cNvSpPr>
          <p:nvPr/>
        </p:nvSpPr>
        <p:spPr bwMode="auto">
          <a:xfrm flipH="1">
            <a:off x="7069138" y="5719763"/>
            <a:ext cx="11112"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154" name="Freeform 191"/>
          <p:cNvSpPr>
            <a:spLocks noChangeAspect="1"/>
          </p:cNvSpPr>
          <p:nvPr/>
        </p:nvSpPr>
        <p:spPr bwMode="auto">
          <a:xfrm flipH="1">
            <a:off x="7045325" y="6000750"/>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155" name="Freeform 192"/>
          <p:cNvSpPr>
            <a:spLocks noChangeAspect="1"/>
          </p:cNvSpPr>
          <p:nvPr/>
        </p:nvSpPr>
        <p:spPr bwMode="auto">
          <a:xfrm flipH="1">
            <a:off x="6985000" y="5995988"/>
            <a:ext cx="80963" cy="41275"/>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156" name="Freeform 193"/>
          <p:cNvSpPr>
            <a:spLocks noChangeAspect="1"/>
          </p:cNvSpPr>
          <p:nvPr/>
        </p:nvSpPr>
        <p:spPr bwMode="auto">
          <a:xfrm flipH="1">
            <a:off x="7045325" y="6000750"/>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157" name="Freeform 194"/>
          <p:cNvSpPr>
            <a:spLocks noChangeAspect="1"/>
          </p:cNvSpPr>
          <p:nvPr/>
        </p:nvSpPr>
        <p:spPr bwMode="auto">
          <a:xfrm flipH="1">
            <a:off x="6983413" y="6002338"/>
            <a:ext cx="85725" cy="36512"/>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158" name="Freeform 195"/>
          <p:cNvSpPr>
            <a:spLocks noChangeAspect="1"/>
          </p:cNvSpPr>
          <p:nvPr/>
        </p:nvSpPr>
        <p:spPr bwMode="auto">
          <a:xfrm flipH="1">
            <a:off x="6983413" y="6027738"/>
            <a:ext cx="85725" cy="14287"/>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159" name="Freeform 196"/>
          <p:cNvSpPr>
            <a:spLocks noChangeAspect="1"/>
          </p:cNvSpPr>
          <p:nvPr/>
        </p:nvSpPr>
        <p:spPr bwMode="auto">
          <a:xfrm flipH="1">
            <a:off x="6999288" y="5702300"/>
            <a:ext cx="111125" cy="319088"/>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160" name="Freeform 197"/>
          <p:cNvSpPr>
            <a:spLocks noChangeAspect="1"/>
          </p:cNvSpPr>
          <p:nvPr/>
        </p:nvSpPr>
        <p:spPr bwMode="auto">
          <a:xfrm flipH="1">
            <a:off x="7038975" y="5703888"/>
            <a:ext cx="84138" cy="317500"/>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161" name="Freeform 198"/>
          <p:cNvSpPr>
            <a:spLocks noChangeAspect="1"/>
          </p:cNvSpPr>
          <p:nvPr/>
        </p:nvSpPr>
        <p:spPr bwMode="auto">
          <a:xfrm flipH="1">
            <a:off x="7069138" y="5719763"/>
            <a:ext cx="11112"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162" name="Freeform 199"/>
          <p:cNvSpPr>
            <a:spLocks noChangeAspect="1"/>
          </p:cNvSpPr>
          <p:nvPr/>
        </p:nvSpPr>
        <p:spPr bwMode="auto">
          <a:xfrm flipH="1">
            <a:off x="7102475" y="6003925"/>
            <a:ext cx="7938"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163" name="Freeform 200"/>
          <p:cNvSpPr>
            <a:spLocks noChangeAspect="1"/>
          </p:cNvSpPr>
          <p:nvPr/>
        </p:nvSpPr>
        <p:spPr bwMode="auto">
          <a:xfrm flipH="1">
            <a:off x="7064375" y="5994400"/>
            <a:ext cx="57150" cy="52388"/>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164" name="Freeform 201"/>
          <p:cNvSpPr>
            <a:spLocks noChangeAspect="1"/>
          </p:cNvSpPr>
          <p:nvPr/>
        </p:nvSpPr>
        <p:spPr bwMode="auto">
          <a:xfrm flipH="1">
            <a:off x="7102475" y="6003925"/>
            <a:ext cx="7938"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165" name="Freeform 202"/>
          <p:cNvSpPr>
            <a:spLocks noChangeAspect="1"/>
          </p:cNvSpPr>
          <p:nvPr/>
        </p:nvSpPr>
        <p:spPr bwMode="auto">
          <a:xfrm flipH="1">
            <a:off x="7056438" y="6005513"/>
            <a:ext cx="66675" cy="46037"/>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166" name="Freeform 203"/>
          <p:cNvSpPr>
            <a:spLocks noChangeAspect="1"/>
          </p:cNvSpPr>
          <p:nvPr/>
        </p:nvSpPr>
        <p:spPr bwMode="auto">
          <a:xfrm flipH="1">
            <a:off x="7054850" y="6029325"/>
            <a:ext cx="66675" cy="23813"/>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167" name="Freeform 204"/>
          <p:cNvSpPr>
            <a:spLocks noChangeAspect="1"/>
          </p:cNvSpPr>
          <p:nvPr/>
        </p:nvSpPr>
        <p:spPr bwMode="auto">
          <a:xfrm flipH="1">
            <a:off x="7035800" y="5702300"/>
            <a:ext cx="93663" cy="320675"/>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168" name="Freeform 205"/>
          <p:cNvSpPr>
            <a:spLocks noChangeAspect="1"/>
          </p:cNvSpPr>
          <p:nvPr/>
        </p:nvSpPr>
        <p:spPr bwMode="auto">
          <a:xfrm flipH="1">
            <a:off x="7031038" y="5497513"/>
            <a:ext cx="95250" cy="254000"/>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169" name="Freeform 206"/>
          <p:cNvSpPr>
            <a:spLocks noChangeAspect="1"/>
          </p:cNvSpPr>
          <p:nvPr/>
        </p:nvSpPr>
        <p:spPr bwMode="auto">
          <a:xfrm flipH="1">
            <a:off x="7073900" y="5502275"/>
            <a:ext cx="9525"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170" name="Freeform 207"/>
          <p:cNvSpPr>
            <a:spLocks noChangeAspect="1"/>
          </p:cNvSpPr>
          <p:nvPr/>
        </p:nvSpPr>
        <p:spPr bwMode="auto">
          <a:xfrm flipH="1">
            <a:off x="7077075" y="5532438"/>
            <a:ext cx="7938"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171" name="Freeform 208"/>
          <p:cNvSpPr>
            <a:spLocks noChangeAspect="1"/>
          </p:cNvSpPr>
          <p:nvPr/>
        </p:nvSpPr>
        <p:spPr bwMode="auto">
          <a:xfrm flipH="1">
            <a:off x="7069138" y="5719763"/>
            <a:ext cx="11112"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172" name="Freeform 209"/>
          <p:cNvSpPr>
            <a:spLocks noChangeAspect="1"/>
          </p:cNvSpPr>
          <p:nvPr/>
        </p:nvSpPr>
        <p:spPr bwMode="auto">
          <a:xfrm flipH="1">
            <a:off x="7027863" y="5651500"/>
            <a:ext cx="100012" cy="103188"/>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173" name="Freeform 210"/>
          <p:cNvSpPr>
            <a:spLocks noChangeAspect="1"/>
          </p:cNvSpPr>
          <p:nvPr/>
        </p:nvSpPr>
        <p:spPr bwMode="auto">
          <a:xfrm flipH="1">
            <a:off x="7083425" y="5651500"/>
            <a:ext cx="26988" cy="7938"/>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174" name="Freeform 211"/>
          <p:cNvSpPr>
            <a:spLocks noChangeAspect="1"/>
          </p:cNvSpPr>
          <p:nvPr/>
        </p:nvSpPr>
        <p:spPr bwMode="auto">
          <a:xfrm flipH="1">
            <a:off x="7046913" y="5651500"/>
            <a:ext cx="30162"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175" name="Freeform 212"/>
          <p:cNvSpPr>
            <a:spLocks noChangeAspect="1"/>
          </p:cNvSpPr>
          <p:nvPr/>
        </p:nvSpPr>
        <p:spPr bwMode="auto">
          <a:xfrm flipH="1">
            <a:off x="7031038" y="5653088"/>
            <a:ext cx="12700" cy="7937"/>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176" name="Freeform 213"/>
          <p:cNvSpPr>
            <a:spLocks noChangeAspect="1"/>
          </p:cNvSpPr>
          <p:nvPr/>
        </p:nvSpPr>
        <p:spPr bwMode="auto">
          <a:xfrm flipH="1">
            <a:off x="7023100" y="5486400"/>
            <a:ext cx="103188" cy="16827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177" name="Freeform 214"/>
          <p:cNvSpPr>
            <a:spLocks noChangeAspect="1"/>
          </p:cNvSpPr>
          <p:nvPr/>
        </p:nvSpPr>
        <p:spPr bwMode="auto">
          <a:xfrm flipH="1">
            <a:off x="6904038" y="5630863"/>
            <a:ext cx="76200" cy="31750"/>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178" name="Freeform 215"/>
          <p:cNvSpPr>
            <a:spLocks noChangeAspect="1"/>
          </p:cNvSpPr>
          <p:nvPr/>
        </p:nvSpPr>
        <p:spPr bwMode="auto">
          <a:xfrm flipH="1">
            <a:off x="6970713" y="5632450"/>
            <a:ext cx="9525" cy="7938"/>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179" name="Freeform 216"/>
          <p:cNvSpPr>
            <a:spLocks noChangeAspect="1"/>
          </p:cNvSpPr>
          <p:nvPr/>
        </p:nvSpPr>
        <p:spPr bwMode="auto">
          <a:xfrm flipH="1">
            <a:off x="6967538" y="5514975"/>
            <a:ext cx="134937" cy="131763"/>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180" name="Freeform 217"/>
          <p:cNvSpPr>
            <a:spLocks noChangeAspect="1"/>
          </p:cNvSpPr>
          <p:nvPr/>
        </p:nvSpPr>
        <p:spPr bwMode="auto">
          <a:xfrm flipH="1">
            <a:off x="6970713" y="563086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181" name="Freeform 218"/>
          <p:cNvSpPr>
            <a:spLocks noChangeAspect="1"/>
          </p:cNvSpPr>
          <p:nvPr/>
        </p:nvSpPr>
        <p:spPr bwMode="auto">
          <a:xfrm flipH="1">
            <a:off x="7077075" y="5532438"/>
            <a:ext cx="7938"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182" name="Freeform 219"/>
          <p:cNvSpPr>
            <a:spLocks noChangeAspect="1"/>
          </p:cNvSpPr>
          <p:nvPr/>
        </p:nvSpPr>
        <p:spPr bwMode="auto">
          <a:xfrm flipH="1">
            <a:off x="6961188" y="5513388"/>
            <a:ext cx="142875" cy="139700"/>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pic>
        <p:nvPicPr>
          <p:cNvPr id="1183" name="Picture 220"/>
          <p:cNvPicPr>
            <a:picLocks noChangeAspect="1" noChangeArrowheads="1"/>
          </p:cNvPicPr>
          <p:nvPr/>
        </p:nvPicPr>
        <p:blipFill>
          <a:blip r:embed="rId8"/>
          <a:srcRect/>
          <a:stretch>
            <a:fillRect/>
          </a:stretch>
        </p:blipFill>
        <p:spPr bwMode="white">
          <a:xfrm>
            <a:off x="6573838" y="5729288"/>
            <a:ext cx="334962" cy="252412"/>
          </a:xfrm>
          <a:prstGeom prst="rect">
            <a:avLst/>
          </a:prstGeom>
          <a:noFill/>
          <a:ln w="9525">
            <a:noFill/>
            <a:miter lim="800000"/>
            <a:headEnd/>
            <a:tailEnd/>
          </a:ln>
        </p:spPr>
      </p:pic>
      <p:pic>
        <p:nvPicPr>
          <p:cNvPr id="1184" name="Picture 221"/>
          <p:cNvPicPr>
            <a:picLocks noChangeArrowheads="1"/>
          </p:cNvPicPr>
          <p:nvPr/>
        </p:nvPicPr>
        <p:blipFill>
          <a:blip r:embed="rId9"/>
          <a:srcRect/>
          <a:stretch>
            <a:fillRect/>
          </a:stretch>
        </p:blipFill>
        <p:spPr bwMode="auto">
          <a:xfrm>
            <a:off x="190500" y="1843088"/>
            <a:ext cx="1770063" cy="796925"/>
          </a:xfrm>
          <a:prstGeom prst="rect">
            <a:avLst/>
          </a:prstGeom>
          <a:noFill/>
          <a:ln w="9525">
            <a:noFill/>
            <a:miter lim="800000"/>
            <a:headEnd/>
            <a:tailEnd/>
          </a:ln>
        </p:spPr>
      </p:pic>
      <p:sp>
        <p:nvSpPr>
          <p:cNvPr id="1185" name="Text Box 222"/>
          <p:cNvSpPr txBox="1">
            <a:spLocks noChangeArrowheads="1"/>
          </p:cNvSpPr>
          <p:nvPr/>
        </p:nvSpPr>
        <p:spPr bwMode="auto">
          <a:xfrm>
            <a:off x="323850" y="2657475"/>
            <a:ext cx="1493838" cy="244475"/>
          </a:xfrm>
          <a:prstGeom prst="rect">
            <a:avLst/>
          </a:prstGeom>
          <a:solidFill>
            <a:srgbClr val="D90601"/>
          </a:solidFill>
          <a:ln w="9525">
            <a:noFill/>
            <a:miter lim="800000"/>
            <a:headEnd/>
            <a:tailEnd/>
          </a:ln>
        </p:spPr>
        <p:txBody>
          <a:bodyPr>
            <a:spAutoFit/>
          </a:bodyPr>
          <a:lstStyle/>
          <a:p>
            <a:pPr algn="ctr">
              <a:spcBef>
                <a:spcPct val="50000"/>
              </a:spcBef>
            </a:pPr>
            <a:r>
              <a:rPr lang="pt-BR" sz="1000" b="1">
                <a:solidFill>
                  <a:schemeClr val="bg1"/>
                </a:solidFill>
                <a:latin typeface="Century Gothic" pitchFamily="34" charset="0"/>
              </a:rPr>
              <a:t>Controle Operacional</a:t>
            </a:r>
          </a:p>
        </p:txBody>
      </p:sp>
      <p:sp>
        <p:nvSpPr>
          <p:cNvPr id="1186" name="AutoShape 223"/>
          <p:cNvSpPr>
            <a:spLocks noChangeArrowheads="1"/>
          </p:cNvSpPr>
          <p:nvPr/>
        </p:nvSpPr>
        <p:spPr bwMode="auto">
          <a:xfrm>
            <a:off x="2660650" y="4287838"/>
            <a:ext cx="476250" cy="271462"/>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87" name="AutoShape 224"/>
          <p:cNvSpPr>
            <a:spLocks noChangeArrowheads="1"/>
          </p:cNvSpPr>
          <p:nvPr/>
        </p:nvSpPr>
        <p:spPr bwMode="auto">
          <a:xfrm>
            <a:off x="2632075" y="4084638"/>
            <a:ext cx="476250" cy="271462"/>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88" name="AutoShape 225"/>
          <p:cNvSpPr>
            <a:spLocks noChangeArrowheads="1"/>
          </p:cNvSpPr>
          <p:nvPr/>
        </p:nvSpPr>
        <p:spPr bwMode="auto">
          <a:xfrm>
            <a:off x="2224088" y="3744913"/>
            <a:ext cx="474662" cy="269875"/>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89" name="AutoShape 226"/>
          <p:cNvSpPr>
            <a:spLocks noChangeArrowheads="1"/>
          </p:cNvSpPr>
          <p:nvPr/>
        </p:nvSpPr>
        <p:spPr bwMode="auto">
          <a:xfrm>
            <a:off x="1817688" y="3541713"/>
            <a:ext cx="474662" cy="269875"/>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90" name="AutoShape 227"/>
          <p:cNvSpPr>
            <a:spLocks noChangeArrowheads="1"/>
          </p:cNvSpPr>
          <p:nvPr/>
        </p:nvSpPr>
        <p:spPr bwMode="auto">
          <a:xfrm>
            <a:off x="1817688" y="3744913"/>
            <a:ext cx="474662" cy="269875"/>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91" name="AutoShape 228"/>
          <p:cNvSpPr>
            <a:spLocks noChangeArrowheads="1"/>
          </p:cNvSpPr>
          <p:nvPr/>
        </p:nvSpPr>
        <p:spPr bwMode="auto">
          <a:xfrm>
            <a:off x="2224088" y="4016375"/>
            <a:ext cx="474662" cy="271463"/>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192" name="Freeform 229"/>
          <p:cNvSpPr>
            <a:spLocks noChangeAspect="1"/>
          </p:cNvSpPr>
          <p:nvPr/>
        </p:nvSpPr>
        <p:spPr bwMode="auto">
          <a:xfrm>
            <a:off x="5362575" y="5518150"/>
            <a:ext cx="74613" cy="30163"/>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chemeClr val="accent1"/>
          </a:solidFill>
          <a:ln w="9525">
            <a:noFill/>
            <a:round/>
            <a:headEnd/>
            <a:tailEnd/>
          </a:ln>
        </p:spPr>
        <p:txBody>
          <a:bodyPr/>
          <a:lstStyle/>
          <a:p>
            <a:pPr algn="ctr" eaLnBrk="0" hangingPunct="0"/>
            <a:endParaRPr lang="pt-BR"/>
          </a:p>
        </p:txBody>
      </p:sp>
      <p:sp>
        <p:nvSpPr>
          <p:cNvPr id="1193" name="Freeform 230"/>
          <p:cNvSpPr>
            <a:spLocks noChangeAspect="1"/>
          </p:cNvSpPr>
          <p:nvPr/>
        </p:nvSpPr>
        <p:spPr bwMode="auto">
          <a:xfrm>
            <a:off x="5364163" y="5535613"/>
            <a:ext cx="9525" cy="7937"/>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194" name="Freeform 231"/>
          <p:cNvSpPr>
            <a:spLocks noChangeAspect="1"/>
          </p:cNvSpPr>
          <p:nvPr/>
        </p:nvSpPr>
        <p:spPr bwMode="auto">
          <a:xfrm>
            <a:off x="5237163" y="5476875"/>
            <a:ext cx="136525" cy="125413"/>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195" name="Freeform 232"/>
          <p:cNvSpPr>
            <a:spLocks noChangeAspect="1"/>
          </p:cNvSpPr>
          <p:nvPr/>
        </p:nvSpPr>
        <p:spPr bwMode="auto">
          <a:xfrm>
            <a:off x="5364163" y="5535613"/>
            <a:ext cx="9525" cy="7937"/>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196" name="Freeform 233"/>
          <p:cNvSpPr>
            <a:spLocks noChangeAspect="1"/>
          </p:cNvSpPr>
          <p:nvPr/>
        </p:nvSpPr>
        <p:spPr bwMode="auto">
          <a:xfrm>
            <a:off x="5253038" y="5494338"/>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197" name="Freeform 234"/>
          <p:cNvSpPr>
            <a:spLocks noChangeAspect="1"/>
          </p:cNvSpPr>
          <p:nvPr/>
        </p:nvSpPr>
        <p:spPr bwMode="auto">
          <a:xfrm>
            <a:off x="5233988" y="5473700"/>
            <a:ext cx="147637" cy="128588"/>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198" name="Freeform 235"/>
          <p:cNvSpPr>
            <a:spLocks noChangeAspect="1"/>
          </p:cNvSpPr>
          <p:nvPr/>
        </p:nvSpPr>
        <p:spPr bwMode="auto">
          <a:xfrm>
            <a:off x="5237163" y="5381625"/>
            <a:ext cx="88900" cy="103188"/>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199" name="Freeform 236"/>
          <p:cNvSpPr>
            <a:spLocks noChangeAspect="1"/>
          </p:cNvSpPr>
          <p:nvPr/>
        </p:nvSpPr>
        <p:spPr bwMode="auto">
          <a:xfrm>
            <a:off x="5254625" y="5462588"/>
            <a:ext cx="9525"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200" name="Freeform 237"/>
          <p:cNvSpPr>
            <a:spLocks noChangeAspect="1"/>
          </p:cNvSpPr>
          <p:nvPr/>
        </p:nvSpPr>
        <p:spPr bwMode="auto">
          <a:xfrm>
            <a:off x="5264150" y="5400675"/>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201" name="Freeform 238"/>
          <p:cNvSpPr>
            <a:spLocks noChangeAspect="1"/>
          </p:cNvSpPr>
          <p:nvPr/>
        </p:nvSpPr>
        <p:spPr bwMode="auto">
          <a:xfrm>
            <a:off x="5302250" y="5427663"/>
            <a:ext cx="14288" cy="4762"/>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202" name="Freeform 239"/>
          <p:cNvSpPr>
            <a:spLocks noChangeAspect="1"/>
          </p:cNvSpPr>
          <p:nvPr/>
        </p:nvSpPr>
        <p:spPr bwMode="auto">
          <a:xfrm>
            <a:off x="5305425" y="5432425"/>
            <a:ext cx="9525" cy="47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203" name="Freeform 240"/>
          <p:cNvSpPr>
            <a:spLocks noChangeAspect="1"/>
          </p:cNvSpPr>
          <p:nvPr/>
        </p:nvSpPr>
        <p:spPr bwMode="auto">
          <a:xfrm>
            <a:off x="5300663" y="5453063"/>
            <a:ext cx="7937" cy="317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204" name="Freeform 241"/>
          <p:cNvSpPr>
            <a:spLocks noChangeAspect="1"/>
          </p:cNvSpPr>
          <p:nvPr/>
        </p:nvSpPr>
        <p:spPr bwMode="auto">
          <a:xfrm>
            <a:off x="5264150" y="5400675"/>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205" name="Freeform 242"/>
          <p:cNvSpPr>
            <a:spLocks noChangeAspect="1"/>
          </p:cNvSpPr>
          <p:nvPr/>
        </p:nvSpPr>
        <p:spPr bwMode="auto">
          <a:xfrm>
            <a:off x="5243513" y="5375275"/>
            <a:ext cx="90487" cy="6667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206" name="Freeform 243"/>
          <p:cNvSpPr>
            <a:spLocks noChangeAspect="1"/>
          </p:cNvSpPr>
          <p:nvPr/>
        </p:nvSpPr>
        <p:spPr bwMode="auto">
          <a:xfrm>
            <a:off x="5232400" y="5665788"/>
            <a:ext cx="103188" cy="315912"/>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207" name="Freeform 244"/>
          <p:cNvSpPr>
            <a:spLocks noChangeAspect="1"/>
          </p:cNvSpPr>
          <p:nvPr/>
        </p:nvSpPr>
        <p:spPr bwMode="auto">
          <a:xfrm>
            <a:off x="5257800" y="5680075"/>
            <a:ext cx="11113" cy="11113"/>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208" name="Freeform 245"/>
          <p:cNvSpPr>
            <a:spLocks noChangeAspect="1"/>
          </p:cNvSpPr>
          <p:nvPr/>
        </p:nvSpPr>
        <p:spPr bwMode="auto">
          <a:xfrm>
            <a:off x="5283200" y="5961063"/>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209" name="Freeform 246"/>
          <p:cNvSpPr>
            <a:spLocks noChangeAspect="1"/>
          </p:cNvSpPr>
          <p:nvPr/>
        </p:nvSpPr>
        <p:spPr bwMode="auto">
          <a:xfrm>
            <a:off x="5272088" y="5956300"/>
            <a:ext cx="80962" cy="41275"/>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210" name="Freeform 247"/>
          <p:cNvSpPr>
            <a:spLocks noChangeAspect="1"/>
          </p:cNvSpPr>
          <p:nvPr/>
        </p:nvSpPr>
        <p:spPr bwMode="auto">
          <a:xfrm>
            <a:off x="5283200" y="5961063"/>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211" name="Freeform 248"/>
          <p:cNvSpPr>
            <a:spLocks noChangeAspect="1"/>
          </p:cNvSpPr>
          <p:nvPr/>
        </p:nvSpPr>
        <p:spPr bwMode="auto">
          <a:xfrm>
            <a:off x="5268913" y="5962650"/>
            <a:ext cx="85725" cy="36513"/>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212" name="Freeform 249"/>
          <p:cNvSpPr>
            <a:spLocks noChangeAspect="1"/>
          </p:cNvSpPr>
          <p:nvPr/>
        </p:nvSpPr>
        <p:spPr bwMode="auto">
          <a:xfrm>
            <a:off x="5268913" y="5988050"/>
            <a:ext cx="85725" cy="14288"/>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213" name="Freeform 250"/>
          <p:cNvSpPr>
            <a:spLocks noChangeAspect="1"/>
          </p:cNvSpPr>
          <p:nvPr/>
        </p:nvSpPr>
        <p:spPr bwMode="auto">
          <a:xfrm>
            <a:off x="5227638" y="5662613"/>
            <a:ext cx="111125" cy="319087"/>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214" name="Freeform 251"/>
          <p:cNvSpPr>
            <a:spLocks noChangeAspect="1"/>
          </p:cNvSpPr>
          <p:nvPr/>
        </p:nvSpPr>
        <p:spPr bwMode="auto">
          <a:xfrm>
            <a:off x="5214938" y="5665788"/>
            <a:ext cx="84137" cy="315912"/>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215" name="Freeform 252"/>
          <p:cNvSpPr>
            <a:spLocks noChangeAspect="1"/>
          </p:cNvSpPr>
          <p:nvPr/>
        </p:nvSpPr>
        <p:spPr bwMode="auto">
          <a:xfrm>
            <a:off x="5257800" y="5680075"/>
            <a:ext cx="11113" cy="11113"/>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216" name="Freeform 253"/>
          <p:cNvSpPr>
            <a:spLocks noChangeAspect="1"/>
          </p:cNvSpPr>
          <p:nvPr/>
        </p:nvSpPr>
        <p:spPr bwMode="auto">
          <a:xfrm>
            <a:off x="5227638" y="5964238"/>
            <a:ext cx="7937"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217" name="Freeform 254"/>
          <p:cNvSpPr>
            <a:spLocks noChangeAspect="1"/>
          </p:cNvSpPr>
          <p:nvPr/>
        </p:nvSpPr>
        <p:spPr bwMode="auto">
          <a:xfrm>
            <a:off x="5216525" y="5954713"/>
            <a:ext cx="57150" cy="52387"/>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218" name="Freeform 255"/>
          <p:cNvSpPr>
            <a:spLocks noChangeAspect="1"/>
          </p:cNvSpPr>
          <p:nvPr/>
        </p:nvSpPr>
        <p:spPr bwMode="auto">
          <a:xfrm>
            <a:off x="5227638" y="5964238"/>
            <a:ext cx="7937"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219" name="Freeform 256"/>
          <p:cNvSpPr>
            <a:spLocks noChangeAspect="1"/>
          </p:cNvSpPr>
          <p:nvPr/>
        </p:nvSpPr>
        <p:spPr bwMode="auto">
          <a:xfrm>
            <a:off x="5214938" y="5965825"/>
            <a:ext cx="66675" cy="46038"/>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220" name="Freeform 257"/>
          <p:cNvSpPr>
            <a:spLocks noChangeAspect="1"/>
          </p:cNvSpPr>
          <p:nvPr/>
        </p:nvSpPr>
        <p:spPr bwMode="auto">
          <a:xfrm>
            <a:off x="5216525" y="5989638"/>
            <a:ext cx="66675" cy="23812"/>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221" name="Freeform 258"/>
          <p:cNvSpPr>
            <a:spLocks noChangeAspect="1"/>
          </p:cNvSpPr>
          <p:nvPr/>
        </p:nvSpPr>
        <p:spPr bwMode="auto">
          <a:xfrm>
            <a:off x="5208588" y="5662613"/>
            <a:ext cx="93662" cy="322262"/>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222" name="Freeform 259"/>
          <p:cNvSpPr>
            <a:spLocks noChangeAspect="1"/>
          </p:cNvSpPr>
          <p:nvPr/>
        </p:nvSpPr>
        <p:spPr bwMode="auto">
          <a:xfrm>
            <a:off x="5211763" y="5459413"/>
            <a:ext cx="95250" cy="252412"/>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223" name="Freeform 260"/>
          <p:cNvSpPr>
            <a:spLocks noChangeAspect="1"/>
          </p:cNvSpPr>
          <p:nvPr/>
        </p:nvSpPr>
        <p:spPr bwMode="auto">
          <a:xfrm>
            <a:off x="5254625" y="5462588"/>
            <a:ext cx="9525"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224" name="Freeform 261"/>
          <p:cNvSpPr>
            <a:spLocks noChangeAspect="1"/>
          </p:cNvSpPr>
          <p:nvPr/>
        </p:nvSpPr>
        <p:spPr bwMode="auto">
          <a:xfrm>
            <a:off x="5253038" y="5494338"/>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225" name="Freeform 262"/>
          <p:cNvSpPr>
            <a:spLocks noChangeAspect="1"/>
          </p:cNvSpPr>
          <p:nvPr/>
        </p:nvSpPr>
        <p:spPr bwMode="auto">
          <a:xfrm>
            <a:off x="5257800" y="5680075"/>
            <a:ext cx="11113" cy="11113"/>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226" name="Freeform 263"/>
          <p:cNvSpPr>
            <a:spLocks noChangeAspect="1"/>
          </p:cNvSpPr>
          <p:nvPr/>
        </p:nvSpPr>
        <p:spPr bwMode="auto">
          <a:xfrm>
            <a:off x="5210175" y="5611813"/>
            <a:ext cx="100013" cy="104775"/>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227" name="Freeform 264"/>
          <p:cNvSpPr>
            <a:spLocks noChangeAspect="1"/>
          </p:cNvSpPr>
          <p:nvPr/>
        </p:nvSpPr>
        <p:spPr bwMode="auto">
          <a:xfrm>
            <a:off x="5227638" y="5611813"/>
            <a:ext cx="26987" cy="7937"/>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228" name="Freeform 265"/>
          <p:cNvSpPr>
            <a:spLocks noChangeAspect="1"/>
          </p:cNvSpPr>
          <p:nvPr/>
        </p:nvSpPr>
        <p:spPr bwMode="auto">
          <a:xfrm>
            <a:off x="5260975" y="5611813"/>
            <a:ext cx="30163"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229" name="Freeform 266"/>
          <p:cNvSpPr>
            <a:spLocks noChangeAspect="1"/>
          </p:cNvSpPr>
          <p:nvPr/>
        </p:nvSpPr>
        <p:spPr bwMode="auto">
          <a:xfrm>
            <a:off x="5294313" y="5613400"/>
            <a:ext cx="12700" cy="7938"/>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230" name="Freeform 267"/>
          <p:cNvSpPr>
            <a:spLocks noChangeAspect="1"/>
          </p:cNvSpPr>
          <p:nvPr/>
        </p:nvSpPr>
        <p:spPr bwMode="auto">
          <a:xfrm>
            <a:off x="5211763" y="5448300"/>
            <a:ext cx="103187" cy="16827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231" name="Freeform 268"/>
          <p:cNvSpPr>
            <a:spLocks noChangeAspect="1"/>
          </p:cNvSpPr>
          <p:nvPr/>
        </p:nvSpPr>
        <p:spPr bwMode="auto">
          <a:xfrm>
            <a:off x="5357813" y="5592763"/>
            <a:ext cx="76200" cy="31750"/>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232" name="Freeform 269"/>
          <p:cNvSpPr>
            <a:spLocks noChangeAspect="1"/>
          </p:cNvSpPr>
          <p:nvPr/>
        </p:nvSpPr>
        <p:spPr bwMode="auto">
          <a:xfrm>
            <a:off x="5357813" y="5594350"/>
            <a:ext cx="9525" cy="7938"/>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233" name="Freeform 270"/>
          <p:cNvSpPr>
            <a:spLocks noChangeAspect="1"/>
          </p:cNvSpPr>
          <p:nvPr/>
        </p:nvSpPr>
        <p:spPr bwMode="auto">
          <a:xfrm>
            <a:off x="5235575" y="5476875"/>
            <a:ext cx="134938" cy="131763"/>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234" name="Freeform 271"/>
          <p:cNvSpPr>
            <a:spLocks noChangeAspect="1"/>
          </p:cNvSpPr>
          <p:nvPr/>
        </p:nvSpPr>
        <p:spPr bwMode="auto">
          <a:xfrm>
            <a:off x="5357813" y="559276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235" name="Freeform 272"/>
          <p:cNvSpPr>
            <a:spLocks noChangeAspect="1"/>
          </p:cNvSpPr>
          <p:nvPr/>
        </p:nvSpPr>
        <p:spPr bwMode="auto">
          <a:xfrm>
            <a:off x="5253038" y="5494338"/>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236" name="Freeform 273"/>
          <p:cNvSpPr>
            <a:spLocks noChangeAspect="1"/>
          </p:cNvSpPr>
          <p:nvPr/>
        </p:nvSpPr>
        <p:spPr bwMode="auto">
          <a:xfrm>
            <a:off x="5233988" y="5475288"/>
            <a:ext cx="142875" cy="138112"/>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237" name="Freeform 274"/>
          <p:cNvSpPr>
            <a:spLocks noChangeAspect="1"/>
          </p:cNvSpPr>
          <p:nvPr/>
        </p:nvSpPr>
        <p:spPr bwMode="auto">
          <a:xfrm flipH="1">
            <a:off x="2970213" y="4024313"/>
            <a:ext cx="74612" cy="30162"/>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238" name="Freeform 275"/>
          <p:cNvSpPr>
            <a:spLocks noChangeAspect="1"/>
          </p:cNvSpPr>
          <p:nvPr/>
        </p:nvSpPr>
        <p:spPr bwMode="auto">
          <a:xfrm flipH="1">
            <a:off x="3033713" y="4041775"/>
            <a:ext cx="9525" cy="7938"/>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239" name="Freeform 276"/>
          <p:cNvSpPr>
            <a:spLocks noChangeAspect="1"/>
          </p:cNvSpPr>
          <p:nvPr/>
        </p:nvSpPr>
        <p:spPr bwMode="auto">
          <a:xfrm flipH="1">
            <a:off x="3033713" y="3983038"/>
            <a:ext cx="136525" cy="125412"/>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240" name="Freeform 277"/>
          <p:cNvSpPr>
            <a:spLocks noChangeAspect="1"/>
          </p:cNvSpPr>
          <p:nvPr/>
        </p:nvSpPr>
        <p:spPr bwMode="auto">
          <a:xfrm flipH="1">
            <a:off x="3033713" y="4041775"/>
            <a:ext cx="9525" cy="7938"/>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241" name="Freeform 278"/>
          <p:cNvSpPr>
            <a:spLocks noChangeAspect="1"/>
          </p:cNvSpPr>
          <p:nvPr/>
        </p:nvSpPr>
        <p:spPr bwMode="auto">
          <a:xfrm flipH="1">
            <a:off x="3146425" y="4000500"/>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242" name="Freeform 279"/>
          <p:cNvSpPr>
            <a:spLocks noChangeAspect="1"/>
          </p:cNvSpPr>
          <p:nvPr/>
        </p:nvSpPr>
        <p:spPr bwMode="auto">
          <a:xfrm flipH="1">
            <a:off x="3025775" y="3979863"/>
            <a:ext cx="147638" cy="128587"/>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243" name="Freeform 280"/>
          <p:cNvSpPr>
            <a:spLocks noChangeAspect="1"/>
          </p:cNvSpPr>
          <p:nvPr/>
        </p:nvSpPr>
        <p:spPr bwMode="auto">
          <a:xfrm flipH="1">
            <a:off x="3081338" y="3887788"/>
            <a:ext cx="88900" cy="103187"/>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244" name="Freeform 281"/>
          <p:cNvSpPr>
            <a:spLocks noChangeAspect="1"/>
          </p:cNvSpPr>
          <p:nvPr/>
        </p:nvSpPr>
        <p:spPr bwMode="auto">
          <a:xfrm flipH="1">
            <a:off x="3143250" y="3968750"/>
            <a:ext cx="9525"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245" name="Freeform 282"/>
          <p:cNvSpPr>
            <a:spLocks noChangeAspect="1"/>
          </p:cNvSpPr>
          <p:nvPr/>
        </p:nvSpPr>
        <p:spPr bwMode="auto">
          <a:xfrm flipH="1">
            <a:off x="3133725" y="3906838"/>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246" name="Freeform 283"/>
          <p:cNvSpPr>
            <a:spLocks noChangeAspect="1"/>
          </p:cNvSpPr>
          <p:nvPr/>
        </p:nvSpPr>
        <p:spPr bwMode="auto">
          <a:xfrm flipH="1">
            <a:off x="3090863" y="3933825"/>
            <a:ext cx="14287" cy="4763"/>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247" name="Freeform 284"/>
          <p:cNvSpPr>
            <a:spLocks noChangeAspect="1"/>
          </p:cNvSpPr>
          <p:nvPr/>
        </p:nvSpPr>
        <p:spPr bwMode="auto">
          <a:xfrm flipH="1">
            <a:off x="3092450" y="3938588"/>
            <a:ext cx="9525" cy="4762"/>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248" name="Freeform 285"/>
          <p:cNvSpPr>
            <a:spLocks noChangeAspect="1"/>
          </p:cNvSpPr>
          <p:nvPr/>
        </p:nvSpPr>
        <p:spPr bwMode="auto">
          <a:xfrm flipH="1">
            <a:off x="3098800" y="3959225"/>
            <a:ext cx="7938" cy="317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249" name="Freeform 286"/>
          <p:cNvSpPr>
            <a:spLocks noChangeAspect="1"/>
          </p:cNvSpPr>
          <p:nvPr/>
        </p:nvSpPr>
        <p:spPr bwMode="auto">
          <a:xfrm flipH="1">
            <a:off x="3133725" y="3906838"/>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250" name="Freeform 287"/>
          <p:cNvSpPr>
            <a:spLocks noChangeAspect="1"/>
          </p:cNvSpPr>
          <p:nvPr/>
        </p:nvSpPr>
        <p:spPr bwMode="auto">
          <a:xfrm flipH="1">
            <a:off x="3073400" y="3881438"/>
            <a:ext cx="90488" cy="6667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251" name="Freeform 288"/>
          <p:cNvSpPr>
            <a:spLocks noChangeAspect="1"/>
          </p:cNvSpPr>
          <p:nvPr/>
        </p:nvSpPr>
        <p:spPr bwMode="auto">
          <a:xfrm flipH="1">
            <a:off x="3071813" y="4171950"/>
            <a:ext cx="103187" cy="315913"/>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252" name="Freeform 289"/>
          <p:cNvSpPr>
            <a:spLocks noChangeAspect="1"/>
          </p:cNvSpPr>
          <p:nvPr/>
        </p:nvSpPr>
        <p:spPr bwMode="auto">
          <a:xfrm flipH="1">
            <a:off x="3138488" y="4186238"/>
            <a:ext cx="11112" cy="11112"/>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253" name="Freeform 290"/>
          <p:cNvSpPr>
            <a:spLocks noChangeAspect="1"/>
          </p:cNvSpPr>
          <p:nvPr/>
        </p:nvSpPr>
        <p:spPr bwMode="auto">
          <a:xfrm flipH="1">
            <a:off x="3114675" y="4467225"/>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254" name="Freeform 291"/>
          <p:cNvSpPr>
            <a:spLocks noChangeAspect="1"/>
          </p:cNvSpPr>
          <p:nvPr/>
        </p:nvSpPr>
        <p:spPr bwMode="auto">
          <a:xfrm flipH="1">
            <a:off x="3054350" y="4462463"/>
            <a:ext cx="80963" cy="41275"/>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255" name="Freeform 292"/>
          <p:cNvSpPr>
            <a:spLocks noChangeAspect="1"/>
          </p:cNvSpPr>
          <p:nvPr/>
        </p:nvSpPr>
        <p:spPr bwMode="auto">
          <a:xfrm flipH="1">
            <a:off x="3114675" y="4467225"/>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256" name="Freeform 293"/>
          <p:cNvSpPr>
            <a:spLocks noChangeAspect="1"/>
          </p:cNvSpPr>
          <p:nvPr/>
        </p:nvSpPr>
        <p:spPr bwMode="auto">
          <a:xfrm flipH="1">
            <a:off x="3052763" y="4468813"/>
            <a:ext cx="85725" cy="36512"/>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257" name="Freeform 294"/>
          <p:cNvSpPr>
            <a:spLocks noChangeAspect="1"/>
          </p:cNvSpPr>
          <p:nvPr/>
        </p:nvSpPr>
        <p:spPr bwMode="auto">
          <a:xfrm flipH="1">
            <a:off x="3052763" y="4494213"/>
            <a:ext cx="85725" cy="14287"/>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258" name="Freeform 295"/>
          <p:cNvSpPr>
            <a:spLocks noChangeAspect="1"/>
          </p:cNvSpPr>
          <p:nvPr/>
        </p:nvSpPr>
        <p:spPr bwMode="auto">
          <a:xfrm flipH="1">
            <a:off x="3068638" y="4168775"/>
            <a:ext cx="111125" cy="319088"/>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259" name="Freeform 296"/>
          <p:cNvSpPr>
            <a:spLocks noChangeAspect="1"/>
          </p:cNvSpPr>
          <p:nvPr/>
        </p:nvSpPr>
        <p:spPr bwMode="auto">
          <a:xfrm flipH="1">
            <a:off x="3108325" y="4171950"/>
            <a:ext cx="84138" cy="315913"/>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260" name="Freeform 297"/>
          <p:cNvSpPr>
            <a:spLocks noChangeAspect="1"/>
          </p:cNvSpPr>
          <p:nvPr/>
        </p:nvSpPr>
        <p:spPr bwMode="auto">
          <a:xfrm flipH="1">
            <a:off x="3138488" y="4186238"/>
            <a:ext cx="11112" cy="11112"/>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261" name="Freeform 298"/>
          <p:cNvSpPr>
            <a:spLocks noChangeAspect="1"/>
          </p:cNvSpPr>
          <p:nvPr/>
        </p:nvSpPr>
        <p:spPr bwMode="auto">
          <a:xfrm flipH="1">
            <a:off x="3171825" y="4470400"/>
            <a:ext cx="7938"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262" name="Freeform 299"/>
          <p:cNvSpPr>
            <a:spLocks noChangeAspect="1"/>
          </p:cNvSpPr>
          <p:nvPr/>
        </p:nvSpPr>
        <p:spPr bwMode="auto">
          <a:xfrm flipH="1">
            <a:off x="3133725" y="4460875"/>
            <a:ext cx="57150" cy="52388"/>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263" name="Freeform 300"/>
          <p:cNvSpPr>
            <a:spLocks noChangeAspect="1"/>
          </p:cNvSpPr>
          <p:nvPr/>
        </p:nvSpPr>
        <p:spPr bwMode="auto">
          <a:xfrm flipH="1">
            <a:off x="3171825" y="4470400"/>
            <a:ext cx="7938"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264" name="Freeform 301"/>
          <p:cNvSpPr>
            <a:spLocks noChangeAspect="1"/>
          </p:cNvSpPr>
          <p:nvPr/>
        </p:nvSpPr>
        <p:spPr bwMode="auto">
          <a:xfrm flipH="1">
            <a:off x="3125788" y="4471988"/>
            <a:ext cx="66675" cy="46037"/>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265" name="Freeform 302"/>
          <p:cNvSpPr>
            <a:spLocks noChangeAspect="1"/>
          </p:cNvSpPr>
          <p:nvPr/>
        </p:nvSpPr>
        <p:spPr bwMode="auto">
          <a:xfrm flipH="1">
            <a:off x="3124200" y="4495800"/>
            <a:ext cx="66675" cy="23813"/>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266" name="Freeform 303"/>
          <p:cNvSpPr>
            <a:spLocks noChangeAspect="1"/>
          </p:cNvSpPr>
          <p:nvPr/>
        </p:nvSpPr>
        <p:spPr bwMode="auto">
          <a:xfrm flipH="1">
            <a:off x="3105150" y="4168775"/>
            <a:ext cx="93663" cy="322263"/>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267" name="Freeform 304"/>
          <p:cNvSpPr>
            <a:spLocks noChangeAspect="1"/>
          </p:cNvSpPr>
          <p:nvPr/>
        </p:nvSpPr>
        <p:spPr bwMode="auto">
          <a:xfrm flipH="1">
            <a:off x="3100388" y="3965575"/>
            <a:ext cx="95250" cy="252413"/>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268" name="Freeform 305"/>
          <p:cNvSpPr>
            <a:spLocks noChangeAspect="1"/>
          </p:cNvSpPr>
          <p:nvPr/>
        </p:nvSpPr>
        <p:spPr bwMode="auto">
          <a:xfrm flipH="1">
            <a:off x="3143250" y="3968750"/>
            <a:ext cx="9525"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269" name="Freeform 306"/>
          <p:cNvSpPr>
            <a:spLocks noChangeAspect="1"/>
          </p:cNvSpPr>
          <p:nvPr/>
        </p:nvSpPr>
        <p:spPr bwMode="auto">
          <a:xfrm flipH="1">
            <a:off x="3146425" y="4000500"/>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270" name="Freeform 307"/>
          <p:cNvSpPr>
            <a:spLocks noChangeAspect="1"/>
          </p:cNvSpPr>
          <p:nvPr/>
        </p:nvSpPr>
        <p:spPr bwMode="auto">
          <a:xfrm flipH="1">
            <a:off x="3138488" y="4186238"/>
            <a:ext cx="11112" cy="11112"/>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271" name="Freeform 308"/>
          <p:cNvSpPr>
            <a:spLocks noChangeAspect="1"/>
          </p:cNvSpPr>
          <p:nvPr/>
        </p:nvSpPr>
        <p:spPr bwMode="auto">
          <a:xfrm flipH="1">
            <a:off x="3097213" y="4117975"/>
            <a:ext cx="100012" cy="104775"/>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272" name="Freeform 309"/>
          <p:cNvSpPr>
            <a:spLocks noChangeAspect="1"/>
          </p:cNvSpPr>
          <p:nvPr/>
        </p:nvSpPr>
        <p:spPr bwMode="auto">
          <a:xfrm flipH="1">
            <a:off x="3152775" y="4117975"/>
            <a:ext cx="26988" cy="7938"/>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273" name="Freeform 310"/>
          <p:cNvSpPr>
            <a:spLocks noChangeAspect="1"/>
          </p:cNvSpPr>
          <p:nvPr/>
        </p:nvSpPr>
        <p:spPr bwMode="auto">
          <a:xfrm flipH="1">
            <a:off x="3116263" y="4117975"/>
            <a:ext cx="30162"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274" name="Freeform 311"/>
          <p:cNvSpPr>
            <a:spLocks noChangeAspect="1"/>
          </p:cNvSpPr>
          <p:nvPr/>
        </p:nvSpPr>
        <p:spPr bwMode="auto">
          <a:xfrm flipH="1">
            <a:off x="3100388" y="4119563"/>
            <a:ext cx="12700" cy="7937"/>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275" name="Freeform 312"/>
          <p:cNvSpPr>
            <a:spLocks noChangeAspect="1"/>
          </p:cNvSpPr>
          <p:nvPr/>
        </p:nvSpPr>
        <p:spPr bwMode="auto">
          <a:xfrm flipH="1">
            <a:off x="3092450" y="3954463"/>
            <a:ext cx="103188" cy="16827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276" name="Freeform 313"/>
          <p:cNvSpPr>
            <a:spLocks noChangeAspect="1"/>
          </p:cNvSpPr>
          <p:nvPr/>
        </p:nvSpPr>
        <p:spPr bwMode="auto">
          <a:xfrm flipH="1">
            <a:off x="2973388" y="4098925"/>
            <a:ext cx="76200" cy="31750"/>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277" name="Freeform 314"/>
          <p:cNvSpPr>
            <a:spLocks noChangeAspect="1"/>
          </p:cNvSpPr>
          <p:nvPr/>
        </p:nvSpPr>
        <p:spPr bwMode="auto">
          <a:xfrm flipH="1">
            <a:off x="3040063" y="4100513"/>
            <a:ext cx="9525" cy="7937"/>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278" name="Freeform 315"/>
          <p:cNvSpPr>
            <a:spLocks noChangeAspect="1"/>
          </p:cNvSpPr>
          <p:nvPr/>
        </p:nvSpPr>
        <p:spPr bwMode="auto">
          <a:xfrm flipH="1">
            <a:off x="3036888" y="3983038"/>
            <a:ext cx="134937" cy="131762"/>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279" name="Freeform 316"/>
          <p:cNvSpPr>
            <a:spLocks noChangeAspect="1"/>
          </p:cNvSpPr>
          <p:nvPr/>
        </p:nvSpPr>
        <p:spPr bwMode="auto">
          <a:xfrm flipH="1">
            <a:off x="3040063" y="4098925"/>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280" name="Freeform 317"/>
          <p:cNvSpPr>
            <a:spLocks noChangeAspect="1"/>
          </p:cNvSpPr>
          <p:nvPr/>
        </p:nvSpPr>
        <p:spPr bwMode="auto">
          <a:xfrm flipH="1">
            <a:off x="3146425" y="4000500"/>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281" name="Freeform 318"/>
          <p:cNvSpPr>
            <a:spLocks noChangeAspect="1"/>
          </p:cNvSpPr>
          <p:nvPr/>
        </p:nvSpPr>
        <p:spPr bwMode="auto">
          <a:xfrm flipH="1">
            <a:off x="3030538" y="3981450"/>
            <a:ext cx="142875" cy="138113"/>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282" name="AutoShape 319"/>
          <p:cNvSpPr>
            <a:spLocks noChangeArrowheads="1"/>
          </p:cNvSpPr>
          <p:nvPr/>
        </p:nvSpPr>
        <p:spPr bwMode="auto">
          <a:xfrm rot="10153531">
            <a:off x="2125663" y="1751013"/>
            <a:ext cx="690562" cy="1109662"/>
          </a:xfrm>
          <a:prstGeom prst="parallelogram">
            <a:avLst>
              <a:gd name="adj" fmla="val 25000"/>
            </a:avLst>
          </a:prstGeom>
          <a:gradFill rotWithShape="1">
            <a:gsLst>
              <a:gs pos="0">
                <a:srgbClr val="46B2FC">
                  <a:alpha val="75000"/>
                </a:srgbClr>
              </a:gs>
              <a:gs pos="100000">
                <a:schemeClr val="bg1"/>
              </a:gs>
            </a:gsLst>
            <a:path path="rect">
              <a:fillToRect r="100000" b="100000"/>
            </a:path>
          </a:gradFill>
          <a:ln w="9525">
            <a:solidFill>
              <a:schemeClr val="accent1"/>
            </a:solidFill>
            <a:miter lim="800000"/>
            <a:headEnd/>
            <a:tailEnd/>
          </a:ln>
        </p:spPr>
        <p:txBody>
          <a:bodyPr wrap="none" anchor="ctr"/>
          <a:lstStyle/>
          <a:p>
            <a:endParaRPr lang="pt-BR" sz="1400" b="1">
              <a:solidFill>
                <a:schemeClr val="tx1"/>
              </a:solidFill>
              <a:latin typeface="Century Gothic" pitchFamily="34" charset="0"/>
            </a:endParaRPr>
          </a:p>
        </p:txBody>
      </p:sp>
      <p:sp>
        <p:nvSpPr>
          <p:cNvPr id="1283" name="Rectangle 320"/>
          <p:cNvSpPr>
            <a:spLocks noChangeArrowheads="1"/>
          </p:cNvSpPr>
          <p:nvPr/>
        </p:nvSpPr>
        <p:spPr bwMode="auto">
          <a:xfrm>
            <a:off x="2292350" y="2182813"/>
            <a:ext cx="339725" cy="136525"/>
          </a:xfrm>
          <a:prstGeom prst="rect">
            <a:avLst/>
          </a:prstGeom>
          <a:gradFill rotWithShape="1">
            <a:gsLst>
              <a:gs pos="0">
                <a:schemeClr val="accent1">
                  <a:alpha val="10001"/>
                </a:schemeClr>
              </a:gs>
              <a:gs pos="100000">
                <a:schemeClr val="bg1"/>
              </a:gs>
            </a:gsLst>
            <a:lin ang="5400000" scaled="1"/>
          </a:gradFill>
          <a:ln w="9525">
            <a:solidFill>
              <a:schemeClr val="accent1"/>
            </a:solidFill>
            <a:miter lim="800000"/>
            <a:headEnd/>
            <a:tailEnd/>
          </a:ln>
        </p:spPr>
        <p:txBody>
          <a:bodyPr wrap="none" anchor="ctr"/>
          <a:lstStyle/>
          <a:p>
            <a:endParaRPr lang="pt-BR" sz="1400" b="1">
              <a:solidFill>
                <a:schemeClr val="tx1"/>
              </a:solidFill>
              <a:latin typeface="Century Gothic" pitchFamily="34" charset="0"/>
            </a:endParaRPr>
          </a:p>
        </p:txBody>
      </p:sp>
      <p:sp>
        <p:nvSpPr>
          <p:cNvPr id="1284" name="Freeform 321"/>
          <p:cNvSpPr>
            <a:spLocks noChangeAspect="1"/>
          </p:cNvSpPr>
          <p:nvPr/>
        </p:nvSpPr>
        <p:spPr bwMode="auto">
          <a:xfrm flipH="1">
            <a:off x="2428875" y="2325688"/>
            <a:ext cx="74613" cy="30162"/>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285" name="Freeform 322"/>
          <p:cNvSpPr>
            <a:spLocks noChangeAspect="1"/>
          </p:cNvSpPr>
          <p:nvPr/>
        </p:nvSpPr>
        <p:spPr bwMode="auto">
          <a:xfrm flipH="1">
            <a:off x="2492375" y="2343150"/>
            <a:ext cx="9525" cy="7938"/>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286" name="Freeform 323"/>
          <p:cNvSpPr>
            <a:spLocks noChangeAspect="1"/>
          </p:cNvSpPr>
          <p:nvPr/>
        </p:nvSpPr>
        <p:spPr bwMode="auto">
          <a:xfrm flipH="1">
            <a:off x="2492375" y="2284413"/>
            <a:ext cx="136525" cy="125412"/>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287" name="Freeform 324"/>
          <p:cNvSpPr>
            <a:spLocks noChangeAspect="1"/>
          </p:cNvSpPr>
          <p:nvPr/>
        </p:nvSpPr>
        <p:spPr bwMode="auto">
          <a:xfrm flipH="1">
            <a:off x="2492375" y="2343150"/>
            <a:ext cx="9525" cy="7938"/>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288" name="Freeform 325"/>
          <p:cNvSpPr>
            <a:spLocks noChangeAspect="1"/>
          </p:cNvSpPr>
          <p:nvPr/>
        </p:nvSpPr>
        <p:spPr bwMode="auto">
          <a:xfrm flipH="1">
            <a:off x="2605088" y="2301875"/>
            <a:ext cx="7937"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289" name="Freeform 326"/>
          <p:cNvSpPr>
            <a:spLocks noChangeAspect="1"/>
          </p:cNvSpPr>
          <p:nvPr/>
        </p:nvSpPr>
        <p:spPr bwMode="auto">
          <a:xfrm flipH="1">
            <a:off x="2484438" y="2281238"/>
            <a:ext cx="147637" cy="128587"/>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290" name="Freeform 327"/>
          <p:cNvSpPr>
            <a:spLocks noChangeAspect="1"/>
          </p:cNvSpPr>
          <p:nvPr/>
        </p:nvSpPr>
        <p:spPr bwMode="auto">
          <a:xfrm flipH="1">
            <a:off x="2540000" y="2189163"/>
            <a:ext cx="88900" cy="103187"/>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291" name="Freeform 328"/>
          <p:cNvSpPr>
            <a:spLocks noChangeAspect="1"/>
          </p:cNvSpPr>
          <p:nvPr/>
        </p:nvSpPr>
        <p:spPr bwMode="auto">
          <a:xfrm flipH="1">
            <a:off x="2601913" y="2271713"/>
            <a:ext cx="9525"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292" name="Freeform 329"/>
          <p:cNvSpPr>
            <a:spLocks noChangeAspect="1"/>
          </p:cNvSpPr>
          <p:nvPr/>
        </p:nvSpPr>
        <p:spPr bwMode="auto">
          <a:xfrm flipH="1">
            <a:off x="2592388" y="2208213"/>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293" name="Freeform 330"/>
          <p:cNvSpPr>
            <a:spLocks noChangeAspect="1"/>
          </p:cNvSpPr>
          <p:nvPr/>
        </p:nvSpPr>
        <p:spPr bwMode="auto">
          <a:xfrm flipH="1">
            <a:off x="2549525" y="2235200"/>
            <a:ext cx="14288" cy="4763"/>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294" name="Freeform 331"/>
          <p:cNvSpPr>
            <a:spLocks noChangeAspect="1"/>
          </p:cNvSpPr>
          <p:nvPr/>
        </p:nvSpPr>
        <p:spPr bwMode="auto">
          <a:xfrm flipH="1">
            <a:off x="2551113" y="2239963"/>
            <a:ext cx="9525" cy="6350"/>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295" name="Freeform 332"/>
          <p:cNvSpPr>
            <a:spLocks noChangeAspect="1"/>
          </p:cNvSpPr>
          <p:nvPr/>
        </p:nvSpPr>
        <p:spPr bwMode="auto">
          <a:xfrm flipH="1">
            <a:off x="2557463" y="2260600"/>
            <a:ext cx="7937" cy="317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296" name="Freeform 333"/>
          <p:cNvSpPr>
            <a:spLocks noChangeAspect="1"/>
          </p:cNvSpPr>
          <p:nvPr/>
        </p:nvSpPr>
        <p:spPr bwMode="auto">
          <a:xfrm flipH="1">
            <a:off x="2592388" y="2208213"/>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297" name="Freeform 334"/>
          <p:cNvSpPr>
            <a:spLocks noChangeAspect="1"/>
          </p:cNvSpPr>
          <p:nvPr/>
        </p:nvSpPr>
        <p:spPr bwMode="auto">
          <a:xfrm flipH="1">
            <a:off x="2532063" y="2182813"/>
            <a:ext cx="90487" cy="6667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298" name="Freeform 335"/>
          <p:cNvSpPr>
            <a:spLocks noChangeAspect="1"/>
          </p:cNvSpPr>
          <p:nvPr/>
        </p:nvSpPr>
        <p:spPr bwMode="auto">
          <a:xfrm flipH="1">
            <a:off x="2530475" y="2473325"/>
            <a:ext cx="103188" cy="317500"/>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299" name="Freeform 336"/>
          <p:cNvSpPr>
            <a:spLocks noChangeAspect="1"/>
          </p:cNvSpPr>
          <p:nvPr/>
        </p:nvSpPr>
        <p:spPr bwMode="auto">
          <a:xfrm flipH="1">
            <a:off x="2597150" y="2489200"/>
            <a:ext cx="11113"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300" name="Freeform 337"/>
          <p:cNvSpPr>
            <a:spLocks noChangeAspect="1"/>
          </p:cNvSpPr>
          <p:nvPr/>
        </p:nvSpPr>
        <p:spPr bwMode="auto">
          <a:xfrm flipH="1">
            <a:off x="2573338" y="2770188"/>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301" name="Freeform 338"/>
          <p:cNvSpPr>
            <a:spLocks noChangeAspect="1"/>
          </p:cNvSpPr>
          <p:nvPr/>
        </p:nvSpPr>
        <p:spPr bwMode="auto">
          <a:xfrm flipH="1">
            <a:off x="2513013" y="2765425"/>
            <a:ext cx="80962" cy="41275"/>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302" name="Freeform 339"/>
          <p:cNvSpPr>
            <a:spLocks noChangeAspect="1"/>
          </p:cNvSpPr>
          <p:nvPr/>
        </p:nvSpPr>
        <p:spPr bwMode="auto">
          <a:xfrm flipH="1">
            <a:off x="2573338" y="2770188"/>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303" name="Freeform 340"/>
          <p:cNvSpPr>
            <a:spLocks noChangeAspect="1"/>
          </p:cNvSpPr>
          <p:nvPr/>
        </p:nvSpPr>
        <p:spPr bwMode="auto">
          <a:xfrm flipH="1">
            <a:off x="2511425" y="2771775"/>
            <a:ext cx="85725" cy="36513"/>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304" name="Freeform 341"/>
          <p:cNvSpPr>
            <a:spLocks noChangeAspect="1"/>
          </p:cNvSpPr>
          <p:nvPr/>
        </p:nvSpPr>
        <p:spPr bwMode="auto">
          <a:xfrm flipH="1">
            <a:off x="2511425" y="2797175"/>
            <a:ext cx="85725" cy="14288"/>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305" name="Freeform 342"/>
          <p:cNvSpPr>
            <a:spLocks noChangeAspect="1"/>
          </p:cNvSpPr>
          <p:nvPr/>
        </p:nvSpPr>
        <p:spPr bwMode="auto">
          <a:xfrm flipH="1">
            <a:off x="2527300" y="2471738"/>
            <a:ext cx="111125" cy="319087"/>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306" name="Freeform 343"/>
          <p:cNvSpPr>
            <a:spLocks noChangeAspect="1"/>
          </p:cNvSpPr>
          <p:nvPr/>
        </p:nvSpPr>
        <p:spPr bwMode="auto">
          <a:xfrm flipH="1">
            <a:off x="2566988" y="2473325"/>
            <a:ext cx="84137" cy="317500"/>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307" name="Freeform 344"/>
          <p:cNvSpPr>
            <a:spLocks noChangeAspect="1"/>
          </p:cNvSpPr>
          <p:nvPr/>
        </p:nvSpPr>
        <p:spPr bwMode="auto">
          <a:xfrm flipH="1">
            <a:off x="2597150" y="2489200"/>
            <a:ext cx="11113"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308" name="Freeform 345"/>
          <p:cNvSpPr>
            <a:spLocks noChangeAspect="1"/>
          </p:cNvSpPr>
          <p:nvPr/>
        </p:nvSpPr>
        <p:spPr bwMode="auto">
          <a:xfrm flipH="1">
            <a:off x="2630488" y="2773363"/>
            <a:ext cx="7937"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309" name="Freeform 346"/>
          <p:cNvSpPr>
            <a:spLocks noChangeAspect="1"/>
          </p:cNvSpPr>
          <p:nvPr/>
        </p:nvSpPr>
        <p:spPr bwMode="auto">
          <a:xfrm flipH="1">
            <a:off x="2592388" y="2763838"/>
            <a:ext cx="57150" cy="52387"/>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310" name="Freeform 347"/>
          <p:cNvSpPr>
            <a:spLocks noChangeAspect="1"/>
          </p:cNvSpPr>
          <p:nvPr/>
        </p:nvSpPr>
        <p:spPr bwMode="auto">
          <a:xfrm flipH="1">
            <a:off x="2630488" y="2773363"/>
            <a:ext cx="7937"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311" name="Freeform 348"/>
          <p:cNvSpPr>
            <a:spLocks noChangeAspect="1"/>
          </p:cNvSpPr>
          <p:nvPr/>
        </p:nvSpPr>
        <p:spPr bwMode="auto">
          <a:xfrm flipH="1">
            <a:off x="2584450" y="2774950"/>
            <a:ext cx="66675" cy="46038"/>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312" name="Freeform 349"/>
          <p:cNvSpPr>
            <a:spLocks noChangeAspect="1"/>
          </p:cNvSpPr>
          <p:nvPr/>
        </p:nvSpPr>
        <p:spPr bwMode="auto">
          <a:xfrm flipH="1">
            <a:off x="2582863" y="2798763"/>
            <a:ext cx="66675" cy="23812"/>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313" name="Freeform 350"/>
          <p:cNvSpPr>
            <a:spLocks noChangeAspect="1"/>
          </p:cNvSpPr>
          <p:nvPr/>
        </p:nvSpPr>
        <p:spPr bwMode="auto">
          <a:xfrm flipH="1">
            <a:off x="2563813" y="2471738"/>
            <a:ext cx="93662" cy="320675"/>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314" name="Freeform 351"/>
          <p:cNvSpPr>
            <a:spLocks noChangeAspect="1"/>
          </p:cNvSpPr>
          <p:nvPr/>
        </p:nvSpPr>
        <p:spPr bwMode="auto">
          <a:xfrm flipH="1">
            <a:off x="2559050" y="2266950"/>
            <a:ext cx="95250" cy="254000"/>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315" name="Freeform 352"/>
          <p:cNvSpPr>
            <a:spLocks noChangeAspect="1"/>
          </p:cNvSpPr>
          <p:nvPr/>
        </p:nvSpPr>
        <p:spPr bwMode="auto">
          <a:xfrm flipH="1">
            <a:off x="2601913" y="2271713"/>
            <a:ext cx="9525"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316" name="Freeform 353"/>
          <p:cNvSpPr>
            <a:spLocks noChangeAspect="1"/>
          </p:cNvSpPr>
          <p:nvPr/>
        </p:nvSpPr>
        <p:spPr bwMode="auto">
          <a:xfrm flipH="1">
            <a:off x="2605088" y="2301875"/>
            <a:ext cx="7937"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317" name="Freeform 354"/>
          <p:cNvSpPr>
            <a:spLocks noChangeAspect="1"/>
          </p:cNvSpPr>
          <p:nvPr/>
        </p:nvSpPr>
        <p:spPr bwMode="auto">
          <a:xfrm flipH="1">
            <a:off x="2597150" y="2489200"/>
            <a:ext cx="11113"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318" name="Freeform 355"/>
          <p:cNvSpPr>
            <a:spLocks noChangeAspect="1"/>
          </p:cNvSpPr>
          <p:nvPr/>
        </p:nvSpPr>
        <p:spPr bwMode="auto">
          <a:xfrm flipH="1">
            <a:off x="2555875" y="2420938"/>
            <a:ext cx="100013" cy="103187"/>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319" name="Freeform 356"/>
          <p:cNvSpPr>
            <a:spLocks noChangeAspect="1"/>
          </p:cNvSpPr>
          <p:nvPr/>
        </p:nvSpPr>
        <p:spPr bwMode="auto">
          <a:xfrm flipH="1">
            <a:off x="2611438" y="2420938"/>
            <a:ext cx="26987" cy="7937"/>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320" name="Freeform 357"/>
          <p:cNvSpPr>
            <a:spLocks noChangeAspect="1"/>
          </p:cNvSpPr>
          <p:nvPr/>
        </p:nvSpPr>
        <p:spPr bwMode="auto">
          <a:xfrm flipH="1">
            <a:off x="2574925" y="2420938"/>
            <a:ext cx="30163"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321" name="Freeform 358"/>
          <p:cNvSpPr>
            <a:spLocks noChangeAspect="1"/>
          </p:cNvSpPr>
          <p:nvPr/>
        </p:nvSpPr>
        <p:spPr bwMode="auto">
          <a:xfrm flipH="1">
            <a:off x="2559050" y="2422525"/>
            <a:ext cx="12700" cy="7938"/>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322" name="Freeform 359"/>
          <p:cNvSpPr>
            <a:spLocks noChangeAspect="1"/>
          </p:cNvSpPr>
          <p:nvPr/>
        </p:nvSpPr>
        <p:spPr bwMode="auto">
          <a:xfrm flipH="1">
            <a:off x="2551113" y="2255838"/>
            <a:ext cx="103187" cy="16827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323" name="Freeform 360"/>
          <p:cNvSpPr>
            <a:spLocks noChangeAspect="1"/>
          </p:cNvSpPr>
          <p:nvPr/>
        </p:nvSpPr>
        <p:spPr bwMode="auto">
          <a:xfrm flipH="1">
            <a:off x="2432050" y="2400300"/>
            <a:ext cx="76200" cy="31750"/>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324" name="Freeform 361"/>
          <p:cNvSpPr>
            <a:spLocks noChangeAspect="1"/>
          </p:cNvSpPr>
          <p:nvPr/>
        </p:nvSpPr>
        <p:spPr bwMode="auto">
          <a:xfrm flipH="1">
            <a:off x="2498725" y="2401888"/>
            <a:ext cx="9525" cy="7937"/>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325" name="Freeform 362"/>
          <p:cNvSpPr>
            <a:spLocks noChangeAspect="1"/>
          </p:cNvSpPr>
          <p:nvPr/>
        </p:nvSpPr>
        <p:spPr bwMode="auto">
          <a:xfrm flipH="1">
            <a:off x="2495550" y="2284413"/>
            <a:ext cx="134938" cy="131762"/>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326" name="Freeform 363"/>
          <p:cNvSpPr>
            <a:spLocks noChangeAspect="1"/>
          </p:cNvSpPr>
          <p:nvPr/>
        </p:nvSpPr>
        <p:spPr bwMode="auto">
          <a:xfrm flipH="1">
            <a:off x="2498725" y="2400300"/>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327" name="Freeform 364"/>
          <p:cNvSpPr>
            <a:spLocks noChangeAspect="1"/>
          </p:cNvSpPr>
          <p:nvPr/>
        </p:nvSpPr>
        <p:spPr bwMode="auto">
          <a:xfrm flipH="1">
            <a:off x="2605088" y="2301875"/>
            <a:ext cx="7937"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328" name="Freeform 365"/>
          <p:cNvSpPr>
            <a:spLocks noChangeAspect="1"/>
          </p:cNvSpPr>
          <p:nvPr/>
        </p:nvSpPr>
        <p:spPr bwMode="auto">
          <a:xfrm flipH="1">
            <a:off x="2489200" y="2282825"/>
            <a:ext cx="142875" cy="139700"/>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329" name="Rectangle 366"/>
          <p:cNvSpPr>
            <a:spLocks noChangeArrowheads="1"/>
          </p:cNvSpPr>
          <p:nvPr/>
        </p:nvSpPr>
        <p:spPr bwMode="auto">
          <a:xfrm rot="-940561">
            <a:off x="2360613" y="2319338"/>
            <a:ext cx="66675" cy="134937"/>
          </a:xfrm>
          <a:prstGeom prst="rect">
            <a:avLst/>
          </a:prstGeom>
          <a:solidFill>
            <a:schemeClr val="bg1"/>
          </a:solidFill>
          <a:ln w="9525">
            <a:solidFill>
              <a:schemeClr val="bg2"/>
            </a:solidFill>
            <a:miter lim="800000"/>
            <a:headEnd/>
            <a:tailEnd/>
          </a:ln>
        </p:spPr>
        <p:txBody>
          <a:bodyPr wrap="none" anchor="ctr"/>
          <a:lstStyle/>
          <a:p>
            <a:pPr algn="ctr"/>
            <a:r>
              <a:rPr lang="pt-BR" sz="300" b="1">
                <a:solidFill>
                  <a:schemeClr val="tx1"/>
                </a:solidFill>
                <a:latin typeface="Century Gothic" pitchFamily="34" charset="0"/>
              </a:rPr>
              <a:t>123</a:t>
            </a:r>
          </a:p>
          <a:p>
            <a:pPr algn="ctr"/>
            <a:r>
              <a:rPr lang="pt-BR" sz="300" b="1">
                <a:solidFill>
                  <a:schemeClr val="tx1"/>
                </a:solidFill>
                <a:latin typeface="Century Gothic" pitchFamily="34" charset="0"/>
              </a:rPr>
              <a:t>123</a:t>
            </a:r>
          </a:p>
        </p:txBody>
      </p:sp>
      <p:sp>
        <p:nvSpPr>
          <p:cNvPr id="1330" name="Freeform 367"/>
          <p:cNvSpPr>
            <a:spLocks noChangeAspect="1"/>
          </p:cNvSpPr>
          <p:nvPr/>
        </p:nvSpPr>
        <p:spPr bwMode="auto">
          <a:xfrm>
            <a:off x="4873625" y="3873500"/>
            <a:ext cx="66675" cy="25400"/>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331" name="Freeform 368"/>
          <p:cNvSpPr>
            <a:spLocks noChangeAspect="1"/>
          </p:cNvSpPr>
          <p:nvPr/>
        </p:nvSpPr>
        <p:spPr bwMode="auto">
          <a:xfrm>
            <a:off x="4875213" y="3889375"/>
            <a:ext cx="7937" cy="6350"/>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332" name="Freeform 369"/>
          <p:cNvSpPr>
            <a:spLocks noChangeAspect="1"/>
          </p:cNvSpPr>
          <p:nvPr/>
        </p:nvSpPr>
        <p:spPr bwMode="auto">
          <a:xfrm>
            <a:off x="4760913" y="3835400"/>
            <a:ext cx="122237" cy="112713"/>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333" name="Freeform 370"/>
          <p:cNvSpPr>
            <a:spLocks noChangeAspect="1"/>
          </p:cNvSpPr>
          <p:nvPr/>
        </p:nvSpPr>
        <p:spPr bwMode="auto">
          <a:xfrm>
            <a:off x="4875213" y="3889375"/>
            <a:ext cx="7937" cy="6350"/>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334" name="Freeform 371"/>
          <p:cNvSpPr>
            <a:spLocks noChangeAspect="1"/>
          </p:cNvSpPr>
          <p:nvPr/>
        </p:nvSpPr>
        <p:spPr bwMode="auto">
          <a:xfrm>
            <a:off x="4775200" y="3851275"/>
            <a:ext cx="6350"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335" name="Freeform 372"/>
          <p:cNvSpPr>
            <a:spLocks noChangeAspect="1"/>
          </p:cNvSpPr>
          <p:nvPr/>
        </p:nvSpPr>
        <p:spPr bwMode="auto">
          <a:xfrm>
            <a:off x="4757738" y="3832225"/>
            <a:ext cx="133350" cy="115888"/>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336" name="Freeform 373"/>
          <p:cNvSpPr>
            <a:spLocks noChangeAspect="1"/>
          </p:cNvSpPr>
          <p:nvPr/>
        </p:nvSpPr>
        <p:spPr bwMode="auto">
          <a:xfrm>
            <a:off x="4760913" y="3749675"/>
            <a:ext cx="79375" cy="93663"/>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337" name="Freeform 374"/>
          <p:cNvSpPr>
            <a:spLocks noChangeAspect="1"/>
          </p:cNvSpPr>
          <p:nvPr/>
        </p:nvSpPr>
        <p:spPr bwMode="auto">
          <a:xfrm>
            <a:off x="4776788" y="3824288"/>
            <a:ext cx="7937" cy="6350"/>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338" name="Freeform 375"/>
          <p:cNvSpPr>
            <a:spLocks noChangeAspect="1"/>
          </p:cNvSpPr>
          <p:nvPr/>
        </p:nvSpPr>
        <p:spPr bwMode="auto">
          <a:xfrm>
            <a:off x="4784725" y="3767138"/>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339" name="Freeform 376"/>
          <p:cNvSpPr>
            <a:spLocks noChangeAspect="1"/>
          </p:cNvSpPr>
          <p:nvPr/>
        </p:nvSpPr>
        <p:spPr bwMode="auto">
          <a:xfrm>
            <a:off x="4819650" y="3792538"/>
            <a:ext cx="12700" cy="3175"/>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340" name="Freeform 377"/>
          <p:cNvSpPr>
            <a:spLocks noChangeAspect="1"/>
          </p:cNvSpPr>
          <p:nvPr/>
        </p:nvSpPr>
        <p:spPr bwMode="auto">
          <a:xfrm>
            <a:off x="4821238" y="3795713"/>
            <a:ext cx="9525" cy="4762"/>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341" name="Freeform 378"/>
          <p:cNvSpPr>
            <a:spLocks noChangeAspect="1"/>
          </p:cNvSpPr>
          <p:nvPr/>
        </p:nvSpPr>
        <p:spPr bwMode="auto">
          <a:xfrm>
            <a:off x="4818063" y="3814763"/>
            <a:ext cx="6350" cy="1587"/>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342" name="Freeform 379"/>
          <p:cNvSpPr>
            <a:spLocks noChangeAspect="1"/>
          </p:cNvSpPr>
          <p:nvPr/>
        </p:nvSpPr>
        <p:spPr bwMode="auto">
          <a:xfrm>
            <a:off x="4784725" y="3767138"/>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343" name="Freeform 380"/>
          <p:cNvSpPr>
            <a:spLocks noChangeAspect="1"/>
          </p:cNvSpPr>
          <p:nvPr/>
        </p:nvSpPr>
        <p:spPr bwMode="auto">
          <a:xfrm>
            <a:off x="4767263" y="3744913"/>
            <a:ext cx="79375" cy="6032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344" name="Freeform 381"/>
          <p:cNvSpPr>
            <a:spLocks noChangeAspect="1"/>
          </p:cNvSpPr>
          <p:nvPr/>
        </p:nvSpPr>
        <p:spPr bwMode="auto">
          <a:xfrm>
            <a:off x="4756150" y="4003675"/>
            <a:ext cx="93663" cy="284163"/>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345" name="Freeform 382"/>
          <p:cNvSpPr>
            <a:spLocks noChangeAspect="1"/>
          </p:cNvSpPr>
          <p:nvPr/>
        </p:nvSpPr>
        <p:spPr bwMode="auto">
          <a:xfrm>
            <a:off x="4779963" y="401796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346" name="Freeform 383"/>
          <p:cNvSpPr>
            <a:spLocks noChangeAspect="1"/>
          </p:cNvSpPr>
          <p:nvPr/>
        </p:nvSpPr>
        <p:spPr bwMode="auto">
          <a:xfrm>
            <a:off x="4802188" y="4268788"/>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347" name="Freeform 384"/>
          <p:cNvSpPr>
            <a:spLocks noChangeAspect="1"/>
          </p:cNvSpPr>
          <p:nvPr/>
        </p:nvSpPr>
        <p:spPr bwMode="auto">
          <a:xfrm>
            <a:off x="4792663" y="4265613"/>
            <a:ext cx="71437" cy="36512"/>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348" name="Freeform 385"/>
          <p:cNvSpPr>
            <a:spLocks noChangeAspect="1"/>
          </p:cNvSpPr>
          <p:nvPr/>
        </p:nvSpPr>
        <p:spPr bwMode="auto">
          <a:xfrm>
            <a:off x="4802188" y="4268788"/>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349" name="Freeform 386"/>
          <p:cNvSpPr>
            <a:spLocks noChangeAspect="1"/>
          </p:cNvSpPr>
          <p:nvPr/>
        </p:nvSpPr>
        <p:spPr bwMode="auto">
          <a:xfrm>
            <a:off x="4789488" y="4270375"/>
            <a:ext cx="76200" cy="33338"/>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350" name="Freeform 387"/>
          <p:cNvSpPr>
            <a:spLocks noChangeAspect="1"/>
          </p:cNvSpPr>
          <p:nvPr/>
        </p:nvSpPr>
        <p:spPr bwMode="auto">
          <a:xfrm>
            <a:off x="4789488" y="4294188"/>
            <a:ext cx="76200" cy="11112"/>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351" name="Freeform 388"/>
          <p:cNvSpPr>
            <a:spLocks noChangeAspect="1"/>
          </p:cNvSpPr>
          <p:nvPr/>
        </p:nvSpPr>
        <p:spPr bwMode="auto">
          <a:xfrm>
            <a:off x="4752975" y="4002088"/>
            <a:ext cx="100013" cy="285750"/>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352" name="Freeform 389"/>
          <p:cNvSpPr>
            <a:spLocks noChangeAspect="1"/>
          </p:cNvSpPr>
          <p:nvPr/>
        </p:nvSpPr>
        <p:spPr bwMode="auto">
          <a:xfrm>
            <a:off x="4740275" y="4003675"/>
            <a:ext cx="76200" cy="284163"/>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353" name="Freeform 390"/>
          <p:cNvSpPr>
            <a:spLocks noChangeAspect="1"/>
          </p:cNvSpPr>
          <p:nvPr/>
        </p:nvSpPr>
        <p:spPr bwMode="auto">
          <a:xfrm>
            <a:off x="4779963" y="401796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354" name="Freeform 391"/>
          <p:cNvSpPr>
            <a:spLocks noChangeAspect="1"/>
          </p:cNvSpPr>
          <p:nvPr/>
        </p:nvSpPr>
        <p:spPr bwMode="auto">
          <a:xfrm>
            <a:off x="4752975" y="4271963"/>
            <a:ext cx="6350"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355" name="Freeform 392"/>
          <p:cNvSpPr>
            <a:spLocks noChangeAspect="1"/>
          </p:cNvSpPr>
          <p:nvPr/>
        </p:nvSpPr>
        <p:spPr bwMode="auto">
          <a:xfrm>
            <a:off x="4741863" y="4264025"/>
            <a:ext cx="52387" cy="47625"/>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356" name="Freeform 393"/>
          <p:cNvSpPr>
            <a:spLocks noChangeAspect="1"/>
          </p:cNvSpPr>
          <p:nvPr/>
        </p:nvSpPr>
        <p:spPr bwMode="auto">
          <a:xfrm>
            <a:off x="4752975" y="4271963"/>
            <a:ext cx="6350"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357" name="Freeform 394"/>
          <p:cNvSpPr>
            <a:spLocks noChangeAspect="1"/>
          </p:cNvSpPr>
          <p:nvPr/>
        </p:nvSpPr>
        <p:spPr bwMode="auto">
          <a:xfrm>
            <a:off x="4740275" y="4273550"/>
            <a:ext cx="60325" cy="41275"/>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358" name="Freeform 395"/>
          <p:cNvSpPr>
            <a:spLocks noChangeAspect="1"/>
          </p:cNvSpPr>
          <p:nvPr/>
        </p:nvSpPr>
        <p:spPr bwMode="auto">
          <a:xfrm>
            <a:off x="4741863" y="4295775"/>
            <a:ext cx="60325" cy="20638"/>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359" name="Freeform 396"/>
          <p:cNvSpPr>
            <a:spLocks noChangeAspect="1"/>
          </p:cNvSpPr>
          <p:nvPr/>
        </p:nvSpPr>
        <p:spPr bwMode="auto">
          <a:xfrm>
            <a:off x="4735513" y="4002088"/>
            <a:ext cx="84137" cy="287337"/>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360" name="Freeform 397"/>
          <p:cNvSpPr>
            <a:spLocks noChangeAspect="1"/>
          </p:cNvSpPr>
          <p:nvPr/>
        </p:nvSpPr>
        <p:spPr bwMode="auto">
          <a:xfrm>
            <a:off x="4738688" y="3819525"/>
            <a:ext cx="84137" cy="227013"/>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361" name="Freeform 398"/>
          <p:cNvSpPr>
            <a:spLocks noChangeAspect="1"/>
          </p:cNvSpPr>
          <p:nvPr/>
        </p:nvSpPr>
        <p:spPr bwMode="auto">
          <a:xfrm>
            <a:off x="4776788" y="3824288"/>
            <a:ext cx="7937" cy="6350"/>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362" name="Freeform 399"/>
          <p:cNvSpPr>
            <a:spLocks noChangeAspect="1"/>
          </p:cNvSpPr>
          <p:nvPr/>
        </p:nvSpPr>
        <p:spPr bwMode="auto">
          <a:xfrm>
            <a:off x="4775200" y="3851275"/>
            <a:ext cx="6350"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363" name="Freeform 400"/>
          <p:cNvSpPr>
            <a:spLocks noChangeAspect="1"/>
          </p:cNvSpPr>
          <p:nvPr/>
        </p:nvSpPr>
        <p:spPr bwMode="auto">
          <a:xfrm>
            <a:off x="4779963" y="401796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364" name="Freeform 401"/>
          <p:cNvSpPr>
            <a:spLocks noChangeAspect="1"/>
          </p:cNvSpPr>
          <p:nvPr/>
        </p:nvSpPr>
        <p:spPr bwMode="auto">
          <a:xfrm>
            <a:off x="4737100" y="3957638"/>
            <a:ext cx="88900" cy="92075"/>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365" name="Freeform 402"/>
          <p:cNvSpPr>
            <a:spLocks noChangeAspect="1"/>
          </p:cNvSpPr>
          <p:nvPr/>
        </p:nvSpPr>
        <p:spPr bwMode="auto">
          <a:xfrm>
            <a:off x="4752975" y="3957638"/>
            <a:ext cx="23813" cy="6350"/>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366" name="Freeform 403"/>
          <p:cNvSpPr>
            <a:spLocks noChangeAspect="1"/>
          </p:cNvSpPr>
          <p:nvPr/>
        </p:nvSpPr>
        <p:spPr bwMode="auto">
          <a:xfrm>
            <a:off x="4781550" y="3957638"/>
            <a:ext cx="28575" cy="7937"/>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367" name="Freeform 404"/>
          <p:cNvSpPr>
            <a:spLocks noChangeAspect="1"/>
          </p:cNvSpPr>
          <p:nvPr/>
        </p:nvSpPr>
        <p:spPr bwMode="auto">
          <a:xfrm>
            <a:off x="4813300" y="3959225"/>
            <a:ext cx="9525" cy="6350"/>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368" name="Freeform 405"/>
          <p:cNvSpPr>
            <a:spLocks noChangeAspect="1"/>
          </p:cNvSpPr>
          <p:nvPr/>
        </p:nvSpPr>
        <p:spPr bwMode="auto">
          <a:xfrm>
            <a:off x="4738688" y="3810000"/>
            <a:ext cx="92075" cy="150813"/>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369" name="Freeform 406"/>
          <p:cNvSpPr>
            <a:spLocks noChangeAspect="1"/>
          </p:cNvSpPr>
          <p:nvPr/>
        </p:nvSpPr>
        <p:spPr bwMode="auto">
          <a:xfrm>
            <a:off x="4870450" y="3940175"/>
            <a:ext cx="66675" cy="26988"/>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370" name="Freeform 407"/>
          <p:cNvSpPr>
            <a:spLocks noChangeAspect="1"/>
          </p:cNvSpPr>
          <p:nvPr/>
        </p:nvSpPr>
        <p:spPr bwMode="auto">
          <a:xfrm>
            <a:off x="4870450" y="3941763"/>
            <a:ext cx="7938" cy="6350"/>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371" name="Freeform 408"/>
          <p:cNvSpPr>
            <a:spLocks noChangeAspect="1"/>
          </p:cNvSpPr>
          <p:nvPr/>
        </p:nvSpPr>
        <p:spPr bwMode="auto">
          <a:xfrm>
            <a:off x="4759325" y="3835400"/>
            <a:ext cx="120650" cy="117475"/>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372" name="Freeform 409"/>
          <p:cNvSpPr>
            <a:spLocks noChangeAspect="1"/>
          </p:cNvSpPr>
          <p:nvPr/>
        </p:nvSpPr>
        <p:spPr bwMode="auto">
          <a:xfrm>
            <a:off x="4870450" y="3940175"/>
            <a:ext cx="7938" cy="7938"/>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373" name="Freeform 410"/>
          <p:cNvSpPr>
            <a:spLocks noChangeAspect="1"/>
          </p:cNvSpPr>
          <p:nvPr/>
        </p:nvSpPr>
        <p:spPr bwMode="auto">
          <a:xfrm>
            <a:off x="4775200" y="3851275"/>
            <a:ext cx="6350"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374" name="Freeform 411"/>
          <p:cNvSpPr>
            <a:spLocks noChangeAspect="1"/>
          </p:cNvSpPr>
          <p:nvPr/>
        </p:nvSpPr>
        <p:spPr bwMode="auto">
          <a:xfrm>
            <a:off x="4757738" y="3833813"/>
            <a:ext cx="128587" cy="125412"/>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375" name="AutoShape 412"/>
          <p:cNvSpPr>
            <a:spLocks noChangeArrowheads="1"/>
          </p:cNvSpPr>
          <p:nvPr/>
        </p:nvSpPr>
        <p:spPr bwMode="auto">
          <a:xfrm>
            <a:off x="4395788" y="3948113"/>
            <a:ext cx="2714625" cy="138112"/>
          </a:xfrm>
          <a:prstGeom prst="parallelogram">
            <a:avLst>
              <a:gd name="adj" fmla="val 491381"/>
            </a:avLst>
          </a:prstGeom>
          <a:solidFill>
            <a:srgbClr val="ECCFB2"/>
          </a:solidFill>
          <a:ln w="9525">
            <a:solidFill>
              <a:schemeClr val="bg2"/>
            </a:solidFill>
            <a:miter lim="800000"/>
            <a:headEnd/>
            <a:tailEnd/>
          </a:ln>
        </p:spPr>
        <p:txBody>
          <a:bodyPr wrap="none" anchor="ctr"/>
          <a:lstStyle/>
          <a:p>
            <a:endParaRPr lang="pt-BR" sz="1400" b="1">
              <a:solidFill>
                <a:schemeClr val="tx1"/>
              </a:solidFill>
              <a:latin typeface="Century Gothic" pitchFamily="34" charset="0"/>
            </a:endParaRPr>
          </a:p>
        </p:txBody>
      </p:sp>
      <p:sp>
        <p:nvSpPr>
          <p:cNvPr id="1376" name="Line 413"/>
          <p:cNvSpPr>
            <a:spLocks noChangeShapeType="1"/>
          </p:cNvSpPr>
          <p:nvPr/>
        </p:nvSpPr>
        <p:spPr bwMode="auto">
          <a:xfrm>
            <a:off x="4395788" y="4084638"/>
            <a:ext cx="0" cy="339725"/>
          </a:xfrm>
          <a:prstGeom prst="line">
            <a:avLst/>
          </a:prstGeom>
          <a:noFill/>
          <a:ln w="19050">
            <a:solidFill>
              <a:schemeClr val="bg2"/>
            </a:solidFill>
            <a:round/>
            <a:headEnd/>
            <a:tailEnd/>
          </a:ln>
        </p:spPr>
        <p:txBody>
          <a:bodyPr/>
          <a:lstStyle/>
          <a:p>
            <a:endParaRPr lang="pt-BR"/>
          </a:p>
        </p:txBody>
      </p:sp>
      <p:sp>
        <p:nvSpPr>
          <p:cNvPr id="1377" name="Line 414"/>
          <p:cNvSpPr>
            <a:spLocks noChangeShapeType="1"/>
          </p:cNvSpPr>
          <p:nvPr/>
        </p:nvSpPr>
        <p:spPr bwMode="auto">
          <a:xfrm>
            <a:off x="6430963" y="4084638"/>
            <a:ext cx="0" cy="339725"/>
          </a:xfrm>
          <a:prstGeom prst="line">
            <a:avLst/>
          </a:prstGeom>
          <a:noFill/>
          <a:ln w="19050">
            <a:solidFill>
              <a:schemeClr val="bg2"/>
            </a:solidFill>
            <a:round/>
            <a:headEnd/>
            <a:tailEnd/>
          </a:ln>
        </p:spPr>
        <p:txBody>
          <a:bodyPr/>
          <a:lstStyle/>
          <a:p>
            <a:endParaRPr lang="pt-BR"/>
          </a:p>
        </p:txBody>
      </p:sp>
      <p:sp>
        <p:nvSpPr>
          <p:cNvPr id="1378" name="Line 415"/>
          <p:cNvSpPr>
            <a:spLocks noChangeShapeType="1"/>
          </p:cNvSpPr>
          <p:nvPr/>
        </p:nvSpPr>
        <p:spPr bwMode="auto">
          <a:xfrm>
            <a:off x="7108825" y="3948113"/>
            <a:ext cx="0" cy="339725"/>
          </a:xfrm>
          <a:prstGeom prst="line">
            <a:avLst/>
          </a:prstGeom>
          <a:noFill/>
          <a:ln w="19050">
            <a:solidFill>
              <a:schemeClr val="bg2"/>
            </a:solidFill>
            <a:round/>
            <a:headEnd/>
            <a:tailEnd/>
          </a:ln>
        </p:spPr>
        <p:txBody>
          <a:bodyPr/>
          <a:lstStyle/>
          <a:p>
            <a:endParaRPr lang="pt-BR"/>
          </a:p>
        </p:txBody>
      </p:sp>
      <p:sp>
        <p:nvSpPr>
          <p:cNvPr id="1379" name="Line 416"/>
          <p:cNvSpPr>
            <a:spLocks noChangeShapeType="1"/>
          </p:cNvSpPr>
          <p:nvPr/>
        </p:nvSpPr>
        <p:spPr bwMode="auto">
          <a:xfrm>
            <a:off x="5075238" y="4084638"/>
            <a:ext cx="0" cy="339725"/>
          </a:xfrm>
          <a:prstGeom prst="line">
            <a:avLst/>
          </a:prstGeom>
          <a:noFill/>
          <a:ln w="19050">
            <a:solidFill>
              <a:schemeClr val="bg2"/>
            </a:solidFill>
            <a:round/>
            <a:headEnd/>
            <a:tailEnd/>
          </a:ln>
        </p:spPr>
        <p:txBody>
          <a:bodyPr/>
          <a:lstStyle/>
          <a:p>
            <a:endParaRPr lang="pt-BR"/>
          </a:p>
        </p:txBody>
      </p:sp>
      <p:sp>
        <p:nvSpPr>
          <p:cNvPr id="1380" name="AutoShape 417"/>
          <p:cNvSpPr>
            <a:spLocks noChangeArrowheads="1"/>
          </p:cNvSpPr>
          <p:nvPr/>
        </p:nvSpPr>
        <p:spPr bwMode="auto">
          <a:xfrm>
            <a:off x="4868863" y="3811588"/>
            <a:ext cx="409575" cy="203200"/>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381" name="AutoShape 418"/>
          <p:cNvSpPr>
            <a:spLocks noChangeArrowheads="1"/>
          </p:cNvSpPr>
          <p:nvPr/>
        </p:nvSpPr>
        <p:spPr bwMode="auto">
          <a:xfrm>
            <a:off x="6294438" y="3811588"/>
            <a:ext cx="407987" cy="203200"/>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382" name="Freeform 419"/>
          <p:cNvSpPr>
            <a:spLocks noChangeAspect="1"/>
          </p:cNvSpPr>
          <p:nvPr/>
        </p:nvSpPr>
        <p:spPr bwMode="auto">
          <a:xfrm flipH="1">
            <a:off x="6634163" y="3954463"/>
            <a:ext cx="74612" cy="30162"/>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383" name="Freeform 420"/>
          <p:cNvSpPr>
            <a:spLocks noChangeAspect="1"/>
          </p:cNvSpPr>
          <p:nvPr/>
        </p:nvSpPr>
        <p:spPr bwMode="auto">
          <a:xfrm flipH="1">
            <a:off x="6697663" y="3971925"/>
            <a:ext cx="9525" cy="7938"/>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384" name="Freeform 421"/>
          <p:cNvSpPr>
            <a:spLocks noChangeAspect="1"/>
          </p:cNvSpPr>
          <p:nvPr/>
        </p:nvSpPr>
        <p:spPr bwMode="auto">
          <a:xfrm flipH="1">
            <a:off x="6697663" y="3913188"/>
            <a:ext cx="136525" cy="125412"/>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385" name="Freeform 422"/>
          <p:cNvSpPr>
            <a:spLocks noChangeAspect="1"/>
          </p:cNvSpPr>
          <p:nvPr/>
        </p:nvSpPr>
        <p:spPr bwMode="auto">
          <a:xfrm flipH="1">
            <a:off x="6697663" y="3971925"/>
            <a:ext cx="9525" cy="7938"/>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386" name="Freeform 423"/>
          <p:cNvSpPr>
            <a:spLocks noChangeAspect="1"/>
          </p:cNvSpPr>
          <p:nvPr/>
        </p:nvSpPr>
        <p:spPr bwMode="auto">
          <a:xfrm flipH="1">
            <a:off x="6810375" y="3930650"/>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387" name="Freeform 424"/>
          <p:cNvSpPr>
            <a:spLocks noChangeAspect="1"/>
          </p:cNvSpPr>
          <p:nvPr/>
        </p:nvSpPr>
        <p:spPr bwMode="auto">
          <a:xfrm flipH="1">
            <a:off x="6689725" y="3910013"/>
            <a:ext cx="147638" cy="128587"/>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388" name="Freeform 425"/>
          <p:cNvSpPr>
            <a:spLocks noChangeAspect="1"/>
          </p:cNvSpPr>
          <p:nvPr/>
        </p:nvSpPr>
        <p:spPr bwMode="auto">
          <a:xfrm flipH="1">
            <a:off x="6745288" y="3817938"/>
            <a:ext cx="88900" cy="103187"/>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389" name="Freeform 426"/>
          <p:cNvSpPr>
            <a:spLocks noChangeAspect="1"/>
          </p:cNvSpPr>
          <p:nvPr/>
        </p:nvSpPr>
        <p:spPr bwMode="auto">
          <a:xfrm flipH="1">
            <a:off x="6807200" y="3900488"/>
            <a:ext cx="9525"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390" name="Freeform 427"/>
          <p:cNvSpPr>
            <a:spLocks noChangeAspect="1"/>
          </p:cNvSpPr>
          <p:nvPr/>
        </p:nvSpPr>
        <p:spPr bwMode="auto">
          <a:xfrm flipH="1">
            <a:off x="6797675" y="3836988"/>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391" name="Freeform 428"/>
          <p:cNvSpPr>
            <a:spLocks noChangeAspect="1"/>
          </p:cNvSpPr>
          <p:nvPr/>
        </p:nvSpPr>
        <p:spPr bwMode="auto">
          <a:xfrm flipH="1">
            <a:off x="6754813" y="3863975"/>
            <a:ext cx="14287" cy="4763"/>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392" name="Freeform 429"/>
          <p:cNvSpPr>
            <a:spLocks noChangeAspect="1"/>
          </p:cNvSpPr>
          <p:nvPr/>
        </p:nvSpPr>
        <p:spPr bwMode="auto">
          <a:xfrm flipH="1">
            <a:off x="6756400" y="3868738"/>
            <a:ext cx="9525" cy="6350"/>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393" name="Freeform 430"/>
          <p:cNvSpPr>
            <a:spLocks noChangeAspect="1"/>
          </p:cNvSpPr>
          <p:nvPr/>
        </p:nvSpPr>
        <p:spPr bwMode="auto">
          <a:xfrm flipH="1">
            <a:off x="6762750" y="3889375"/>
            <a:ext cx="7938" cy="317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394" name="Freeform 431"/>
          <p:cNvSpPr>
            <a:spLocks noChangeAspect="1"/>
          </p:cNvSpPr>
          <p:nvPr/>
        </p:nvSpPr>
        <p:spPr bwMode="auto">
          <a:xfrm flipH="1">
            <a:off x="6797675" y="3836988"/>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395" name="Freeform 432"/>
          <p:cNvSpPr>
            <a:spLocks noChangeAspect="1"/>
          </p:cNvSpPr>
          <p:nvPr/>
        </p:nvSpPr>
        <p:spPr bwMode="auto">
          <a:xfrm flipH="1">
            <a:off x="6737350" y="3811588"/>
            <a:ext cx="90488" cy="6667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396" name="Freeform 433"/>
          <p:cNvSpPr>
            <a:spLocks noChangeAspect="1"/>
          </p:cNvSpPr>
          <p:nvPr/>
        </p:nvSpPr>
        <p:spPr bwMode="auto">
          <a:xfrm flipH="1">
            <a:off x="6735763" y="4102100"/>
            <a:ext cx="103187" cy="317500"/>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397" name="Freeform 434"/>
          <p:cNvSpPr>
            <a:spLocks noChangeAspect="1"/>
          </p:cNvSpPr>
          <p:nvPr/>
        </p:nvSpPr>
        <p:spPr bwMode="auto">
          <a:xfrm flipH="1">
            <a:off x="6802438" y="4117975"/>
            <a:ext cx="11112"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398" name="Freeform 435"/>
          <p:cNvSpPr>
            <a:spLocks noChangeAspect="1"/>
          </p:cNvSpPr>
          <p:nvPr/>
        </p:nvSpPr>
        <p:spPr bwMode="auto">
          <a:xfrm flipH="1">
            <a:off x="6778625" y="4398963"/>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399" name="Freeform 436"/>
          <p:cNvSpPr>
            <a:spLocks noChangeAspect="1"/>
          </p:cNvSpPr>
          <p:nvPr/>
        </p:nvSpPr>
        <p:spPr bwMode="auto">
          <a:xfrm flipH="1">
            <a:off x="6718300" y="4394200"/>
            <a:ext cx="80963" cy="41275"/>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400" name="Freeform 437"/>
          <p:cNvSpPr>
            <a:spLocks noChangeAspect="1"/>
          </p:cNvSpPr>
          <p:nvPr/>
        </p:nvSpPr>
        <p:spPr bwMode="auto">
          <a:xfrm flipH="1">
            <a:off x="6778625" y="4398963"/>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401" name="Freeform 438"/>
          <p:cNvSpPr>
            <a:spLocks noChangeAspect="1"/>
          </p:cNvSpPr>
          <p:nvPr/>
        </p:nvSpPr>
        <p:spPr bwMode="auto">
          <a:xfrm flipH="1">
            <a:off x="6716713" y="4400550"/>
            <a:ext cx="85725" cy="36513"/>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402" name="Freeform 439"/>
          <p:cNvSpPr>
            <a:spLocks noChangeAspect="1"/>
          </p:cNvSpPr>
          <p:nvPr/>
        </p:nvSpPr>
        <p:spPr bwMode="auto">
          <a:xfrm flipH="1">
            <a:off x="6716713" y="4425950"/>
            <a:ext cx="85725" cy="14288"/>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403" name="Freeform 440"/>
          <p:cNvSpPr>
            <a:spLocks noChangeAspect="1"/>
          </p:cNvSpPr>
          <p:nvPr/>
        </p:nvSpPr>
        <p:spPr bwMode="auto">
          <a:xfrm flipH="1">
            <a:off x="6732588" y="4100513"/>
            <a:ext cx="111125" cy="319087"/>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404" name="Freeform 441"/>
          <p:cNvSpPr>
            <a:spLocks noChangeAspect="1"/>
          </p:cNvSpPr>
          <p:nvPr/>
        </p:nvSpPr>
        <p:spPr bwMode="auto">
          <a:xfrm flipH="1">
            <a:off x="6772275" y="4102100"/>
            <a:ext cx="84138" cy="317500"/>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405" name="Freeform 442"/>
          <p:cNvSpPr>
            <a:spLocks noChangeAspect="1"/>
          </p:cNvSpPr>
          <p:nvPr/>
        </p:nvSpPr>
        <p:spPr bwMode="auto">
          <a:xfrm flipH="1">
            <a:off x="6802438" y="4117975"/>
            <a:ext cx="11112"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406" name="Freeform 443"/>
          <p:cNvSpPr>
            <a:spLocks noChangeAspect="1"/>
          </p:cNvSpPr>
          <p:nvPr/>
        </p:nvSpPr>
        <p:spPr bwMode="auto">
          <a:xfrm flipH="1">
            <a:off x="6835775" y="4402138"/>
            <a:ext cx="7938"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407" name="Freeform 444"/>
          <p:cNvSpPr>
            <a:spLocks noChangeAspect="1"/>
          </p:cNvSpPr>
          <p:nvPr/>
        </p:nvSpPr>
        <p:spPr bwMode="auto">
          <a:xfrm flipH="1">
            <a:off x="6797675" y="4392613"/>
            <a:ext cx="57150" cy="52387"/>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408" name="Freeform 445"/>
          <p:cNvSpPr>
            <a:spLocks noChangeAspect="1"/>
          </p:cNvSpPr>
          <p:nvPr/>
        </p:nvSpPr>
        <p:spPr bwMode="auto">
          <a:xfrm flipH="1">
            <a:off x="6835775" y="4402138"/>
            <a:ext cx="7938"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409" name="Freeform 446"/>
          <p:cNvSpPr>
            <a:spLocks noChangeAspect="1"/>
          </p:cNvSpPr>
          <p:nvPr/>
        </p:nvSpPr>
        <p:spPr bwMode="auto">
          <a:xfrm flipH="1">
            <a:off x="6789738" y="4403725"/>
            <a:ext cx="66675" cy="46038"/>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410" name="Freeform 447"/>
          <p:cNvSpPr>
            <a:spLocks noChangeAspect="1"/>
          </p:cNvSpPr>
          <p:nvPr/>
        </p:nvSpPr>
        <p:spPr bwMode="auto">
          <a:xfrm flipH="1">
            <a:off x="6788150" y="4427538"/>
            <a:ext cx="66675" cy="23812"/>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411" name="Freeform 448"/>
          <p:cNvSpPr>
            <a:spLocks noChangeAspect="1"/>
          </p:cNvSpPr>
          <p:nvPr/>
        </p:nvSpPr>
        <p:spPr bwMode="auto">
          <a:xfrm flipH="1">
            <a:off x="6769100" y="4100513"/>
            <a:ext cx="93663" cy="320675"/>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412" name="Freeform 449"/>
          <p:cNvSpPr>
            <a:spLocks noChangeAspect="1"/>
          </p:cNvSpPr>
          <p:nvPr/>
        </p:nvSpPr>
        <p:spPr bwMode="auto">
          <a:xfrm flipH="1">
            <a:off x="6764338" y="3895725"/>
            <a:ext cx="95250" cy="254000"/>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413" name="Freeform 450"/>
          <p:cNvSpPr>
            <a:spLocks noChangeAspect="1"/>
          </p:cNvSpPr>
          <p:nvPr/>
        </p:nvSpPr>
        <p:spPr bwMode="auto">
          <a:xfrm flipH="1">
            <a:off x="6807200" y="3900488"/>
            <a:ext cx="9525"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414" name="Freeform 451"/>
          <p:cNvSpPr>
            <a:spLocks noChangeAspect="1"/>
          </p:cNvSpPr>
          <p:nvPr/>
        </p:nvSpPr>
        <p:spPr bwMode="auto">
          <a:xfrm flipH="1">
            <a:off x="6810375" y="3930650"/>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415" name="Freeform 452"/>
          <p:cNvSpPr>
            <a:spLocks noChangeAspect="1"/>
          </p:cNvSpPr>
          <p:nvPr/>
        </p:nvSpPr>
        <p:spPr bwMode="auto">
          <a:xfrm flipH="1">
            <a:off x="6802438" y="4117975"/>
            <a:ext cx="11112"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416" name="Freeform 453"/>
          <p:cNvSpPr>
            <a:spLocks noChangeAspect="1"/>
          </p:cNvSpPr>
          <p:nvPr/>
        </p:nvSpPr>
        <p:spPr bwMode="auto">
          <a:xfrm flipH="1">
            <a:off x="6761163" y="4049713"/>
            <a:ext cx="100012" cy="103187"/>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417" name="Freeform 454"/>
          <p:cNvSpPr>
            <a:spLocks noChangeAspect="1"/>
          </p:cNvSpPr>
          <p:nvPr/>
        </p:nvSpPr>
        <p:spPr bwMode="auto">
          <a:xfrm flipH="1">
            <a:off x="6816725" y="4049713"/>
            <a:ext cx="26988" cy="7937"/>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418" name="Freeform 455"/>
          <p:cNvSpPr>
            <a:spLocks noChangeAspect="1"/>
          </p:cNvSpPr>
          <p:nvPr/>
        </p:nvSpPr>
        <p:spPr bwMode="auto">
          <a:xfrm flipH="1">
            <a:off x="6780213" y="4049713"/>
            <a:ext cx="30162"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419" name="Freeform 456"/>
          <p:cNvSpPr>
            <a:spLocks noChangeAspect="1"/>
          </p:cNvSpPr>
          <p:nvPr/>
        </p:nvSpPr>
        <p:spPr bwMode="auto">
          <a:xfrm flipH="1">
            <a:off x="6764338" y="4051300"/>
            <a:ext cx="12700" cy="7938"/>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420" name="Freeform 457"/>
          <p:cNvSpPr>
            <a:spLocks noChangeAspect="1"/>
          </p:cNvSpPr>
          <p:nvPr/>
        </p:nvSpPr>
        <p:spPr bwMode="auto">
          <a:xfrm flipH="1">
            <a:off x="6756400" y="3884613"/>
            <a:ext cx="103188" cy="16827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421" name="Freeform 458"/>
          <p:cNvSpPr>
            <a:spLocks noChangeAspect="1"/>
          </p:cNvSpPr>
          <p:nvPr/>
        </p:nvSpPr>
        <p:spPr bwMode="auto">
          <a:xfrm flipH="1">
            <a:off x="6637338" y="4029075"/>
            <a:ext cx="76200" cy="31750"/>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422" name="Freeform 459"/>
          <p:cNvSpPr>
            <a:spLocks noChangeAspect="1"/>
          </p:cNvSpPr>
          <p:nvPr/>
        </p:nvSpPr>
        <p:spPr bwMode="auto">
          <a:xfrm flipH="1">
            <a:off x="6704013" y="4030663"/>
            <a:ext cx="9525" cy="7937"/>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423" name="Freeform 460"/>
          <p:cNvSpPr>
            <a:spLocks noChangeAspect="1"/>
          </p:cNvSpPr>
          <p:nvPr/>
        </p:nvSpPr>
        <p:spPr bwMode="auto">
          <a:xfrm flipH="1">
            <a:off x="6700838" y="3913188"/>
            <a:ext cx="134937" cy="131762"/>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424" name="Freeform 461"/>
          <p:cNvSpPr>
            <a:spLocks noChangeAspect="1"/>
          </p:cNvSpPr>
          <p:nvPr/>
        </p:nvSpPr>
        <p:spPr bwMode="auto">
          <a:xfrm flipH="1">
            <a:off x="6704013" y="4029075"/>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425" name="Freeform 462"/>
          <p:cNvSpPr>
            <a:spLocks noChangeAspect="1"/>
          </p:cNvSpPr>
          <p:nvPr/>
        </p:nvSpPr>
        <p:spPr bwMode="auto">
          <a:xfrm flipH="1">
            <a:off x="6810375" y="3930650"/>
            <a:ext cx="7938" cy="7938"/>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426" name="Freeform 463"/>
          <p:cNvSpPr>
            <a:spLocks noChangeAspect="1"/>
          </p:cNvSpPr>
          <p:nvPr/>
        </p:nvSpPr>
        <p:spPr bwMode="auto">
          <a:xfrm flipH="1">
            <a:off x="6694488" y="3911600"/>
            <a:ext cx="142875" cy="139700"/>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pic>
        <p:nvPicPr>
          <p:cNvPr id="1427" name="Picture 464" descr="j0082389"/>
          <p:cNvPicPr>
            <a:picLocks noChangeAspect="1" noChangeArrowheads="1"/>
          </p:cNvPicPr>
          <p:nvPr/>
        </p:nvPicPr>
        <p:blipFill>
          <a:blip r:embed="rId10"/>
          <a:srcRect/>
          <a:stretch>
            <a:fillRect/>
          </a:stretch>
        </p:blipFill>
        <p:spPr bwMode="auto">
          <a:xfrm>
            <a:off x="5278438" y="3881438"/>
            <a:ext cx="180975" cy="179387"/>
          </a:xfrm>
          <a:prstGeom prst="rect">
            <a:avLst/>
          </a:prstGeom>
          <a:noFill/>
          <a:ln w="9525">
            <a:noFill/>
            <a:miter lim="800000"/>
            <a:headEnd/>
            <a:tailEnd/>
          </a:ln>
        </p:spPr>
      </p:pic>
      <p:pic>
        <p:nvPicPr>
          <p:cNvPr id="1428" name="Picture 465" descr="j0082389"/>
          <p:cNvPicPr>
            <a:picLocks noChangeAspect="1" noChangeArrowheads="1"/>
          </p:cNvPicPr>
          <p:nvPr/>
        </p:nvPicPr>
        <p:blipFill>
          <a:blip r:embed="rId10"/>
          <a:srcRect/>
          <a:stretch>
            <a:fillRect/>
          </a:stretch>
        </p:blipFill>
        <p:spPr bwMode="auto">
          <a:xfrm rot="-5400000">
            <a:off x="4939506" y="3675857"/>
            <a:ext cx="180975" cy="179388"/>
          </a:xfrm>
          <a:prstGeom prst="rect">
            <a:avLst/>
          </a:prstGeom>
          <a:noFill/>
          <a:ln w="9525">
            <a:noFill/>
            <a:miter lim="800000"/>
            <a:headEnd/>
            <a:tailEnd/>
          </a:ln>
        </p:spPr>
      </p:pic>
      <p:pic>
        <p:nvPicPr>
          <p:cNvPr id="1429" name="Picture 466" descr="j0082389"/>
          <p:cNvPicPr>
            <a:picLocks noChangeAspect="1" noChangeArrowheads="1"/>
          </p:cNvPicPr>
          <p:nvPr/>
        </p:nvPicPr>
        <p:blipFill>
          <a:blip r:embed="rId10"/>
          <a:srcRect/>
          <a:stretch>
            <a:fillRect/>
          </a:stretch>
        </p:blipFill>
        <p:spPr bwMode="auto">
          <a:xfrm>
            <a:off x="5616575" y="3881438"/>
            <a:ext cx="180975" cy="179387"/>
          </a:xfrm>
          <a:prstGeom prst="rect">
            <a:avLst/>
          </a:prstGeom>
          <a:noFill/>
          <a:ln w="9525">
            <a:noFill/>
            <a:miter lim="800000"/>
            <a:headEnd/>
            <a:tailEnd/>
          </a:ln>
        </p:spPr>
      </p:pic>
      <p:pic>
        <p:nvPicPr>
          <p:cNvPr id="1430" name="Picture 467" descr="j0082389"/>
          <p:cNvPicPr>
            <a:picLocks noChangeAspect="1" noChangeArrowheads="1"/>
          </p:cNvPicPr>
          <p:nvPr/>
        </p:nvPicPr>
        <p:blipFill>
          <a:blip r:embed="rId10"/>
          <a:srcRect/>
          <a:stretch>
            <a:fillRect/>
          </a:stretch>
        </p:blipFill>
        <p:spPr bwMode="auto">
          <a:xfrm>
            <a:off x="5819775" y="3881438"/>
            <a:ext cx="180975" cy="179387"/>
          </a:xfrm>
          <a:prstGeom prst="rect">
            <a:avLst/>
          </a:prstGeom>
          <a:noFill/>
          <a:ln w="9525">
            <a:noFill/>
            <a:miter lim="800000"/>
            <a:headEnd/>
            <a:tailEnd/>
          </a:ln>
        </p:spPr>
      </p:pic>
      <p:pic>
        <p:nvPicPr>
          <p:cNvPr id="1431" name="Picture 468" descr="j0082389"/>
          <p:cNvPicPr>
            <a:picLocks noChangeAspect="1" noChangeArrowheads="1"/>
          </p:cNvPicPr>
          <p:nvPr/>
        </p:nvPicPr>
        <p:blipFill>
          <a:blip r:embed="rId10"/>
          <a:srcRect/>
          <a:stretch>
            <a:fillRect/>
          </a:stretch>
        </p:blipFill>
        <p:spPr bwMode="auto">
          <a:xfrm>
            <a:off x="6159500" y="3881438"/>
            <a:ext cx="180975" cy="179387"/>
          </a:xfrm>
          <a:prstGeom prst="rect">
            <a:avLst/>
          </a:prstGeom>
          <a:noFill/>
          <a:ln w="9525">
            <a:noFill/>
            <a:miter lim="800000"/>
            <a:headEnd/>
            <a:tailEnd/>
          </a:ln>
        </p:spPr>
      </p:pic>
      <p:sp>
        <p:nvSpPr>
          <p:cNvPr id="1432" name="AutoShape 469"/>
          <p:cNvSpPr>
            <a:spLocks noChangeArrowheads="1"/>
          </p:cNvSpPr>
          <p:nvPr/>
        </p:nvSpPr>
        <p:spPr bwMode="auto">
          <a:xfrm>
            <a:off x="3852863" y="4151313"/>
            <a:ext cx="474662" cy="271462"/>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433" name="AutoShape 470"/>
          <p:cNvSpPr>
            <a:spLocks noChangeArrowheads="1"/>
          </p:cNvSpPr>
          <p:nvPr/>
        </p:nvSpPr>
        <p:spPr bwMode="auto">
          <a:xfrm>
            <a:off x="3852863" y="3949700"/>
            <a:ext cx="474662" cy="271463"/>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434" name="AutoShape 471"/>
          <p:cNvSpPr>
            <a:spLocks noChangeArrowheads="1"/>
          </p:cNvSpPr>
          <p:nvPr/>
        </p:nvSpPr>
        <p:spPr bwMode="auto">
          <a:xfrm>
            <a:off x="7177088" y="3744913"/>
            <a:ext cx="881062" cy="69850"/>
          </a:xfrm>
          <a:prstGeom prst="parallelogram">
            <a:avLst>
              <a:gd name="adj" fmla="val 315341"/>
            </a:avLst>
          </a:prstGeom>
          <a:solidFill>
            <a:srgbClr val="ECCFB2"/>
          </a:solidFill>
          <a:ln w="9525">
            <a:solidFill>
              <a:schemeClr val="bg2"/>
            </a:solidFill>
            <a:miter lim="800000"/>
            <a:headEnd/>
            <a:tailEnd/>
          </a:ln>
        </p:spPr>
        <p:txBody>
          <a:bodyPr wrap="none" anchor="ctr"/>
          <a:lstStyle/>
          <a:p>
            <a:endParaRPr lang="pt-BR" sz="1400" b="1">
              <a:solidFill>
                <a:schemeClr val="tx1"/>
              </a:solidFill>
              <a:latin typeface="Century Gothic" pitchFamily="34" charset="0"/>
            </a:endParaRPr>
          </a:p>
        </p:txBody>
      </p:sp>
      <p:sp>
        <p:nvSpPr>
          <p:cNvPr id="1435" name="Line 472"/>
          <p:cNvSpPr>
            <a:spLocks noChangeShapeType="1"/>
          </p:cNvSpPr>
          <p:nvPr/>
        </p:nvSpPr>
        <p:spPr bwMode="auto">
          <a:xfrm>
            <a:off x="8058150" y="3744913"/>
            <a:ext cx="0" cy="339725"/>
          </a:xfrm>
          <a:prstGeom prst="line">
            <a:avLst/>
          </a:prstGeom>
          <a:noFill/>
          <a:ln w="19050">
            <a:solidFill>
              <a:schemeClr val="bg2"/>
            </a:solidFill>
            <a:round/>
            <a:headEnd/>
            <a:tailEnd/>
          </a:ln>
        </p:spPr>
        <p:txBody>
          <a:bodyPr/>
          <a:lstStyle/>
          <a:p>
            <a:endParaRPr lang="pt-BR"/>
          </a:p>
        </p:txBody>
      </p:sp>
      <p:sp>
        <p:nvSpPr>
          <p:cNvPr id="1436" name="Line 473"/>
          <p:cNvSpPr>
            <a:spLocks noChangeShapeType="1"/>
          </p:cNvSpPr>
          <p:nvPr/>
        </p:nvSpPr>
        <p:spPr bwMode="auto">
          <a:xfrm>
            <a:off x="7177088" y="3811588"/>
            <a:ext cx="0" cy="339725"/>
          </a:xfrm>
          <a:prstGeom prst="line">
            <a:avLst/>
          </a:prstGeom>
          <a:noFill/>
          <a:ln w="19050">
            <a:solidFill>
              <a:schemeClr val="bg2"/>
            </a:solidFill>
            <a:round/>
            <a:headEnd/>
            <a:tailEnd/>
          </a:ln>
        </p:spPr>
        <p:txBody>
          <a:bodyPr/>
          <a:lstStyle/>
          <a:p>
            <a:endParaRPr lang="pt-BR"/>
          </a:p>
        </p:txBody>
      </p:sp>
      <p:sp>
        <p:nvSpPr>
          <p:cNvPr id="1437" name="Line 474"/>
          <p:cNvSpPr>
            <a:spLocks noChangeShapeType="1"/>
          </p:cNvSpPr>
          <p:nvPr/>
        </p:nvSpPr>
        <p:spPr bwMode="auto">
          <a:xfrm>
            <a:off x="7854950" y="3811588"/>
            <a:ext cx="0" cy="339725"/>
          </a:xfrm>
          <a:prstGeom prst="line">
            <a:avLst/>
          </a:prstGeom>
          <a:noFill/>
          <a:ln w="19050">
            <a:solidFill>
              <a:schemeClr val="bg2"/>
            </a:solidFill>
            <a:round/>
            <a:headEnd/>
            <a:tailEnd/>
          </a:ln>
        </p:spPr>
        <p:txBody>
          <a:bodyPr/>
          <a:lstStyle/>
          <a:p>
            <a:endParaRPr lang="pt-BR"/>
          </a:p>
        </p:txBody>
      </p:sp>
      <p:sp>
        <p:nvSpPr>
          <p:cNvPr id="1438" name="Line 475"/>
          <p:cNvSpPr>
            <a:spLocks noChangeShapeType="1"/>
          </p:cNvSpPr>
          <p:nvPr/>
        </p:nvSpPr>
        <p:spPr bwMode="auto">
          <a:xfrm>
            <a:off x="7380288" y="3811588"/>
            <a:ext cx="0" cy="339725"/>
          </a:xfrm>
          <a:prstGeom prst="line">
            <a:avLst/>
          </a:prstGeom>
          <a:noFill/>
          <a:ln w="19050">
            <a:solidFill>
              <a:schemeClr val="bg2"/>
            </a:solidFill>
            <a:round/>
            <a:headEnd/>
            <a:tailEnd/>
          </a:ln>
        </p:spPr>
        <p:txBody>
          <a:bodyPr/>
          <a:lstStyle/>
          <a:p>
            <a:endParaRPr lang="pt-BR"/>
          </a:p>
        </p:txBody>
      </p:sp>
      <p:pic>
        <p:nvPicPr>
          <p:cNvPr id="1439" name="Picture 476"/>
          <p:cNvPicPr>
            <a:picLocks noChangeAspect="1" noChangeArrowheads="1"/>
          </p:cNvPicPr>
          <p:nvPr/>
        </p:nvPicPr>
        <p:blipFill>
          <a:blip r:embed="rId8"/>
          <a:srcRect/>
          <a:stretch>
            <a:fillRect/>
          </a:stretch>
        </p:blipFill>
        <p:spPr bwMode="white">
          <a:xfrm>
            <a:off x="7312025" y="3608388"/>
            <a:ext cx="269875" cy="203200"/>
          </a:xfrm>
          <a:prstGeom prst="rect">
            <a:avLst/>
          </a:prstGeom>
          <a:noFill/>
          <a:ln w="9525">
            <a:noFill/>
            <a:miter lim="800000"/>
            <a:headEnd/>
            <a:tailEnd/>
          </a:ln>
        </p:spPr>
      </p:pic>
      <p:graphicFrame>
        <p:nvGraphicFramePr>
          <p:cNvPr id="1027" name="Object 477"/>
          <p:cNvGraphicFramePr>
            <a:graphicFrameLocks noChangeAspect="1"/>
          </p:cNvGraphicFramePr>
          <p:nvPr/>
        </p:nvGraphicFramePr>
        <p:xfrm>
          <a:off x="7583488" y="3516313"/>
          <a:ext cx="422275" cy="295275"/>
        </p:xfrm>
        <a:graphic>
          <a:graphicData uri="http://schemas.openxmlformats.org/presentationml/2006/ole">
            <p:oleObj spid="_x0000_s1027" name="Imagem de bitmap" r:id="rId11" imgW="885949" imgH="961905" progId="">
              <p:embed/>
            </p:oleObj>
          </a:graphicData>
        </a:graphic>
      </p:graphicFrame>
      <p:sp>
        <p:nvSpPr>
          <p:cNvPr id="1440" name="Freeform 478"/>
          <p:cNvSpPr>
            <a:spLocks noChangeAspect="1"/>
          </p:cNvSpPr>
          <p:nvPr/>
        </p:nvSpPr>
        <p:spPr bwMode="auto">
          <a:xfrm flipH="1">
            <a:off x="7854950" y="3616325"/>
            <a:ext cx="74613" cy="30163"/>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441" name="Freeform 479"/>
          <p:cNvSpPr>
            <a:spLocks noChangeAspect="1"/>
          </p:cNvSpPr>
          <p:nvPr/>
        </p:nvSpPr>
        <p:spPr bwMode="auto">
          <a:xfrm flipH="1">
            <a:off x="7918450" y="3633788"/>
            <a:ext cx="9525" cy="7937"/>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442" name="Freeform 480"/>
          <p:cNvSpPr>
            <a:spLocks noChangeAspect="1"/>
          </p:cNvSpPr>
          <p:nvPr/>
        </p:nvSpPr>
        <p:spPr bwMode="auto">
          <a:xfrm flipH="1">
            <a:off x="7918450" y="3575050"/>
            <a:ext cx="136525" cy="125413"/>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443" name="Freeform 481"/>
          <p:cNvSpPr>
            <a:spLocks noChangeAspect="1"/>
          </p:cNvSpPr>
          <p:nvPr/>
        </p:nvSpPr>
        <p:spPr bwMode="auto">
          <a:xfrm flipH="1">
            <a:off x="7918450" y="3633788"/>
            <a:ext cx="9525" cy="7937"/>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444" name="Freeform 482"/>
          <p:cNvSpPr>
            <a:spLocks noChangeAspect="1"/>
          </p:cNvSpPr>
          <p:nvPr/>
        </p:nvSpPr>
        <p:spPr bwMode="auto">
          <a:xfrm flipH="1">
            <a:off x="8031163" y="3592513"/>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445" name="Freeform 483"/>
          <p:cNvSpPr>
            <a:spLocks noChangeAspect="1"/>
          </p:cNvSpPr>
          <p:nvPr/>
        </p:nvSpPr>
        <p:spPr bwMode="auto">
          <a:xfrm flipH="1">
            <a:off x="7910513" y="3571875"/>
            <a:ext cx="147637" cy="128588"/>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446" name="Freeform 484"/>
          <p:cNvSpPr>
            <a:spLocks noChangeAspect="1"/>
          </p:cNvSpPr>
          <p:nvPr/>
        </p:nvSpPr>
        <p:spPr bwMode="auto">
          <a:xfrm flipH="1">
            <a:off x="7966075" y="3479800"/>
            <a:ext cx="88900" cy="103188"/>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447" name="Freeform 485"/>
          <p:cNvSpPr>
            <a:spLocks noChangeAspect="1"/>
          </p:cNvSpPr>
          <p:nvPr/>
        </p:nvSpPr>
        <p:spPr bwMode="auto">
          <a:xfrm flipH="1">
            <a:off x="8027988" y="3562350"/>
            <a:ext cx="9525"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448" name="Freeform 486"/>
          <p:cNvSpPr>
            <a:spLocks noChangeAspect="1"/>
          </p:cNvSpPr>
          <p:nvPr/>
        </p:nvSpPr>
        <p:spPr bwMode="auto">
          <a:xfrm flipH="1">
            <a:off x="8018463" y="3498850"/>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449" name="Freeform 487"/>
          <p:cNvSpPr>
            <a:spLocks noChangeAspect="1"/>
          </p:cNvSpPr>
          <p:nvPr/>
        </p:nvSpPr>
        <p:spPr bwMode="auto">
          <a:xfrm flipH="1">
            <a:off x="7975600" y="3525838"/>
            <a:ext cx="14288" cy="4762"/>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450" name="Freeform 488"/>
          <p:cNvSpPr>
            <a:spLocks noChangeAspect="1"/>
          </p:cNvSpPr>
          <p:nvPr/>
        </p:nvSpPr>
        <p:spPr bwMode="auto">
          <a:xfrm flipH="1">
            <a:off x="7977188" y="3530600"/>
            <a:ext cx="9525" cy="6350"/>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451" name="Freeform 489"/>
          <p:cNvSpPr>
            <a:spLocks noChangeAspect="1"/>
          </p:cNvSpPr>
          <p:nvPr/>
        </p:nvSpPr>
        <p:spPr bwMode="auto">
          <a:xfrm flipH="1">
            <a:off x="7983538" y="3551238"/>
            <a:ext cx="7937" cy="317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452" name="Freeform 490"/>
          <p:cNvSpPr>
            <a:spLocks noChangeAspect="1"/>
          </p:cNvSpPr>
          <p:nvPr/>
        </p:nvSpPr>
        <p:spPr bwMode="auto">
          <a:xfrm flipH="1">
            <a:off x="8018463" y="3498850"/>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453" name="Freeform 491"/>
          <p:cNvSpPr>
            <a:spLocks noChangeAspect="1"/>
          </p:cNvSpPr>
          <p:nvPr/>
        </p:nvSpPr>
        <p:spPr bwMode="auto">
          <a:xfrm flipH="1">
            <a:off x="7958138" y="3473450"/>
            <a:ext cx="90487" cy="6667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454" name="Freeform 492"/>
          <p:cNvSpPr>
            <a:spLocks noChangeAspect="1"/>
          </p:cNvSpPr>
          <p:nvPr/>
        </p:nvSpPr>
        <p:spPr bwMode="auto">
          <a:xfrm flipH="1">
            <a:off x="7956550" y="3763963"/>
            <a:ext cx="103188" cy="317500"/>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455" name="Freeform 493"/>
          <p:cNvSpPr>
            <a:spLocks noChangeAspect="1"/>
          </p:cNvSpPr>
          <p:nvPr/>
        </p:nvSpPr>
        <p:spPr bwMode="auto">
          <a:xfrm flipH="1">
            <a:off x="8023225" y="3779838"/>
            <a:ext cx="11113"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456" name="Freeform 494"/>
          <p:cNvSpPr>
            <a:spLocks noChangeAspect="1"/>
          </p:cNvSpPr>
          <p:nvPr/>
        </p:nvSpPr>
        <p:spPr bwMode="auto">
          <a:xfrm flipH="1">
            <a:off x="7999413" y="4060825"/>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457" name="Freeform 495"/>
          <p:cNvSpPr>
            <a:spLocks noChangeAspect="1"/>
          </p:cNvSpPr>
          <p:nvPr/>
        </p:nvSpPr>
        <p:spPr bwMode="auto">
          <a:xfrm flipH="1">
            <a:off x="7939088" y="4056063"/>
            <a:ext cx="80962" cy="41275"/>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458" name="Freeform 496"/>
          <p:cNvSpPr>
            <a:spLocks noChangeAspect="1"/>
          </p:cNvSpPr>
          <p:nvPr/>
        </p:nvSpPr>
        <p:spPr bwMode="auto">
          <a:xfrm flipH="1">
            <a:off x="7999413" y="4060825"/>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459" name="Freeform 497"/>
          <p:cNvSpPr>
            <a:spLocks noChangeAspect="1"/>
          </p:cNvSpPr>
          <p:nvPr/>
        </p:nvSpPr>
        <p:spPr bwMode="auto">
          <a:xfrm flipH="1">
            <a:off x="7937500" y="4062413"/>
            <a:ext cx="85725" cy="36512"/>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460" name="Freeform 498"/>
          <p:cNvSpPr>
            <a:spLocks noChangeAspect="1"/>
          </p:cNvSpPr>
          <p:nvPr/>
        </p:nvSpPr>
        <p:spPr bwMode="auto">
          <a:xfrm flipH="1">
            <a:off x="7937500" y="4087813"/>
            <a:ext cx="85725" cy="14287"/>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461" name="Freeform 499"/>
          <p:cNvSpPr>
            <a:spLocks noChangeAspect="1"/>
          </p:cNvSpPr>
          <p:nvPr/>
        </p:nvSpPr>
        <p:spPr bwMode="auto">
          <a:xfrm flipH="1">
            <a:off x="7953375" y="3762375"/>
            <a:ext cx="111125" cy="319088"/>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462" name="Freeform 500"/>
          <p:cNvSpPr>
            <a:spLocks noChangeAspect="1"/>
          </p:cNvSpPr>
          <p:nvPr/>
        </p:nvSpPr>
        <p:spPr bwMode="auto">
          <a:xfrm flipH="1">
            <a:off x="7993063" y="3763963"/>
            <a:ext cx="84137" cy="317500"/>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463" name="Freeform 501"/>
          <p:cNvSpPr>
            <a:spLocks noChangeAspect="1"/>
          </p:cNvSpPr>
          <p:nvPr/>
        </p:nvSpPr>
        <p:spPr bwMode="auto">
          <a:xfrm flipH="1">
            <a:off x="8023225" y="3779838"/>
            <a:ext cx="11113"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464" name="Freeform 502"/>
          <p:cNvSpPr>
            <a:spLocks noChangeAspect="1"/>
          </p:cNvSpPr>
          <p:nvPr/>
        </p:nvSpPr>
        <p:spPr bwMode="auto">
          <a:xfrm flipH="1">
            <a:off x="8056563" y="4064000"/>
            <a:ext cx="7937"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465" name="Freeform 503"/>
          <p:cNvSpPr>
            <a:spLocks noChangeAspect="1"/>
          </p:cNvSpPr>
          <p:nvPr/>
        </p:nvSpPr>
        <p:spPr bwMode="auto">
          <a:xfrm flipH="1">
            <a:off x="8018463" y="4054475"/>
            <a:ext cx="57150" cy="52388"/>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466" name="Freeform 504"/>
          <p:cNvSpPr>
            <a:spLocks noChangeAspect="1"/>
          </p:cNvSpPr>
          <p:nvPr/>
        </p:nvSpPr>
        <p:spPr bwMode="auto">
          <a:xfrm flipH="1">
            <a:off x="8056563" y="4064000"/>
            <a:ext cx="7937"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467" name="Freeform 505"/>
          <p:cNvSpPr>
            <a:spLocks noChangeAspect="1"/>
          </p:cNvSpPr>
          <p:nvPr/>
        </p:nvSpPr>
        <p:spPr bwMode="auto">
          <a:xfrm flipH="1">
            <a:off x="8010525" y="4065588"/>
            <a:ext cx="66675" cy="46037"/>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468" name="Freeform 506"/>
          <p:cNvSpPr>
            <a:spLocks noChangeAspect="1"/>
          </p:cNvSpPr>
          <p:nvPr/>
        </p:nvSpPr>
        <p:spPr bwMode="auto">
          <a:xfrm flipH="1">
            <a:off x="8008938" y="4089400"/>
            <a:ext cx="66675" cy="23813"/>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469" name="Freeform 507"/>
          <p:cNvSpPr>
            <a:spLocks noChangeAspect="1"/>
          </p:cNvSpPr>
          <p:nvPr/>
        </p:nvSpPr>
        <p:spPr bwMode="auto">
          <a:xfrm flipH="1">
            <a:off x="7989888" y="3762375"/>
            <a:ext cx="93662" cy="320675"/>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470" name="Freeform 508"/>
          <p:cNvSpPr>
            <a:spLocks noChangeAspect="1"/>
          </p:cNvSpPr>
          <p:nvPr/>
        </p:nvSpPr>
        <p:spPr bwMode="auto">
          <a:xfrm flipH="1">
            <a:off x="7985125" y="3557588"/>
            <a:ext cx="95250" cy="254000"/>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471" name="Freeform 509"/>
          <p:cNvSpPr>
            <a:spLocks noChangeAspect="1"/>
          </p:cNvSpPr>
          <p:nvPr/>
        </p:nvSpPr>
        <p:spPr bwMode="auto">
          <a:xfrm flipH="1">
            <a:off x="8027988" y="3562350"/>
            <a:ext cx="9525"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472" name="Freeform 510"/>
          <p:cNvSpPr>
            <a:spLocks noChangeAspect="1"/>
          </p:cNvSpPr>
          <p:nvPr/>
        </p:nvSpPr>
        <p:spPr bwMode="auto">
          <a:xfrm flipH="1">
            <a:off x="8031163" y="3592513"/>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473" name="Freeform 511"/>
          <p:cNvSpPr>
            <a:spLocks noChangeAspect="1"/>
          </p:cNvSpPr>
          <p:nvPr/>
        </p:nvSpPr>
        <p:spPr bwMode="auto">
          <a:xfrm flipH="1">
            <a:off x="8023225" y="3779838"/>
            <a:ext cx="11113"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474" name="Freeform 512"/>
          <p:cNvSpPr>
            <a:spLocks noChangeAspect="1"/>
          </p:cNvSpPr>
          <p:nvPr/>
        </p:nvSpPr>
        <p:spPr bwMode="auto">
          <a:xfrm flipH="1">
            <a:off x="7981950" y="3711575"/>
            <a:ext cx="100013" cy="103188"/>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475" name="Freeform 513"/>
          <p:cNvSpPr>
            <a:spLocks noChangeAspect="1"/>
          </p:cNvSpPr>
          <p:nvPr/>
        </p:nvSpPr>
        <p:spPr bwMode="auto">
          <a:xfrm flipH="1">
            <a:off x="8037513" y="3711575"/>
            <a:ext cx="26987" cy="7938"/>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476" name="Freeform 514"/>
          <p:cNvSpPr>
            <a:spLocks noChangeAspect="1"/>
          </p:cNvSpPr>
          <p:nvPr/>
        </p:nvSpPr>
        <p:spPr bwMode="auto">
          <a:xfrm flipH="1">
            <a:off x="8001000" y="3711575"/>
            <a:ext cx="30163"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477" name="Freeform 515"/>
          <p:cNvSpPr>
            <a:spLocks noChangeAspect="1"/>
          </p:cNvSpPr>
          <p:nvPr/>
        </p:nvSpPr>
        <p:spPr bwMode="auto">
          <a:xfrm flipH="1">
            <a:off x="7985125" y="3713163"/>
            <a:ext cx="12700" cy="7937"/>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478" name="Freeform 516"/>
          <p:cNvSpPr>
            <a:spLocks noChangeAspect="1"/>
          </p:cNvSpPr>
          <p:nvPr/>
        </p:nvSpPr>
        <p:spPr bwMode="auto">
          <a:xfrm flipH="1">
            <a:off x="7977188" y="3546475"/>
            <a:ext cx="103187" cy="16827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479" name="Freeform 517"/>
          <p:cNvSpPr>
            <a:spLocks noChangeAspect="1"/>
          </p:cNvSpPr>
          <p:nvPr/>
        </p:nvSpPr>
        <p:spPr bwMode="auto">
          <a:xfrm flipH="1">
            <a:off x="7858125" y="3690938"/>
            <a:ext cx="76200" cy="31750"/>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480" name="Freeform 518"/>
          <p:cNvSpPr>
            <a:spLocks noChangeAspect="1"/>
          </p:cNvSpPr>
          <p:nvPr/>
        </p:nvSpPr>
        <p:spPr bwMode="auto">
          <a:xfrm flipH="1">
            <a:off x="7924800" y="3692525"/>
            <a:ext cx="9525" cy="7938"/>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481" name="Freeform 519"/>
          <p:cNvSpPr>
            <a:spLocks noChangeAspect="1"/>
          </p:cNvSpPr>
          <p:nvPr/>
        </p:nvSpPr>
        <p:spPr bwMode="auto">
          <a:xfrm flipH="1">
            <a:off x="7921625" y="3575050"/>
            <a:ext cx="134938" cy="131763"/>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482" name="Freeform 520"/>
          <p:cNvSpPr>
            <a:spLocks noChangeAspect="1"/>
          </p:cNvSpPr>
          <p:nvPr/>
        </p:nvSpPr>
        <p:spPr bwMode="auto">
          <a:xfrm flipH="1">
            <a:off x="7924800" y="3690938"/>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483" name="Freeform 521"/>
          <p:cNvSpPr>
            <a:spLocks noChangeAspect="1"/>
          </p:cNvSpPr>
          <p:nvPr/>
        </p:nvSpPr>
        <p:spPr bwMode="auto">
          <a:xfrm flipH="1">
            <a:off x="8031163" y="3592513"/>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484" name="Freeform 522"/>
          <p:cNvSpPr>
            <a:spLocks noChangeAspect="1"/>
          </p:cNvSpPr>
          <p:nvPr/>
        </p:nvSpPr>
        <p:spPr bwMode="auto">
          <a:xfrm flipH="1">
            <a:off x="7915275" y="3573463"/>
            <a:ext cx="142875" cy="139700"/>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485" name="Text Box 523"/>
          <p:cNvSpPr txBox="1">
            <a:spLocks noChangeArrowheads="1"/>
          </p:cNvSpPr>
          <p:nvPr/>
        </p:nvSpPr>
        <p:spPr bwMode="auto">
          <a:xfrm>
            <a:off x="4495800" y="4495800"/>
            <a:ext cx="1492250" cy="244475"/>
          </a:xfrm>
          <a:prstGeom prst="rect">
            <a:avLst/>
          </a:prstGeom>
          <a:solidFill>
            <a:srgbClr val="D90601"/>
          </a:solidFill>
          <a:ln w="9525">
            <a:noFill/>
            <a:miter lim="800000"/>
            <a:headEnd/>
            <a:tailEnd/>
          </a:ln>
        </p:spPr>
        <p:txBody>
          <a:bodyPr>
            <a:spAutoFit/>
          </a:bodyPr>
          <a:lstStyle/>
          <a:p>
            <a:pPr algn="ctr">
              <a:spcBef>
                <a:spcPct val="50000"/>
              </a:spcBef>
            </a:pPr>
            <a:r>
              <a:rPr lang="pt-BR" sz="1000" b="1">
                <a:solidFill>
                  <a:schemeClr val="bg1"/>
                </a:solidFill>
                <a:latin typeface="Century Gothic" pitchFamily="34" charset="0"/>
              </a:rPr>
              <a:t>Área de Separação</a:t>
            </a:r>
          </a:p>
        </p:txBody>
      </p:sp>
      <p:pic>
        <p:nvPicPr>
          <p:cNvPr id="1486" name="Picture 524"/>
          <p:cNvPicPr>
            <a:picLocks noChangeArrowheads="1"/>
          </p:cNvPicPr>
          <p:nvPr/>
        </p:nvPicPr>
        <p:blipFill>
          <a:blip r:embed="rId12"/>
          <a:srcRect/>
          <a:stretch>
            <a:fillRect/>
          </a:stretch>
        </p:blipFill>
        <p:spPr bwMode="auto">
          <a:xfrm>
            <a:off x="3073400" y="4791075"/>
            <a:ext cx="812800" cy="339725"/>
          </a:xfrm>
          <a:prstGeom prst="rect">
            <a:avLst/>
          </a:prstGeom>
          <a:noFill/>
          <a:ln w="9525">
            <a:noFill/>
            <a:miter lim="800000"/>
            <a:headEnd/>
            <a:tailEnd/>
          </a:ln>
        </p:spPr>
      </p:pic>
      <p:sp>
        <p:nvSpPr>
          <p:cNvPr id="1487" name="AutoShape 525"/>
          <p:cNvSpPr>
            <a:spLocks noChangeArrowheads="1"/>
          </p:cNvSpPr>
          <p:nvPr/>
        </p:nvSpPr>
        <p:spPr bwMode="auto">
          <a:xfrm>
            <a:off x="2870200" y="4724400"/>
            <a:ext cx="474663" cy="269875"/>
          </a:xfrm>
          <a:prstGeom prst="cube">
            <a:avLst>
              <a:gd name="adj" fmla="val 25000"/>
            </a:avLst>
          </a:prstGeom>
          <a:solidFill>
            <a:srgbClr val="ECCFB2"/>
          </a:solidFill>
          <a:ln w="9525">
            <a:solidFill>
              <a:schemeClr val="tx1"/>
            </a:solidFill>
            <a:miter lim="800000"/>
            <a:headEnd/>
            <a:tailEnd/>
          </a:ln>
        </p:spPr>
        <p:txBody>
          <a:bodyPr wrap="none" anchor="ctr"/>
          <a:lstStyle/>
          <a:p>
            <a:endParaRPr lang="pt-BR" sz="1400" b="1">
              <a:solidFill>
                <a:schemeClr val="tx1"/>
              </a:solidFill>
              <a:latin typeface="Century Gothic" pitchFamily="34" charset="0"/>
            </a:endParaRPr>
          </a:p>
        </p:txBody>
      </p:sp>
      <p:sp>
        <p:nvSpPr>
          <p:cNvPr id="1488" name="Rectangle 526"/>
          <p:cNvSpPr>
            <a:spLocks noChangeArrowheads="1"/>
          </p:cNvSpPr>
          <p:nvPr/>
        </p:nvSpPr>
        <p:spPr bwMode="auto">
          <a:xfrm>
            <a:off x="5208588" y="3948113"/>
            <a:ext cx="68262" cy="134937"/>
          </a:xfrm>
          <a:prstGeom prst="rect">
            <a:avLst/>
          </a:prstGeom>
          <a:solidFill>
            <a:schemeClr val="bg1"/>
          </a:solidFill>
          <a:ln w="9525">
            <a:solidFill>
              <a:schemeClr val="bg2"/>
            </a:solidFill>
            <a:miter lim="800000"/>
            <a:headEnd/>
            <a:tailEnd/>
          </a:ln>
        </p:spPr>
        <p:txBody>
          <a:bodyPr wrap="none" anchor="ctr"/>
          <a:lstStyle/>
          <a:p>
            <a:pPr algn="ctr"/>
            <a:r>
              <a:rPr lang="pt-BR" sz="300" b="1">
                <a:solidFill>
                  <a:schemeClr val="tx1"/>
                </a:solidFill>
                <a:latin typeface="Century Gothic" pitchFamily="34" charset="0"/>
              </a:rPr>
              <a:t>123</a:t>
            </a:r>
          </a:p>
          <a:p>
            <a:pPr algn="ctr"/>
            <a:r>
              <a:rPr lang="pt-BR" sz="300" b="1">
                <a:solidFill>
                  <a:schemeClr val="tx1"/>
                </a:solidFill>
                <a:latin typeface="Century Gothic" pitchFamily="34" charset="0"/>
              </a:rPr>
              <a:t>123</a:t>
            </a:r>
          </a:p>
        </p:txBody>
      </p:sp>
      <p:sp>
        <p:nvSpPr>
          <p:cNvPr id="1489" name="Rectangle 527"/>
          <p:cNvSpPr>
            <a:spLocks noChangeArrowheads="1"/>
          </p:cNvSpPr>
          <p:nvPr/>
        </p:nvSpPr>
        <p:spPr bwMode="auto">
          <a:xfrm rot="-5400000">
            <a:off x="6092031" y="3947319"/>
            <a:ext cx="66675" cy="134938"/>
          </a:xfrm>
          <a:prstGeom prst="rect">
            <a:avLst/>
          </a:prstGeom>
          <a:solidFill>
            <a:schemeClr val="bg1"/>
          </a:solidFill>
          <a:ln w="9525">
            <a:solidFill>
              <a:schemeClr val="bg2"/>
            </a:solidFill>
            <a:miter lim="800000"/>
            <a:headEnd/>
            <a:tailEnd/>
          </a:ln>
        </p:spPr>
        <p:txBody>
          <a:bodyPr wrap="none" anchor="ctr"/>
          <a:lstStyle/>
          <a:p>
            <a:pPr algn="ctr"/>
            <a:r>
              <a:rPr lang="pt-BR" sz="300" b="1">
                <a:solidFill>
                  <a:schemeClr val="tx1"/>
                </a:solidFill>
                <a:latin typeface="Century Gothic" pitchFamily="34" charset="0"/>
              </a:rPr>
              <a:t>123</a:t>
            </a:r>
          </a:p>
          <a:p>
            <a:pPr algn="ctr"/>
            <a:r>
              <a:rPr lang="pt-BR" sz="300" b="1">
                <a:solidFill>
                  <a:schemeClr val="tx1"/>
                </a:solidFill>
                <a:latin typeface="Century Gothic" pitchFamily="34" charset="0"/>
              </a:rPr>
              <a:t>123</a:t>
            </a:r>
          </a:p>
        </p:txBody>
      </p:sp>
      <p:sp>
        <p:nvSpPr>
          <p:cNvPr id="1490" name="Rectangle 528"/>
          <p:cNvSpPr>
            <a:spLocks noChangeArrowheads="1"/>
          </p:cNvSpPr>
          <p:nvPr/>
        </p:nvSpPr>
        <p:spPr bwMode="auto">
          <a:xfrm>
            <a:off x="6724650" y="1963738"/>
            <a:ext cx="249238" cy="1169987"/>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491" name="Rectangle 529"/>
          <p:cNvSpPr>
            <a:spLocks noChangeArrowheads="1"/>
          </p:cNvSpPr>
          <p:nvPr/>
        </p:nvSpPr>
        <p:spPr bwMode="auto">
          <a:xfrm>
            <a:off x="6227763" y="1963738"/>
            <a:ext cx="247650" cy="1169987"/>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492" name="Rectangle 530"/>
          <p:cNvSpPr>
            <a:spLocks noChangeArrowheads="1"/>
          </p:cNvSpPr>
          <p:nvPr/>
        </p:nvSpPr>
        <p:spPr bwMode="auto">
          <a:xfrm>
            <a:off x="7108825" y="1957388"/>
            <a:ext cx="247650" cy="1169987"/>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493" name="Rectangle 531"/>
          <p:cNvSpPr>
            <a:spLocks noChangeArrowheads="1"/>
          </p:cNvSpPr>
          <p:nvPr/>
        </p:nvSpPr>
        <p:spPr bwMode="auto">
          <a:xfrm>
            <a:off x="7543800" y="1957388"/>
            <a:ext cx="247650" cy="1169987"/>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494" name="Picture 532"/>
          <p:cNvSpPr>
            <a:spLocks noChangeAspect="1" noChangeArrowheads="1"/>
          </p:cNvSpPr>
          <p:nvPr/>
        </p:nvSpPr>
        <p:spPr bwMode="white">
          <a:xfrm>
            <a:off x="7067550" y="2252663"/>
            <a:ext cx="312738" cy="273050"/>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495" name="Rectangle 533"/>
          <p:cNvSpPr>
            <a:spLocks noChangeArrowheads="1"/>
          </p:cNvSpPr>
          <p:nvPr/>
        </p:nvSpPr>
        <p:spPr bwMode="auto">
          <a:xfrm>
            <a:off x="7329488" y="2955925"/>
            <a:ext cx="61912" cy="9525"/>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496" name="Rectangle 534"/>
          <p:cNvSpPr>
            <a:spLocks noChangeArrowheads="1"/>
          </p:cNvSpPr>
          <p:nvPr/>
        </p:nvSpPr>
        <p:spPr bwMode="auto">
          <a:xfrm>
            <a:off x="7329488" y="2955925"/>
            <a:ext cx="61912" cy="9525"/>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497" name="Line 535"/>
          <p:cNvSpPr>
            <a:spLocks noChangeShapeType="1"/>
          </p:cNvSpPr>
          <p:nvPr/>
        </p:nvSpPr>
        <p:spPr bwMode="auto">
          <a:xfrm>
            <a:off x="6973888" y="2252663"/>
            <a:ext cx="750887" cy="0"/>
          </a:xfrm>
          <a:prstGeom prst="line">
            <a:avLst/>
          </a:prstGeom>
          <a:noFill/>
          <a:ln w="9525">
            <a:solidFill>
              <a:srgbClr val="000099"/>
            </a:solidFill>
            <a:round/>
            <a:headEnd/>
            <a:tailEnd/>
          </a:ln>
        </p:spPr>
        <p:txBody>
          <a:bodyPr/>
          <a:lstStyle/>
          <a:p>
            <a:endParaRPr lang="pt-BR"/>
          </a:p>
        </p:txBody>
      </p:sp>
      <p:sp>
        <p:nvSpPr>
          <p:cNvPr id="1498" name="Line 536"/>
          <p:cNvSpPr>
            <a:spLocks noChangeShapeType="1"/>
          </p:cNvSpPr>
          <p:nvPr/>
        </p:nvSpPr>
        <p:spPr bwMode="auto">
          <a:xfrm>
            <a:off x="6973888" y="2522538"/>
            <a:ext cx="750887" cy="0"/>
          </a:xfrm>
          <a:prstGeom prst="line">
            <a:avLst/>
          </a:prstGeom>
          <a:noFill/>
          <a:ln w="9525">
            <a:solidFill>
              <a:srgbClr val="000099"/>
            </a:solidFill>
            <a:round/>
            <a:headEnd/>
            <a:tailEnd/>
          </a:ln>
        </p:spPr>
        <p:txBody>
          <a:bodyPr/>
          <a:lstStyle/>
          <a:p>
            <a:endParaRPr lang="pt-BR"/>
          </a:p>
        </p:txBody>
      </p:sp>
      <p:sp>
        <p:nvSpPr>
          <p:cNvPr id="1499" name="Line 537"/>
          <p:cNvSpPr>
            <a:spLocks noChangeShapeType="1"/>
          </p:cNvSpPr>
          <p:nvPr/>
        </p:nvSpPr>
        <p:spPr bwMode="auto">
          <a:xfrm>
            <a:off x="7040563" y="2795588"/>
            <a:ext cx="684212" cy="0"/>
          </a:xfrm>
          <a:prstGeom prst="line">
            <a:avLst/>
          </a:prstGeom>
          <a:noFill/>
          <a:ln w="9525">
            <a:solidFill>
              <a:srgbClr val="000099"/>
            </a:solidFill>
            <a:round/>
            <a:headEnd/>
            <a:tailEnd/>
          </a:ln>
        </p:spPr>
        <p:txBody>
          <a:bodyPr/>
          <a:lstStyle/>
          <a:p>
            <a:endParaRPr lang="pt-BR"/>
          </a:p>
        </p:txBody>
      </p:sp>
      <p:sp>
        <p:nvSpPr>
          <p:cNvPr id="1500" name="Picture 538"/>
          <p:cNvSpPr>
            <a:spLocks noChangeAspect="1" noChangeArrowheads="1"/>
          </p:cNvSpPr>
          <p:nvPr/>
        </p:nvSpPr>
        <p:spPr bwMode="white">
          <a:xfrm>
            <a:off x="7475538" y="2522538"/>
            <a:ext cx="311150" cy="274637"/>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01" name="Picture 539"/>
          <p:cNvSpPr>
            <a:spLocks noChangeAspect="1" noChangeArrowheads="1"/>
          </p:cNvSpPr>
          <p:nvPr/>
        </p:nvSpPr>
        <p:spPr bwMode="white">
          <a:xfrm>
            <a:off x="7069138" y="1979613"/>
            <a:ext cx="311150" cy="274637"/>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02" name="Picture 540"/>
          <p:cNvSpPr>
            <a:spLocks noChangeAspect="1" noChangeArrowheads="1"/>
          </p:cNvSpPr>
          <p:nvPr/>
        </p:nvSpPr>
        <p:spPr bwMode="white">
          <a:xfrm>
            <a:off x="7473950" y="1979613"/>
            <a:ext cx="312738" cy="274637"/>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03" name="Picture 541"/>
          <p:cNvSpPr>
            <a:spLocks noChangeAspect="1" noChangeArrowheads="1"/>
          </p:cNvSpPr>
          <p:nvPr/>
        </p:nvSpPr>
        <p:spPr bwMode="white">
          <a:xfrm>
            <a:off x="7473950" y="2252663"/>
            <a:ext cx="312738" cy="273050"/>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04" name="Picture 542"/>
          <p:cNvSpPr>
            <a:spLocks noChangeAspect="1" noChangeArrowheads="1"/>
          </p:cNvSpPr>
          <p:nvPr/>
        </p:nvSpPr>
        <p:spPr bwMode="white">
          <a:xfrm>
            <a:off x="7069138" y="2522538"/>
            <a:ext cx="311150" cy="276225"/>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grpSp>
        <p:nvGrpSpPr>
          <p:cNvPr id="1505" name="Group 543"/>
          <p:cNvGrpSpPr>
            <a:grpSpLocks/>
          </p:cNvGrpSpPr>
          <p:nvPr/>
        </p:nvGrpSpPr>
        <p:grpSpPr bwMode="auto">
          <a:xfrm>
            <a:off x="7062788" y="2795588"/>
            <a:ext cx="317500" cy="338137"/>
            <a:chOff x="5660" y="2069"/>
            <a:chExt cx="212" cy="226"/>
          </a:xfrm>
        </p:grpSpPr>
        <p:pic>
          <p:nvPicPr>
            <p:cNvPr id="1971" name="Picture 544"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972" name="Group 545"/>
            <p:cNvGrpSpPr>
              <a:grpSpLocks/>
            </p:cNvGrpSpPr>
            <p:nvPr/>
          </p:nvGrpSpPr>
          <p:grpSpPr bwMode="auto">
            <a:xfrm>
              <a:off x="5660" y="2069"/>
              <a:ext cx="212" cy="226"/>
              <a:chOff x="5433" y="1616"/>
              <a:chExt cx="212" cy="226"/>
            </a:xfrm>
          </p:grpSpPr>
          <p:sp>
            <p:nvSpPr>
              <p:cNvPr id="1973" name="AutoShape 546"/>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974" name="Picture 547"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grpSp>
        <p:nvGrpSpPr>
          <p:cNvPr id="1506" name="Group 548"/>
          <p:cNvGrpSpPr>
            <a:grpSpLocks/>
          </p:cNvGrpSpPr>
          <p:nvPr/>
        </p:nvGrpSpPr>
        <p:grpSpPr bwMode="auto">
          <a:xfrm>
            <a:off x="7537450" y="2795588"/>
            <a:ext cx="317500" cy="338137"/>
            <a:chOff x="5660" y="2069"/>
            <a:chExt cx="212" cy="226"/>
          </a:xfrm>
        </p:grpSpPr>
        <p:pic>
          <p:nvPicPr>
            <p:cNvPr id="1967" name="Picture 549"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968" name="Group 550"/>
            <p:cNvGrpSpPr>
              <a:grpSpLocks/>
            </p:cNvGrpSpPr>
            <p:nvPr/>
          </p:nvGrpSpPr>
          <p:grpSpPr bwMode="auto">
            <a:xfrm>
              <a:off x="5660" y="2069"/>
              <a:ext cx="212" cy="226"/>
              <a:chOff x="5433" y="1616"/>
              <a:chExt cx="212" cy="226"/>
            </a:xfrm>
          </p:grpSpPr>
          <p:sp>
            <p:nvSpPr>
              <p:cNvPr id="1969" name="AutoShape 551"/>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970" name="Picture 552"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grpSp>
        <p:nvGrpSpPr>
          <p:cNvPr id="1507" name="Group 553"/>
          <p:cNvGrpSpPr>
            <a:grpSpLocks/>
          </p:cNvGrpSpPr>
          <p:nvPr/>
        </p:nvGrpSpPr>
        <p:grpSpPr bwMode="auto">
          <a:xfrm>
            <a:off x="5208588" y="1957388"/>
            <a:ext cx="790575" cy="1169987"/>
            <a:chOff x="5025" y="1979"/>
            <a:chExt cx="529" cy="782"/>
          </a:xfrm>
        </p:grpSpPr>
        <p:sp>
          <p:nvSpPr>
            <p:cNvPr id="1944" name="Picture 554"/>
            <p:cNvSpPr>
              <a:spLocks noChangeAspect="1" noChangeArrowheads="1"/>
            </p:cNvSpPr>
            <p:nvPr/>
          </p:nvSpPr>
          <p:spPr bwMode="white">
            <a:xfrm>
              <a:off x="5025" y="1979"/>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945" name="Picture 555"/>
            <p:cNvSpPr>
              <a:spLocks noChangeAspect="1" noChangeArrowheads="1"/>
            </p:cNvSpPr>
            <p:nvPr/>
          </p:nvSpPr>
          <p:spPr bwMode="white">
            <a:xfrm>
              <a:off x="5343" y="1979"/>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946" name="Picture 556"/>
            <p:cNvSpPr>
              <a:spLocks noChangeAspect="1" noChangeArrowheads="1"/>
            </p:cNvSpPr>
            <p:nvPr/>
          </p:nvSpPr>
          <p:spPr bwMode="white">
            <a:xfrm>
              <a:off x="5025" y="2160"/>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947" name="Picture 557"/>
            <p:cNvSpPr>
              <a:spLocks noChangeAspect="1" noChangeArrowheads="1"/>
            </p:cNvSpPr>
            <p:nvPr/>
          </p:nvSpPr>
          <p:spPr bwMode="white">
            <a:xfrm>
              <a:off x="5025" y="2341"/>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948" name="Picture 558"/>
            <p:cNvSpPr>
              <a:spLocks noChangeAspect="1" noChangeArrowheads="1"/>
            </p:cNvSpPr>
            <p:nvPr/>
          </p:nvSpPr>
          <p:spPr bwMode="white">
            <a:xfrm>
              <a:off x="5343" y="2160"/>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949" name="Picture 559"/>
            <p:cNvSpPr>
              <a:spLocks noChangeAspect="1" noChangeArrowheads="1"/>
            </p:cNvSpPr>
            <p:nvPr/>
          </p:nvSpPr>
          <p:spPr bwMode="white">
            <a:xfrm>
              <a:off x="5343" y="2341"/>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950" name="Rectangle 560"/>
            <p:cNvSpPr>
              <a:spLocks noChangeArrowheads="1"/>
            </p:cNvSpPr>
            <p:nvPr/>
          </p:nvSpPr>
          <p:spPr bwMode="auto">
            <a:xfrm>
              <a:off x="5263" y="2631"/>
              <a:ext cx="41" cy="6"/>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951" name="Rectangle 561"/>
            <p:cNvSpPr>
              <a:spLocks noChangeArrowheads="1"/>
            </p:cNvSpPr>
            <p:nvPr/>
          </p:nvSpPr>
          <p:spPr bwMode="auto">
            <a:xfrm>
              <a:off x="5263" y="2631"/>
              <a:ext cx="41" cy="6"/>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952" name="Line 562"/>
            <p:cNvSpPr>
              <a:spLocks noChangeShapeType="1"/>
            </p:cNvSpPr>
            <p:nvPr/>
          </p:nvSpPr>
          <p:spPr bwMode="auto">
            <a:xfrm>
              <a:off x="5025" y="2161"/>
              <a:ext cx="502" cy="0"/>
            </a:xfrm>
            <a:prstGeom prst="line">
              <a:avLst/>
            </a:prstGeom>
            <a:noFill/>
            <a:ln w="9525">
              <a:solidFill>
                <a:srgbClr val="000099"/>
              </a:solidFill>
              <a:round/>
              <a:headEnd/>
              <a:tailEnd/>
            </a:ln>
          </p:spPr>
          <p:txBody>
            <a:bodyPr/>
            <a:lstStyle/>
            <a:p>
              <a:endParaRPr lang="pt-BR"/>
            </a:p>
          </p:txBody>
        </p:sp>
        <p:sp>
          <p:nvSpPr>
            <p:cNvPr id="1953" name="Line 563"/>
            <p:cNvSpPr>
              <a:spLocks noChangeShapeType="1"/>
            </p:cNvSpPr>
            <p:nvPr/>
          </p:nvSpPr>
          <p:spPr bwMode="auto">
            <a:xfrm>
              <a:off x="5025" y="2342"/>
              <a:ext cx="502" cy="0"/>
            </a:xfrm>
            <a:prstGeom prst="line">
              <a:avLst/>
            </a:prstGeom>
            <a:noFill/>
            <a:ln w="9525">
              <a:solidFill>
                <a:srgbClr val="000099"/>
              </a:solidFill>
              <a:round/>
              <a:headEnd/>
              <a:tailEnd/>
            </a:ln>
          </p:spPr>
          <p:txBody>
            <a:bodyPr/>
            <a:lstStyle/>
            <a:p>
              <a:endParaRPr lang="pt-BR"/>
            </a:p>
          </p:txBody>
        </p:sp>
        <p:sp>
          <p:nvSpPr>
            <p:cNvPr id="1954" name="Line 564"/>
            <p:cNvSpPr>
              <a:spLocks noChangeShapeType="1"/>
            </p:cNvSpPr>
            <p:nvPr/>
          </p:nvSpPr>
          <p:spPr bwMode="auto">
            <a:xfrm>
              <a:off x="5070" y="2524"/>
              <a:ext cx="457" cy="0"/>
            </a:xfrm>
            <a:prstGeom prst="line">
              <a:avLst/>
            </a:prstGeom>
            <a:noFill/>
            <a:ln w="9525">
              <a:solidFill>
                <a:srgbClr val="000099"/>
              </a:solidFill>
              <a:round/>
              <a:headEnd/>
              <a:tailEnd/>
            </a:ln>
          </p:spPr>
          <p:txBody>
            <a:bodyPr/>
            <a:lstStyle/>
            <a:p>
              <a:endParaRPr lang="pt-BR"/>
            </a:p>
          </p:txBody>
        </p:sp>
        <p:sp>
          <p:nvSpPr>
            <p:cNvPr id="1955" name="Rectangle 565"/>
            <p:cNvSpPr>
              <a:spLocks noChangeArrowheads="1"/>
            </p:cNvSpPr>
            <p:nvPr/>
          </p:nvSpPr>
          <p:spPr bwMode="auto">
            <a:xfrm>
              <a:off x="5070" y="1979"/>
              <a:ext cx="166" cy="782"/>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956" name="Rectangle 566"/>
            <p:cNvSpPr>
              <a:spLocks noChangeArrowheads="1"/>
            </p:cNvSpPr>
            <p:nvPr/>
          </p:nvSpPr>
          <p:spPr bwMode="auto">
            <a:xfrm>
              <a:off x="5361" y="1979"/>
              <a:ext cx="166" cy="782"/>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grpSp>
          <p:nvGrpSpPr>
            <p:cNvPr id="1957" name="Group 567"/>
            <p:cNvGrpSpPr>
              <a:grpSpLocks/>
            </p:cNvGrpSpPr>
            <p:nvPr/>
          </p:nvGrpSpPr>
          <p:grpSpPr bwMode="auto">
            <a:xfrm>
              <a:off x="5025" y="2524"/>
              <a:ext cx="212" cy="226"/>
              <a:chOff x="5660" y="2069"/>
              <a:chExt cx="212" cy="226"/>
            </a:xfrm>
          </p:grpSpPr>
          <p:pic>
            <p:nvPicPr>
              <p:cNvPr id="1963" name="Picture 568"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964" name="Group 569"/>
              <p:cNvGrpSpPr>
                <a:grpSpLocks/>
              </p:cNvGrpSpPr>
              <p:nvPr/>
            </p:nvGrpSpPr>
            <p:grpSpPr bwMode="auto">
              <a:xfrm>
                <a:off x="5660" y="2069"/>
                <a:ext cx="212" cy="226"/>
                <a:chOff x="5433" y="1616"/>
                <a:chExt cx="212" cy="226"/>
              </a:xfrm>
            </p:grpSpPr>
            <p:sp>
              <p:nvSpPr>
                <p:cNvPr id="1965" name="AutoShape 570"/>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966" name="Picture 571"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grpSp>
          <p:nvGrpSpPr>
            <p:cNvPr id="1958" name="Group 572"/>
            <p:cNvGrpSpPr>
              <a:grpSpLocks/>
            </p:cNvGrpSpPr>
            <p:nvPr/>
          </p:nvGrpSpPr>
          <p:grpSpPr bwMode="auto">
            <a:xfrm>
              <a:off x="5342" y="2524"/>
              <a:ext cx="212" cy="226"/>
              <a:chOff x="5660" y="2069"/>
              <a:chExt cx="212" cy="226"/>
            </a:xfrm>
          </p:grpSpPr>
          <p:pic>
            <p:nvPicPr>
              <p:cNvPr id="1959" name="Picture 573"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960" name="Group 574"/>
              <p:cNvGrpSpPr>
                <a:grpSpLocks/>
              </p:cNvGrpSpPr>
              <p:nvPr/>
            </p:nvGrpSpPr>
            <p:grpSpPr bwMode="auto">
              <a:xfrm>
                <a:off x="5660" y="2069"/>
                <a:ext cx="212" cy="226"/>
                <a:chOff x="5433" y="1616"/>
                <a:chExt cx="212" cy="226"/>
              </a:xfrm>
            </p:grpSpPr>
            <p:sp>
              <p:nvSpPr>
                <p:cNvPr id="1961" name="AutoShape 575"/>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962" name="Picture 576"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grpSp>
      <p:grpSp>
        <p:nvGrpSpPr>
          <p:cNvPr id="1508" name="Group 577"/>
          <p:cNvGrpSpPr>
            <a:grpSpLocks/>
          </p:cNvGrpSpPr>
          <p:nvPr/>
        </p:nvGrpSpPr>
        <p:grpSpPr bwMode="auto">
          <a:xfrm>
            <a:off x="8366125" y="2024063"/>
            <a:ext cx="777875" cy="747712"/>
            <a:chOff x="2339" y="3040"/>
            <a:chExt cx="692" cy="636"/>
          </a:xfrm>
        </p:grpSpPr>
        <p:sp>
          <p:nvSpPr>
            <p:cNvPr id="1929" name="Rectangle 578"/>
            <p:cNvSpPr>
              <a:spLocks noChangeArrowheads="1"/>
            </p:cNvSpPr>
            <p:nvPr/>
          </p:nvSpPr>
          <p:spPr bwMode="auto">
            <a:xfrm>
              <a:off x="2873" y="3587"/>
              <a:ext cx="27" cy="5"/>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930" name="Rectangle 579"/>
            <p:cNvSpPr>
              <a:spLocks noChangeArrowheads="1"/>
            </p:cNvSpPr>
            <p:nvPr/>
          </p:nvSpPr>
          <p:spPr bwMode="auto">
            <a:xfrm>
              <a:off x="2873" y="3587"/>
              <a:ext cx="27" cy="5"/>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931" name="Line 580"/>
            <p:cNvSpPr>
              <a:spLocks noChangeShapeType="1"/>
            </p:cNvSpPr>
            <p:nvPr/>
          </p:nvSpPr>
          <p:spPr bwMode="auto">
            <a:xfrm>
              <a:off x="2347" y="3208"/>
              <a:ext cx="509" cy="0"/>
            </a:xfrm>
            <a:prstGeom prst="line">
              <a:avLst/>
            </a:prstGeom>
            <a:noFill/>
            <a:ln w="9525">
              <a:solidFill>
                <a:srgbClr val="FF6600"/>
              </a:solidFill>
              <a:round/>
              <a:headEnd/>
              <a:tailEnd/>
            </a:ln>
          </p:spPr>
          <p:txBody>
            <a:bodyPr/>
            <a:lstStyle/>
            <a:p>
              <a:endParaRPr lang="pt-BR"/>
            </a:p>
          </p:txBody>
        </p:sp>
        <p:sp>
          <p:nvSpPr>
            <p:cNvPr id="1932" name="Line 581"/>
            <p:cNvSpPr>
              <a:spLocks noChangeShapeType="1"/>
            </p:cNvSpPr>
            <p:nvPr/>
          </p:nvSpPr>
          <p:spPr bwMode="auto">
            <a:xfrm>
              <a:off x="2347" y="3368"/>
              <a:ext cx="509" cy="0"/>
            </a:xfrm>
            <a:prstGeom prst="line">
              <a:avLst/>
            </a:prstGeom>
            <a:noFill/>
            <a:ln w="9525">
              <a:solidFill>
                <a:srgbClr val="FF6600"/>
              </a:solidFill>
              <a:round/>
              <a:headEnd/>
              <a:tailEnd/>
            </a:ln>
          </p:spPr>
          <p:txBody>
            <a:bodyPr/>
            <a:lstStyle/>
            <a:p>
              <a:endParaRPr lang="pt-BR"/>
            </a:p>
          </p:txBody>
        </p:sp>
        <p:sp>
          <p:nvSpPr>
            <p:cNvPr id="1933" name="Line 582"/>
            <p:cNvSpPr>
              <a:spLocks noChangeShapeType="1"/>
            </p:cNvSpPr>
            <p:nvPr/>
          </p:nvSpPr>
          <p:spPr bwMode="auto">
            <a:xfrm>
              <a:off x="2339" y="3534"/>
              <a:ext cx="509" cy="0"/>
            </a:xfrm>
            <a:prstGeom prst="line">
              <a:avLst/>
            </a:prstGeom>
            <a:noFill/>
            <a:ln w="9525">
              <a:solidFill>
                <a:srgbClr val="FF6600"/>
              </a:solidFill>
              <a:round/>
              <a:headEnd/>
              <a:tailEnd/>
            </a:ln>
          </p:spPr>
          <p:txBody>
            <a:bodyPr/>
            <a:lstStyle/>
            <a:p>
              <a:endParaRPr lang="pt-BR"/>
            </a:p>
          </p:txBody>
        </p:sp>
        <p:grpSp>
          <p:nvGrpSpPr>
            <p:cNvPr id="1934" name="Group 583"/>
            <p:cNvGrpSpPr>
              <a:grpSpLocks/>
            </p:cNvGrpSpPr>
            <p:nvPr/>
          </p:nvGrpSpPr>
          <p:grpSpPr bwMode="auto">
            <a:xfrm>
              <a:off x="2347" y="3040"/>
              <a:ext cx="509" cy="636"/>
              <a:chOff x="2147" y="2000"/>
              <a:chExt cx="509" cy="636"/>
            </a:xfrm>
          </p:grpSpPr>
          <p:sp>
            <p:nvSpPr>
              <p:cNvPr id="1940" name="Rectangle 584"/>
              <p:cNvSpPr>
                <a:spLocks noChangeArrowheads="1"/>
              </p:cNvSpPr>
              <p:nvPr/>
            </p:nvSpPr>
            <p:spPr bwMode="auto">
              <a:xfrm>
                <a:off x="2147" y="2004"/>
                <a:ext cx="109" cy="632"/>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941" name="Rectangle 585"/>
              <p:cNvSpPr>
                <a:spLocks noChangeArrowheads="1"/>
              </p:cNvSpPr>
              <p:nvPr/>
            </p:nvSpPr>
            <p:spPr bwMode="auto">
              <a:xfrm>
                <a:off x="2283" y="2000"/>
                <a:ext cx="109" cy="632"/>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942" name="Rectangle 586"/>
              <p:cNvSpPr>
                <a:spLocks noChangeArrowheads="1"/>
              </p:cNvSpPr>
              <p:nvPr/>
            </p:nvSpPr>
            <p:spPr bwMode="auto">
              <a:xfrm>
                <a:off x="2411" y="2004"/>
                <a:ext cx="109" cy="632"/>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943" name="Rectangle 587"/>
              <p:cNvSpPr>
                <a:spLocks noChangeArrowheads="1"/>
              </p:cNvSpPr>
              <p:nvPr/>
            </p:nvSpPr>
            <p:spPr bwMode="auto">
              <a:xfrm>
                <a:off x="2547" y="2000"/>
                <a:ext cx="109" cy="632"/>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grpSp>
        <p:pic>
          <p:nvPicPr>
            <p:cNvPr id="1935" name="Picture 588"/>
            <p:cNvPicPr>
              <a:picLocks noChangeAspect="1" noChangeArrowheads="1"/>
            </p:cNvPicPr>
            <p:nvPr/>
          </p:nvPicPr>
          <p:blipFill>
            <a:blip r:embed="rId4"/>
            <a:srcRect r="42857"/>
            <a:stretch>
              <a:fillRect/>
            </a:stretch>
          </p:blipFill>
          <p:spPr bwMode="white">
            <a:xfrm>
              <a:off x="2398" y="3218"/>
              <a:ext cx="137" cy="148"/>
            </a:xfrm>
            <a:prstGeom prst="rect">
              <a:avLst/>
            </a:prstGeom>
            <a:noFill/>
            <a:ln w="9525">
              <a:noFill/>
              <a:miter lim="800000"/>
              <a:headEnd/>
              <a:tailEnd/>
            </a:ln>
          </p:spPr>
        </p:pic>
        <p:pic>
          <p:nvPicPr>
            <p:cNvPr id="1936" name="Picture 589"/>
            <p:cNvPicPr>
              <a:picLocks noChangeAspect="1" noChangeArrowheads="1"/>
            </p:cNvPicPr>
            <p:nvPr/>
          </p:nvPicPr>
          <p:blipFill>
            <a:blip r:embed="rId4"/>
            <a:srcRect r="42857"/>
            <a:stretch>
              <a:fillRect/>
            </a:stretch>
          </p:blipFill>
          <p:spPr bwMode="white">
            <a:xfrm>
              <a:off x="2662" y="3370"/>
              <a:ext cx="137" cy="148"/>
            </a:xfrm>
            <a:prstGeom prst="rect">
              <a:avLst/>
            </a:prstGeom>
            <a:noFill/>
            <a:ln w="9525">
              <a:noFill/>
              <a:miter lim="800000"/>
              <a:headEnd/>
              <a:tailEnd/>
            </a:ln>
          </p:spPr>
        </p:pic>
        <p:pic>
          <p:nvPicPr>
            <p:cNvPr id="1937" name="Picture 590"/>
            <p:cNvPicPr>
              <a:picLocks noChangeAspect="1" noChangeArrowheads="1"/>
            </p:cNvPicPr>
            <p:nvPr/>
          </p:nvPicPr>
          <p:blipFill>
            <a:blip r:embed="rId4"/>
            <a:srcRect r="42857"/>
            <a:stretch>
              <a:fillRect/>
            </a:stretch>
          </p:blipFill>
          <p:spPr bwMode="white">
            <a:xfrm>
              <a:off x="2398" y="3378"/>
              <a:ext cx="137" cy="148"/>
            </a:xfrm>
            <a:prstGeom prst="rect">
              <a:avLst/>
            </a:prstGeom>
            <a:noFill/>
            <a:ln w="9525">
              <a:noFill/>
              <a:miter lim="800000"/>
              <a:headEnd/>
              <a:tailEnd/>
            </a:ln>
          </p:spPr>
        </p:pic>
        <p:pic>
          <p:nvPicPr>
            <p:cNvPr id="1938" name="Picture 591"/>
            <p:cNvPicPr>
              <a:picLocks noChangeAspect="1" noChangeArrowheads="1"/>
            </p:cNvPicPr>
            <p:nvPr/>
          </p:nvPicPr>
          <p:blipFill>
            <a:blip r:embed="rId4"/>
            <a:srcRect r="42857"/>
            <a:stretch>
              <a:fillRect/>
            </a:stretch>
          </p:blipFill>
          <p:spPr bwMode="white">
            <a:xfrm>
              <a:off x="2670" y="3058"/>
              <a:ext cx="137" cy="148"/>
            </a:xfrm>
            <a:prstGeom prst="rect">
              <a:avLst/>
            </a:prstGeom>
            <a:noFill/>
            <a:ln w="9525">
              <a:noFill/>
              <a:miter lim="800000"/>
              <a:headEnd/>
              <a:tailEnd/>
            </a:ln>
          </p:spPr>
        </p:pic>
        <p:pic>
          <p:nvPicPr>
            <p:cNvPr id="1939" name="Picture 592"/>
            <p:cNvPicPr>
              <a:picLocks noChangeAspect="1" noChangeArrowheads="1"/>
            </p:cNvPicPr>
            <p:nvPr/>
          </p:nvPicPr>
          <p:blipFill>
            <a:blip r:embed="rId4"/>
            <a:srcRect r="42857"/>
            <a:stretch>
              <a:fillRect/>
            </a:stretch>
          </p:blipFill>
          <p:spPr bwMode="white">
            <a:xfrm>
              <a:off x="2894" y="3298"/>
              <a:ext cx="137" cy="148"/>
            </a:xfrm>
            <a:prstGeom prst="rect">
              <a:avLst/>
            </a:prstGeom>
            <a:noFill/>
            <a:ln w="9525">
              <a:noFill/>
              <a:miter lim="800000"/>
              <a:headEnd/>
              <a:tailEnd/>
            </a:ln>
          </p:spPr>
        </p:pic>
      </p:grpSp>
      <p:grpSp>
        <p:nvGrpSpPr>
          <p:cNvPr id="1509" name="Group 593"/>
          <p:cNvGrpSpPr>
            <a:grpSpLocks/>
          </p:cNvGrpSpPr>
          <p:nvPr/>
        </p:nvGrpSpPr>
        <p:grpSpPr bwMode="auto">
          <a:xfrm>
            <a:off x="7923213" y="2498725"/>
            <a:ext cx="936625" cy="635000"/>
            <a:chOff x="5207" y="1616"/>
            <a:chExt cx="626" cy="424"/>
          </a:xfrm>
        </p:grpSpPr>
        <p:grpSp>
          <p:nvGrpSpPr>
            <p:cNvPr id="1723" name="Group 594"/>
            <p:cNvGrpSpPr>
              <a:grpSpLocks/>
            </p:cNvGrpSpPr>
            <p:nvPr/>
          </p:nvGrpSpPr>
          <p:grpSpPr bwMode="auto">
            <a:xfrm flipH="1">
              <a:off x="5207" y="1752"/>
              <a:ext cx="626" cy="288"/>
              <a:chOff x="2613" y="2320"/>
              <a:chExt cx="626" cy="288"/>
            </a:xfrm>
          </p:grpSpPr>
          <p:sp>
            <p:nvSpPr>
              <p:cNvPr id="1725" name="Freeform 595"/>
              <p:cNvSpPr>
                <a:spLocks/>
              </p:cNvSpPr>
              <p:nvPr/>
            </p:nvSpPr>
            <p:spPr bwMode="auto">
              <a:xfrm>
                <a:off x="2635" y="2412"/>
                <a:ext cx="4" cy="4"/>
              </a:xfrm>
              <a:custGeom>
                <a:avLst/>
                <a:gdLst>
                  <a:gd name="T0" fmla="*/ 1 w 6"/>
                  <a:gd name="T1" fmla="*/ 1 h 6"/>
                  <a:gd name="T2" fmla="*/ 1 w 6"/>
                  <a:gd name="T3" fmla="*/ 1 h 6"/>
                  <a:gd name="T4" fmla="*/ 1 w 6"/>
                  <a:gd name="T5" fmla="*/ 0 h 6"/>
                  <a:gd name="T6" fmla="*/ 1 w 6"/>
                  <a:gd name="T7" fmla="*/ 0 h 6"/>
                  <a:gd name="T8" fmla="*/ 1 w 6"/>
                  <a:gd name="T9" fmla="*/ 0 h 6"/>
                  <a:gd name="T10" fmla="*/ 1 w 6"/>
                  <a:gd name="T11" fmla="*/ 0 h 6"/>
                  <a:gd name="T12" fmla="*/ 1 w 6"/>
                  <a:gd name="T13" fmla="*/ 0 h 6"/>
                  <a:gd name="T14" fmla="*/ 0 w 6"/>
                  <a:gd name="T15" fmla="*/ 1 h 6"/>
                  <a:gd name="T16" fmla="*/ 0 w 6"/>
                  <a:gd name="T17" fmla="*/ 1 h 6"/>
                  <a:gd name="T18" fmla="*/ 0 w 6"/>
                  <a:gd name="T19" fmla="*/ 1 h 6"/>
                  <a:gd name="T20" fmla="*/ 1 w 6"/>
                  <a:gd name="T21" fmla="*/ 1 h 6"/>
                  <a:gd name="T22" fmla="*/ 1 w 6"/>
                  <a:gd name="T23" fmla="*/ 1 h 6"/>
                  <a:gd name="T24" fmla="*/ 1 w 6"/>
                  <a:gd name="T25" fmla="*/ 1 h 6"/>
                  <a:gd name="T26" fmla="*/ 1 w 6"/>
                  <a:gd name="T27" fmla="*/ 1 h 6"/>
                  <a:gd name="T28" fmla="*/ 1 w 6"/>
                  <a:gd name="T29" fmla="*/ 1 h 6"/>
                  <a:gd name="T30" fmla="*/ 1 w 6"/>
                  <a:gd name="T31" fmla="*/ 1 h 6"/>
                  <a:gd name="T32" fmla="*/ 1 w 6"/>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6" y="3"/>
                    </a:moveTo>
                    <a:lnTo>
                      <a:pt x="6" y="2"/>
                    </a:lnTo>
                    <a:lnTo>
                      <a:pt x="6" y="0"/>
                    </a:lnTo>
                    <a:lnTo>
                      <a:pt x="5" y="0"/>
                    </a:lnTo>
                    <a:lnTo>
                      <a:pt x="3" y="0"/>
                    </a:lnTo>
                    <a:lnTo>
                      <a:pt x="2" y="0"/>
                    </a:lnTo>
                    <a:lnTo>
                      <a:pt x="0" y="2"/>
                    </a:lnTo>
                    <a:lnTo>
                      <a:pt x="0" y="3"/>
                    </a:lnTo>
                    <a:lnTo>
                      <a:pt x="0" y="5"/>
                    </a:lnTo>
                    <a:lnTo>
                      <a:pt x="2" y="5"/>
                    </a:lnTo>
                    <a:lnTo>
                      <a:pt x="2" y="6"/>
                    </a:lnTo>
                    <a:lnTo>
                      <a:pt x="3" y="6"/>
                    </a:lnTo>
                    <a:lnTo>
                      <a:pt x="5" y="6"/>
                    </a:lnTo>
                    <a:lnTo>
                      <a:pt x="6" y="5"/>
                    </a:lnTo>
                    <a:lnTo>
                      <a:pt x="6" y="3"/>
                    </a:lnTo>
                    <a:close/>
                  </a:path>
                </a:pathLst>
              </a:custGeom>
              <a:solidFill>
                <a:srgbClr val="C9A570"/>
              </a:solidFill>
              <a:ln w="9525">
                <a:noFill/>
                <a:round/>
                <a:headEnd/>
                <a:tailEnd/>
              </a:ln>
            </p:spPr>
            <p:txBody>
              <a:bodyPr/>
              <a:lstStyle/>
              <a:p>
                <a:pPr algn="ctr" eaLnBrk="0" hangingPunct="0"/>
                <a:endParaRPr lang="pt-BR"/>
              </a:p>
            </p:txBody>
          </p:sp>
          <p:sp>
            <p:nvSpPr>
              <p:cNvPr id="1726" name="Freeform 596"/>
              <p:cNvSpPr>
                <a:spLocks/>
              </p:cNvSpPr>
              <p:nvPr/>
            </p:nvSpPr>
            <p:spPr bwMode="auto">
              <a:xfrm>
                <a:off x="2635" y="2412"/>
                <a:ext cx="4" cy="4"/>
              </a:xfrm>
              <a:custGeom>
                <a:avLst/>
                <a:gdLst>
                  <a:gd name="T0" fmla="*/ 1 w 6"/>
                  <a:gd name="T1" fmla="*/ 1 h 6"/>
                  <a:gd name="T2" fmla="*/ 1 w 6"/>
                  <a:gd name="T3" fmla="*/ 1 h 6"/>
                  <a:gd name="T4" fmla="*/ 1 w 6"/>
                  <a:gd name="T5" fmla="*/ 1 h 6"/>
                  <a:gd name="T6" fmla="*/ 1 w 6"/>
                  <a:gd name="T7" fmla="*/ 1 h 6"/>
                  <a:gd name="T8" fmla="*/ 1 w 6"/>
                  <a:gd name="T9" fmla="*/ 1 h 6"/>
                  <a:gd name="T10" fmla="*/ 1 w 6"/>
                  <a:gd name="T11" fmla="*/ 0 h 6"/>
                  <a:gd name="T12" fmla="*/ 1 w 6"/>
                  <a:gd name="T13" fmla="*/ 0 h 6"/>
                  <a:gd name="T14" fmla="*/ 1 w 6"/>
                  <a:gd name="T15" fmla="*/ 0 h 6"/>
                  <a:gd name="T16" fmla="*/ 1 w 6"/>
                  <a:gd name="T17" fmla="*/ 1 h 6"/>
                  <a:gd name="T18" fmla="*/ 0 w 6"/>
                  <a:gd name="T19" fmla="*/ 1 h 6"/>
                  <a:gd name="T20" fmla="*/ 0 w 6"/>
                  <a:gd name="T21" fmla="*/ 1 h 6"/>
                  <a:gd name="T22" fmla="*/ 0 w 6"/>
                  <a:gd name="T23" fmla="*/ 1 h 6"/>
                  <a:gd name="T24" fmla="*/ 1 w 6"/>
                  <a:gd name="T25" fmla="*/ 1 h 6"/>
                  <a:gd name="T26" fmla="*/ 1 w 6"/>
                  <a:gd name="T27" fmla="*/ 1 h 6"/>
                  <a:gd name="T28" fmla="*/ 1 w 6"/>
                  <a:gd name="T29" fmla="*/ 1 h 6"/>
                  <a:gd name="T30" fmla="*/ 1 w 6"/>
                  <a:gd name="T31" fmla="*/ 1 h 6"/>
                  <a:gd name="T32" fmla="*/ 1 w 6"/>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6" y="5"/>
                    </a:moveTo>
                    <a:lnTo>
                      <a:pt x="6" y="5"/>
                    </a:lnTo>
                    <a:lnTo>
                      <a:pt x="6" y="3"/>
                    </a:lnTo>
                    <a:lnTo>
                      <a:pt x="6" y="2"/>
                    </a:lnTo>
                    <a:lnTo>
                      <a:pt x="5" y="0"/>
                    </a:lnTo>
                    <a:lnTo>
                      <a:pt x="3" y="0"/>
                    </a:lnTo>
                    <a:lnTo>
                      <a:pt x="2" y="0"/>
                    </a:lnTo>
                    <a:lnTo>
                      <a:pt x="2" y="2"/>
                    </a:lnTo>
                    <a:lnTo>
                      <a:pt x="0" y="2"/>
                    </a:lnTo>
                    <a:lnTo>
                      <a:pt x="0" y="3"/>
                    </a:lnTo>
                    <a:lnTo>
                      <a:pt x="0" y="5"/>
                    </a:lnTo>
                    <a:lnTo>
                      <a:pt x="2" y="5"/>
                    </a:lnTo>
                    <a:lnTo>
                      <a:pt x="2" y="6"/>
                    </a:lnTo>
                    <a:lnTo>
                      <a:pt x="3" y="6"/>
                    </a:lnTo>
                    <a:lnTo>
                      <a:pt x="5" y="6"/>
                    </a:lnTo>
                    <a:lnTo>
                      <a:pt x="6" y="5"/>
                    </a:lnTo>
                    <a:close/>
                  </a:path>
                </a:pathLst>
              </a:custGeom>
              <a:solidFill>
                <a:srgbClr val="C9A570"/>
              </a:solidFill>
              <a:ln w="9525">
                <a:noFill/>
                <a:round/>
                <a:headEnd/>
                <a:tailEnd/>
              </a:ln>
            </p:spPr>
            <p:txBody>
              <a:bodyPr/>
              <a:lstStyle/>
              <a:p>
                <a:pPr algn="ctr" eaLnBrk="0" hangingPunct="0"/>
                <a:endParaRPr lang="pt-BR"/>
              </a:p>
            </p:txBody>
          </p:sp>
          <p:sp>
            <p:nvSpPr>
              <p:cNvPr id="1727" name="Freeform 597"/>
              <p:cNvSpPr>
                <a:spLocks/>
              </p:cNvSpPr>
              <p:nvPr/>
            </p:nvSpPr>
            <p:spPr bwMode="auto">
              <a:xfrm>
                <a:off x="2613" y="2367"/>
                <a:ext cx="5" cy="1"/>
              </a:xfrm>
              <a:custGeom>
                <a:avLst/>
                <a:gdLst>
                  <a:gd name="T0" fmla="*/ 1 w 10"/>
                  <a:gd name="T1" fmla="*/ 0 h 3"/>
                  <a:gd name="T2" fmla="*/ 1 w 10"/>
                  <a:gd name="T3" fmla="*/ 0 h 3"/>
                  <a:gd name="T4" fmla="*/ 1 w 10"/>
                  <a:gd name="T5" fmla="*/ 0 h 3"/>
                  <a:gd name="T6" fmla="*/ 1 w 10"/>
                  <a:gd name="T7" fmla="*/ 0 h 3"/>
                  <a:gd name="T8" fmla="*/ 1 w 10"/>
                  <a:gd name="T9" fmla="*/ 0 h 3"/>
                  <a:gd name="T10" fmla="*/ 1 w 10"/>
                  <a:gd name="T11" fmla="*/ 0 h 3"/>
                  <a:gd name="T12" fmla="*/ 1 w 10"/>
                  <a:gd name="T13" fmla="*/ 0 h 3"/>
                  <a:gd name="T14" fmla="*/ 1 w 10"/>
                  <a:gd name="T15" fmla="*/ 0 h 3"/>
                  <a:gd name="T16" fmla="*/ 1 w 10"/>
                  <a:gd name="T17" fmla="*/ 0 h 3"/>
                  <a:gd name="T18" fmla="*/ 0 w 10"/>
                  <a:gd name="T19" fmla="*/ 0 h 3"/>
                  <a:gd name="T20" fmla="*/ 0 w 10"/>
                  <a:gd name="T21" fmla="*/ 0 h 3"/>
                  <a:gd name="T22" fmla="*/ 0 w 10"/>
                  <a:gd name="T23" fmla="*/ 0 h 3"/>
                  <a:gd name="T24" fmla="*/ 1 w 10"/>
                  <a:gd name="T25" fmla="*/ 0 h 3"/>
                  <a:gd name="T26" fmla="*/ 1 w 10"/>
                  <a:gd name="T27" fmla="*/ 0 h 3"/>
                  <a:gd name="T28" fmla="*/ 1 w 10"/>
                  <a:gd name="T29" fmla="*/ 0 h 3"/>
                  <a:gd name="T30" fmla="*/ 1 w 10"/>
                  <a:gd name="T31" fmla="*/ 0 h 3"/>
                  <a:gd name="T32" fmla="*/ 1 w 10"/>
                  <a:gd name="T33" fmla="*/ 0 h 3"/>
                  <a:gd name="T34" fmla="*/ 1 w 10"/>
                  <a:gd name="T35" fmla="*/ 0 h 3"/>
                  <a:gd name="T36" fmla="*/ 1 w 10"/>
                  <a:gd name="T37" fmla="*/ 0 h 3"/>
                  <a:gd name="T38" fmla="*/ 1 w 10"/>
                  <a:gd name="T39" fmla="*/ 0 h 3"/>
                  <a:gd name="T40" fmla="*/ 1 w 10"/>
                  <a:gd name="T41" fmla="*/ 0 h 3"/>
                  <a:gd name="T42" fmla="*/ 1 w 10"/>
                  <a:gd name="T43" fmla="*/ 0 h 3"/>
                  <a:gd name="T44" fmla="*/ 1 w 10"/>
                  <a:gd name="T45" fmla="*/ 0 h 3"/>
                  <a:gd name="T46" fmla="*/ 1 w 10"/>
                  <a:gd name="T47" fmla="*/ 0 h 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
                  <a:gd name="T73" fmla="*/ 0 h 3"/>
                  <a:gd name="T74" fmla="*/ 10 w 10"/>
                  <a:gd name="T75" fmla="*/ 3 h 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 h="3">
                    <a:moveTo>
                      <a:pt x="8" y="3"/>
                    </a:moveTo>
                    <a:lnTo>
                      <a:pt x="10" y="1"/>
                    </a:lnTo>
                    <a:lnTo>
                      <a:pt x="8" y="0"/>
                    </a:lnTo>
                    <a:lnTo>
                      <a:pt x="6" y="0"/>
                    </a:lnTo>
                    <a:lnTo>
                      <a:pt x="5" y="0"/>
                    </a:lnTo>
                    <a:lnTo>
                      <a:pt x="3" y="0"/>
                    </a:lnTo>
                    <a:lnTo>
                      <a:pt x="2" y="0"/>
                    </a:lnTo>
                    <a:lnTo>
                      <a:pt x="0" y="0"/>
                    </a:lnTo>
                    <a:lnTo>
                      <a:pt x="2" y="0"/>
                    </a:lnTo>
                    <a:lnTo>
                      <a:pt x="3" y="0"/>
                    </a:lnTo>
                    <a:lnTo>
                      <a:pt x="5" y="1"/>
                    </a:lnTo>
                    <a:lnTo>
                      <a:pt x="6" y="1"/>
                    </a:lnTo>
                    <a:lnTo>
                      <a:pt x="8" y="1"/>
                    </a:lnTo>
                    <a:lnTo>
                      <a:pt x="8" y="3"/>
                    </a:lnTo>
                    <a:close/>
                  </a:path>
                </a:pathLst>
              </a:custGeom>
              <a:solidFill>
                <a:srgbClr val="000000"/>
              </a:solidFill>
              <a:ln w="9525">
                <a:noFill/>
                <a:round/>
                <a:headEnd/>
                <a:tailEnd/>
              </a:ln>
            </p:spPr>
            <p:txBody>
              <a:bodyPr/>
              <a:lstStyle/>
              <a:p>
                <a:pPr algn="ctr" eaLnBrk="0" hangingPunct="0"/>
                <a:endParaRPr lang="pt-BR"/>
              </a:p>
            </p:txBody>
          </p:sp>
          <p:sp>
            <p:nvSpPr>
              <p:cNvPr id="1728" name="Freeform 598"/>
              <p:cNvSpPr>
                <a:spLocks/>
              </p:cNvSpPr>
              <p:nvPr/>
            </p:nvSpPr>
            <p:spPr bwMode="auto">
              <a:xfrm>
                <a:off x="2614" y="2368"/>
                <a:ext cx="4" cy="3"/>
              </a:xfrm>
              <a:custGeom>
                <a:avLst/>
                <a:gdLst>
                  <a:gd name="T0" fmla="*/ 1 w 6"/>
                  <a:gd name="T1" fmla="*/ 1 h 5"/>
                  <a:gd name="T2" fmla="*/ 1 w 6"/>
                  <a:gd name="T3" fmla="*/ 1 h 5"/>
                  <a:gd name="T4" fmla="*/ 1 w 6"/>
                  <a:gd name="T5" fmla="*/ 1 h 5"/>
                  <a:gd name="T6" fmla="*/ 1 w 6"/>
                  <a:gd name="T7" fmla="*/ 1 h 5"/>
                  <a:gd name="T8" fmla="*/ 1 w 6"/>
                  <a:gd name="T9" fmla="*/ 1 h 5"/>
                  <a:gd name="T10" fmla="*/ 1 w 6"/>
                  <a:gd name="T11" fmla="*/ 1 h 5"/>
                  <a:gd name="T12" fmla="*/ 1 w 6"/>
                  <a:gd name="T13" fmla="*/ 1 h 5"/>
                  <a:gd name="T14" fmla="*/ 1 w 6"/>
                  <a:gd name="T15" fmla="*/ 1 h 5"/>
                  <a:gd name="T16" fmla="*/ 1 w 6"/>
                  <a:gd name="T17" fmla="*/ 1 h 5"/>
                  <a:gd name="T18" fmla="*/ 1 w 6"/>
                  <a:gd name="T19" fmla="*/ 1 h 5"/>
                  <a:gd name="T20" fmla="*/ 1 w 6"/>
                  <a:gd name="T21" fmla="*/ 0 h 5"/>
                  <a:gd name="T22" fmla="*/ 0 w 6"/>
                  <a:gd name="T23" fmla="*/ 0 h 5"/>
                  <a:gd name="T24" fmla="*/ 0 w 6"/>
                  <a:gd name="T25" fmla="*/ 0 h 5"/>
                  <a:gd name="T26" fmla="*/ 0 w 6"/>
                  <a:gd name="T27" fmla="*/ 1 h 5"/>
                  <a:gd name="T28" fmla="*/ 0 w 6"/>
                  <a:gd name="T29" fmla="*/ 1 h 5"/>
                  <a:gd name="T30" fmla="*/ 1 w 6"/>
                  <a:gd name="T31" fmla="*/ 1 h 5"/>
                  <a:gd name="T32" fmla="*/ 1 w 6"/>
                  <a:gd name="T33" fmla="*/ 1 h 5"/>
                  <a:gd name="T34" fmla="*/ 1 w 6"/>
                  <a:gd name="T35" fmla="*/ 1 h 5"/>
                  <a:gd name="T36" fmla="*/ 1 w 6"/>
                  <a:gd name="T37" fmla="*/ 1 h 5"/>
                  <a:gd name="T38" fmla="*/ 1 w 6"/>
                  <a:gd name="T39" fmla="*/ 1 h 5"/>
                  <a:gd name="T40" fmla="*/ 1 w 6"/>
                  <a:gd name="T41" fmla="*/ 1 h 5"/>
                  <a:gd name="T42" fmla="*/ 1 w 6"/>
                  <a:gd name="T43" fmla="*/ 1 h 5"/>
                  <a:gd name="T44" fmla="*/ 1 w 6"/>
                  <a:gd name="T45" fmla="*/ 1 h 5"/>
                  <a:gd name="T46" fmla="*/ 1 w 6"/>
                  <a:gd name="T47" fmla="*/ 1 h 5"/>
                  <a:gd name="T48" fmla="*/ 1 w 6"/>
                  <a:gd name="T49" fmla="*/ 1 h 5"/>
                  <a:gd name="T50" fmla="*/ 1 w 6"/>
                  <a:gd name="T51" fmla="*/ 1 h 5"/>
                  <a:gd name="T52" fmla="*/ 1 w 6"/>
                  <a:gd name="T53" fmla="*/ 1 h 5"/>
                  <a:gd name="T54" fmla="*/ 1 w 6"/>
                  <a:gd name="T55" fmla="*/ 1 h 5"/>
                  <a:gd name="T56" fmla="*/ 1 w 6"/>
                  <a:gd name="T57" fmla="*/ 1 h 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
                  <a:gd name="T88" fmla="*/ 0 h 5"/>
                  <a:gd name="T89" fmla="*/ 6 w 6"/>
                  <a:gd name="T90" fmla="*/ 5 h 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 h="5">
                    <a:moveTo>
                      <a:pt x="4" y="3"/>
                    </a:moveTo>
                    <a:lnTo>
                      <a:pt x="4" y="3"/>
                    </a:lnTo>
                    <a:lnTo>
                      <a:pt x="6" y="3"/>
                    </a:lnTo>
                    <a:lnTo>
                      <a:pt x="6" y="2"/>
                    </a:lnTo>
                    <a:lnTo>
                      <a:pt x="4" y="2"/>
                    </a:lnTo>
                    <a:lnTo>
                      <a:pt x="3" y="2"/>
                    </a:lnTo>
                    <a:lnTo>
                      <a:pt x="1" y="2"/>
                    </a:lnTo>
                    <a:lnTo>
                      <a:pt x="1" y="0"/>
                    </a:lnTo>
                    <a:lnTo>
                      <a:pt x="0" y="0"/>
                    </a:lnTo>
                    <a:lnTo>
                      <a:pt x="0" y="2"/>
                    </a:lnTo>
                    <a:lnTo>
                      <a:pt x="1" y="2"/>
                    </a:lnTo>
                    <a:lnTo>
                      <a:pt x="3" y="3"/>
                    </a:lnTo>
                    <a:lnTo>
                      <a:pt x="4" y="5"/>
                    </a:lnTo>
                    <a:lnTo>
                      <a:pt x="4" y="3"/>
                    </a:lnTo>
                    <a:close/>
                  </a:path>
                </a:pathLst>
              </a:custGeom>
              <a:solidFill>
                <a:srgbClr val="000000"/>
              </a:solidFill>
              <a:ln w="9525">
                <a:noFill/>
                <a:round/>
                <a:headEnd/>
                <a:tailEnd/>
              </a:ln>
            </p:spPr>
            <p:txBody>
              <a:bodyPr/>
              <a:lstStyle/>
              <a:p>
                <a:pPr algn="ctr" eaLnBrk="0" hangingPunct="0"/>
                <a:endParaRPr lang="pt-BR"/>
              </a:p>
            </p:txBody>
          </p:sp>
          <p:sp>
            <p:nvSpPr>
              <p:cNvPr id="1729" name="Freeform 599"/>
              <p:cNvSpPr>
                <a:spLocks/>
              </p:cNvSpPr>
              <p:nvPr/>
            </p:nvSpPr>
            <p:spPr bwMode="auto">
              <a:xfrm>
                <a:off x="2613" y="2377"/>
                <a:ext cx="3" cy="1"/>
              </a:xfrm>
              <a:custGeom>
                <a:avLst/>
                <a:gdLst>
                  <a:gd name="T0" fmla="*/ 0 w 7"/>
                  <a:gd name="T1" fmla="*/ 1 h 2"/>
                  <a:gd name="T2" fmla="*/ 0 w 7"/>
                  <a:gd name="T3" fmla="*/ 1 h 2"/>
                  <a:gd name="T4" fmla="*/ 0 w 7"/>
                  <a:gd name="T5" fmla="*/ 1 h 2"/>
                  <a:gd name="T6" fmla="*/ 0 w 7"/>
                  <a:gd name="T7" fmla="*/ 0 h 2"/>
                  <a:gd name="T8" fmla="*/ 0 w 7"/>
                  <a:gd name="T9" fmla="*/ 0 h 2"/>
                  <a:gd name="T10" fmla="*/ 0 w 7"/>
                  <a:gd name="T11" fmla="*/ 0 h 2"/>
                  <a:gd name="T12" fmla="*/ 0 w 7"/>
                  <a:gd name="T13" fmla="*/ 0 h 2"/>
                  <a:gd name="T14" fmla="*/ 0 w 7"/>
                  <a:gd name="T15" fmla="*/ 0 h 2"/>
                  <a:gd name="T16" fmla="*/ 0 w 7"/>
                  <a:gd name="T17" fmla="*/ 0 h 2"/>
                  <a:gd name="T18" fmla="*/ 0 w 7"/>
                  <a:gd name="T19" fmla="*/ 0 h 2"/>
                  <a:gd name="T20" fmla="*/ 0 w 7"/>
                  <a:gd name="T21" fmla="*/ 0 h 2"/>
                  <a:gd name="T22" fmla="*/ 0 w 7"/>
                  <a:gd name="T23" fmla="*/ 0 h 2"/>
                  <a:gd name="T24" fmla="*/ 0 w 7"/>
                  <a:gd name="T25" fmla="*/ 0 h 2"/>
                  <a:gd name="T26" fmla="*/ 0 w 7"/>
                  <a:gd name="T27" fmla="*/ 0 h 2"/>
                  <a:gd name="T28" fmla="*/ 0 w 7"/>
                  <a:gd name="T29" fmla="*/ 1 h 2"/>
                  <a:gd name="T30" fmla="*/ 0 w 7"/>
                  <a:gd name="T31" fmla="*/ 1 h 2"/>
                  <a:gd name="T32" fmla="*/ 0 w 7"/>
                  <a:gd name="T33" fmla="*/ 1 h 2"/>
                  <a:gd name="T34" fmla="*/ 0 w 7"/>
                  <a:gd name="T35" fmla="*/ 1 h 2"/>
                  <a:gd name="T36" fmla="*/ 0 w 7"/>
                  <a:gd name="T37" fmla="*/ 1 h 2"/>
                  <a:gd name="T38" fmla="*/ 0 w 7"/>
                  <a:gd name="T39" fmla="*/ 1 h 2"/>
                  <a:gd name="T40" fmla="*/ 0 w 7"/>
                  <a:gd name="T41" fmla="*/ 1 h 2"/>
                  <a:gd name="T42" fmla="*/ 0 w 7"/>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
                  <a:gd name="T67" fmla="*/ 0 h 2"/>
                  <a:gd name="T68" fmla="*/ 7 w 7"/>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 h="2">
                    <a:moveTo>
                      <a:pt x="7" y="2"/>
                    </a:moveTo>
                    <a:lnTo>
                      <a:pt x="5" y="2"/>
                    </a:lnTo>
                    <a:lnTo>
                      <a:pt x="4" y="0"/>
                    </a:lnTo>
                    <a:lnTo>
                      <a:pt x="2" y="0"/>
                    </a:lnTo>
                    <a:lnTo>
                      <a:pt x="0" y="0"/>
                    </a:lnTo>
                    <a:lnTo>
                      <a:pt x="2" y="0"/>
                    </a:lnTo>
                    <a:lnTo>
                      <a:pt x="4" y="2"/>
                    </a:lnTo>
                    <a:lnTo>
                      <a:pt x="5" y="2"/>
                    </a:lnTo>
                    <a:lnTo>
                      <a:pt x="7" y="2"/>
                    </a:lnTo>
                    <a:close/>
                  </a:path>
                </a:pathLst>
              </a:custGeom>
              <a:solidFill>
                <a:srgbClr val="000000"/>
              </a:solidFill>
              <a:ln w="9525">
                <a:noFill/>
                <a:round/>
                <a:headEnd/>
                <a:tailEnd/>
              </a:ln>
            </p:spPr>
            <p:txBody>
              <a:bodyPr/>
              <a:lstStyle/>
              <a:p>
                <a:pPr algn="ctr" eaLnBrk="0" hangingPunct="0"/>
                <a:endParaRPr lang="pt-BR"/>
              </a:p>
            </p:txBody>
          </p:sp>
          <p:sp>
            <p:nvSpPr>
              <p:cNvPr id="1730" name="Freeform 600"/>
              <p:cNvSpPr>
                <a:spLocks/>
              </p:cNvSpPr>
              <p:nvPr/>
            </p:nvSpPr>
            <p:spPr bwMode="auto">
              <a:xfrm>
                <a:off x="2634" y="2436"/>
                <a:ext cx="26" cy="14"/>
              </a:xfrm>
              <a:custGeom>
                <a:avLst/>
                <a:gdLst>
                  <a:gd name="T0" fmla="*/ 0 w 52"/>
                  <a:gd name="T1" fmla="*/ 1 h 28"/>
                  <a:gd name="T2" fmla="*/ 0 w 52"/>
                  <a:gd name="T3" fmla="*/ 1 h 28"/>
                  <a:gd name="T4" fmla="*/ 1 w 52"/>
                  <a:gd name="T5" fmla="*/ 1 h 28"/>
                  <a:gd name="T6" fmla="*/ 1 w 52"/>
                  <a:gd name="T7" fmla="*/ 1 h 28"/>
                  <a:gd name="T8" fmla="*/ 1 w 52"/>
                  <a:gd name="T9" fmla="*/ 1 h 28"/>
                  <a:gd name="T10" fmla="*/ 1 w 52"/>
                  <a:gd name="T11" fmla="*/ 1 h 28"/>
                  <a:gd name="T12" fmla="*/ 1 w 52"/>
                  <a:gd name="T13" fmla="*/ 1 h 28"/>
                  <a:gd name="T14" fmla="*/ 1 w 52"/>
                  <a:gd name="T15" fmla="*/ 1 h 28"/>
                  <a:gd name="T16" fmla="*/ 1 w 52"/>
                  <a:gd name="T17" fmla="*/ 1 h 28"/>
                  <a:gd name="T18" fmla="*/ 1 w 52"/>
                  <a:gd name="T19" fmla="*/ 1 h 28"/>
                  <a:gd name="T20" fmla="*/ 1 w 52"/>
                  <a:gd name="T21" fmla="*/ 1 h 28"/>
                  <a:gd name="T22" fmla="*/ 1 w 52"/>
                  <a:gd name="T23" fmla="*/ 1 h 28"/>
                  <a:gd name="T24" fmla="*/ 1 w 52"/>
                  <a:gd name="T25" fmla="*/ 1 h 28"/>
                  <a:gd name="T26" fmla="*/ 1 w 52"/>
                  <a:gd name="T27" fmla="*/ 1 h 28"/>
                  <a:gd name="T28" fmla="*/ 1 w 52"/>
                  <a:gd name="T29" fmla="*/ 1 h 28"/>
                  <a:gd name="T30" fmla="*/ 1 w 52"/>
                  <a:gd name="T31" fmla="*/ 1 h 28"/>
                  <a:gd name="T32" fmla="*/ 1 w 52"/>
                  <a:gd name="T33" fmla="*/ 1 h 28"/>
                  <a:gd name="T34" fmla="*/ 1 w 52"/>
                  <a:gd name="T35" fmla="*/ 1 h 28"/>
                  <a:gd name="T36" fmla="*/ 1 w 52"/>
                  <a:gd name="T37" fmla="*/ 1 h 28"/>
                  <a:gd name="T38" fmla="*/ 1 w 52"/>
                  <a:gd name="T39" fmla="*/ 1 h 28"/>
                  <a:gd name="T40" fmla="*/ 1 w 52"/>
                  <a:gd name="T41" fmla="*/ 1 h 28"/>
                  <a:gd name="T42" fmla="*/ 1 w 52"/>
                  <a:gd name="T43" fmla="*/ 1 h 28"/>
                  <a:gd name="T44" fmla="*/ 1 w 52"/>
                  <a:gd name="T45" fmla="*/ 1 h 28"/>
                  <a:gd name="T46" fmla="*/ 1 w 52"/>
                  <a:gd name="T47" fmla="*/ 1 h 28"/>
                  <a:gd name="T48" fmla="*/ 1 w 52"/>
                  <a:gd name="T49" fmla="*/ 1 h 28"/>
                  <a:gd name="T50" fmla="*/ 1 w 52"/>
                  <a:gd name="T51" fmla="*/ 1 h 28"/>
                  <a:gd name="T52" fmla="*/ 1 w 52"/>
                  <a:gd name="T53" fmla="*/ 1 h 28"/>
                  <a:gd name="T54" fmla="*/ 1 w 52"/>
                  <a:gd name="T55" fmla="*/ 1 h 28"/>
                  <a:gd name="T56" fmla="*/ 1 w 52"/>
                  <a:gd name="T57" fmla="*/ 1 h 28"/>
                  <a:gd name="T58" fmla="*/ 1 w 52"/>
                  <a:gd name="T59" fmla="*/ 1 h 28"/>
                  <a:gd name="T60" fmla="*/ 1 w 52"/>
                  <a:gd name="T61" fmla="*/ 1 h 28"/>
                  <a:gd name="T62" fmla="*/ 1 w 52"/>
                  <a:gd name="T63" fmla="*/ 1 h 28"/>
                  <a:gd name="T64" fmla="*/ 1 w 52"/>
                  <a:gd name="T65" fmla="*/ 1 h 28"/>
                  <a:gd name="T66" fmla="*/ 1 w 52"/>
                  <a:gd name="T67" fmla="*/ 1 h 28"/>
                  <a:gd name="T68" fmla="*/ 1 w 52"/>
                  <a:gd name="T69" fmla="*/ 1 h 28"/>
                  <a:gd name="T70" fmla="*/ 1 w 52"/>
                  <a:gd name="T71" fmla="*/ 1 h 28"/>
                  <a:gd name="T72" fmla="*/ 1 w 52"/>
                  <a:gd name="T73" fmla="*/ 0 h 28"/>
                  <a:gd name="T74" fmla="*/ 1 w 52"/>
                  <a:gd name="T75" fmla="*/ 0 h 28"/>
                  <a:gd name="T76" fmla="*/ 1 w 52"/>
                  <a:gd name="T77" fmla="*/ 1 h 28"/>
                  <a:gd name="T78" fmla="*/ 1 w 52"/>
                  <a:gd name="T79" fmla="*/ 1 h 28"/>
                  <a:gd name="T80" fmla="*/ 1 w 52"/>
                  <a:gd name="T81" fmla="*/ 0 h 28"/>
                  <a:gd name="T82" fmla="*/ 1 w 52"/>
                  <a:gd name="T83" fmla="*/ 1 h 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28"/>
                  <a:gd name="T128" fmla="*/ 52 w 52"/>
                  <a:gd name="T129" fmla="*/ 28 h 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28">
                    <a:moveTo>
                      <a:pt x="0" y="3"/>
                    </a:moveTo>
                    <a:lnTo>
                      <a:pt x="0" y="5"/>
                    </a:lnTo>
                    <a:lnTo>
                      <a:pt x="0" y="7"/>
                    </a:lnTo>
                    <a:lnTo>
                      <a:pt x="0" y="8"/>
                    </a:lnTo>
                    <a:lnTo>
                      <a:pt x="1" y="10"/>
                    </a:lnTo>
                    <a:lnTo>
                      <a:pt x="3" y="11"/>
                    </a:lnTo>
                    <a:lnTo>
                      <a:pt x="5" y="11"/>
                    </a:lnTo>
                    <a:lnTo>
                      <a:pt x="6" y="11"/>
                    </a:lnTo>
                    <a:lnTo>
                      <a:pt x="8" y="13"/>
                    </a:lnTo>
                    <a:lnTo>
                      <a:pt x="9" y="15"/>
                    </a:lnTo>
                    <a:lnTo>
                      <a:pt x="11" y="16"/>
                    </a:lnTo>
                    <a:lnTo>
                      <a:pt x="13" y="16"/>
                    </a:lnTo>
                    <a:lnTo>
                      <a:pt x="14" y="18"/>
                    </a:lnTo>
                    <a:lnTo>
                      <a:pt x="16" y="20"/>
                    </a:lnTo>
                    <a:lnTo>
                      <a:pt x="18" y="21"/>
                    </a:lnTo>
                    <a:lnTo>
                      <a:pt x="19" y="21"/>
                    </a:lnTo>
                    <a:lnTo>
                      <a:pt x="22" y="23"/>
                    </a:lnTo>
                    <a:lnTo>
                      <a:pt x="24" y="24"/>
                    </a:lnTo>
                    <a:lnTo>
                      <a:pt x="26" y="26"/>
                    </a:lnTo>
                    <a:lnTo>
                      <a:pt x="29" y="26"/>
                    </a:lnTo>
                    <a:lnTo>
                      <a:pt x="31" y="26"/>
                    </a:lnTo>
                    <a:lnTo>
                      <a:pt x="32" y="26"/>
                    </a:lnTo>
                    <a:lnTo>
                      <a:pt x="34" y="26"/>
                    </a:lnTo>
                    <a:lnTo>
                      <a:pt x="35" y="28"/>
                    </a:lnTo>
                    <a:lnTo>
                      <a:pt x="37" y="28"/>
                    </a:lnTo>
                    <a:lnTo>
                      <a:pt x="39" y="28"/>
                    </a:lnTo>
                    <a:lnTo>
                      <a:pt x="40" y="26"/>
                    </a:lnTo>
                    <a:lnTo>
                      <a:pt x="42" y="24"/>
                    </a:lnTo>
                    <a:lnTo>
                      <a:pt x="45" y="23"/>
                    </a:lnTo>
                    <a:lnTo>
                      <a:pt x="47" y="21"/>
                    </a:lnTo>
                    <a:lnTo>
                      <a:pt x="49" y="18"/>
                    </a:lnTo>
                    <a:lnTo>
                      <a:pt x="50" y="16"/>
                    </a:lnTo>
                    <a:lnTo>
                      <a:pt x="52" y="16"/>
                    </a:lnTo>
                    <a:lnTo>
                      <a:pt x="52" y="15"/>
                    </a:lnTo>
                    <a:lnTo>
                      <a:pt x="50" y="15"/>
                    </a:lnTo>
                    <a:lnTo>
                      <a:pt x="49" y="15"/>
                    </a:lnTo>
                    <a:lnTo>
                      <a:pt x="47" y="15"/>
                    </a:lnTo>
                    <a:lnTo>
                      <a:pt x="45" y="15"/>
                    </a:lnTo>
                    <a:lnTo>
                      <a:pt x="44" y="15"/>
                    </a:lnTo>
                    <a:lnTo>
                      <a:pt x="42" y="15"/>
                    </a:lnTo>
                    <a:lnTo>
                      <a:pt x="40" y="16"/>
                    </a:lnTo>
                    <a:lnTo>
                      <a:pt x="37" y="16"/>
                    </a:lnTo>
                    <a:lnTo>
                      <a:pt x="35" y="16"/>
                    </a:lnTo>
                    <a:lnTo>
                      <a:pt x="34" y="15"/>
                    </a:lnTo>
                    <a:lnTo>
                      <a:pt x="31" y="13"/>
                    </a:lnTo>
                    <a:lnTo>
                      <a:pt x="29" y="13"/>
                    </a:lnTo>
                    <a:lnTo>
                      <a:pt x="27" y="11"/>
                    </a:lnTo>
                    <a:lnTo>
                      <a:pt x="27" y="10"/>
                    </a:lnTo>
                    <a:lnTo>
                      <a:pt x="29" y="8"/>
                    </a:lnTo>
                    <a:lnTo>
                      <a:pt x="31" y="8"/>
                    </a:lnTo>
                    <a:lnTo>
                      <a:pt x="32" y="7"/>
                    </a:lnTo>
                    <a:lnTo>
                      <a:pt x="34" y="7"/>
                    </a:lnTo>
                    <a:lnTo>
                      <a:pt x="35" y="7"/>
                    </a:lnTo>
                    <a:lnTo>
                      <a:pt x="37" y="7"/>
                    </a:lnTo>
                    <a:lnTo>
                      <a:pt x="39" y="5"/>
                    </a:lnTo>
                    <a:lnTo>
                      <a:pt x="39" y="3"/>
                    </a:lnTo>
                    <a:lnTo>
                      <a:pt x="35" y="2"/>
                    </a:lnTo>
                    <a:lnTo>
                      <a:pt x="34" y="2"/>
                    </a:lnTo>
                    <a:lnTo>
                      <a:pt x="32" y="2"/>
                    </a:lnTo>
                    <a:lnTo>
                      <a:pt x="31" y="2"/>
                    </a:lnTo>
                    <a:lnTo>
                      <a:pt x="29" y="0"/>
                    </a:lnTo>
                    <a:lnTo>
                      <a:pt x="27" y="2"/>
                    </a:lnTo>
                    <a:lnTo>
                      <a:pt x="26" y="2"/>
                    </a:lnTo>
                    <a:lnTo>
                      <a:pt x="24" y="2"/>
                    </a:lnTo>
                    <a:lnTo>
                      <a:pt x="22" y="2"/>
                    </a:lnTo>
                    <a:lnTo>
                      <a:pt x="21" y="2"/>
                    </a:lnTo>
                    <a:lnTo>
                      <a:pt x="19" y="0"/>
                    </a:lnTo>
                    <a:lnTo>
                      <a:pt x="18" y="0"/>
                    </a:lnTo>
                    <a:lnTo>
                      <a:pt x="16" y="0"/>
                    </a:lnTo>
                    <a:lnTo>
                      <a:pt x="13" y="0"/>
                    </a:lnTo>
                    <a:lnTo>
                      <a:pt x="11" y="2"/>
                    </a:lnTo>
                    <a:lnTo>
                      <a:pt x="9" y="2"/>
                    </a:lnTo>
                    <a:lnTo>
                      <a:pt x="8" y="2"/>
                    </a:lnTo>
                    <a:lnTo>
                      <a:pt x="6" y="2"/>
                    </a:lnTo>
                    <a:lnTo>
                      <a:pt x="5" y="0"/>
                    </a:lnTo>
                    <a:lnTo>
                      <a:pt x="3" y="0"/>
                    </a:lnTo>
                    <a:lnTo>
                      <a:pt x="1" y="2"/>
                    </a:lnTo>
                    <a:lnTo>
                      <a:pt x="0" y="3"/>
                    </a:lnTo>
                    <a:close/>
                  </a:path>
                </a:pathLst>
              </a:custGeom>
              <a:solidFill>
                <a:srgbClr val="C9A570"/>
              </a:solidFill>
              <a:ln w="9525">
                <a:noFill/>
                <a:round/>
                <a:headEnd/>
                <a:tailEnd/>
              </a:ln>
            </p:spPr>
            <p:txBody>
              <a:bodyPr/>
              <a:lstStyle/>
              <a:p>
                <a:pPr algn="ctr" eaLnBrk="0" hangingPunct="0"/>
                <a:endParaRPr lang="pt-BR"/>
              </a:p>
            </p:txBody>
          </p:sp>
          <p:sp>
            <p:nvSpPr>
              <p:cNvPr id="1731" name="Freeform 601"/>
              <p:cNvSpPr>
                <a:spLocks/>
              </p:cNvSpPr>
              <p:nvPr/>
            </p:nvSpPr>
            <p:spPr bwMode="auto">
              <a:xfrm>
                <a:off x="2634" y="2437"/>
                <a:ext cx="3" cy="3"/>
              </a:xfrm>
              <a:custGeom>
                <a:avLst/>
                <a:gdLst>
                  <a:gd name="T0" fmla="*/ 1 w 6"/>
                  <a:gd name="T1" fmla="*/ 1 h 6"/>
                  <a:gd name="T2" fmla="*/ 1 w 6"/>
                  <a:gd name="T3" fmla="*/ 1 h 6"/>
                  <a:gd name="T4" fmla="*/ 1 w 6"/>
                  <a:gd name="T5" fmla="*/ 1 h 6"/>
                  <a:gd name="T6" fmla="*/ 1 w 6"/>
                  <a:gd name="T7" fmla="*/ 1 h 6"/>
                  <a:gd name="T8" fmla="*/ 1 w 6"/>
                  <a:gd name="T9" fmla="*/ 0 h 6"/>
                  <a:gd name="T10" fmla="*/ 1 w 6"/>
                  <a:gd name="T11" fmla="*/ 0 h 6"/>
                  <a:gd name="T12" fmla="*/ 1 w 6"/>
                  <a:gd name="T13" fmla="*/ 0 h 6"/>
                  <a:gd name="T14" fmla="*/ 1 w 6"/>
                  <a:gd name="T15" fmla="*/ 0 h 6"/>
                  <a:gd name="T16" fmla="*/ 0 w 6"/>
                  <a:gd name="T17" fmla="*/ 1 h 6"/>
                  <a:gd name="T18" fmla="*/ 0 w 6"/>
                  <a:gd name="T19" fmla="*/ 1 h 6"/>
                  <a:gd name="T20" fmla="*/ 0 w 6"/>
                  <a:gd name="T21" fmla="*/ 1 h 6"/>
                  <a:gd name="T22" fmla="*/ 0 w 6"/>
                  <a:gd name="T23" fmla="*/ 1 h 6"/>
                  <a:gd name="T24" fmla="*/ 1 w 6"/>
                  <a:gd name="T25" fmla="*/ 1 h 6"/>
                  <a:gd name="T26" fmla="*/ 1 w 6"/>
                  <a:gd name="T27" fmla="*/ 1 h 6"/>
                  <a:gd name="T28" fmla="*/ 1 w 6"/>
                  <a:gd name="T29" fmla="*/ 1 h 6"/>
                  <a:gd name="T30" fmla="*/ 1 w 6"/>
                  <a:gd name="T31" fmla="*/ 1 h 6"/>
                  <a:gd name="T32" fmla="*/ 1 w 6"/>
                  <a:gd name="T33" fmla="*/ 1 h 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6"/>
                  <a:gd name="T53" fmla="*/ 6 w 6"/>
                  <a:gd name="T54" fmla="*/ 6 h 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6">
                    <a:moveTo>
                      <a:pt x="6" y="5"/>
                    </a:moveTo>
                    <a:lnTo>
                      <a:pt x="6" y="3"/>
                    </a:lnTo>
                    <a:lnTo>
                      <a:pt x="6" y="1"/>
                    </a:lnTo>
                    <a:lnTo>
                      <a:pt x="5" y="0"/>
                    </a:lnTo>
                    <a:lnTo>
                      <a:pt x="3" y="0"/>
                    </a:lnTo>
                    <a:lnTo>
                      <a:pt x="1" y="0"/>
                    </a:lnTo>
                    <a:lnTo>
                      <a:pt x="0" y="1"/>
                    </a:lnTo>
                    <a:lnTo>
                      <a:pt x="0" y="3"/>
                    </a:lnTo>
                    <a:lnTo>
                      <a:pt x="0" y="5"/>
                    </a:lnTo>
                    <a:lnTo>
                      <a:pt x="1" y="6"/>
                    </a:lnTo>
                    <a:lnTo>
                      <a:pt x="3" y="6"/>
                    </a:lnTo>
                    <a:lnTo>
                      <a:pt x="5" y="6"/>
                    </a:lnTo>
                    <a:lnTo>
                      <a:pt x="5" y="5"/>
                    </a:lnTo>
                    <a:lnTo>
                      <a:pt x="6" y="5"/>
                    </a:lnTo>
                    <a:close/>
                  </a:path>
                </a:pathLst>
              </a:custGeom>
              <a:solidFill>
                <a:srgbClr val="C9A570"/>
              </a:solidFill>
              <a:ln w="9525">
                <a:noFill/>
                <a:round/>
                <a:headEnd/>
                <a:tailEnd/>
              </a:ln>
            </p:spPr>
            <p:txBody>
              <a:bodyPr/>
              <a:lstStyle/>
              <a:p>
                <a:pPr algn="ctr" eaLnBrk="0" hangingPunct="0"/>
                <a:endParaRPr lang="pt-BR"/>
              </a:p>
            </p:txBody>
          </p:sp>
          <p:grpSp>
            <p:nvGrpSpPr>
              <p:cNvPr id="1732" name="Group 602"/>
              <p:cNvGrpSpPr>
                <a:grpSpLocks/>
              </p:cNvGrpSpPr>
              <p:nvPr/>
            </p:nvGrpSpPr>
            <p:grpSpPr bwMode="auto">
              <a:xfrm>
                <a:off x="2889" y="2498"/>
                <a:ext cx="92" cy="110"/>
                <a:chOff x="2095" y="2516"/>
                <a:chExt cx="92" cy="110"/>
              </a:xfrm>
            </p:grpSpPr>
            <p:sp>
              <p:nvSpPr>
                <p:cNvPr id="1926" name="Oval 603"/>
                <p:cNvSpPr>
                  <a:spLocks noChangeArrowheads="1"/>
                </p:cNvSpPr>
                <p:nvPr/>
              </p:nvSpPr>
              <p:spPr bwMode="auto">
                <a:xfrm>
                  <a:off x="2095" y="2516"/>
                  <a:ext cx="92" cy="110"/>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927" name="Oval 604"/>
                <p:cNvSpPr>
                  <a:spLocks noChangeArrowheads="1"/>
                </p:cNvSpPr>
                <p:nvPr/>
              </p:nvSpPr>
              <p:spPr bwMode="auto">
                <a:xfrm>
                  <a:off x="2116" y="2540"/>
                  <a:ext cx="51" cy="61"/>
                </a:xfrm>
                <a:prstGeom prst="ellipse">
                  <a:avLst/>
                </a:prstGeom>
                <a:solidFill>
                  <a:srgbClr val="FFFFFF"/>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928" name="Oval 605"/>
                <p:cNvSpPr>
                  <a:spLocks noChangeArrowheads="1"/>
                </p:cNvSpPr>
                <p:nvPr/>
              </p:nvSpPr>
              <p:spPr bwMode="auto">
                <a:xfrm>
                  <a:off x="2120" y="2544"/>
                  <a:ext cx="43" cy="52"/>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grpSp>
          <p:grpSp>
            <p:nvGrpSpPr>
              <p:cNvPr id="1733" name="Group 606"/>
              <p:cNvGrpSpPr>
                <a:grpSpLocks/>
              </p:cNvGrpSpPr>
              <p:nvPr/>
            </p:nvGrpSpPr>
            <p:grpSpPr bwMode="auto">
              <a:xfrm>
                <a:off x="2750" y="2498"/>
                <a:ext cx="92" cy="110"/>
                <a:chOff x="1956" y="2516"/>
                <a:chExt cx="92" cy="110"/>
              </a:xfrm>
            </p:grpSpPr>
            <p:sp>
              <p:nvSpPr>
                <p:cNvPr id="1923" name="Oval 607"/>
                <p:cNvSpPr>
                  <a:spLocks noChangeArrowheads="1"/>
                </p:cNvSpPr>
                <p:nvPr/>
              </p:nvSpPr>
              <p:spPr bwMode="auto">
                <a:xfrm>
                  <a:off x="1956" y="2516"/>
                  <a:ext cx="92" cy="110"/>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924" name="Oval 608"/>
                <p:cNvSpPr>
                  <a:spLocks noChangeArrowheads="1"/>
                </p:cNvSpPr>
                <p:nvPr/>
              </p:nvSpPr>
              <p:spPr bwMode="auto">
                <a:xfrm>
                  <a:off x="1976" y="2540"/>
                  <a:ext cx="52" cy="61"/>
                </a:xfrm>
                <a:prstGeom prst="ellipse">
                  <a:avLst/>
                </a:prstGeom>
                <a:solidFill>
                  <a:srgbClr val="FFFFFF"/>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925" name="Oval 609"/>
                <p:cNvSpPr>
                  <a:spLocks noChangeArrowheads="1"/>
                </p:cNvSpPr>
                <p:nvPr/>
              </p:nvSpPr>
              <p:spPr bwMode="auto">
                <a:xfrm>
                  <a:off x="1980" y="2544"/>
                  <a:ext cx="43" cy="52"/>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grpSp>
          <p:grpSp>
            <p:nvGrpSpPr>
              <p:cNvPr id="1734" name="Group 610"/>
              <p:cNvGrpSpPr>
                <a:grpSpLocks/>
              </p:cNvGrpSpPr>
              <p:nvPr/>
            </p:nvGrpSpPr>
            <p:grpSpPr bwMode="auto">
              <a:xfrm>
                <a:off x="3044" y="2374"/>
                <a:ext cx="195" cy="44"/>
                <a:chOff x="2250" y="2392"/>
                <a:chExt cx="195" cy="44"/>
              </a:xfrm>
            </p:grpSpPr>
            <p:sp>
              <p:nvSpPr>
                <p:cNvPr id="1919" name="Freeform 611"/>
                <p:cNvSpPr>
                  <a:spLocks/>
                </p:cNvSpPr>
                <p:nvPr/>
              </p:nvSpPr>
              <p:spPr bwMode="auto">
                <a:xfrm>
                  <a:off x="2398" y="2409"/>
                  <a:ext cx="47" cy="15"/>
                </a:xfrm>
                <a:custGeom>
                  <a:avLst/>
                  <a:gdLst>
                    <a:gd name="T0" fmla="*/ 0 w 94"/>
                    <a:gd name="T1" fmla="*/ 1 h 29"/>
                    <a:gd name="T2" fmla="*/ 0 w 94"/>
                    <a:gd name="T3" fmla="*/ 1 h 29"/>
                    <a:gd name="T4" fmla="*/ 1 w 94"/>
                    <a:gd name="T5" fmla="*/ 1 h 29"/>
                    <a:gd name="T6" fmla="*/ 1 w 94"/>
                    <a:gd name="T7" fmla="*/ 0 h 29"/>
                    <a:gd name="T8" fmla="*/ 0 w 94"/>
                    <a:gd name="T9" fmla="*/ 1 h 29"/>
                    <a:gd name="T10" fmla="*/ 0 60000 65536"/>
                    <a:gd name="T11" fmla="*/ 0 60000 65536"/>
                    <a:gd name="T12" fmla="*/ 0 60000 65536"/>
                    <a:gd name="T13" fmla="*/ 0 60000 65536"/>
                    <a:gd name="T14" fmla="*/ 0 60000 65536"/>
                    <a:gd name="T15" fmla="*/ 0 w 94"/>
                    <a:gd name="T16" fmla="*/ 0 h 29"/>
                    <a:gd name="T17" fmla="*/ 94 w 94"/>
                    <a:gd name="T18" fmla="*/ 29 h 29"/>
                  </a:gdLst>
                  <a:ahLst/>
                  <a:cxnLst>
                    <a:cxn ang="T10">
                      <a:pos x="T0" y="T1"/>
                    </a:cxn>
                    <a:cxn ang="T11">
                      <a:pos x="T2" y="T3"/>
                    </a:cxn>
                    <a:cxn ang="T12">
                      <a:pos x="T4" y="T5"/>
                    </a:cxn>
                    <a:cxn ang="T13">
                      <a:pos x="T6" y="T7"/>
                    </a:cxn>
                    <a:cxn ang="T14">
                      <a:pos x="T8" y="T9"/>
                    </a:cxn>
                  </a:cxnLst>
                  <a:rect l="T15" t="T16" r="T17" b="T18"/>
                  <a:pathLst>
                    <a:path w="94" h="29">
                      <a:moveTo>
                        <a:pt x="0" y="2"/>
                      </a:moveTo>
                      <a:lnTo>
                        <a:pt x="0" y="29"/>
                      </a:lnTo>
                      <a:lnTo>
                        <a:pt x="94" y="27"/>
                      </a:lnTo>
                      <a:lnTo>
                        <a:pt x="94" y="0"/>
                      </a:lnTo>
                      <a:lnTo>
                        <a:pt x="0" y="2"/>
                      </a:lnTo>
                      <a:close/>
                    </a:path>
                  </a:pathLst>
                </a:custGeom>
                <a:solidFill>
                  <a:srgbClr val="C0C0C0"/>
                </a:solidFill>
                <a:ln w="9525">
                  <a:noFill/>
                  <a:round/>
                  <a:headEnd/>
                  <a:tailEnd/>
                </a:ln>
              </p:spPr>
              <p:txBody>
                <a:bodyPr/>
                <a:lstStyle/>
                <a:p>
                  <a:pPr algn="ctr" eaLnBrk="0" hangingPunct="0"/>
                  <a:endParaRPr lang="pt-BR"/>
                </a:p>
              </p:txBody>
            </p:sp>
            <p:grpSp>
              <p:nvGrpSpPr>
                <p:cNvPr id="1920" name="Group 612"/>
                <p:cNvGrpSpPr>
                  <a:grpSpLocks/>
                </p:cNvGrpSpPr>
                <p:nvPr/>
              </p:nvGrpSpPr>
              <p:grpSpPr bwMode="auto">
                <a:xfrm>
                  <a:off x="2250" y="2392"/>
                  <a:ext cx="153" cy="44"/>
                  <a:chOff x="2250" y="2392"/>
                  <a:chExt cx="153" cy="44"/>
                </a:xfrm>
              </p:grpSpPr>
              <p:sp>
                <p:nvSpPr>
                  <p:cNvPr id="1921" name="Freeform 613"/>
                  <p:cNvSpPr>
                    <a:spLocks/>
                  </p:cNvSpPr>
                  <p:nvPr/>
                </p:nvSpPr>
                <p:spPr bwMode="auto">
                  <a:xfrm>
                    <a:off x="2250" y="2402"/>
                    <a:ext cx="37" cy="16"/>
                  </a:xfrm>
                  <a:custGeom>
                    <a:avLst/>
                    <a:gdLst>
                      <a:gd name="T0" fmla="*/ 1 w 74"/>
                      <a:gd name="T1" fmla="*/ 0 h 31"/>
                      <a:gd name="T2" fmla="*/ 1 w 74"/>
                      <a:gd name="T3" fmla="*/ 1 h 31"/>
                      <a:gd name="T4" fmla="*/ 1 w 74"/>
                      <a:gd name="T5" fmla="*/ 1 h 31"/>
                      <a:gd name="T6" fmla="*/ 1 w 74"/>
                      <a:gd name="T7" fmla="*/ 1 h 31"/>
                      <a:gd name="T8" fmla="*/ 1 w 74"/>
                      <a:gd name="T9" fmla="*/ 1 h 31"/>
                      <a:gd name="T10" fmla="*/ 0 w 74"/>
                      <a:gd name="T11" fmla="*/ 1 h 31"/>
                      <a:gd name="T12" fmla="*/ 1 w 74"/>
                      <a:gd name="T13" fmla="*/ 0 h 31"/>
                      <a:gd name="T14" fmla="*/ 0 60000 65536"/>
                      <a:gd name="T15" fmla="*/ 0 60000 65536"/>
                      <a:gd name="T16" fmla="*/ 0 60000 65536"/>
                      <a:gd name="T17" fmla="*/ 0 60000 65536"/>
                      <a:gd name="T18" fmla="*/ 0 60000 65536"/>
                      <a:gd name="T19" fmla="*/ 0 60000 65536"/>
                      <a:gd name="T20" fmla="*/ 0 60000 65536"/>
                      <a:gd name="T21" fmla="*/ 0 w 74"/>
                      <a:gd name="T22" fmla="*/ 0 h 31"/>
                      <a:gd name="T23" fmla="*/ 74 w 7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31">
                        <a:moveTo>
                          <a:pt x="31" y="0"/>
                        </a:moveTo>
                        <a:lnTo>
                          <a:pt x="65" y="9"/>
                        </a:lnTo>
                        <a:lnTo>
                          <a:pt x="74" y="24"/>
                        </a:lnTo>
                        <a:lnTo>
                          <a:pt x="63" y="31"/>
                        </a:lnTo>
                        <a:lnTo>
                          <a:pt x="8" y="31"/>
                        </a:lnTo>
                        <a:lnTo>
                          <a:pt x="0" y="12"/>
                        </a:lnTo>
                        <a:lnTo>
                          <a:pt x="31" y="0"/>
                        </a:lnTo>
                        <a:close/>
                      </a:path>
                    </a:pathLst>
                  </a:custGeom>
                  <a:solidFill>
                    <a:srgbClr val="808080"/>
                  </a:solidFill>
                  <a:ln w="9525">
                    <a:noFill/>
                    <a:round/>
                    <a:headEnd/>
                    <a:tailEnd/>
                  </a:ln>
                </p:spPr>
                <p:txBody>
                  <a:bodyPr/>
                  <a:lstStyle/>
                  <a:p>
                    <a:pPr algn="ctr" eaLnBrk="0" hangingPunct="0"/>
                    <a:endParaRPr lang="pt-BR"/>
                  </a:p>
                </p:txBody>
              </p:sp>
              <p:sp>
                <p:nvSpPr>
                  <p:cNvPr id="1922" name="Freeform 614"/>
                  <p:cNvSpPr>
                    <a:spLocks/>
                  </p:cNvSpPr>
                  <p:nvPr/>
                </p:nvSpPr>
                <p:spPr bwMode="auto">
                  <a:xfrm>
                    <a:off x="2281" y="2392"/>
                    <a:ext cx="122" cy="44"/>
                  </a:xfrm>
                  <a:custGeom>
                    <a:avLst/>
                    <a:gdLst>
                      <a:gd name="T0" fmla="*/ 1 w 244"/>
                      <a:gd name="T1" fmla="*/ 0 h 90"/>
                      <a:gd name="T2" fmla="*/ 0 w 244"/>
                      <a:gd name="T3" fmla="*/ 0 h 90"/>
                      <a:gd name="T4" fmla="*/ 1 w 244"/>
                      <a:gd name="T5" fmla="*/ 0 h 90"/>
                      <a:gd name="T6" fmla="*/ 1 w 244"/>
                      <a:gd name="T7" fmla="*/ 0 h 90"/>
                      <a:gd name="T8" fmla="*/ 1 w 244"/>
                      <a:gd name="T9" fmla="*/ 0 h 90"/>
                      <a:gd name="T10" fmla="*/ 0 60000 65536"/>
                      <a:gd name="T11" fmla="*/ 0 60000 65536"/>
                      <a:gd name="T12" fmla="*/ 0 60000 65536"/>
                      <a:gd name="T13" fmla="*/ 0 60000 65536"/>
                      <a:gd name="T14" fmla="*/ 0 60000 65536"/>
                      <a:gd name="T15" fmla="*/ 0 w 244"/>
                      <a:gd name="T16" fmla="*/ 0 h 90"/>
                      <a:gd name="T17" fmla="*/ 244 w 244"/>
                      <a:gd name="T18" fmla="*/ 90 h 90"/>
                    </a:gdLst>
                    <a:ahLst/>
                    <a:cxnLst>
                      <a:cxn ang="T10">
                        <a:pos x="T0" y="T1"/>
                      </a:cxn>
                      <a:cxn ang="T11">
                        <a:pos x="T2" y="T3"/>
                      </a:cxn>
                      <a:cxn ang="T12">
                        <a:pos x="T4" y="T5"/>
                      </a:cxn>
                      <a:cxn ang="T13">
                        <a:pos x="T6" y="T7"/>
                      </a:cxn>
                      <a:cxn ang="T14">
                        <a:pos x="T8" y="T9"/>
                      </a:cxn>
                    </a:cxnLst>
                    <a:rect l="T15" t="T16" r="T17" b="T18"/>
                    <a:pathLst>
                      <a:path w="244" h="90">
                        <a:moveTo>
                          <a:pt x="1" y="0"/>
                        </a:moveTo>
                        <a:lnTo>
                          <a:pt x="0" y="83"/>
                        </a:lnTo>
                        <a:lnTo>
                          <a:pt x="242" y="90"/>
                        </a:lnTo>
                        <a:lnTo>
                          <a:pt x="244" y="7"/>
                        </a:lnTo>
                        <a:lnTo>
                          <a:pt x="1" y="0"/>
                        </a:lnTo>
                        <a:close/>
                      </a:path>
                    </a:pathLst>
                  </a:custGeom>
                  <a:solidFill>
                    <a:srgbClr val="9F9F9F"/>
                  </a:solidFill>
                  <a:ln w="9525">
                    <a:noFill/>
                    <a:round/>
                    <a:headEnd/>
                    <a:tailEnd/>
                  </a:ln>
                </p:spPr>
                <p:txBody>
                  <a:bodyPr/>
                  <a:lstStyle/>
                  <a:p>
                    <a:pPr algn="ctr" eaLnBrk="0" hangingPunct="0"/>
                    <a:endParaRPr lang="pt-BR"/>
                  </a:p>
                </p:txBody>
              </p:sp>
            </p:grpSp>
          </p:grpSp>
          <p:grpSp>
            <p:nvGrpSpPr>
              <p:cNvPr id="1735" name="Group 615"/>
              <p:cNvGrpSpPr>
                <a:grpSpLocks/>
              </p:cNvGrpSpPr>
              <p:nvPr/>
            </p:nvGrpSpPr>
            <p:grpSpPr bwMode="auto">
              <a:xfrm>
                <a:off x="2785" y="2438"/>
                <a:ext cx="69" cy="42"/>
                <a:chOff x="1991" y="2456"/>
                <a:chExt cx="69" cy="42"/>
              </a:xfrm>
            </p:grpSpPr>
            <p:sp>
              <p:nvSpPr>
                <p:cNvPr id="1916" name="Rectangle 616"/>
                <p:cNvSpPr>
                  <a:spLocks noChangeArrowheads="1"/>
                </p:cNvSpPr>
                <p:nvPr/>
              </p:nvSpPr>
              <p:spPr bwMode="auto">
                <a:xfrm>
                  <a:off x="2029" y="2494"/>
                  <a:ext cx="21" cy="4"/>
                </a:xfrm>
                <a:prstGeom prst="rect">
                  <a:avLst/>
                </a:prstGeom>
                <a:solidFill>
                  <a:srgbClr val="808080"/>
                </a:solidFill>
                <a:ln w="9525">
                  <a:noFill/>
                  <a:miter lim="800000"/>
                  <a:headEnd/>
                  <a:tailEnd/>
                </a:ln>
              </p:spPr>
              <p:txBody>
                <a:bodyPr/>
                <a:lstStyle/>
                <a:p>
                  <a:endParaRPr lang="pt-BR" sz="1400" b="1">
                    <a:solidFill>
                      <a:schemeClr val="tx1"/>
                    </a:solidFill>
                    <a:latin typeface="Century Gothic" pitchFamily="34" charset="0"/>
                  </a:endParaRPr>
                </a:p>
              </p:txBody>
            </p:sp>
            <p:sp>
              <p:nvSpPr>
                <p:cNvPr id="1917" name="Freeform 617"/>
                <p:cNvSpPr>
                  <a:spLocks/>
                </p:cNvSpPr>
                <p:nvPr/>
              </p:nvSpPr>
              <p:spPr bwMode="auto">
                <a:xfrm>
                  <a:off x="2035" y="2485"/>
                  <a:ext cx="21" cy="8"/>
                </a:xfrm>
                <a:custGeom>
                  <a:avLst/>
                  <a:gdLst>
                    <a:gd name="T0" fmla="*/ 0 w 43"/>
                    <a:gd name="T1" fmla="*/ 0 h 17"/>
                    <a:gd name="T2" fmla="*/ 0 w 43"/>
                    <a:gd name="T3" fmla="*/ 0 h 17"/>
                    <a:gd name="T4" fmla="*/ 0 w 43"/>
                    <a:gd name="T5" fmla="*/ 0 h 17"/>
                    <a:gd name="T6" fmla="*/ 0 w 43"/>
                    <a:gd name="T7" fmla="*/ 0 h 17"/>
                    <a:gd name="T8" fmla="*/ 0 w 43"/>
                    <a:gd name="T9" fmla="*/ 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5"/>
                      </a:moveTo>
                      <a:lnTo>
                        <a:pt x="0" y="17"/>
                      </a:lnTo>
                      <a:lnTo>
                        <a:pt x="43" y="17"/>
                      </a:lnTo>
                      <a:lnTo>
                        <a:pt x="43" y="0"/>
                      </a:lnTo>
                      <a:lnTo>
                        <a:pt x="0" y="5"/>
                      </a:lnTo>
                      <a:close/>
                    </a:path>
                  </a:pathLst>
                </a:custGeom>
                <a:solidFill>
                  <a:srgbClr val="5F5F5F"/>
                </a:solidFill>
                <a:ln w="9525">
                  <a:noFill/>
                  <a:round/>
                  <a:headEnd/>
                  <a:tailEnd/>
                </a:ln>
              </p:spPr>
              <p:txBody>
                <a:bodyPr/>
                <a:lstStyle/>
                <a:p>
                  <a:pPr algn="ctr" eaLnBrk="0" hangingPunct="0"/>
                  <a:endParaRPr lang="pt-BR"/>
                </a:p>
              </p:txBody>
            </p:sp>
            <p:sp>
              <p:nvSpPr>
                <p:cNvPr id="1918" name="Freeform 618"/>
                <p:cNvSpPr>
                  <a:spLocks/>
                </p:cNvSpPr>
                <p:nvPr/>
              </p:nvSpPr>
              <p:spPr bwMode="auto">
                <a:xfrm>
                  <a:off x="1991" y="2456"/>
                  <a:ext cx="69" cy="31"/>
                </a:xfrm>
                <a:custGeom>
                  <a:avLst/>
                  <a:gdLst>
                    <a:gd name="T0" fmla="*/ 0 w 139"/>
                    <a:gd name="T1" fmla="*/ 1 h 62"/>
                    <a:gd name="T2" fmla="*/ 0 w 139"/>
                    <a:gd name="T3" fmla="*/ 1 h 62"/>
                    <a:gd name="T4" fmla="*/ 0 w 139"/>
                    <a:gd name="T5" fmla="*/ 1 h 62"/>
                    <a:gd name="T6" fmla="*/ 0 w 139"/>
                    <a:gd name="T7" fmla="*/ 0 h 62"/>
                    <a:gd name="T8" fmla="*/ 0 w 139"/>
                    <a:gd name="T9" fmla="*/ 1 h 62"/>
                    <a:gd name="T10" fmla="*/ 0 60000 65536"/>
                    <a:gd name="T11" fmla="*/ 0 60000 65536"/>
                    <a:gd name="T12" fmla="*/ 0 60000 65536"/>
                    <a:gd name="T13" fmla="*/ 0 60000 65536"/>
                    <a:gd name="T14" fmla="*/ 0 60000 65536"/>
                    <a:gd name="T15" fmla="*/ 0 w 139"/>
                    <a:gd name="T16" fmla="*/ 0 h 62"/>
                    <a:gd name="T17" fmla="*/ 139 w 139"/>
                    <a:gd name="T18" fmla="*/ 62 h 62"/>
                  </a:gdLst>
                  <a:ahLst/>
                  <a:cxnLst>
                    <a:cxn ang="T10">
                      <a:pos x="T0" y="T1"/>
                    </a:cxn>
                    <a:cxn ang="T11">
                      <a:pos x="T2" y="T3"/>
                    </a:cxn>
                    <a:cxn ang="T12">
                      <a:pos x="T4" y="T5"/>
                    </a:cxn>
                    <a:cxn ang="T13">
                      <a:pos x="T6" y="T7"/>
                    </a:cxn>
                    <a:cxn ang="T14">
                      <a:pos x="T8" y="T9"/>
                    </a:cxn>
                  </a:cxnLst>
                  <a:rect l="T15" t="T16" r="T17" b="T18"/>
                  <a:pathLst>
                    <a:path w="139" h="62">
                      <a:moveTo>
                        <a:pt x="139" y="4"/>
                      </a:moveTo>
                      <a:lnTo>
                        <a:pt x="139" y="62"/>
                      </a:lnTo>
                      <a:lnTo>
                        <a:pt x="0" y="62"/>
                      </a:lnTo>
                      <a:lnTo>
                        <a:pt x="0" y="0"/>
                      </a:lnTo>
                      <a:lnTo>
                        <a:pt x="139" y="4"/>
                      </a:lnTo>
                      <a:close/>
                    </a:path>
                  </a:pathLst>
                </a:custGeom>
                <a:solidFill>
                  <a:srgbClr val="3F3F3F"/>
                </a:solidFill>
                <a:ln w="9525">
                  <a:noFill/>
                  <a:round/>
                  <a:headEnd/>
                  <a:tailEnd/>
                </a:ln>
              </p:spPr>
              <p:txBody>
                <a:bodyPr/>
                <a:lstStyle/>
                <a:p>
                  <a:pPr algn="ctr" eaLnBrk="0" hangingPunct="0"/>
                  <a:endParaRPr lang="pt-BR"/>
                </a:p>
              </p:txBody>
            </p:sp>
          </p:grpSp>
          <p:sp>
            <p:nvSpPr>
              <p:cNvPr id="1736" name="Freeform 619"/>
              <p:cNvSpPr>
                <a:spLocks/>
              </p:cNvSpPr>
              <p:nvPr/>
            </p:nvSpPr>
            <p:spPr bwMode="auto">
              <a:xfrm>
                <a:off x="2997" y="2442"/>
                <a:ext cx="36" cy="28"/>
              </a:xfrm>
              <a:custGeom>
                <a:avLst/>
                <a:gdLst>
                  <a:gd name="T0" fmla="*/ 1 w 72"/>
                  <a:gd name="T1" fmla="*/ 0 h 57"/>
                  <a:gd name="T2" fmla="*/ 1 w 72"/>
                  <a:gd name="T3" fmla="*/ 0 h 57"/>
                  <a:gd name="T4" fmla="*/ 1 w 72"/>
                  <a:gd name="T5" fmla="*/ 0 h 57"/>
                  <a:gd name="T6" fmla="*/ 1 w 72"/>
                  <a:gd name="T7" fmla="*/ 0 h 57"/>
                  <a:gd name="T8" fmla="*/ 1 w 72"/>
                  <a:gd name="T9" fmla="*/ 0 h 57"/>
                  <a:gd name="T10" fmla="*/ 1 w 72"/>
                  <a:gd name="T11" fmla="*/ 0 h 57"/>
                  <a:gd name="T12" fmla="*/ 0 w 72"/>
                  <a:gd name="T13" fmla="*/ 0 h 57"/>
                  <a:gd name="T14" fmla="*/ 1 w 72"/>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57"/>
                  <a:gd name="T26" fmla="*/ 72 w 7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57">
                    <a:moveTo>
                      <a:pt x="56" y="42"/>
                    </a:moveTo>
                    <a:lnTo>
                      <a:pt x="72" y="11"/>
                    </a:lnTo>
                    <a:lnTo>
                      <a:pt x="72" y="6"/>
                    </a:lnTo>
                    <a:lnTo>
                      <a:pt x="68" y="0"/>
                    </a:lnTo>
                    <a:lnTo>
                      <a:pt x="19" y="11"/>
                    </a:lnTo>
                    <a:lnTo>
                      <a:pt x="17" y="14"/>
                    </a:lnTo>
                    <a:lnTo>
                      <a:pt x="0" y="57"/>
                    </a:lnTo>
                    <a:lnTo>
                      <a:pt x="56" y="42"/>
                    </a:lnTo>
                    <a:close/>
                  </a:path>
                </a:pathLst>
              </a:custGeom>
              <a:solidFill>
                <a:srgbClr val="BFBF00"/>
              </a:solidFill>
              <a:ln w="9525">
                <a:noFill/>
                <a:round/>
                <a:headEnd/>
                <a:tailEnd/>
              </a:ln>
            </p:spPr>
            <p:txBody>
              <a:bodyPr/>
              <a:lstStyle/>
              <a:p>
                <a:pPr algn="ctr" eaLnBrk="0" hangingPunct="0"/>
                <a:endParaRPr lang="pt-BR"/>
              </a:p>
            </p:txBody>
          </p:sp>
          <p:sp>
            <p:nvSpPr>
              <p:cNvPr id="1737" name="Freeform 620"/>
              <p:cNvSpPr>
                <a:spLocks/>
              </p:cNvSpPr>
              <p:nvPr/>
            </p:nvSpPr>
            <p:spPr bwMode="auto">
              <a:xfrm>
                <a:off x="2993" y="2373"/>
                <a:ext cx="71" cy="134"/>
              </a:xfrm>
              <a:custGeom>
                <a:avLst/>
                <a:gdLst>
                  <a:gd name="T0" fmla="*/ 0 w 143"/>
                  <a:gd name="T1" fmla="*/ 1 h 268"/>
                  <a:gd name="T2" fmla="*/ 0 w 143"/>
                  <a:gd name="T3" fmla="*/ 1 h 268"/>
                  <a:gd name="T4" fmla="*/ 0 w 143"/>
                  <a:gd name="T5" fmla="*/ 1 h 268"/>
                  <a:gd name="T6" fmla="*/ 0 w 143"/>
                  <a:gd name="T7" fmla="*/ 0 h 268"/>
                  <a:gd name="T8" fmla="*/ 0 w 143"/>
                  <a:gd name="T9" fmla="*/ 1 h 268"/>
                  <a:gd name="T10" fmla="*/ 0 60000 65536"/>
                  <a:gd name="T11" fmla="*/ 0 60000 65536"/>
                  <a:gd name="T12" fmla="*/ 0 60000 65536"/>
                  <a:gd name="T13" fmla="*/ 0 60000 65536"/>
                  <a:gd name="T14" fmla="*/ 0 60000 65536"/>
                  <a:gd name="T15" fmla="*/ 0 w 143"/>
                  <a:gd name="T16" fmla="*/ 0 h 268"/>
                  <a:gd name="T17" fmla="*/ 143 w 143"/>
                  <a:gd name="T18" fmla="*/ 268 h 268"/>
                </a:gdLst>
                <a:ahLst/>
                <a:cxnLst>
                  <a:cxn ang="T10">
                    <a:pos x="T0" y="T1"/>
                  </a:cxn>
                  <a:cxn ang="T11">
                    <a:pos x="T2" y="T3"/>
                  </a:cxn>
                  <a:cxn ang="T12">
                    <a:pos x="T4" y="T5"/>
                  </a:cxn>
                  <a:cxn ang="T13">
                    <a:pos x="T6" y="T7"/>
                  </a:cxn>
                  <a:cxn ang="T14">
                    <a:pos x="T8" y="T9"/>
                  </a:cxn>
                </a:cxnLst>
                <a:rect l="T15" t="T16" r="T17" b="T18"/>
                <a:pathLst>
                  <a:path w="143" h="268">
                    <a:moveTo>
                      <a:pt x="0" y="206"/>
                    </a:moveTo>
                    <a:lnTo>
                      <a:pt x="126" y="268"/>
                    </a:lnTo>
                    <a:lnTo>
                      <a:pt x="143" y="19"/>
                    </a:lnTo>
                    <a:lnTo>
                      <a:pt x="105" y="0"/>
                    </a:lnTo>
                    <a:lnTo>
                      <a:pt x="0" y="206"/>
                    </a:lnTo>
                    <a:close/>
                  </a:path>
                </a:pathLst>
              </a:custGeom>
              <a:solidFill>
                <a:srgbClr val="FFFF00"/>
              </a:solidFill>
              <a:ln w="9525">
                <a:noFill/>
                <a:round/>
                <a:headEnd/>
                <a:tailEnd/>
              </a:ln>
            </p:spPr>
            <p:txBody>
              <a:bodyPr/>
              <a:lstStyle/>
              <a:p>
                <a:pPr algn="ctr" eaLnBrk="0" hangingPunct="0"/>
                <a:endParaRPr lang="pt-BR"/>
              </a:p>
            </p:txBody>
          </p:sp>
          <p:sp>
            <p:nvSpPr>
              <p:cNvPr id="1738" name="Freeform 621"/>
              <p:cNvSpPr>
                <a:spLocks/>
              </p:cNvSpPr>
              <p:nvPr/>
            </p:nvSpPr>
            <p:spPr bwMode="auto">
              <a:xfrm>
                <a:off x="2958" y="2456"/>
                <a:ext cx="43" cy="74"/>
              </a:xfrm>
              <a:custGeom>
                <a:avLst/>
                <a:gdLst>
                  <a:gd name="T0" fmla="*/ 0 w 87"/>
                  <a:gd name="T1" fmla="*/ 0 h 148"/>
                  <a:gd name="T2" fmla="*/ 0 w 87"/>
                  <a:gd name="T3" fmla="*/ 1 h 148"/>
                  <a:gd name="T4" fmla="*/ 0 w 87"/>
                  <a:gd name="T5" fmla="*/ 1 h 148"/>
                  <a:gd name="T6" fmla="*/ 0 w 87"/>
                  <a:gd name="T7" fmla="*/ 1 h 148"/>
                  <a:gd name="T8" fmla="*/ 0 w 87"/>
                  <a:gd name="T9" fmla="*/ 0 h 148"/>
                  <a:gd name="T10" fmla="*/ 0 60000 65536"/>
                  <a:gd name="T11" fmla="*/ 0 60000 65536"/>
                  <a:gd name="T12" fmla="*/ 0 60000 65536"/>
                  <a:gd name="T13" fmla="*/ 0 60000 65536"/>
                  <a:gd name="T14" fmla="*/ 0 60000 65536"/>
                  <a:gd name="T15" fmla="*/ 0 w 87"/>
                  <a:gd name="T16" fmla="*/ 0 h 148"/>
                  <a:gd name="T17" fmla="*/ 87 w 87"/>
                  <a:gd name="T18" fmla="*/ 148 h 148"/>
                </a:gdLst>
                <a:ahLst/>
                <a:cxnLst>
                  <a:cxn ang="T10">
                    <a:pos x="T0" y="T1"/>
                  </a:cxn>
                  <a:cxn ang="T11">
                    <a:pos x="T2" y="T3"/>
                  </a:cxn>
                  <a:cxn ang="T12">
                    <a:pos x="T4" y="T5"/>
                  </a:cxn>
                  <a:cxn ang="T13">
                    <a:pos x="T6" y="T7"/>
                  </a:cxn>
                  <a:cxn ang="T14">
                    <a:pos x="T8" y="T9"/>
                  </a:cxn>
                </a:cxnLst>
                <a:rect l="T15" t="T16" r="T17" b="T18"/>
                <a:pathLst>
                  <a:path w="87" h="148">
                    <a:moveTo>
                      <a:pt x="87" y="0"/>
                    </a:moveTo>
                    <a:lnTo>
                      <a:pt x="87" y="148"/>
                    </a:lnTo>
                    <a:lnTo>
                      <a:pt x="0" y="148"/>
                    </a:lnTo>
                    <a:lnTo>
                      <a:pt x="0" y="48"/>
                    </a:lnTo>
                    <a:lnTo>
                      <a:pt x="87" y="0"/>
                    </a:lnTo>
                    <a:close/>
                  </a:path>
                </a:pathLst>
              </a:custGeom>
              <a:solidFill>
                <a:srgbClr val="BFBF00"/>
              </a:solidFill>
              <a:ln w="9525">
                <a:noFill/>
                <a:round/>
                <a:headEnd/>
                <a:tailEnd/>
              </a:ln>
            </p:spPr>
            <p:txBody>
              <a:bodyPr/>
              <a:lstStyle/>
              <a:p>
                <a:pPr algn="ctr" eaLnBrk="0" hangingPunct="0"/>
                <a:endParaRPr lang="pt-BR"/>
              </a:p>
            </p:txBody>
          </p:sp>
          <p:sp>
            <p:nvSpPr>
              <p:cNvPr id="1739" name="Rectangle 622"/>
              <p:cNvSpPr>
                <a:spLocks noChangeArrowheads="1"/>
              </p:cNvSpPr>
              <p:nvPr/>
            </p:nvSpPr>
            <p:spPr bwMode="auto">
              <a:xfrm>
                <a:off x="2853" y="2480"/>
                <a:ext cx="105" cy="50"/>
              </a:xfrm>
              <a:prstGeom prst="rect">
                <a:avLst/>
              </a:prstGeom>
              <a:solidFill>
                <a:srgbClr val="FFFF00"/>
              </a:solidFill>
              <a:ln w="9525">
                <a:noFill/>
                <a:miter lim="800000"/>
                <a:headEnd/>
                <a:tailEnd/>
              </a:ln>
            </p:spPr>
            <p:txBody>
              <a:bodyPr/>
              <a:lstStyle/>
              <a:p>
                <a:endParaRPr lang="pt-BR" sz="1400" b="1">
                  <a:solidFill>
                    <a:schemeClr val="tx1"/>
                  </a:solidFill>
                  <a:latin typeface="Century Gothic" pitchFamily="34" charset="0"/>
                </a:endParaRPr>
              </a:p>
            </p:txBody>
          </p:sp>
          <p:sp>
            <p:nvSpPr>
              <p:cNvPr id="1740" name="Freeform 623"/>
              <p:cNvSpPr>
                <a:spLocks/>
              </p:cNvSpPr>
              <p:nvPr/>
            </p:nvSpPr>
            <p:spPr bwMode="auto">
              <a:xfrm>
                <a:off x="2732" y="2480"/>
                <a:ext cx="120" cy="50"/>
              </a:xfrm>
              <a:custGeom>
                <a:avLst/>
                <a:gdLst>
                  <a:gd name="T0" fmla="*/ 1 w 239"/>
                  <a:gd name="T1" fmla="*/ 0 h 100"/>
                  <a:gd name="T2" fmla="*/ 1 w 239"/>
                  <a:gd name="T3" fmla="*/ 0 h 100"/>
                  <a:gd name="T4" fmla="*/ 0 w 239"/>
                  <a:gd name="T5" fmla="*/ 1 h 100"/>
                  <a:gd name="T6" fmla="*/ 1 w 239"/>
                  <a:gd name="T7" fmla="*/ 1 h 100"/>
                  <a:gd name="T8" fmla="*/ 1 w 239"/>
                  <a:gd name="T9" fmla="*/ 1 h 100"/>
                  <a:gd name="T10" fmla="*/ 1 w 239"/>
                  <a:gd name="T11" fmla="*/ 1 h 100"/>
                  <a:gd name="T12" fmla="*/ 1 w 239"/>
                  <a:gd name="T13" fmla="*/ 0 h 100"/>
                  <a:gd name="T14" fmla="*/ 0 60000 65536"/>
                  <a:gd name="T15" fmla="*/ 0 60000 65536"/>
                  <a:gd name="T16" fmla="*/ 0 60000 65536"/>
                  <a:gd name="T17" fmla="*/ 0 60000 65536"/>
                  <a:gd name="T18" fmla="*/ 0 60000 65536"/>
                  <a:gd name="T19" fmla="*/ 0 60000 65536"/>
                  <a:gd name="T20" fmla="*/ 0 60000 65536"/>
                  <a:gd name="T21" fmla="*/ 0 w 239"/>
                  <a:gd name="T22" fmla="*/ 0 h 100"/>
                  <a:gd name="T23" fmla="*/ 239 w 239"/>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00">
                    <a:moveTo>
                      <a:pt x="239" y="0"/>
                    </a:moveTo>
                    <a:lnTo>
                      <a:pt x="24" y="0"/>
                    </a:lnTo>
                    <a:lnTo>
                      <a:pt x="0" y="58"/>
                    </a:lnTo>
                    <a:lnTo>
                      <a:pt x="208" y="58"/>
                    </a:lnTo>
                    <a:lnTo>
                      <a:pt x="213" y="84"/>
                    </a:lnTo>
                    <a:lnTo>
                      <a:pt x="239" y="100"/>
                    </a:lnTo>
                    <a:lnTo>
                      <a:pt x="239" y="0"/>
                    </a:lnTo>
                    <a:close/>
                  </a:path>
                </a:pathLst>
              </a:custGeom>
              <a:solidFill>
                <a:srgbClr val="BFBF00"/>
              </a:solidFill>
              <a:ln w="9525">
                <a:noFill/>
                <a:round/>
                <a:headEnd/>
                <a:tailEnd/>
              </a:ln>
            </p:spPr>
            <p:txBody>
              <a:bodyPr/>
              <a:lstStyle/>
              <a:p>
                <a:pPr algn="ctr" eaLnBrk="0" hangingPunct="0"/>
                <a:endParaRPr lang="pt-BR"/>
              </a:p>
            </p:txBody>
          </p:sp>
          <p:sp>
            <p:nvSpPr>
              <p:cNvPr id="1741" name="Freeform 624"/>
              <p:cNvSpPr>
                <a:spLocks/>
              </p:cNvSpPr>
              <p:nvPr/>
            </p:nvSpPr>
            <p:spPr bwMode="auto">
              <a:xfrm>
                <a:off x="2694" y="2463"/>
                <a:ext cx="134" cy="89"/>
              </a:xfrm>
              <a:custGeom>
                <a:avLst/>
                <a:gdLst>
                  <a:gd name="T0" fmla="*/ 0 w 269"/>
                  <a:gd name="T1" fmla="*/ 1 h 178"/>
                  <a:gd name="T2" fmla="*/ 0 w 269"/>
                  <a:gd name="T3" fmla="*/ 1 h 178"/>
                  <a:gd name="T4" fmla="*/ 0 w 269"/>
                  <a:gd name="T5" fmla="*/ 0 h 178"/>
                  <a:gd name="T6" fmla="*/ 0 w 269"/>
                  <a:gd name="T7" fmla="*/ 0 h 178"/>
                  <a:gd name="T8" fmla="*/ 0 w 269"/>
                  <a:gd name="T9" fmla="*/ 1 h 178"/>
                  <a:gd name="T10" fmla="*/ 0 w 269"/>
                  <a:gd name="T11" fmla="*/ 1 h 178"/>
                  <a:gd name="T12" fmla="*/ 0 w 269"/>
                  <a:gd name="T13" fmla="*/ 1 h 178"/>
                  <a:gd name="T14" fmla="*/ 0 w 269"/>
                  <a:gd name="T15" fmla="*/ 1 h 178"/>
                  <a:gd name="T16" fmla="*/ 0 w 269"/>
                  <a:gd name="T17" fmla="*/ 1 h 178"/>
                  <a:gd name="T18" fmla="*/ 0 w 269"/>
                  <a:gd name="T19" fmla="*/ 1 h 178"/>
                  <a:gd name="T20" fmla="*/ 0 w 269"/>
                  <a:gd name="T21" fmla="*/ 1 h 178"/>
                  <a:gd name="T22" fmla="*/ 0 w 269"/>
                  <a:gd name="T23" fmla="*/ 1 h 178"/>
                  <a:gd name="T24" fmla="*/ 0 w 269"/>
                  <a:gd name="T25" fmla="*/ 1 h 178"/>
                  <a:gd name="T26" fmla="*/ 0 w 269"/>
                  <a:gd name="T27" fmla="*/ 1 h 178"/>
                  <a:gd name="T28" fmla="*/ 0 w 269"/>
                  <a:gd name="T29" fmla="*/ 1 h 178"/>
                  <a:gd name="T30" fmla="*/ 0 w 269"/>
                  <a:gd name="T31" fmla="*/ 1 h 178"/>
                  <a:gd name="T32" fmla="*/ 0 w 269"/>
                  <a:gd name="T33" fmla="*/ 1 h 178"/>
                  <a:gd name="T34" fmla="*/ 0 w 269"/>
                  <a:gd name="T35" fmla="*/ 1 h 178"/>
                  <a:gd name="T36" fmla="*/ 0 w 269"/>
                  <a:gd name="T37" fmla="*/ 1 h 178"/>
                  <a:gd name="T38" fmla="*/ 0 w 269"/>
                  <a:gd name="T39" fmla="*/ 1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9"/>
                  <a:gd name="T61" fmla="*/ 0 h 178"/>
                  <a:gd name="T62" fmla="*/ 269 w 269"/>
                  <a:gd name="T63" fmla="*/ 178 h 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9" h="178">
                    <a:moveTo>
                      <a:pt x="269" y="37"/>
                    </a:moveTo>
                    <a:lnTo>
                      <a:pt x="269" y="14"/>
                    </a:lnTo>
                    <a:lnTo>
                      <a:pt x="258" y="0"/>
                    </a:lnTo>
                    <a:lnTo>
                      <a:pt x="114" y="0"/>
                    </a:lnTo>
                    <a:lnTo>
                      <a:pt x="103" y="18"/>
                    </a:lnTo>
                    <a:lnTo>
                      <a:pt x="74" y="37"/>
                    </a:lnTo>
                    <a:lnTo>
                      <a:pt x="7" y="109"/>
                    </a:lnTo>
                    <a:lnTo>
                      <a:pt x="7" y="152"/>
                    </a:lnTo>
                    <a:lnTo>
                      <a:pt x="0" y="152"/>
                    </a:lnTo>
                    <a:lnTo>
                      <a:pt x="9" y="178"/>
                    </a:lnTo>
                    <a:lnTo>
                      <a:pt x="24" y="178"/>
                    </a:lnTo>
                    <a:lnTo>
                      <a:pt x="24" y="142"/>
                    </a:lnTo>
                    <a:lnTo>
                      <a:pt x="57" y="142"/>
                    </a:lnTo>
                    <a:lnTo>
                      <a:pt x="57" y="176"/>
                    </a:lnTo>
                    <a:lnTo>
                      <a:pt x="72" y="176"/>
                    </a:lnTo>
                    <a:lnTo>
                      <a:pt x="79" y="154"/>
                    </a:lnTo>
                    <a:lnTo>
                      <a:pt x="72" y="154"/>
                    </a:lnTo>
                    <a:lnTo>
                      <a:pt x="72" y="102"/>
                    </a:lnTo>
                    <a:lnTo>
                      <a:pt x="141" y="37"/>
                    </a:lnTo>
                    <a:lnTo>
                      <a:pt x="269" y="37"/>
                    </a:lnTo>
                    <a:close/>
                  </a:path>
                </a:pathLst>
              </a:custGeom>
              <a:solidFill>
                <a:srgbClr val="FFFF00"/>
              </a:solidFill>
              <a:ln w="9525">
                <a:noFill/>
                <a:round/>
                <a:headEnd/>
                <a:tailEnd/>
              </a:ln>
            </p:spPr>
            <p:txBody>
              <a:bodyPr/>
              <a:lstStyle/>
              <a:p>
                <a:pPr algn="ctr" eaLnBrk="0" hangingPunct="0"/>
                <a:endParaRPr lang="pt-BR"/>
              </a:p>
            </p:txBody>
          </p:sp>
          <p:sp>
            <p:nvSpPr>
              <p:cNvPr id="1742" name="Rectangle 625"/>
              <p:cNvSpPr>
                <a:spLocks noChangeArrowheads="1"/>
              </p:cNvSpPr>
              <p:nvPr/>
            </p:nvSpPr>
            <p:spPr bwMode="auto">
              <a:xfrm>
                <a:off x="2853" y="2480"/>
                <a:ext cx="105" cy="10"/>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grpSp>
            <p:nvGrpSpPr>
              <p:cNvPr id="1743" name="Group 626"/>
              <p:cNvGrpSpPr>
                <a:grpSpLocks/>
              </p:cNvGrpSpPr>
              <p:nvPr/>
            </p:nvGrpSpPr>
            <p:grpSpPr bwMode="auto">
              <a:xfrm>
                <a:off x="2697" y="2529"/>
                <a:ext cx="33" cy="56"/>
                <a:chOff x="1903" y="2547"/>
                <a:chExt cx="33" cy="56"/>
              </a:xfrm>
            </p:grpSpPr>
            <p:sp>
              <p:nvSpPr>
                <p:cNvPr id="1913" name="Rectangle 627"/>
                <p:cNvSpPr>
                  <a:spLocks noChangeArrowheads="1"/>
                </p:cNvSpPr>
                <p:nvPr/>
              </p:nvSpPr>
              <p:spPr bwMode="auto">
                <a:xfrm>
                  <a:off x="1909" y="2551"/>
                  <a:ext cx="19" cy="45"/>
                </a:xfrm>
                <a:prstGeom prst="rect">
                  <a:avLst/>
                </a:prstGeom>
                <a:solidFill>
                  <a:srgbClr val="BFBF00"/>
                </a:solidFill>
                <a:ln w="9525">
                  <a:noFill/>
                  <a:miter lim="800000"/>
                  <a:headEnd/>
                  <a:tailEnd/>
                </a:ln>
              </p:spPr>
              <p:txBody>
                <a:bodyPr/>
                <a:lstStyle/>
                <a:p>
                  <a:endParaRPr lang="pt-BR" sz="1400" b="1">
                    <a:solidFill>
                      <a:schemeClr val="tx1"/>
                    </a:solidFill>
                    <a:latin typeface="Century Gothic" pitchFamily="34" charset="0"/>
                  </a:endParaRPr>
                </a:p>
              </p:txBody>
            </p:sp>
            <p:sp>
              <p:nvSpPr>
                <p:cNvPr id="1914" name="Freeform 628"/>
                <p:cNvSpPr>
                  <a:spLocks/>
                </p:cNvSpPr>
                <p:nvPr/>
              </p:nvSpPr>
              <p:spPr bwMode="auto">
                <a:xfrm>
                  <a:off x="1903" y="2594"/>
                  <a:ext cx="33" cy="9"/>
                </a:xfrm>
                <a:custGeom>
                  <a:avLst/>
                  <a:gdLst>
                    <a:gd name="T0" fmla="*/ 1 w 65"/>
                    <a:gd name="T1" fmla="*/ 0 h 17"/>
                    <a:gd name="T2" fmla="*/ 1 w 65"/>
                    <a:gd name="T3" fmla="*/ 0 h 17"/>
                    <a:gd name="T4" fmla="*/ 0 w 65"/>
                    <a:gd name="T5" fmla="*/ 1 h 17"/>
                    <a:gd name="T6" fmla="*/ 0 w 65"/>
                    <a:gd name="T7" fmla="*/ 1 h 17"/>
                    <a:gd name="T8" fmla="*/ 1 w 65"/>
                    <a:gd name="T9" fmla="*/ 1 h 17"/>
                    <a:gd name="T10" fmla="*/ 1 w 65"/>
                    <a:gd name="T11" fmla="*/ 1 h 17"/>
                    <a:gd name="T12" fmla="*/ 1 w 65"/>
                    <a:gd name="T13" fmla="*/ 0 h 17"/>
                    <a:gd name="T14" fmla="*/ 0 60000 65536"/>
                    <a:gd name="T15" fmla="*/ 0 60000 65536"/>
                    <a:gd name="T16" fmla="*/ 0 60000 65536"/>
                    <a:gd name="T17" fmla="*/ 0 60000 65536"/>
                    <a:gd name="T18" fmla="*/ 0 60000 65536"/>
                    <a:gd name="T19" fmla="*/ 0 60000 65536"/>
                    <a:gd name="T20" fmla="*/ 0 60000 65536"/>
                    <a:gd name="T21" fmla="*/ 0 w 65"/>
                    <a:gd name="T22" fmla="*/ 0 h 17"/>
                    <a:gd name="T23" fmla="*/ 65 w 6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7">
                      <a:moveTo>
                        <a:pt x="50" y="0"/>
                      </a:moveTo>
                      <a:lnTo>
                        <a:pt x="14" y="0"/>
                      </a:lnTo>
                      <a:lnTo>
                        <a:pt x="0" y="12"/>
                      </a:lnTo>
                      <a:lnTo>
                        <a:pt x="0" y="17"/>
                      </a:lnTo>
                      <a:lnTo>
                        <a:pt x="65" y="17"/>
                      </a:lnTo>
                      <a:lnTo>
                        <a:pt x="65" y="12"/>
                      </a:lnTo>
                      <a:lnTo>
                        <a:pt x="50" y="0"/>
                      </a:lnTo>
                      <a:close/>
                    </a:path>
                  </a:pathLst>
                </a:custGeom>
                <a:solidFill>
                  <a:srgbClr val="808000"/>
                </a:solidFill>
                <a:ln w="9525">
                  <a:noFill/>
                  <a:round/>
                  <a:headEnd/>
                  <a:tailEnd/>
                </a:ln>
              </p:spPr>
              <p:txBody>
                <a:bodyPr/>
                <a:lstStyle/>
                <a:p>
                  <a:pPr algn="ctr" eaLnBrk="0" hangingPunct="0"/>
                  <a:endParaRPr lang="pt-BR"/>
                </a:p>
              </p:txBody>
            </p:sp>
            <p:sp>
              <p:nvSpPr>
                <p:cNvPr id="1915" name="Rectangle 629"/>
                <p:cNvSpPr>
                  <a:spLocks noChangeArrowheads="1"/>
                </p:cNvSpPr>
                <p:nvPr/>
              </p:nvSpPr>
              <p:spPr bwMode="auto">
                <a:xfrm>
                  <a:off x="1905" y="2547"/>
                  <a:ext cx="27" cy="5"/>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grpSp>
          <p:grpSp>
            <p:nvGrpSpPr>
              <p:cNvPr id="1744" name="Group 630"/>
              <p:cNvGrpSpPr>
                <a:grpSpLocks/>
              </p:cNvGrpSpPr>
              <p:nvPr/>
            </p:nvGrpSpPr>
            <p:grpSpPr bwMode="auto">
              <a:xfrm>
                <a:off x="2700" y="2468"/>
                <a:ext cx="122" cy="50"/>
                <a:chOff x="1906" y="2486"/>
                <a:chExt cx="122" cy="50"/>
              </a:xfrm>
            </p:grpSpPr>
            <p:sp>
              <p:nvSpPr>
                <p:cNvPr id="1908" name="Freeform 631"/>
                <p:cNvSpPr>
                  <a:spLocks/>
                </p:cNvSpPr>
                <p:nvPr/>
              </p:nvSpPr>
              <p:spPr bwMode="auto">
                <a:xfrm>
                  <a:off x="1906" y="2492"/>
                  <a:ext cx="45" cy="44"/>
                </a:xfrm>
                <a:custGeom>
                  <a:avLst/>
                  <a:gdLst>
                    <a:gd name="T0" fmla="*/ 0 w 91"/>
                    <a:gd name="T1" fmla="*/ 0 h 88"/>
                    <a:gd name="T2" fmla="*/ 0 w 91"/>
                    <a:gd name="T3" fmla="*/ 1 h 88"/>
                    <a:gd name="T4" fmla="*/ 0 w 91"/>
                    <a:gd name="T5" fmla="*/ 1 h 88"/>
                    <a:gd name="T6" fmla="*/ 0 60000 65536"/>
                    <a:gd name="T7" fmla="*/ 0 60000 65536"/>
                    <a:gd name="T8" fmla="*/ 0 60000 65536"/>
                    <a:gd name="T9" fmla="*/ 0 w 91"/>
                    <a:gd name="T10" fmla="*/ 0 h 88"/>
                    <a:gd name="T11" fmla="*/ 91 w 91"/>
                    <a:gd name="T12" fmla="*/ 88 h 88"/>
                  </a:gdLst>
                  <a:ahLst/>
                  <a:cxnLst>
                    <a:cxn ang="T6">
                      <a:pos x="T0" y="T1"/>
                    </a:cxn>
                    <a:cxn ang="T7">
                      <a:pos x="T2" y="T3"/>
                    </a:cxn>
                    <a:cxn ang="T8">
                      <a:pos x="T4" y="T5"/>
                    </a:cxn>
                  </a:cxnLst>
                  <a:rect l="T9" t="T10" r="T11" b="T12"/>
                  <a:pathLst>
                    <a:path w="91" h="88">
                      <a:moveTo>
                        <a:pt x="91" y="0"/>
                      </a:moveTo>
                      <a:lnTo>
                        <a:pt x="50" y="88"/>
                      </a:lnTo>
                      <a:lnTo>
                        <a:pt x="0" y="88"/>
                      </a:lnTo>
                    </a:path>
                  </a:pathLst>
                </a:custGeom>
                <a:noFill/>
                <a:ln w="11113">
                  <a:solidFill>
                    <a:srgbClr val="808000"/>
                  </a:solidFill>
                  <a:round/>
                  <a:headEnd/>
                  <a:tailEnd/>
                </a:ln>
              </p:spPr>
              <p:txBody>
                <a:bodyPr/>
                <a:lstStyle/>
                <a:p>
                  <a:pPr algn="ctr" eaLnBrk="0" hangingPunct="0"/>
                  <a:endParaRPr lang="pt-BR"/>
                </a:p>
              </p:txBody>
            </p:sp>
            <p:grpSp>
              <p:nvGrpSpPr>
                <p:cNvPr id="1909" name="Group 632"/>
                <p:cNvGrpSpPr>
                  <a:grpSpLocks/>
                </p:cNvGrpSpPr>
                <p:nvPr/>
              </p:nvGrpSpPr>
              <p:grpSpPr bwMode="auto">
                <a:xfrm>
                  <a:off x="1956" y="2486"/>
                  <a:ext cx="72" cy="9"/>
                  <a:chOff x="1956" y="2486"/>
                  <a:chExt cx="72" cy="9"/>
                </a:xfrm>
              </p:grpSpPr>
              <p:sp>
                <p:nvSpPr>
                  <p:cNvPr id="1910" name="Line 633"/>
                  <p:cNvSpPr>
                    <a:spLocks noChangeShapeType="1"/>
                  </p:cNvSpPr>
                  <p:nvPr/>
                </p:nvSpPr>
                <p:spPr bwMode="auto">
                  <a:xfrm flipH="1">
                    <a:off x="1956" y="2486"/>
                    <a:ext cx="72" cy="1"/>
                  </a:xfrm>
                  <a:prstGeom prst="line">
                    <a:avLst/>
                  </a:prstGeom>
                  <a:noFill/>
                  <a:ln w="11113">
                    <a:solidFill>
                      <a:srgbClr val="000000"/>
                    </a:solidFill>
                    <a:round/>
                    <a:headEnd/>
                    <a:tailEnd/>
                  </a:ln>
                </p:spPr>
                <p:txBody>
                  <a:bodyPr/>
                  <a:lstStyle/>
                  <a:p>
                    <a:endParaRPr lang="pt-BR"/>
                  </a:p>
                </p:txBody>
              </p:sp>
              <p:sp>
                <p:nvSpPr>
                  <p:cNvPr id="1911" name="Line 634"/>
                  <p:cNvSpPr>
                    <a:spLocks noChangeShapeType="1"/>
                  </p:cNvSpPr>
                  <p:nvPr/>
                </p:nvSpPr>
                <p:spPr bwMode="auto">
                  <a:xfrm flipH="1">
                    <a:off x="1956" y="2490"/>
                    <a:ext cx="72" cy="1"/>
                  </a:xfrm>
                  <a:prstGeom prst="line">
                    <a:avLst/>
                  </a:prstGeom>
                  <a:noFill/>
                  <a:ln w="11113">
                    <a:solidFill>
                      <a:srgbClr val="000000"/>
                    </a:solidFill>
                    <a:round/>
                    <a:headEnd/>
                    <a:tailEnd/>
                  </a:ln>
                </p:spPr>
                <p:txBody>
                  <a:bodyPr/>
                  <a:lstStyle/>
                  <a:p>
                    <a:endParaRPr lang="pt-BR"/>
                  </a:p>
                </p:txBody>
              </p:sp>
              <p:sp>
                <p:nvSpPr>
                  <p:cNvPr id="1912" name="Line 635"/>
                  <p:cNvSpPr>
                    <a:spLocks noChangeShapeType="1"/>
                  </p:cNvSpPr>
                  <p:nvPr/>
                </p:nvSpPr>
                <p:spPr bwMode="auto">
                  <a:xfrm flipH="1">
                    <a:off x="1956" y="2494"/>
                    <a:ext cx="72" cy="1"/>
                  </a:xfrm>
                  <a:prstGeom prst="line">
                    <a:avLst/>
                  </a:prstGeom>
                  <a:noFill/>
                  <a:ln w="11113">
                    <a:solidFill>
                      <a:srgbClr val="000000"/>
                    </a:solidFill>
                    <a:round/>
                    <a:headEnd/>
                    <a:tailEnd/>
                  </a:ln>
                </p:spPr>
                <p:txBody>
                  <a:bodyPr/>
                  <a:lstStyle/>
                  <a:p>
                    <a:endParaRPr lang="pt-BR"/>
                  </a:p>
                </p:txBody>
              </p:sp>
            </p:grpSp>
          </p:grpSp>
          <p:sp>
            <p:nvSpPr>
              <p:cNvPr id="1745" name="Rectangle 636"/>
              <p:cNvSpPr>
                <a:spLocks noChangeArrowheads="1"/>
              </p:cNvSpPr>
              <p:nvPr/>
            </p:nvSpPr>
            <p:spPr bwMode="auto">
              <a:xfrm>
                <a:off x="3015" y="2469"/>
                <a:ext cx="27" cy="18"/>
              </a:xfrm>
              <a:prstGeom prst="rect">
                <a:avLst/>
              </a:prstGeom>
              <a:solidFill>
                <a:srgbClr val="BFBF00"/>
              </a:solidFill>
              <a:ln w="11113">
                <a:solidFill>
                  <a:srgbClr val="808000"/>
                </a:solidFill>
                <a:miter lim="800000"/>
                <a:headEnd/>
                <a:tailEnd/>
              </a:ln>
            </p:spPr>
            <p:txBody>
              <a:bodyPr/>
              <a:lstStyle/>
              <a:p>
                <a:endParaRPr lang="pt-BR" sz="1400" b="1">
                  <a:solidFill>
                    <a:schemeClr val="tx1"/>
                  </a:solidFill>
                  <a:latin typeface="Century Gothic" pitchFamily="34" charset="0"/>
                </a:endParaRPr>
              </a:p>
            </p:txBody>
          </p:sp>
          <p:grpSp>
            <p:nvGrpSpPr>
              <p:cNvPr id="1746" name="Group 637"/>
              <p:cNvGrpSpPr>
                <a:grpSpLocks/>
              </p:cNvGrpSpPr>
              <p:nvPr/>
            </p:nvGrpSpPr>
            <p:grpSpPr bwMode="auto">
              <a:xfrm>
                <a:off x="2750" y="2320"/>
                <a:ext cx="228" cy="181"/>
                <a:chOff x="1956" y="2338"/>
                <a:chExt cx="228" cy="181"/>
              </a:xfrm>
            </p:grpSpPr>
            <p:grpSp>
              <p:nvGrpSpPr>
                <p:cNvPr id="1882" name="Group 638"/>
                <p:cNvGrpSpPr>
                  <a:grpSpLocks/>
                </p:cNvGrpSpPr>
                <p:nvPr/>
              </p:nvGrpSpPr>
              <p:grpSpPr bwMode="auto">
                <a:xfrm>
                  <a:off x="1956" y="2338"/>
                  <a:ext cx="228" cy="181"/>
                  <a:chOff x="1956" y="2338"/>
                  <a:chExt cx="228" cy="181"/>
                </a:xfrm>
              </p:grpSpPr>
              <p:sp>
                <p:nvSpPr>
                  <p:cNvPr id="1901" name="Freeform 639"/>
                  <p:cNvSpPr>
                    <a:spLocks/>
                  </p:cNvSpPr>
                  <p:nvPr/>
                </p:nvSpPr>
                <p:spPr bwMode="auto">
                  <a:xfrm>
                    <a:off x="1991" y="2490"/>
                    <a:ext cx="182" cy="29"/>
                  </a:xfrm>
                  <a:custGeom>
                    <a:avLst/>
                    <a:gdLst>
                      <a:gd name="T0" fmla="*/ 0 w 364"/>
                      <a:gd name="T1" fmla="*/ 0 h 58"/>
                      <a:gd name="T2" fmla="*/ 0 w 364"/>
                      <a:gd name="T3" fmla="*/ 1 h 58"/>
                      <a:gd name="T4" fmla="*/ 1 w 364"/>
                      <a:gd name="T5" fmla="*/ 1 h 58"/>
                      <a:gd name="T6" fmla="*/ 1 w 364"/>
                      <a:gd name="T7" fmla="*/ 0 h 58"/>
                      <a:gd name="T8" fmla="*/ 0 w 364"/>
                      <a:gd name="T9" fmla="*/ 0 h 58"/>
                      <a:gd name="T10" fmla="*/ 0 60000 65536"/>
                      <a:gd name="T11" fmla="*/ 0 60000 65536"/>
                      <a:gd name="T12" fmla="*/ 0 60000 65536"/>
                      <a:gd name="T13" fmla="*/ 0 60000 65536"/>
                      <a:gd name="T14" fmla="*/ 0 60000 65536"/>
                      <a:gd name="T15" fmla="*/ 0 w 364"/>
                      <a:gd name="T16" fmla="*/ 0 h 58"/>
                      <a:gd name="T17" fmla="*/ 364 w 364"/>
                      <a:gd name="T18" fmla="*/ 58 h 58"/>
                    </a:gdLst>
                    <a:ahLst/>
                    <a:cxnLst>
                      <a:cxn ang="T10">
                        <a:pos x="T0" y="T1"/>
                      </a:cxn>
                      <a:cxn ang="T11">
                        <a:pos x="T2" y="T3"/>
                      </a:cxn>
                      <a:cxn ang="T12">
                        <a:pos x="T4" y="T5"/>
                      </a:cxn>
                      <a:cxn ang="T13">
                        <a:pos x="T6" y="T7"/>
                      </a:cxn>
                      <a:cxn ang="T14">
                        <a:pos x="T8" y="T9"/>
                      </a:cxn>
                    </a:cxnLst>
                    <a:rect l="T15" t="T16" r="T17" b="T18"/>
                    <a:pathLst>
                      <a:path w="364" h="58">
                        <a:moveTo>
                          <a:pt x="0" y="0"/>
                        </a:moveTo>
                        <a:lnTo>
                          <a:pt x="0" y="58"/>
                        </a:lnTo>
                        <a:lnTo>
                          <a:pt x="354" y="58"/>
                        </a:lnTo>
                        <a:lnTo>
                          <a:pt x="364" y="0"/>
                        </a:lnTo>
                        <a:lnTo>
                          <a:pt x="0" y="0"/>
                        </a:lnTo>
                        <a:close/>
                      </a:path>
                    </a:pathLst>
                  </a:custGeom>
                  <a:solidFill>
                    <a:srgbClr val="BFBF00"/>
                  </a:solidFill>
                  <a:ln w="9525">
                    <a:noFill/>
                    <a:round/>
                    <a:headEnd/>
                    <a:tailEnd/>
                  </a:ln>
                </p:spPr>
                <p:txBody>
                  <a:bodyPr/>
                  <a:lstStyle/>
                  <a:p>
                    <a:pPr algn="ctr" eaLnBrk="0" hangingPunct="0"/>
                    <a:endParaRPr lang="pt-BR"/>
                  </a:p>
                </p:txBody>
              </p:sp>
              <p:sp>
                <p:nvSpPr>
                  <p:cNvPr id="1902" name="Freeform 640"/>
                  <p:cNvSpPr>
                    <a:spLocks/>
                  </p:cNvSpPr>
                  <p:nvPr/>
                </p:nvSpPr>
                <p:spPr bwMode="auto">
                  <a:xfrm>
                    <a:off x="1956" y="2490"/>
                    <a:ext cx="34" cy="29"/>
                  </a:xfrm>
                  <a:custGeom>
                    <a:avLst/>
                    <a:gdLst>
                      <a:gd name="T0" fmla="*/ 0 w 69"/>
                      <a:gd name="T1" fmla="*/ 0 h 58"/>
                      <a:gd name="T2" fmla="*/ 0 w 69"/>
                      <a:gd name="T3" fmla="*/ 1 h 58"/>
                      <a:gd name="T4" fmla="*/ 0 w 69"/>
                      <a:gd name="T5" fmla="*/ 1 h 58"/>
                      <a:gd name="T6" fmla="*/ 0 w 69"/>
                      <a:gd name="T7" fmla="*/ 1 h 58"/>
                      <a:gd name="T8" fmla="*/ 0 w 69"/>
                      <a:gd name="T9" fmla="*/ 0 h 58"/>
                      <a:gd name="T10" fmla="*/ 0 w 69"/>
                      <a:gd name="T11" fmla="*/ 0 h 58"/>
                      <a:gd name="T12" fmla="*/ 0 60000 65536"/>
                      <a:gd name="T13" fmla="*/ 0 60000 65536"/>
                      <a:gd name="T14" fmla="*/ 0 60000 65536"/>
                      <a:gd name="T15" fmla="*/ 0 60000 65536"/>
                      <a:gd name="T16" fmla="*/ 0 60000 65536"/>
                      <a:gd name="T17" fmla="*/ 0 60000 65536"/>
                      <a:gd name="T18" fmla="*/ 0 w 69"/>
                      <a:gd name="T19" fmla="*/ 0 h 58"/>
                      <a:gd name="T20" fmla="*/ 69 w 6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9" h="58">
                        <a:moveTo>
                          <a:pt x="69" y="0"/>
                        </a:moveTo>
                        <a:lnTo>
                          <a:pt x="69" y="58"/>
                        </a:lnTo>
                        <a:lnTo>
                          <a:pt x="40" y="58"/>
                        </a:lnTo>
                        <a:lnTo>
                          <a:pt x="0" y="41"/>
                        </a:lnTo>
                        <a:lnTo>
                          <a:pt x="0" y="0"/>
                        </a:lnTo>
                        <a:lnTo>
                          <a:pt x="69" y="0"/>
                        </a:lnTo>
                        <a:close/>
                      </a:path>
                    </a:pathLst>
                  </a:custGeom>
                  <a:solidFill>
                    <a:srgbClr val="FFFF00"/>
                  </a:solidFill>
                  <a:ln w="9525">
                    <a:noFill/>
                    <a:round/>
                    <a:headEnd/>
                    <a:tailEnd/>
                  </a:ln>
                </p:spPr>
                <p:txBody>
                  <a:bodyPr/>
                  <a:lstStyle/>
                  <a:p>
                    <a:pPr algn="ctr" eaLnBrk="0" hangingPunct="0"/>
                    <a:endParaRPr lang="pt-BR"/>
                  </a:p>
                </p:txBody>
              </p:sp>
              <p:sp>
                <p:nvSpPr>
                  <p:cNvPr id="1903" name="Line 641"/>
                  <p:cNvSpPr>
                    <a:spLocks noChangeShapeType="1"/>
                  </p:cNvSpPr>
                  <p:nvPr/>
                </p:nvSpPr>
                <p:spPr bwMode="auto">
                  <a:xfrm>
                    <a:off x="1992" y="2499"/>
                    <a:ext cx="181" cy="1"/>
                  </a:xfrm>
                  <a:prstGeom prst="line">
                    <a:avLst/>
                  </a:prstGeom>
                  <a:noFill/>
                  <a:ln w="11113">
                    <a:solidFill>
                      <a:srgbClr val="808000"/>
                    </a:solidFill>
                    <a:round/>
                    <a:headEnd/>
                    <a:tailEnd/>
                  </a:ln>
                </p:spPr>
                <p:txBody>
                  <a:bodyPr/>
                  <a:lstStyle/>
                  <a:p>
                    <a:endParaRPr lang="pt-BR"/>
                  </a:p>
                </p:txBody>
              </p:sp>
              <p:sp>
                <p:nvSpPr>
                  <p:cNvPr id="1904" name="Freeform 642"/>
                  <p:cNvSpPr>
                    <a:spLocks/>
                  </p:cNvSpPr>
                  <p:nvPr/>
                </p:nvSpPr>
                <p:spPr bwMode="auto">
                  <a:xfrm>
                    <a:off x="2075" y="2350"/>
                    <a:ext cx="109" cy="141"/>
                  </a:xfrm>
                  <a:custGeom>
                    <a:avLst/>
                    <a:gdLst>
                      <a:gd name="T0" fmla="*/ 0 w 219"/>
                      <a:gd name="T1" fmla="*/ 1 h 282"/>
                      <a:gd name="T2" fmla="*/ 0 w 219"/>
                      <a:gd name="T3" fmla="*/ 1 h 282"/>
                      <a:gd name="T4" fmla="*/ 0 w 219"/>
                      <a:gd name="T5" fmla="*/ 1 h 282"/>
                      <a:gd name="T6" fmla="*/ 0 w 219"/>
                      <a:gd name="T7" fmla="*/ 1 h 282"/>
                      <a:gd name="T8" fmla="*/ 0 w 219"/>
                      <a:gd name="T9" fmla="*/ 1 h 282"/>
                      <a:gd name="T10" fmla="*/ 0 w 219"/>
                      <a:gd name="T11" fmla="*/ 1 h 282"/>
                      <a:gd name="T12" fmla="*/ 0 w 219"/>
                      <a:gd name="T13" fmla="*/ 1 h 282"/>
                      <a:gd name="T14" fmla="*/ 0 w 219"/>
                      <a:gd name="T15" fmla="*/ 1 h 282"/>
                      <a:gd name="T16" fmla="*/ 0 w 219"/>
                      <a:gd name="T17" fmla="*/ 0 h 282"/>
                      <a:gd name="T18" fmla="*/ 0 w 219"/>
                      <a:gd name="T19" fmla="*/ 1 h 282"/>
                      <a:gd name="T20" fmla="*/ 0 w 219"/>
                      <a:gd name="T21" fmla="*/ 1 h 282"/>
                      <a:gd name="T22" fmla="*/ 0 w 219"/>
                      <a:gd name="T23" fmla="*/ 0 h 282"/>
                      <a:gd name="T24" fmla="*/ 0 w 219"/>
                      <a:gd name="T25" fmla="*/ 0 h 282"/>
                      <a:gd name="T26" fmla="*/ 0 w 219"/>
                      <a:gd name="T27" fmla="*/ 1 h 282"/>
                      <a:gd name="T28" fmla="*/ 0 w 219"/>
                      <a:gd name="T29" fmla="*/ 1 h 282"/>
                      <a:gd name="T30" fmla="*/ 0 w 219"/>
                      <a:gd name="T31" fmla="*/ 1 h 282"/>
                      <a:gd name="T32" fmla="*/ 0 w 219"/>
                      <a:gd name="T33" fmla="*/ 1 h 282"/>
                      <a:gd name="T34" fmla="*/ 0 w 219"/>
                      <a:gd name="T35" fmla="*/ 1 h 2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282"/>
                      <a:gd name="T56" fmla="*/ 219 w 219"/>
                      <a:gd name="T57" fmla="*/ 282 h 2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282">
                        <a:moveTo>
                          <a:pt x="29" y="2"/>
                        </a:moveTo>
                        <a:lnTo>
                          <a:pt x="0" y="110"/>
                        </a:lnTo>
                        <a:lnTo>
                          <a:pt x="26" y="167"/>
                        </a:lnTo>
                        <a:lnTo>
                          <a:pt x="26" y="282"/>
                        </a:lnTo>
                        <a:lnTo>
                          <a:pt x="196" y="282"/>
                        </a:lnTo>
                        <a:lnTo>
                          <a:pt x="219" y="160"/>
                        </a:lnTo>
                        <a:lnTo>
                          <a:pt x="210" y="141"/>
                        </a:lnTo>
                        <a:lnTo>
                          <a:pt x="167" y="2"/>
                        </a:lnTo>
                        <a:lnTo>
                          <a:pt x="147" y="0"/>
                        </a:lnTo>
                        <a:lnTo>
                          <a:pt x="190" y="148"/>
                        </a:lnTo>
                        <a:lnTo>
                          <a:pt x="93" y="148"/>
                        </a:lnTo>
                        <a:lnTo>
                          <a:pt x="93" y="0"/>
                        </a:lnTo>
                        <a:lnTo>
                          <a:pt x="71" y="0"/>
                        </a:lnTo>
                        <a:lnTo>
                          <a:pt x="71" y="148"/>
                        </a:lnTo>
                        <a:lnTo>
                          <a:pt x="54" y="148"/>
                        </a:lnTo>
                        <a:lnTo>
                          <a:pt x="21" y="103"/>
                        </a:lnTo>
                        <a:lnTo>
                          <a:pt x="48" y="2"/>
                        </a:lnTo>
                        <a:lnTo>
                          <a:pt x="29" y="2"/>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905" name="Freeform 643"/>
                  <p:cNvSpPr>
                    <a:spLocks/>
                  </p:cNvSpPr>
                  <p:nvPr/>
                </p:nvSpPr>
                <p:spPr bwMode="auto">
                  <a:xfrm>
                    <a:off x="1964" y="2403"/>
                    <a:ext cx="128" cy="88"/>
                  </a:xfrm>
                  <a:custGeom>
                    <a:avLst/>
                    <a:gdLst>
                      <a:gd name="T0" fmla="*/ 0 w 257"/>
                      <a:gd name="T1" fmla="*/ 1 h 175"/>
                      <a:gd name="T2" fmla="*/ 0 w 257"/>
                      <a:gd name="T3" fmla="*/ 1 h 175"/>
                      <a:gd name="T4" fmla="*/ 0 w 257"/>
                      <a:gd name="T5" fmla="*/ 0 h 175"/>
                      <a:gd name="T6" fmla="*/ 0 w 257"/>
                      <a:gd name="T7" fmla="*/ 0 h 175"/>
                      <a:gd name="T8" fmla="*/ 0 w 257"/>
                      <a:gd name="T9" fmla="*/ 1 h 175"/>
                      <a:gd name="T10" fmla="*/ 0 w 257"/>
                      <a:gd name="T11" fmla="*/ 1 h 175"/>
                      <a:gd name="T12" fmla="*/ 0 w 257"/>
                      <a:gd name="T13" fmla="*/ 1 h 175"/>
                      <a:gd name="T14" fmla="*/ 0 w 257"/>
                      <a:gd name="T15" fmla="*/ 1 h 175"/>
                      <a:gd name="T16" fmla="*/ 0 60000 65536"/>
                      <a:gd name="T17" fmla="*/ 0 60000 65536"/>
                      <a:gd name="T18" fmla="*/ 0 60000 65536"/>
                      <a:gd name="T19" fmla="*/ 0 60000 65536"/>
                      <a:gd name="T20" fmla="*/ 0 60000 65536"/>
                      <a:gd name="T21" fmla="*/ 0 60000 65536"/>
                      <a:gd name="T22" fmla="*/ 0 60000 65536"/>
                      <a:gd name="T23" fmla="*/ 0 60000 65536"/>
                      <a:gd name="T24" fmla="*/ 0 w 257"/>
                      <a:gd name="T25" fmla="*/ 0 h 175"/>
                      <a:gd name="T26" fmla="*/ 257 w 257"/>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7" h="175">
                        <a:moveTo>
                          <a:pt x="257" y="175"/>
                        </a:moveTo>
                        <a:lnTo>
                          <a:pt x="257" y="50"/>
                        </a:lnTo>
                        <a:lnTo>
                          <a:pt x="221" y="0"/>
                        </a:lnTo>
                        <a:lnTo>
                          <a:pt x="9" y="0"/>
                        </a:lnTo>
                        <a:lnTo>
                          <a:pt x="4" y="3"/>
                        </a:lnTo>
                        <a:lnTo>
                          <a:pt x="0" y="8"/>
                        </a:lnTo>
                        <a:lnTo>
                          <a:pt x="0" y="175"/>
                        </a:lnTo>
                        <a:lnTo>
                          <a:pt x="257" y="175"/>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906" name="Freeform 644"/>
                  <p:cNvSpPr>
                    <a:spLocks/>
                  </p:cNvSpPr>
                  <p:nvPr/>
                </p:nvSpPr>
                <p:spPr bwMode="auto">
                  <a:xfrm>
                    <a:off x="2088" y="2338"/>
                    <a:ext cx="72" cy="18"/>
                  </a:xfrm>
                  <a:custGeom>
                    <a:avLst/>
                    <a:gdLst>
                      <a:gd name="T0" fmla="*/ 0 w 145"/>
                      <a:gd name="T1" fmla="*/ 1 h 36"/>
                      <a:gd name="T2" fmla="*/ 0 w 145"/>
                      <a:gd name="T3" fmla="*/ 1 h 36"/>
                      <a:gd name="T4" fmla="*/ 0 w 145"/>
                      <a:gd name="T5" fmla="*/ 1 h 36"/>
                      <a:gd name="T6" fmla="*/ 0 w 145"/>
                      <a:gd name="T7" fmla="*/ 0 h 36"/>
                      <a:gd name="T8" fmla="*/ 0 w 145"/>
                      <a:gd name="T9" fmla="*/ 1 h 36"/>
                      <a:gd name="T10" fmla="*/ 0 w 145"/>
                      <a:gd name="T11" fmla="*/ 1 h 36"/>
                      <a:gd name="T12" fmla="*/ 0 60000 65536"/>
                      <a:gd name="T13" fmla="*/ 0 60000 65536"/>
                      <a:gd name="T14" fmla="*/ 0 60000 65536"/>
                      <a:gd name="T15" fmla="*/ 0 60000 65536"/>
                      <a:gd name="T16" fmla="*/ 0 60000 65536"/>
                      <a:gd name="T17" fmla="*/ 0 60000 65536"/>
                      <a:gd name="T18" fmla="*/ 0 w 145"/>
                      <a:gd name="T19" fmla="*/ 0 h 36"/>
                      <a:gd name="T20" fmla="*/ 145 w 14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45" h="36">
                        <a:moveTo>
                          <a:pt x="0" y="36"/>
                        </a:moveTo>
                        <a:lnTo>
                          <a:pt x="145" y="36"/>
                        </a:lnTo>
                        <a:lnTo>
                          <a:pt x="136" y="10"/>
                        </a:lnTo>
                        <a:lnTo>
                          <a:pt x="115" y="0"/>
                        </a:lnTo>
                        <a:lnTo>
                          <a:pt x="7" y="14"/>
                        </a:lnTo>
                        <a:lnTo>
                          <a:pt x="0" y="36"/>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907" name="Freeform 645"/>
                  <p:cNvSpPr>
                    <a:spLocks/>
                  </p:cNvSpPr>
                  <p:nvPr/>
                </p:nvSpPr>
                <p:spPr bwMode="auto">
                  <a:xfrm>
                    <a:off x="2089" y="2350"/>
                    <a:ext cx="70" cy="4"/>
                  </a:xfrm>
                  <a:custGeom>
                    <a:avLst/>
                    <a:gdLst>
                      <a:gd name="T0" fmla="*/ 0 w 141"/>
                      <a:gd name="T1" fmla="*/ 0 h 9"/>
                      <a:gd name="T2" fmla="*/ 0 w 141"/>
                      <a:gd name="T3" fmla="*/ 0 h 9"/>
                      <a:gd name="T4" fmla="*/ 0 w 141"/>
                      <a:gd name="T5" fmla="*/ 0 h 9"/>
                      <a:gd name="T6" fmla="*/ 0 w 141"/>
                      <a:gd name="T7" fmla="*/ 0 h 9"/>
                      <a:gd name="T8" fmla="*/ 0 w 141"/>
                      <a:gd name="T9" fmla="*/ 0 h 9"/>
                      <a:gd name="T10" fmla="*/ 0 60000 65536"/>
                      <a:gd name="T11" fmla="*/ 0 60000 65536"/>
                      <a:gd name="T12" fmla="*/ 0 60000 65536"/>
                      <a:gd name="T13" fmla="*/ 0 60000 65536"/>
                      <a:gd name="T14" fmla="*/ 0 60000 65536"/>
                      <a:gd name="T15" fmla="*/ 0 w 141"/>
                      <a:gd name="T16" fmla="*/ 0 h 9"/>
                      <a:gd name="T17" fmla="*/ 141 w 141"/>
                      <a:gd name="T18" fmla="*/ 9 h 9"/>
                    </a:gdLst>
                    <a:ahLst/>
                    <a:cxnLst>
                      <a:cxn ang="T10">
                        <a:pos x="T0" y="T1"/>
                      </a:cxn>
                      <a:cxn ang="T11">
                        <a:pos x="T2" y="T3"/>
                      </a:cxn>
                      <a:cxn ang="T12">
                        <a:pos x="T4" y="T5"/>
                      </a:cxn>
                      <a:cxn ang="T13">
                        <a:pos x="T6" y="T7"/>
                      </a:cxn>
                      <a:cxn ang="T14">
                        <a:pos x="T8" y="T9"/>
                      </a:cxn>
                    </a:cxnLst>
                    <a:rect l="T15" t="T16" r="T17" b="T18"/>
                    <a:pathLst>
                      <a:path w="141" h="9">
                        <a:moveTo>
                          <a:pt x="3" y="0"/>
                        </a:moveTo>
                        <a:lnTo>
                          <a:pt x="0" y="9"/>
                        </a:lnTo>
                        <a:lnTo>
                          <a:pt x="141" y="9"/>
                        </a:lnTo>
                        <a:lnTo>
                          <a:pt x="137" y="0"/>
                        </a:lnTo>
                        <a:lnTo>
                          <a:pt x="3" y="0"/>
                        </a:lnTo>
                        <a:close/>
                      </a:path>
                    </a:pathLst>
                  </a:custGeom>
                  <a:solidFill>
                    <a:srgbClr val="808000"/>
                  </a:solidFill>
                  <a:ln w="9525">
                    <a:noFill/>
                    <a:round/>
                    <a:headEnd/>
                    <a:tailEnd/>
                  </a:ln>
                </p:spPr>
                <p:txBody>
                  <a:bodyPr/>
                  <a:lstStyle/>
                  <a:p>
                    <a:pPr algn="ctr" eaLnBrk="0" hangingPunct="0"/>
                    <a:endParaRPr lang="pt-BR"/>
                  </a:p>
                </p:txBody>
              </p:sp>
            </p:grpSp>
            <p:grpSp>
              <p:nvGrpSpPr>
                <p:cNvPr id="1883" name="Group 646"/>
                <p:cNvGrpSpPr>
                  <a:grpSpLocks/>
                </p:cNvGrpSpPr>
                <p:nvPr/>
              </p:nvGrpSpPr>
              <p:grpSpPr bwMode="auto">
                <a:xfrm>
                  <a:off x="1972" y="2403"/>
                  <a:ext cx="212" cy="90"/>
                  <a:chOff x="1972" y="2403"/>
                  <a:chExt cx="212" cy="90"/>
                </a:xfrm>
              </p:grpSpPr>
              <p:grpSp>
                <p:nvGrpSpPr>
                  <p:cNvPr id="1884" name="Group 647"/>
                  <p:cNvGrpSpPr>
                    <a:grpSpLocks/>
                  </p:cNvGrpSpPr>
                  <p:nvPr/>
                </p:nvGrpSpPr>
                <p:grpSpPr bwMode="auto">
                  <a:xfrm>
                    <a:off x="1972" y="2403"/>
                    <a:ext cx="174" cy="90"/>
                    <a:chOff x="1972" y="2403"/>
                    <a:chExt cx="174" cy="90"/>
                  </a:xfrm>
                </p:grpSpPr>
                <p:grpSp>
                  <p:nvGrpSpPr>
                    <p:cNvPr id="1886" name="Group 648"/>
                    <p:cNvGrpSpPr>
                      <a:grpSpLocks/>
                    </p:cNvGrpSpPr>
                    <p:nvPr/>
                  </p:nvGrpSpPr>
                  <p:grpSpPr bwMode="auto">
                    <a:xfrm>
                      <a:off x="1972" y="2403"/>
                      <a:ext cx="174" cy="90"/>
                      <a:chOff x="1972" y="2403"/>
                      <a:chExt cx="174" cy="90"/>
                    </a:xfrm>
                  </p:grpSpPr>
                  <p:grpSp>
                    <p:nvGrpSpPr>
                      <p:cNvPr id="1895" name="Group 649"/>
                      <p:cNvGrpSpPr>
                        <a:grpSpLocks/>
                      </p:cNvGrpSpPr>
                      <p:nvPr/>
                    </p:nvGrpSpPr>
                    <p:grpSpPr bwMode="auto">
                      <a:xfrm>
                        <a:off x="1972" y="2403"/>
                        <a:ext cx="94" cy="90"/>
                        <a:chOff x="1972" y="2403"/>
                        <a:chExt cx="94" cy="90"/>
                      </a:xfrm>
                    </p:grpSpPr>
                    <p:sp>
                      <p:nvSpPr>
                        <p:cNvPr id="1899" name="Line 650"/>
                        <p:cNvSpPr>
                          <a:spLocks noChangeShapeType="1"/>
                        </p:cNvSpPr>
                        <p:nvPr/>
                      </p:nvSpPr>
                      <p:spPr bwMode="auto">
                        <a:xfrm>
                          <a:off x="1972" y="2403"/>
                          <a:ext cx="1" cy="90"/>
                        </a:xfrm>
                        <a:prstGeom prst="line">
                          <a:avLst/>
                        </a:prstGeom>
                        <a:noFill/>
                        <a:ln w="11113">
                          <a:solidFill>
                            <a:srgbClr val="808000"/>
                          </a:solidFill>
                          <a:round/>
                          <a:headEnd/>
                          <a:tailEnd/>
                        </a:ln>
                      </p:spPr>
                      <p:txBody>
                        <a:bodyPr/>
                        <a:lstStyle/>
                        <a:p>
                          <a:endParaRPr lang="pt-BR"/>
                        </a:p>
                      </p:txBody>
                    </p:sp>
                    <p:sp>
                      <p:nvSpPr>
                        <p:cNvPr id="1900" name="Line 651"/>
                        <p:cNvSpPr>
                          <a:spLocks noChangeShapeType="1"/>
                        </p:cNvSpPr>
                        <p:nvPr/>
                      </p:nvSpPr>
                      <p:spPr bwMode="auto">
                        <a:xfrm>
                          <a:off x="2065" y="2403"/>
                          <a:ext cx="1" cy="90"/>
                        </a:xfrm>
                        <a:prstGeom prst="line">
                          <a:avLst/>
                        </a:prstGeom>
                        <a:noFill/>
                        <a:ln w="11113">
                          <a:solidFill>
                            <a:srgbClr val="808000"/>
                          </a:solidFill>
                          <a:round/>
                          <a:headEnd/>
                          <a:tailEnd/>
                        </a:ln>
                      </p:spPr>
                      <p:txBody>
                        <a:bodyPr/>
                        <a:lstStyle/>
                        <a:p>
                          <a:endParaRPr lang="pt-BR"/>
                        </a:p>
                      </p:txBody>
                    </p:sp>
                  </p:grpSp>
                  <p:grpSp>
                    <p:nvGrpSpPr>
                      <p:cNvPr id="1896" name="Group 652"/>
                      <p:cNvGrpSpPr>
                        <a:grpSpLocks/>
                      </p:cNvGrpSpPr>
                      <p:nvPr/>
                    </p:nvGrpSpPr>
                    <p:grpSpPr bwMode="auto">
                      <a:xfrm>
                        <a:off x="1973" y="2404"/>
                        <a:ext cx="173" cy="88"/>
                        <a:chOff x="1973" y="2404"/>
                        <a:chExt cx="173" cy="88"/>
                      </a:xfrm>
                    </p:grpSpPr>
                    <p:sp>
                      <p:nvSpPr>
                        <p:cNvPr id="1897" name="Freeform 653"/>
                        <p:cNvSpPr>
                          <a:spLocks/>
                        </p:cNvSpPr>
                        <p:nvPr/>
                      </p:nvSpPr>
                      <p:spPr bwMode="auto">
                        <a:xfrm>
                          <a:off x="1973" y="2429"/>
                          <a:ext cx="173" cy="63"/>
                        </a:xfrm>
                        <a:custGeom>
                          <a:avLst/>
                          <a:gdLst>
                            <a:gd name="T0" fmla="*/ 1 w 346"/>
                            <a:gd name="T1" fmla="*/ 1 h 126"/>
                            <a:gd name="T2" fmla="*/ 1 w 346"/>
                            <a:gd name="T3" fmla="*/ 0 h 126"/>
                            <a:gd name="T4" fmla="*/ 0 w 346"/>
                            <a:gd name="T5" fmla="*/ 0 h 126"/>
                            <a:gd name="T6" fmla="*/ 0 60000 65536"/>
                            <a:gd name="T7" fmla="*/ 0 60000 65536"/>
                            <a:gd name="T8" fmla="*/ 0 60000 65536"/>
                            <a:gd name="T9" fmla="*/ 0 w 346"/>
                            <a:gd name="T10" fmla="*/ 0 h 126"/>
                            <a:gd name="T11" fmla="*/ 346 w 346"/>
                            <a:gd name="T12" fmla="*/ 126 h 126"/>
                          </a:gdLst>
                          <a:ahLst/>
                          <a:cxnLst>
                            <a:cxn ang="T6">
                              <a:pos x="T0" y="T1"/>
                            </a:cxn>
                            <a:cxn ang="T7">
                              <a:pos x="T2" y="T3"/>
                            </a:cxn>
                            <a:cxn ang="T8">
                              <a:pos x="T4" y="T5"/>
                            </a:cxn>
                          </a:cxnLst>
                          <a:rect l="T9" t="T10" r="T11" b="T12"/>
                          <a:pathLst>
                            <a:path w="346" h="126">
                              <a:moveTo>
                                <a:pt x="346" y="126"/>
                              </a:moveTo>
                              <a:lnTo>
                                <a:pt x="346" y="0"/>
                              </a:lnTo>
                              <a:lnTo>
                                <a:pt x="0" y="0"/>
                              </a:lnTo>
                            </a:path>
                          </a:pathLst>
                        </a:custGeom>
                        <a:noFill/>
                        <a:ln w="11113">
                          <a:solidFill>
                            <a:srgbClr val="808000"/>
                          </a:solidFill>
                          <a:round/>
                          <a:headEnd/>
                          <a:tailEnd/>
                        </a:ln>
                      </p:spPr>
                      <p:txBody>
                        <a:bodyPr/>
                        <a:lstStyle/>
                        <a:p>
                          <a:pPr algn="ctr" eaLnBrk="0" hangingPunct="0"/>
                          <a:endParaRPr lang="pt-BR"/>
                        </a:p>
                      </p:txBody>
                    </p:sp>
                    <p:sp>
                      <p:nvSpPr>
                        <p:cNvPr id="1898" name="Line 654"/>
                        <p:cNvSpPr>
                          <a:spLocks noChangeShapeType="1"/>
                        </p:cNvSpPr>
                        <p:nvPr/>
                      </p:nvSpPr>
                      <p:spPr bwMode="auto">
                        <a:xfrm>
                          <a:off x="1996" y="2404"/>
                          <a:ext cx="1" cy="26"/>
                        </a:xfrm>
                        <a:prstGeom prst="line">
                          <a:avLst/>
                        </a:prstGeom>
                        <a:noFill/>
                        <a:ln w="11113">
                          <a:solidFill>
                            <a:srgbClr val="808000"/>
                          </a:solidFill>
                          <a:round/>
                          <a:headEnd/>
                          <a:tailEnd/>
                        </a:ln>
                      </p:spPr>
                      <p:txBody>
                        <a:bodyPr/>
                        <a:lstStyle/>
                        <a:p>
                          <a:endParaRPr lang="pt-BR"/>
                        </a:p>
                      </p:txBody>
                    </p:sp>
                  </p:grpSp>
                </p:grpSp>
                <p:grpSp>
                  <p:nvGrpSpPr>
                    <p:cNvPr id="1887" name="Group 655"/>
                    <p:cNvGrpSpPr>
                      <a:grpSpLocks/>
                    </p:cNvGrpSpPr>
                    <p:nvPr/>
                  </p:nvGrpSpPr>
                  <p:grpSpPr bwMode="auto">
                    <a:xfrm>
                      <a:off x="1977" y="2430"/>
                      <a:ext cx="84" cy="56"/>
                      <a:chOff x="1977" y="2430"/>
                      <a:chExt cx="84" cy="56"/>
                    </a:xfrm>
                  </p:grpSpPr>
                  <p:sp>
                    <p:nvSpPr>
                      <p:cNvPr id="1888" name="Rectangle 656"/>
                      <p:cNvSpPr>
                        <a:spLocks noChangeArrowheads="1"/>
                      </p:cNvSpPr>
                      <p:nvPr/>
                    </p:nvSpPr>
                    <p:spPr bwMode="auto">
                      <a:xfrm>
                        <a:off x="1977" y="2430"/>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89" name="Rectangle 657"/>
                      <p:cNvSpPr>
                        <a:spLocks noChangeArrowheads="1"/>
                      </p:cNvSpPr>
                      <p:nvPr/>
                    </p:nvSpPr>
                    <p:spPr bwMode="auto">
                      <a:xfrm>
                        <a:off x="1977" y="2437"/>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90" name="Rectangle 658"/>
                      <p:cNvSpPr>
                        <a:spLocks noChangeArrowheads="1"/>
                      </p:cNvSpPr>
                      <p:nvPr/>
                    </p:nvSpPr>
                    <p:spPr bwMode="auto">
                      <a:xfrm>
                        <a:off x="1977" y="2444"/>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91" name="Rectangle 659"/>
                      <p:cNvSpPr>
                        <a:spLocks noChangeArrowheads="1"/>
                      </p:cNvSpPr>
                      <p:nvPr/>
                    </p:nvSpPr>
                    <p:spPr bwMode="auto">
                      <a:xfrm>
                        <a:off x="1977" y="2451"/>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92" name="Rectangle 660"/>
                      <p:cNvSpPr>
                        <a:spLocks noChangeArrowheads="1"/>
                      </p:cNvSpPr>
                      <p:nvPr/>
                    </p:nvSpPr>
                    <p:spPr bwMode="auto">
                      <a:xfrm>
                        <a:off x="1977" y="2458"/>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93" name="Rectangle 661"/>
                      <p:cNvSpPr>
                        <a:spLocks noChangeArrowheads="1"/>
                      </p:cNvSpPr>
                      <p:nvPr/>
                    </p:nvSpPr>
                    <p:spPr bwMode="auto">
                      <a:xfrm>
                        <a:off x="1977" y="2465"/>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94" name="Rectangle 662"/>
                      <p:cNvSpPr>
                        <a:spLocks noChangeArrowheads="1"/>
                      </p:cNvSpPr>
                      <p:nvPr/>
                    </p:nvSpPr>
                    <p:spPr bwMode="auto">
                      <a:xfrm>
                        <a:off x="1977" y="2472"/>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grpSp>
              </p:grpSp>
              <p:sp>
                <p:nvSpPr>
                  <p:cNvPr id="1885" name="Freeform 663"/>
                  <p:cNvSpPr>
                    <a:spLocks/>
                  </p:cNvSpPr>
                  <p:nvPr/>
                </p:nvSpPr>
                <p:spPr bwMode="auto">
                  <a:xfrm>
                    <a:off x="2147" y="2428"/>
                    <a:ext cx="37" cy="36"/>
                  </a:xfrm>
                  <a:custGeom>
                    <a:avLst/>
                    <a:gdLst>
                      <a:gd name="T0" fmla="*/ 0 w 74"/>
                      <a:gd name="T1" fmla="*/ 1 h 72"/>
                      <a:gd name="T2" fmla="*/ 1 w 74"/>
                      <a:gd name="T3" fmla="*/ 0 h 72"/>
                      <a:gd name="T4" fmla="*/ 1 w 74"/>
                      <a:gd name="T5" fmla="*/ 1 h 72"/>
                      <a:gd name="T6" fmla="*/ 1 w 74"/>
                      <a:gd name="T7" fmla="*/ 1 h 72"/>
                      <a:gd name="T8" fmla="*/ 0 w 74"/>
                      <a:gd name="T9" fmla="*/ 1 h 72"/>
                      <a:gd name="T10" fmla="*/ 0 w 74"/>
                      <a:gd name="T11" fmla="*/ 1 h 72"/>
                      <a:gd name="T12" fmla="*/ 0 60000 65536"/>
                      <a:gd name="T13" fmla="*/ 0 60000 65536"/>
                      <a:gd name="T14" fmla="*/ 0 60000 65536"/>
                      <a:gd name="T15" fmla="*/ 0 60000 65536"/>
                      <a:gd name="T16" fmla="*/ 0 60000 65536"/>
                      <a:gd name="T17" fmla="*/ 0 60000 65536"/>
                      <a:gd name="T18" fmla="*/ 0 w 74"/>
                      <a:gd name="T19" fmla="*/ 0 h 72"/>
                      <a:gd name="T20" fmla="*/ 74 w 7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74" h="72">
                        <a:moveTo>
                          <a:pt x="0" y="56"/>
                        </a:moveTo>
                        <a:lnTo>
                          <a:pt x="71" y="0"/>
                        </a:lnTo>
                        <a:lnTo>
                          <a:pt x="74" y="3"/>
                        </a:lnTo>
                        <a:lnTo>
                          <a:pt x="74" y="12"/>
                        </a:lnTo>
                        <a:lnTo>
                          <a:pt x="0" y="72"/>
                        </a:lnTo>
                        <a:lnTo>
                          <a:pt x="0" y="56"/>
                        </a:lnTo>
                        <a:close/>
                      </a:path>
                    </a:pathLst>
                  </a:custGeom>
                  <a:solidFill>
                    <a:srgbClr val="808000"/>
                  </a:solidFill>
                  <a:ln w="9525">
                    <a:noFill/>
                    <a:round/>
                    <a:headEnd/>
                    <a:tailEnd/>
                  </a:ln>
                </p:spPr>
                <p:txBody>
                  <a:bodyPr/>
                  <a:lstStyle/>
                  <a:p>
                    <a:pPr algn="ctr" eaLnBrk="0" hangingPunct="0"/>
                    <a:endParaRPr lang="pt-BR"/>
                  </a:p>
                </p:txBody>
              </p:sp>
            </p:grpSp>
          </p:grpSp>
          <p:sp>
            <p:nvSpPr>
              <p:cNvPr id="1747" name="Oval 664"/>
              <p:cNvSpPr>
                <a:spLocks noChangeArrowheads="1"/>
              </p:cNvSpPr>
              <p:nvPr/>
            </p:nvSpPr>
            <p:spPr bwMode="auto">
              <a:xfrm>
                <a:off x="2889" y="2498"/>
                <a:ext cx="92" cy="110"/>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48" name="Oval 665"/>
              <p:cNvSpPr>
                <a:spLocks noChangeArrowheads="1"/>
              </p:cNvSpPr>
              <p:nvPr/>
            </p:nvSpPr>
            <p:spPr bwMode="auto">
              <a:xfrm>
                <a:off x="2910" y="2522"/>
                <a:ext cx="51" cy="61"/>
              </a:xfrm>
              <a:prstGeom prst="ellipse">
                <a:avLst/>
              </a:prstGeom>
              <a:solidFill>
                <a:srgbClr val="FFFFFF"/>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49" name="Oval 666"/>
              <p:cNvSpPr>
                <a:spLocks noChangeArrowheads="1"/>
              </p:cNvSpPr>
              <p:nvPr/>
            </p:nvSpPr>
            <p:spPr bwMode="auto">
              <a:xfrm>
                <a:off x="2914" y="2526"/>
                <a:ext cx="43" cy="52"/>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0" name="Oval 667"/>
              <p:cNvSpPr>
                <a:spLocks noChangeArrowheads="1"/>
              </p:cNvSpPr>
              <p:nvPr/>
            </p:nvSpPr>
            <p:spPr bwMode="auto">
              <a:xfrm>
                <a:off x="2889" y="2498"/>
                <a:ext cx="92" cy="110"/>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1" name="Oval 668"/>
              <p:cNvSpPr>
                <a:spLocks noChangeArrowheads="1"/>
              </p:cNvSpPr>
              <p:nvPr/>
            </p:nvSpPr>
            <p:spPr bwMode="auto">
              <a:xfrm>
                <a:off x="2910" y="2522"/>
                <a:ext cx="51" cy="61"/>
              </a:xfrm>
              <a:prstGeom prst="ellipse">
                <a:avLst/>
              </a:prstGeom>
              <a:solidFill>
                <a:srgbClr val="FFFFFF"/>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2" name="Oval 669"/>
              <p:cNvSpPr>
                <a:spLocks noChangeArrowheads="1"/>
              </p:cNvSpPr>
              <p:nvPr/>
            </p:nvSpPr>
            <p:spPr bwMode="auto">
              <a:xfrm>
                <a:off x="2914" y="2526"/>
                <a:ext cx="43" cy="52"/>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3" name="Oval 670"/>
              <p:cNvSpPr>
                <a:spLocks noChangeArrowheads="1"/>
              </p:cNvSpPr>
              <p:nvPr/>
            </p:nvSpPr>
            <p:spPr bwMode="auto">
              <a:xfrm>
                <a:off x="2750" y="2498"/>
                <a:ext cx="92" cy="110"/>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4" name="Oval 671"/>
              <p:cNvSpPr>
                <a:spLocks noChangeArrowheads="1"/>
              </p:cNvSpPr>
              <p:nvPr/>
            </p:nvSpPr>
            <p:spPr bwMode="auto">
              <a:xfrm>
                <a:off x="2770" y="2522"/>
                <a:ext cx="52" cy="61"/>
              </a:xfrm>
              <a:prstGeom prst="ellipse">
                <a:avLst/>
              </a:prstGeom>
              <a:solidFill>
                <a:srgbClr val="FFFFFF"/>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5" name="Oval 672"/>
              <p:cNvSpPr>
                <a:spLocks noChangeArrowheads="1"/>
              </p:cNvSpPr>
              <p:nvPr/>
            </p:nvSpPr>
            <p:spPr bwMode="auto">
              <a:xfrm>
                <a:off x="2774" y="2526"/>
                <a:ext cx="43" cy="52"/>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6" name="Oval 673"/>
              <p:cNvSpPr>
                <a:spLocks noChangeArrowheads="1"/>
              </p:cNvSpPr>
              <p:nvPr/>
            </p:nvSpPr>
            <p:spPr bwMode="auto">
              <a:xfrm>
                <a:off x="2750" y="2498"/>
                <a:ext cx="92" cy="110"/>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7" name="Oval 674"/>
              <p:cNvSpPr>
                <a:spLocks noChangeArrowheads="1"/>
              </p:cNvSpPr>
              <p:nvPr/>
            </p:nvSpPr>
            <p:spPr bwMode="auto">
              <a:xfrm>
                <a:off x="2770" y="2522"/>
                <a:ext cx="52" cy="61"/>
              </a:xfrm>
              <a:prstGeom prst="ellipse">
                <a:avLst/>
              </a:prstGeom>
              <a:solidFill>
                <a:srgbClr val="FFFFFF"/>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8" name="Oval 675"/>
              <p:cNvSpPr>
                <a:spLocks noChangeArrowheads="1"/>
              </p:cNvSpPr>
              <p:nvPr/>
            </p:nvSpPr>
            <p:spPr bwMode="auto">
              <a:xfrm>
                <a:off x="2774" y="2526"/>
                <a:ext cx="43" cy="52"/>
              </a:xfrm>
              <a:prstGeom prst="ellipse">
                <a:avLst/>
              </a:prstGeom>
              <a:solidFill>
                <a:srgbClr val="000000"/>
              </a:solidFill>
              <a:ln w="11113">
                <a:solidFill>
                  <a:srgbClr val="000000"/>
                </a:solidFill>
                <a:round/>
                <a:headEnd/>
                <a:tailEnd/>
              </a:ln>
            </p:spPr>
            <p:txBody>
              <a:bodyPr/>
              <a:lstStyle/>
              <a:p>
                <a:endParaRPr lang="pt-BR" sz="1400" b="1">
                  <a:solidFill>
                    <a:schemeClr val="tx1"/>
                  </a:solidFill>
                  <a:latin typeface="Century Gothic" pitchFamily="34" charset="0"/>
                </a:endParaRPr>
              </a:p>
            </p:txBody>
          </p:sp>
          <p:sp>
            <p:nvSpPr>
              <p:cNvPr id="1759" name="Freeform 676"/>
              <p:cNvSpPr>
                <a:spLocks/>
              </p:cNvSpPr>
              <p:nvPr/>
            </p:nvSpPr>
            <p:spPr bwMode="auto">
              <a:xfrm>
                <a:off x="3192" y="2391"/>
                <a:ext cx="47" cy="15"/>
              </a:xfrm>
              <a:custGeom>
                <a:avLst/>
                <a:gdLst>
                  <a:gd name="T0" fmla="*/ 0 w 94"/>
                  <a:gd name="T1" fmla="*/ 1 h 29"/>
                  <a:gd name="T2" fmla="*/ 0 w 94"/>
                  <a:gd name="T3" fmla="*/ 1 h 29"/>
                  <a:gd name="T4" fmla="*/ 1 w 94"/>
                  <a:gd name="T5" fmla="*/ 1 h 29"/>
                  <a:gd name="T6" fmla="*/ 1 w 94"/>
                  <a:gd name="T7" fmla="*/ 0 h 29"/>
                  <a:gd name="T8" fmla="*/ 0 w 94"/>
                  <a:gd name="T9" fmla="*/ 1 h 29"/>
                  <a:gd name="T10" fmla="*/ 0 60000 65536"/>
                  <a:gd name="T11" fmla="*/ 0 60000 65536"/>
                  <a:gd name="T12" fmla="*/ 0 60000 65536"/>
                  <a:gd name="T13" fmla="*/ 0 60000 65536"/>
                  <a:gd name="T14" fmla="*/ 0 60000 65536"/>
                  <a:gd name="T15" fmla="*/ 0 w 94"/>
                  <a:gd name="T16" fmla="*/ 0 h 29"/>
                  <a:gd name="T17" fmla="*/ 94 w 94"/>
                  <a:gd name="T18" fmla="*/ 29 h 29"/>
                </a:gdLst>
                <a:ahLst/>
                <a:cxnLst>
                  <a:cxn ang="T10">
                    <a:pos x="T0" y="T1"/>
                  </a:cxn>
                  <a:cxn ang="T11">
                    <a:pos x="T2" y="T3"/>
                  </a:cxn>
                  <a:cxn ang="T12">
                    <a:pos x="T4" y="T5"/>
                  </a:cxn>
                  <a:cxn ang="T13">
                    <a:pos x="T6" y="T7"/>
                  </a:cxn>
                  <a:cxn ang="T14">
                    <a:pos x="T8" y="T9"/>
                  </a:cxn>
                </a:cxnLst>
                <a:rect l="T15" t="T16" r="T17" b="T18"/>
                <a:pathLst>
                  <a:path w="94" h="29">
                    <a:moveTo>
                      <a:pt x="0" y="2"/>
                    </a:moveTo>
                    <a:lnTo>
                      <a:pt x="0" y="29"/>
                    </a:lnTo>
                    <a:lnTo>
                      <a:pt x="94" y="27"/>
                    </a:lnTo>
                    <a:lnTo>
                      <a:pt x="94" y="0"/>
                    </a:lnTo>
                    <a:lnTo>
                      <a:pt x="0" y="2"/>
                    </a:lnTo>
                    <a:close/>
                  </a:path>
                </a:pathLst>
              </a:custGeom>
              <a:solidFill>
                <a:srgbClr val="C0C0C0"/>
              </a:solidFill>
              <a:ln w="9525">
                <a:noFill/>
                <a:round/>
                <a:headEnd/>
                <a:tailEnd/>
              </a:ln>
            </p:spPr>
            <p:txBody>
              <a:bodyPr/>
              <a:lstStyle/>
              <a:p>
                <a:pPr algn="ctr" eaLnBrk="0" hangingPunct="0"/>
                <a:endParaRPr lang="pt-BR"/>
              </a:p>
            </p:txBody>
          </p:sp>
          <p:grpSp>
            <p:nvGrpSpPr>
              <p:cNvPr id="1760" name="Group 677"/>
              <p:cNvGrpSpPr>
                <a:grpSpLocks/>
              </p:cNvGrpSpPr>
              <p:nvPr/>
            </p:nvGrpSpPr>
            <p:grpSpPr bwMode="auto">
              <a:xfrm>
                <a:off x="3044" y="2374"/>
                <a:ext cx="153" cy="44"/>
                <a:chOff x="2250" y="2392"/>
                <a:chExt cx="153" cy="44"/>
              </a:xfrm>
            </p:grpSpPr>
            <p:sp>
              <p:nvSpPr>
                <p:cNvPr id="1880" name="Freeform 678"/>
                <p:cNvSpPr>
                  <a:spLocks/>
                </p:cNvSpPr>
                <p:nvPr/>
              </p:nvSpPr>
              <p:spPr bwMode="auto">
                <a:xfrm>
                  <a:off x="2250" y="2402"/>
                  <a:ext cx="37" cy="16"/>
                </a:xfrm>
                <a:custGeom>
                  <a:avLst/>
                  <a:gdLst>
                    <a:gd name="T0" fmla="*/ 1 w 74"/>
                    <a:gd name="T1" fmla="*/ 0 h 31"/>
                    <a:gd name="T2" fmla="*/ 1 w 74"/>
                    <a:gd name="T3" fmla="*/ 1 h 31"/>
                    <a:gd name="T4" fmla="*/ 1 w 74"/>
                    <a:gd name="T5" fmla="*/ 1 h 31"/>
                    <a:gd name="T6" fmla="*/ 1 w 74"/>
                    <a:gd name="T7" fmla="*/ 1 h 31"/>
                    <a:gd name="T8" fmla="*/ 1 w 74"/>
                    <a:gd name="T9" fmla="*/ 1 h 31"/>
                    <a:gd name="T10" fmla="*/ 0 w 74"/>
                    <a:gd name="T11" fmla="*/ 1 h 31"/>
                    <a:gd name="T12" fmla="*/ 1 w 74"/>
                    <a:gd name="T13" fmla="*/ 0 h 31"/>
                    <a:gd name="T14" fmla="*/ 0 60000 65536"/>
                    <a:gd name="T15" fmla="*/ 0 60000 65536"/>
                    <a:gd name="T16" fmla="*/ 0 60000 65536"/>
                    <a:gd name="T17" fmla="*/ 0 60000 65536"/>
                    <a:gd name="T18" fmla="*/ 0 60000 65536"/>
                    <a:gd name="T19" fmla="*/ 0 60000 65536"/>
                    <a:gd name="T20" fmla="*/ 0 60000 65536"/>
                    <a:gd name="T21" fmla="*/ 0 w 74"/>
                    <a:gd name="T22" fmla="*/ 0 h 31"/>
                    <a:gd name="T23" fmla="*/ 74 w 7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31">
                      <a:moveTo>
                        <a:pt x="31" y="0"/>
                      </a:moveTo>
                      <a:lnTo>
                        <a:pt x="65" y="9"/>
                      </a:lnTo>
                      <a:lnTo>
                        <a:pt x="74" y="24"/>
                      </a:lnTo>
                      <a:lnTo>
                        <a:pt x="63" y="31"/>
                      </a:lnTo>
                      <a:lnTo>
                        <a:pt x="8" y="31"/>
                      </a:lnTo>
                      <a:lnTo>
                        <a:pt x="0" y="12"/>
                      </a:lnTo>
                      <a:lnTo>
                        <a:pt x="31" y="0"/>
                      </a:lnTo>
                      <a:close/>
                    </a:path>
                  </a:pathLst>
                </a:custGeom>
                <a:solidFill>
                  <a:srgbClr val="808080"/>
                </a:solidFill>
                <a:ln w="9525">
                  <a:noFill/>
                  <a:round/>
                  <a:headEnd/>
                  <a:tailEnd/>
                </a:ln>
              </p:spPr>
              <p:txBody>
                <a:bodyPr/>
                <a:lstStyle/>
                <a:p>
                  <a:pPr algn="ctr" eaLnBrk="0" hangingPunct="0"/>
                  <a:endParaRPr lang="pt-BR"/>
                </a:p>
              </p:txBody>
            </p:sp>
            <p:sp>
              <p:nvSpPr>
                <p:cNvPr id="1881" name="Freeform 679"/>
                <p:cNvSpPr>
                  <a:spLocks/>
                </p:cNvSpPr>
                <p:nvPr/>
              </p:nvSpPr>
              <p:spPr bwMode="auto">
                <a:xfrm>
                  <a:off x="2281" y="2392"/>
                  <a:ext cx="122" cy="44"/>
                </a:xfrm>
                <a:custGeom>
                  <a:avLst/>
                  <a:gdLst>
                    <a:gd name="T0" fmla="*/ 1 w 244"/>
                    <a:gd name="T1" fmla="*/ 0 h 90"/>
                    <a:gd name="T2" fmla="*/ 0 w 244"/>
                    <a:gd name="T3" fmla="*/ 0 h 90"/>
                    <a:gd name="T4" fmla="*/ 1 w 244"/>
                    <a:gd name="T5" fmla="*/ 0 h 90"/>
                    <a:gd name="T6" fmla="*/ 1 w 244"/>
                    <a:gd name="T7" fmla="*/ 0 h 90"/>
                    <a:gd name="T8" fmla="*/ 1 w 244"/>
                    <a:gd name="T9" fmla="*/ 0 h 90"/>
                    <a:gd name="T10" fmla="*/ 0 60000 65536"/>
                    <a:gd name="T11" fmla="*/ 0 60000 65536"/>
                    <a:gd name="T12" fmla="*/ 0 60000 65536"/>
                    <a:gd name="T13" fmla="*/ 0 60000 65536"/>
                    <a:gd name="T14" fmla="*/ 0 60000 65536"/>
                    <a:gd name="T15" fmla="*/ 0 w 244"/>
                    <a:gd name="T16" fmla="*/ 0 h 90"/>
                    <a:gd name="T17" fmla="*/ 244 w 244"/>
                    <a:gd name="T18" fmla="*/ 90 h 90"/>
                  </a:gdLst>
                  <a:ahLst/>
                  <a:cxnLst>
                    <a:cxn ang="T10">
                      <a:pos x="T0" y="T1"/>
                    </a:cxn>
                    <a:cxn ang="T11">
                      <a:pos x="T2" y="T3"/>
                    </a:cxn>
                    <a:cxn ang="T12">
                      <a:pos x="T4" y="T5"/>
                    </a:cxn>
                    <a:cxn ang="T13">
                      <a:pos x="T6" y="T7"/>
                    </a:cxn>
                    <a:cxn ang="T14">
                      <a:pos x="T8" y="T9"/>
                    </a:cxn>
                  </a:cxnLst>
                  <a:rect l="T15" t="T16" r="T17" b="T18"/>
                  <a:pathLst>
                    <a:path w="244" h="90">
                      <a:moveTo>
                        <a:pt x="1" y="0"/>
                      </a:moveTo>
                      <a:lnTo>
                        <a:pt x="0" y="83"/>
                      </a:lnTo>
                      <a:lnTo>
                        <a:pt x="242" y="90"/>
                      </a:lnTo>
                      <a:lnTo>
                        <a:pt x="244" y="7"/>
                      </a:lnTo>
                      <a:lnTo>
                        <a:pt x="1" y="0"/>
                      </a:lnTo>
                      <a:close/>
                    </a:path>
                  </a:pathLst>
                </a:custGeom>
                <a:solidFill>
                  <a:srgbClr val="9F9F9F"/>
                </a:solidFill>
                <a:ln w="9525">
                  <a:noFill/>
                  <a:round/>
                  <a:headEnd/>
                  <a:tailEnd/>
                </a:ln>
              </p:spPr>
              <p:txBody>
                <a:bodyPr/>
                <a:lstStyle/>
                <a:p>
                  <a:pPr algn="ctr" eaLnBrk="0" hangingPunct="0"/>
                  <a:endParaRPr lang="pt-BR"/>
                </a:p>
              </p:txBody>
            </p:sp>
          </p:grpSp>
          <p:sp>
            <p:nvSpPr>
              <p:cNvPr id="1761" name="Freeform 680"/>
              <p:cNvSpPr>
                <a:spLocks/>
              </p:cNvSpPr>
              <p:nvPr/>
            </p:nvSpPr>
            <p:spPr bwMode="auto">
              <a:xfrm>
                <a:off x="3192" y="2391"/>
                <a:ext cx="47" cy="15"/>
              </a:xfrm>
              <a:custGeom>
                <a:avLst/>
                <a:gdLst>
                  <a:gd name="T0" fmla="*/ 0 w 94"/>
                  <a:gd name="T1" fmla="*/ 1 h 29"/>
                  <a:gd name="T2" fmla="*/ 0 w 94"/>
                  <a:gd name="T3" fmla="*/ 1 h 29"/>
                  <a:gd name="T4" fmla="*/ 1 w 94"/>
                  <a:gd name="T5" fmla="*/ 1 h 29"/>
                  <a:gd name="T6" fmla="*/ 1 w 94"/>
                  <a:gd name="T7" fmla="*/ 0 h 29"/>
                  <a:gd name="T8" fmla="*/ 0 w 94"/>
                  <a:gd name="T9" fmla="*/ 1 h 29"/>
                  <a:gd name="T10" fmla="*/ 0 60000 65536"/>
                  <a:gd name="T11" fmla="*/ 0 60000 65536"/>
                  <a:gd name="T12" fmla="*/ 0 60000 65536"/>
                  <a:gd name="T13" fmla="*/ 0 60000 65536"/>
                  <a:gd name="T14" fmla="*/ 0 60000 65536"/>
                  <a:gd name="T15" fmla="*/ 0 w 94"/>
                  <a:gd name="T16" fmla="*/ 0 h 29"/>
                  <a:gd name="T17" fmla="*/ 94 w 94"/>
                  <a:gd name="T18" fmla="*/ 29 h 29"/>
                </a:gdLst>
                <a:ahLst/>
                <a:cxnLst>
                  <a:cxn ang="T10">
                    <a:pos x="T0" y="T1"/>
                  </a:cxn>
                  <a:cxn ang="T11">
                    <a:pos x="T2" y="T3"/>
                  </a:cxn>
                  <a:cxn ang="T12">
                    <a:pos x="T4" y="T5"/>
                  </a:cxn>
                  <a:cxn ang="T13">
                    <a:pos x="T6" y="T7"/>
                  </a:cxn>
                  <a:cxn ang="T14">
                    <a:pos x="T8" y="T9"/>
                  </a:cxn>
                </a:cxnLst>
                <a:rect l="T15" t="T16" r="T17" b="T18"/>
                <a:pathLst>
                  <a:path w="94" h="29">
                    <a:moveTo>
                      <a:pt x="0" y="2"/>
                    </a:moveTo>
                    <a:lnTo>
                      <a:pt x="0" y="29"/>
                    </a:lnTo>
                    <a:lnTo>
                      <a:pt x="94" y="27"/>
                    </a:lnTo>
                    <a:lnTo>
                      <a:pt x="94" y="0"/>
                    </a:lnTo>
                    <a:lnTo>
                      <a:pt x="0" y="2"/>
                    </a:lnTo>
                    <a:close/>
                  </a:path>
                </a:pathLst>
              </a:custGeom>
              <a:solidFill>
                <a:srgbClr val="C0C0C0"/>
              </a:solidFill>
              <a:ln w="9525">
                <a:noFill/>
                <a:round/>
                <a:headEnd/>
                <a:tailEnd/>
              </a:ln>
            </p:spPr>
            <p:txBody>
              <a:bodyPr/>
              <a:lstStyle/>
              <a:p>
                <a:pPr algn="ctr" eaLnBrk="0" hangingPunct="0"/>
                <a:endParaRPr lang="pt-BR"/>
              </a:p>
            </p:txBody>
          </p:sp>
          <p:sp>
            <p:nvSpPr>
              <p:cNvPr id="1762" name="Freeform 681"/>
              <p:cNvSpPr>
                <a:spLocks/>
              </p:cNvSpPr>
              <p:nvPr/>
            </p:nvSpPr>
            <p:spPr bwMode="auto">
              <a:xfrm>
                <a:off x="3044" y="2384"/>
                <a:ext cx="37" cy="16"/>
              </a:xfrm>
              <a:custGeom>
                <a:avLst/>
                <a:gdLst>
                  <a:gd name="T0" fmla="*/ 1 w 74"/>
                  <a:gd name="T1" fmla="*/ 0 h 31"/>
                  <a:gd name="T2" fmla="*/ 1 w 74"/>
                  <a:gd name="T3" fmla="*/ 1 h 31"/>
                  <a:gd name="T4" fmla="*/ 1 w 74"/>
                  <a:gd name="T5" fmla="*/ 1 h 31"/>
                  <a:gd name="T6" fmla="*/ 1 w 74"/>
                  <a:gd name="T7" fmla="*/ 1 h 31"/>
                  <a:gd name="T8" fmla="*/ 1 w 74"/>
                  <a:gd name="T9" fmla="*/ 1 h 31"/>
                  <a:gd name="T10" fmla="*/ 0 w 74"/>
                  <a:gd name="T11" fmla="*/ 1 h 31"/>
                  <a:gd name="T12" fmla="*/ 1 w 74"/>
                  <a:gd name="T13" fmla="*/ 0 h 31"/>
                  <a:gd name="T14" fmla="*/ 0 60000 65536"/>
                  <a:gd name="T15" fmla="*/ 0 60000 65536"/>
                  <a:gd name="T16" fmla="*/ 0 60000 65536"/>
                  <a:gd name="T17" fmla="*/ 0 60000 65536"/>
                  <a:gd name="T18" fmla="*/ 0 60000 65536"/>
                  <a:gd name="T19" fmla="*/ 0 60000 65536"/>
                  <a:gd name="T20" fmla="*/ 0 60000 65536"/>
                  <a:gd name="T21" fmla="*/ 0 w 74"/>
                  <a:gd name="T22" fmla="*/ 0 h 31"/>
                  <a:gd name="T23" fmla="*/ 74 w 7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31">
                    <a:moveTo>
                      <a:pt x="31" y="0"/>
                    </a:moveTo>
                    <a:lnTo>
                      <a:pt x="65" y="9"/>
                    </a:lnTo>
                    <a:lnTo>
                      <a:pt x="74" y="24"/>
                    </a:lnTo>
                    <a:lnTo>
                      <a:pt x="63" y="31"/>
                    </a:lnTo>
                    <a:lnTo>
                      <a:pt x="8" y="31"/>
                    </a:lnTo>
                    <a:lnTo>
                      <a:pt x="0" y="12"/>
                    </a:lnTo>
                    <a:lnTo>
                      <a:pt x="31" y="0"/>
                    </a:lnTo>
                    <a:close/>
                  </a:path>
                </a:pathLst>
              </a:custGeom>
              <a:solidFill>
                <a:srgbClr val="808080"/>
              </a:solidFill>
              <a:ln w="9525">
                <a:noFill/>
                <a:round/>
                <a:headEnd/>
                <a:tailEnd/>
              </a:ln>
            </p:spPr>
            <p:txBody>
              <a:bodyPr/>
              <a:lstStyle/>
              <a:p>
                <a:pPr algn="ctr" eaLnBrk="0" hangingPunct="0"/>
                <a:endParaRPr lang="pt-BR"/>
              </a:p>
            </p:txBody>
          </p:sp>
          <p:sp>
            <p:nvSpPr>
              <p:cNvPr id="1763" name="Freeform 682"/>
              <p:cNvSpPr>
                <a:spLocks/>
              </p:cNvSpPr>
              <p:nvPr/>
            </p:nvSpPr>
            <p:spPr bwMode="auto">
              <a:xfrm>
                <a:off x="3075" y="2374"/>
                <a:ext cx="122" cy="44"/>
              </a:xfrm>
              <a:custGeom>
                <a:avLst/>
                <a:gdLst>
                  <a:gd name="T0" fmla="*/ 1 w 244"/>
                  <a:gd name="T1" fmla="*/ 0 h 90"/>
                  <a:gd name="T2" fmla="*/ 0 w 244"/>
                  <a:gd name="T3" fmla="*/ 0 h 90"/>
                  <a:gd name="T4" fmla="*/ 1 w 244"/>
                  <a:gd name="T5" fmla="*/ 0 h 90"/>
                  <a:gd name="T6" fmla="*/ 1 w 244"/>
                  <a:gd name="T7" fmla="*/ 0 h 90"/>
                  <a:gd name="T8" fmla="*/ 1 w 244"/>
                  <a:gd name="T9" fmla="*/ 0 h 90"/>
                  <a:gd name="T10" fmla="*/ 0 60000 65536"/>
                  <a:gd name="T11" fmla="*/ 0 60000 65536"/>
                  <a:gd name="T12" fmla="*/ 0 60000 65536"/>
                  <a:gd name="T13" fmla="*/ 0 60000 65536"/>
                  <a:gd name="T14" fmla="*/ 0 60000 65536"/>
                  <a:gd name="T15" fmla="*/ 0 w 244"/>
                  <a:gd name="T16" fmla="*/ 0 h 90"/>
                  <a:gd name="T17" fmla="*/ 244 w 244"/>
                  <a:gd name="T18" fmla="*/ 90 h 90"/>
                </a:gdLst>
                <a:ahLst/>
                <a:cxnLst>
                  <a:cxn ang="T10">
                    <a:pos x="T0" y="T1"/>
                  </a:cxn>
                  <a:cxn ang="T11">
                    <a:pos x="T2" y="T3"/>
                  </a:cxn>
                  <a:cxn ang="T12">
                    <a:pos x="T4" y="T5"/>
                  </a:cxn>
                  <a:cxn ang="T13">
                    <a:pos x="T6" y="T7"/>
                  </a:cxn>
                  <a:cxn ang="T14">
                    <a:pos x="T8" y="T9"/>
                  </a:cxn>
                </a:cxnLst>
                <a:rect l="T15" t="T16" r="T17" b="T18"/>
                <a:pathLst>
                  <a:path w="244" h="90">
                    <a:moveTo>
                      <a:pt x="1" y="0"/>
                    </a:moveTo>
                    <a:lnTo>
                      <a:pt x="0" y="83"/>
                    </a:lnTo>
                    <a:lnTo>
                      <a:pt x="242" y="90"/>
                    </a:lnTo>
                    <a:lnTo>
                      <a:pt x="244" y="7"/>
                    </a:lnTo>
                    <a:lnTo>
                      <a:pt x="1" y="0"/>
                    </a:lnTo>
                    <a:close/>
                  </a:path>
                </a:pathLst>
              </a:custGeom>
              <a:solidFill>
                <a:srgbClr val="9F9F9F"/>
              </a:solidFill>
              <a:ln w="9525">
                <a:noFill/>
                <a:round/>
                <a:headEnd/>
                <a:tailEnd/>
              </a:ln>
            </p:spPr>
            <p:txBody>
              <a:bodyPr/>
              <a:lstStyle/>
              <a:p>
                <a:pPr algn="ctr" eaLnBrk="0" hangingPunct="0"/>
                <a:endParaRPr lang="pt-BR"/>
              </a:p>
            </p:txBody>
          </p:sp>
          <p:sp>
            <p:nvSpPr>
              <p:cNvPr id="1764" name="Freeform 683"/>
              <p:cNvSpPr>
                <a:spLocks/>
              </p:cNvSpPr>
              <p:nvPr/>
            </p:nvSpPr>
            <p:spPr bwMode="auto">
              <a:xfrm>
                <a:off x="3044" y="2384"/>
                <a:ext cx="37" cy="16"/>
              </a:xfrm>
              <a:custGeom>
                <a:avLst/>
                <a:gdLst>
                  <a:gd name="T0" fmla="*/ 1 w 74"/>
                  <a:gd name="T1" fmla="*/ 0 h 31"/>
                  <a:gd name="T2" fmla="*/ 1 w 74"/>
                  <a:gd name="T3" fmla="*/ 1 h 31"/>
                  <a:gd name="T4" fmla="*/ 1 w 74"/>
                  <a:gd name="T5" fmla="*/ 1 h 31"/>
                  <a:gd name="T6" fmla="*/ 1 w 74"/>
                  <a:gd name="T7" fmla="*/ 1 h 31"/>
                  <a:gd name="T8" fmla="*/ 1 w 74"/>
                  <a:gd name="T9" fmla="*/ 1 h 31"/>
                  <a:gd name="T10" fmla="*/ 0 w 74"/>
                  <a:gd name="T11" fmla="*/ 1 h 31"/>
                  <a:gd name="T12" fmla="*/ 1 w 74"/>
                  <a:gd name="T13" fmla="*/ 0 h 31"/>
                  <a:gd name="T14" fmla="*/ 0 60000 65536"/>
                  <a:gd name="T15" fmla="*/ 0 60000 65536"/>
                  <a:gd name="T16" fmla="*/ 0 60000 65536"/>
                  <a:gd name="T17" fmla="*/ 0 60000 65536"/>
                  <a:gd name="T18" fmla="*/ 0 60000 65536"/>
                  <a:gd name="T19" fmla="*/ 0 60000 65536"/>
                  <a:gd name="T20" fmla="*/ 0 60000 65536"/>
                  <a:gd name="T21" fmla="*/ 0 w 74"/>
                  <a:gd name="T22" fmla="*/ 0 h 31"/>
                  <a:gd name="T23" fmla="*/ 74 w 74"/>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 h="31">
                    <a:moveTo>
                      <a:pt x="31" y="0"/>
                    </a:moveTo>
                    <a:lnTo>
                      <a:pt x="65" y="9"/>
                    </a:lnTo>
                    <a:lnTo>
                      <a:pt x="74" y="24"/>
                    </a:lnTo>
                    <a:lnTo>
                      <a:pt x="63" y="31"/>
                    </a:lnTo>
                    <a:lnTo>
                      <a:pt x="8" y="31"/>
                    </a:lnTo>
                    <a:lnTo>
                      <a:pt x="0" y="12"/>
                    </a:lnTo>
                    <a:lnTo>
                      <a:pt x="31" y="0"/>
                    </a:lnTo>
                    <a:close/>
                  </a:path>
                </a:pathLst>
              </a:custGeom>
              <a:solidFill>
                <a:srgbClr val="808080"/>
              </a:solidFill>
              <a:ln w="9525">
                <a:noFill/>
                <a:round/>
                <a:headEnd/>
                <a:tailEnd/>
              </a:ln>
            </p:spPr>
            <p:txBody>
              <a:bodyPr/>
              <a:lstStyle/>
              <a:p>
                <a:pPr algn="ctr" eaLnBrk="0" hangingPunct="0"/>
                <a:endParaRPr lang="pt-BR"/>
              </a:p>
            </p:txBody>
          </p:sp>
          <p:sp>
            <p:nvSpPr>
              <p:cNvPr id="1765" name="Freeform 684"/>
              <p:cNvSpPr>
                <a:spLocks/>
              </p:cNvSpPr>
              <p:nvPr/>
            </p:nvSpPr>
            <p:spPr bwMode="auto">
              <a:xfrm>
                <a:off x="3075" y="2374"/>
                <a:ext cx="122" cy="44"/>
              </a:xfrm>
              <a:custGeom>
                <a:avLst/>
                <a:gdLst>
                  <a:gd name="T0" fmla="*/ 1 w 244"/>
                  <a:gd name="T1" fmla="*/ 0 h 90"/>
                  <a:gd name="T2" fmla="*/ 0 w 244"/>
                  <a:gd name="T3" fmla="*/ 0 h 90"/>
                  <a:gd name="T4" fmla="*/ 1 w 244"/>
                  <a:gd name="T5" fmla="*/ 0 h 90"/>
                  <a:gd name="T6" fmla="*/ 1 w 244"/>
                  <a:gd name="T7" fmla="*/ 0 h 90"/>
                  <a:gd name="T8" fmla="*/ 1 w 244"/>
                  <a:gd name="T9" fmla="*/ 0 h 90"/>
                  <a:gd name="T10" fmla="*/ 0 60000 65536"/>
                  <a:gd name="T11" fmla="*/ 0 60000 65536"/>
                  <a:gd name="T12" fmla="*/ 0 60000 65536"/>
                  <a:gd name="T13" fmla="*/ 0 60000 65536"/>
                  <a:gd name="T14" fmla="*/ 0 60000 65536"/>
                  <a:gd name="T15" fmla="*/ 0 w 244"/>
                  <a:gd name="T16" fmla="*/ 0 h 90"/>
                  <a:gd name="T17" fmla="*/ 244 w 244"/>
                  <a:gd name="T18" fmla="*/ 90 h 90"/>
                </a:gdLst>
                <a:ahLst/>
                <a:cxnLst>
                  <a:cxn ang="T10">
                    <a:pos x="T0" y="T1"/>
                  </a:cxn>
                  <a:cxn ang="T11">
                    <a:pos x="T2" y="T3"/>
                  </a:cxn>
                  <a:cxn ang="T12">
                    <a:pos x="T4" y="T5"/>
                  </a:cxn>
                  <a:cxn ang="T13">
                    <a:pos x="T6" y="T7"/>
                  </a:cxn>
                  <a:cxn ang="T14">
                    <a:pos x="T8" y="T9"/>
                  </a:cxn>
                </a:cxnLst>
                <a:rect l="T15" t="T16" r="T17" b="T18"/>
                <a:pathLst>
                  <a:path w="244" h="90">
                    <a:moveTo>
                      <a:pt x="1" y="0"/>
                    </a:moveTo>
                    <a:lnTo>
                      <a:pt x="0" y="83"/>
                    </a:lnTo>
                    <a:lnTo>
                      <a:pt x="242" y="90"/>
                    </a:lnTo>
                    <a:lnTo>
                      <a:pt x="244" y="7"/>
                    </a:lnTo>
                    <a:lnTo>
                      <a:pt x="1" y="0"/>
                    </a:lnTo>
                    <a:close/>
                  </a:path>
                </a:pathLst>
              </a:custGeom>
              <a:solidFill>
                <a:srgbClr val="9F9F9F"/>
              </a:solidFill>
              <a:ln w="9525">
                <a:noFill/>
                <a:round/>
                <a:headEnd/>
                <a:tailEnd/>
              </a:ln>
            </p:spPr>
            <p:txBody>
              <a:bodyPr/>
              <a:lstStyle/>
              <a:p>
                <a:pPr algn="ctr" eaLnBrk="0" hangingPunct="0"/>
                <a:endParaRPr lang="pt-BR"/>
              </a:p>
            </p:txBody>
          </p:sp>
          <p:sp>
            <p:nvSpPr>
              <p:cNvPr id="1766" name="Freeform 685"/>
              <p:cNvSpPr>
                <a:spLocks/>
              </p:cNvSpPr>
              <p:nvPr/>
            </p:nvSpPr>
            <p:spPr bwMode="auto">
              <a:xfrm>
                <a:off x="2829" y="2467"/>
                <a:ext cx="21" cy="8"/>
              </a:xfrm>
              <a:custGeom>
                <a:avLst/>
                <a:gdLst>
                  <a:gd name="T0" fmla="*/ 0 w 43"/>
                  <a:gd name="T1" fmla="*/ 0 h 17"/>
                  <a:gd name="T2" fmla="*/ 0 w 43"/>
                  <a:gd name="T3" fmla="*/ 0 h 17"/>
                  <a:gd name="T4" fmla="*/ 0 w 43"/>
                  <a:gd name="T5" fmla="*/ 0 h 17"/>
                  <a:gd name="T6" fmla="*/ 0 w 43"/>
                  <a:gd name="T7" fmla="*/ 0 h 17"/>
                  <a:gd name="T8" fmla="*/ 0 w 43"/>
                  <a:gd name="T9" fmla="*/ 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5"/>
                    </a:moveTo>
                    <a:lnTo>
                      <a:pt x="0" y="17"/>
                    </a:lnTo>
                    <a:lnTo>
                      <a:pt x="43" y="17"/>
                    </a:lnTo>
                    <a:lnTo>
                      <a:pt x="43" y="0"/>
                    </a:lnTo>
                    <a:lnTo>
                      <a:pt x="0" y="5"/>
                    </a:lnTo>
                    <a:close/>
                  </a:path>
                </a:pathLst>
              </a:custGeom>
              <a:solidFill>
                <a:srgbClr val="5F5F5F"/>
              </a:solidFill>
              <a:ln w="9525">
                <a:noFill/>
                <a:round/>
                <a:headEnd/>
                <a:tailEnd/>
              </a:ln>
            </p:spPr>
            <p:txBody>
              <a:bodyPr/>
              <a:lstStyle/>
              <a:p>
                <a:pPr algn="ctr" eaLnBrk="0" hangingPunct="0"/>
                <a:endParaRPr lang="pt-BR"/>
              </a:p>
            </p:txBody>
          </p:sp>
          <p:sp>
            <p:nvSpPr>
              <p:cNvPr id="1767" name="Freeform 686"/>
              <p:cNvSpPr>
                <a:spLocks/>
              </p:cNvSpPr>
              <p:nvPr/>
            </p:nvSpPr>
            <p:spPr bwMode="auto">
              <a:xfrm>
                <a:off x="2785" y="2438"/>
                <a:ext cx="69" cy="31"/>
              </a:xfrm>
              <a:custGeom>
                <a:avLst/>
                <a:gdLst>
                  <a:gd name="T0" fmla="*/ 0 w 139"/>
                  <a:gd name="T1" fmla="*/ 1 h 62"/>
                  <a:gd name="T2" fmla="*/ 0 w 139"/>
                  <a:gd name="T3" fmla="*/ 1 h 62"/>
                  <a:gd name="T4" fmla="*/ 0 w 139"/>
                  <a:gd name="T5" fmla="*/ 1 h 62"/>
                  <a:gd name="T6" fmla="*/ 0 w 139"/>
                  <a:gd name="T7" fmla="*/ 0 h 62"/>
                  <a:gd name="T8" fmla="*/ 0 w 139"/>
                  <a:gd name="T9" fmla="*/ 1 h 62"/>
                  <a:gd name="T10" fmla="*/ 0 60000 65536"/>
                  <a:gd name="T11" fmla="*/ 0 60000 65536"/>
                  <a:gd name="T12" fmla="*/ 0 60000 65536"/>
                  <a:gd name="T13" fmla="*/ 0 60000 65536"/>
                  <a:gd name="T14" fmla="*/ 0 60000 65536"/>
                  <a:gd name="T15" fmla="*/ 0 w 139"/>
                  <a:gd name="T16" fmla="*/ 0 h 62"/>
                  <a:gd name="T17" fmla="*/ 139 w 139"/>
                  <a:gd name="T18" fmla="*/ 62 h 62"/>
                </a:gdLst>
                <a:ahLst/>
                <a:cxnLst>
                  <a:cxn ang="T10">
                    <a:pos x="T0" y="T1"/>
                  </a:cxn>
                  <a:cxn ang="T11">
                    <a:pos x="T2" y="T3"/>
                  </a:cxn>
                  <a:cxn ang="T12">
                    <a:pos x="T4" y="T5"/>
                  </a:cxn>
                  <a:cxn ang="T13">
                    <a:pos x="T6" y="T7"/>
                  </a:cxn>
                  <a:cxn ang="T14">
                    <a:pos x="T8" y="T9"/>
                  </a:cxn>
                </a:cxnLst>
                <a:rect l="T15" t="T16" r="T17" b="T18"/>
                <a:pathLst>
                  <a:path w="139" h="62">
                    <a:moveTo>
                      <a:pt x="139" y="4"/>
                    </a:moveTo>
                    <a:lnTo>
                      <a:pt x="139" y="62"/>
                    </a:lnTo>
                    <a:lnTo>
                      <a:pt x="0" y="62"/>
                    </a:lnTo>
                    <a:lnTo>
                      <a:pt x="0" y="0"/>
                    </a:lnTo>
                    <a:lnTo>
                      <a:pt x="139" y="4"/>
                    </a:lnTo>
                    <a:close/>
                  </a:path>
                </a:pathLst>
              </a:custGeom>
              <a:solidFill>
                <a:srgbClr val="3F3F3F"/>
              </a:solidFill>
              <a:ln w="9525">
                <a:noFill/>
                <a:round/>
                <a:headEnd/>
                <a:tailEnd/>
              </a:ln>
            </p:spPr>
            <p:txBody>
              <a:bodyPr/>
              <a:lstStyle/>
              <a:p>
                <a:pPr algn="ctr" eaLnBrk="0" hangingPunct="0"/>
                <a:endParaRPr lang="pt-BR"/>
              </a:p>
            </p:txBody>
          </p:sp>
          <p:sp>
            <p:nvSpPr>
              <p:cNvPr id="1768" name="Freeform 687"/>
              <p:cNvSpPr>
                <a:spLocks/>
              </p:cNvSpPr>
              <p:nvPr/>
            </p:nvSpPr>
            <p:spPr bwMode="auto">
              <a:xfrm>
                <a:off x="2829" y="2467"/>
                <a:ext cx="21" cy="8"/>
              </a:xfrm>
              <a:custGeom>
                <a:avLst/>
                <a:gdLst>
                  <a:gd name="T0" fmla="*/ 0 w 43"/>
                  <a:gd name="T1" fmla="*/ 0 h 17"/>
                  <a:gd name="T2" fmla="*/ 0 w 43"/>
                  <a:gd name="T3" fmla="*/ 0 h 17"/>
                  <a:gd name="T4" fmla="*/ 0 w 43"/>
                  <a:gd name="T5" fmla="*/ 0 h 17"/>
                  <a:gd name="T6" fmla="*/ 0 w 43"/>
                  <a:gd name="T7" fmla="*/ 0 h 17"/>
                  <a:gd name="T8" fmla="*/ 0 w 43"/>
                  <a:gd name="T9" fmla="*/ 0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5"/>
                    </a:moveTo>
                    <a:lnTo>
                      <a:pt x="0" y="17"/>
                    </a:lnTo>
                    <a:lnTo>
                      <a:pt x="43" y="17"/>
                    </a:lnTo>
                    <a:lnTo>
                      <a:pt x="43" y="0"/>
                    </a:lnTo>
                    <a:lnTo>
                      <a:pt x="0" y="5"/>
                    </a:lnTo>
                    <a:close/>
                  </a:path>
                </a:pathLst>
              </a:custGeom>
              <a:solidFill>
                <a:srgbClr val="5F5F5F"/>
              </a:solidFill>
              <a:ln w="9525">
                <a:noFill/>
                <a:round/>
                <a:headEnd/>
                <a:tailEnd/>
              </a:ln>
            </p:spPr>
            <p:txBody>
              <a:bodyPr/>
              <a:lstStyle/>
              <a:p>
                <a:pPr algn="ctr" eaLnBrk="0" hangingPunct="0"/>
                <a:endParaRPr lang="pt-BR"/>
              </a:p>
            </p:txBody>
          </p:sp>
          <p:sp>
            <p:nvSpPr>
              <p:cNvPr id="1769" name="Freeform 688"/>
              <p:cNvSpPr>
                <a:spLocks/>
              </p:cNvSpPr>
              <p:nvPr/>
            </p:nvSpPr>
            <p:spPr bwMode="auto">
              <a:xfrm>
                <a:off x="2785" y="2438"/>
                <a:ext cx="69" cy="31"/>
              </a:xfrm>
              <a:custGeom>
                <a:avLst/>
                <a:gdLst>
                  <a:gd name="T0" fmla="*/ 0 w 139"/>
                  <a:gd name="T1" fmla="*/ 1 h 62"/>
                  <a:gd name="T2" fmla="*/ 0 w 139"/>
                  <a:gd name="T3" fmla="*/ 1 h 62"/>
                  <a:gd name="T4" fmla="*/ 0 w 139"/>
                  <a:gd name="T5" fmla="*/ 1 h 62"/>
                  <a:gd name="T6" fmla="*/ 0 w 139"/>
                  <a:gd name="T7" fmla="*/ 0 h 62"/>
                  <a:gd name="T8" fmla="*/ 0 w 139"/>
                  <a:gd name="T9" fmla="*/ 1 h 62"/>
                  <a:gd name="T10" fmla="*/ 0 60000 65536"/>
                  <a:gd name="T11" fmla="*/ 0 60000 65536"/>
                  <a:gd name="T12" fmla="*/ 0 60000 65536"/>
                  <a:gd name="T13" fmla="*/ 0 60000 65536"/>
                  <a:gd name="T14" fmla="*/ 0 60000 65536"/>
                  <a:gd name="T15" fmla="*/ 0 w 139"/>
                  <a:gd name="T16" fmla="*/ 0 h 62"/>
                  <a:gd name="T17" fmla="*/ 139 w 139"/>
                  <a:gd name="T18" fmla="*/ 62 h 62"/>
                </a:gdLst>
                <a:ahLst/>
                <a:cxnLst>
                  <a:cxn ang="T10">
                    <a:pos x="T0" y="T1"/>
                  </a:cxn>
                  <a:cxn ang="T11">
                    <a:pos x="T2" y="T3"/>
                  </a:cxn>
                  <a:cxn ang="T12">
                    <a:pos x="T4" y="T5"/>
                  </a:cxn>
                  <a:cxn ang="T13">
                    <a:pos x="T6" y="T7"/>
                  </a:cxn>
                  <a:cxn ang="T14">
                    <a:pos x="T8" y="T9"/>
                  </a:cxn>
                </a:cxnLst>
                <a:rect l="T15" t="T16" r="T17" b="T18"/>
                <a:pathLst>
                  <a:path w="139" h="62">
                    <a:moveTo>
                      <a:pt x="139" y="4"/>
                    </a:moveTo>
                    <a:lnTo>
                      <a:pt x="139" y="62"/>
                    </a:lnTo>
                    <a:lnTo>
                      <a:pt x="0" y="62"/>
                    </a:lnTo>
                    <a:lnTo>
                      <a:pt x="0" y="0"/>
                    </a:lnTo>
                    <a:lnTo>
                      <a:pt x="139" y="4"/>
                    </a:lnTo>
                    <a:close/>
                  </a:path>
                </a:pathLst>
              </a:custGeom>
              <a:solidFill>
                <a:srgbClr val="3F3F3F"/>
              </a:solidFill>
              <a:ln w="9525">
                <a:noFill/>
                <a:round/>
                <a:headEnd/>
                <a:tailEnd/>
              </a:ln>
            </p:spPr>
            <p:txBody>
              <a:bodyPr/>
              <a:lstStyle/>
              <a:p>
                <a:pPr algn="ctr" eaLnBrk="0" hangingPunct="0"/>
                <a:endParaRPr lang="pt-BR"/>
              </a:p>
            </p:txBody>
          </p:sp>
          <p:sp>
            <p:nvSpPr>
              <p:cNvPr id="1770" name="Freeform 689"/>
              <p:cNvSpPr>
                <a:spLocks/>
              </p:cNvSpPr>
              <p:nvPr/>
            </p:nvSpPr>
            <p:spPr bwMode="auto">
              <a:xfrm>
                <a:off x="2997" y="2442"/>
                <a:ext cx="36" cy="28"/>
              </a:xfrm>
              <a:custGeom>
                <a:avLst/>
                <a:gdLst>
                  <a:gd name="T0" fmla="*/ 1 w 72"/>
                  <a:gd name="T1" fmla="*/ 0 h 57"/>
                  <a:gd name="T2" fmla="*/ 1 w 72"/>
                  <a:gd name="T3" fmla="*/ 0 h 57"/>
                  <a:gd name="T4" fmla="*/ 1 w 72"/>
                  <a:gd name="T5" fmla="*/ 0 h 57"/>
                  <a:gd name="T6" fmla="*/ 1 w 72"/>
                  <a:gd name="T7" fmla="*/ 0 h 57"/>
                  <a:gd name="T8" fmla="*/ 1 w 72"/>
                  <a:gd name="T9" fmla="*/ 0 h 57"/>
                  <a:gd name="T10" fmla="*/ 1 w 72"/>
                  <a:gd name="T11" fmla="*/ 0 h 57"/>
                  <a:gd name="T12" fmla="*/ 0 w 72"/>
                  <a:gd name="T13" fmla="*/ 0 h 57"/>
                  <a:gd name="T14" fmla="*/ 1 w 72"/>
                  <a:gd name="T15" fmla="*/ 0 h 57"/>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57"/>
                  <a:gd name="T26" fmla="*/ 72 w 72"/>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57">
                    <a:moveTo>
                      <a:pt x="56" y="42"/>
                    </a:moveTo>
                    <a:lnTo>
                      <a:pt x="72" y="11"/>
                    </a:lnTo>
                    <a:lnTo>
                      <a:pt x="72" y="6"/>
                    </a:lnTo>
                    <a:lnTo>
                      <a:pt x="68" y="0"/>
                    </a:lnTo>
                    <a:lnTo>
                      <a:pt x="19" y="11"/>
                    </a:lnTo>
                    <a:lnTo>
                      <a:pt x="17" y="14"/>
                    </a:lnTo>
                    <a:lnTo>
                      <a:pt x="0" y="57"/>
                    </a:lnTo>
                    <a:lnTo>
                      <a:pt x="56" y="42"/>
                    </a:lnTo>
                    <a:close/>
                  </a:path>
                </a:pathLst>
              </a:custGeom>
              <a:solidFill>
                <a:srgbClr val="BFBF00"/>
              </a:solidFill>
              <a:ln w="9525">
                <a:noFill/>
                <a:round/>
                <a:headEnd/>
                <a:tailEnd/>
              </a:ln>
            </p:spPr>
            <p:txBody>
              <a:bodyPr/>
              <a:lstStyle/>
              <a:p>
                <a:pPr algn="ctr" eaLnBrk="0" hangingPunct="0"/>
                <a:endParaRPr lang="pt-BR"/>
              </a:p>
            </p:txBody>
          </p:sp>
          <p:sp>
            <p:nvSpPr>
              <p:cNvPr id="1771" name="Freeform 690"/>
              <p:cNvSpPr>
                <a:spLocks/>
              </p:cNvSpPr>
              <p:nvPr/>
            </p:nvSpPr>
            <p:spPr bwMode="auto">
              <a:xfrm>
                <a:off x="2993" y="2373"/>
                <a:ext cx="71" cy="134"/>
              </a:xfrm>
              <a:custGeom>
                <a:avLst/>
                <a:gdLst>
                  <a:gd name="T0" fmla="*/ 0 w 143"/>
                  <a:gd name="T1" fmla="*/ 1 h 268"/>
                  <a:gd name="T2" fmla="*/ 0 w 143"/>
                  <a:gd name="T3" fmla="*/ 1 h 268"/>
                  <a:gd name="T4" fmla="*/ 0 w 143"/>
                  <a:gd name="T5" fmla="*/ 1 h 268"/>
                  <a:gd name="T6" fmla="*/ 0 w 143"/>
                  <a:gd name="T7" fmla="*/ 0 h 268"/>
                  <a:gd name="T8" fmla="*/ 0 w 143"/>
                  <a:gd name="T9" fmla="*/ 1 h 268"/>
                  <a:gd name="T10" fmla="*/ 0 60000 65536"/>
                  <a:gd name="T11" fmla="*/ 0 60000 65536"/>
                  <a:gd name="T12" fmla="*/ 0 60000 65536"/>
                  <a:gd name="T13" fmla="*/ 0 60000 65536"/>
                  <a:gd name="T14" fmla="*/ 0 60000 65536"/>
                  <a:gd name="T15" fmla="*/ 0 w 143"/>
                  <a:gd name="T16" fmla="*/ 0 h 268"/>
                  <a:gd name="T17" fmla="*/ 143 w 143"/>
                  <a:gd name="T18" fmla="*/ 268 h 268"/>
                </a:gdLst>
                <a:ahLst/>
                <a:cxnLst>
                  <a:cxn ang="T10">
                    <a:pos x="T0" y="T1"/>
                  </a:cxn>
                  <a:cxn ang="T11">
                    <a:pos x="T2" y="T3"/>
                  </a:cxn>
                  <a:cxn ang="T12">
                    <a:pos x="T4" y="T5"/>
                  </a:cxn>
                  <a:cxn ang="T13">
                    <a:pos x="T6" y="T7"/>
                  </a:cxn>
                  <a:cxn ang="T14">
                    <a:pos x="T8" y="T9"/>
                  </a:cxn>
                </a:cxnLst>
                <a:rect l="T15" t="T16" r="T17" b="T18"/>
                <a:pathLst>
                  <a:path w="143" h="268">
                    <a:moveTo>
                      <a:pt x="0" y="206"/>
                    </a:moveTo>
                    <a:lnTo>
                      <a:pt x="126" y="268"/>
                    </a:lnTo>
                    <a:lnTo>
                      <a:pt x="143" y="19"/>
                    </a:lnTo>
                    <a:lnTo>
                      <a:pt x="105" y="0"/>
                    </a:lnTo>
                    <a:lnTo>
                      <a:pt x="0" y="206"/>
                    </a:lnTo>
                    <a:close/>
                  </a:path>
                </a:pathLst>
              </a:custGeom>
              <a:solidFill>
                <a:srgbClr val="FFFF00"/>
              </a:solidFill>
              <a:ln w="9525">
                <a:noFill/>
                <a:round/>
                <a:headEnd/>
                <a:tailEnd/>
              </a:ln>
            </p:spPr>
            <p:txBody>
              <a:bodyPr/>
              <a:lstStyle/>
              <a:p>
                <a:pPr algn="ctr" eaLnBrk="0" hangingPunct="0"/>
                <a:endParaRPr lang="pt-BR"/>
              </a:p>
            </p:txBody>
          </p:sp>
          <p:sp>
            <p:nvSpPr>
              <p:cNvPr id="1772" name="Freeform 691"/>
              <p:cNvSpPr>
                <a:spLocks/>
              </p:cNvSpPr>
              <p:nvPr/>
            </p:nvSpPr>
            <p:spPr bwMode="auto">
              <a:xfrm>
                <a:off x="2958" y="2456"/>
                <a:ext cx="43" cy="74"/>
              </a:xfrm>
              <a:custGeom>
                <a:avLst/>
                <a:gdLst>
                  <a:gd name="T0" fmla="*/ 0 w 87"/>
                  <a:gd name="T1" fmla="*/ 0 h 148"/>
                  <a:gd name="T2" fmla="*/ 0 w 87"/>
                  <a:gd name="T3" fmla="*/ 1 h 148"/>
                  <a:gd name="T4" fmla="*/ 0 w 87"/>
                  <a:gd name="T5" fmla="*/ 1 h 148"/>
                  <a:gd name="T6" fmla="*/ 0 w 87"/>
                  <a:gd name="T7" fmla="*/ 1 h 148"/>
                  <a:gd name="T8" fmla="*/ 0 w 87"/>
                  <a:gd name="T9" fmla="*/ 0 h 148"/>
                  <a:gd name="T10" fmla="*/ 0 60000 65536"/>
                  <a:gd name="T11" fmla="*/ 0 60000 65536"/>
                  <a:gd name="T12" fmla="*/ 0 60000 65536"/>
                  <a:gd name="T13" fmla="*/ 0 60000 65536"/>
                  <a:gd name="T14" fmla="*/ 0 60000 65536"/>
                  <a:gd name="T15" fmla="*/ 0 w 87"/>
                  <a:gd name="T16" fmla="*/ 0 h 148"/>
                  <a:gd name="T17" fmla="*/ 87 w 87"/>
                  <a:gd name="T18" fmla="*/ 148 h 148"/>
                </a:gdLst>
                <a:ahLst/>
                <a:cxnLst>
                  <a:cxn ang="T10">
                    <a:pos x="T0" y="T1"/>
                  </a:cxn>
                  <a:cxn ang="T11">
                    <a:pos x="T2" y="T3"/>
                  </a:cxn>
                  <a:cxn ang="T12">
                    <a:pos x="T4" y="T5"/>
                  </a:cxn>
                  <a:cxn ang="T13">
                    <a:pos x="T6" y="T7"/>
                  </a:cxn>
                  <a:cxn ang="T14">
                    <a:pos x="T8" y="T9"/>
                  </a:cxn>
                </a:cxnLst>
                <a:rect l="T15" t="T16" r="T17" b="T18"/>
                <a:pathLst>
                  <a:path w="87" h="148">
                    <a:moveTo>
                      <a:pt x="87" y="0"/>
                    </a:moveTo>
                    <a:lnTo>
                      <a:pt x="87" y="148"/>
                    </a:lnTo>
                    <a:lnTo>
                      <a:pt x="0" y="148"/>
                    </a:lnTo>
                    <a:lnTo>
                      <a:pt x="0" y="48"/>
                    </a:lnTo>
                    <a:lnTo>
                      <a:pt x="87" y="0"/>
                    </a:lnTo>
                    <a:close/>
                  </a:path>
                </a:pathLst>
              </a:custGeom>
              <a:solidFill>
                <a:srgbClr val="BFBF00"/>
              </a:solidFill>
              <a:ln w="9525">
                <a:noFill/>
                <a:round/>
                <a:headEnd/>
                <a:tailEnd/>
              </a:ln>
            </p:spPr>
            <p:txBody>
              <a:bodyPr/>
              <a:lstStyle/>
              <a:p>
                <a:pPr algn="ctr" eaLnBrk="0" hangingPunct="0"/>
                <a:endParaRPr lang="pt-BR"/>
              </a:p>
            </p:txBody>
          </p:sp>
          <p:sp>
            <p:nvSpPr>
              <p:cNvPr id="1773" name="Rectangle 692"/>
              <p:cNvSpPr>
                <a:spLocks noChangeArrowheads="1"/>
              </p:cNvSpPr>
              <p:nvPr/>
            </p:nvSpPr>
            <p:spPr bwMode="auto">
              <a:xfrm>
                <a:off x="2853" y="2480"/>
                <a:ext cx="105" cy="50"/>
              </a:xfrm>
              <a:prstGeom prst="rect">
                <a:avLst/>
              </a:prstGeom>
              <a:solidFill>
                <a:srgbClr val="FFFF00"/>
              </a:solidFill>
              <a:ln w="9525">
                <a:noFill/>
                <a:miter lim="800000"/>
                <a:headEnd/>
                <a:tailEnd/>
              </a:ln>
            </p:spPr>
            <p:txBody>
              <a:bodyPr/>
              <a:lstStyle/>
              <a:p>
                <a:endParaRPr lang="pt-BR" sz="1400" b="1">
                  <a:solidFill>
                    <a:schemeClr val="tx1"/>
                  </a:solidFill>
                  <a:latin typeface="Century Gothic" pitchFamily="34" charset="0"/>
                </a:endParaRPr>
              </a:p>
            </p:txBody>
          </p:sp>
          <p:sp>
            <p:nvSpPr>
              <p:cNvPr id="1774" name="Freeform 693"/>
              <p:cNvSpPr>
                <a:spLocks/>
              </p:cNvSpPr>
              <p:nvPr/>
            </p:nvSpPr>
            <p:spPr bwMode="auto">
              <a:xfrm>
                <a:off x="2732" y="2480"/>
                <a:ext cx="120" cy="50"/>
              </a:xfrm>
              <a:custGeom>
                <a:avLst/>
                <a:gdLst>
                  <a:gd name="T0" fmla="*/ 1 w 239"/>
                  <a:gd name="T1" fmla="*/ 0 h 100"/>
                  <a:gd name="T2" fmla="*/ 1 w 239"/>
                  <a:gd name="T3" fmla="*/ 0 h 100"/>
                  <a:gd name="T4" fmla="*/ 0 w 239"/>
                  <a:gd name="T5" fmla="*/ 1 h 100"/>
                  <a:gd name="T6" fmla="*/ 1 w 239"/>
                  <a:gd name="T7" fmla="*/ 1 h 100"/>
                  <a:gd name="T8" fmla="*/ 1 w 239"/>
                  <a:gd name="T9" fmla="*/ 1 h 100"/>
                  <a:gd name="T10" fmla="*/ 1 w 239"/>
                  <a:gd name="T11" fmla="*/ 1 h 100"/>
                  <a:gd name="T12" fmla="*/ 1 w 239"/>
                  <a:gd name="T13" fmla="*/ 0 h 100"/>
                  <a:gd name="T14" fmla="*/ 0 60000 65536"/>
                  <a:gd name="T15" fmla="*/ 0 60000 65536"/>
                  <a:gd name="T16" fmla="*/ 0 60000 65536"/>
                  <a:gd name="T17" fmla="*/ 0 60000 65536"/>
                  <a:gd name="T18" fmla="*/ 0 60000 65536"/>
                  <a:gd name="T19" fmla="*/ 0 60000 65536"/>
                  <a:gd name="T20" fmla="*/ 0 60000 65536"/>
                  <a:gd name="T21" fmla="*/ 0 w 239"/>
                  <a:gd name="T22" fmla="*/ 0 h 100"/>
                  <a:gd name="T23" fmla="*/ 239 w 239"/>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100">
                    <a:moveTo>
                      <a:pt x="239" y="0"/>
                    </a:moveTo>
                    <a:lnTo>
                      <a:pt x="24" y="0"/>
                    </a:lnTo>
                    <a:lnTo>
                      <a:pt x="0" y="58"/>
                    </a:lnTo>
                    <a:lnTo>
                      <a:pt x="208" y="58"/>
                    </a:lnTo>
                    <a:lnTo>
                      <a:pt x="213" y="84"/>
                    </a:lnTo>
                    <a:lnTo>
                      <a:pt x="239" y="100"/>
                    </a:lnTo>
                    <a:lnTo>
                      <a:pt x="239" y="0"/>
                    </a:lnTo>
                    <a:close/>
                  </a:path>
                </a:pathLst>
              </a:custGeom>
              <a:solidFill>
                <a:srgbClr val="BFBF00"/>
              </a:solidFill>
              <a:ln w="9525">
                <a:noFill/>
                <a:round/>
                <a:headEnd/>
                <a:tailEnd/>
              </a:ln>
            </p:spPr>
            <p:txBody>
              <a:bodyPr/>
              <a:lstStyle/>
              <a:p>
                <a:pPr algn="ctr" eaLnBrk="0" hangingPunct="0"/>
                <a:endParaRPr lang="pt-BR"/>
              </a:p>
            </p:txBody>
          </p:sp>
          <p:sp>
            <p:nvSpPr>
              <p:cNvPr id="1775" name="Freeform 694"/>
              <p:cNvSpPr>
                <a:spLocks/>
              </p:cNvSpPr>
              <p:nvPr/>
            </p:nvSpPr>
            <p:spPr bwMode="auto">
              <a:xfrm>
                <a:off x="2694" y="2463"/>
                <a:ext cx="134" cy="89"/>
              </a:xfrm>
              <a:custGeom>
                <a:avLst/>
                <a:gdLst>
                  <a:gd name="T0" fmla="*/ 0 w 269"/>
                  <a:gd name="T1" fmla="*/ 1 h 178"/>
                  <a:gd name="T2" fmla="*/ 0 w 269"/>
                  <a:gd name="T3" fmla="*/ 1 h 178"/>
                  <a:gd name="T4" fmla="*/ 0 w 269"/>
                  <a:gd name="T5" fmla="*/ 0 h 178"/>
                  <a:gd name="T6" fmla="*/ 0 w 269"/>
                  <a:gd name="T7" fmla="*/ 0 h 178"/>
                  <a:gd name="T8" fmla="*/ 0 w 269"/>
                  <a:gd name="T9" fmla="*/ 1 h 178"/>
                  <a:gd name="T10" fmla="*/ 0 w 269"/>
                  <a:gd name="T11" fmla="*/ 1 h 178"/>
                  <a:gd name="T12" fmla="*/ 0 w 269"/>
                  <a:gd name="T13" fmla="*/ 1 h 178"/>
                  <a:gd name="T14" fmla="*/ 0 w 269"/>
                  <a:gd name="T15" fmla="*/ 1 h 178"/>
                  <a:gd name="T16" fmla="*/ 0 w 269"/>
                  <a:gd name="T17" fmla="*/ 1 h 178"/>
                  <a:gd name="T18" fmla="*/ 0 w 269"/>
                  <a:gd name="T19" fmla="*/ 1 h 178"/>
                  <a:gd name="T20" fmla="*/ 0 w 269"/>
                  <a:gd name="T21" fmla="*/ 1 h 178"/>
                  <a:gd name="T22" fmla="*/ 0 w 269"/>
                  <a:gd name="T23" fmla="*/ 1 h 178"/>
                  <a:gd name="T24" fmla="*/ 0 w 269"/>
                  <a:gd name="T25" fmla="*/ 1 h 178"/>
                  <a:gd name="T26" fmla="*/ 0 w 269"/>
                  <a:gd name="T27" fmla="*/ 1 h 178"/>
                  <a:gd name="T28" fmla="*/ 0 w 269"/>
                  <a:gd name="T29" fmla="*/ 1 h 178"/>
                  <a:gd name="T30" fmla="*/ 0 w 269"/>
                  <a:gd name="T31" fmla="*/ 1 h 178"/>
                  <a:gd name="T32" fmla="*/ 0 w 269"/>
                  <a:gd name="T33" fmla="*/ 1 h 178"/>
                  <a:gd name="T34" fmla="*/ 0 w 269"/>
                  <a:gd name="T35" fmla="*/ 1 h 178"/>
                  <a:gd name="T36" fmla="*/ 0 w 269"/>
                  <a:gd name="T37" fmla="*/ 1 h 178"/>
                  <a:gd name="T38" fmla="*/ 0 w 269"/>
                  <a:gd name="T39" fmla="*/ 1 h 1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9"/>
                  <a:gd name="T61" fmla="*/ 0 h 178"/>
                  <a:gd name="T62" fmla="*/ 269 w 269"/>
                  <a:gd name="T63" fmla="*/ 178 h 1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9" h="178">
                    <a:moveTo>
                      <a:pt x="269" y="37"/>
                    </a:moveTo>
                    <a:lnTo>
                      <a:pt x="269" y="14"/>
                    </a:lnTo>
                    <a:lnTo>
                      <a:pt x="258" y="0"/>
                    </a:lnTo>
                    <a:lnTo>
                      <a:pt x="114" y="0"/>
                    </a:lnTo>
                    <a:lnTo>
                      <a:pt x="103" y="18"/>
                    </a:lnTo>
                    <a:lnTo>
                      <a:pt x="74" y="37"/>
                    </a:lnTo>
                    <a:lnTo>
                      <a:pt x="7" y="109"/>
                    </a:lnTo>
                    <a:lnTo>
                      <a:pt x="7" y="152"/>
                    </a:lnTo>
                    <a:lnTo>
                      <a:pt x="0" y="152"/>
                    </a:lnTo>
                    <a:lnTo>
                      <a:pt x="9" y="178"/>
                    </a:lnTo>
                    <a:lnTo>
                      <a:pt x="24" y="178"/>
                    </a:lnTo>
                    <a:lnTo>
                      <a:pt x="24" y="142"/>
                    </a:lnTo>
                    <a:lnTo>
                      <a:pt x="57" y="142"/>
                    </a:lnTo>
                    <a:lnTo>
                      <a:pt x="57" y="176"/>
                    </a:lnTo>
                    <a:lnTo>
                      <a:pt x="72" y="176"/>
                    </a:lnTo>
                    <a:lnTo>
                      <a:pt x="79" y="154"/>
                    </a:lnTo>
                    <a:lnTo>
                      <a:pt x="72" y="154"/>
                    </a:lnTo>
                    <a:lnTo>
                      <a:pt x="72" y="102"/>
                    </a:lnTo>
                    <a:lnTo>
                      <a:pt x="141" y="37"/>
                    </a:lnTo>
                    <a:lnTo>
                      <a:pt x="269" y="37"/>
                    </a:lnTo>
                    <a:close/>
                  </a:path>
                </a:pathLst>
              </a:custGeom>
              <a:solidFill>
                <a:srgbClr val="FFFF00"/>
              </a:solidFill>
              <a:ln w="9525">
                <a:noFill/>
                <a:round/>
                <a:headEnd/>
                <a:tailEnd/>
              </a:ln>
            </p:spPr>
            <p:txBody>
              <a:bodyPr/>
              <a:lstStyle/>
              <a:p>
                <a:pPr algn="ctr" eaLnBrk="0" hangingPunct="0"/>
                <a:endParaRPr lang="pt-BR"/>
              </a:p>
            </p:txBody>
          </p:sp>
          <p:sp>
            <p:nvSpPr>
              <p:cNvPr id="1776" name="Rectangle 695"/>
              <p:cNvSpPr>
                <a:spLocks noChangeArrowheads="1"/>
              </p:cNvSpPr>
              <p:nvPr/>
            </p:nvSpPr>
            <p:spPr bwMode="auto">
              <a:xfrm>
                <a:off x="2853" y="2480"/>
                <a:ext cx="105" cy="10"/>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777" name="Rectangle 696"/>
              <p:cNvSpPr>
                <a:spLocks noChangeArrowheads="1"/>
              </p:cNvSpPr>
              <p:nvPr/>
            </p:nvSpPr>
            <p:spPr bwMode="auto">
              <a:xfrm>
                <a:off x="2703" y="2533"/>
                <a:ext cx="19" cy="45"/>
              </a:xfrm>
              <a:prstGeom prst="rect">
                <a:avLst/>
              </a:prstGeom>
              <a:solidFill>
                <a:srgbClr val="BFBF00"/>
              </a:solidFill>
              <a:ln w="9525">
                <a:noFill/>
                <a:miter lim="800000"/>
                <a:headEnd/>
                <a:tailEnd/>
              </a:ln>
            </p:spPr>
            <p:txBody>
              <a:bodyPr/>
              <a:lstStyle/>
              <a:p>
                <a:endParaRPr lang="pt-BR" sz="1400" b="1">
                  <a:solidFill>
                    <a:schemeClr val="tx1"/>
                  </a:solidFill>
                  <a:latin typeface="Century Gothic" pitchFamily="34" charset="0"/>
                </a:endParaRPr>
              </a:p>
            </p:txBody>
          </p:sp>
          <p:sp>
            <p:nvSpPr>
              <p:cNvPr id="1778" name="Freeform 697"/>
              <p:cNvSpPr>
                <a:spLocks/>
              </p:cNvSpPr>
              <p:nvPr/>
            </p:nvSpPr>
            <p:spPr bwMode="auto">
              <a:xfrm>
                <a:off x="2697" y="2576"/>
                <a:ext cx="33" cy="9"/>
              </a:xfrm>
              <a:custGeom>
                <a:avLst/>
                <a:gdLst>
                  <a:gd name="T0" fmla="*/ 1 w 65"/>
                  <a:gd name="T1" fmla="*/ 0 h 17"/>
                  <a:gd name="T2" fmla="*/ 1 w 65"/>
                  <a:gd name="T3" fmla="*/ 0 h 17"/>
                  <a:gd name="T4" fmla="*/ 0 w 65"/>
                  <a:gd name="T5" fmla="*/ 1 h 17"/>
                  <a:gd name="T6" fmla="*/ 0 w 65"/>
                  <a:gd name="T7" fmla="*/ 1 h 17"/>
                  <a:gd name="T8" fmla="*/ 1 w 65"/>
                  <a:gd name="T9" fmla="*/ 1 h 17"/>
                  <a:gd name="T10" fmla="*/ 1 w 65"/>
                  <a:gd name="T11" fmla="*/ 1 h 17"/>
                  <a:gd name="T12" fmla="*/ 1 w 65"/>
                  <a:gd name="T13" fmla="*/ 0 h 17"/>
                  <a:gd name="T14" fmla="*/ 0 60000 65536"/>
                  <a:gd name="T15" fmla="*/ 0 60000 65536"/>
                  <a:gd name="T16" fmla="*/ 0 60000 65536"/>
                  <a:gd name="T17" fmla="*/ 0 60000 65536"/>
                  <a:gd name="T18" fmla="*/ 0 60000 65536"/>
                  <a:gd name="T19" fmla="*/ 0 60000 65536"/>
                  <a:gd name="T20" fmla="*/ 0 60000 65536"/>
                  <a:gd name="T21" fmla="*/ 0 w 65"/>
                  <a:gd name="T22" fmla="*/ 0 h 17"/>
                  <a:gd name="T23" fmla="*/ 65 w 6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7">
                    <a:moveTo>
                      <a:pt x="50" y="0"/>
                    </a:moveTo>
                    <a:lnTo>
                      <a:pt x="14" y="0"/>
                    </a:lnTo>
                    <a:lnTo>
                      <a:pt x="0" y="12"/>
                    </a:lnTo>
                    <a:lnTo>
                      <a:pt x="0" y="17"/>
                    </a:lnTo>
                    <a:lnTo>
                      <a:pt x="65" y="17"/>
                    </a:lnTo>
                    <a:lnTo>
                      <a:pt x="65" y="12"/>
                    </a:lnTo>
                    <a:lnTo>
                      <a:pt x="50" y="0"/>
                    </a:lnTo>
                    <a:close/>
                  </a:path>
                </a:pathLst>
              </a:custGeom>
              <a:solidFill>
                <a:srgbClr val="808000"/>
              </a:solidFill>
              <a:ln w="9525">
                <a:noFill/>
                <a:round/>
                <a:headEnd/>
                <a:tailEnd/>
              </a:ln>
            </p:spPr>
            <p:txBody>
              <a:bodyPr/>
              <a:lstStyle/>
              <a:p>
                <a:pPr algn="ctr" eaLnBrk="0" hangingPunct="0"/>
                <a:endParaRPr lang="pt-BR"/>
              </a:p>
            </p:txBody>
          </p:sp>
          <p:sp>
            <p:nvSpPr>
              <p:cNvPr id="1779" name="Rectangle 698"/>
              <p:cNvSpPr>
                <a:spLocks noChangeArrowheads="1"/>
              </p:cNvSpPr>
              <p:nvPr/>
            </p:nvSpPr>
            <p:spPr bwMode="auto">
              <a:xfrm>
                <a:off x="2703" y="2533"/>
                <a:ext cx="19" cy="45"/>
              </a:xfrm>
              <a:prstGeom prst="rect">
                <a:avLst/>
              </a:prstGeom>
              <a:solidFill>
                <a:srgbClr val="BFBF00"/>
              </a:solidFill>
              <a:ln w="9525">
                <a:noFill/>
                <a:miter lim="800000"/>
                <a:headEnd/>
                <a:tailEnd/>
              </a:ln>
            </p:spPr>
            <p:txBody>
              <a:bodyPr/>
              <a:lstStyle/>
              <a:p>
                <a:endParaRPr lang="pt-BR" sz="1400" b="1">
                  <a:solidFill>
                    <a:schemeClr val="tx1"/>
                  </a:solidFill>
                  <a:latin typeface="Century Gothic" pitchFamily="34" charset="0"/>
                </a:endParaRPr>
              </a:p>
            </p:txBody>
          </p:sp>
          <p:sp>
            <p:nvSpPr>
              <p:cNvPr id="1780" name="Freeform 699"/>
              <p:cNvSpPr>
                <a:spLocks/>
              </p:cNvSpPr>
              <p:nvPr/>
            </p:nvSpPr>
            <p:spPr bwMode="auto">
              <a:xfrm>
                <a:off x="2697" y="2576"/>
                <a:ext cx="33" cy="9"/>
              </a:xfrm>
              <a:custGeom>
                <a:avLst/>
                <a:gdLst>
                  <a:gd name="T0" fmla="*/ 1 w 65"/>
                  <a:gd name="T1" fmla="*/ 0 h 17"/>
                  <a:gd name="T2" fmla="*/ 1 w 65"/>
                  <a:gd name="T3" fmla="*/ 0 h 17"/>
                  <a:gd name="T4" fmla="*/ 0 w 65"/>
                  <a:gd name="T5" fmla="*/ 1 h 17"/>
                  <a:gd name="T6" fmla="*/ 0 w 65"/>
                  <a:gd name="T7" fmla="*/ 1 h 17"/>
                  <a:gd name="T8" fmla="*/ 1 w 65"/>
                  <a:gd name="T9" fmla="*/ 1 h 17"/>
                  <a:gd name="T10" fmla="*/ 1 w 65"/>
                  <a:gd name="T11" fmla="*/ 1 h 17"/>
                  <a:gd name="T12" fmla="*/ 1 w 65"/>
                  <a:gd name="T13" fmla="*/ 0 h 17"/>
                  <a:gd name="T14" fmla="*/ 0 60000 65536"/>
                  <a:gd name="T15" fmla="*/ 0 60000 65536"/>
                  <a:gd name="T16" fmla="*/ 0 60000 65536"/>
                  <a:gd name="T17" fmla="*/ 0 60000 65536"/>
                  <a:gd name="T18" fmla="*/ 0 60000 65536"/>
                  <a:gd name="T19" fmla="*/ 0 60000 65536"/>
                  <a:gd name="T20" fmla="*/ 0 60000 65536"/>
                  <a:gd name="T21" fmla="*/ 0 w 65"/>
                  <a:gd name="T22" fmla="*/ 0 h 17"/>
                  <a:gd name="T23" fmla="*/ 65 w 6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17">
                    <a:moveTo>
                      <a:pt x="50" y="0"/>
                    </a:moveTo>
                    <a:lnTo>
                      <a:pt x="14" y="0"/>
                    </a:lnTo>
                    <a:lnTo>
                      <a:pt x="0" y="12"/>
                    </a:lnTo>
                    <a:lnTo>
                      <a:pt x="0" y="17"/>
                    </a:lnTo>
                    <a:lnTo>
                      <a:pt x="65" y="17"/>
                    </a:lnTo>
                    <a:lnTo>
                      <a:pt x="65" y="12"/>
                    </a:lnTo>
                    <a:lnTo>
                      <a:pt x="50" y="0"/>
                    </a:lnTo>
                    <a:close/>
                  </a:path>
                </a:pathLst>
              </a:custGeom>
              <a:solidFill>
                <a:srgbClr val="808000"/>
              </a:solidFill>
              <a:ln w="9525">
                <a:noFill/>
                <a:round/>
                <a:headEnd/>
                <a:tailEnd/>
              </a:ln>
            </p:spPr>
            <p:txBody>
              <a:bodyPr/>
              <a:lstStyle/>
              <a:p>
                <a:pPr algn="ctr" eaLnBrk="0" hangingPunct="0"/>
                <a:endParaRPr lang="pt-BR"/>
              </a:p>
            </p:txBody>
          </p:sp>
          <p:sp>
            <p:nvSpPr>
              <p:cNvPr id="1781" name="Freeform 700"/>
              <p:cNvSpPr>
                <a:spLocks/>
              </p:cNvSpPr>
              <p:nvPr/>
            </p:nvSpPr>
            <p:spPr bwMode="auto">
              <a:xfrm>
                <a:off x="2700" y="2474"/>
                <a:ext cx="45" cy="44"/>
              </a:xfrm>
              <a:custGeom>
                <a:avLst/>
                <a:gdLst>
                  <a:gd name="T0" fmla="*/ 0 w 91"/>
                  <a:gd name="T1" fmla="*/ 0 h 88"/>
                  <a:gd name="T2" fmla="*/ 0 w 91"/>
                  <a:gd name="T3" fmla="*/ 1 h 88"/>
                  <a:gd name="T4" fmla="*/ 0 w 91"/>
                  <a:gd name="T5" fmla="*/ 1 h 88"/>
                  <a:gd name="T6" fmla="*/ 0 60000 65536"/>
                  <a:gd name="T7" fmla="*/ 0 60000 65536"/>
                  <a:gd name="T8" fmla="*/ 0 60000 65536"/>
                  <a:gd name="T9" fmla="*/ 0 w 91"/>
                  <a:gd name="T10" fmla="*/ 0 h 88"/>
                  <a:gd name="T11" fmla="*/ 91 w 91"/>
                  <a:gd name="T12" fmla="*/ 88 h 88"/>
                </a:gdLst>
                <a:ahLst/>
                <a:cxnLst>
                  <a:cxn ang="T6">
                    <a:pos x="T0" y="T1"/>
                  </a:cxn>
                  <a:cxn ang="T7">
                    <a:pos x="T2" y="T3"/>
                  </a:cxn>
                  <a:cxn ang="T8">
                    <a:pos x="T4" y="T5"/>
                  </a:cxn>
                </a:cxnLst>
                <a:rect l="T9" t="T10" r="T11" b="T12"/>
                <a:pathLst>
                  <a:path w="91" h="88">
                    <a:moveTo>
                      <a:pt x="91" y="0"/>
                    </a:moveTo>
                    <a:lnTo>
                      <a:pt x="50" y="88"/>
                    </a:lnTo>
                    <a:lnTo>
                      <a:pt x="0" y="88"/>
                    </a:lnTo>
                  </a:path>
                </a:pathLst>
              </a:custGeom>
              <a:noFill/>
              <a:ln w="11113">
                <a:solidFill>
                  <a:srgbClr val="808000"/>
                </a:solidFill>
                <a:round/>
                <a:headEnd/>
                <a:tailEnd/>
              </a:ln>
            </p:spPr>
            <p:txBody>
              <a:bodyPr/>
              <a:lstStyle/>
              <a:p>
                <a:pPr algn="ctr" eaLnBrk="0" hangingPunct="0"/>
                <a:endParaRPr lang="pt-BR"/>
              </a:p>
            </p:txBody>
          </p:sp>
          <p:grpSp>
            <p:nvGrpSpPr>
              <p:cNvPr id="1782" name="Group 701"/>
              <p:cNvGrpSpPr>
                <a:grpSpLocks/>
              </p:cNvGrpSpPr>
              <p:nvPr/>
            </p:nvGrpSpPr>
            <p:grpSpPr bwMode="auto">
              <a:xfrm>
                <a:off x="2750" y="2468"/>
                <a:ext cx="72" cy="9"/>
                <a:chOff x="1956" y="2486"/>
                <a:chExt cx="72" cy="9"/>
              </a:xfrm>
            </p:grpSpPr>
            <p:sp>
              <p:nvSpPr>
                <p:cNvPr id="1877" name="Line 702"/>
                <p:cNvSpPr>
                  <a:spLocks noChangeShapeType="1"/>
                </p:cNvSpPr>
                <p:nvPr/>
              </p:nvSpPr>
              <p:spPr bwMode="auto">
                <a:xfrm flipH="1">
                  <a:off x="1956" y="2486"/>
                  <a:ext cx="72" cy="1"/>
                </a:xfrm>
                <a:prstGeom prst="line">
                  <a:avLst/>
                </a:prstGeom>
                <a:noFill/>
                <a:ln w="11113">
                  <a:solidFill>
                    <a:srgbClr val="000000"/>
                  </a:solidFill>
                  <a:round/>
                  <a:headEnd/>
                  <a:tailEnd/>
                </a:ln>
              </p:spPr>
              <p:txBody>
                <a:bodyPr/>
                <a:lstStyle/>
                <a:p>
                  <a:endParaRPr lang="pt-BR"/>
                </a:p>
              </p:txBody>
            </p:sp>
            <p:sp>
              <p:nvSpPr>
                <p:cNvPr id="1878" name="Line 703"/>
                <p:cNvSpPr>
                  <a:spLocks noChangeShapeType="1"/>
                </p:cNvSpPr>
                <p:nvPr/>
              </p:nvSpPr>
              <p:spPr bwMode="auto">
                <a:xfrm flipH="1">
                  <a:off x="1956" y="2490"/>
                  <a:ext cx="72" cy="1"/>
                </a:xfrm>
                <a:prstGeom prst="line">
                  <a:avLst/>
                </a:prstGeom>
                <a:noFill/>
                <a:ln w="11113">
                  <a:solidFill>
                    <a:srgbClr val="000000"/>
                  </a:solidFill>
                  <a:round/>
                  <a:headEnd/>
                  <a:tailEnd/>
                </a:ln>
              </p:spPr>
              <p:txBody>
                <a:bodyPr/>
                <a:lstStyle/>
                <a:p>
                  <a:endParaRPr lang="pt-BR"/>
                </a:p>
              </p:txBody>
            </p:sp>
            <p:sp>
              <p:nvSpPr>
                <p:cNvPr id="1879" name="Line 704"/>
                <p:cNvSpPr>
                  <a:spLocks noChangeShapeType="1"/>
                </p:cNvSpPr>
                <p:nvPr/>
              </p:nvSpPr>
              <p:spPr bwMode="auto">
                <a:xfrm flipH="1">
                  <a:off x="1956" y="2494"/>
                  <a:ext cx="72" cy="1"/>
                </a:xfrm>
                <a:prstGeom prst="line">
                  <a:avLst/>
                </a:prstGeom>
                <a:noFill/>
                <a:ln w="11113">
                  <a:solidFill>
                    <a:srgbClr val="000000"/>
                  </a:solidFill>
                  <a:round/>
                  <a:headEnd/>
                  <a:tailEnd/>
                </a:ln>
              </p:spPr>
              <p:txBody>
                <a:bodyPr/>
                <a:lstStyle/>
                <a:p>
                  <a:endParaRPr lang="pt-BR"/>
                </a:p>
              </p:txBody>
            </p:sp>
          </p:grpSp>
          <p:sp>
            <p:nvSpPr>
              <p:cNvPr id="1783" name="Freeform 705"/>
              <p:cNvSpPr>
                <a:spLocks/>
              </p:cNvSpPr>
              <p:nvPr/>
            </p:nvSpPr>
            <p:spPr bwMode="auto">
              <a:xfrm>
                <a:off x="2700" y="2474"/>
                <a:ext cx="45" cy="44"/>
              </a:xfrm>
              <a:custGeom>
                <a:avLst/>
                <a:gdLst>
                  <a:gd name="T0" fmla="*/ 0 w 91"/>
                  <a:gd name="T1" fmla="*/ 0 h 88"/>
                  <a:gd name="T2" fmla="*/ 0 w 91"/>
                  <a:gd name="T3" fmla="*/ 1 h 88"/>
                  <a:gd name="T4" fmla="*/ 0 w 91"/>
                  <a:gd name="T5" fmla="*/ 1 h 88"/>
                  <a:gd name="T6" fmla="*/ 0 60000 65536"/>
                  <a:gd name="T7" fmla="*/ 0 60000 65536"/>
                  <a:gd name="T8" fmla="*/ 0 60000 65536"/>
                  <a:gd name="T9" fmla="*/ 0 w 91"/>
                  <a:gd name="T10" fmla="*/ 0 h 88"/>
                  <a:gd name="T11" fmla="*/ 91 w 91"/>
                  <a:gd name="T12" fmla="*/ 88 h 88"/>
                </a:gdLst>
                <a:ahLst/>
                <a:cxnLst>
                  <a:cxn ang="T6">
                    <a:pos x="T0" y="T1"/>
                  </a:cxn>
                  <a:cxn ang="T7">
                    <a:pos x="T2" y="T3"/>
                  </a:cxn>
                  <a:cxn ang="T8">
                    <a:pos x="T4" y="T5"/>
                  </a:cxn>
                </a:cxnLst>
                <a:rect l="T9" t="T10" r="T11" b="T12"/>
                <a:pathLst>
                  <a:path w="91" h="88">
                    <a:moveTo>
                      <a:pt x="91" y="0"/>
                    </a:moveTo>
                    <a:lnTo>
                      <a:pt x="50" y="88"/>
                    </a:lnTo>
                    <a:lnTo>
                      <a:pt x="0" y="88"/>
                    </a:lnTo>
                  </a:path>
                </a:pathLst>
              </a:custGeom>
              <a:noFill/>
              <a:ln w="11113">
                <a:solidFill>
                  <a:srgbClr val="808000"/>
                </a:solidFill>
                <a:round/>
                <a:headEnd/>
                <a:tailEnd/>
              </a:ln>
            </p:spPr>
            <p:txBody>
              <a:bodyPr/>
              <a:lstStyle/>
              <a:p>
                <a:pPr algn="ctr" eaLnBrk="0" hangingPunct="0"/>
                <a:endParaRPr lang="pt-BR"/>
              </a:p>
            </p:txBody>
          </p:sp>
          <p:sp>
            <p:nvSpPr>
              <p:cNvPr id="1784" name="Line 706"/>
              <p:cNvSpPr>
                <a:spLocks noChangeShapeType="1"/>
              </p:cNvSpPr>
              <p:nvPr/>
            </p:nvSpPr>
            <p:spPr bwMode="auto">
              <a:xfrm flipH="1">
                <a:off x="2750" y="2468"/>
                <a:ext cx="72" cy="1"/>
              </a:xfrm>
              <a:prstGeom prst="line">
                <a:avLst/>
              </a:prstGeom>
              <a:noFill/>
              <a:ln w="11113">
                <a:solidFill>
                  <a:srgbClr val="000000"/>
                </a:solidFill>
                <a:round/>
                <a:headEnd/>
                <a:tailEnd/>
              </a:ln>
            </p:spPr>
            <p:txBody>
              <a:bodyPr/>
              <a:lstStyle/>
              <a:p>
                <a:endParaRPr lang="pt-BR"/>
              </a:p>
            </p:txBody>
          </p:sp>
          <p:sp>
            <p:nvSpPr>
              <p:cNvPr id="1785" name="Line 707"/>
              <p:cNvSpPr>
                <a:spLocks noChangeShapeType="1"/>
              </p:cNvSpPr>
              <p:nvPr/>
            </p:nvSpPr>
            <p:spPr bwMode="auto">
              <a:xfrm flipH="1">
                <a:off x="2750" y="2472"/>
                <a:ext cx="72" cy="1"/>
              </a:xfrm>
              <a:prstGeom prst="line">
                <a:avLst/>
              </a:prstGeom>
              <a:noFill/>
              <a:ln w="11113">
                <a:solidFill>
                  <a:srgbClr val="000000"/>
                </a:solidFill>
                <a:round/>
                <a:headEnd/>
                <a:tailEnd/>
              </a:ln>
            </p:spPr>
            <p:txBody>
              <a:bodyPr/>
              <a:lstStyle/>
              <a:p>
                <a:endParaRPr lang="pt-BR"/>
              </a:p>
            </p:txBody>
          </p:sp>
          <p:sp>
            <p:nvSpPr>
              <p:cNvPr id="1786" name="Line 708"/>
              <p:cNvSpPr>
                <a:spLocks noChangeShapeType="1"/>
              </p:cNvSpPr>
              <p:nvPr/>
            </p:nvSpPr>
            <p:spPr bwMode="auto">
              <a:xfrm flipH="1">
                <a:off x="2750" y="2476"/>
                <a:ext cx="72" cy="1"/>
              </a:xfrm>
              <a:prstGeom prst="line">
                <a:avLst/>
              </a:prstGeom>
              <a:noFill/>
              <a:ln w="11113">
                <a:solidFill>
                  <a:srgbClr val="000000"/>
                </a:solidFill>
                <a:round/>
                <a:headEnd/>
                <a:tailEnd/>
              </a:ln>
            </p:spPr>
            <p:txBody>
              <a:bodyPr/>
              <a:lstStyle/>
              <a:p>
                <a:endParaRPr lang="pt-BR"/>
              </a:p>
            </p:txBody>
          </p:sp>
          <p:sp>
            <p:nvSpPr>
              <p:cNvPr id="1787" name="Line 709"/>
              <p:cNvSpPr>
                <a:spLocks noChangeShapeType="1"/>
              </p:cNvSpPr>
              <p:nvPr/>
            </p:nvSpPr>
            <p:spPr bwMode="auto">
              <a:xfrm flipH="1">
                <a:off x="2750" y="2468"/>
                <a:ext cx="72" cy="1"/>
              </a:xfrm>
              <a:prstGeom prst="line">
                <a:avLst/>
              </a:prstGeom>
              <a:noFill/>
              <a:ln w="11113">
                <a:solidFill>
                  <a:srgbClr val="000000"/>
                </a:solidFill>
                <a:round/>
                <a:headEnd/>
                <a:tailEnd/>
              </a:ln>
            </p:spPr>
            <p:txBody>
              <a:bodyPr/>
              <a:lstStyle/>
              <a:p>
                <a:endParaRPr lang="pt-BR"/>
              </a:p>
            </p:txBody>
          </p:sp>
          <p:sp>
            <p:nvSpPr>
              <p:cNvPr id="1788" name="Line 710"/>
              <p:cNvSpPr>
                <a:spLocks noChangeShapeType="1"/>
              </p:cNvSpPr>
              <p:nvPr/>
            </p:nvSpPr>
            <p:spPr bwMode="auto">
              <a:xfrm flipH="1">
                <a:off x="2750" y="2472"/>
                <a:ext cx="72" cy="1"/>
              </a:xfrm>
              <a:prstGeom prst="line">
                <a:avLst/>
              </a:prstGeom>
              <a:noFill/>
              <a:ln w="11113">
                <a:solidFill>
                  <a:srgbClr val="000000"/>
                </a:solidFill>
                <a:round/>
                <a:headEnd/>
                <a:tailEnd/>
              </a:ln>
            </p:spPr>
            <p:txBody>
              <a:bodyPr/>
              <a:lstStyle/>
              <a:p>
                <a:endParaRPr lang="pt-BR"/>
              </a:p>
            </p:txBody>
          </p:sp>
          <p:sp>
            <p:nvSpPr>
              <p:cNvPr id="1789" name="Line 711"/>
              <p:cNvSpPr>
                <a:spLocks noChangeShapeType="1"/>
              </p:cNvSpPr>
              <p:nvPr/>
            </p:nvSpPr>
            <p:spPr bwMode="auto">
              <a:xfrm flipH="1">
                <a:off x="2750" y="2476"/>
                <a:ext cx="72" cy="1"/>
              </a:xfrm>
              <a:prstGeom prst="line">
                <a:avLst/>
              </a:prstGeom>
              <a:noFill/>
              <a:ln w="11113">
                <a:solidFill>
                  <a:srgbClr val="000000"/>
                </a:solidFill>
                <a:round/>
                <a:headEnd/>
                <a:tailEnd/>
              </a:ln>
            </p:spPr>
            <p:txBody>
              <a:bodyPr/>
              <a:lstStyle/>
              <a:p>
                <a:endParaRPr lang="pt-BR"/>
              </a:p>
            </p:txBody>
          </p:sp>
          <p:sp>
            <p:nvSpPr>
              <p:cNvPr id="1790" name="Rectangle 712"/>
              <p:cNvSpPr>
                <a:spLocks noChangeArrowheads="1"/>
              </p:cNvSpPr>
              <p:nvPr/>
            </p:nvSpPr>
            <p:spPr bwMode="auto">
              <a:xfrm>
                <a:off x="3015" y="2469"/>
                <a:ext cx="27" cy="18"/>
              </a:xfrm>
              <a:prstGeom prst="rect">
                <a:avLst/>
              </a:prstGeom>
              <a:solidFill>
                <a:srgbClr val="BFBF00"/>
              </a:solidFill>
              <a:ln w="11113">
                <a:solidFill>
                  <a:srgbClr val="808000"/>
                </a:solidFill>
                <a:miter lim="800000"/>
                <a:headEnd/>
                <a:tailEnd/>
              </a:ln>
            </p:spPr>
            <p:txBody>
              <a:bodyPr/>
              <a:lstStyle/>
              <a:p>
                <a:endParaRPr lang="pt-BR" sz="1400" b="1">
                  <a:solidFill>
                    <a:schemeClr val="tx1"/>
                  </a:solidFill>
                  <a:latin typeface="Century Gothic" pitchFamily="34" charset="0"/>
                </a:endParaRPr>
              </a:p>
            </p:txBody>
          </p:sp>
          <p:grpSp>
            <p:nvGrpSpPr>
              <p:cNvPr id="1791" name="Group 713"/>
              <p:cNvGrpSpPr>
                <a:grpSpLocks/>
              </p:cNvGrpSpPr>
              <p:nvPr/>
            </p:nvGrpSpPr>
            <p:grpSpPr bwMode="auto">
              <a:xfrm>
                <a:off x="2750" y="2320"/>
                <a:ext cx="228" cy="181"/>
                <a:chOff x="1956" y="2338"/>
                <a:chExt cx="228" cy="181"/>
              </a:xfrm>
            </p:grpSpPr>
            <p:sp>
              <p:nvSpPr>
                <p:cNvPr id="1870" name="Freeform 714"/>
                <p:cNvSpPr>
                  <a:spLocks/>
                </p:cNvSpPr>
                <p:nvPr/>
              </p:nvSpPr>
              <p:spPr bwMode="auto">
                <a:xfrm>
                  <a:off x="1991" y="2490"/>
                  <a:ext cx="182" cy="29"/>
                </a:xfrm>
                <a:custGeom>
                  <a:avLst/>
                  <a:gdLst>
                    <a:gd name="T0" fmla="*/ 0 w 364"/>
                    <a:gd name="T1" fmla="*/ 0 h 58"/>
                    <a:gd name="T2" fmla="*/ 0 w 364"/>
                    <a:gd name="T3" fmla="*/ 1 h 58"/>
                    <a:gd name="T4" fmla="*/ 1 w 364"/>
                    <a:gd name="T5" fmla="*/ 1 h 58"/>
                    <a:gd name="T6" fmla="*/ 1 w 364"/>
                    <a:gd name="T7" fmla="*/ 0 h 58"/>
                    <a:gd name="T8" fmla="*/ 0 w 364"/>
                    <a:gd name="T9" fmla="*/ 0 h 58"/>
                    <a:gd name="T10" fmla="*/ 0 60000 65536"/>
                    <a:gd name="T11" fmla="*/ 0 60000 65536"/>
                    <a:gd name="T12" fmla="*/ 0 60000 65536"/>
                    <a:gd name="T13" fmla="*/ 0 60000 65536"/>
                    <a:gd name="T14" fmla="*/ 0 60000 65536"/>
                    <a:gd name="T15" fmla="*/ 0 w 364"/>
                    <a:gd name="T16" fmla="*/ 0 h 58"/>
                    <a:gd name="T17" fmla="*/ 364 w 364"/>
                    <a:gd name="T18" fmla="*/ 58 h 58"/>
                  </a:gdLst>
                  <a:ahLst/>
                  <a:cxnLst>
                    <a:cxn ang="T10">
                      <a:pos x="T0" y="T1"/>
                    </a:cxn>
                    <a:cxn ang="T11">
                      <a:pos x="T2" y="T3"/>
                    </a:cxn>
                    <a:cxn ang="T12">
                      <a:pos x="T4" y="T5"/>
                    </a:cxn>
                    <a:cxn ang="T13">
                      <a:pos x="T6" y="T7"/>
                    </a:cxn>
                    <a:cxn ang="T14">
                      <a:pos x="T8" y="T9"/>
                    </a:cxn>
                  </a:cxnLst>
                  <a:rect l="T15" t="T16" r="T17" b="T18"/>
                  <a:pathLst>
                    <a:path w="364" h="58">
                      <a:moveTo>
                        <a:pt x="0" y="0"/>
                      </a:moveTo>
                      <a:lnTo>
                        <a:pt x="0" y="58"/>
                      </a:lnTo>
                      <a:lnTo>
                        <a:pt x="354" y="58"/>
                      </a:lnTo>
                      <a:lnTo>
                        <a:pt x="364" y="0"/>
                      </a:lnTo>
                      <a:lnTo>
                        <a:pt x="0" y="0"/>
                      </a:lnTo>
                      <a:close/>
                    </a:path>
                  </a:pathLst>
                </a:custGeom>
                <a:solidFill>
                  <a:srgbClr val="BFBF00"/>
                </a:solidFill>
                <a:ln w="9525">
                  <a:noFill/>
                  <a:round/>
                  <a:headEnd/>
                  <a:tailEnd/>
                </a:ln>
              </p:spPr>
              <p:txBody>
                <a:bodyPr/>
                <a:lstStyle/>
                <a:p>
                  <a:pPr algn="ctr" eaLnBrk="0" hangingPunct="0"/>
                  <a:endParaRPr lang="pt-BR"/>
                </a:p>
              </p:txBody>
            </p:sp>
            <p:sp>
              <p:nvSpPr>
                <p:cNvPr id="1871" name="Freeform 715"/>
                <p:cNvSpPr>
                  <a:spLocks/>
                </p:cNvSpPr>
                <p:nvPr/>
              </p:nvSpPr>
              <p:spPr bwMode="auto">
                <a:xfrm>
                  <a:off x="1956" y="2490"/>
                  <a:ext cx="34" cy="29"/>
                </a:xfrm>
                <a:custGeom>
                  <a:avLst/>
                  <a:gdLst>
                    <a:gd name="T0" fmla="*/ 0 w 69"/>
                    <a:gd name="T1" fmla="*/ 0 h 58"/>
                    <a:gd name="T2" fmla="*/ 0 w 69"/>
                    <a:gd name="T3" fmla="*/ 1 h 58"/>
                    <a:gd name="T4" fmla="*/ 0 w 69"/>
                    <a:gd name="T5" fmla="*/ 1 h 58"/>
                    <a:gd name="T6" fmla="*/ 0 w 69"/>
                    <a:gd name="T7" fmla="*/ 1 h 58"/>
                    <a:gd name="T8" fmla="*/ 0 w 69"/>
                    <a:gd name="T9" fmla="*/ 0 h 58"/>
                    <a:gd name="T10" fmla="*/ 0 w 69"/>
                    <a:gd name="T11" fmla="*/ 0 h 58"/>
                    <a:gd name="T12" fmla="*/ 0 60000 65536"/>
                    <a:gd name="T13" fmla="*/ 0 60000 65536"/>
                    <a:gd name="T14" fmla="*/ 0 60000 65536"/>
                    <a:gd name="T15" fmla="*/ 0 60000 65536"/>
                    <a:gd name="T16" fmla="*/ 0 60000 65536"/>
                    <a:gd name="T17" fmla="*/ 0 60000 65536"/>
                    <a:gd name="T18" fmla="*/ 0 w 69"/>
                    <a:gd name="T19" fmla="*/ 0 h 58"/>
                    <a:gd name="T20" fmla="*/ 69 w 6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9" h="58">
                      <a:moveTo>
                        <a:pt x="69" y="0"/>
                      </a:moveTo>
                      <a:lnTo>
                        <a:pt x="69" y="58"/>
                      </a:lnTo>
                      <a:lnTo>
                        <a:pt x="40" y="58"/>
                      </a:lnTo>
                      <a:lnTo>
                        <a:pt x="0" y="41"/>
                      </a:lnTo>
                      <a:lnTo>
                        <a:pt x="0" y="0"/>
                      </a:lnTo>
                      <a:lnTo>
                        <a:pt x="69" y="0"/>
                      </a:lnTo>
                      <a:close/>
                    </a:path>
                  </a:pathLst>
                </a:custGeom>
                <a:solidFill>
                  <a:srgbClr val="FFFF00"/>
                </a:solidFill>
                <a:ln w="9525">
                  <a:noFill/>
                  <a:round/>
                  <a:headEnd/>
                  <a:tailEnd/>
                </a:ln>
              </p:spPr>
              <p:txBody>
                <a:bodyPr/>
                <a:lstStyle/>
                <a:p>
                  <a:pPr algn="ctr" eaLnBrk="0" hangingPunct="0"/>
                  <a:endParaRPr lang="pt-BR"/>
                </a:p>
              </p:txBody>
            </p:sp>
            <p:sp>
              <p:nvSpPr>
                <p:cNvPr id="1872" name="Line 716"/>
                <p:cNvSpPr>
                  <a:spLocks noChangeShapeType="1"/>
                </p:cNvSpPr>
                <p:nvPr/>
              </p:nvSpPr>
              <p:spPr bwMode="auto">
                <a:xfrm>
                  <a:off x="1992" y="2499"/>
                  <a:ext cx="181" cy="1"/>
                </a:xfrm>
                <a:prstGeom prst="line">
                  <a:avLst/>
                </a:prstGeom>
                <a:noFill/>
                <a:ln w="11113">
                  <a:solidFill>
                    <a:srgbClr val="808000"/>
                  </a:solidFill>
                  <a:round/>
                  <a:headEnd/>
                  <a:tailEnd/>
                </a:ln>
              </p:spPr>
              <p:txBody>
                <a:bodyPr/>
                <a:lstStyle/>
                <a:p>
                  <a:endParaRPr lang="pt-BR"/>
                </a:p>
              </p:txBody>
            </p:sp>
            <p:sp>
              <p:nvSpPr>
                <p:cNvPr id="1873" name="Freeform 717"/>
                <p:cNvSpPr>
                  <a:spLocks/>
                </p:cNvSpPr>
                <p:nvPr/>
              </p:nvSpPr>
              <p:spPr bwMode="auto">
                <a:xfrm>
                  <a:off x="2075" y="2350"/>
                  <a:ext cx="109" cy="141"/>
                </a:xfrm>
                <a:custGeom>
                  <a:avLst/>
                  <a:gdLst>
                    <a:gd name="T0" fmla="*/ 0 w 219"/>
                    <a:gd name="T1" fmla="*/ 1 h 282"/>
                    <a:gd name="T2" fmla="*/ 0 w 219"/>
                    <a:gd name="T3" fmla="*/ 1 h 282"/>
                    <a:gd name="T4" fmla="*/ 0 w 219"/>
                    <a:gd name="T5" fmla="*/ 1 h 282"/>
                    <a:gd name="T6" fmla="*/ 0 w 219"/>
                    <a:gd name="T7" fmla="*/ 1 h 282"/>
                    <a:gd name="T8" fmla="*/ 0 w 219"/>
                    <a:gd name="T9" fmla="*/ 1 h 282"/>
                    <a:gd name="T10" fmla="*/ 0 w 219"/>
                    <a:gd name="T11" fmla="*/ 1 h 282"/>
                    <a:gd name="T12" fmla="*/ 0 w 219"/>
                    <a:gd name="T13" fmla="*/ 1 h 282"/>
                    <a:gd name="T14" fmla="*/ 0 w 219"/>
                    <a:gd name="T15" fmla="*/ 1 h 282"/>
                    <a:gd name="T16" fmla="*/ 0 w 219"/>
                    <a:gd name="T17" fmla="*/ 0 h 282"/>
                    <a:gd name="T18" fmla="*/ 0 w 219"/>
                    <a:gd name="T19" fmla="*/ 1 h 282"/>
                    <a:gd name="T20" fmla="*/ 0 w 219"/>
                    <a:gd name="T21" fmla="*/ 1 h 282"/>
                    <a:gd name="T22" fmla="*/ 0 w 219"/>
                    <a:gd name="T23" fmla="*/ 0 h 282"/>
                    <a:gd name="T24" fmla="*/ 0 w 219"/>
                    <a:gd name="T25" fmla="*/ 0 h 282"/>
                    <a:gd name="T26" fmla="*/ 0 w 219"/>
                    <a:gd name="T27" fmla="*/ 1 h 282"/>
                    <a:gd name="T28" fmla="*/ 0 w 219"/>
                    <a:gd name="T29" fmla="*/ 1 h 282"/>
                    <a:gd name="T30" fmla="*/ 0 w 219"/>
                    <a:gd name="T31" fmla="*/ 1 h 282"/>
                    <a:gd name="T32" fmla="*/ 0 w 219"/>
                    <a:gd name="T33" fmla="*/ 1 h 282"/>
                    <a:gd name="T34" fmla="*/ 0 w 219"/>
                    <a:gd name="T35" fmla="*/ 1 h 2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282"/>
                    <a:gd name="T56" fmla="*/ 219 w 219"/>
                    <a:gd name="T57" fmla="*/ 282 h 2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282">
                      <a:moveTo>
                        <a:pt x="29" y="2"/>
                      </a:moveTo>
                      <a:lnTo>
                        <a:pt x="0" y="110"/>
                      </a:lnTo>
                      <a:lnTo>
                        <a:pt x="26" y="167"/>
                      </a:lnTo>
                      <a:lnTo>
                        <a:pt x="26" y="282"/>
                      </a:lnTo>
                      <a:lnTo>
                        <a:pt x="196" y="282"/>
                      </a:lnTo>
                      <a:lnTo>
                        <a:pt x="219" y="160"/>
                      </a:lnTo>
                      <a:lnTo>
                        <a:pt x="210" y="141"/>
                      </a:lnTo>
                      <a:lnTo>
                        <a:pt x="167" y="2"/>
                      </a:lnTo>
                      <a:lnTo>
                        <a:pt x="147" y="0"/>
                      </a:lnTo>
                      <a:lnTo>
                        <a:pt x="190" y="148"/>
                      </a:lnTo>
                      <a:lnTo>
                        <a:pt x="93" y="148"/>
                      </a:lnTo>
                      <a:lnTo>
                        <a:pt x="93" y="0"/>
                      </a:lnTo>
                      <a:lnTo>
                        <a:pt x="71" y="0"/>
                      </a:lnTo>
                      <a:lnTo>
                        <a:pt x="71" y="148"/>
                      </a:lnTo>
                      <a:lnTo>
                        <a:pt x="54" y="148"/>
                      </a:lnTo>
                      <a:lnTo>
                        <a:pt x="21" y="103"/>
                      </a:lnTo>
                      <a:lnTo>
                        <a:pt x="48" y="2"/>
                      </a:lnTo>
                      <a:lnTo>
                        <a:pt x="29" y="2"/>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874" name="Freeform 718"/>
                <p:cNvSpPr>
                  <a:spLocks/>
                </p:cNvSpPr>
                <p:nvPr/>
              </p:nvSpPr>
              <p:spPr bwMode="auto">
                <a:xfrm>
                  <a:off x="1964" y="2403"/>
                  <a:ext cx="128" cy="88"/>
                </a:xfrm>
                <a:custGeom>
                  <a:avLst/>
                  <a:gdLst>
                    <a:gd name="T0" fmla="*/ 0 w 257"/>
                    <a:gd name="T1" fmla="*/ 1 h 175"/>
                    <a:gd name="T2" fmla="*/ 0 w 257"/>
                    <a:gd name="T3" fmla="*/ 1 h 175"/>
                    <a:gd name="T4" fmla="*/ 0 w 257"/>
                    <a:gd name="T5" fmla="*/ 0 h 175"/>
                    <a:gd name="T6" fmla="*/ 0 w 257"/>
                    <a:gd name="T7" fmla="*/ 0 h 175"/>
                    <a:gd name="T8" fmla="*/ 0 w 257"/>
                    <a:gd name="T9" fmla="*/ 1 h 175"/>
                    <a:gd name="T10" fmla="*/ 0 w 257"/>
                    <a:gd name="T11" fmla="*/ 1 h 175"/>
                    <a:gd name="T12" fmla="*/ 0 w 257"/>
                    <a:gd name="T13" fmla="*/ 1 h 175"/>
                    <a:gd name="T14" fmla="*/ 0 w 257"/>
                    <a:gd name="T15" fmla="*/ 1 h 175"/>
                    <a:gd name="T16" fmla="*/ 0 60000 65536"/>
                    <a:gd name="T17" fmla="*/ 0 60000 65536"/>
                    <a:gd name="T18" fmla="*/ 0 60000 65536"/>
                    <a:gd name="T19" fmla="*/ 0 60000 65536"/>
                    <a:gd name="T20" fmla="*/ 0 60000 65536"/>
                    <a:gd name="T21" fmla="*/ 0 60000 65536"/>
                    <a:gd name="T22" fmla="*/ 0 60000 65536"/>
                    <a:gd name="T23" fmla="*/ 0 60000 65536"/>
                    <a:gd name="T24" fmla="*/ 0 w 257"/>
                    <a:gd name="T25" fmla="*/ 0 h 175"/>
                    <a:gd name="T26" fmla="*/ 257 w 257"/>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7" h="175">
                      <a:moveTo>
                        <a:pt x="257" y="175"/>
                      </a:moveTo>
                      <a:lnTo>
                        <a:pt x="257" y="50"/>
                      </a:lnTo>
                      <a:lnTo>
                        <a:pt x="221" y="0"/>
                      </a:lnTo>
                      <a:lnTo>
                        <a:pt x="9" y="0"/>
                      </a:lnTo>
                      <a:lnTo>
                        <a:pt x="4" y="3"/>
                      </a:lnTo>
                      <a:lnTo>
                        <a:pt x="0" y="8"/>
                      </a:lnTo>
                      <a:lnTo>
                        <a:pt x="0" y="175"/>
                      </a:lnTo>
                      <a:lnTo>
                        <a:pt x="257" y="175"/>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875" name="Freeform 719"/>
                <p:cNvSpPr>
                  <a:spLocks/>
                </p:cNvSpPr>
                <p:nvPr/>
              </p:nvSpPr>
              <p:spPr bwMode="auto">
                <a:xfrm>
                  <a:off x="2088" y="2338"/>
                  <a:ext cx="72" cy="18"/>
                </a:xfrm>
                <a:custGeom>
                  <a:avLst/>
                  <a:gdLst>
                    <a:gd name="T0" fmla="*/ 0 w 145"/>
                    <a:gd name="T1" fmla="*/ 1 h 36"/>
                    <a:gd name="T2" fmla="*/ 0 w 145"/>
                    <a:gd name="T3" fmla="*/ 1 h 36"/>
                    <a:gd name="T4" fmla="*/ 0 w 145"/>
                    <a:gd name="T5" fmla="*/ 1 h 36"/>
                    <a:gd name="T6" fmla="*/ 0 w 145"/>
                    <a:gd name="T7" fmla="*/ 0 h 36"/>
                    <a:gd name="T8" fmla="*/ 0 w 145"/>
                    <a:gd name="T9" fmla="*/ 1 h 36"/>
                    <a:gd name="T10" fmla="*/ 0 w 145"/>
                    <a:gd name="T11" fmla="*/ 1 h 36"/>
                    <a:gd name="T12" fmla="*/ 0 60000 65536"/>
                    <a:gd name="T13" fmla="*/ 0 60000 65536"/>
                    <a:gd name="T14" fmla="*/ 0 60000 65536"/>
                    <a:gd name="T15" fmla="*/ 0 60000 65536"/>
                    <a:gd name="T16" fmla="*/ 0 60000 65536"/>
                    <a:gd name="T17" fmla="*/ 0 60000 65536"/>
                    <a:gd name="T18" fmla="*/ 0 w 145"/>
                    <a:gd name="T19" fmla="*/ 0 h 36"/>
                    <a:gd name="T20" fmla="*/ 145 w 14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45" h="36">
                      <a:moveTo>
                        <a:pt x="0" y="36"/>
                      </a:moveTo>
                      <a:lnTo>
                        <a:pt x="145" y="36"/>
                      </a:lnTo>
                      <a:lnTo>
                        <a:pt x="136" y="10"/>
                      </a:lnTo>
                      <a:lnTo>
                        <a:pt x="115" y="0"/>
                      </a:lnTo>
                      <a:lnTo>
                        <a:pt x="7" y="14"/>
                      </a:lnTo>
                      <a:lnTo>
                        <a:pt x="0" y="36"/>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876" name="Freeform 720"/>
                <p:cNvSpPr>
                  <a:spLocks/>
                </p:cNvSpPr>
                <p:nvPr/>
              </p:nvSpPr>
              <p:spPr bwMode="auto">
                <a:xfrm>
                  <a:off x="2089" y="2350"/>
                  <a:ext cx="70" cy="4"/>
                </a:xfrm>
                <a:custGeom>
                  <a:avLst/>
                  <a:gdLst>
                    <a:gd name="T0" fmla="*/ 0 w 141"/>
                    <a:gd name="T1" fmla="*/ 0 h 9"/>
                    <a:gd name="T2" fmla="*/ 0 w 141"/>
                    <a:gd name="T3" fmla="*/ 0 h 9"/>
                    <a:gd name="T4" fmla="*/ 0 w 141"/>
                    <a:gd name="T5" fmla="*/ 0 h 9"/>
                    <a:gd name="T6" fmla="*/ 0 w 141"/>
                    <a:gd name="T7" fmla="*/ 0 h 9"/>
                    <a:gd name="T8" fmla="*/ 0 w 141"/>
                    <a:gd name="T9" fmla="*/ 0 h 9"/>
                    <a:gd name="T10" fmla="*/ 0 60000 65536"/>
                    <a:gd name="T11" fmla="*/ 0 60000 65536"/>
                    <a:gd name="T12" fmla="*/ 0 60000 65536"/>
                    <a:gd name="T13" fmla="*/ 0 60000 65536"/>
                    <a:gd name="T14" fmla="*/ 0 60000 65536"/>
                    <a:gd name="T15" fmla="*/ 0 w 141"/>
                    <a:gd name="T16" fmla="*/ 0 h 9"/>
                    <a:gd name="T17" fmla="*/ 141 w 141"/>
                    <a:gd name="T18" fmla="*/ 9 h 9"/>
                  </a:gdLst>
                  <a:ahLst/>
                  <a:cxnLst>
                    <a:cxn ang="T10">
                      <a:pos x="T0" y="T1"/>
                    </a:cxn>
                    <a:cxn ang="T11">
                      <a:pos x="T2" y="T3"/>
                    </a:cxn>
                    <a:cxn ang="T12">
                      <a:pos x="T4" y="T5"/>
                    </a:cxn>
                    <a:cxn ang="T13">
                      <a:pos x="T6" y="T7"/>
                    </a:cxn>
                    <a:cxn ang="T14">
                      <a:pos x="T8" y="T9"/>
                    </a:cxn>
                  </a:cxnLst>
                  <a:rect l="T15" t="T16" r="T17" b="T18"/>
                  <a:pathLst>
                    <a:path w="141" h="9">
                      <a:moveTo>
                        <a:pt x="3" y="0"/>
                      </a:moveTo>
                      <a:lnTo>
                        <a:pt x="0" y="9"/>
                      </a:lnTo>
                      <a:lnTo>
                        <a:pt x="141" y="9"/>
                      </a:lnTo>
                      <a:lnTo>
                        <a:pt x="137" y="0"/>
                      </a:lnTo>
                      <a:lnTo>
                        <a:pt x="3" y="0"/>
                      </a:lnTo>
                      <a:close/>
                    </a:path>
                  </a:pathLst>
                </a:custGeom>
                <a:solidFill>
                  <a:srgbClr val="808000"/>
                </a:solidFill>
                <a:ln w="9525">
                  <a:noFill/>
                  <a:round/>
                  <a:headEnd/>
                  <a:tailEnd/>
                </a:ln>
              </p:spPr>
              <p:txBody>
                <a:bodyPr/>
                <a:lstStyle/>
                <a:p>
                  <a:pPr algn="ctr" eaLnBrk="0" hangingPunct="0"/>
                  <a:endParaRPr lang="pt-BR"/>
                </a:p>
              </p:txBody>
            </p:sp>
          </p:grpSp>
          <p:grpSp>
            <p:nvGrpSpPr>
              <p:cNvPr id="1792" name="Group 721"/>
              <p:cNvGrpSpPr>
                <a:grpSpLocks/>
              </p:cNvGrpSpPr>
              <p:nvPr/>
            </p:nvGrpSpPr>
            <p:grpSpPr bwMode="auto">
              <a:xfrm>
                <a:off x="2766" y="2385"/>
                <a:ext cx="212" cy="90"/>
                <a:chOff x="1972" y="2403"/>
                <a:chExt cx="212" cy="90"/>
              </a:xfrm>
            </p:grpSpPr>
            <p:grpSp>
              <p:nvGrpSpPr>
                <p:cNvPr id="1853" name="Group 748"/>
                <p:cNvGrpSpPr>
                  <a:grpSpLocks/>
                </p:cNvGrpSpPr>
                <p:nvPr/>
              </p:nvGrpSpPr>
              <p:grpSpPr bwMode="auto">
                <a:xfrm>
                  <a:off x="1972" y="2403"/>
                  <a:ext cx="174" cy="90"/>
                  <a:chOff x="1972" y="2403"/>
                  <a:chExt cx="174" cy="90"/>
                </a:xfrm>
              </p:grpSpPr>
              <p:grpSp>
                <p:nvGrpSpPr>
                  <p:cNvPr id="1855" name="Group 723"/>
                  <p:cNvGrpSpPr>
                    <a:grpSpLocks/>
                  </p:cNvGrpSpPr>
                  <p:nvPr/>
                </p:nvGrpSpPr>
                <p:grpSpPr bwMode="auto">
                  <a:xfrm>
                    <a:off x="1972" y="2403"/>
                    <a:ext cx="174" cy="90"/>
                    <a:chOff x="1972" y="2403"/>
                    <a:chExt cx="174" cy="90"/>
                  </a:xfrm>
                </p:grpSpPr>
                <p:grpSp>
                  <p:nvGrpSpPr>
                    <p:cNvPr id="1864" name="Group 724"/>
                    <p:cNvGrpSpPr>
                      <a:grpSpLocks/>
                    </p:cNvGrpSpPr>
                    <p:nvPr/>
                  </p:nvGrpSpPr>
                  <p:grpSpPr bwMode="auto">
                    <a:xfrm>
                      <a:off x="1972" y="2403"/>
                      <a:ext cx="94" cy="90"/>
                      <a:chOff x="1972" y="2403"/>
                      <a:chExt cx="94" cy="90"/>
                    </a:xfrm>
                  </p:grpSpPr>
                  <p:sp>
                    <p:nvSpPr>
                      <p:cNvPr id="1868" name="Line 725"/>
                      <p:cNvSpPr>
                        <a:spLocks noChangeShapeType="1"/>
                      </p:cNvSpPr>
                      <p:nvPr/>
                    </p:nvSpPr>
                    <p:spPr bwMode="auto">
                      <a:xfrm>
                        <a:off x="1972" y="2403"/>
                        <a:ext cx="1" cy="90"/>
                      </a:xfrm>
                      <a:prstGeom prst="line">
                        <a:avLst/>
                      </a:prstGeom>
                      <a:noFill/>
                      <a:ln w="11113">
                        <a:solidFill>
                          <a:srgbClr val="808000"/>
                        </a:solidFill>
                        <a:round/>
                        <a:headEnd/>
                        <a:tailEnd/>
                      </a:ln>
                    </p:spPr>
                    <p:txBody>
                      <a:bodyPr/>
                      <a:lstStyle/>
                      <a:p>
                        <a:endParaRPr lang="pt-BR"/>
                      </a:p>
                    </p:txBody>
                  </p:sp>
                  <p:sp>
                    <p:nvSpPr>
                      <p:cNvPr id="1869" name="Line 726"/>
                      <p:cNvSpPr>
                        <a:spLocks noChangeShapeType="1"/>
                      </p:cNvSpPr>
                      <p:nvPr/>
                    </p:nvSpPr>
                    <p:spPr bwMode="auto">
                      <a:xfrm>
                        <a:off x="2065" y="2403"/>
                        <a:ext cx="1" cy="90"/>
                      </a:xfrm>
                      <a:prstGeom prst="line">
                        <a:avLst/>
                      </a:prstGeom>
                      <a:noFill/>
                      <a:ln w="11113">
                        <a:solidFill>
                          <a:srgbClr val="808000"/>
                        </a:solidFill>
                        <a:round/>
                        <a:headEnd/>
                        <a:tailEnd/>
                      </a:ln>
                    </p:spPr>
                    <p:txBody>
                      <a:bodyPr/>
                      <a:lstStyle/>
                      <a:p>
                        <a:endParaRPr lang="pt-BR"/>
                      </a:p>
                    </p:txBody>
                  </p:sp>
                </p:grpSp>
                <p:grpSp>
                  <p:nvGrpSpPr>
                    <p:cNvPr id="1865" name="Group 727"/>
                    <p:cNvGrpSpPr>
                      <a:grpSpLocks/>
                    </p:cNvGrpSpPr>
                    <p:nvPr/>
                  </p:nvGrpSpPr>
                  <p:grpSpPr bwMode="auto">
                    <a:xfrm>
                      <a:off x="1973" y="2404"/>
                      <a:ext cx="173" cy="88"/>
                      <a:chOff x="1973" y="2404"/>
                      <a:chExt cx="173" cy="88"/>
                    </a:xfrm>
                  </p:grpSpPr>
                  <p:sp>
                    <p:nvSpPr>
                      <p:cNvPr id="1866" name="Freeform 728"/>
                      <p:cNvSpPr>
                        <a:spLocks/>
                      </p:cNvSpPr>
                      <p:nvPr/>
                    </p:nvSpPr>
                    <p:spPr bwMode="auto">
                      <a:xfrm>
                        <a:off x="1973" y="2429"/>
                        <a:ext cx="173" cy="63"/>
                      </a:xfrm>
                      <a:custGeom>
                        <a:avLst/>
                        <a:gdLst>
                          <a:gd name="T0" fmla="*/ 1 w 346"/>
                          <a:gd name="T1" fmla="*/ 1 h 126"/>
                          <a:gd name="T2" fmla="*/ 1 w 346"/>
                          <a:gd name="T3" fmla="*/ 0 h 126"/>
                          <a:gd name="T4" fmla="*/ 0 w 346"/>
                          <a:gd name="T5" fmla="*/ 0 h 126"/>
                          <a:gd name="T6" fmla="*/ 0 60000 65536"/>
                          <a:gd name="T7" fmla="*/ 0 60000 65536"/>
                          <a:gd name="T8" fmla="*/ 0 60000 65536"/>
                          <a:gd name="T9" fmla="*/ 0 w 346"/>
                          <a:gd name="T10" fmla="*/ 0 h 126"/>
                          <a:gd name="T11" fmla="*/ 346 w 346"/>
                          <a:gd name="T12" fmla="*/ 126 h 126"/>
                        </a:gdLst>
                        <a:ahLst/>
                        <a:cxnLst>
                          <a:cxn ang="T6">
                            <a:pos x="T0" y="T1"/>
                          </a:cxn>
                          <a:cxn ang="T7">
                            <a:pos x="T2" y="T3"/>
                          </a:cxn>
                          <a:cxn ang="T8">
                            <a:pos x="T4" y="T5"/>
                          </a:cxn>
                        </a:cxnLst>
                        <a:rect l="T9" t="T10" r="T11" b="T12"/>
                        <a:pathLst>
                          <a:path w="346" h="126">
                            <a:moveTo>
                              <a:pt x="346" y="126"/>
                            </a:moveTo>
                            <a:lnTo>
                              <a:pt x="346" y="0"/>
                            </a:lnTo>
                            <a:lnTo>
                              <a:pt x="0" y="0"/>
                            </a:lnTo>
                          </a:path>
                        </a:pathLst>
                      </a:custGeom>
                      <a:noFill/>
                      <a:ln w="11113">
                        <a:solidFill>
                          <a:srgbClr val="808000"/>
                        </a:solidFill>
                        <a:round/>
                        <a:headEnd/>
                        <a:tailEnd/>
                      </a:ln>
                    </p:spPr>
                    <p:txBody>
                      <a:bodyPr/>
                      <a:lstStyle/>
                      <a:p>
                        <a:pPr algn="ctr" eaLnBrk="0" hangingPunct="0"/>
                        <a:endParaRPr lang="pt-BR"/>
                      </a:p>
                    </p:txBody>
                  </p:sp>
                  <p:sp>
                    <p:nvSpPr>
                      <p:cNvPr id="1867" name="Line 729"/>
                      <p:cNvSpPr>
                        <a:spLocks noChangeShapeType="1"/>
                      </p:cNvSpPr>
                      <p:nvPr/>
                    </p:nvSpPr>
                    <p:spPr bwMode="auto">
                      <a:xfrm>
                        <a:off x="1996" y="2404"/>
                        <a:ext cx="1" cy="26"/>
                      </a:xfrm>
                      <a:prstGeom prst="line">
                        <a:avLst/>
                      </a:prstGeom>
                      <a:noFill/>
                      <a:ln w="11113">
                        <a:solidFill>
                          <a:srgbClr val="808000"/>
                        </a:solidFill>
                        <a:round/>
                        <a:headEnd/>
                        <a:tailEnd/>
                      </a:ln>
                    </p:spPr>
                    <p:txBody>
                      <a:bodyPr/>
                      <a:lstStyle/>
                      <a:p>
                        <a:endParaRPr lang="pt-BR"/>
                      </a:p>
                    </p:txBody>
                  </p:sp>
                </p:grpSp>
              </p:grpSp>
              <p:grpSp>
                <p:nvGrpSpPr>
                  <p:cNvPr id="1856" name="Group 730"/>
                  <p:cNvGrpSpPr>
                    <a:grpSpLocks/>
                  </p:cNvGrpSpPr>
                  <p:nvPr/>
                </p:nvGrpSpPr>
                <p:grpSpPr bwMode="auto">
                  <a:xfrm>
                    <a:off x="1977" y="2430"/>
                    <a:ext cx="84" cy="56"/>
                    <a:chOff x="1977" y="2430"/>
                    <a:chExt cx="84" cy="56"/>
                  </a:xfrm>
                </p:grpSpPr>
                <p:sp>
                  <p:nvSpPr>
                    <p:cNvPr id="1857" name="Rectangle 731"/>
                    <p:cNvSpPr>
                      <a:spLocks noChangeArrowheads="1"/>
                    </p:cNvSpPr>
                    <p:nvPr/>
                  </p:nvSpPr>
                  <p:spPr bwMode="auto">
                    <a:xfrm>
                      <a:off x="1977" y="2430"/>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58" name="Rectangle 732"/>
                    <p:cNvSpPr>
                      <a:spLocks noChangeArrowheads="1"/>
                    </p:cNvSpPr>
                    <p:nvPr/>
                  </p:nvSpPr>
                  <p:spPr bwMode="auto">
                    <a:xfrm>
                      <a:off x="1977" y="2437"/>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59" name="Rectangle 733"/>
                    <p:cNvSpPr>
                      <a:spLocks noChangeArrowheads="1"/>
                    </p:cNvSpPr>
                    <p:nvPr/>
                  </p:nvSpPr>
                  <p:spPr bwMode="auto">
                    <a:xfrm>
                      <a:off x="1977" y="2444"/>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60" name="Rectangle 734"/>
                    <p:cNvSpPr>
                      <a:spLocks noChangeArrowheads="1"/>
                    </p:cNvSpPr>
                    <p:nvPr/>
                  </p:nvSpPr>
                  <p:spPr bwMode="auto">
                    <a:xfrm>
                      <a:off x="1977" y="2451"/>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61" name="Rectangle 735"/>
                    <p:cNvSpPr>
                      <a:spLocks noChangeArrowheads="1"/>
                    </p:cNvSpPr>
                    <p:nvPr/>
                  </p:nvSpPr>
                  <p:spPr bwMode="auto">
                    <a:xfrm>
                      <a:off x="1977" y="2458"/>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62" name="Rectangle 736"/>
                    <p:cNvSpPr>
                      <a:spLocks noChangeArrowheads="1"/>
                    </p:cNvSpPr>
                    <p:nvPr/>
                  </p:nvSpPr>
                  <p:spPr bwMode="auto">
                    <a:xfrm>
                      <a:off x="1977" y="2465"/>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63" name="Rectangle 737"/>
                    <p:cNvSpPr>
                      <a:spLocks noChangeArrowheads="1"/>
                    </p:cNvSpPr>
                    <p:nvPr/>
                  </p:nvSpPr>
                  <p:spPr bwMode="auto">
                    <a:xfrm>
                      <a:off x="1977" y="2472"/>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grpSp>
            </p:grpSp>
            <p:sp>
              <p:nvSpPr>
                <p:cNvPr id="1854" name="Freeform 738"/>
                <p:cNvSpPr>
                  <a:spLocks/>
                </p:cNvSpPr>
                <p:nvPr/>
              </p:nvSpPr>
              <p:spPr bwMode="auto">
                <a:xfrm>
                  <a:off x="2147" y="2428"/>
                  <a:ext cx="37" cy="36"/>
                </a:xfrm>
                <a:custGeom>
                  <a:avLst/>
                  <a:gdLst>
                    <a:gd name="T0" fmla="*/ 0 w 74"/>
                    <a:gd name="T1" fmla="*/ 1 h 72"/>
                    <a:gd name="T2" fmla="*/ 1 w 74"/>
                    <a:gd name="T3" fmla="*/ 0 h 72"/>
                    <a:gd name="T4" fmla="*/ 1 w 74"/>
                    <a:gd name="T5" fmla="*/ 1 h 72"/>
                    <a:gd name="T6" fmla="*/ 1 w 74"/>
                    <a:gd name="T7" fmla="*/ 1 h 72"/>
                    <a:gd name="T8" fmla="*/ 0 w 74"/>
                    <a:gd name="T9" fmla="*/ 1 h 72"/>
                    <a:gd name="T10" fmla="*/ 0 w 74"/>
                    <a:gd name="T11" fmla="*/ 1 h 72"/>
                    <a:gd name="T12" fmla="*/ 0 60000 65536"/>
                    <a:gd name="T13" fmla="*/ 0 60000 65536"/>
                    <a:gd name="T14" fmla="*/ 0 60000 65536"/>
                    <a:gd name="T15" fmla="*/ 0 60000 65536"/>
                    <a:gd name="T16" fmla="*/ 0 60000 65536"/>
                    <a:gd name="T17" fmla="*/ 0 60000 65536"/>
                    <a:gd name="T18" fmla="*/ 0 w 74"/>
                    <a:gd name="T19" fmla="*/ 0 h 72"/>
                    <a:gd name="T20" fmla="*/ 74 w 7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74" h="72">
                      <a:moveTo>
                        <a:pt x="0" y="56"/>
                      </a:moveTo>
                      <a:lnTo>
                        <a:pt x="71" y="0"/>
                      </a:lnTo>
                      <a:lnTo>
                        <a:pt x="74" y="3"/>
                      </a:lnTo>
                      <a:lnTo>
                        <a:pt x="74" y="12"/>
                      </a:lnTo>
                      <a:lnTo>
                        <a:pt x="0" y="72"/>
                      </a:lnTo>
                      <a:lnTo>
                        <a:pt x="0" y="56"/>
                      </a:lnTo>
                      <a:close/>
                    </a:path>
                  </a:pathLst>
                </a:custGeom>
                <a:solidFill>
                  <a:srgbClr val="808000"/>
                </a:solidFill>
                <a:ln w="9525">
                  <a:noFill/>
                  <a:round/>
                  <a:headEnd/>
                  <a:tailEnd/>
                </a:ln>
              </p:spPr>
              <p:txBody>
                <a:bodyPr/>
                <a:lstStyle/>
                <a:p>
                  <a:pPr algn="ctr" eaLnBrk="0" hangingPunct="0"/>
                  <a:endParaRPr lang="pt-BR"/>
                </a:p>
              </p:txBody>
            </p:sp>
          </p:grpSp>
          <p:sp>
            <p:nvSpPr>
              <p:cNvPr id="1793" name="Freeform 739"/>
              <p:cNvSpPr>
                <a:spLocks/>
              </p:cNvSpPr>
              <p:nvPr/>
            </p:nvSpPr>
            <p:spPr bwMode="auto">
              <a:xfrm>
                <a:off x="2785" y="2472"/>
                <a:ext cx="182" cy="29"/>
              </a:xfrm>
              <a:custGeom>
                <a:avLst/>
                <a:gdLst>
                  <a:gd name="T0" fmla="*/ 0 w 364"/>
                  <a:gd name="T1" fmla="*/ 0 h 58"/>
                  <a:gd name="T2" fmla="*/ 0 w 364"/>
                  <a:gd name="T3" fmla="*/ 1 h 58"/>
                  <a:gd name="T4" fmla="*/ 1 w 364"/>
                  <a:gd name="T5" fmla="*/ 1 h 58"/>
                  <a:gd name="T6" fmla="*/ 1 w 364"/>
                  <a:gd name="T7" fmla="*/ 0 h 58"/>
                  <a:gd name="T8" fmla="*/ 0 w 364"/>
                  <a:gd name="T9" fmla="*/ 0 h 58"/>
                  <a:gd name="T10" fmla="*/ 0 60000 65536"/>
                  <a:gd name="T11" fmla="*/ 0 60000 65536"/>
                  <a:gd name="T12" fmla="*/ 0 60000 65536"/>
                  <a:gd name="T13" fmla="*/ 0 60000 65536"/>
                  <a:gd name="T14" fmla="*/ 0 60000 65536"/>
                  <a:gd name="T15" fmla="*/ 0 w 364"/>
                  <a:gd name="T16" fmla="*/ 0 h 58"/>
                  <a:gd name="T17" fmla="*/ 364 w 364"/>
                  <a:gd name="T18" fmla="*/ 58 h 58"/>
                </a:gdLst>
                <a:ahLst/>
                <a:cxnLst>
                  <a:cxn ang="T10">
                    <a:pos x="T0" y="T1"/>
                  </a:cxn>
                  <a:cxn ang="T11">
                    <a:pos x="T2" y="T3"/>
                  </a:cxn>
                  <a:cxn ang="T12">
                    <a:pos x="T4" y="T5"/>
                  </a:cxn>
                  <a:cxn ang="T13">
                    <a:pos x="T6" y="T7"/>
                  </a:cxn>
                  <a:cxn ang="T14">
                    <a:pos x="T8" y="T9"/>
                  </a:cxn>
                </a:cxnLst>
                <a:rect l="T15" t="T16" r="T17" b="T18"/>
                <a:pathLst>
                  <a:path w="364" h="58">
                    <a:moveTo>
                      <a:pt x="0" y="0"/>
                    </a:moveTo>
                    <a:lnTo>
                      <a:pt x="0" y="58"/>
                    </a:lnTo>
                    <a:lnTo>
                      <a:pt x="354" y="58"/>
                    </a:lnTo>
                    <a:lnTo>
                      <a:pt x="364" y="0"/>
                    </a:lnTo>
                    <a:lnTo>
                      <a:pt x="0" y="0"/>
                    </a:lnTo>
                    <a:close/>
                  </a:path>
                </a:pathLst>
              </a:custGeom>
              <a:solidFill>
                <a:srgbClr val="BFBF00"/>
              </a:solidFill>
              <a:ln w="9525">
                <a:noFill/>
                <a:round/>
                <a:headEnd/>
                <a:tailEnd/>
              </a:ln>
            </p:spPr>
            <p:txBody>
              <a:bodyPr/>
              <a:lstStyle/>
              <a:p>
                <a:pPr algn="ctr" eaLnBrk="0" hangingPunct="0"/>
                <a:endParaRPr lang="pt-BR"/>
              </a:p>
            </p:txBody>
          </p:sp>
          <p:sp>
            <p:nvSpPr>
              <p:cNvPr id="1794" name="Freeform 740"/>
              <p:cNvSpPr>
                <a:spLocks/>
              </p:cNvSpPr>
              <p:nvPr/>
            </p:nvSpPr>
            <p:spPr bwMode="auto">
              <a:xfrm>
                <a:off x="2750" y="2472"/>
                <a:ext cx="34" cy="29"/>
              </a:xfrm>
              <a:custGeom>
                <a:avLst/>
                <a:gdLst>
                  <a:gd name="T0" fmla="*/ 0 w 69"/>
                  <a:gd name="T1" fmla="*/ 0 h 58"/>
                  <a:gd name="T2" fmla="*/ 0 w 69"/>
                  <a:gd name="T3" fmla="*/ 1 h 58"/>
                  <a:gd name="T4" fmla="*/ 0 w 69"/>
                  <a:gd name="T5" fmla="*/ 1 h 58"/>
                  <a:gd name="T6" fmla="*/ 0 w 69"/>
                  <a:gd name="T7" fmla="*/ 1 h 58"/>
                  <a:gd name="T8" fmla="*/ 0 w 69"/>
                  <a:gd name="T9" fmla="*/ 0 h 58"/>
                  <a:gd name="T10" fmla="*/ 0 w 69"/>
                  <a:gd name="T11" fmla="*/ 0 h 58"/>
                  <a:gd name="T12" fmla="*/ 0 60000 65536"/>
                  <a:gd name="T13" fmla="*/ 0 60000 65536"/>
                  <a:gd name="T14" fmla="*/ 0 60000 65536"/>
                  <a:gd name="T15" fmla="*/ 0 60000 65536"/>
                  <a:gd name="T16" fmla="*/ 0 60000 65536"/>
                  <a:gd name="T17" fmla="*/ 0 60000 65536"/>
                  <a:gd name="T18" fmla="*/ 0 w 69"/>
                  <a:gd name="T19" fmla="*/ 0 h 58"/>
                  <a:gd name="T20" fmla="*/ 69 w 6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9" h="58">
                    <a:moveTo>
                      <a:pt x="69" y="0"/>
                    </a:moveTo>
                    <a:lnTo>
                      <a:pt x="69" y="58"/>
                    </a:lnTo>
                    <a:lnTo>
                      <a:pt x="40" y="58"/>
                    </a:lnTo>
                    <a:lnTo>
                      <a:pt x="0" y="41"/>
                    </a:lnTo>
                    <a:lnTo>
                      <a:pt x="0" y="0"/>
                    </a:lnTo>
                    <a:lnTo>
                      <a:pt x="69" y="0"/>
                    </a:lnTo>
                    <a:close/>
                  </a:path>
                </a:pathLst>
              </a:custGeom>
              <a:solidFill>
                <a:srgbClr val="FFFF00"/>
              </a:solidFill>
              <a:ln w="9525">
                <a:noFill/>
                <a:round/>
                <a:headEnd/>
                <a:tailEnd/>
              </a:ln>
            </p:spPr>
            <p:txBody>
              <a:bodyPr/>
              <a:lstStyle/>
              <a:p>
                <a:pPr algn="ctr" eaLnBrk="0" hangingPunct="0"/>
                <a:endParaRPr lang="pt-BR"/>
              </a:p>
            </p:txBody>
          </p:sp>
          <p:sp>
            <p:nvSpPr>
              <p:cNvPr id="1795" name="Line 741"/>
              <p:cNvSpPr>
                <a:spLocks noChangeShapeType="1"/>
              </p:cNvSpPr>
              <p:nvPr/>
            </p:nvSpPr>
            <p:spPr bwMode="auto">
              <a:xfrm>
                <a:off x="2786" y="2481"/>
                <a:ext cx="181" cy="1"/>
              </a:xfrm>
              <a:prstGeom prst="line">
                <a:avLst/>
              </a:prstGeom>
              <a:noFill/>
              <a:ln w="11113">
                <a:solidFill>
                  <a:srgbClr val="808000"/>
                </a:solidFill>
                <a:round/>
                <a:headEnd/>
                <a:tailEnd/>
              </a:ln>
            </p:spPr>
            <p:txBody>
              <a:bodyPr/>
              <a:lstStyle/>
              <a:p>
                <a:endParaRPr lang="pt-BR"/>
              </a:p>
            </p:txBody>
          </p:sp>
          <p:sp>
            <p:nvSpPr>
              <p:cNvPr id="1796" name="Freeform 742"/>
              <p:cNvSpPr>
                <a:spLocks/>
              </p:cNvSpPr>
              <p:nvPr/>
            </p:nvSpPr>
            <p:spPr bwMode="auto">
              <a:xfrm>
                <a:off x="2869" y="2332"/>
                <a:ext cx="109" cy="141"/>
              </a:xfrm>
              <a:custGeom>
                <a:avLst/>
                <a:gdLst>
                  <a:gd name="T0" fmla="*/ 0 w 219"/>
                  <a:gd name="T1" fmla="*/ 1 h 282"/>
                  <a:gd name="T2" fmla="*/ 0 w 219"/>
                  <a:gd name="T3" fmla="*/ 1 h 282"/>
                  <a:gd name="T4" fmla="*/ 0 w 219"/>
                  <a:gd name="T5" fmla="*/ 1 h 282"/>
                  <a:gd name="T6" fmla="*/ 0 w 219"/>
                  <a:gd name="T7" fmla="*/ 1 h 282"/>
                  <a:gd name="T8" fmla="*/ 0 w 219"/>
                  <a:gd name="T9" fmla="*/ 1 h 282"/>
                  <a:gd name="T10" fmla="*/ 0 w 219"/>
                  <a:gd name="T11" fmla="*/ 1 h 282"/>
                  <a:gd name="T12" fmla="*/ 0 w 219"/>
                  <a:gd name="T13" fmla="*/ 1 h 282"/>
                  <a:gd name="T14" fmla="*/ 0 w 219"/>
                  <a:gd name="T15" fmla="*/ 1 h 282"/>
                  <a:gd name="T16" fmla="*/ 0 w 219"/>
                  <a:gd name="T17" fmla="*/ 0 h 282"/>
                  <a:gd name="T18" fmla="*/ 0 w 219"/>
                  <a:gd name="T19" fmla="*/ 1 h 282"/>
                  <a:gd name="T20" fmla="*/ 0 w 219"/>
                  <a:gd name="T21" fmla="*/ 1 h 282"/>
                  <a:gd name="T22" fmla="*/ 0 w 219"/>
                  <a:gd name="T23" fmla="*/ 0 h 282"/>
                  <a:gd name="T24" fmla="*/ 0 w 219"/>
                  <a:gd name="T25" fmla="*/ 0 h 282"/>
                  <a:gd name="T26" fmla="*/ 0 w 219"/>
                  <a:gd name="T27" fmla="*/ 1 h 282"/>
                  <a:gd name="T28" fmla="*/ 0 w 219"/>
                  <a:gd name="T29" fmla="*/ 1 h 282"/>
                  <a:gd name="T30" fmla="*/ 0 w 219"/>
                  <a:gd name="T31" fmla="*/ 1 h 282"/>
                  <a:gd name="T32" fmla="*/ 0 w 219"/>
                  <a:gd name="T33" fmla="*/ 1 h 282"/>
                  <a:gd name="T34" fmla="*/ 0 w 219"/>
                  <a:gd name="T35" fmla="*/ 1 h 2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282"/>
                  <a:gd name="T56" fmla="*/ 219 w 219"/>
                  <a:gd name="T57" fmla="*/ 282 h 2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282">
                    <a:moveTo>
                      <a:pt x="29" y="2"/>
                    </a:moveTo>
                    <a:lnTo>
                      <a:pt x="0" y="110"/>
                    </a:lnTo>
                    <a:lnTo>
                      <a:pt x="26" y="167"/>
                    </a:lnTo>
                    <a:lnTo>
                      <a:pt x="26" y="282"/>
                    </a:lnTo>
                    <a:lnTo>
                      <a:pt x="196" y="282"/>
                    </a:lnTo>
                    <a:lnTo>
                      <a:pt x="219" y="160"/>
                    </a:lnTo>
                    <a:lnTo>
                      <a:pt x="210" y="141"/>
                    </a:lnTo>
                    <a:lnTo>
                      <a:pt x="167" y="2"/>
                    </a:lnTo>
                    <a:lnTo>
                      <a:pt x="147" y="0"/>
                    </a:lnTo>
                    <a:lnTo>
                      <a:pt x="190" y="148"/>
                    </a:lnTo>
                    <a:lnTo>
                      <a:pt x="93" y="148"/>
                    </a:lnTo>
                    <a:lnTo>
                      <a:pt x="93" y="0"/>
                    </a:lnTo>
                    <a:lnTo>
                      <a:pt x="71" y="0"/>
                    </a:lnTo>
                    <a:lnTo>
                      <a:pt x="71" y="148"/>
                    </a:lnTo>
                    <a:lnTo>
                      <a:pt x="54" y="148"/>
                    </a:lnTo>
                    <a:lnTo>
                      <a:pt x="21" y="103"/>
                    </a:lnTo>
                    <a:lnTo>
                      <a:pt x="48" y="2"/>
                    </a:lnTo>
                    <a:lnTo>
                      <a:pt x="29" y="2"/>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797" name="Freeform 743"/>
              <p:cNvSpPr>
                <a:spLocks/>
              </p:cNvSpPr>
              <p:nvPr/>
            </p:nvSpPr>
            <p:spPr bwMode="auto">
              <a:xfrm>
                <a:off x="2758" y="2385"/>
                <a:ext cx="128" cy="88"/>
              </a:xfrm>
              <a:custGeom>
                <a:avLst/>
                <a:gdLst>
                  <a:gd name="T0" fmla="*/ 0 w 257"/>
                  <a:gd name="T1" fmla="*/ 1 h 175"/>
                  <a:gd name="T2" fmla="*/ 0 w 257"/>
                  <a:gd name="T3" fmla="*/ 1 h 175"/>
                  <a:gd name="T4" fmla="*/ 0 w 257"/>
                  <a:gd name="T5" fmla="*/ 0 h 175"/>
                  <a:gd name="T6" fmla="*/ 0 w 257"/>
                  <a:gd name="T7" fmla="*/ 0 h 175"/>
                  <a:gd name="T8" fmla="*/ 0 w 257"/>
                  <a:gd name="T9" fmla="*/ 1 h 175"/>
                  <a:gd name="T10" fmla="*/ 0 w 257"/>
                  <a:gd name="T11" fmla="*/ 1 h 175"/>
                  <a:gd name="T12" fmla="*/ 0 w 257"/>
                  <a:gd name="T13" fmla="*/ 1 h 175"/>
                  <a:gd name="T14" fmla="*/ 0 w 257"/>
                  <a:gd name="T15" fmla="*/ 1 h 175"/>
                  <a:gd name="T16" fmla="*/ 0 60000 65536"/>
                  <a:gd name="T17" fmla="*/ 0 60000 65536"/>
                  <a:gd name="T18" fmla="*/ 0 60000 65536"/>
                  <a:gd name="T19" fmla="*/ 0 60000 65536"/>
                  <a:gd name="T20" fmla="*/ 0 60000 65536"/>
                  <a:gd name="T21" fmla="*/ 0 60000 65536"/>
                  <a:gd name="T22" fmla="*/ 0 60000 65536"/>
                  <a:gd name="T23" fmla="*/ 0 60000 65536"/>
                  <a:gd name="T24" fmla="*/ 0 w 257"/>
                  <a:gd name="T25" fmla="*/ 0 h 175"/>
                  <a:gd name="T26" fmla="*/ 257 w 257"/>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7" h="175">
                    <a:moveTo>
                      <a:pt x="257" y="175"/>
                    </a:moveTo>
                    <a:lnTo>
                      <a:pt x="257" y="50"/>
                    </a:lnTo>
                    <a:lnTo>
                      <a:pt x="221" y="0"/>
                    </a:lnTo>
                    <a:lnTo>
                      <a:pt x="9" y="0"/>
                    </a:lnTo>
                    <a:lnTo>
                      <a:pt x="4" y="3"/>
                    </a:lnTo>
                    <a:lnTo>
                      <a:pt x="0" y="8"/>
                    </a:lnTo>
                    <a:lnTo>
                      <a:pt x="0" y="175"/>
                    </a:lnTo>
                    <a:lnTo>
                      <a:pt x="257" y="175"/>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798" name="Freeform 744"/>
              <p:cNvSpPr>
                <a:spLocks/>
              </p:cNvSpPr>
              <p:nvPr/>
            </p:nvSpPr>
            <p:spPr bwMode="auto">
              <a:xfrm>
                <a:off x="2882" y="2320"/>
                <a:ext cx="72" cy="18"/>
              </a:xfrm>
              <a:custGeom>
                <a:avLst/>
                <a:gdLst>
                  <a:gd name="T0" fmla="*/ 0 w 145"/>
                  <a:gd name="T1" fmla="*/ 1 h 36"/>
                  <a:gd name="T2" fmla="*/ 0 w 145"/>
                  <a:gd name="T3" fmla="*/ 1 h 36"/>
                  <a:gd name="T4" fmla="*/ 0 w 145"/>
                  <a:gd name="T5" fmla="*/ 1 h 36"/>
                  <a:gd name="T6" fmla="*/ 0 w 145"/>
                  <a:gd name="T7" fmla="*/ 0 h 36"/>
                  <a:gd name="T8" fmla="*/ 0 w 145"/>
                  <a:gd name="T9" fmla="*/ 1 h 36"/>
                  <a:gd name="T10" fmla="*/ 0 w 145"/>
                  <a:gd name="T11" fmla="*/ 1 h 36"/>
                  <a:gd name="T12" fmla="*/ 0 60000 65536"/>
                  <a:gd name="T13" fmla="*/ 0 60000 65536"/>
                  <a:gd name="T14" fmla="*/ 0 60000 65536"/>
                  <a:gd name="T15" fmla="*/ 0 60000 65536"/>
                  <a:gd name="T16" fmla="*/ 0 60000 65536"/>
                  <a:gd name="T17" fmla="*/ 0 60000 65536"/>
                  <a:gd name="T18" fmla="*/ 0 w 145"/>
                  <a:gd name="T19" fmla="*/ 0 h 36"/>
                  <a:gd name="T20" fmla="*/ 145 w 14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45" h="36">
                    <a:moveTo>
                      <a:pt x="0" y="36"/>
                    </a:moveTo>
                    <a:lnTo>
                      <a:pt x="145" y="36"/>
                    </a:lnTo>
                    <a:lnTo>
                      <a:pt x="136" y="10"/>
                    </a:lnTo>
                    <a:lnTo>
                      <a:pt x="115" y="0"/>
                    </a:lnTo>
                    <a:lnTo>
                      <a:pt x="7" y="14"/>
                    </a:lnTo>
                    <a:lnTo>
                      <a:pt x="0" y="36"/>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799" name="Freeform 745"/>
              <p:cNvSpPr>
                <a:spLocks/>
              </p:cNvSpPr>
              <p:nvPr/>
            </p:nvSpPr>
            <p:spPr bwMode="auto">
              <a:xfrm>
                <a:off x="2883" y="2332"/>
                <a:ext cx="70" cy="4"/>
              </a:xfrm>
              <a:custGeom>
                <a:avLst/>
                <a:gdLst>
                  <a:gd name="T0" fmla="*/ 0 w 141"/>
                  <a:gd name="T1" fmla="*/ 0 h 9"/>
                  <a:gd name="T2" fmla="*/ 0 w 141"/>
                  <a:gd name="T3" fmla="*/ 0 h 9"/>
                  <a:gd name="T4" fmla="*/ 0 w 141"/>
                  <a:gd name="T5" fmla="*/ 0 h 9"/>
                  <a:gd name="T6" fmla="*/ 0 w 141"/>
                  <a:gd name="T7" fmla="*/ 0 h 9"/>
                  <a:gd name="T8" fmla="*/ 0 w 141"/>
                  <a:gd name="T9" fmla="*/ 0 h 9"/>
                  <a:gd name="T10" fmla="*/ 0 60000 65536"/>
                  <a:gd name="T11" fmla="*/ 0 60000 65536"/>
                  <a:gd name="T12" fmla="*/ 0 60000 65536"/>
                  <a:gd name="T13" fmla="*/ 0 60000 65536"/>
                  <a:gd name="T14" fmla="*/ 0 60000 65536"/>
                  <a:gd name="T15" fmla="*/ 0 w 141"/>
                  <a:gd name="T16" fmla="*/ 0 h 9"/>
                  <a:gd name="T17" fmla="*/ 141 w 141"/>
                  <a:gd name="T18" fmla="*/ 9 h 9"/>
                </a:gdLst>
                <a:ahLst/>
                <a:cxnLst>
                  <a:cxn ang="T10">
                    <a:pos x="T0" y="T1"/>
                  </a:cxn>
                  <a:cxn ang="T11">
                    <a:pos x="T2" y="T3"/>
                  </a:cxn>
                  <a:cxn ang="T12">
                    <a:pos x="T4" y="T5"/>
                  </a:cxn>
                  <a:cxn ang="T13">
                    <a:pos x="T6" y="T7"/>
                  </a:cxn>
                  <a:cxn ang="T14">
                    <a:pos x="T8" y="T9"/>
                  </a:cxn>
                </a:cxnLst>
                <a:rect l="T15" t="T16" r="T17" b="T18"/>
                <a:pathLst>
                  <a:path w="141" h="9">
                    <a:moveTo>
                      <a:pt x="3" y="0"/>
                    </a:moveTo>
                    <a:lnTo>
                      <a:pt x="0" y="9"/>
                    </a:lnTo>
                    <a:lnTo>
                      <a:pt x="141" y="9"/>
                    </a:lnTo>
                    <a:lnTo>
                      <a:pt x="137" y="0"/>
                    </a:lnTo>
                    <a:lnTo>
                      <a:pt x="3" y="0"/>
                    </a:lnTo>
                    <a:close/>
                  </a:path>
                </a:pathLst>
              </a:custGeom>
              <a:solidFill>
                <a:srgbClr val="808000"/>
              </a:solidFill>
              <a:ln w="9525">
                <a:noFill/>
                <a:round/>
                <a:headEnd/>
                <a:tailEnd/>
              </a:ln>
            </p:spPr>
            <p:txBody>
              <a:bodyPr/>
              <a:lstStyle/>
              <a:p>
                <a:pPr algn="ctr" eaLnBrk="0" hangingPunct="0"/>
                <a:endParaRPr lang="pt-BR"/>
              </a:p>
            </p:txBody>
          </p:sp>
          <p:sp>
            <p:nvSpPr>
              <p:cNvPr id="1800" name="Freeform 746"/>
              <p:cNvSpPr>
                <a:spLocks/>
              </p:cNvSpPr>
              <p:nvPr/>
            </p:nvSpPr>
            <p:spPr bwMode="auto">
              <a:xfrm>
                <a:off x="2785" y="2472"/>
                <a:ext cx="182" cy="29"/>
              </a:xfrm>
              <a:custGeom>
                <a:avLst/>
                <a:gdLst>
                  <a:gd name="T0" fmla="*/ 0 w 364"/>
                  <a:gd name="T1" fmla="*/ 0 h 58"/>
                  <a:gd name="T2" fmla="*/ 0 w 364"/>
                  <a:gd name="T3" fmla="*/ 1 h 58"/>
                  <a:gd name="T4" fmla="*/ 1 w 364"/>
                  <a:gd name="T5" fmla="*/ 1 h 58"/>
                  <a:gd name="T6" fmla="*/ 1 w 364"/>
                  <a:gd name="T7" fmla="*/ 0 h 58"/>
                  <a:gd name="T8" fmla="*/ 0 w 364"/>
                  <a:gd name="T9" fmla="*/ 0 h 58"/>
                  <a:gd name="T10" fmla="*/ 0 60000 65536"/>
                  <a:gd name="T11" fmla="*/ 0 60000 65536"/>
                  <a:gd name="T12" fmla="*/ 0 60000 65536"/>
                  <a:gd name="T13" fmla="*/ 0 60000 65536"/>
                  <a:gd name="T14" fmla="*/ 0 60000 65536"/>
                  <a:gd name="T15" fmla="*/ 0 w 364"/>
                  <a:gd name="T16" fmla="*/ 0 h 58"/>
                  <a:gd name="T17" fmla="*/ 364 w 364"/>
                  <a:gd name="T18" fmla="*/ 58 h 58"/>
                </a:gdLst>
                <a:ahLst/>
                <a:cxnLst>
                  <a:cxn ang="T10">
                    <a:pos x="T0" y="T1"/>
                  </a:cxn>
                  <a:cxn ang="T11">
                    <a:pos x="T2" y="T3"/>
                  </a:cxn>
                  <a:cxn ang="T12">
                    <a:pos x="T4" y="T5"/>
                  </a:cxn>
                  <a:cxn ang="T13">
                    <a:pos x="T6" y="T7"/>
                  </a:cxn>
                  <a:cxn ang="T14">
                    <a:pos x="T8" y="T9"/>
                  </a:cxn>
                </a:cxnLst>
                <a:rect l="T15" t="T16" r="T17" b="T18"/>
                <a:pathLst>
                  <a:path w="364" h="58">
                    <a:moveTo>
                      <a:pt x="0" y="0"/>
                    </a:moveTo>
                    <a:lnTo>
                      <a:pt x="0" y="58"/>
                    </a:lnTo>
                    <a:lnTo>
                      <a:pt x="354" y="58"/>
                    </a:lnTo>
                    <a:lnTo>
                      <a:pt x="364" y="0"/>
                    </a:lnTo>
                    <a:lnTo>
                      <a:pt x="0" y="0"/>
                    </a:lnTo>
                    <a:close/>
                  </a:path>
                </a:pathLst>
              </a:custGeom>
              <a:solidFill>
                <a:srgbClr val="BFBF00"/>
              </a:solidFill>
              <a:ln w="9525">
                <a:noFill/>
                <a:round/>
                <a:headEnd/>
                <a:tailEnd/>
              </a:ln>
            </p:spPr>
            <p:txBody>
              <a:bodyPr/>
              <a:lstStyle/>
              <a:p>
                <a:pPr algn="ctr" eaLnBrk="0" hangingPunct="0"/>
                <a:endParaRPr lang="pt-BR"/>
              </a:p>
            </p:txBody>
          </p:sp>
          <p:sp>
            <p:nvSpPr>
              <p:cNvPr id="1801" name="Freeform 747"/>
              <p:cNvSpPr>
                <a:spLocks/>
              </p:cNvSpPr>
              <p:nvPr/>
            </p:nvSpPr>
            <p:spPr bwMode="auto">
              <a:xfrm>
                <a:off x="2750" y="2472"/>
                <a:ext cx="34" cy="29"/>
              </a:xfrm>
              <a:custGeom>
                <a:avLst/>
                <a:gdLst>
                  <a:gd name="T0" fmla="*/ 0 w 69"/>
                  <a:gd name="T1" fmla="*/ 0 h 58"/>
                  <a:gd name="T2" fmla="*/ 0 w 69"/>
                  <a:gd name="T3" fmla="*/ 1 h 58"/>
                  <a:gd name="T4" fmla="*/ 0 w 69"/>
                  <a:gd name="T5" fmla="*/ 1 h 58"/>
                  <a:gd name="T6" fmla="*/ 0 w 69"/>
                  <a:gd name="T7" fmla="*/ 1 h 58"/>
                  <a:gd name="T8" fmla="*/ 0 w 69"/>
                  <a:gd name="T9" fmla="*/ 0 h 58"/>
                  <a:gd name="T10" fmla="*/ 0 w 69"/>
                  <a:gd name="T11" fmla="*/ 0 h 58"/>
                  <a:gd name="T12" fmla="*/ 0 60000 65536"/>
                  <a:gd name="T13" fmla="*/ 0 60000 65536"/>
                  <a:gd name="T14" fmla="*/ 0 60000 65536"/>
                  <a:gd name="T15" fmla="*/ 0 60000 65536"/>
                  <a:gd name="T16" fmla="*/ 0 60000 65536"/>
                  <a:gd name="T17" fmla="*/ 0 60000 65536"/>
                  <a:gd name="T18" fmla="*/ 0 w 69"/>
                  <a:gd name="T19" fmla="*/ 0 h 58"/>
                  <a:gd name="T20" fmla="*/ 69 w 69"/>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69" h="58">
                    <a:moveTo>
                      <a:pt x="69" y="0"/>
                    </a:moveTo>
                    <a:lnTo>
                      <a:pt x="69" y="58"/>
                    </a:lnTo>
                    <a:lnTo>
                      <a:pt x="40" y="58"/>
                    </a:lnTo>
                    <a:lnTo>
                      <a:pt x="0" y="41"/>
                    </a:lnTo>
                    <a:lnTo>
                      <a:pt x="0" y="0"/>
                    </a:lnTo>
                    <a:lnTo>
                      <a:pt x="69" y="0"/>
                    </a:lnTo>
                    <a:close/>
                  </a:path>
                </a:pathLst>
              </a:custGeom>
              <a:solidFill>
                <a:srgbClr val="FFFF00"/>
              </a:solidFill>
              <a:ln w="9525">
                <a:noFill/>
                <a:round/>
                <a:headEnd/>
                <a:tailEnd/>
              </a:ln>
            </p:spPr>
            <p:txBody>
              <a:bodyPr/>
              <a:lstStyle/>
              <a:p>
                <a:pPr algn="ctr" eaLnBrk="0" hangingPunct="0"/>
                <a:endParaRPr lang="pt-BR"/>
              </a:p>
            </p:txBody>
          </p:sp>
          <p:sp>
            <p:nvSpPr>
              <p:cNvPr id="1802" name="Line 748"/>
              <p:cNvSpPr>
                <a:spLocks noChangeShapeType="1"/>
              </p:cNvSpPr>
              <p:nvPr/>
            </p:nvSpPr>
            <p:spPr bwMode="auto">
              <a:xfrm>
                <a:off x="2786" y="2481"/>
                <a:ext cx="181" cy="1"/>
              </a:xfrm>
              <a:prstGeom prst="line">
                <a:avLst/>
              </a:prstGeom>
              <a:noFill/>
              <a:ln w="11113">
                <a:solidFill>
                  <a:srgbClr val="808000"/>
                </a:solidFill>
                <a:round/>
                <a:headEnd/>
                <a:tailEnd/>
              </a:ln>
            </p:spPr>
            <p:txBody>
              <a:bodyPr/>
              <a:lstStyle/>
              <a:p>
                <a:endParaRPr lang="pt-BR"/>
              </a:p>
            </p:txBody>
          </p:sp>
          <p:sp>
            <p:nvSpPr>
              <p:cNvPr id="1803" name="Freeform 749"/>
              <p:cNvSpPr>
                <a:spLocks/>
              </p:cNvSpPr>
              <p:nvPr/>
            </p:nvSpPr>
            <p:spPr bwMode="auto">
              <a:xfrm>
                <a:off x="2869" y="2332"/>
                <a:ext cx="109" cy="141"/>
              </a:xfrm>
              <a:custGeom>
                <a:avLst/>
                <a:gdLst>
                  <a:gd name="T0" fmla="*/ 0 w 219"/>
                  <a:gd name="T1" fmla="*/ 1 h 282"/>
                  <a:gd name="T2" fmla="*/ 0 w 219"/>
                  <a:gd name="T3" fmla="*/ 1 h 282"/>
                  <a:gd name="T4" fmla="*/ 0 w 219"/>
                  <a:gd name="T5" fmla="*/ 1 h 282"/>
                  <a:gd name="T6" fmla="*/ 0 w 219"/>
                  <a:gd name="T7" fmla="*/ 1 h 282"/>
                  <a:gd name="T8" fmla="*/ 0 w 219"/>
                  <a:gd name="T9" fmla="*/ 1 h 282"/>
                  <a:gd name="T10" fmla="*/ 0 w 219"/>
                  <a:gd name="T11" fmla="*/ 1 h 282"/>
                  <a:gd name="T12" fmla="*/ 0 w 219"/>
                  <a:gd name="T13" fmla="*/ 1 h 282"/>
                  <a:gd name="T14" fmla="*/ 0 w 219"/>
                  <a:gd name="T15" fmla="*/ 1 h 282"/>
                  <a:gd name="T16" fmla="*/ 0 w 219"/>
                  <a:gd name="T17" fmla="*/ 0 h 282"/>
                  <a:gd name="T18" fmla="*/ 0 w 219"/>
                  <a:gd name="T19" fmla="*/ 1 h 282"/>
                  <a:gd name="T20" fmla="*/ 0 w 219"/>
                  <a:gd name="T21" fmla="*/ 1 h 282"/>
                  <a:gd name="T22" fmla="*/ 0 w 219"/>
                  <a:gd name="T23" fmla="*/ 0 h 282"/>
                  <a:gd name="T24" fmla="*/ 0 w 219"/>
                  <a:gd name="T25" fmla="*/ 0 h 282"/>
                  <a:gd name="T26" fmla="*/ 0 w 219"/>
                  <a:gd name="T27" fmla="*/ 1 h 282"/>
                  <a:gd name="T28" fmla="*/ 0 w 219"/>
                  <a:gd name="T29" fmla="*/ 1 h 282"/>
                  <a:gd name="T30" fmla="*/ 0 w 219"/>
                  <a:gd name="T31" fmla="*/ 1 h 282"/>
                  <a:gd name="T32" fmla="*/ 0 w 219"/>
                  <a:gd name="T33" fmla="*/ 1 h 282"/>
                  <a:gd name="T34" fmla="*/ 0 w 219"/>
                  <a:gd name="T35" fmla="*/ 1 h 2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282"/>
                  <a:gd name="T56" fmla="*/ 219 w 219"/>
                  <a:gd name="T57" fmla="*/ 282 h 2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282">
                    <a:moveTo>
                      <a:pt x="29" y="2"/>
                    </a:moveTo>
                    <a:lnTo>
                      <a:pt x="0" y="110"/>
                    </a:lnTo>
                    <a:lnTo>
                      <a:pt x="26" y="167"/>
                    </a:lnTo>
                    <a:lnTo>
                      <a:pt x="26" y="282"/>
                    </a:lnTo>
                    <a:lnTo>
                      <a:pt x="196" y="282"/>
                    </a:lnTo>
                    <a:lnTo>
                      <a:pt x="219" y="160"/>
                    </a:lnTo>
                    <a:lnTo>
                      <a:pt x="210" y="141"/>
                    </a:lnTo>
                    <a:lnTo>
                      <a:pt x="167" y="2"/>
                    </a:lnTo>
                    <a:lnTo>
                      <a:pt x="147" y="0"/>
                    </a:lnTo>
                    <a:lnTo>
                      <a:pt x="190" y="148"/>
                    </a:lnTo>
                    <a:lnTo>
                      <a:pt x="93" y="148"/>
                    </a:lnTo>
                    <a:lnTo>
                      <a:pt x="93" y="0"/>
                    </a:lnTo>
                    <a:lnTo>
                      <a:pt x="71" y="0"/>
                    </a:lnTo>
                    <a:lnTo>
                      <a:pt x="71" y="148"/>
                    </a:lnTo>
                    <a:lnTo>
                      <a:pt x="54" y="148"/>
                    </a:lnTo>
                    <a:lnTo>
                      <a:pt x="21" y="103"/>
                    </a:lnTo>
                    <a:lnTo>
                      <a:pt x="48" y="2"/>
                    </a:lnTo>
                    <a:lnTo>
                      <a:pt x="29" y="2"/>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804" name="Freeform 750"/>
              <p:cNvSpPr>
                <a:spLocks/>
              </p:cNvSpPr>
              <p:nvPr/>
            </p:nvSpPr>
            <p:spPr bwMode="auto">
              <a:xfrm>
                <a:off x="2758" y="2385"/>
                <a:ext cx="128" cy="88"/>
              </a:xfrm>
              <a:custGeom>
                <a:avLst/>
                <a:gdLst>
                  <a:gd name="T0" fmla="*/ 0 w 257"/>
                  <a:gd name="T1" fmla="*/ 1 h 175"/>
                  <a:gd name="T2" fmla="*/ 0 w 257"/>
                  <a:gd name="T3" fmla="*/ 1 h 175"/>
                  <a:gd name="T4" fmla="*/ 0 w 257"/>
                  <a:gd name="T5" fmla="*/ 0 h 175"/>
                  <a:gd name="T6" fmla="*/ 0 w 257"/>
                  <a:gd name="T7" fmla="*/ 0 h 175"/>
                  <a:gd name="T8" fmla="*/ 0 w 257"/>
                  <a:gd name="T9" fmla="*/ 1 h 175"/>
                  <a:gd name="T10" fmla="*/ 0 w 257"/>
                  <a:gd name="T11" fmla="*/ 1 h 175"/>
                  <a:gd name="T12" fmla="*/ 0 w 257"/>
                  <a:gd name="T13" fmla="*/ 1 h 175"/>
                  <a:gd name="T14" fmla="*/ 0 w 257"/>
                  <a:gd name="T15" fmla="*/ 1 h 175"/>
                  <a:gd name="T16" fmla="*/ 0 60000 65536"/>
                  <a:gd name="T17" fmla="*/ 0 60000 65536"/>
                  <a:gd name="T18" fmla="*/ 0 60000 65536"/>
                  <a:gd name="T19" fmla="*/ 0 60000 65536"/>
                  <a:gd name="T20" fmla="*/ 0 60000 65536"/>
                  <a:gd name="T21" fmla="*/ 0 60000 65536"/>
                  <a:gd name="T22" fmla="*/ 0 60000 65536"/>
                  <a:gd name="T23" fmla="*/ 0 60000 65536"/>
                  <a:gd name="T24" fmla="*/ 0 w 257"/>
                  <a:gd name="T25" fmla="*/ 0 h 175"/>
                  <a:gd name="T26" fmla="*/ 257 w 257"/>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7" h="175">
                    <a:moveTo>
                      <a:pt x="257" y="175"/>
                    </a:moveTo>
                    <a:lnTo>
                      <a:pt x="257" y="50"/>
                    </a:lnTo>
                    <a:lnTo>
                      <a:pt x="221" y="0"/>
                    </a:lnTo>
                    <a:lnTo>
                      <a:pt x="9" y="0"/>
                    </a:lnTo>
                    <a:lnTo>
                      <a:pt x="4" y="3"/>
                    </a:lnTo>
                    <a:lnTo>
                      <a:pt x="0" y="8"/>
                    </a:lnTo>
                    <a:lnTo>
                      <a:pt x="0" y="175"/>
                    </a:lnTo>
                    <a:lnTo>
                      <a:pt x="257" y="175"/>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805" name="Freeform 751"/>
              <p:cNvSpPr>
                <a:spLocks/>
              </p:cNvSpPr>
              <p:nvPr/>
            </p:nvSpPr>
            <p:spPr bwMode="auto">
              <a:xfrm>
                <a:off x="2882" y="2320"/>
                <a:ext cx="72" cy="18"/>
              </a:xfrm>
              <a:custGeom>
                <a:avLst/>
                <a:gdLst>
                  <a:gd name="T0" fmla="*/ 0 w 145"/>
                  <a:gd name="T1" fmla="*/ 1 h 36"/>
                  <a:gd name="T2" fmla="*/ 0 w 145"/>
                  <a:gd name="T3" fmla="*/ 1 h 36"/>
                  <a:gd name="T4" fmla="*/ 0 w 145"/>
                  <a:gd name="T5" fmla="*/ 1 h 36"/>
                  <a:gd name="T6" fmla="*/ 0 w 145"/>
                  <a:gd name="T7" fmla="*/ 0 h 36"/>
                  <a:gd name="T8" fmla="*/ 0 w 145"/>
                  <a:gd name="T9" fmla="*/ 1 h 36"/>
                  <a:gd name="T10" fmla="*/ 0 w 145"/>
                  <a:gd name="T11" fmla="*/ 1 h 36"/>
                  <a:gd name="T12" fmla="*/ 0 60000 65536"/>
                  <a:gd name="T13" fmla="*/ 0 60000 65536"/>
                  <a:gd name="T14" fmla="*/ 0 60000 65536"/>
                  <a:gd name="T15" fmla="*/ 0 60000 65536"/>
                  <a:gd name="T16" fmla="*/ 0 60000 65536"/>
                  <a:gd name="T17" fmla="*/ 0 60000 65536"/>
                  <a:gd name="T18" fmla="*/ 0 w 145"/>
                  <a:gd name="T19" fmla="*/ 0 h 36"/>
                  <a:gd name="T20" fmla="*/ 145 w 145"/>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145" h="36">
                    <a:moveTo>
                      <a:pt x="0" y="36"/>
                    </a:moveTo>
                    <a:lnTo>
                      <a:pt x="145" y="36"/>
                    </a:lnTo>
                    <a:lnTo>
                      <a:pt x="136" y="10"/>
                    </a:lnTo>
                    <a:lnTo>
                      <a:pt x="115" y="0"/>
                    </a:lnTo>
                    <a:lnTo>
                      <a:pt x="7" y="14"/>
                    </a:lnTo>
                    <a:lnTo>
                      <a:pt x="0" y="36"/>
                    </a:lnTo>
                    <a:close/>
                  </a:path>
                </a:pathLst>
              </a:custGeom>
              <a:solidFill>
                <a:srgbClr val="FFFF00"/>
              </a:solidFill>
              <a:ln w="11113">
                <a:solidFill>
                  <a:srgbClr val="808000"/>
                </a:solidFill>
                <a:round/>
                <a:headEnd/>
                <a:tailEnd/>
              </a:ln>
            </p:spPr>
            <p:txBody>
              <a:bodyPr/>
              <a:lstStyle/>
              <a:p>
                <a:pPr algn="ctr" eaLnBrk="0" hangingPunct="0"/>
                <a:endParaRPr lang="pt-BR"/>
              </a:p>
            </p:txBody>
          </p:sp>
          <p:sp>
            <p:nvSpPr>
              <p:cNvPr id="1806" name="Freeform 752"/>
              <p:cNvSpPr>
                <a:spLocks/>
              </p:cNvSpPr>
              <p:nvPr/>
            </p:nvSpPr>
            <p:spPr bwMode="auto">
              <a:xfrm>
                <a:off x="2883" y="2332"/>
                <a:ext cx="70" cy="4"/>
              </a:xfrm>
              <a:custGeom>
                <a:avLst/>
                <a:gdLst>
                  <a:gd name="T0" fmla="*/ 0 w 141"/>
                  <a:gd name="T1" fmla="*/ 0 h 9"/>
                  <a:gd name="T2" fmla="*/ 0 w 141"/>
                  <a:gd name="T3" fmla="*/ 0 h 9"/>
                  <a:gd name="T4" fmla="*/ 0 w 141"/>
                  <a:gd name="T5" fmla="*/ 0 h 9"/>
                  <a:gd name="T6" fmla="*/ 0 w 141"/>
                  <a:gd name="T7" fmla="*/ 0 h 9"/>
                  <a:gd name="T8" fmla="*/ 0 w 141"/>
                  <a:gd name="T9" fmla="*/ 0 h 9"/>
                  <a:gd name="T10" fmla="*/ 0 60000 65536"/>
                  <a:gd name="T11" fmla="*/ 0 60000 65536"/>
                  <a:gd name="T12" fmla="*/ 0 60000 65536"/>
                  <a:gd name="T13" fmla="*/ 0 60000 65536"/>
                  <a:gd name="T14" fmla="*/ 0 60000 65536"/>
                  <a:gd name="T15" fmla="*/ 0 w 141"/>
                  <a:gd name="T16" fmla="*/ 0 h 9"/>
                  <a:gd name="T17" fmla="*/ 141 w 141"/>
                  <a:gd name="T18" fmla="*/ 9 h 9"/>
                </a:gdLst>
                <a:ahLst/>
                <a:cxnLst>
                  <a:cxn ang="T10">
                    <a:pos x="T0" y="T1"/>
                  </a:cxn>
                  <a:cxn ang="T11">
                    <a:pos x="T2" y="T3"/>
                  </a:cxn>
                  <a:cxn ang="T12">
                    <a:pos x="T4" y="T5"/>
                  </a:cxn>
                  <a:cxn ang="T13">
                    <a:pos x="T6" y="T7"/>
                  </a:cxn>
                  <a:cxn ang="T14">
                    <a:pos x="T8" y="T9"/>
                  </a:cxn>
                </a:cxnLst>
                <a:rect l="T15" t="T16" r="T17" b="T18"/>
                <a:pathLst>
                  <a:path w="141" h="9">
                    <a:moveTo>
                      <a:pt x="3" y="0"/>
                    </a:moveTo>
                    <a:lnTo>
                      <a:pt x="0" y="9"/>
                    </a:lnTo>
                    <a:lnTo>
                      <a:pt x="141" y="9"/>
                    </a:lnTo>
                    <a:lnTo>
                      <a:pt x="137" y="0"/>
                    </a:lnTo>
                    <a:lnTo>
                      <a:pt x="3" y="0"/>
                    </a:lnTo>
                    <a:close/>
                  </a:path>
                </a:pathLst>
              </a:custGeom>
              <a:solidFill>
                <a:srgbClr val="808000"/>
              </a:solidFill>
              <a:ln w="9525">
                <a:noFill/>
                <a:round/>
                <a:headEnd/>
                <a:tailEnd/>
              </a:ln>
            </p:spPr>
            <p:txBody>
              <a:bodyPr/>
              <a:lstStyle/>
              <a:p>
                <a:pPr algn="ctr" eaLnBrk="0" hangingPunct="0"/>
                <a:endParaRPr lang="pt-BR"/>
              </a:p>
            </p:txBody>
          </p:sp>
          <p:grpSp>
            <p:nvGrpSpPr>
              <p:cNvPr id="1807" name="Group 753"/>
              <p:cNvGrpSpPr>
                <a:grpSpLocks/>
              </p:cNvGrpSpPr>
              <p:nvPr/>
            </p:nvGrpSpPr>
            <p:grpSpPr bwMode="auto">
              <a:xfrm>
                <a:off x="2766" y="2385"/>
                <a:ext cx="174" cy="90"/>
                <a:chOff x="1972" y="2403"/>
                <a:chExt cx="174" cy="90"/>
              </a:xfrm>
            </p:grpSpPr>
            <p:grpSp>
              <p:nvGrpSpPr>
                <p:cNvPr id="1838" name="Group 754"/>
                <p:cNvGrpSpPr>
                  <a:grpSpLocks/>
                </p:cNvGrpSpPr>
                <p:nvPr/>
              </p:nvGrpSpPr>
              <p:grpSpPr bwMode="auto">
                <a:xfrm>
                  <a:off x="1972" y="2403"/>
                  <a:ext cx="174" cy="90"/>
                  <a:chOff x="1972" y="2403"/>
                  <a:chExt cx="174" cy="90"/>
                </a:xfrm>
              </p:grpSpPr>
              <p:grpSp>
                <p:nvGrpSpPr>
                  <p:cNvPr id="1847" name="Group 755"/>
                  <p:cNvGrpSpPr>
                    <a:grpSpLocks/>
                  </p:cNvGrpSpPr>
                  <p:nvPr/>
                </p:nvGrpSpPr>
                <p:grpSpPr bwMode="auto">
                  <a:xfrm>
                    <a:off x="1972" y="2403"/>
                    <a:ext cx="94" cy="90"/>
                    <a:chOff x="1972" y="2403"/>
                    <a:chExt cx="94" cy="90"/>
                  </a:xfrm>
                </p:grpSpPr>
                <p:sp>
                  <p:nvSpPr>
                    <p:cNvPr id="1851" name="Line 756"/>
                    <p:cNvSpPr>
                      <a:spLocks noChangeShapeType="1"/>
                    </p:cNvSpPr>
                    <p:nvPr/>
                  </p:nvSpPr>
                  <p:spPr bwMode="auto">
                    <a:xfrm>
                      <a:off x="1972" y="2403"/>
                      <a:ext cx="1" cy="90"/>
                    </a:xfrm>
                    <a:prstGeom prst="line">
                      <a:avLst/>
                    </a:prstGeom>
                    <a:noFill/>
                    <a:ln w="11113">
                      <a:solidFill>
                        <a:srgbClr val="808000"/>
                      </a:solidFill>
                      <a:round/>
                      <a:headEnd/>
                      <a:tailEnd/>
                    </a:ln>
                  </p:spPr>
                  <p:txBody>
                    <a:bodyPr/>
                    <a:lstStyle/>
                    <a:p>
                      <a:endParaRPr lang="pt-BR"/>
                    </a:p>
                  </p:txBody>
                </p:sp>
                <p:sp>
                  <p:nvSpPr>
                    <p:cNvPr id="1852" name="Line 757"/>
                    <p:cNvSpPr>
                      <a:spLocks noChangeShapeType="1"/>
                    </p:cNvSpPr>
                    <p:nvPr/>
                  </p:nvSpPr>
                  <p:spPr bwMode="auto">
                    <a:xfrm>
                      <a:off x="2065" y="2403"/>
                      <a:ext cx="1" cy="90"/>
                    </a:xfrm>
                    <a:prstGeom prst="line">
                      <a:avLst/>
                    </a:prstGeom>
                    <a:noFill/>
                    <a:ln w="11113">
                      <a:solidFill>
                        <a:srgbClr val="808000"/>
                      </a:solidFill>
                      <a:round/>
                      <a:headEnd/>
                      <a:tailEnd/>
                    </a:ln>
                  </p:spPr>
                  <p:txBody>
                    <a:bodyPr/>
                    <a:lstStyle/>
                    <a:p>
                      <a:endParaRPr lang="pt-BR"/>
                    </a:p>
                  </p:txBody>
                </p:sp>
              </p:grpSp>
              <p:grpSp>
                <p:nvGrpSpPr>
                  <p:cNvPr id="1848" name="Group 758"/>
                  <p:cNvGrpSpPr>
                    <a:grpSpLocks/>
                  </p:cNvGrpSpPr>
                  <p:nvPr/>
                </p:nvGrpSpPr>
                <p:grpSpPr bwMode="auto">
                  <a:xfrm>
                    <a:off x="1973" y="2404"/>
                    <a:ext cx="173" cy="88"/>
                    <a:chOff x="1973" y="2404"/>
                    <a:chExt cx="173" cy="88"/>
                  </a:xfrm>
                </p:grpSpPr>
                <p:sp>
                  <p:nvSpPr>
                    <p:cNvPr id="1849" name="Freeform 759"/>
                    <p:cNvSpPr>
                      <a:spLocks/>
                    </p:cNvSpPr>
                    <p:nvPr/>
                  </p:nvSpPr>
                  <p:spPr bwMode="auto">
                    <a:xfrm>
                      <a:off x="1973" y="2429"/>
                      <a:ext cx="173" cy="63"/>
                    </a:xfrm>
                    <a:custGeom>
                      <a:avLst/>
                      <a:gdLst>
                        <a:gd name="T0" fmla="*/ 1 w 346"/>
                        <a:gd name="T1" fmla="*/ 1 h 126"/>
                        <a:gd name="T2" fmla="*/ 1 w 346"/>
                        <a:gd name="T3" fmla="*/ 0 h 126"/>
                        <a:gd name="T4" fmla="*/ 0 w 346"/>
                        <a:gd name="T5" fmla="*/ 0 h 126"/>
                        <a:gd name="T6" fmla="*/ 0 60000 65536"/>
                        <a:gd name="T7" fmla="*/ 0 60000 65536"/>
                        <a:gd name="T8" fmla="*/ 0 60000 65536"/>
                        <a:gd name="T9" fmla="*/ 0 w 346"/>
                        <a:gd name="T10" fmla="*/ 0 h 126"/>
                        <a:gd name="T11" fmla="*/ 346 w 346"/>
                        <a:gd name="T12" fmla="*/ 126 h 126"/>
                      </a:gdLst>
                      <a:ahLst/>
                      <a:cxnLst>
                        <a:cxn ang="T6">
                          <a:pos x="T0" y="T1"/>
                        </a:cxn>
                        <a:cxn ang="T7">
                          <a:pos x="T2" y="T3"/>
                        </a:cxn>
                        <a:cxn ang="T8">
                          <a:pos x="T4" y="T5"/>
                        </a:cxn>
                      </a:cxnLst>
                      <a:rect l="T9" t="T10" r="T11" b="T12"/>
                      <a:pathLst>
                        <a:path w="346" h="126">
                          <a:moveTo>
                            <a:pt x="346" y="126"/>
                          </a:moveTo>
                          <a:lnTo>
                            <a:pt x="346" y="0"/>
                          </a:lnTo>
                          <a:lnTo>
                            <a:pt x="0" y="0"/>
                          </a:lnTo>
                        </a:path>
                      </a:pathLst>
                    </a:custGeom>
                    <a:noFill/>
                    <a:ln w="11113">
                      <a:solidFill>
                        <a:srgbClr val="808000"/>
                      </a:solidFill>
                      <a:round/>
                      <a:headEnd/>
                      <a:tailEnd/>
                    </a:ln>
                  </p:spPr>
                  <p:txBody>
                    <a:bodyPr/>
                    <a:lstStyle/>
                    <a:p>
                      <a:pPr algn="ctr" eaLnBrk="0" hangingPunct="0"/>
                      <a:endParaRPr lang="pt-BR"/>
                    </a:p>
                  </p:txBody>
                </p:sp>
                <p:sp>
                  <p:nvSpPr>
                    <p:cNvPr id="1850" name="Line 760"/>
                    <p:cNvSpPr>
                      <a:spLocks noChangeShapeType="1"/>
                    </p:cNvSpPr>
                    <p:nvPr/>
                  </p:nvSpPr>
                  <p:spPr bwMode="auto">
                    <a:xfrm>
                      <a:off x="1996" y="2404"/>
                      <a:ext cx="1" cy="26"/>
                    </a:xfrm>
                    <a:prstGeom prst="line">
                      <a:avLst/>
                    </a:prstGeom>
                    <a:noFill/>
                    <a:ln w="11113">
                      <a:solidFill>
                        <a:srgbClr val="808000"/>
                      </a:solidFill>
                      <a:round/>
                      <a:headEnd/>
                      <a:tailEnd/>
                    </a:ln>
                  </p:spPr>
                  <p:txBody>
                    <a:bodyPr/>
                    <a:lstStyle/>
                    <a:p>
                      <a:endParaRPr lang="pt-BR"/>
                    </a:p>
                  </p:txBody>
                </p:sp>
              </p:grpSp>
            </p:grpSp>
            <p:grpSp>
              <p:nvGrpSpPr>
                <p:cNvPr id="1839" name="Group 761"/>
                <p:cNvGrpSpPr>
                  <a:grpSpLocks/>
                </p:cNvGrpSpPr>
                <p:nvPr/>
              </p:nvGrpSpPr>
              <p:grpSpPr bwMode="auto">
                <a:xfrm>
                  <a:off x="1977" y="2430"/>
                  <a:ext cx="84" cy="56"/>
                  <a:chOff x="1977" y="2430"/>
                  <a:chExt cx="84" cy="56"/>
                </a:xfrm>
              </p:grpSpPr>
              <p:sp>
                <p:nvSpPr>
                  <p:cNvPr id="1840" name="Rectangle 762"/>
                  <p:cNvSpPr>
                    <a:spLocks noChangeArrowheads="1"/>
                  </p:cNvSpPr>
                  <p:nvPr/>
                </p:nvSpPr>
                <p:spPr bwMode="auto">
                  <a:xfrm>
                    <a:off x="1977" y="2430"/>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41" name="Rectangle 763"/>
                  <p:cNvSpPr>
                    <a:spLocks noChangeArrowheads="1"/>
                  </p:cNvSpPr>
                  <p:nvPr/>
                </p:nvSpPr>
                <p:spPr bwMode="auto">
                  <a:xfrm>
                    <a:off x="1977" y="2437"/>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42" name="Rectangle 764"/>
                  <p:cNvSpPr>
                    <a:spLocks noChangeArrowheads="1"/>
                  </p:cNvSpPr>
                  <p:nvPr/>
                </p:nvSpPr>
                <p:spPr bwMode="auto">
                  <a:xfrm>
                    <a:off x="1977" y="2444"/>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43" name="Rectangle 765"/>
                  <p:cNvSpPr>
                    <a:spLocks noChangeArrowheads="1"/>
                  </p:cNvSpPr>
                  <p:nvPr/>
                </p:nvSpPr>
                <p:spPr bwMode="auto">
                  <a:xfrm>
                    <a:off x="1977" y="2451"/>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44" name="Rectangle 766"/>
                  <p:cNvSpPr>
                    <a:spLocks noChangeArrowheads="1"/>
                  </p:cNvSpPr>
                  <p:nvPr/>
                </p:nvSpPr>
                <p:spPr bwMode="auto">
                  <a:xfrm>
                    <a:off x="1977" y="2458"/>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45" name="Rectangle 767"/>
                  <p:cNvSpPr>
                    <a:spLocks noChangeArrowheads="1"/>
                  </p:cNvSpPr>
                  <p:nvPr/>
                </p:nvSpPr>
                <p:spPr bwMode="auto">
                  <a:xfrm>
                    <a:off x="1977" y="2465"/>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46" name="Rectangle 768"/>
                  <p:cNvSpPr>
                    <a:spLocks noChangeArrowheads="1"/>
                  </p:cNvSpPr>
                  <p:nvPr/>
                </p:nvSpPr>
                <p:spPr bwMode="auto">
                  <a:xfrm>
                    <a:off x="1977" y="2472"/>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grpSp>
          </p:grpSp>
          <p:sp>
            <p:nvSpPr>
              <p:cNvPr id="1808" name="Freeform 769"/>
              <p:cNvSpPr>
                <a:spLocks/>
              </p:cNvSpPr>
              <p:nvPr/>
            </p:nvSpPr>
            <p:spPr bwMode="auto">
              <a:xfrm>
                <a:off x="2941" y="2410"/>
                <a:ext cx="37" cy="36"/>
              </a:xfrm>
              <a:custGeom>
                <a:avLst/>
                <a:gdLst>
                  <a:gd name="T0" fmla="*/ 0 w 74"/>
                  <a:gd name="T1" fmla="*/ 1 h 72"/>
                  <a:gd name="T2" fmla="*/ 1 w 74"/>
                  <a:gd name="T3" fmla="*/ 0 h 72"/>
                  <a:gd name="T4" fmla="*/ 1 w 74"/>
                  <a:gd name="T5" fmla="*/ 1 h 72"/>
                  <a:gd name="T6" fmla="*/ 1 w 74"/>
                  <a:gd name="T7" fmla="*/ 1 h 72"/>
                  <a:gd name="T8" fmla="*/ 0 w 74"/>
                  <a:gd name="T9" fmla="*/ 1 h 72"/>
                  <a:gd name="T10" fmla="*/ 0 w 74"/>
                  <a:gd name="T11" fmla="*/ 1 h 72"/>
                  <a:gd name="T12" fmla="*/ 0 60000 65536"/>
                  <a:gd name="T13" fmla="*/ 0 60000 65536"/>
                  <a:gd name="T14" fmla="*/ 0 60000 65536"/>
                  <a:gd name="T15" fmla="*/ 0 60000 65536"/>
                  <a:gd name="T16" fmla="*/ 0 60000 65536"/>
                  <a:gd name="T17" fmla="*/ 0 60000 65536"/>
                  <a:gd name="T18" fmla="*/ 0 w 74"/>
                  <a:gd name="T19" fmla="*/ 0 h 72"/>
                  <a:gd name="T20" fmla="*/ 74 w 7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74" h="72">
                    <a:moveTo>
                      <a:pt x="0" y="56"/>
                    </a:moveTo>
                    <a:lnTo>
                      <a:pt x="71" y="0"/>
                    </a:lnTo>
                    <a:lnTo>
                      <a:pt x="74" y="3"/>
                    </a:lnTo>
                    <a:lnTo>
                      <a:pt x="74" y="12"/>
                    </a:lnTo>
                    <a:lnTo>
                      <a:pt x="0" y="72"/>
                    </a:lnTo>
                    <a:lnTo>
                      <a:pt x="0" y="56"/>
                    </a:lnTo>
                    <a:close/>
                  </a:path>
                </a:pathLst>
              </a:custGeom>
              <a:solidFill>
                <a:srgbClr val="808000"/>
              </a:solidFill>
              <a:ln w="9525">
                <a:noFill/>
                <a:round/>
                <a:headEnd/>
                <a:tailEnd/>
              </a:ln>
            </p:spPr>
            <p:txBody>
              <a:bodyPr/>
              <a:lstStyle/>
              <a:p>
                <a:pPr algn="ctr" eaLnBrk="0" hangingPunct="0"/>
                <a:endParaRPr lang="pt-BR"/>
              </a:p>
            </p:txBody>
          </p:sp>
          <p:grpSp>
            <p:nvGrpSpPr>
              <p:cNvPr id="1809" name="Group 770"/>
              <p:cNvGrpSpPr>
                <a:grpSpLocks/>
              </p:cNvGrpSpPr>
              <p:nvPr/>
            </p:nvGrpSpPr>
            <p:grpSpPr bwMode="auto">
              <a:xfrm>
                <a:off x="2766" y="2385"/>
                <a:ext cx="174" cy="90"/>
                <a:chOff x="1972" y="2403"/>
                <a:chExt cx="174" cy="90"/>
              </a:xfrm>
            </p:grpSpPr>
            <p:grpSp>
              <p:nvGrpSpPr>
                <p:cNvPr id="1832" name="Group 771"/>
                <p:cNvGrpSpPr>
                  <a:grpSpLocks/>
                </p:cNvGrpSpPr>
                <p:nvPr/>
              </p:nvGrpSpPr>
              <p:grpSpPr bwMode="auto">
                <a:xfrm>
                  <a:off x="1972" y="2403"/>
                  <a:ext cx="94" cy="90"/>
                  <a:chOff x="1972" y="2403"/>
                  <a:chExt cx="94" cy="90"/>
                </a:xfrm>
              </p:grpSpPr>
              <p:sp>
                <p:nvSpPr>
                  <p:cNvPr id="1836" name="Line 772"/>
                  <p:cNvSpPr>
                    <a:spLocks noChangeShapeType="1"/>
                  </p:cNvSpPr>
                  <p:nvPr/>
                </p:nvSpPr>
                <p:spPr bwMode="auto">
                  <a:xfrm>
                    <a:off x="1972" y="2403"/>
                    <a:ext cx="1" cy="90"/>
                  </a:xfrm>
                  <a:prstGeom prst="line">
                    <a:avLst/>
                  </a:prstGeom>
                  <a:noFill/>
                  <a:ln w="11113">
                    <a:solidFill>
                      <a:srgbClr val="808000"/>
                    </a:solidFill>
                    <a:round/>
                    <a:headEnd/>
                    <a:tailEnd/>
                  </a:ln>
                </p:spPr>
                <p:txBody>
                  <a:bodyPr/>
                  <a:lstStyle/>
                  <a:p>
                    <a:endParaRPr lang="pt-BR"/>
                  </a:p>
                </p:txBody>
              </p:sp>
              <p:sp>
                <p:nvSpPr>
                  <p:cNvPr id="1837" name="Line 773"/>
                  <p:cNvSpPr>
                    <a:spLocks noChangeShapeType="1"/>
                  </p:cNvSpPr>
                  <p:nvPr/>
                </p:nvSpPr>
                <p:spPr bwMode="auto">
                  <a:xfrm>
                    <a:off x="2065" y="2403"/>
                    <a:ext cx="1" cy="90"/>
                  </a:xfrm>
                  <a:prstGeom prst="line">
                    <a:avLst/>
                  </a:prstGeom>
                  <a:noFill/>
                  <a:ln w="11113">
                    <a:solidFill>
                      <a:srgbClr val="808000"/>
                    </a:solidFill>
                    <a:round/>
                    <a:headEnd/>
                    <a:tailEnd/>
                  </a:ln>
                </p:spPr>
                <p:txBody>
                  <a:bodyPr/>
                  <a:lstStyle/>
                  <a:p>
                    <a:endParaRPr lang="pt-BR"/>
                  </a:p>
                </p:txBody>
              </p:sp>
            </p:grpSp>
            <p:grpSp>
              <p:nvGrpSpPr>
                <p:cNvPr id="1833" name="Group 774"/>
                <p:cNvGrpSpPr>
                  <a:grpSpLocks/>
                </p:cNvGrpSpPr>
                <p:nvPr/>
              </p:nvGrpSpPr>
              <p:grpSpPr bwMode="auto">
                <a:xfrm>
                  <a:off x="1973" y="2404"/>
                  <a:ext cx="173" cy="88"/>
                  <a:chOff x="1973" y="2404"/>
                  <a:chExt cx="173" cy="88"/>
                </a:xfrm>
              </p:grpSpPr>
              <p:sp>
                <p:nvSpPr>
                  <p:cNvPr id="1834" name="Freeform 775"/>
                  <p:cNvSpPr>
                    <a:spLocks/>
                  </p:cNvSpPr>
                  <p:nvPr/>
                </p:nvSpPr>
                <p:spPr bwMode="auto">
                  <a:xfrm>
                    <a:off x="1973" y="2429"/>
                    <a:ext cx="173" cy="63"/>
                  </a:xfrm>
                  <a:custGeom>
                    <a:avLst/>
                    <a:gdLst>
                      <a:gd name="T0" fmla="*/ 1 w 346"/>
                      <a:gd name="T1" fmla="*/ 1 h 126"/>
                      <a:gd name="T2" fmla="*/ 1 w 346"/>
                      <a:gd name="T3" fmla="*/ 0 h 126"/>
                      <a:gd name="T4" fmla="*/ 0 w 346"/>
                      <a:gd name="T5" fmla="*/ 0 h 126"/>
                      <a:gd name="T6" fmla="*/ 0 60000 65536"/>
                      <a:gd name="T7" fmla="*/ 0 60000 65536"/>
                      <a:gd name="T8" fmla="*/ 0 60000 65536"/>
                      <a:gd name="T9" fmla="*/ 0 w 346"/>
                      <a:gd name="T10" fmla="*/ 0 h 126"/>
                      <a:gd name="T11" fmla="*/ 346 w 346"/>
                      <a:gd name="T12" fmla="*/ 126 h 126"/>
                    </a:gdLst>
                    <a:ahLst/>
                    <a:cxnLst>
                      <a:cxn ang="T6">
                        <a:pos x="T0" y="T1"/>
                      </a:cxn>
                      <a:cxn ang="T7">
                        <a:pos x="T2" y="T3"/>
                      </a:cxn>
                      <a:cxn ang="T8">
                        <a:pos x="T4" y="T5"/>
                      </a:cxn>
                    </a:cxnLst>
                    <a:rect l="T9" t="T10" r="T11" b="T12"/>
                    <a:pathLst>
                      <a:path w="346" h="126">
                        <a:moveTo>
                          <a:pt x="346" y="126"/>
                        </a:moveTo>
                        <a:lnTo>
                          <a:pt x="346" y="0"/>
                        </a:lnTo>
                        <a:lnTo>
                          <a:pt x="0" y="0"/>
                        </a:lnTo>
                      </a:path>
                    </a:pathLst>
                  </a:custGeom>
                  <a:noFill/>
                  <a:ln w="11113">
                    <a:solidFill>
                      <a:srgbClr val="808000"/>
                    </a:solidFill>
                    <a:round/>
                    <a:headEnd/>
                    <a:tailEnd/>
                  </a:ln>
                </p:spPr>
                <p:txBody>
                  <a:bodyPr/>
                  <a:lstStyle/>
                  <a:p>
                    <a:pPr algn="ctr" eaLnBrk="0" hangingPunct="0"/>
                    <a:endParaRPr lang="pt-BR"/>
                  </a:p>
                </p:txBody>
              </p:sp>
              <p:sp>
                <p:nvSpPr>
                  <p:cNvPr id="1835" name="Line 776"/>
                  <p:cNvSpPr>
                    <a:spLocks noChangeShapeType="1"/>
                  </p:cNvSpPr>
                  <p:nvPr/>
                </p:nvSpPr>
                <p:spPr bwMode="auto">
                  <a:xfrm>
                    <a:off x="1996" y="2404"/>
                    <a:ext cx="1" cy="26"/>
                  </a:xfrm>
                  <a:prstGeom prst="line">
                    <a:avLst/>
                  </a:prstGeom>
                  <a:noFill/>
                  <a:ln w="11113">
                    <a:solidFill>
                      <a:srgbClr val="808000"/>
                    </a:solidFill>
                    <a:round/>
                    <a:headEnd/>
                    <a:tailEnd/>
                  </a:ln>
                </p:spPr>
                <p:txBody>
                  <a:bodyPr/>
                  <a:lstStyle/>
                  <a:p>
                    <a:endParaRPr lang="pt-BR"/>
                  </a:p>
                </p:txBody>
              </p:sp>
            </p:grpSp>
          </p:grpSp>
          <p:grpSp>
            <p:nvGrpSpPr>
              <p:cNvPr id="1810" name="Group 777"/>
              <p:cNvGrpSpPr>
                <a:grpSpLocks/>
              </p:cNvGrpSpPr>
              <p:nvPr/>
            </p:nvGrpSpPr>
            <p:grpSpPr bwMode="auto">
              <a:xfrm>
                <a:off x="2771" y="2412"/>
                <a:ext cx="84" cy="56"/>
                <a:chOff x="1977" y="2430"/>
                <a:chExt cx="84" cy="56"/>
              </a:xfrm>
            </p:grpSpPr>
            <p:sp>
              <p:nvSpPr>
                <p:cNvPr id="1825" name="Rectangle 778"/>
                <p:cNvSpPr>
                  <a:spLocks noChangeArrowheads="1"/>
                </p:cNvSpPr>
                <p:nvPr/>
              </p:nvSpPr>
              <p:spPr bwMode="auto">
                <a:xfrm>
                  <a:off x="1977" y="2430"/>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26" name="Rectangle 779"/>
                <p:cNvSpPr>
                  <a:spLocks noChangeArrowheads="1"/>
                </p:cNvSpPr>
                <p:nvPr/>
              </p:nvSpPr>
              <p:spPr bwMode="auto">
                <a:xfrm>
                  <a:off x="1977" y="2437"/>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27" name="Rectangle 780"/>
                <p:cNvSpPr>
                  <a:spLocks noChangeArrowheads="1"/>
                </p:cNvSpPr>
                <p:nvPr/>
              </p:nvSpPr>
              <p:spPr bwMode="auto">
                <a:xfrm>
                  <a:off x="1977" y="2444"/>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28" name="Rectangle 781"/>
                <p:cNvSpPr>
                  <a:spLocks noChangeArrowheads="1"/>
                </p:cNvSpPr>
                <p:nvPr/>
              </p:nvSpPr>
              <p:spPr bwMode="auto">
                <a:xfrm>
                  <a:off x="1977" y="2451"/>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29" name="Rectangle 782"/>
                <p:cNvSpPr>
                  <a:spLocks noChangeArrowheads="1"/>
                </p:cNvSpPr>
                <p:nvPr/>
              </p:nvSpPr>
              <p:spPr bwMode="auto">
                <a:xfrm>
                  <a:off x="1977" y="2458"/>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30" name="Rectangle 783"/>
                <p:cNvSpPr>
                  <a:spLocks noChangeArrowheads="1"/>
                </p:cNvSpPr>
                <p:nvPr/>
              </p:nvSpPr>
              <p:spPr bwMode="auto">
                <a:xfrm>
                  <a:off x="1977" y="2465"/>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831" name="Rectangle 784"/>
                <p:cNvSpPr>
                  <a:spLocks noChangeArrowheads="1"/>
                </p:cNvSpPr>
                <p:nvPr/>
              </p:nvSpPr>
              <p:spPr bwMode="auto">
                <a:xfrm>
                  <a:off x="1977" y="2472"/>
                  <a:ext cx="84" cy="14"/>
                </a:xfrm>
                <a:prstGeom prst="rect">
                  <a:avLst/>
                </a:prstGeom>
                <a:solidFill>
                  <a:srgbClr val="000000"/>
                </a:solidFill>
                <a:ln w="9525">
                  <a:noFill/>
                  <a:miter lim="800000"/>
                  <a:headEnd/>
                  <a:tailEnd/>
                </a:ln>
              </p:spPr>
              <p:txBody>
                <a:bodyPr/>
                <a:lstStyle/>
                <a:p>
                  <a:endParaRPr lang="pt-BR" sz="1400" b="1">
                    <a:solidFill>
                      <a:schemeClr val="tx1"/>
                    </a:solidFill>
                    <a:latin typeface="Century Gothic" pitchFamily="34" charset="0"/>
                  </a:endParaRPr>
                </a:p>
              </p:txBody>
            </p:sp>
          </p:grpSp>
          <p:grpSp>
            <p:nvGrpSpPr>
              <p:cNvPr id="1811" name="Group 785"/>
              <p:cNvGrpSpPr>
                <a:grpSpLocks/>
              </p:cNvGrpSpPr>
              <p:nvPr/>
            </p:nvGrpSpPr>
            <p:grpSpPr bwMode="auto">
              <a:xfrm>
                <a:off x="2766" y="2385"/>
                <a:ext cx="94" cy="90"/>
                <a:chOff x="1972" y="2403"/>
                <a:chExt cx="94" cy="90"/>
              </a:xfrm>
            </p:grpSpPr>
            <p:sp>
              <p:nvSpPr>
                <p:cNvPr id="1823" name="Line 786"/>
                <p:cNvSpPr>
                  <a:spLocks noChangeShapeType="1"/>
                </p:cNvSpPr>
                <p:nvPr/>
              </p:nvSpPr>
              <p:spPr bwMode="auto">
                <a:xfrm>
                  <a:off x="1972" y="2403"/>
                  <a:ext cx="1" cy="90"/>
                </a:xfrm>
                <a:prstGeom prst="line">
                  <a:avLst/>
                </a:prstGeom>
                <a:noFill/>
                <a:ln w="11113">
                  <a:solidFill>
                    <a:srgbClr val="808000"/>
                  </a:solidFill>
                  <a:round/>
                  <a:headEnd/>
                  <a:tailEnd/>
                </a:ln>
              </p:spPr>
              <p:txBody>
                <a:bodyPr/>
                <a:lstStyle/>
                <a:p>
                  <a:endParaRPr lang="pt-BR"/>
                </a:p>
              </p:txBody>
            </p:sp>
            <p:sp>
              <p:nvSpPr>
                <p:cNvPr id="1824" name="Line 787"/>
                <p:cNvSpPr>
                  <a:spLocks noChangeShapeType="1"/>
                </p:cNvSpPr>
                <p:nvPr/>
              </p:nvSpPr>
              <p:spPr bwMode="auto">
                <a:xfrm>
                  <a:off x="2065" y="2403"/>
                  <a:ext cx="1" cy="90"/>
                </a:xfrm>
                <a:prstGeom prst="line">
                  <a:avLst/>
                </a:prstGeom>
                <a:noFill/>
                <a:ln w="11113">
                  <a:solidFill>
                    <a:srgbClr val="808000"/>
                  </a:solidFill>
                  <a:round/>
                  <a:headEnd/>
                  <a:tailEnd/>
                </a:ln>
              </p:spPr>
              <p:txBody>
                <a:bodyPr/>
                <a:lstStyle/>
                <a:p>
                  <a:endParaRPr lang="pt-BR"/>
                </a:p>
              </p:txBody>
            </p:sp>
          </p:grpSp>
          <p:grpSp>
            <p:nvGrpSpPr>
              <p:cNvPr id="1812" name="Group 788"/>
              <p:cNvGrpSpPr>
                <a:grpSpLocks/>
              </p:cNvGrpSpPr>
              <p:nvPr/>
            </p:nvGrpSpPr>
            <p:grpSpPr bwMode="auto">
              <a:xfrm>
                <a:off x="2767" y="2386"/>
                <a:ext cx="173" cy="88"/>
                <a:chOff x="1973" y="2404"/>
                <a:chExt cx="173" cy="88"/>
              </a:xfrm>
            </p:grpSpPr>
            <p:sp>
              <p:nvSpPr>
                <p:cNvPr id="1821" name="Freeform 789"/>
                <p:cNvSpPr>
                  <a:spLocks/>
                </p:cNvSpPr>
                <p:nvPr/>
              </p:nvSpPr>
              <p:spPr bwMode="auto">
                <a:xfrm>
                  <a:off x="1973" y="2429"/>
                  <a:ext cx="173" cy="63"/>
                </a:xfrm>
                <a:custGeom>
                  <a:avLst/>
                  <a:gdLst>
                    <a:gd name="T0" fmla="*/ 1 w 346"/>
                    <a:gd name="T1" fmla="*/ 1 h 126"/>
                    <a:gd name="T2" fmla="*/ 1 w 346"/>
                    <a:gd name="T3" fmla="*/ 0 h 126"/>
                    <a:gd name="T4" fmla="*/ 0 w 346"/>
                    <a:gd name="T5" fmla="*/ 0 h 126"/>
                    <a:gd name="T6" fmla="*/ 0 60000 65536"/>
                    <a:gd name="T7" fmla="*/ 0 60000 65536"/>
                    <a:gd name="T8" fmla="*/ 0 60000 65536"/>
                    <a:gd name="T9" fmla="*/ 0 w 346"/>
                    <a:gd name="T10" fmla="*/ 0 h 126"/>
                    <a:gd name="T11" fmla="*/ 346 w 346"/>
                    <a:gd name="T12" fmla="*/ 126 h 126"/>
                  </a:gdLst>
                  <a:ahLst/>
                  <a:cxnLst>
                    <a:cxn ang="T6">
                      <a:pos x="T0" y="T1"/>
                    </a:cxn>
                    <a:cxn ang="T7">
                      <a:pos x="T2" y="T3"/>
                    </a:cxn>
                    <a:cxn ang="T8">
                      <a:pos x="T4" y="T5"/>
                    </a:cxn>
                  </a:cxnLst>
                  <a:rect l="T9" t="T10" r="T11" b="T12"/>
                  <a:pathLst>
                    <a:path w="346" h="126">
                      <a:moveTo>
                        <a:pt x="346" y="126"/>
                      </a:moveTo>
                      <a:lnTo>
                        <a:pt x="346" y="0"/>
                      </a:lnTo>
                      <a:lnTo>
                        <a:pt x="0" y="0"/>
                      </a:lnTo>
                    </a:path>
                  </a:pathLst>
                </a:custGeom>
                <a:noFill/>
                <a:ln w="11113">
                  <a:solidFill>
                    <a:srgbClr val="808000"/>
                  </a:solidFill>
                  <a:round/>
                  <a:headEnd/>
                  <a:tailEnd/>
                </a:ln>
              </p:spPr>
              <p:txBody>
                <a:bodyPr/>
                <a:lstStyle/>
                <a:p>
                  <a:pPr algn="ctr" eaLnBrk="0" hangingPunct="0"/>
                  <a:endParaRPr lang="pt-BR"/>
                </a:p>
              </p:txBody>
            </p:sp>
            <p:sp>
              <p:nvSpPr>
                <p:cNvPr id="1822" name="Line 790"/>
                <p:cNvSpPr>
                  <a:spLocks noChangeShapeType="1"/>
                </p:cNvSpPr>
                <p:nvPr/>
              </p:nvSpPr>
              <p:spPr bwMode="auto">
                <a:xfrm>
                  <a:off x="1996" y="2404"/>
                  <a:ext cx="1" cy="26"/>
                </a:xfrm>
                <a:prstGeom prst="line">
                  <a:avLst/>
                </a:prstGeom>
                <a:noFill/>
                <a:ln w="11113">
                  <a:solidFill>
                    <a:srgbClr val="808000"/>
                  </a:solidFill>
                  <a:round/>
                  <a:headEnd/>
                  <a:tailEnd/>
                </a:ln>
              </p:spPr>
              <p:txBody>
                <a:bodyPr/>
                <a:lstStyle/>
                <a:p>
                  <a:endParaRPr lang="pt-BR"/>
                </a:p>
              </p:txBody>
            </p:sp>
          </p:grpSp>
          <p:sp>
            <p:nvSpPr>
              <p:cNvPr id="1813" name="Line 791"/>
              <p:cNvSpPr>
                <a:spLocks noChangeShapeType="1"/>
              </p:cNvSpPr>
              <p:nvPr/>
            </p:nvSpPr>
            <p:spPr bwMode="auto">
              <a:xfrm>
                <a:off x="2766" y="2385"/>
                <a:ext cx="1" cy="90"/>
              </a:xfrm>
              <a:prstGeom prst="line">
                <a:avLst/>
              </a:prstGeom>
              <a:noFill/>
              <a:ln w="11113">
                <a:solidFill>
                  <a:srgbClr val="808000"/>
                </a:solidFill>
                <a:round/>
                <a:headEnd/>
                <a:tailEnd/>
              </a:ln>
            </p:spPr>
            <p:txBody>
              <a:bodyPr/>
              <a:lstStyle/>
              <a:p>
                <a:endParaRPr lang="pt-BR"/>
              </a:p>
            </p:txBody>
          </p:sp>
          <p:sp>
            <p:nvSpPr>
              <p:cNvPr id="1814" name="Line 792"/>
              <p:cNvSpPr>
                <a:spLocks noChangeShapeType="1"/>
              </p:cNvSpPr>
              <p:nvPr/>
            </p:nvSpPr>
            <p:spPr bwMode="auto">
              <a:xfrm>
                <a:off x="2859" y="2385"/>
                <a:ext cx="1" cy="90"/>
              </a:xfrm>
              <a:prstGeom prst="line">
                <a:avLst/>
              </a:prstGeom>
              <a:noFill/>
              <a:ln w="11113">
                <a:solidFill>
                  <a:srgbClr val="808000"/>
                </a:solidFill>
                <a:round/>
                <a:headEnd/>
                <a:tailEnd/>
              </a:ln>
            </p:spPr>
            <p:txBody>
              <a:bodyPr/>
              <a:lstStyle/>
              <a:p>
                <a:endParaRPr lang="pt-BR"/>
              </a:p>
            </p:txBody>
          </p:sp>
          <p:sp>
            <p:nvSpPr>
              <p:cNvPr id="1815" name="Line 793"/>
              <p:cNvSpPr>
                <a:spLocks noChangeShapeType="1"/>
              </p:cNvSpPr>
              <p:nvPr/>
            </p:nvSpPr>
            <p:spPr bwMode="auto">
              <a:xfrm>
                <a:off x="2766" y="2385"/>
                <a:ext cx="1" cy="90"/>
              </a:xfrm>
              <a:prstGeom prst="line">
                <a:avLst/>
              </a:prstGeom>
              <a:noFill/>
              <a:ln w="11113">
                <a:solidFill>
                  <a:srgbClr val="808000"/>
                </a:solidFill>
                <a:round/>
                <a:headEnd/>
                <a:tailEnd/>
              </a:ln>
            </p:spPr>
            <p:txBody>
              <a:bodyPr/>
              <a:lstStyle/>
              <a:p>
                <a:endParaRPr lang="pt-BR"/>
              </a:p>
            </p:txBody>
          </p:sp>
          <p:sp>
            <p:nvSpPr>
              <p:cNvPr id="1816" name="Line 794"/>
              <p:cNvSpPr>
                <a:spLocks noChangeShapeType="1"/>
              </p:cNvSpPr>
              <p:nvPr/>
            </p:nvSpPr>
            <p:spPr bwMode="auto">
              <a:xfrm>
                <a:off x="2859" y="2385"/>
                <a:ext cx="1" cy="90"/>
              </a:xfrm>
              <a:prstGeom prst="line">
                <a:avLst/>
              </a:prstGeom>
              <a:noFill/>
              <a:ln w="11113">
                <a:solidFill>
                  <a:srgbClr val="808000"/>
                </a:solidFill>
                <a:round/>
                <a:headEnd/>
                <a:tailEnd/>
              </a:ln>
            </p:spPr>
            <p:txBody>
              <a:bodyPr/>
              <a:lstStyle/>
              <a:p>
                <a:endParaRPr lang="pt-BR"/>
              </a:p>
            </p:txBody>
          </p:sp>
          <p:sp>
            <p:nvSpPr>
              <p:cNvPr id="1817" name="Freeform 795"/>
              <p:cNvSpPr>
                <a:spLocks/>
              </p:cNvSpPr>
              <p:nvPr/>
            </p:nvSpPr>
            <p:spPr bwMode="auto">
              <a:xfrm>
                <a:off x="2767" y="2411"/>
                <a:ext cx="173" cy="63"/>
              </a:xfrm>
              <a:custGeom>
                <a:avLst/>
                <a:gdLst>
                  <a:gd name="T0" fmla="*/ 1 w 346"/>
                  <a:gd name="T1" fmla="*/ 1 h 126"/>
                  <a:gd name="T2" fmla="*/ 1 w 346"/>
                  <a:gd name="T3" fmla="*/ 0 h 126"/>
                  <a:gd name="T4" fmla="*/ 0 w 346"/>
                  <a:gd name="T5" fmla="*/ 0 h 126"/>
                  <a:gd name="T6" fmla="*/ 0 60000 65536"/>
                  <a:gd name="T7" fmla="*/ 0 60000 65536"/>
                  <a:gd name="T8" fmla="*/ 0 60000 65536"/>
                  <a:gd name="T9" fmla="*/ 0 w 346"/>
                  <a:gd name="T10" fmla="*/ 0 h 126"/>
                  <a:gd name="T11" fmla="*/ 346 w 346"/>
                  <a:gd name="T12" fmla="*/ 126 h 126"/>
                </a:gdLst>
                <a:ahLst/>
                <a:cxnLst>
                  <a:cxn ang="T6">
                    <a:pos x="T0" y="T1"/>
                  </a:cxn>
                  <a:cxn ang="T7">
                    <a:pos x="T2" y="T3"/>
                  </a:cxn>
                  <a:cxn ang="T8">
                    <a:pos x="T4" y="T5"/>
                  </a:cxn>
                </a:cxnLst>
                <a:rect l="T9" t="T10" r="T11" b="T12"/>
                <a:pathLst>
                  <a:path w="346" h="126">
                    <a:moveTo>
                      <a:pt x="346" y="126"/>
                    </a:moveTo>
                    <a:lnTo>
                      <a:pt x="346" y="0"/>
                    </a:lnTo>
                    <a:lnTo>
                      <a:pt x="0" y="0"/>
                    </a:lnTo>
                  </a:path>
                </a:pathLst>
              </a:custGeom>
              <a:noFill/>
              <a:ln w="11113">
                <a:solidFill>
                  <a:srgbClr val="808000"/>
                </a:solidFill>
                <a:round/>
                <a:headEnd/>
                <a:tailEnd/>
              </a:ln>
            </p:spPr>
            <p:txBody>
              <a:bodyPr/>
              <a:lstStyle/>
              <a:p>
                <a:pPr algn="ctr" eaLnBrk="0" hangingPunct="0"/>
                <a:endParaRPr lang="pt-BR"/>
              </a:p>
            </p:txBody>
          </p:sp>
          <p:sp>
            <p:nvSpPr>
              <p:cNvPr id="1818" name="Line 796"/>
              <p:cNvSpPr>
                <a:spLocks noChangeShapeType="1"/>
              </p:cNvSpPr>
              <p:nvPr/>
            </p:nvSpPr>
            <p:spPr bwMode="auto">
              <a:xfrm>
                <a:off x="2790" y="2386"/>
                <a:ext cx="1" cy="26"/>
              </a:xfrm>
              <a:prstGeom prst="line">
                <a:avLst/>
              </a:prstGeom>
              <a:noFill/>
              <a:ln w="11113">
                <a:solidFill>
                  <a:srgbClr val="808000"/>
                </a:solidFill>
                <a:round/>
                <a:headEnd/>
                <a:tailEnd/>
              </a:ln>
            </p:spPr>
            <p:txBody>
              <a:bodyPr/>
              <a:lstStyle/>
              <a:p>
                <a:endParaRPr lang="pt-BR"/>
              </a:p>
            </p:txBody>
          </p:sp>
          <p:sp>
            <p:nvSpPr>
              <p:cNvPr id="1819" name="Freeform 797"/>
              <p:cNvSpPr>
                <a:spLocks/>
              </p:cNvSpPr>
              <p:nvPr/>
            </p:nvSpPr>
            <p:spPr bwMode="auto">
              <a:xfrm>
                <a:off x="2767" y="2411"/>
                <a:ext cx="173" cy="63"/>
              </a:xfrm>
              <a:custGeom>
                <a:avLst/>
                <a:gdLst>
                  <a:gd name="T0" fmla="*/ 1 w 346"/>
                  <a:gd name="T1" fmla="*/ 1 h 126"/>
                  <a:gd name="T2" fmla="*/ 1 w 346"/>
                  <a:gd name="T3" fmla="*/ 0 h 126"/>
                  <a:gd name="T4" fmla="*/ 0 w 346"/>
                  <a:gd name="T5" fmla="*/ 0 h 126"/>
                  <a:gd name="T6" fmla="*/ 0 60000 65536"/>
                  <a:gd name="T7" fmla="*/ 0 60000 65536"/>
                  <a:gd name="T8" fmla="*/ 0 60000 65536"/>
                  <a:gd name="T9" fmla="*/ 0 w 346"/>
                  <a:gd name="T10" fmla="*/ 0 h 126"/>
                  <a:gd name="T11" fmla="*/ 346 w 346"/>
                  <a:gd name="T12" fmla="*/ 126 h 126"/>
                </a:gdLst>
                <a:ahLst/>
                <a:cxnLst>
                  <a:cxn ang="T6">
                    <a:pos x="T0" y="T1"/>
                  </a:cxn>
                  <a:cxn ang="T7">
                    <a:pos x="T2" y="T3"/>
                  </a:cxn>
                  <a:cxn ang="T8">
                    <a:pos x="T4" y="T5"/>
                  </a:cxn>
                </a:cxnLst>
                <a:rect l="T9" t="T10" r="T11" b="T12"/>
                <a:pathLst>
                  <a:path w="346" h="126">
                    <a:moveTo>
                      <a:pt x="346" y="126"/>
                    </a:moveTo>
                    <a:lnTo>
                      <a:pt x="346" y="0"/>
                    </a:lnTo>
                    <a:lnTo>
                      <a:pt x="0" y="0"/>
                    </a:lnTo>
                  </a:path>
                </a:pathLst>
              </a:custGeom>
              <a:noFill/>
              <a:ln w="11113">
                <a:solidFill>
                  <a:srgbClr val="808000"/>
                </a:solidFill>
                <a:round/>
                <a:headEnd/>
                <a:tailEnd/>
              </a:ln>
            </p:spPr>
            <p:txBody>
              <a:bodyPr/>
              <a:lstStyle/>
              <a:p>
                <a:pPr algn="ctr" eaLnBrk="0" hangingPunct="0"/>
                <a:endParaRPr lang="pt-BR"/>
              </a:p>
            </p:txBody>
          </p:sp>
          <p:sp>
            <p:nvSpPr>
              <p:cNvPr id="1820" name="Line 798"/>
              <p:cNvSpPr>
                <a:spLocks noChangeShapeType="1"/>
              </p:cNvSpPr>
              <p:nvPr/>
            </p:nvSpPr>
            <p:spPr bwMode="auto">
              <a:xfrm>
                <a:off x="2790" y="2386"/>
                <a:ext cx="1" cy="26"/>
              </a:xfrm>
              <a:prstGeom prst="line">
                <a:avLst/>
              </a:prstGeom>
              <a:noFill/>
              <a:ln w="11113">
                <a:solidFill>
                  <a:srgbClr val="808000"/>
                </a:solidFill>
                <a:round/>
                <a:headEnd/>
                <a:tailEnd/>
              </a:ln>
            </p:spPr>
            <p:txBody>
              <a:bodyPr/>
              <a:lstStyle/>
              <a:p>
                <a:endParaRPr lang="pt-BR"/>
              </a:p>
            </p:txBody>
          </p:sp>
        </p:grpSp>
        <p:sp>
          <p:nvSpPr>
            <p:cNvPr id="1724" name="Picture 799"/>
            <p:cNvSpPr>
              <a:spLocks noChangeAspect="1" noChangeArrowheads="1"/>
            </p:cNvSpPr>
            <p:nvPr/>
          </p:nvSpPr>
          <p:spPr bwMode="white">
            <a:xfrm>
              <a:off x="5207" y="1616"/>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grpSp>
      <p:sp>
        <p:nvSpPr>
          <p:cNvPr id="1510" name="Text Box 800"/>
          <p:cNvSpPr txBox="1">
            <a:spLocks noChangeArrowheads="1"/>
          </p:cNvSpPr>
          <p:nvPr/>
        </p:nvSpPr>
        <p:spPr bwMode="auto">
          <a:xfrm>
            <a:off x="4665663" y="3133725"/>
            <a:ext cx="1490662" cy="244475"/>
          </a:xfrm>
          <a:prstGeom prst="rect">
            <a:avLst/>
          </a:prstGeom>
          <a:solidFill>
            <a:srgbClr val="D90601"/>
          </a:solidFill>
          <a:ln w="9525">
            <a:noFill/>
            <a:miter lim="800000"/>
            <a:headEnd/>
            <a:tailEnd/>
          </a:ln>
        </p:spPr>
        <p:txBody>
          <a:bodyPr>
            <a:spAutoFit/>
          </a:bodyPr>
          <a:lstStyle/>
          <a:p>
            <a:pPr algn="ctr">
              <a:spcBef>
                <a:spcPct val="50000"/>
              </a:spcBef>
            </a:pPr>
            <a:r>
              <a:rPr lang="pt-BR" sz="1000" b="1">
                <a:solidFill>
                  <a:schemeClr val="bg1"/>
                </a:solidFill>
                <a:latin typeface="Century Gothic" pitchFamily="34" charset="0"/>
              </a:rPr>
              <a:t>Área de Picking</a:t>
            </a:r>
          </a:p>
        </p:txBody>
      </p:sp>
      <p:pic>
        <p:nvPicPr>
          <p:cNvPr id="1511" name="Picture 801"/>
          <p:cNvPicPr>
            <a:picLocks noChangeAspect="1" noChangeArrowheads="1"/>
          </p:cNvPicPr>
          <p:nvPr/>
        </p:nvPicPr>
        <p:blipFill>
          <a:blip r:embed="rId13"/>
          <a:srcRect r="42877"/>
          <a:stretch>
            <a:fillRect/>
          </a:stretch>
        </p:blipFill>
        <p:spPr bwMode="white">
          <a:xfrm>
            <a:off x="3895725" y="2228850"/>
            <a:ext cx="312738" cy="273050"/>
          </a:xfrm>
          <a:prstGeom prst="rect">
            <a:avLst/>
          </a:prstGeom>
          <a:noFill/>
          <a:ln w="9525">
            <a:noFill/>
            <a:miter lim="800000"/>
            <a:headEnd/>
            <a:tailEnd/>
          </a:ln>
        </p:spPr>
      </p:pic>
      <p:sp>
        <p:nvSpPr>
          <p:cNvPr id="1512" name="Picture 802"/>
          <p:cNvSpPr>
            <a:spLocks noChangeAspect="1" noChangeArrowheads="1"/>
          </p:cNvSpPr>
          <p:nvPr/>
        </p:nvSpPr>
        <p:spPr bwMode="white">
          <a:xfrm>
            <a:off x="3421063" y="2228850"/>
            <a:ext cx="311150" cy="273050"/>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13" name="Picture 803"/>
          <p:cNvSpPr>
            <a:spLocks noChangeAspect="1" noChangeArrowheads="1"/>
          </p:cNvSpPr>
          <p:nvPr/>
        </p:nvSpPr>
        <p:spPr bwMode="white">
          <a:xfrm>
            <a:off x="3895725" y="2500313"/>
            <a:ext cx="311150" cy="274637"/>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14" name="Picture 804"/>
          <p:cNvSpPr>
            <a:spLocks noChangeAspect="1" noChangeArrowheads="1"/>
          </p:cNvSpPr>
          <p:nvPr/>
        </p:nvSpPr>
        <p:spPr bwMode="white">
          <a:xfrm>
            <a:off x="3421063" y="2500313"/>
            <a:ext cx="312737" cy="274637"/>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15" name="Picture 805"/>
          <p:cNvSpPr>
            <a:spLocks noChangeAspect="1" noChangeArrowheads="1"/>
          </p:cNvSpPr>
          <p:nvPr/>
        </p:nvSpPr>
        <p:spPr bwMode="white">
          <a:xfrm>
            <a:off x="3895725" y="1957388"/>
            <a:ext cx="311150" cy="274637"/>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pic>
        <p:nvPicPr>
          <p:cNvPr id="1516" name="Picture 806"/>
          <p:cNvPicPr>
            <a:picLocks noChangeAspect="1" noChangeArrowheads="1"/>
          </p:cNvPicPr>
          <p:nvPr/>
        </p:nvPicPr>
        <p:blipFill>
          <a:blip r:embed="rId14"/>
          <a:srcRect r="42877"/>
          <a:stretch>
            <a:fillRect/>
          </a:stretch>
        </p:blipFill>
        <p:spPr bwMode="white">
          <a:xfrm>
            <a:off x="3421063" y="1957388"/>
            <a:ext cx="311150" cy="274637"/>
          </a:xfrm>
          <a:prstGeom prst="rect">
            <a:avLst/>
          </a:prstGeom>
          <a:noFill/>
          <a:ln w="9525">
            <a:noFill/>
            <a:miter lim="800000"/>
            <a:headEnd/>
            <a:tailEnd/>
          </a:ln>
        </p:spPr>
      </p:pic>
      <p:sp>
        <p:nvSpPr>
          <p:cNvPr id="1517" name="Rectangle 807"/>
          <p:cNvSpPr>
            <a:spLocks noChangeArrowheads="1"/>
          </p:cNvSpPr>
          <p:nvPr/>
        </p:nvSpPr>
        <p:spPr bwMode="auto">
          <a:xfrm>
            <a:off x="3778250" y="2933700"/>
            <a:ext cx="60325" cy="7938"/>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518" name="Rectangle 808"/>
          <p:cNvSpPr>
            <a:spLocks noChangeArrowheads="1"/>
          </p:cNvSpPr>
          <p:nvPr/>
        </p:nvSpPr>
        <p:spPr bwMode="auto">
          <a:xfrm>
            <a:off x="3778250" y="2933700"/>
            <a:ext cx="60325" cy="7938"/>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519" name="Line 809"/>
          <p:cNvSpPr>
            <a:spLocks noChangeShapeType="1"/>
          </p:cNvSpPr>
          <p:nvPr/>
        </p:nvSpPr>
        <p:spPr bwMode="auto">
          <a:xfrm>
            <a:off x="3421063" y="2230438"/>
            <a:ext cx="752475" cy="0"/>
          </a:xfrm>
          <a:prstGeom prst="line">
            <a:avLst/>
          </a:prstGeom>
          <a:noFill/>
          <a:ln w="9525">
            <a:solidFill>
              <a:srgbClr val="000099"/>
            </a:solidFill>
            <a:round/>
            <a:headEnd/>
            <a:tailEnd/>
          </a:ln>
        </p:spPr>
        <p:txBody>
          <a:bodyPr/>
          <a:lstStyle/>
          <a:p>
            <a:endParaRPr lang="pt-BR"/>
          </a:p>
        </p:txBody>
      </p:sp>
      <p:sp>
        <p:nvSpPr>
          <p:cNvPr id="1520" name="Line 810"/>
          <p:cNvSpPr>
            <a:spLocks noChangeShapeType="1"/>
          </p:cNvSpPr>
          <p:nvPr/>
        </p:nvSpPr>
        <p:spPr bwMode="auto">
          <a:xfrm>
            <a:off x="3421063" y="2500313"/>
            <a:ext cx="752475" cy="0"/>
          </a:xfrm>
          <a:prstGeom prst="line">
            <a:avLst/>
          </a:prstGeom>
          <a:noFill/>
          <a:ln w="9525">
            <a:solidFill>
              <a:srgbClr val="000099"/>
            </a:solidFill>
            <a:round/>
            <a:headEnd/>
            <a:tailEnd/>
          </a:ln>
        </p:spPr>
        <p:txBody>
          <a:bodyPr/>
          <a:lstStyle/>
          <a:p>
            <a:endParaRPr lang="pt-BR"/>
          </a:p>
        </p:txBody>
      </p:sp>
      <p:sp>
        <p:nvSpPr>
          <p:cNvPr id="1521" name="Line 811"/>
          <p:cNvSpPr>
            <a:spLocks noChangeShapeType="1"/>
          </p:cNvSpPr>
          <p:nvPr/>
        </p:nvSpPr>
        <p:spPr bwMode="auto">
          <a:xfrm>
            <a:off x="3489325" y="2773363"/>
            <a:ext cx="684213" cy="0"/>
          </a:xfrm>
          <a:prstGeom prst="line">
            <a:avLst/>
          </a:prstGeom>
          <a:noFill/>
          <a:ln w="9525">
            <a:solidFill>
              <a:srgbClr val="000099"/>
            </a:solidFill>
            <a:round/>
            <a:headEnd/>
            <a:tailEnd/>
          </a:ln>
        </p:spPr>
        <p:txBody>
          <a:bodyPr/>
          <a:lstStyle/>
          <a:p>
            <a:endParaRPr lang="pt-BR"/>
          </a:p>
        </p:txBody>
      </p:sp>
      <p:sp>
        <p:nvSpPr>
          <p:cNvPr id="1522" name="Rectangle 812"/>
          <p:cNvSpPr>
            <a:spLocks noChangeArrowheads="1"/>
          </p:cNvSpPr>
          <p:nvPr/>
        </p:nvSpPr>
        <p:spPr bwMode="auto">
          <a:xfrm>
            <a:off x="3489325" y="1957388"/>
            <a:ext cx="247650" cy="1169987"/>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523" name="Rectangle 813"/>
          <p:cNvSpPr>
            <a:spLocks noChangeArrowheads="1"/>
          </p:cNvSpPr>
          <p:nvPr/>
        </p:nvSpPr>
        <p:spPr bwMode="auto">
          <a:xfrm>
            <a:off x="3924300" y="1957388"/>
            <a:ext cx="249238" cy="1169987"/>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pic>
        <p:nvPicPr>
          <p:cNvPr id="1524" name="Picture 814" descr="j0082389"/>
          <p:cNvPicPr>
            <a:picLocks noChangeAspect="1" noChangeArrowheads="1"/>
          </p:cNvPicPr>
          <p:nvPr/>
        </p:nvPicPr>
        <p:blipFill>
          <a:blip r:embed="rId10"/>
          <a:srcRect/>
          <a:stretch>
            <a:fillRect/>
          </a:stretch>
        </p:blipFill>
        <p:spPr bwMode="auto">
          <a:xfrm>
            <a:off x="3421063" y="2773363"/>
            <a:ext cx="180975" cy="179387"/>
          </a:xfrm>
          <a:prstGeom prst="rect">
            <a:avLst/>
          </a:prstGeom>
          <a:noFill/>
          <a:ln w="9525">
            <a:noFill/>
            <a:miter lim="800000"/>
            <a:headEnd/>
            <a:tailEnd/>
          </a:ln>
        </p:spPr>
      </p:pic>
      <p:sp>
        <p:nvSpPr>
          <p:cNvPr id="1525" name="AutoShape 815"/>
          <p:cNvSpPr>
            <a:spLocks noChangeArrowheads="1"/>
          </p:cNvSpPr>
          <p:nvPr/>
        </p:nvSpPr>
        <p:spPr bwMode="auto">
          <a:xfrm>
            <a:off x="3421063" y="2908300"/>
            <a:ext cx="271462" cy="203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526" name="Picture 816" descr="j0082389"/>
          <p:cNvPicPr>
            <a:picLocks noChangeAspect="1" noChangeArrowheads="1"/>
          </p:cNvPicPr>
          <p:nvPr/>
        </p:nvPicPr>
        <p:blipFill>
          <a:blip r:embed="rId10"/>
          <a:srcRect/>
          <a:stretch>
            <a:fillRect/>
          </a:stretch>
        </p:blipFill>
        <p:spPr bwMode="auto">
          <a:xfrm>
            <a:off x="3557588" y="2773363"/>
            <a:ext cx="180975" cy="179387"/>
          </a:xfrm>
          <a:prstGeom prst="rect">
            <a:avLst/>
          </a:prstGeom>
          <a:noFill/>
          <a:ln w="9525">
            <a:noFill/>
            <a:miter lim="800000"/>
            <a:headEnd/>
            <a:tailEnd/>
          </a:ln>
        </p:spPr>
      </p:pic>
      <p:grpSp>
        <p:nvGrpSpPr>
          <p:cNvPr id="1527" name="Group 817"/>
          <p:cNvGrpSpPr>
            <a:grpSpLocks/>
          </p:cNvGrpSpPr>
          <p:nvPr/>
        </p:nvGrpSpPr>
        <p:grpSpPr bwMode="auto">
          <a:xfrm>
            <a:off x="3895725" y="2773363"/>
            <a:ext cx="317500" cy="338137"/>
            <a:chOff x="5660" y="2069"/>
            <a:chExt cx="212" cy="226"/>
          </a:xfrm>
        </p:grpSpPr>
        <p:pic>
          <p:nvPicPr>
            <p:cNvPr id="1719" name="Picture 818"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720" name="Group 819"/>
            <p:cNvGrpSpPr>
              <a:grpSpLocks/>
            </p:cNvGrpSpPr>
            <p:nvPr/>
          </p:nvGrpSpPr>
          <p:grpSpPr bwMode="auto">
            <a:xfrm>
              <a:off x="5660" y="2069"/>
              <a:ext cx="212" cy="226"/>
              <a:chOff x="5433" y="1616"/>
              <a:chExt cx="212" cy="226"/>
            </a:xfrm>
          </p:grpSpPr>
          <p:sp>
            <p:nvSpPr>
              <p:cNvPr id="1721" name="AutoShape 820"/>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722" name="Picture 821"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sp>
        <p:nvSpPr>
          <p:cNvPr id="1528" name="Freeform 822"/>
          <p:cNvSpPr>
            <a:spLocks noChangeAspect="1"/>
          </p:cNvSpPr>
          <p:nvPr/>
        </p:nvSpPr>
        <p:spPr bwMode="auto">
          <a:xfrm>
            <a:off x="3379788" y="2719388"/>
            <a:ext cx="66675" cy="25400"/>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529" name="Freeform 823"/>
          <p:cNvSpPr>
            <a:spLocks noChangeAspect="1"/>
          </p:cNvSpPr>
          <p:nvPr/>
        </p:nvSpPr>
        <p:spPr bwMode="auto">
          <a:xfrm>
            <a:off x="3381375" y="2735263"/>
            <a:ext cx="7938" cy="6350"/>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530" name="Freeform 824"/>
          <p:cNvSpPr>
            <a:spLocks noChangeAspect="1"/>
          </p:cNvSpPr>
          <p:nvPr/>
        </p:nvSpPr>
        <p:spPr bwMode="auto">
          <a:xfrm>
            <a:off x="3267075" y="2681288"/>
            <a:ext cx="122238" cy="112712"/>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531" name="Freeform 825"/>
          <p:cNvSpPr>
            <a:spLocks noChangeAspect="1"/>
          </p:cNvSpPr>
          <p:nvPr/>
        </p:nvSpPr>
        <p:spPr bwMode="auto">
          <a:xfrm>
            <a:off x="3381375" y="2735263"/>
            <a:ext cx="7938" cy="6350"/>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532" name="Freeform 826"/>
          <p:cNvSpPr>
            <a:spLocks noChangeAspect="1"/>
          </p:cNvSpPr>
          <p:nvPr/>
        </p:nvSpPr>
        <p:spPr bwMode="auto">
          <a:xfrm>
            <a:off x="3281363" y="2697163"/>
            <a:ext cx="6350"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533" name="Freeform 827"/>
          <p:cNvSpPr>
            <a:spLocks noChangeAspect="1"/>
          </p:cNvSpPr>
          <p:nvPr/>
        </p:nvSpPr>
        <p:spPr bwMode="auto">
          <a:xfrm>
            <a:off x="3263900" y="2678113"/>
            <a:ext cx="133350" cy="115887"/>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534" name="Freeform 828"/>
          <p:cNvSpPr>
            <a:spLocks noChangeAspect="1"/>
          </p:cNvSpPr>
          <p:nvPr/>
        </p:nvSpPr>
        <p:spPr bwMode="auto">
          <a:xfrm>
            <a:off x="3267075" y="2595563"/>
            <a:ext cx="79375" cy="93662"/>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535" name="Freeform 829"/>
          <p:cNvSpPr>
            <a:spLocks noChangeAspect="1"/>
          </p:cNvSpPr>
          <p:nvPr/>
        </p:nvSpPr>
        <p:spPr bwMode="auto">
          <a:xfrm>
            <a:off x="3282950" y="2670175"/>
            <a:ext cx="7938" cy="6350"/>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536" name="Freeform 830"/>
          <p:cNvSpPr>
            <a:spLocks noChangeAspect="1"/>
          </p:cNvSpPr>
          <p:nvPr/>
        </p:nvSpPr>
        <p:spPr bwMode="auto">
          <a:xfrm>
            <a:off x="3290888" y="2613025"/>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537" name="Freeform 831"/>
          <p:cNvSpPr>
            <a:spLocks noChangeAspect="1"/>
          </p:cNvSpPr>
          <p:nvPr/>
        </p:nvSpPr>
        <p:spPr bwMode="auto">
          <a:xfrm>
            <a:off x="3325813" y="2638425"/>
            <a:ext cx="12700" cy="3175"/>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538" name="Freeform 832"/>
          <p:cNvSpPr>
            <a:spLocks noChangeAspect="1"/>
          </p:cNvSpPr>
          <p:nvPr/>
        </p:nvSpPr>
        <p:spPr bwMode="auto">
          <a:xfrm>
            <a:off x="3327400" y="2641600"/>
            <a:ext cx="9525" cy="47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539" name="Freeform 833"/>
          <p:cNvSpPr>
            <a:spLocks noChangeAspect="1"/>
          </p:cNvSpPr>
          <p:nvPr/>
        </p:nvSpPr>
        <p:spPr bwMode="auto">
          <a:xfrm>
            <a:off x="3324225" y="2660650"/>
            <a:ext cx="6350" cy="1588"/>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540" name="Freeform 834"/>
          <p:cNvSpPr>
            <a:spLocks noChangeAspect="1"/>
          </p:cNvSpPr>
          <p:nvPr/>
        </p:nvSpPr>
        <p:spPr bwMode="auto">
          <a:xfrm>
            <a:off x="3290888" y="2613025"/>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541" name="Freeform 835"/>
          <p:cNvSpPr>
            <a:spLocks noChangeAspect="1"/>
          </p:cNvSpPr>
          <p:nvPr/>
        </p:nvSpPr>
        <p:spPr bwMode="auto">
          <a:xfrm>
            <a:off x="3273425" y="2590800"/>
            <a:ext cx="79375" cy="6032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542" name="Freeform 836"/>
          <p:cNvSpPr>
            <a:spLocks noChangeAspect="1"/>
          </p:cNvSpPr>
          <p:nvPr/>
        </p:nvSpPr>
        <p:spPr bwMode="auto">
          <a:xfrm>
            <a:off x="3262313" y="2849563"/>
            <a:ext cx="93662" cy="284162"/>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543" name="Freeform 837"/>
          <p:cNvSpPr>
            <a:spLocks noChangeAspect="1"/>
          </p:cNvSpPr>
          <p:nvPr/>
        </p:nvSpPr>
        <p:spPr bwMode="auto">
          <a:xfrm>
            <a:off x="3286125" y="2863850"/>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544" name="Freeform 838"/>
          <p:cNvSpPr>
            <a:spLocks noChangeAspect="1"/>
          </p:cNvSpPr>
          <p:nvPr/>
        </p:nvSpPr>
        <p:spPr bwMode="auto">
          <a:xfrm>
            <a:off x="3308350" y="3114675"/>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545" name="Freeform 839"/>
          <p:cNvSpPr>
            <a:spLocks noChangeAspect="1"/>
          </p:cNvSpPr>
          <p:nvPr/>
        </p:nvSpPr>
        <p:spPr bwMode="auto">
          <a:xfrm>
            <a:off x="3298825" y="3111500"/>
            <a:ext cx="71438" cy="36513"/>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546" name="Freeform 840"/>
          <p:cNvSpPr>
            <a:spLocks noChangeAspect="1"/>
          </p:cNvSpPr>
          <p:nvPr/>
        </p:nvSpPr>
        <p:spPr bwMode="auto">
          <a:xfrm>
            <a:off x="3308350" y="3114675"/>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547" name="Freeform 841"/>
          <p:cNvSpPr>
            <a:spLocks noChangeAspect="1"/>
          </p:cNvSpPr>
          <p:nvPr/>
        </p:nvSpPr>
        <p:spPr bwMode="auto">
          <a:xfrm>
            <a:off x="3295650" y="3116263"/>
            <a:ext cx="76200" cy="33337"/>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548" name="Freeform 842"/>
          <p:cNvSpPr>
            <a:spLocks noChangeAspect="1"/>
          </p:cNvSpPr>
          <p:nvPr/>
        </p:nvSpPr>
        <p:spPr bwMode="auto">
          <a:xfrm>
            <a:off x="3295650" y="3140075"/>
            <a:ext cx="76200" cy="11113"/>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549" name="Freeform 843"/>
          <p:cNvSpPr>
            <a:spLocks noChangeAspect="1"/>
          </p:cNvSpPr>
          <p:nvPr/>
        </p:nvSpPr>
        <p:spPr bwMode="auto">
          <a:xfrm>
            <a:off x="3259138" y="2847975"/>
            <a:ext cx="100012" cy="285750"/>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550" name="Freeform 844"/>
          <p:cNvSpPr>
            <a:spLocks noChangeAspect="1"/>
          </p:cNvSpPr>
          <p:nvPr/>
        </p:nvSpPr>
        <p:spPr bwMode="auto">
          <a:xfrm>
            <a:off x="3246438" y="2849563"/>
            <a:ext cx="76200" cy="284162"/>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551" name="Freeform 845"/>
          <p:cNvSpPr>
            <a:spLocks noChangeAspect="1"/>
          </p:cNvSpPr>
          <p:nvPr/>
        </p:nvSpPr>
        <p:spPr bwMode="auto">
          <a:xfrm>
            <a:off x="3286125" y="2863850"/>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552" name="Freeform 846"/>
          <p:cNvSpPr>
            <a:spLocks noChangeAspect="1"/>
          </p:cNvSpPr>
          <p:nvPr/>
        </p:nvSpPr>
        <p:spPr bwMode="auto">
          <a:xfrm>
            <a:off x="3259138" y="3117850"/>
            <a:ext cx="6350"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553" name="Freeform 847"/>
          <p:cNvSpPr>
            <a:spLocks noChangeAspect="1"/>
          </p:cNvSpPr>
          <p:nvPr/>
        </p:nvSpPr>
        <p:spPr bwMode="auto">
          <a:xfrm>
            <a:off x="3248025" y="3109913"/>
            <a:ext cx="52388" cy="47625"/>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554" name="Freeform 848"/>
          <p:cNvSpPr>
            <a:spLocks noChangeAspect="1"/>
          </p:cNvSpPr>
          <p:nvPr/>
        </p:nvSpPr>
        <p:spPr bwMode="auto">
          <a:xfrm>
            <a:off x="3259138" y="3117850"/>
            <a:ext cx="6350" cy="7938"/>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555" name="Freeform 849"/>
          <p:cNvSpPr>
            <a:spLocks noChangeAspect="1"/>
          </p:cNvSpPr>
          <p:nvPr/>
        </p:nvSpPr>
        <p:spPr bwMode="auto">
          <a:xfrm>
            <a:off x="3246438" y="3119438"/>
            <a:ext cx="60325" cy="41275"/>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556" name="Freeform 850"/>
          <p:cNvSpPr>
            <a:spLocks noChangeAspect="1"/>
          </p:cNvSpPr>
          <p:nvPr/>
        </p:nvSpPr>
        <p:spPr bwMode="auto">
          <a:xfrm>
            <a:off x="3248025" y="3141663"/>
            <a:ext cx="60325" cy="20637"/>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557" name="Freeform 851"/>
          <p:cNvSpPr>
            <a:spLocks noChangeAspect="1"/>
          </p:cNvSpPr>
          <p:nvPr/>
        </p:nvSpPr>
        <p:spPr bwMode="auto">
          <a:xfrm>
            <a:off x="3241675" y="2847975"/>
            <a:ext cx="84138" cy="287338"/>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558" name="Freeform 852"/>
          <p:cNvSpPr>
            <a:spLocks noChangeAspect="1"/>
          </p:cNvSpPr>
          <p:nvPr/>
        </p:nvSpPr>
        <p:spPr bwMode="auto">
          <a:xfrm>
            <a:off x="3244850" y="2665413"/>
            <a:ext cx="84138" cy="227012"/>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559" name="Freeform 853"/>
          <p:cNvSpPr>
            <a:spLocks noChangeAspect="1"/>
          </p:cNvSpPr>
          <p:nvPr/>
        </p:nvSpPr>
        <p:spPr bwMode="auto">
          <a:xfrm>
            <a:off x="3282950" y="2670175"/>
            <a:ext cx="7938" cy="6350"/>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560" name="Freeform 854"/>
          <p:cNvSpPr>
            <a:spLocks noChangeAspect="1"/>
          </p:cNvSpPr>
          <p:nvPr/>
        </p:nvSpPr>
        <p:spPr bwMode="auto">
          <a:xfrm>
            <a:off x="3281363" y="2697163"/>
            <a:ext cx="6350"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561" name="Freeform 855"/>
          <p:cNvSpPr>
            <a:spLocks noChangeAspect="1"/>
          </p:cNvSpPr>
          <p:nvPr/>
        </p:nvSpPr>
        <p:spPr bwMode="auto">
          <a:xfrm>
            <a:off x="3286125" y="2863850"/>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562" name="Freeform 856"/>
          <p:cNvSpPr>
            <a:spLocks noChangeAspect="1"/>
          </p:cNvSpPr>
          <p:nvPr/>
        </p:nvSpPr>
        <p:spPr bwMode="auto">
          <a:xfrm>
            <a:off x="3243263" y="2803525"/>
            <a:ext cx="88900" cy="92075"/>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563" name="Freeform 857"/>
          <p:cNvSpPr>
            <a:spLocks noChangeAspect="1"/>
          </p:cNvSpPr>
          <p:nvPr/>
        </p:nvSpPr>
        <p:spPr bwMode="auto">
          <a:xfrm>
            <a:off x="3259138" y="2803525"/>
            <a:ext cx="23812" cy="6350"/>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564" name="Freeform 858"/>
          <p:cNvSpPr>
            <a:spLocks noChangeAspect="1"/>
          </p:cNvSpPr>
          <p:nvPr/>
        </p:nvSpPr>
        <p:spPr bwMode="auto">
          <a:xfrm>
            <a:off x="3287713" y="2803525"/>
            <a:ext cx="28575" cy="7938"/>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565" name="Freeform 859"/>
          <p:cNvSpPr>
            <a:spLocks noChangeAspect="1"/>
          </p:cNvSpPr>
          <p:nvPr/>
        </p:nvSpPr>
        <p:spPr bwMode="auto">
          <a:xfrm>
            <a:off x="3319463" y="2805113"/>
            <a:ext cx="9525" cy="6350"/>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566" name="Freeform 860"/>
          <p:cNvSpPr>
            <a:spLocks noChangeAspect="1"/>
          </p:cNvSpPr>
          <p:nvPr/>
        </p:nvSpPr>
        <p:spPr bwMode="auto">
          <a:xfrm>
            <a:off x="3244850" y="2655888"/>
            <a:ext cx="92075" cy="150812"/>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567" name="Freeform 861"/>
          <p:cNvSpPr>
            <a:spLocks noChangeAspect="1"/>
          </p:cNvSpPr>
          <p:nvPr/>
        </p:nvSpPr>
        <p:spPr bwMode="auto">
          <a:xfrm>
            <a:off x="3376613" y="2786063"/>
            <a:ext cx="66675" cy="26987"/>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568" name="Freeform 862"/>
          <p:cNvSpPr>
            <a:spLocks noChangeAspect="1"/>
          </p:cNvSpPr>
          <p:nvPr/>
        </p:nvSpPr>
        <p:spPr bwMode="auto">
          <a:xfrm>
            <a:off x="3376613" y="2787650"/>
            <a:ext cx="7937" cy="6350"/>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569" name="Freeform 863"/>
          <p:cNvSpPr>
            <a:spLocks noChangeAspect="1"/>
          </p:cNvSpPr>
          <p:nvPr/>
        </p:nvSpPr>
        <p:spPr bwMode="auto">
          <a:xfrm>
            <a:off x="3265488" y="2681288"/>
            <a:ext cx="120650" cy="117475"/>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570" name="Freeform 864"/>
          <p:cNvSpPr>
            <a:spLocks noChangeAspect="1"/>
          </p:cNvSpPr>
          <p:nvPr/>
        </p:nvSpPr>
        <p:spPr bwMode="auto">
          <a:xfrm>
            <a:off x="3376613" y="2786063"/>
            <a:ext cx="7937" cy="7937"/>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571" name="Freeform 865"/>
          <p:cNvSpPr>
            <a:spLocks noChangeAspect="1"/>
          </p:cNvSpPr>
          <p:nvPr/>
        </p:nvSpPr>
        <p:spPr bwMode="auto">
          <a:xfrm>
            <a:off x="3281363" y="2697163"/>
            <a:ext cx="6350"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572" name="Freeform 866"/>
          <p:cNvSpPr>
            <a:spLocks noChangeAspect="1"/>
          </p:cNvSpPr>
          <p:nvPr/>
        </p:nvSpPr>
        <p:spPr bwMode="auto">
          <a:xfrm>
            <a:off x="3263900" y="2679700"/>
            <a:ext cx="128588" cy="125413"/>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grpSp>
        <p:nvGrpSpPr>
          <p:cNvPr id="1573" name="Group 867"/>
          <p:cNvGrpSpPr>
            <a:grpSpLocks/>
          </p:cNvGrpSpPr>
          <p:nvPr/>
        </p:nvGrpSpPr>
        <p:grpSpPr bwMode="auto">
          <a:xfrm>
            <a:off x="4327525" y="1963738"/>
            <a:ext cx="790575" cy="1169987"/>
            <a:chOff x="5025" y="1979"/>
            <a:chExt cx="529" cy="782"/>
          </a:xfrm>
        </p:grpSpPr>
        <p:sp>
          <p:nvSpPr>
            <p:cNvPr id="1696" name="Picture 868"/>
            <p:cNvSpPr>
              <a:spLocks noChangeAspect="1" noChangeArrowheads="1"/>
            </p:cNvSpPr>
            <p:nvPr/>
          </p:nvSpPr>
          <p:spPr bwMode="white">
            <a:xfrm>
              <a:off x="5025" y="1979"/>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697" name="Picture 869"/>
            <p:cNvSpPr>
              <a:spLocks noChangeAspect="1" noChangeArrowheads="1"/>
            </p:cNvSpPr>
            <p:nvPr/>
          </p:nvSpPr>
          <p:spPr bwMode="white">
            <a:xfrm>
              <a:off x="5343" y="1979"/>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698" name="Picture 870"/>
            <p:cNvSpPr>
              <a:spLocks noChangeAspect="1" noChangeArrowheads="1"/>
            </p:cNvSpPr>
            <p:nvPr/>
          </p:nvSpPr>
          <p:spPr bwMode="white">
            <a:xfrm>
              <a:off x="5025" y="2160"/>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699" name="Picture 871"/>
            <p:cNvSpPr>
              <a:spLocks noChangeAspect="1" noChangeArrowheads="1"/>
            </p:cNvSpPr>
            <p:nvPr/>
          </p:nvSpPr>
          <p:spPr bwMode="white">
            <a:xfrm>
              <a:off x="5025" y="2341"/>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700" name="Picture 872"/>
            <p:cNvSpPr>
              <a:spLocks noChangeAspect="1" noChangeArrowheads="1"/>
            </p:cNvSpPr>
            <p:nvPr/>
          </p:nvSpPr>
          <p:spPr bwMode="white">
            <a:xfrm>
              <a:off x="5343" y="2160"/>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701" name="Picture 873"/>
            <p:cNvSpPr>
              <a:spLocks noChangeAspect="1" noChangeArrowheads="1"/>
            </p:cNvSpPr>
            <p:nvPr/>
          </p:nvSpPr>
          <p:spPr bwMode="white">
            <a:xfrm>
              <a:off x="5343" y="2341"/>
              <a:ext cx="208" cy="183"/>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702" name="Rectangle 874"/>
            <p:cNvSpPr>
              <a:spLocks noChangeArrowheads="1"/>
            </p:cNvSpPr>
            <p:nvPr/>
          </p:nvSpPr>
          <p:spPr bwMode="auto">
            <a:xfrm>
              <a:off x="5263" y="2631"/>
              <a:ext cx="41" cy="6"/>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703" name="Rectangle 875"/>
            <p:cNvSpPr>
              <a:spLocks noChangeArrowheads="1"/>
            </p:cNvSpPr>
            <p:nvPr/>
          </p:nvSpPr>
          <p:spPr bwMode="auto">
            <a:xfrm>
              <a:off x="5263" y="2631"/>
              <a:ext cx="41" cy="6"/>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704" name="Line 876"/>
            <p:cNvSpPr>
              <a:spLocks noChangeShapeType="1"/>
            </p:cNvSpPr>
            <p:nvPr/>
          </p:nvSpPr>
          <p:spPr bwMode="auto">
            <a:xfrm>
              <a:off x="5025" y="2161"/>
              <a:ext cx="502" cy="0"/>
            </a:xfrm>
            <a:prstGeom prst="line">
              <a:avLst/>
            </a:prstGeom>
            <a:noFill/>
            <a:ln w="9525">
              <a:solidFill>
                <a:srgbClr val="000099"/>
              </a:solidFill>
              <a:round/>
              <a:headEnd/>
              <a:tailEnd/>
            </a:ln>
          </p:spPr>
          <p:txBody>
            <a:bodyPr/>
            <a:lstStyle/>
            <a:p>
              <a:endParaRPr lang="pt-BR"/>
            </a:p>
          </p:txBody>
        </p:sp>
        <p:sp>
          <p:nvSpPr>
            <p:cNvPr id="1705" name="Line 877"/>
            <p:cNvSpPr>
              <a:spLocks noChangeShapeType="1"/>
            </p:cNvSpPr>
            <p:nvPr/>
          </p:nvSpPr>
          <p:spPr bwMode="auto">
            <a:xfrm>
              <a:off x="5025" y="2342"/>
              <a:ext cx="502" cy="0"/>
            </a:xfrm>
            <a:prstGeom prst="line">
              <a:avLst/>
            </a:prstGeom>
            <a:noFill/>
            <a:ln w="9525">
              <a:solidFill>
                <a:srgbClr val="000099"/>
              </a:solidFill>
              <a:round/>
              <a:headEnd/>
              <a:tailEnd/>
            </a:ln>
          </p:spPr>
          <p:txBody>
            <a:bodyPr/>
            <a:lstStyle/>
            <a:p>
              <a:endParaRPr lang="pt-BR"/>
            </a:p>
          </p:txBody>
        </p:sp>
        <p:sp>
          <p:nvSpPr>
            <p:cNvPr id="1706" name="Line 878"/>
            <p:cNvSpPr>
              <a:spLocks noChangeShapeType="1"/>
            </p:cNvSpPr>
            <p:nvPr/>
          </p:nvSpPr>
          <p:spPr bwMode="auto">
            <a:xfrm>
              <a:off x="5070" y="2524"/>
              <a:ext cx="457" cy="0"/>
            </a:xfrm>
            <a:prstGeom prst="line">
              <a:avLst/>
            </a:prstGeom>
            <a:noFill/>
            <a:ln w="9525">
              <a:solidFill>
                <a:srgbClr val="000099"/>
              </a:solidFill>
              <a:round/>
              <a:headEnd/>
              <a:tailEnd/>
            </a:ln>
          </p:spPr>
          <p:txBody>
            <a:bodyPr/>
            <a:lstStyle/>
            <a:p>
              <a:endParaRPr lang="pt-BR"/>
            </a:p>
          </p:txBody>
        </p:sp>
        <p:sp>
          <p:nvSpPr>
            <p:cNvPr id="1707" name="Rectangle 879"/>
            <p:cNvSpPr>
              <a:spLocks noChangeArrowheads="1"/>
            </p:cNvSpPr>
            <p:nvPr/>
          </p:nvSpPr>
          <p:spPr bwMode="auto">
            <a:xfrm>
              <a:off x="5070" y="1979"/>
              <a:ext cx="166" cy="782"/>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sp>
          <p:nvSpPr>
            <p:cNvPr id="1708" name="Rectangle 880"/>
            <p:cNvSpPr>
              <a:spLocks noChangeArrowheads="1"/>
            </p:cNvSpPr>
            <p:nvPr/>
          </p:nvSpPr>
          <p:spPr bwMode="auto">
            <a:xfrm>
              <a:off x="5361" y="1979"/>
              <a:ext cx="166" cy="782"/>
            </a:xfrm>
            <a:prstGeom prst="rect">
              <a:avLst/>
            </a:prstGeom>
            <a:noFill/>
            <a:ln w="9525">
              <a:solidFill>
                <a:srgbClr val="000080"/>
              </a:solidFill>
              <a:miter lim="800000"/>
              <a:headEnd/>
              <a:tailEnd/>
            </a:ln>
          </p:spPr>
          <p:txBody>
            <a:bodyPr wrap="none" anchor="ctr"/>
            <a:lstStyle/>
            <a:p>
              <a:endParaRPr lang="pt-BR" sz="1400" b="1">
                <a:solidFill>
                  <a:schemeClr val="tx1"/>
                </a:solidFill>
                <a:latin typeface="Century Gothic" pitchFamily="34" charset="0"/>
              </a:endParaRPr>
            </a:p>
          </p:txBody>
        </p:sp>
        <p:grpSp>
          <p:nvGrpSpPr>
            <p:cNvPr id="1709" name="Group 881"/>
            <p:cNvGrpSpPr>
              <a:grpSpLocks/>
            </p:cNvGrpSpPr>
            <p:nvPr/>
          </p:nvGrpSpPr>
          <p:grpSpPr bwMode="auto">
            <a:xfrm>
              <a:off x="5025" y="2524"/>
              <a:ext cx="212" cy="226"/>
              <a:chOff x="5660" y="2069"/>
              <a:chExt cx="212" cy="226"/>
            </a:xfrm>
          </p:grpSpPr>
          <p:pic>
            <p:nvPicPr>
              <p:cNvPr id="1715" name="Picture 882"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716" name="Group 883"/>
              <p:cNvGrpSpPr>
                <a:grpSpLocks/>
              </p:cNvGrpSpPr>
              <p:nvPr/>
            </p:nvGrpSpPr>
            <p:grpSpPr bwMode="auto">
              <a:xfrm>
                <a:off x="5660" y="2069"/>
                <a:ext cx="212" cy="226"/>
                <a:chOff x="5433" y="1616"/>
                <a:chExt cx="212" cy="226"/>
              </a:xfrm>
            </p:grpSpPr>
            <p:sp>
              <p:nvSpPr>
                <p:cNvPr id="1717" name="AutoShape 884"/>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718" name="Picture 885"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grpSp>
          <p:nvGrpSpPr>
            <p:cNvPr id="1710" name="Group 886"/>
            <p:cNvGrpSpPr>
              <a:grpSpLocks/>
            </p:cNvGrpSpPr>
            <p:nvPr/>
          </p:nvGrpSpPr>
          <p:grpSpPr bwMode="auto">
            <a:xfrm>
              <a:off x="5342" y="2524"/>
              <a:ext cx="212" cy="226"/>
              <a:chOff x="5660" y="2069"/>
              <a:chExt cx="212" cy="226"/>
            </a:xfrm>
          </p:grpSpPr>
          <p:pic>
            <p:nvPicPr>
              <p:cNvPr id="1711" name="Picture 887"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712" name="Group 888"/>
              <p:cNvGrpSpPr>
                <a:grpSpLocks/>
              </p:cNvGrpSpPr>
              <p:nvPr/>
            </p:nvGrpSpPr>
            <p:grpSpPr bwMode="auto">
              <a:xfrm>
                <a:off x="5660" y="2069"/>
                <a:ext cx="212" cy="226"/>
                <a:chOff x="5433" y="1616"/>
                <a:chExt cx="212" cy="226"/>
              </a:xfrm>
            </p:grpSpPr>
            <p:sp>
              <p:nvSpPr>
                <p:cNvPr id="1713" name="AutoShape 889"/>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714" name="Picture 890"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grpSp>
      <p:sp>
        <p:nvSpPr>
          <p:cNvPr id="1574" name="Picture 891"/>
          <p:cNvSpPr>
            <a:spLocks noChangeAspect="1" noChangeArrowheads="1"/>
          </p:cNvSpPr>
          <p:nvPr/>
        </p:nvSpPr>
        <p:spPr bwMode="white">
          <a:xfrm>
            <a:off x="6253163" y="2252663"/>
            <a:ext cx="312737" cy="273050"/>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75" name="Rectangle 892"/>
          <p:cNvSpPr>
            <a:spLocks noChangeArrowheads="1"/>
          </p:cNvSpPr>
          <p:nvPr/>
        </p:nvSpPr>
        <p:spPr bwMode="auto">
          <a:xfrm>
            <a:off x="6583363" y="2955925"/>
            <a:ext cx="61912" cy="9525"/>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576" name="Rectangle 893"/>
          <p:cNvSpPr>
            <a:spLocks noChangeArrowheads="1"/>
          </p:cNvSpPr>
          <p:nvPr/>
        </p:nvSpPr>
        <p:spPr bwMode="auto">
          <a:xfrm>
            <a:off x="6583363" y="2955925"/>
            <a:ext cx="61912" cy="9525"/>
          </a:xfrm>
          <a:prstGeom prst="rect">
            <a:avLst/>
          </a:prstGeom>
          <a:solidFill>
            <a:srgbClr val="808000"/>
          </a:solidFill>
          <a:ln w="9525">
            <a:noFill/>
            <a:miter lim="800000"/>
            <a:headEnd/>
            <a:tailEnd/>
          </a:ln>
        </p:spPr>
        <p:txBody>
          <a:bodyPr/>
          <a:lstStyle/>
          <a:p>
            <a:endParaRPr lang="pt-BR" sz="1400" b="1">
              <a:solidFill>
                <a:schemeClr val="tx1"/>
              </a:solidFill>
              <a:latin typeface="Century Gothic" pitchFamily="34" charset="0"/>
            </a:endParaRPr>
          </a:p>
        </p:txBody>
      </p:sp>
      <p:sp>
        <p:nvSpPr>
          <p:cNvPr id="1577" name="Line 894"/>
          <p:cNvSpPr>
            <a:spLocks noChangeShapeType="1"/>
          </p:cNvSpPr>
          <p:nvPr/>
        </p:nvSpPr>
        <p:spPr bwMode="auto">
          <a:xfrm>
            <a:off x="6227763" y="2252663"/>
            <a:ext cx="750887" cy="0"/>
          </a:xfrm>
          <a:prstGeom prst="line">
            <a:avLst/>
          </a:prstGeom>
          <a:noFill/>
          <a:ln w="9525">
            <a:solidFill>
              <a:srgbClr val="000099"/>
            </a:solidFill>
            <a:round/>
            <a:headEnd/>
            <a:tailEnd/>
          </a:ln>
        </p:spPr>
        <p:txBody>
          <a:bodyPr/>
          <a:lstStyle/>
          <a:p>
            <a:endParaRPr lang="pt-BR"/>
          </a:p>
        </p:txBody>
      </p:sp>
      <p:sp>
        <p:nvSpPr>
          <p:cNvPr id="1578" name="Line 895"/>
          <p:cNvSpPr>
            <a:spLocks noChangeShapeType="1"/>
          </p:cNvSpPr>
          <p:nvPr/>
        </p:nvSpPr>
        <p:spPr bwMode="auto">
          <a:xfrm>
            <a:off x="6227763" y="2522538"/>
            <a:ext cx="750887" cy="0"/>
          </a:xfrm>
          <a:prstGeom prst="line">
            <a:avLst/>
          </a:prstGeom>
          <a:noFill/>
          <a:ln w="9525">
            <a:solidFill>
              <a:srgbClr val="000099"/>
            </a:solidFill>
            <a:round/>
            <a:headEnd/>
            <a:tailEnd/>
          </a:ln>
        </p:spPr>
        <p:txBody>
          <a:bodyPr/>
          <a:lstStyle/>
          <a:p>
            <a:endParaRPr lang="pt-BR"/>
          </a:p>
        </p:txBody>
      </p:sp>
      <p:sp>
        <p:nvSpPr>
          <p:cNvPr id="1579" name="Line 896"/>
          <p:cNvSpPr>
            <a:spLocks noChangeShapeType="1"/>
          </p:cNvSpPr>
          <p:nvPr/>
        </p:nvSpPr>
        <p:spPr bwMode="auto">
          <a:xfrm>
            <a:off x="6294438" y="2795588"/>
            <a:ext cx="684212" cy="0"/>
          </a:xfrm>
          <a:prstGeom prst="line">
            <a:avLst/>
          </a:prstGeom>
          <a:noFill/>
          <a:ln w="9525">
            <a:solidFill>
              <a:srgbClr val="000099"/>
            </a:solidFill>
            <a:round/>
            <a:headEnd/>
            <a:tailEnd/>
          </a:ln>
        </p:spPr>
        <p:txBody>
          <a:bodyPr/>
          <a:lstStyle/>
          <a:p>
            <a:endParaRPr lang="pt-BR"/>
          </a:p>
        </p:txBody>
      </p:sp>
      <p:sp>
        <p:nvSpPr>
          <p:cNvPr id="1580" name="Picture 897"/>
          <p:cNvSpPr>
            <a:spLocks noChangeAspect="1" noChangeArrowheads="1"/>
          </p:cNvSpPr>
          <p:nvPr/>
        </p:nvSpPr>
        <p:spPr bwMode="white">
          <a:xfrm>
            <a:off x="6700838" y="2522538"/>
            <a:ext cx="311150" cy="274637"/>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pic>
        <p:nvPicPr>
          <p:cNvPr id="1581" name="Picture 898"/>
          <p:cNvPicPr>
            <a:picLocks noChangeAspect="1" noChangeArrowheads="1"/>
          </p:cNvPicPr>
          <p:nvPr/>
        </p:nvPicPr>
        <p:blipFill>
          <a:blip r:embed="rId15"/>
          <a:srcRect r="42877"/>
          <a:stretch>
            <a:fillRect/>
          </a:stretch>
        </p:blipFill>
        <p:spPr bwMode="white">
          <a:xfrm>
            <a:off x="6254750" y="1979613"/>
            <a:ext cx="311150" cy="274637"/>
          </a:xfrm>
          <a:prstGeom prst="rect">
            <a:avLst/>
          </a:prstGeom>
          <a:noFill/>
          <a:ln w="9525">
            <a:noFill/>
            <a:miter lim="800000"/>
            <a:headEnd/>
            <a:tailEnd/>
          </a:ln>
        </p:spPr>
      </p:pic>
      <p:sp>
        <p:nvSpPr>
          <p:cNvPr id="1582" name="Picture 899"/>
          <p:cNvSpPr>
            <a:spLocks noChangeAspect="1" noChangeArrowheads="1"/>
          </p:cNvSpPr>
          <p:nvPr/>
        </p:nvSpPr>
        <p:spPr bwMode="white">
          <a:xfrm>
            <a:off x="6727825" y="1979613"/>
            <a:ext cx="312738" cy="274637"/>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83" name="Picture 900"/>
          <p:cNvSpPr>
            <a:spLocks noChangeAspect="1" noChangeArrowheads="1"/>
          </p:cNvSpPr>
          <p:nvPr/>
        </p:nvSpPr>
        <p:spPr bwMode="white">
          <a:xfrm>
            <a:off x="6700838" y="2252663"/>
            <a:ext cx="312737" cy="273050"/>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sp>
        <p:nvSpPr>
          <p:cNvPr id="1584" name="Picture 901"/>
          <p:cNvSpPr>
            <a:spLocks noChangeAspect="1" noChangeArrowheads="1"/>
          </p:cNvSpPr>
          <p:nvPr/>
        </p:nvSpPr>
        <p:spPr bwMode="white">
          <a:xfrm>
            <a:off x="6254750" y="2522538"/>
            <a:ext cx="311150" cy="276225"/>
          </a:xfrm>
          <a:prstGeom prst="rect">
            <a:avLst/>
          </a:prstGeom>
          <a:noFill/>
          <a:ln w="9525">
            <a:noFill/>
            <a:miter lim="800000"/>
            <a:headEnd/>
            <a:tailEnd/>
          </a:ln>
        </p:spPr>
        <p:txBody>
          <a:bodyPr/>
          <a:lstStyle/>
          <a:p>
            <a:endParaRPr lang="pt-BR" sz="1400" b="1">
              <a:solidFill>
                <a:schemeClr val="tx1"/>
              </a:solidFill>
              <a:latin typeface="Century Gothic" pitchFamily="34" charset="0"/>
            </a:endParaRPr>
          </a:p>
        </p:txBody>
      </p:sp>
      <p:grpSp>
        <p:nvGrpSpPr>
          <p:cNvPr id="1585" name="Group 902"/>
          <p:cNvGrpSpPr>
            <a:grpSpLocks/>
          </p:cNvGrpSpPr>
          <p:nvPr/>
        </p:nvGrpSpPr>
        <p:grpSpPr bwMode="auto">
          <a:xfrm>
            <a:off x="6227763" y="2795588"/>
            <a:ext cx="315912" cy="338137"/>
            <a:chOff x="5660" y="2069"/>
            <a:chExt cx="212" cy="226"/>
          </a:xfrm>
        </p:grpSpPr>
        <p:pic>
          <p:nvPicPr>
            <p:cNvPr id="1692" name="Picture 903"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693" name="Group 904"/>
            <p:cNvGrpSpPr>
              <a:grpSpLocks/>
            </p:cNvGrpSpPr>
            <p:nvPr/>
          </p:nvGrpSpPr>
          <p:grpSpPr bwMode="auto">
            <a:xfrm>
              <a:off x="5660" y="2069"/>
              <a:ext cx="212" cy="226"/>
              <a:chOff x="5433" y="1616"/>
              <a:chExt cx="212" cy="226"/>
            </a:xfrm>
          </p:grpSpPr>
          <p:sp>
            <p:nvSpPr>
              <p:cNvPr id="1694" name="AutoShape 905"/>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695" name="Picture 906"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grpSp>
        <p:nvGrpSpPr>
          <p:cNvPr id="1586" name="Group 907"/>
          <p:cNvGrpSpPr>
            <a:grpSpLocks/>
          </p:cNvGrpSpPr>
          <p:nvPr/>
        </p:nvGrpSpPr>
        <p:grpSpPr bwMode="auto">
          <a:xfrm>
            <a:off x="6700838" y="2795588"/>
            <a:ext cx="317500" cy="338137"/>
            <a:chOff x="5660" y="2069"/>
            <a:chExt cx="212" cy="226"/>
          </a:xfrm>
        </p:grpSpPr>
        <p:pic>
          <p:nvPicPr>
            <p:cNvPr id="1688" name="Picture 908" descr="j0082389"/>
            <p:cNvPicPr>
              <a:picLocks noChangeAspect="1" noChangeArrowheads="1"/>
            </p:cNvPicPr>
            <p:nvPr/>
          </p:nvPicPr>
          <p:blipFill>
            <a:blip r:embed="rId10"/>
            <a:srcRect/>
            <a:stretch>
              <a:fillRect/>
            </a:stretch>
          </p:blipFill>
          <p:spPr bwMode="auto">
            <a:xfrm>
              <a:off x="5660" y="2069"/>
              <a:ext cx="121" cy="120"/>
            </a:xfrm>
            <a:prstGeom prst="rect">
              <a:avLst/>
            </a:prstGeom>
            <a:noFill/>
            <a:ln w="9525">
              <a:noFill/>
              <a:miter lim="800000"/>
              <a:headEnd/>
              <a:tailEnd/>
            </a:ln>
          </p:spPr>
        </p:pic>
        <p:grpSp>
          <p:nvGrpSpPr>
            <p:cNvPr id="1689" name="Group 909"/>
            <p:cNvGrpSpPr>
              <a:grpSpLocks/>
            </p:cNvGrpSpPr>
            <p:nvPr/>
          </p:nvGrpSpPr>
          <p:grpSpPr bwMode="auto">
            <a:xfrm>
              <a:off x="5660" y="2069"/>
              <a:ext cx="212" cy="226"/>
              <a:chOff x="5433" y="1616"/>
              <a:chExt cx="212" cy="226"/>
            </a:xfrm>
          </p:grpSpPr>
          <p:sp>
            <p:nvSpPr>
              <p:cNvPr id="1690" name="AutoShape 910"/>
              <p:cNvSpPr>
                <a:spLocks noChangeArrowheads="1"/>
              </p:cNvSpPr>
              <p:nvPr/>
            </p:nvSpPr>
            <p:spPr bwMode="auto">
              <a:xfrm>
                <a:off x="5433" y="1706"/>
                <a:ext cx="181" cy="1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5 w 21600"/>
                  <a:gd name="T13" fmla="*/ 4447 h 21600"/>
                  <a:gd name="T14" fmla="*/ 17065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chemeClr val="bg1"/>
                  </a:gs>
                  <a:gs pos="100000">
                    <a:schemeClr val="bg2"/>
                  </a:gs>
                </a:gsLst>
                <a:lin ang="18900000" scaled="1"/>
              </a:gradFill>
              <a:ln w="9525">
                <a:solidFill>
                  <a:schemeClr val="tx1"/>
                </a:solidFill>
                <a:miter lim="800000"/>
                <a:headEnd/>
                <a:tailEnd/>
              </a:ln>
            </p:spPr>
            <p:txBody>
              <a:bodyPr wrap="none" anchor="ctr"/>
              <a:lstStyle/>
              <a:p>
                <a:pPr algn="ctr" eaLnBrk="0" hangingPunct="0"/>
                <a:endParaRPr lang="pt-BR"/>
              </a:p>
            </p:txBody>
          </p:sp>
          <p:pic>
            <p:nvPicPr>
              <p:cNvPr id="1691" name="Picture 911" descr="j0082389"/>
              <p:cNvPicPr>
                <a:picLocks noChangeAspect="1" noChangeArrowheads="1"/>
              </p:cNvPicPr>
              <p:nvPr/>
            </p:nvPicPr>
            <p:blipFill>
              <a:blip r:embed="rId10"/>
              <a:srcRect/>
              <a:stretch>
                <a:fillRect/>
              </a:stretch>
            </p:blipFill>
            <p:spPr bwMode="auto">
              <a:xfrm>
                <a:off x="5524" y="1616"/>
                <a:ext cx="121" cy="120"/>
              </a:xfrm>
              <a:prstGeom prst="rect">
                <a:avLst/>
              </a:prstGeom>
              <a:noFill/>
              <a:ln w="9525">
                <a:noFill/>
                <a:miter lim="800000"/>
                <a:headEnd/>
                <a:tailEnd/>
              </a:ln>
            </p:spPr>
          </p:pic>
        </p:grpSp>
      </p:grpSp>
      <p:sp>
        <p:nvSpPr>
          <p:cNvPr id="1587" name="Freeform 912"/>
          <p:cNvSpPr>
            <a:spLocks noChangeAspect="1"/>
          </p:cNvSpPr>
          <p:nvPr/>
        </p:nvSpPr>
        <p:spPr bwMode="auto">
          <a:xfrm flipH="1">
            <a:off x="7243763" y="2870200"/>
            <a:ext cx="76200" cy="30163"/>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588" name="Freeform 913"/>
          <p:cNvSpPr>
            <a:spLocks noChangeAspect="1"/>
          </p:cNvSpPr>
          <p:nvPr/>
        </p:nvSpPr>
        <p:spPr bwMode="auto">
          <a:xfrm flipH="1">
            <a:off x="7307263" y="2887663"/>
            <a:ext cx="9525" cy="7937"/>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589" name="Freeform 914"/>
          <p:cNvSpPr>
            <a:spLocks noChangeAspect="1"/>
          </p:cNvSpPr>
          <p:nvPr/>
        </p:nvSpPr>
        <p:spPr bwMode="auto">
          <a:xfrm flipH="1">
            <a:off x="7307263" y="2828925"/>
            <a:ext cx="138112" cy="125413"/>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590" name="Freeform 915"/>
          <p:cNvSpPr>
            <a:spLocks noChangeAspect="1"/>
          </p:cNvSpPr>
          <p:nvPr/>
        </p:nvSpPr>
        <p:spPr bwMode="auto">
          <a:xfrm flipH="1">
            <a:off x="7307263" y="2887663"/>
            <a:ext cx="9525" cy="7937"/>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591" name="Freeform 916"/>
          <p:cNvSpPr>
            <a:spLocks noChangeAspect="1"/>
          </p:cNvSpPr>
          <p:nvPr/>
        </p:nvSpPr>
        <p:spPr bwMode="auto">
          <a:xfrm flipH="1">
            <a:off x="7421563" y="2846388"/>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592" name="Freeform 917"/>
          <p:cNvSpPr>
            <a:spLocks noChangeAspect="1"/>
          </p:cNvSpPr>
          <p:nvPr/>
        </p:nvSpPr>
        <p:spPr bwMode="auto">
          <a:xfrm flipH="1">
            <a:off x="7299325" y="2825750"/>
            <a:ext cx="149225" cy="128588"/>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593" name="Freeform 918"/>
          <p:cNvSpPr>
            <a:spLocks noChangeAspect="1"/>
          </p:cNvSpPr>
          <p:nvPr/>
        </p:nvSpPr>
        <p:spPr bwMode="auto">
          <a:xfrm flipH="1">
            <a:off x="7356475" y="2733675"/>
            <a:ext cx="88900" cy="103188"/>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594" name="Freeform 919"/>
          <p:cNvSpPr>
            <a:spLocks noChangeAspect="1"/>
          </p:cNvSpPr>
          <p:nvPr/>
        </p:nvSpPr>
        <p:spPr bwMode="auto">
          <a:xfrm flipH="1">
            <a:off x="7418388" y="2814638"/>
            <a:ext cx="9525"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595" name="Freeform 920"/>
          <p:cNvSpPr>
            <a:spLocks noChangeAspect="1"/>
          </p:cNvSpPr>
          <p:nvPr/>
        </p:nvSpPr>
        <p:spPr bwMode="auto">
          <a:xfrm flipH="1">
            <a:off x="7408863" y="2752725"/>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596" name="Freeform 921"/>
          <p:cNvSpPr>
            <a:spLocks noChangeAspect="1"/>
          </p:cNvSpPr>
          <p:nvPr/>
        </p:nvSpPr>
        <p:spPr bwMode="auto">
          <a:xfrm flipH="1">
            <a:off x="7366000" y="2779713"/>
            <a:ext cx="12700" cy="4762"/>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597" name="Freeform 922"/>
          <p:cNvSpPr>
            <a:spLocks noChangeAspect="1"/>
          </p:cNvSpPr>
          <p:nvPr/>
        </p:nvSpPr>
        <p:spPr bwMode="auto">
          <a:xfrm flipH="1">
            <a:off x="7367588" y="2784475"/>
            <a:ext cx="9525" cy="47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598" name="Freeform 923"/>
          <p:cNvSpPr>
            <a:spLocks noChangeAspect="1"/>
          </p:cNvSpPr>
          <p:nvPr/>
        </p:nvSpPr>
        <p:spPr bwMode="auto">
          <a:xfrm flipH="1">
            <a:off x="7373938" y="2805113"/>
            <a:ext cx="7937" cy="3175"/>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599" name="Freeform 924"/>
          <p:cNvSpPr>
            <a:spLocks noChangeAspect="1"/>
          </p:cNvSpPr>
          <p:nvPr/>
        </p:nvSpPr>
        <p:spPr bwMode="auto">
          <a:xfrm flipH="1">
            <a:off x="7408863" y="2752725"/>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600" name="Freeform 925"/>
          <p:cNvSpPr>
            <a:spLocks noChangeAspect="1"/>
          </p:cNvSpPr>
          <p:nvPr/>
        </p:nvSpPr>
        <p:spPr bwMode="auto">
          <a:xfrm flipH="1">
            <a:off x="7348538" y="2727325"/>
            <a:ext cx="90487" cy="66675"/>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601" name="Freeform 926"/>
          <p:cNvSpPr>
            <a:spLocks noChangeAspect="1"/>
          </p:cNvSpPr>
          <p:nvPr/>
        </p:nvSpPr>
        <p:spPr bwMode="auto">
          <a:xfrm flipH="1">
            <a:off x="7346950" y="3017838"/>
            <a:ext cx="103188" cy="315912"/>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602" name="Freeform 927"/>
          <p:cNvSpPr>
            <a:spLocks noChangeAspect="1"/>
          </p:cNvSpPr>
          <p:nvPr/>
        </p:nvSpPr>
        <p:spPr bwMode="auto">
          <a:xfrm flipH="1">
            <a:off x="7413625" y="3032125"/>
            <a:ext cx="9525" cy="11113"/>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603" name="Freeform 928"/>
          <p:cNvSpPr>
            <a:spLocks noChangeAspect="1"/>
          </p:cNvSpPr>
          <p:nvPr/>
        </p:nvSpPr>
        <p:spPr bwMode="auto">
          <a:xfrm flipH="1">
            <a:off x="7388225" y="3313113"/>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604" name="Freeform 929"/>
          <p:cNvSpPr>
            <a:spLocks noChangeAspect="1"/>
          </p:cNvSpPr>
          <p:nvPr/>
        </p:nvSpPr>
        <p:spPr bwMode="auto">
          <a:xfrm flipH="1">
            <a:off x="7329488" y="3308350"/>
            <a:ext cx="80962" cy="41275"/>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605" name="Freeform 930"/>
          <p:cNvSpPr>
            <a:spLocks noChangeAspect="1"/>
          </p:cNvSpPr>
          <p:nvPr/>
        </p:nvSpPr>
        <p:spPr bwMode="auto">
          <a:xfrm flipH="1">
            <a:off x="7388225" y="3313113"/>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606" name="Freeform 931"/>
          <p:cNvSpPr>
            <a:spLocks noChangeAspect="1"/>
          </p:cNvSpPr>
          <p:nvPr/>
        </p:nvSpPr>
        <p:spPr bwMode="auto">
          <a:xfrm flipH="1">
            <a:off x="7326313" y="3314700"/>
            <a:ext cx="87312" cy="36513"/>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607" name="Freeform 932"/>
          <p:cNvSpPr>
            <a:spLocks noChangeAspect="1"/>
          </p:cNvSpPr>
          <p:nvPr/>
        </p:nvSpPr>
        <p:spPr bwMode="auto">
          <a:xfrm flipH="1">
            <a:off x="7326313" y="3340100"/>
            <a:ext cx="87312" cy="14288"/>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608" name="Freeform 933"/>
          <p:cNvSpPr>
            <a:spLocks noChangeAspect="1"/>
          </p:cNvSpPr>
          <p:nvPr/>
        </p:nvSpPr>
        <p:spPr bwMode="auto">
          <a:xfrm flipH="1">
            <a:off x="7342188" y="3014663"/>
            <a:ext cx="112712" cy="319087"/>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609" name="Freeform 934"/>
          <p:cNvSpPr>
            <a:spLocks noChangeAspect="1"/>
          </p:cNvSpPr>
          <p:nvPr/>
        </p:nvSpPr>
        <p:spPr bwMode="auto">
          <a:xfrm flipH="1">
            <a:off x="7383463" y="3017838"/>
            <a:ext cx="84137" cy="315912"/>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610" name="Freeform 935"/>
          <p:cNvSpPr>
            <a:spLocks noChangeAspect="1"/>
          </p:cNvSpPr>
          <p:nvPr/>
        </p:nvSpPr>
        <p:spPr bwMode="auto">
          <a:xfrm flipH="1">
            <a:off x="7413625" y="3032125"/>
            <a:ext cx="9525" cy="11113"/>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611" name="Freeform 936"/>
          <p:cNvSpPr>
            <a:spLocks noChangeAspect="1"/>
          </p:cNvSpPr>
          <p:nvPr/>
        </p:nvSpPr>
        <p:spPr bwMode="auto">
          <a:xfrm flipH="1">
            <a:off x="7446963" y="3316288"/>
            <a:ext cx="7937"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612" name="Freeform 937"/>
          <p:cNvSpPr>
            <a:spLocks noChangeAspect="1"/>
          </p:cNvSpPr>
          <p:nvPr/>
        </p:nvSpPr>
        <p:spPr bwMode="auto">
          <a:xfrm flipH="1">
            <a:off x="7408863" y="3306763"/>
            <a:ext cx="57150" cy="52387"/>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613" name="Freeform 938"/>
          <p:cNvSpPr>
            <a:spLocks noChangeAspect="1"/>
          </p:cNvSpPr>
          <p:nvPr/>
        </p:nvSpPr>
        <p:spPr bwMode="auto">
          <a:xfrm flipH="1">
            <a:off x="7446963" y="3316288"/>
            <a:ext cx="7937"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614" name="Freeform 939"/>
          <p:cNvSpPr>
            <a:spLocks noChangeAspect="1"/>
          </p:cNvSpPr>
          <p:nvPr/>
        </p:nvSpPr>
        <p:spPr bwMode="auto">
          <a:xfrm flipH="1">
            <a:off x="7400925" y="3317875"/>
            <a:ext cx="66675" cy="46038"/>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615" name="Freeform 940"/>
          <p:cNvSpPr>
            <a:spLocks noChangeAspect="1"/>
          </p:cNvSpPr>
          <p:nvPr/>
        </p:nvSpPr>
        <p:spPr bwMode="auto">
          <a:xfrm flipH="1">
            <a:off x="7397750" y="3341688"/>
            <a:ext cx="68263" cy="23812"/>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616" name="Freeform 941"/>
          <p:cNvSpPr>
            <a:spLocks noChangeAspect="1"/>
          </p:cNvSpPr>
          <p:nvPr/>
        </p:nvSpPr>
        <p:spPr bwMode="auto">
          <a:xfrm flipH="1">
            <a:off x="7378700" y="3014663"/>
            <a:ext cx="95250" cy="322262"/>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617" name="Freeform 942"/>
          <p:cNvSpPr>
            <a:spLocks noChangeAspect="1"/>
          </p:cNvSpPr>
          <p:nvPr/>
        </p:nvSpPr>
        <p:spPr bwMode="auto">
          <a:xfrm flipH="1">
            <a:off x="7375525" y="2811463"/>
            <a:ext cx="95250" cy="252412"/>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618" name="Freeform 943"/>
          <p:cNvSpPr>
            <a:spLocks noChangeAspect="1"/>
          </p:cNvSpPr>
          <p:nvPr/>
        </p:nvSpPr>
        <p:spPr bwMode="auto">
          <a:xfrm flipH="1">
            <a:off x="7418388" y="2814638"/>
            <a:ext cx="9525"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619" name="Freeform 944"/>
          <p:cNvSpPr>
            <a:spLocks noChangeAspect="1"/>
          </p:cNvSpPr>
          <p:nvPr/>
        </p:nvSpPr>
        <p:spPr bwMode="auto">
          <a:xfrm flipH="1">
            <a:off x="7421563" y="2846388"/>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620" name="Freeform 945"/>
          <p:cNvSpPr>
            <a:spLocks noChangeAspect="1"/>
          </p:cNvSpPr>
          <p:nvPr/>
        </p:nvSpPr>
        <p:spPr bwMode="auto">
          <a:xfrm flipH="1">
            <a:off x="7413625" y="3032125"/>
            <a:ext cx="9525" cy="11113"/>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621" name="Freeform 946"/>
          <p:cNvSpPr>
            <a:spLocks noChangeAspect="1"/>
          </p:cNvSpPr>
          <p:nvPr/>
        </p:nvSpPr>
        <p:spPr bwMode="auto">
          <a:xfrm flipH="1">
            <a:off x="7370763" y="2963863"/>
            <a:ext cx="101600" cy="104775"/>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622" name="Freeform 947"/>
          <p:cNvSpPr>
            <a:spLocks noChangeAspect="1"/>
          </p:cNvSpPr>
          <p:nvPr/>
        </p:nvSpPr>
        <p:spPr bwMode="auto">
          <a:xfrm flipH="1">
            <a:off x="7427913" y="2963863"/>
            <a:ext cx="26987" cy="7937"/>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623" name="Freeform 948"/>
          <p:cNvSpPr>
            <a:spLocks noChangeAspect="1"/>
          </p:cNvSpPr>
          <p:nvPr/>
        </p:nvSpPr>
        <p:spPr bwMode="auto">
          <a:xfrm flipH="1">
            <a:off x="7391400" y="2963863"/>
            <a:ext cx="30163"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624" name="Freeform 949"/>
          <p:cNvSpPr>
            <a:spLocks noChangeAspect="1"/>
          </p:cNvSpPr>
          <p:nvPr/>
        </p:nvSpPr>
        <p:spPr bwMode="auto">
          <a:xfrm flipH="1">
            <a:off x="7375525" y="2965450"/>
            <a:ext cx="11113" cy="7938"/>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625" name="Freeform 950"/>
          <p:cNvSpPr>
            <a:spLocks noChangeAspect="1"/>
          </p:cNvSpPr>
          <p:nvPr/>
        </p:nvSpPr>
        <p:spPr bwMode="auto">
          <a:xfrm flipH="1">
            <a:off x="7367588" y="2800350"/>
            <a:ext cx="103187" cy="16827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626" name="Freeform 951"/>
          <p:cNvSpPr>
            <a:spLocks noChangeAspect="1"/>
          </p:cNvSpPr>
          <p:nvPr/>
        </p:nvSpPr>
        <p:spPr bwMode="auto">
          <a:xfrm flipH="1">
            <a:off x="7246938" y="2944813"/>
            <a:ext cx="76200" cy="31750"/>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627" name="Freeform 952"/>
          <p:cNvSpPr>
            <a:spLocks noChangeAspect="1"/>
          </p:cNvSpPr>
          <p:nvPr/>
        </p:nvSpPr>
        <p:spPr bwMode="auto">
          <a:xfrm flipH="1">
            <a:off x="7313613" y="2946400"/>
            <a:ext cx="9525" cy="7938"/>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628" name="Freeform 953"/>
          <p:cNvSpPr>
            <a:spLocks noChangeAspect="1"/>
          </p:cNvSpPr>
          <p:nvPr/>
        </p:nvSpPr>
        <p:spPr bwMode="auto">
          <a:xfrm flipH="1">
            <a:off x="7312025" y="2828925"/>
            <a:ext cx="134938" cy="131763"/>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629" name="Freeform 954"/>
          <p:cNvSpPr>
            <a:spLocks noChangeAspect="1"/>
          </p:cNvSpPr>
          <p:nvPr/>
        </p:nvSpPr>
        <p:spPr bwMode="auto">
          <a:xfrm flipH="1">
            <a:off x="7313613" y="2944813"/>
            <a:ext cx="9525"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630" name="Freeform 955"/>
          <p:cNvSpPr>
            <a:spLocks noChangeAspect="1"/>
          </p:cNvSpPr>
          <p:nvPr/>
        </p:nvSpPr>
        <p:spPr bwMode="auto">
          <a:xfrm flipH="1">
            <a:off x="7421563" y="2846388"/>
            <a:ext cx="7937"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631" name="Freeform 956"/>
          <p:cNvSpPr>
            <a:spLocks noChangeAspect="1"/>
          </p:cNvSpPr>
          <p:nvPr/>
        </p:nvSpPr>
        <p:spPr bwMode="auto">
          <a:xfrm flipH="1">
            <a:off x="7304088" y="2827338"/>
            <a:ext cx="144462" cy="138112"/>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632" name="Freeform 957"/>
          <p:cNvSpPr>
            <a:spLocks noChangeAspect="1"/>
          </p:cNvSpPr>
          <p:nvPr/>
        </p:nvSpPr>
        <p:spPr bwMode="auto">
          <a:xfrm flipH="1">
            <a:off x="6430963" y="2854325"/>
            <a:ext cx="66675" cy="26988"/>
          </a:xfrm>
          <a:custGeom>
            <a:avLst/>
            <a:gdLst>
              <a:gd name="T0" fmla="*/ 0 w 387"/>
              <a:gd name="T1" fmla="*/ 2147483647 h 176"/>
              <a:gd name="T2" fmla="*/ 2147483647 w 387"/>
              <a:gd name="T3" fmla="*/ 2147483647 h 176"/>
              <a:gd name="T4" fmla="*/ 2147483647 w 387"/>
              <a:gd name="T5" fmla="*/ 2147483647 h 176"/>
              <a:gd name="T6" fmla="*/ 2147483647 w 387"/>
              <a:gd name="T7" fmla="*/ 2147483647 h 176"/>
              <a:gd name="T8" fmla="*/ 2147483647 w 387"/>
              <a:gd name="T9" fmla="*/ 2147483647 h 176"/>
              <a:gd name="T10" fmla="*/ 2147483647 w 387"/>
              <a:gd name="T11" fmla="*/ 2147483647 h 176"/>
              <a:gd name="T12" fmla="*/ 2147483647 w 387"/>
              <a:gd name="T13" fmla="*/ 2147483647 h 176"/>
              <a:gd name="T14" fmla="*/ 2147483647 w 387"/>
              <a:gd name="T15" fmla="*/ 2147483647 h 176"/>
              <a:gd name="T16" fmla="*/ 2147483647 w 387"/>
              <a:gd name="T17" fmla="*/ 2147483647 h 176"/>
              <a:gd name="T18" fmla="*/ 2147483647 w 387"/>
              <a:gd name="T19" fmla="*/ 2147483647 h 176"/>
              <a:gd name="T20" fmla="*/ 2147483647 w 387"/>
              <a:gd name="T21" fmla="*/ 2147483647 h 176"/>
              <a:gd name="T22" fmla="*/ 2147483647 w 387"/>
              <a:gd name="T23" fmla="*/ 2147483647 h 176"/>
              <a:gd name="T24" fmla="*/ 2147483647 w 387"/>
              <a:gd name="T25" fmla="*/ 2147483647 h 176"/>
              <a:gd name="T26" fmla="*/ 2147483647 w 387"/>
              <a:gd name="T27" fmla="*/ 2147483647 h 176"/>
              <a:gd name="T28" fmla="*/ 2147483647 w 387"/>
              <a:gd name="T29" fmla="*/ 2147483647 h 176"/>
              <a:gd name="T30" fmla="*/ 2147483647 w 387"/>
              <a:gd name="T31" fmla="*/ 2147483647 h 176"/>
              <a:gd name="T32" fmla="*/ 2147483647 w 387"/>
              <a:gd name="T33" fmla="*/ 2147483647 h 176"/>
              <a:gd name="T34" fmla="*/ 2147483647 w 387"/>
              <a:gd name="T35" fmla="*/ 2147483647 h 176"/>
              <a:gd name="T36" fmla="*/ 2147483647 w 387"/>
              <a:gd name="T37" fmla="*/ 2147483647 h 176"/>
              <a:gd name="T38" fmla="*/ 2147483647 w 387"/>
              <a:gd name="T39" fmla="*/ 2147483647 h 176"/>
              <a:gd name="T40" fmla="*/ 2147483647 w 387"/>
              <a:gd name="T41" fmla="*/ 2147483647 h 176"/>
              <a:gd name="T42" fmla="*/ 2147483647 w 387"/>
              <a:gd name="T43" fmla="*/ 2147483647 h 176"/>
              <a:gd name="T44" fmla="*/ 2147483647 w 387"/>
              <a:gd name="T45" fmla="*/ 2147483647 h 176"/>
              <a:gd name="T46" fmla="*/ 2147483647 w 387"/>
              <a:gd name="T47" fmla="*/ 2147483647 h 176"/>
              <a:gd name="T48" fmla="*/ 2147483647 w 387"/>
              <a:gd name="T49" fmla="*/ 2147483647 h 176"/>
              <a:gd name="T50" fmla="*/ 2147483647 w 387"/>
              <a:gd name="T51" fmla="*/ 2147483647 h 176"/>
              <a:gd name="T52" fmla="*/ 2147483647 w 387"/>
              <a:gd name="T53" fmla="*/ 2147483647 h 176"/>
              <a:gd name="T54" fmla="*/ 2147483647 w 387"/>
              <a:gd name="T55" fmla="*/ 2147483647 h 176"/>
              <a:gd name="T56" fmla="*/ 2147483647 w 387"/>
              <a:gd name="T57" fmla="*/ 0 h 176"/>
              <a:gd name="T58" fmla="*/ 2147483647 w 387"/>
              <a:gd name="T59" fmla="*/ 2147483647 h 176"/>
              <a:gd name="T60" fmla="*/ 2147483647 w 387"/>
              <a:gd name="T61" fmla="*/ 2147483647 h 176"/>
              <a:gd name="T62" fmla="*/ 2147483647 w 387"/>
              <a:gd name="T63" fmla="*/ 2147483647 h 176"/>
              <a:gd name="T64" fmla="*/ 2147483647 w 387"/>
              <a:gd name="T65" fmla="*/ 2147483647 h 176"/>
              <a:gd name="T66" fmla="*/ 2147483647 w 387"/>
              <a:gd name="T67" fmla="*/ 2147483647 h 176"/>
              <a:gd name="T68" fmla="*/ 2147483647 w 387"/>
              <a:gd name="T69" fmla="*/ 2147483647 h 176"/>
              <a:gd name="T70" fmla="*/ 2147483647 w 387"/>
              <a:gd name="T71" fmla="*/ 2147483647 h 176"/>
              <a:gd name="T72" fmla="*/ 2147483647 w 387"/>
              <a:gd name="T73" fmla="*/ 2147483647 h 176"/>
              <a:gd name="T74" fmla="*/ 2147483647 w 387"/>
              <a:gd name="T75" fmla="*/ 2147483647 h 176"/>
              <a:gd name="T76" fmla="*/ 2147483647 w 387"/>
              <a:gd name="T77" fmla="*/ 2147483647 h 176"/>
              <a:gd name="T78" fmla="*/ 2147483647 w 387"/>
              <a:gd name="T79" fmla="*/ 2147483647 h 17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87"/>
              <a:gd name="T121" fmla="*/ 0 h 176"/>
              <a:gd name="T122" fmla="*/ 387 w 387"/>
              <a:gd name="T123" fmla="*/ 176 h 17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87" h="176">
                <a:moveTo>
                  <a:pt x="0" y="117"/>
                </a:moveTo>
                <a:lnTo>
                  <a:pt x="0" y="131"/>
                </a:lnTo>
                <a:lnTo>
                  <a:pt x="6" y="145"/>
                </a:lnTo>
                <a:lnTo>
                  <a:pt x="14" y="154"/>
                </a:lnTo>
                <a:lnTo>
                  <a:pt x="29" y="156"/>
                </a:lnTo>
                <a:lnTo>
                  <a:pt x="43" y="156"/>
                </a:lnTo>
                <a:lnTo>
                  <a:pt x="54" y="154"/>
                </a:lnTo>
                <a:lnTo>
                  <a:pt x="66" y="154"/>
                </a:lnTo>
                <a:lnTo>
                  <a:pt x="77" y="156"/>
                </a:lnTo>
                <a:lnTo>
                  <a:pt x="85" y="159"/>
                </a:lnTo>
                <a:lnTo>
                  <a:pt x="97" y="162"/>
                </a:lnTo>
                <a:lnTo>
                  <a:pt x="111" y="165"/>
                </a:lnTo>
                <a:lnTo>
                  <a:pt x="125" y="168"/>
                </a:lnTo>
                <a:lnTo>
                  <a:pt x="139" y="171"/>
                </a:lnTo>
                <a:lnTo>
                  <a:pt x="154" y="171"/>
                </a:lnTo>
                <a:lnTo>
                  <a:pt x="168" y="174"/>
                </a:lnTo>
                <a:lnTo>
                  <a:pt x="179" y="174"/>
                </a:lnTo>
                <a:lnTo>
                  <a:pt x="205" y="174"/>
                </a:lnTo>
                <a:lnTo>
                  <a:pt x="228" y="176"/>
                </a:lnTo>
                <a:lnTo>
                  <a:pt x="245" y="174"/>
                </a:lnTo>
                <a:lnTo>
                  <a:pt x="259" y="171"/>
                </a:lnTo>
                <a:lnTo>
                  <a:pt x="270" y="165"/>
                </a:lnTo>
                <a:lnTo>
                  <a:pt x="284" y="159"/>
                </a:lnTo>
                <a:lnTo>
                  <a:pt x="296" y="156"/>
                </a:lnTo>
                <a:lnTo>
                  <a:pt x="307" y="156"/>
                </a:lnTo>
                <a:lnTo>
                  <a:pt x="316" y="156"/>
                </a:lnTo>
                <a:lnTo>
                  <a:pt x="324" y="151"/>
                </a:lnTo>
                <a:lnTo>
                  <a:pt x="333" y="145"/>
                </a:lnTo>
                <a:lnTo>
                  <a:pt x="338" y="137"/>
                </a:lnTo>
                <a:lnTo>
                  <a:pt x="350" y="114"/>
                </a:lnTo>
                <a:lnTo>
                  <a:pt x="367" y="80"/>
                </a:lnTo>
                <a:lnTo>
                  <a:pt x="384" y="45"/>
                </a:lnTo>
                <a:lnTo>
                  <a:pt x="387" y="31"/>
                </a:lnTo>
                <a:lnTo>
                  <a:pt x="378" y="31"/>
                </a:lnTo>
                <a:lnTo>
                  <a:pt x="367" y="34"/>
                </a:lnTo>
                <a:lnTo>
                  <a:pt x="356" y="40"/>
                </a:lnTo>
                <a:lnTo>
                  <a:pt x="341" y="48"/>
                </a:lnTo>
                <a:lnTo>
                  <a:pt x="330" y="57"/>
                </a:lnTo>
                <a:lnTo>
                  <a:pt x="316" y="65"/>
                </a:lnTo>
                <a:lnTo>
                  <a:pt x="304" y="74"/>
                </a:lnTo>
                <a:lnTo>
                  <a:pt x="293" y="82"/>
                </a:lnTo>
                <a:lnTo>
                  <a:pt x="279" y="85"/>
                </a:lnTo>
                <a:lnTo>
                  <a:pt x="259" y="85"/>
                </a:lnTo>
                <a:lnTo>
                  <a:pt x="239" y="85"/>
                </a:lnTo>
                <a:lnTo>
                  <a:pt x="222" y="85"/>
                </a:lnTo>
                <a:lnTo>
                  <a:pt x="211" y="85"/>
                </a:lnTo>
                <a:lnTo>
                  <a:pt x="205" y="82"/>
                </a:lnTo>
                <a:lnTo>
                  <a:pt x="202" y="77"/>
                </a:lnTo>
                <a:lnTo>
                  <a:pt x="205" y="71"/>
                </a:lnTo>
                <a:lnTo>
                  <a:pt x="211" y="62"/>
                </a:lnTo>
                <a:lnTo>
                  <a:pt x="219" y="54"/>
                </a:lnTo>
                <a:lnTo>
                  <a:pt x="228" y="48"/>
                </a:lnTo>
                <a:lnTo>
                  <a:pt x="236" y="43"/>
                </a:lnTo>
                <a:lnTo>
                  <a:pt x="248" y="34"/>
                </a:lnTo>
                <a:lnTo>
                  <a:pt x="262" y="20"/>
                </a:lnTo>
                <a:lnTo>
                  <a:pt x="270" y="8"/>
                </a:lnTo>
                <a:lnTo>
                  <a:pt x="270" y="0"/>
                </a:lnTo>
                <a:lnTo>
                  <a:pt x="259" y="0"/>
                </a:lnTo>
                <a:lnTo>
                  <a:pt x="242" y="3"/>
                </a:lnTo>
                <a:lnTo>
                  <a:pt x="225" y="6"/>
                </a:lnTo>
                <a:lnTo>
                  <a:pt x="213" y="8"/>
                </a:lnTo>
                <a:lnTo>
                  <a:pt x="202" y="11"/>
                </a:lnTo>
                <a:lnTo>
                  <a:pt x="191" y="14"/>
                </a:lnTo>
                <a:lnTo>
                  <a:pt x="179" y="20"/>
                </a:lnTo>
                <a:lnTo>
                  <a:pt x="171" y="28"/>
                </a:lnTo>
                <a:lnTo>
                  <a:pt x="159" y="34"/>
                </a:lnTo>
                <a:lnTo>
                  <a:pt x="145" y="40"/>
                </a:lnTo>
                <a:lnTo>
                  <a:pt x="131" y="43"/>
                </a:lnTo>
                <a:lnTo>
                  <a:pt x="120" y="45"/>
                </a:lnTo>
                <a:lnTo>
                  <a:pt x="108" y="48"/>
                </a:lnTo>
                <a:lnTo>
                  <a:pt x="94" y="57"/>
                </a:lnTo>
                <a:lnTo>
                  <a:pt x="83" y="65"/>
                </a:lnTo>
                <a:lnTo>
                  <a:pt x="68" y="74"/>
                </a:lnTo>
                <a:lnTo>
                  <a:pt x="54" y="80"/>
                </a:lnTo>
                <a:lnTo>
                  <a:pt x="43" y="85"/>
                </a:lnTo>
                <a:lnTo>
                  <a:pt x="34" y="88"/>
                </a:lnTo>
                <a:lnTo>
                  <a:pt x="26" y="91"/>
                </a:lnTo>
                <a:lnTo>
                  <a:pt x="17" y="94"/>
                </a:lnTo>
                <a:lnTo>
                  <a:pt x="9" y="97"/>
                </a:lnTo>
                <a:lnTo>
                  <a:pt x="3" y="105"/>
                </a:lnTo>
                <a:lnTo>
                  <a:pt x="0" y="117"/>
                </a:lnTo>
                <a:close/>
              </a:path>
            </a:pathLst>
          </a:custGeom>
          <a:solidFill>
            <a:srgbClr val="C9A570"/>
          </a:solidFill>
          <a:ln w="9525">
            <a:noFill/>
            <a:round/>
            <a:headEnd/>
            <a:tailEnd/>
          </a:ln>
        </p:spPr>
        <p:txBody>
          <a:bodyPr/>
          <a:lstStyle/>
          <a:p>
            <a:pPr algn="ctr" eaLnBrk="0" hangingPunct="0"/>
            <a:endParaRPr lang="pt-BR"/>
          </a:p>
        </p:txBody>
      </p:sp>
      <p:sp>
        <p:nvSpPr>
          <p:cNvPr id="1633" name="Freeform 958"/>
          <p:cNvSpPr>
            <a:spLocks noChangeAspect="1"/>
          </p:cNvSpPr>
          <p:nvPr/>
        </p:nvSpPr>
        <p:spPr bwMode="auto">
          <a:xfrm flipH="1">
            <a:off x="6488113" y="2870200"/>
            <a:ext cx="7937" cy="7938"/>
          </a:xfrm>
          <a:custGeom>
            <a:avLst/>
            <a:gdLst>
              <a:gd name="T0" fmla="*/ 2147483647 w 45"/>
              <a:gd name="T1" fmla="*/ 2147483647 h 49"/>
              <a:gd name="T2" fmla="*/ 2147483647 w 45"/>
              <a:gd name="T3" fmla="*/ 2147483647 h 49"/>
              <a:gd name="T4" fmla="*/ 2147483647 w 45"/>
              <a:gd name="T5" fmla="*/ 2147483647 h 49"/>
              <a:gd name="T6" fmla="*/ 2147483647 w 45"/>
              <a:gd name="T7" fmla="*/ 2147483647 h 49"/>
              <a:gd name="T8" fmla="*/ 2147483647 w 45"/>
              <a:gd name="T9" fmla="*/ 0 h 49"/>
              <a:gd name="T10" fmla="*/ 2147483647 w 45"/>
              <a:gd name="T11" fmla="*/ 2147483647 h 49"/>
              <a:gd name="T12" fmla="*/ 2147483647 w 45"/>
              <a:gd name="T13" fmla="*/ 2147483647 h 49"/>
              <a:gd name="T14" fmla="*/ 2147483647 w 45"/>
              <a:gd name="T15" fmla="*/ 2147483647 h 49"/>
              <a:gd name="T16" fmla="*/ 0 w 45"/>
              <a:gd name="T17" fmla="*/ 2147483647 h 49"/>
              <a:gd name="T18" fmla="*/ 0 w 45"/>
              <a:gd name="T19" fmla="*/ 2147483647 h 49"/>
              <a:gd name="T20" fmla="*/ 2147483647 w 45"/>
              <a:gd name="T21" fmla="*/ 2147483647 h 49"/>
              <a:gd name="T22" fmla="*/ 2147483647 w 45"/>
              <a:gd name="T23" fmla="*/ 2147483647 h 49"/>
              <a:gd name="T24" fmla="*/ 2147483647 w 45"/>
              <a:gd name="T25" fmla="*/ 2147483647 h 49"/>
              <a:gd name="T26" fmla="*/ 2147483647 w 45"/>
              <a:gd name="T27" fmla="*/ 2147483647 h 49"/>
              <a:gd name="T28" fmla="*/ 2147483647 w 45"/>
              <a:gd name="T29" fmla="*/ 2147483647 h 49"/>
              <a:gd name="T30" fmla="*/ 2147483647 w 45"/>
              <a:gd name="T31" fmla="*/ 2147483647 h 49"/>
              <a:gd name="T32" fmla="*/ 2147483647 w 45"/>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9"/>
              <a:gd name="T53" fmla="*/ 45 w 45"/>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9">
                <a:moveTo>
                  <a:pt x="45" y="23"/>
                </a:moveTo>
                <a:lnTo>
                  <a:pt x="45" y="15"/>
                </a:lnTo>
                <a:lnTo>
                  <a:pt x="40" y="6"/>
                </a:lnTo>
                <a:lnTo>
                  <a:pt x="34" y="3"/>
                </a:lnTo>
                <a:lnTo>
                  <a:pt x="23" y="0"/>
                </a:lnTo>
                <a:lnTo>
                  <a:pt x="14" y="3"/>
                </a:lnTo>
                <a:lnTo>
                  <a:pt x="8" y="6"/>
                </a:lnTo>
                <a:lnTo>
                  <a:pt x="3" y="15"/>
                </a:lnTo>
                <a:lnTo>
                  <a:pt x="0" y="23"/>
                </a:lnTo>
                <a:lnTo>
                  <a:pt x="0" y="32"/>
                </a:lnTo>
                <a:lnTo>
                  <a:pt x="6" y="40"/>
                </a:lnTo>
                <a:lnTo>
                  <a:pt x="14" y="46"/>
                </a:lnTo>
                <a:lnTo>
                  <a:pt x="23" y="49"/>
                </a:lnTo>
                <a:lnTo>
                  <a:pt x="31" y="46"/>
                </a:lnTo>
                <a:lnTo>
                  <a:pt x="40" y="40"/>
                </a:lnTo>
                <a:lnTo>
                  <a:pt x="42" y="35"/>
                </a:lnTo>
                <a:lnTo>
                  <a:pt x="45" y="23"/>
                </a:lnTo>
                <a:close/>
              </a:path>
            </a:pathLst>
          </a:custGeom>
          <a:solidFill>
            <a:srgbClr val="C9A570"/>
          </a:solidFill>
          <a:ln w="9525">
            <a:noFill/>
            <a:round/>
            <a:headEnd/>
            <a:tailEnd/>
          </a:ln>
        </p:spPr>
        <p:txBody>
          <a:bodyPr/>
          <a:lstStyle/>
          <a:p>
            <a:pPr algn="ctr" eaLnBrk="0" hangingPunct="0"/>
            <a:endParaRPr lang="pt-BR"/>
          </a:p>
        </p:txBody>
      </p:sp>
      <p:sp>
        <p:nvSpPr>
          <p:cNvPr id="1634" name="Freeform 959"/>
          <p:cNvSpPr>
            <a:spLocks noChangeAspect="1"/>
          </p:cNvSpPr>
          <p:nvPr/>
        </p:nvSpPr>
        <p:spPr bwMode="auto">
          <a:xfrm flipH="1">
            <a:off x="6488113" y="2817813"/>
            <a:ext cx="122237" cy="112712"/>
          </a:xfrm>
          <a:custGeom>
            <a:avLst/>
            <a:gdLst>
              <a:gd name="T0" fmla="*/ 2147483647 w 716"/>
              <a:gd name="T1" fmla="*/ 2147483647 h 720"/>
              <a:gd name="T2" fmla="*/ 0 w 716"/>
              <a:gd name="T3" fmla="*/ 2147483647 h 720"/>
              <a:gd name="T4" fmla="*/ 2147483647 w 716"/>
              <a:gd name="T5" fmla="*/ 2147483647 h 720"/>
              <a:gd name="T6" fmla="*/ 2147483647 w 716"/>
              <a:gd name="T7" fmla="*/ 2147483647 h 720"/>
              <a:gd name="T8" fmla="*/ 2147483647 w 716"/>
              <a:gd name="T9" fmla="*/ 2147483647 h 720"/>
              <a:gd name="T10" fmla="*/ 2147483647 w 716"/>
              <a:gd name="T11" fmla="*/ 2147483647 h 720"/>
              <a:gd name="T12" fmla="*/ 2147483647 w 716"/>
              <a:gd name="T13" fmla="*/ 2147483647 h 720"/>
              <a:gd name="T14" fmla="*/ 2147483647 w 716"/>
              <a:gd name="T15" fmla="*/ 2147483647 h 720"/>
              <a:gd name="T16" fmla="*/ 2147483647 w 716"/>
              <a:gd name="T17" fmla="*/ 2147483647 h 720"/>
              <a:gd name="T18" fmla="*/ 2147483647 w 716"/>
              <a:gd name="T19" fmla="*/ 2147483647 h 720"/>
              <a:gd name="T20" fmla="*/ 2147483647 w 716"/>
              <a:gd name="T21" fmla="*/ 2147483647 h 720"/>
              <a:gd name="T22" fmla="*/ 2147483647 w 716"/>
              <a:gd name="T23" fmla="*/ 2147483647 h 720"/>
              <a:gd name="T24" fmla="*/ 2147483647 w 716"/>
              <a:gd name="T25" fmla="*/ 2147483647 h 720"/>
              <a:gd name="T26" fmla="*/ 2147483647 w 716"/>
              <a:gd name="T27" fmla="*/ 2147483647 h 720"/>
              <a:gd name="T28" fmla="*/ 2147483647 w 716"/>
              <a:gd name="T29" fmla="*/ 2147483647 h 720"/>
              <a:gd name="T30" fmla="*/ 2147483647 w 716"/>
              <a:gd name="T31" fmla="*/ 2147483647 h 720"/>
              <a:gd name="T32" fmla="*/ 2147483647 w 716"/>
              <a:gd name="T33" fmla="*/ 2147483647 h 720"/>
              <a:gd name="T34" fmla="*/ 2147483647 w 716"/>
              <a:gd name="T35" fmla="*/ 2147483647 h 720"/>
              <a:gd name="T36" fmla="*/ 2147483647 w 716"/>
              <a:gd name="T37" fmla="*/ 2147483647 h 720"/>
              <a:gd name="T38" fmla="*/ 2147483647 w 716"/>
              <a:gd name="T39" fmla="*/ 2147483647 h 720"/>
              <a:gd name="T40" fmla="*/ 2147483647 w 716"/>
              <a:gd name="T41" fmla="*/ 2147483647 h 720"/>
              <a:gd name="T42" fmla="*/ 2147483647 w 716"/>
              <a:gd name="T43" fmla="*/ 2147483647 h 720"/>
              <a:gd name="T44" fmla="*/ 2147483647 w 716"/>
              <a:gd name="T45" fmla="*/ 2147483647 h 720"/>
              <a:gd name="T46" fmla="*/ 2147483647 w 716"/>
              <a:gd name="T47" fmla="*/ 2147483647 h 720"/>
              <a:gd name="T48" fmla="*/ 2147483647 w 716"/>
              <a:gd name="T49" fmla="*/ 2147483647 h 720"/>
              <a:gd name="T50" fmla="*/ 2147483647 w 716"/>
              <a:gd name="T51" fmla="*/ 2147483647 h 720"/>
              <a:gd name="T52" fmla="*/ 2147483647 w 716"/>
              <a:gd name="T53" fmla="*/ 2147483647 h 720"/>
              <a:gd name="T54" fmla="*/ 2147483647 w 716"/>
              <a:gd name="T55" fmla="*/ 2147483647 h 720"/>
              <a:gd name="T56" fmla="*/ 2147483647 w 716"/>
              <a:gd name="T57" fmla="*/ 2147483647 h 720"/>
              <a:gd name="T58" fmla="*/ 2147483647 w 716"/>
              <a:gd name="T59" fmla="*/ 2147483647 h 720"/>
              <a:gd name="T60" fmla="*/ 2147483647 w 716"/>
              <a:gd name="T61" fmla="*/ 2147483647 h 720"/>
              <a:gd name="T62" fmla="*/ 2147483647 w 716"/>
              <a:gd name="T63" fmla="*/ 2147483647 h 720"/>
              <a:gd name="T64" fmla="*/ 2147483647 w 716"/>
              <a:gd name="T65" fmla="*/ 2147483647 h 720"/>
              <a:gd name="T66" fmla="*/ 2147483647 w 716"/>
              <a:gd name="T67" fmla="*/ 2147483647 h 720"/>
              <a:gd name="T68" fmla="*/ 2147483647 w 716"/>
              <a:gd name="T69" fmla="*/ 2147483647 h 720"/>
              <a:gd name="T70" fmla="*/ 2147483647 w 716"/>
              <a:gd name="T71" fmla="*/ 2147483647 h 720"/>
              <a:gd name="T72" fmla="*/ 2147483647 w 716"/>
              <a:gd name="T73" fmla="*/ 2147483647 h 720"/>
              <a:gd name="T74" fmla="*/ 2147483647 w 716"/>
              <a:gd name="T75" fmla="*/ 0 h 720"/>
              <a:gd name="T76" fmla="*/ 2147483647 w 716"/>
              <a:gd name="T77" fmla="*/ 2147483647 h 720"/>
              <a:gd name="T78" fmla="*/ 2147483647 w 716"/>
              <a:gd name="T79" fmla="*/ 2147483647 h 72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6"/>
              <a:gd name="T121" fmla="*/ 0 h 720"/>
              <a:gd name="T122" fmla="*/ 716 w 716"/>
              <a:gd name="T123" fmla="*/ 720 h 72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6" h="720">
                <a:moveTo>
                  <a:pt x="36" y="39"/>
                </a:moveTo>
                <a:lnTo>
                  <a:pt x="14" y="76"/>
                </a:lnTo>
                <a:lnTo>
                  <a:pt x="2" y="116"/>
                </a:lnTo>
                <a:lnTo>
                  <a:pt x="0" y="159"/>
                </a:lnTo>
                <a:lnTo>
                  <a:pt x="2" y="199"/>
                </a:lnTo>
                <a:lnTo>
                  <a:pt x="17" y="250"/>
                </a:lnTo>
                <a:lnTo>
                  <a:pt x="31" y="296"/>
                </a:lnTo>
                <a:lnTo>
                  <a:pt x="42" y="333"/>
                </a:lnTo>
                <a:lnTo>
                  <a:pt x="48" y="355"/>
                </a:lnTo>
                <a:lnTo>
                  <a:pt x="51" y="381"/>
                </a:lnTo>
                <a:lnTo>
                  <a:pt x="54" y="415"/>
                </a:lnTo>
                <a:lnTo>
                  <a:pt x="59" y="452"/>
                </a:lnTo>
                <a:lnTo>
                  <a:pt x="68" y="481"/>
                </a:lnTo>
                <a:lnTo>
                  <a:pt x="76" y="503"/>
                </a:lnTo>
                <a:lnTo>
                  <a:pt x="82" y="529"/>
                </a:lnTo>
                <a:lnTo>
                  <a:pt x="91" y="555"/>
                </a:lnTo>
                <a:lnTo>
                  <a:pt x="93" y="577"/>
                </a:lnTo>
                <a:lnTo>
                  <a:pt x="105" y="609"/>
                </a:lnTo>
                <a:lnTo>
                  <a:pt x="127" y="657"/>
                </a:lnTo>
                <a:lnTo>
                  <a:pt x="156" y="700"/>
                </a:lnTo>
                <a:lnTo>
                  <a:pt x="176" y="720"/>
                </a:lnTo>
                <a:lnTo>
                  <a:pt x="187" y="717"/>
                </a:lnTo>
                <a:lnTo>
                  <a:pt x="207" y="711"/>
                </a:lnTo>
                <a:lnTo>
                  <a:pt x="233" y="703"/>
                </a:lnTo>
                <a:lnTo>
                  <a:pt x="261" y="689"/>
                </a:lnTo>
                <a:lnTo>
                  <a:pt x="292" y="677"/>
                </a:lnTo>
                <a:lnTo>
                  <a:pt x="324" y="660"/>
                </a:lnTo>
                <a:lnTo>
                  <a:pt x="349" y="646"/>
                </a:lnTo>
                <a:lnTo>
                  <a:pt x="372" y="634"/>
                </a:lnTo>
                <a:lnTo>
                  <a:pt x="420" y="603"/>
                </a:lnTo>
                <a:lnTo>
                  <a:pt x="474" y="569"/>
                </a:lnTo>
                <a:lnTo>
                  <a:pt x="526" y="529"/>
                </a:lnTo>
                <a:lnTo>
                  <a:pt x="580" y="489"/>
                </a:lnTo>
                <a:lnTo>
                  <a:pt x="625" y="455"/>
                </a:lnTo>
                <a:lnTo>
                  <a:pt x="665" y="421"/>
                </a:lnTo>
                <a:lnTo>
                  <a:pt x="693" y="395"/>
                </a:lnTo>
                <a:lnTo>
                  <a:pt x="707" y="381"/>
                </a:lnTo>
                <a:lnTo>
                  <a:pt x="713" y="370"/>
                </a:lnTo>
                <a:lnTo>
                  <a:pt x="716" y="358"/>
                </a:lnTo>
                <a:lnTo>
                  <a:pt x="716" y="350"/>
                </a:lnTo>
                <a:lnTo>
                  <a:pt x="707" y="338"/>
                </a:lnTo>
                <a:lnTo>
                  <a:pt x="696" y="333"/>
                </a:lnTo>
                <a:lnTo>
                  <a:pt x="685" y="333"/>
                </a:lnTo>
                <a:lnTo>
                  <a:pt x="673" y="333"/>
                </a:lnTo>
                <a:lnTo>
                  <a:pt x="665" y="335"/>
                </a:lnTo>
                <a:lnTo>
                  <a:pt x="653" y="338"/>
                </a:lnTo>
                <a:lnTo>
                  <a:pt x="628" y="350"/>
                </a:lnTo>
                <a:lnTo>
                  <a:pt x="597" y="361"/>
                </a:lnTo>
                <a:lnTo>
                  <a:pt x="560" y="378"/>
                </a:lnTo>
                <a:lnTo>
                  <a:pt x="523" y="392"/>
                </a:lnTo>
                <a:lnTo>
                  <a:pt x="486" y="407"/>
                </a:lnTo>
                <a:lnTo>
                  <a:pt x="460" y="418"/>
                </a:lnTo>
                <a:lnTo>
                  <a:pt x="443" y="424"/>
                </a:lnTo>
                <a:lnTo>
                  <a:pt x="432" y="427"/>
                </a:lnTo>
                <a:lnTo>
                  <a:pt x="415" y="429"/>
                </a:lnTo>
                <a:lnTo>
                  <a:pt x="395" y="435"/>
                </a:lnTo>
                <a:lnTo>
                  <a:pt x="372" y="444"/>
                </a:lnTo>
                <a:lnTo>
                  <a:pt x="349" y="452"/>
                </a:lnTo>
                <a:lnTo>
                  <a:pt x="326" y="461"/>
                </a:lnTo>
                <a:lnTo>
                  <a:pt x="304" y="475"/>
                </a:lnTo>
                <a:lnTo>
                  <a:pt x="284" y="489"/>
                </a:lnTo>
                <a:lnTo>
                  <a:pt x="270" y="455"/>
                </a:lnTo>
                <a:lnTo>
                  <a:pt x="261" y="424"/>
                </a:lnTo>
                <a:lnTo>
                  <a:pt x="258" y="392"/>
                </a:lnTo>
                <a:lnTo>
                  <a:pt x="255" y="358"/>
                </a:lnTo>
                <a:lnTo>
                  <a:pt x="247" y="313"/>
                </a:lnTo>
                <a:lnTo>
                  <a:pt x="238" y="253"/>
                </a:lnTo>
                <a:lnTo>
                  <a:pt x="233" y="193"/>
                </a:lnTo>
                <a:lnTo>
                  <a:pt x="233" y="148"/>
                </a:lnTo>
                <a:lnTo>
                  <a:pt x="233" y="113"/>
                </a:lnTo>
                <a:lnTo>
                  <a:pt x="221" y="76"/>
                </a:lnTo>
                <a:lnTo>
                  <a:pt x="201" y="42"/>
                </a:lnTo>
                <a:lnTo>
                  <a:pt x="184" y="19"/>
                </a:lnTo>
                <a:lnTo>
                  <a:pt x="173" y="11"/>
                </a:lnTo>
                <a:lnTo>
                  <a:pt x="159" y="5"/>
                </a:lnTo>
                <a:lnTo>
                  <a:pt x="142" y="0"/>
                </a:lnTo>
                <a:lnTo>
                  <a:pt x="122" y="0"/>
                </a:lnTo>
                <a:lnTo>
                  <a:pt x="102" y="2"/>
                </a:lnTo>
                <a:lnTo>
                  <a:pt x="79" y="8"/>
                </a:lnTo>
                <a:lnTo>
                  <a:pt x="59" y="22"/>
                </a:lnTo>
                <a:lnTo>
                  <a:pt x="36" y="39"/>
                </a:lnTo>
                <a:close/>
              </a:path>
            </a:pathLst>
          </a:custGeom>
          <a:solidFill>
            <a:srgbClr val="C9A570"/>
          </a:solidFill>
          <a:ln w="9525">
            <a:noFill/>
            <a:round/>
            <a:headEnd/>
            <a:tailEnd/>
          </a:ln>
        </p:spPr>
        <p:txBody>
          <a:bodyPr/>
          <a:lstStyle/>
          <a:p>
            <a:pPr algn="ctr" eaLnBrk="0" hangingPunct="0"/>
            <a:endParaRPr lang="pt-BR"/>
          </a:p>
        </p:txBody>
      </p:sp>
      <p:sp>
        <p:nvSpPr>
          <p:cNvPr id="1635" name="Freeform 960"/>
          <p:cNvSpPr>
            <a:spLocks noChangeAspect="1"/>
          </p:cNvSpPr>
          <p:nvPr/>
        </p:nvSpPr>
        <p:spPr bwMode="auto">
          <a:xfrm flipH="1">
            <a:off x="6488113" y="2870200"/>
            <a:ext cx="7937" cy="7938"/>
          </a:xfrm>
          <a:custGeom>
            <a:avLst/>
            <a:gdLst>
              <a:gd name="T0" fmla="*/ 2147483647 w 45"/>
              <a:gd name="T1" fmla="*/ 2147483647 h 46"/>
              <a:gd name="T2" fmla="*/ 2147483647 w 45"/>
              <a:gd name="T3" fmla="*/ 2147483647 h 46"/>
              <a:gd name="T4" fmla="*/ 2147483647 w 45"/>
              <a:gd name="T5" fmla="*/ 2147483647 h 46"/>
              <a:gd name="T6" fmla="*/ 2147483647 w 45"/>
              <a:gd name="T7" fmla="*/ 2147483647 h 46"/>
              <a:gd name="T8" fmla="*/ 2147483647 w 45"/>
              <a:gd name="T9" fmla="*/ 2147483647 h 46"/>
              <a:gd name="T10" fmla="*/ 2147483647 w 45"/>
              <a:gd name="T11" fmla="*/ 0 h 46"/>
              <a:gd name="T12" fmla="*/ 2147483647 w 45"/>
              <a:gd name="T13" fmla="*/ 0 h 46"/>
              <a:gd name="T14" fmla="*/ 2147483647 w 45"/>
              <a:gd name="T15" fmla="*/ 0 h 46"/>
              <a:gd name="T16" fmla="*/ 2147483647 w 45"/>
              <a:gd name="T17" fmla="*/ 2147483647 h 46"/>
              <a:gd name="T18" fmla="*/ 0 w 45"/>
              <a:gd name="T19" fmla="*/ 2147483647 h 46"/>
              <a:gd name="T20" fmla="*/ 0 w 45"/>
              <a:gd name="T21" fmla="*/ 2147483647 h 46"/>
              <a:gd name="T22" fmla="*/ 0 w 45"/>
              <a:gd name="T23" fmla="*/ 2147483647 h 46"/>
              <a:gd name="T24" fmla="*/ 2147483647 w 45"/>
              <a:gd name="T25" fmla="*/ 2147483647 h 46"/>
              <a:gd name="T26" fmla="*/ 2147483647 w 45"/>
              <a:gd name="T27" fmla="*/ 2147483647 h 46"/>
              <a:gd name="T28" fmla="*/ 2147483647 w 45"/>
              <a:gd name="T29" fmla="*/ 2147483647 h 46"/>
              <a:gd name="T30" fmla="*/ 2147483647 w 45"/>
              <a:gd name="T31" fmla="*/ 2147483647 h 46"/>
              <a:gd name="T32" fmla="*/ 2147483647 w 45"/>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40" y="40"/>
                </a:moveTo>
                <a:lnTo>
                  <a:pt x="45" y="32"/>
                </a:lnTo>
                <a:lnTo>
                  <a:pt x="45" y="23"/>
                </a:lnTo>
                <a:lnTo>
                  <a:pt x="45" y="15"/>
                </a:lnTo>
                <a:lnTo>
                  <a:pt x="40" y="6"/>
                </a:lnTo>
                <a:lnTo>
                  <a:pt x="31" y="0"/>
                </a:lnTo>
                <a:lnTo>
                  <a:pt x="23" y="0"/>
                </a:lnTo>
                <a:lnTo>
                  <a:pt x="14" y="0"/>
                </a:lnTo>
                <a:lnTo>
                  <a:pt x="6" y="6"/>
                </a:lnTo>
                <a:lnTo>
                  <a:pt x="0" y="15"/>
                </a:lnTo>
                <a:lnTo>
                  <a:pt x="0" y="23"/>
                </a:lnTo>
                <a:lnTo>
                  <a:pt x="0" y="32"/>
                </a:lnTo>
                <a:lnTo>
                  <a:pt x="6" y="40"/>
                </a:lnTo>
                <a:lnTo>
                  <a:pt x="14" y="46"/>
                </a:lnTo>
                <a:lnTo>
                  <a:pt x="23" y="46"/>
                </a:lnTo>
                <a:lnTo>
                  <a:pt x="31" y="46"/>
                </a:lnTo>
                <a:lnTo>
                  <a:pt x="40" y="40"/>
                </a:lnTo>
                <a:close/>
              </a:path>
            </a:pathLst>
          </a:custGeom>
          <a:solidFill>
            <a:srgbClr val="C9A570"/>
          </a:solidFill>
          <a:ln w="9525">
            <a:noFill/>
            <a:round/>
            <a:headEnd/>
            <a:tailEnd/>
          </a:ln>
        </p:spPr>
        <p:txBody>
          <a:bodyPr/>
          <a:lstStyle/>
          <a:p>
            <a:pPr algn="ctr" eaLnBrk="0" hangingPunct="0"/>
            <a:endParaRPr lang="pt-BR"/>
          </a:p>
        </p:txBody>
      </p:sp>
      <p:sp>
        <p:nvSpPr>
          <p:cNvPr id="1636" name="Freeform 961"/>
          <p:cNvSpPr>
            <a:spLocks noChangeAspect="1"/>
          </p:cNvSpPr>
          <p:nvPr/>
        </p:nvSpPr>
        <p:spPr bwMode="auto">
          <a:xfrm flipH="1">
            <a:off x="6589713" y="2833688"/>
            <a:ext cx="6350"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0 h 48"/>
              <a:gd name="T14" fmla="*/ 2147483647 w 48"/>
              <a:gd name="T15" fmla="*/ 2147483647 h 48"/>
              <a:gd name="T16" fmla="*/ 2147483647 w 48"/>
              <a:gd name="T17" fmla="*/ 2147483647 h 48"/>
              <a:gd name="T18" fmla="*/ 0 w 48"/>
              <a:gd name="T19" fmla="*/ 2147483647 h 48"/>
              <a:gd name="T20" fmla="*/ 0 w 48"/>
              <a:gd name="T21" fmla="*/ 2147483647 h 48"/>
              <a:gd name="T22" fmla="*/ 2147483647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3" y="43"/>
                </a:moveTo>
                <a:lnTo>
                  <a:pt x="48" y="34"/>
                </a:lnTo>
                <a:lnTo>
                  <a:pt x="48" y="26"/>
                </a:lnTo>
                <a:lnTo>
                  <a:pt x="46" y="17"/>
                </a:lnTo>
                <a:lnTo>
                  <a:pt x="40" y="8"/>
                </a:lnTo>
                <a:lnTo>
                  <a:pt x="31" y="3"/>
                </a:lnTo>
                <a:lnTo>
                  <a:pt x="23" y="0"/>
                </a:lnTo>
                <a:lnTo>
                  <a:pt x="14" y="3"/>
                </a:lnTo>
                <a:lnTo>
                  <a:pt x="6" y="8"/>
                </a:lnTo>
                <a:lnTo>
                  <a:pt x="0" y="17"/>
                </a:lnTo>
                <a:lnTo>
                  <a:pt x="0" y="26"/>
                </a:lnTo>
                <a:lnTo>
                  <a:pt x="3" y="34"/>
                </a:lnTo>
                <a:lnTo>
                  <a:pt x="9" y="43"/>
                </a:lnTo>
                <a:lnTo>
                  <a:pt x="17" y="48"/>
                </a:lnTo>
                <a:lnTo>
                  <a:pt x="26" y="48"/>
                </a:lnTo>
                <a:lnTo>
                  <a:pt x="34" y="48"/>
                </a:lnTo>
                <a:lnTo>
                  <a:pt x="43" y="43"/>
                </a:lnTo>
                <a:close/>
              </a:path>
            </a:pathLst>
          </a:custGeom>
          <a:solidFill>
            <a:srgbClr val="C9A570"/>
          </a:solidFill>
          <a:ln w="9525">
            <a:noFill/>
            <a:round/>
            <a:headEnd/>
            <a:tailEnd/>
          </a:ln>
        </p:spPr>
        <p:txBody>
          <a:bodyPr/>
          <a:lstStyle/>
          <a:p>
            <a:pPr algn="ctr" eaLnBrk="0" hangingPunct="0"/>
            <a:endParaRPr lang="pt-BR"/>
          </a:p>
        </p:txBody>
      </p:sp>
      <p:sp>
        <p:nvSpPr>
          <p:cNvPr id="1637" name="Freeform 962"/>
          <p:cNvSpPr>
            <a:spLocks noChangeAspect="1"/>
          </p:cNvSpPr>
          <p:nvPr/>
        </p:nvSpPr>
        <p:spPr bwMode="auto">
          <a:xfrm flipH="1">
            <a:off x="6480175" y="2814638"/>
            <a:ext cx="133350" cy="115887"/>
          </a:xfrm>
          <a:custGeom>
            <a:avLst/>
            <a:gdLst>
              <a:gd name="T0" fmla="*/ 2147483647 w 776"/>
              <a:gd name="T1" fmla="*/ 2147483647 h 743"/>
              <a:gd name="T2" fmla="*/ 2147483647 w 776"/>
              <a:gd name="T3" fmla="*/ 2147483647 h 743"/>
              <a:gd name="T4" fmla="*/ 2147483647 w 776"/>
              <a:gd name="T5" fmla="*/ 2147483647 h 743"/>
              <a:gd name="T6" fmla="*/ 2147483647 w 776"/>
              <a:gd name="T7" fmla="*/ 2147483647 h 743"/>
              <a:gd name="T8" fmla="*/ 2147483647 w 776"/>
              <a:gd name="T9" fmla="*/ 2147483647 h 743"/>
              <a:gd name="T10" fmla="*/ 2147483647 w 776"/>
              <a:gd name="T11" fmla="*/ 2147483647 h 743"/>
              <a:gd name="T12" fmla="*/ 2147483647 w 776"/>
              <a:gd name="T13" fmla="*/ 2147483647 h 743"/>
              <a:gd name="T14" fmla="*/ 2147483647 w 776"/>
              <a:gd name="T15" fmla="*/ 2147483647 h 743"/>
              <a:gd name="T16" fmla="*/ 2147483647 w 776"/>
              <a:gd name="T17" fmla="*/ 2147483647 h 743"/>
              <a:gd name="T18" fmla="*/ 2147483647 w 776"/>
              <a:gd name="T19" fmla="*/ 2147483647 h 743"/>
              <a:gd name="T20" fmla="*/ 2147483647 w 776"/>
              <a:gd name="T21" fmla="*/ 2147483647 h 743"/>
              <a:gd name="T22" fmla="*/ 2147483647 w 776"/>
              <a:gd name="T23" fmla="*/ 2147483647 h 743"/>
              <a:gd name="T24" fmla="*/ 2147483647 w 776"/>
              <a:gd name="T25" fmla="*/ 2147483647 h 743"/>
              <a:gd name="T26" fmla="*/ 2147483647 w 776"/>
              <a:gd name="T27" fmla="*/ 2147483647 h 743"/>
              <a:gd name="T28" fmla="*/ 2147483647 w 776"/>
              <a:gd name="T29" fmla="*/ 2147483647 h 743"/>
              <a:gd name="T30" fmla="*/ 2147483647 w 776"/>
              <a:gd name="T31" fmla="*/ 2147483647 h 743"/>
              <a:gd name="T32" fmla="*/ 2147483647 w 776"/>
              <a:gd name="T33" fmla="*/ 2147483647 h 743"/>
              <a:gd name="T34" fmla="*/ 2147483647 w 776"/>
              <a:gd name="T35" fmla="*/ 2147483647 h 743"/>
              <a:gd name="T36" fmla="*/ 2147483647 w 776"/>
              <a:gd name="T37" fmla="*/ 2147483647 h 743"/>
              <a:gd name="T38" fmla="*/ 2147483647 w 776"/>
              <a:gd name="T39" fmla="*/ 2147483647 h 743"/>
              <a:gd name="T40" fmla="*/ 2147483647 w 776"/>
              <a:gd name="T41" fmla="*/ 2147483647 h 743"/>
              <a:gd name="T42" fmla="*/ 2147483647 w 776"/>
              <a:gd name="T43" fmla="*/ 2147483647 h 743"/>
              <a:gd name="T44" fmla="*/ 2147483647 w 776"/>
              <a:gd name="T45" fmla="*/ 2147483647 h 743"/>
              <a:gd name="T46" fmla="*/ 2147483647 w 776"/>
              <a:gd name="T47" fmla="*/ 2147483647 h 743"/>
              <a:gd name="T48" fmla="*/ 2147483647 w 776"/>
              <a:gd name="T49" fmla="*/ 2147483647 h 743"/>
              <a:gd name="T50" fmla="*/ 2147483647 w 776"/>
              <a:gd name="T51" fmla="*/ 2147483647 h 743"/>
              <a:gd name="T52" fmla="*/ 2147483647 w 776"/>
              <a:gd name="T53" fmla="*/ 2147483647 h 743"/>
              <a:gd name="T54" fmla="*/ 2147483647 w 776"/>
              <a:gd name="T55" fmla="*/ 2147483647 h 743"/>
              <a:gd name="T56" fmla="*/ 2147483647 w 776"/>
              <a:gd name="T57" fmla="*/ 2147483647 h 743"/>
              <a:gd name="T58" fmla="*/ 2147483647 w 776"/>
              <a:gd name="T59" fmla="*/ 2147483647 h 743"/>
              <a:gd name="T60" fmla="*/ 2147483647 w 776"/>
              <a:gd name="T61" fmla="*/ 2147483647 h 743"/>
              <a:gd name="T62" fmla="*/ 2147483647 w 776"/>
              <a:gd name="T63" fmla="*/ 2147483647 h 743"/>
              <a:gd name="T64" fmla="*/ 2147483647 w 776"/>
              <a:gd name="T65" fmla="*/ 2147483647 h 743"/>
              <a:gd name="T66" fmla="*/ 2147483647 w 776"/>
              <a:gd name="T67" fmla="*/ 2147483647 h 743"/>
              <a:gd name="T68" fmla="*/ 2147483647 w 776"/>
              <a:gd name="T69" fmla="*/ 2147483647 h 743"/>
              <a:gd name="T70" fmla="*/ 2147483647 w 776"/>
              <a:gd name="T71" fmla="*/ 2147483647 h 743"/>
              <a:gd name="T72" fmla="*/ 2147483647 w 776"/>
              <a:gd name="T73" fmla="*/ 2147483647 h 743"/>
              <a:gd name="T74" fmla="*/ 2147483647 w 776"/>
              <a:gd name="T75" fmla="*/ 2147483647 h 743"/>
              <a:gd name="T76" fmla="*/ 2147483647 w 776"/>
              <a:gd name="T77" fmla="*/ 2147483647 h 743"/>
              <a:gd name="T78" fmla="*/ 2147483647 w 776"/>
              <a:gd name="T79" fmla="*/ 2147483647 h 743"/>
              <a:gd name="T80" fmla="*/ 2147483647 w 776"/>
              <a:gd name="T81" fmla="*/ 2147483647 h 743"/>
              <a:gd name="T82" fmla="*/ 2147483647 w 776"/>
              <a:gd name="T83" fmla="*/ 2147483647 h 743"/>
              <a:gd name="T84" fmla="*/ 2147483647 w 776"/>
              <a:gd name="T85" fmla="*/ 2147483647 h 743"/>
              <a:gd name="T86" fmla="*/ 2147483647 w 776"/>
              <a:gd name="T87" fmla="*/ 2147483647 h 743"/>
              <a:gd name="T88" fmla="*/ 2147483647 w 776"/>
              <a:gd name="T89" fmla="*/ 2147483647 h 743"/>
              <a:gd name="T90" fmla="*/ 2147483647 w 776"/>
              <a:gd name="T91" fmla="*/ 2147483647 h 743"/>
              <a:gd name="T92" fmla="*/ 2147483647 w 776"/>
              <a:gd name="T93" fmla="*/ 2147483647 h 7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6"/>
              <a:gd name="T142" fmla="*/ 0 h 743"/>
              <a:gd name="T143" fmla="*/ 776 w 776"/>
              <a:gd name="T144" fmla="*/ 743 h 7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6" h="743">
                <a:moveTo>
                  <a:pt x="722" y="331"/>
                </a:moveTo>
                <a:lnTo>
                  <a:pt x="719" y="331"/>
                </a:lnTo>
                <a:lnTo>
                  <a:pt x="710" y="333"/>
                </a:lnTo>
                <a:lnTo>
                  <a:pt x="696" y="339"/>
                </a:lnTo>
                <a:lnTo>
                  <a:pt x="682" y="345"/>
                </a:lnTo>
                <a:lnTo>
                  <a:pt x="665" y="350"/>
                </a:lnTo>
                <a:lnTo>
                  <a:pt x="648" y="356"/>
                </a:lnTo>
                <a:lnTo>
                  <a:pt x="634" y="362"/>
                </a:lnTo>
                <a:lnTo>
                  <a:pt x="625" y="368"/>
                </a:lnTo>
                <a:lnTo>
                  <a:pt x="611" y="373"/>
                </a:lnTo>
                <a:lnTo>
                  <a:pt x="588" y="379"/>
                </a:lnTo>
                <a:lnTo>
                  <a:pt x="560" y="388"/>
                </a:lnTo>
                <a:lnTo>
                  <a:pt x="528" y="399"/>
                </a:lnTo>
                <a:lnTo>
                  <a:pt x="494" y="410"/>
                </a:lnTo>
                <a:lnTo>
                  <a:pt x="463" y="419"/>
                </a:lnTo>
                <a:lnTo>
                  <a:pt x="440" y="425"/>
                </a:lnTo>
                <a:lnTo>
                  <a:pt x="423" y="430"/>
                </a:lnTo>
                <a:lnTo>
                  <a:pt x="401" y="433"/>
                </a:lnTo>
                <a:lnTo>
                  <a:pt x="378" y="436"/>
                </a:lnTo>
                <a:lnTo>
                  <a:pt x="358" y="442"/>
                </a:lnTo>
                <a:lnTo>
                  <a:pt x="344" y="450"/>
                </a:lnTo>
                <a:lnTo>
                  <a:pt x="332" y="459"/>
                </a:lnTo>
                <a:lnTo>
                  <a:pt x="324" y="456"/>
                </a:lnTo>
                <a:lnTo>
                  <a:pt x="321" y="447"/>
                </a:lnTo>
                <a:lnTo>
                  <a:pt x="321" y="430"/>
                </a:lnTo>
                <a:lnTo>
                  <a:pt x="321" y="407"/>
                </a:lnTo>
                <a:lnTo>
                  <a:pt x="315" y="385"/>
                </a:lnTo>
                <a:lnTo>
                  <a:pt x="310" y="365"/>
                </a:lnTo>
                <a:lnTo>
                  <a:pt x="304" y="339"/>
                </a:lnTo>
                <a:lnTo>
                  <a:pt x="295" y="316"/>
                </a:lnTo>
                <a:lnTo>
                  <a:pt x="287" y="291"/>
                </a:lnTo>
                <a:lnTo>
                  <a:pt x="278" y="265"/>
                </a:lnTo>
                <a:lnTo>
                  <a:pt x="278" y="239"/>
                </a:lnTo>
                <a:lnTo>
                  <a:pt x="278" y="211"/>
                </a:lnTo>
                <a:lnTo>
                  <a:pt x="278" y="174"/>
                </a:lnTo>
                <a:lnTo>
                  <a:pt x="270" y="134"/>
                </a:lnTo>
                <a:lnTo>
                  <a:pt x="253" y="91"/>
                </a:lnTo>
                <a:lnTo>
                  <a:pt x="241" y="71"/>
                </a:lnTo>
                <a:lnTo>
                  <a:pt x="230" y="54"/>
                </a:lnTo>
                <a:lnTo>
                  <a:pt x="219" y="40"/>
                </a:lnTo>
                <a:lnTo>
                  <a:pt x="207" y="26"/>
                </a:lnTo>
                <a:lnTo>
                  <a:pt x="190" y="15"/>
                </a:lnTo>
                <a:lnTo>
                  <a:pt x="173" y="6"/>
                </a:lnTo>
                <a:lnTo>
                  <a:pt x="156" y="3"/>
                </a:lnTo>
                <a:lnTo>
                  <a:pt x="133" y="0"/>
                </a:lnTo>
                <a:lnTo>
                  <a:pt x="111" y="3"/>
                </a:lnTo>
                <a:lnTo>
                  <a:pt x="88" y="12"/>
                </a:lnTo>
                <a:lnTo>
                  <a:pt x="65" y="26"/>
                </a:lnTo>
                <a:lnTo>
                  <a:pt x="42" y="46"/>
                </a:lnTo>
                <a:lnTo>
                  <a:pt x="25" y="69"/>
                </a:lnTo>
                <a:lnTo>
                  <a:pt x="11" y="97"/>
                </a:lnTo>
                <a:lnTo>
                  <a:pt x="2" y="131"/>
                </a:lnTo>
                <a:lnTo>
                  <a:pt x="0" y="168"/>
                </a:lnTo>
                <a:lnTo>
                  <a:pt x="11" y="268"/>
                </a:lnTo>
                <a:lnTo>
                  <a:pt x="37" y="382"/>
                </a:lnTo>
                <a:lnTo>
                  <a:pt x="62" y="484"/>
                </a:lnTo>
                <a:lnTo>
                  <a:pt x="79" y="550"/>
                </a:lnTo>
                <a:lnTo>
                  <a:pt x="85" y="573"/>
                </a:lnTo>
                <a:lnTo>
                  <a:pt x="96" y="598"/>
                </a:lnTo>
                <a:lnTo>
                  <a:pt x="108" y="627"/>
                </a:lnTo>
                <a:lnTo>
                  <a:pt x="122" y="655"/>
                </a:lnTo>
                <a:lnTo>
                  <a:pt x="136" y="684"/>
                </a:lnTo>
                <a:lnTo>
                  <a:pt x="150" y="706"/>
                </a:lnTo>
                <a:lnTo>
                  <a:pt x="162" y="723"/>
                </a:lnTo>
                <a:lnTo>
                  <a:pt x="170" y="732"/>
                </a:lnTo>
                <a:lnTo>
                  <a:pt x="184" y="738"/>
                </a:lnTo>
                <a:lnTo>
                  <a:pt x="199" y="741"/>
                </a:lnTo>
                <a:lnTo>
                  <a:pt x="216" y="743"/>
                </a:lnTo>
                <a:lnTo>
                  <a:pt x="236" y="741"/>
                </a:lnTo>
                <a:lnTo>
                  <a:pt x="253" y="738"/>
                </a:lnTo>
                <a:lnTo>
                  <a:pt x="281" y="726"/>
                </a:lnTo>
                <a:lnTo>
                  <a:pt x="321" y="712"/>
                </a:lnTo>
                <a:lnTo>
                  <a:pt x="366" y="698"/>
                </a:lnTo>
                <a:lnTo>
                  <a:pt x="412" y="678"/>
                </a:lnTo>
                <a:lnTo>
                  <a:pt x="455" y="658"/>
                </a:lnTo>
                <a:lnTo>
                  <a:pt x="494" y="638"/>
                </a:lnTo>
                <a:lnTo>
                  <a:pt x="523" y="621"/>
                </a:lnTo>
                <a:lnTo>
                  <a:pt x="548" y="604"/>
                </a:lnTo>
                <a:lnTo>
                  <a:pt x="577" y="587"/>
                </a:lnTo>
                <a:lnTo>
                  <a:pt x="605" y="573"/>
                </a:lnTo>
                <a:lnTo>
                  <a:pt x="634" y="555"/>
                </a:lnTo>
                <a:lnTo>
                  <a:pt x="656" y="541"/>
                </a:lnTo>
                <a:lnTo>
                  <a:pt x="679" y="530"/>
                </a:lnTo>
                <a:lnTo>
                  <a:pt x="693" y="518"/>
                </a:lnTo>
                <a:lnTo>
                  <a:pt x="702" y="507"/>
                </a:lnTo>
                <a:lnTo>
                  <a:pt x="708" y="496"/>
                </a:lnTo>
                <a:lnTo>
                  <a:pt x="716" y="484"/>
                </a:lnTo>
                <a:lnTo>
                  <a:pt x="722" y="476"/>
                </a:lnTo>
                <a:lnTo>
                  <a:pt x="725" y="473"/>
                </a:lnTo>
                <a:lnTo>
                  <a:pt x="776" y="453"/>
                </a:lnTo>
                <a:lnTo>
                  <a:pt x="770" y="413"/>
                </a:lnTo>
                <a:lnTo>
                  <a:pt x="756" y="376"/>
                </a:lnTo>
                <a:lnTo>
                  <a:pt x="739" y="348"/>
                </a:lnTo>
                <a:lnTo>
                  <a:pt x="722" y="331"/>
                </a:lnTo>
                <a:close/>
              </a:path>
            </a:pathLst>
          </a:custGeom>
          <a:solidFill>
            <a:schemeClr val="accent1"/>
          </a:solidFill>
          <a:ln w="9525">
            <a:noFill/>
            <a:round/>
            <a:headEnd/>
            <a:tailEnd/>
          </a:ln>
        </p:spPr>
        <p:txBody>
          <a:bodyPr/>
          <a:lstStyle/>
          <a:p>
            <a:pPr algn="ctr" eaLnBrk="0" hangingPunct="0"/>
            <a:endParaRPr lang="pt-BR"/>
          </a:p>
        </p:txBody>
      </p:sp>
      <p:sp>
        <p:nvSpPr>
          <p:cNvPr id="1638" name="Freeform 963"/>
          <p:cNvSpPr>
            <a:spLocks noChangeAspect="1"/>
          </p:cNvSpPr>
          <p:nvPr/>
        </p:nvSpPr>
        <p:spPr bwMode="auto">
          <a:xfrm flipH="1">
            <a:off x="6530975" y="2732088"/>
            <a:ext cx="79375" cy="93662"/>
          </a:xfrm>
          <a:custGeom>
            <a:avLst/>
            <a:gdLst>
              <a:gd name="T0" fmla="*/ 2147483647 w 461"/>
              <a:gd name="T1" fmla="*/ 2147483647 h 601"/>
              <a:gd name="T2" fmla="*/ 2147483647 w 461"/>
              <a:gd name="T3" fmla="*/ 2147483647 h 601"/>
              <a:gd name="T4" fmla="*/ 2147483647 w 461"/>
              <a:gd name="T5" fmla="*/ 2147483647 h 601"/>
              <a:gd name="T6" fmla="*/ 2147483647 w 461"/>
              <a:gd name="T7" fmla="*/ 2147483647 h 601"/>
              <a:gd name="T8" fmla="*/ 2147483647 w 461"/>
              <a:gd name="T9" fmla="*/ 2147483647 h 601"/>
              <a:gd name="T10" fmla="*/ 2147483647 w 461"/>
              <a:gd name="T11" fmla="*/ 2147483647 h 601"/>
              <a:gd name="T12" fmla="*/ 2147483647 w 461"/>
              <a:gd name="T13" fmla="*/ 2147483647 h 601"/>
              <a:gd name="T14" fmla="*/ 2147483647 w 461"/>
              <a:gd name="T15" fmla="*/ 2147483647 h 601"/>
              <a:gd name="T16" fmla="*/ 2147483647 w 461"/>
              <a:gd name="T17" fmla="*/ 2147483647 h 601"/>
              <a:gd name="T18" fmla="*/ 2147483647 w 461"/>
              <a:gd name="T19" fmla="*/ 2147483647 h 601"/>
              <a:gd name="T20" fmla="*/ 2147483647 w 461"/>
              <a:gd name="T21" fmla="*/ 2147483647 h 601"/>
              <a:gd name="T22" fmla="*/ 2147483647 w 461"/>
              <a:gd name="T23" fmla="*/ 2147483647 h 601"/>
              <a:gd name="T24" fmla="*/ 2147483647 w 461"/>
              <a:gd name="T25" fmla="*/ 2147483647 h 601"/>
              <a:gd name="T26" fmla="*/ 2147483647 w 461"/>
              <a:gd name="T27" fmla="*/ 2147483647 h 601"/>
              <a:gd name="T28" fmla="*/ 2147483647 w 461"/>
              <a:gd name="T29" fmla="*/ 2147483647 h 601"/>
              <a:gd name="T30" fmla="*/ 2147483647 w 461"/>
              <a:gd name="T31" fmla="*/ 2147483647 h 601"/>
              <a:gd name="T32" fmla="*/ 2147483647 w 461"/>
              <a:gd name="T33" fmla="*/ 2147483647 h 601"/>
              <a:gd name="T34" fmla="*/ 2147483647 w 461"/>
              <a:gd name="T35" fmla="*/ 2147483647 h 601"/>
              <a:gd name="T36" fmla="*/ 2147483647 w 461"/>
              <a:gd name="T37" fmla="*/ 2147483647 h 601"/>
              <a:gd name="T38" fmla="*/ 2147483647 w 461"/>
              <a:gd name="T39" fmla="*/ 2147483647 h 601"/>
              <a:gd name="T40" fmla="*/ 2147483647 w 461"/>
              <a:gd name="T41" fmla="*/ 2147483647 h 601"/>
              <a:gd name="T42" fmla="*/ 2147483647 w 461"/>
              <a:gd name="T43" fmla="*/ 2147483647 h 601"/>
              <a:gd name="T44" fmla="*/ 2147483647 w 461"/>
              <a:gd name="T45" fmla="*/ 2147483647 h 601"/>
              <a:gd name="T46" fmla="*/ 2147483647 w 461"/>
              <a:gd name="T47" fmla="*/ 2147483647 h 601"/>
              <a:gd name="T48" fmla="*/ 2147483647 w 461"/>
              <a:gd name="T49" fmla="*/ 2147483647 h 601"/>
              <a:gd name="T50" fmla="*/ 2147483647 w 461"/>
              <a:gd name="T51" fmla="*/ 2147483647 h 601"/>
              <a:gd name="T52" fmla="*/ 2147483647 w 461"/>
              <a:gd name="T53" fmla="*/ 2147483647 h 601"/>
              <a:gd name="T54" fmla="*/ 2147483647 w 461"/>
              <a:gd name="T55" fmla="*/ 2147483647 h 601"/>
              <a:gd name="T56" fmla="*/ 2147483647 w 461"/>
              <a:gd name="T57" fmla="*/ 2147483647 h 601"/>
              <a:gd name="T58" fmla="*/ 0 w 461"/>
              <a:gd name="T59" fmla="*/ 2147483647 h 601"/>
              <a:gd name="T60" fmla="*/ 2147483647 w 461"/>
              <a:gd name="T61" fmla="*/ 2147483647 h 601"/>
              <a:gd name="T62" fmla="*/ 2147483647 w 461"/>
              <a:gd name="T63" fmla="*/ 2147483647 h 601"/>
              <a:gd name="T64" fmla="*/ 2147483647 w 461"/>
              <a:gd name="T65" fmla="*/ 2147483647 h 601"/>
              <a:gd name="T66" fmla="*/ 2147483647 w 461"/>
              <a:gd name="T67" fmla="*/ 2147483647 h 601"/>
              <a:gd name="T68" fmla="*/ 2147483647 w 461"/>
              <a:gd name="T69" fmla="*/ 2147483647 h 601"/>
              <a:gd name="T70" fmla="*/ 2147483647 w 461"/>
              <a:gd name="T71" fmla="*/ 2147483647 h 601"/>
              <a:gd name="T72" fmla="*/ 2147483647 w 461"/>
              <a:gd name="T73" fmla="*/ 2147483647 h 601"/>
              <a:gd name="T74" fmla="*/ 2147483647 w 461"/>
              <a:gd name="T75" fmla="*/ 2147483647 h 601"/>
              <a:gd name="T76" fmla="*/ 2147483647 w 461"/>
              <a:gd name="T77" fmla="*/ 2147483647 h 601"/>
              <a:gd name="T78" fmla="*/ 2147483647 w 461"/>
              <a:gd name="T79" fmla="*/ 0 h 601"/>
              <a:gd name="T80" fmla="*/ 2147483647 w 461"/>
              <a:gd name="T81" fmla="*/ 2147483647 h 601"/>
              <a:gd name="T82" fmla="*/ 2147483647 w 461"/>
              <a:gd name="T83" fmla="*/ 2147483647 h 60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1"/>
              <a:gd name="T127" fmla="*/ 0 h 601"/>
              <a:gd name="T128" fmla="*/ 461 w 461"/>
              <a:gd name="T129" fmla="*/ 601 h 60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1" h="601">
                <a:moveTo>
                  <a:pt x="384" y="46"/>
                </a:moveTo>
                <a:lnTo>
                  <a:pt x="401" y="60"/>
                </a:lnTo>
                <a:lnTo>
                  <a:pt x="415" y="77"/>
                </a:lnTo>
                <a:lnTo>
                  <a:pt x="430" y="94"/>
                </a:lnTo>
                <a:lnTo>
                  <a:pt x="441" y="117"/>
                </a:lnTo>
                <a:lnTo>
                  <a:pt x="450" y="140"/>
                </a:lnTo>
                <a:lnTo>
                  <a:pt x="458" y="162"/>
                </a:lnTo>
                <a:lnTo>
                  <a:pt x="461" y="185"/>
                </a:lnTo>
                <a:lnTo>
                  <a:pt x="458" y="208"/>
                </a:lnTo>
                <a:lnTo>
                  <a:pt x="450" y="234"/>
                </a:lnTo>
                <a:lnTo>
                  <a:pt x="438" y="262"/>
                </a:lnTo>
                <a:lnTo>
                  <a:pt x="427" y="288"/>
                </a:lnTo>
                <a:lnTo>
                  <a:pt x="421" y="308"/>
                </a:lnTo>
                <a:lnTo>
                  <a:pt x="421" y="327"/>
                </a:lnTo>
                <a:lnTo>
                  <a:pt x="424" y="347"/>
                </a:lnTo>
                <a:lnTo>
                  <a:pt x="424" y="365"/>
                </a:lnTo>
                <a:lnTo>
                  <a:pt x="427" y="373"/>
                </a:lnTo>
                <a:lnTo>
                  <a:pt x="430" y="384"/>
                </a:lnTo>
                <a:lnTo>
                  <a:pt x="430" y="396"/>
                </a:lnTo>
                <a:lnTo>
                  <a:pt x="424" y="402"/>
                </a:lnTo>
                <a:lnTo>
                  <a:pt x="415" y="402"/>
                </a:lnTo>
                <a:lnTo>
                  <a:pt x="404" y="402"/>
                </a:lnTo>
                <a:lnTo>
                  <a:pt x="396" y="399"/>
                </a:lnTo>
                <a:lnTo>
                  <a:pt x="390" y="402"/>
                </a:lnTo>
                <a:lnTo>
                  <a:pt x="387" y="407"/>
                </a:lnTo>
                <a:lnTo>
                  <a:pt x="387" y="416"/>
                </a:lnTo>
                <a:lnTo>
                  <a:pt x="387" y="424"/>
                </a:lnTo>
                <a:lnTo>
                  <a:pt x="381" y="430"/>
                </a:lnTo>
                <a:lnTo>
                  <a:pt x="373" y="433"/>
                </a:lnTo>
                <a:lnTo>
                  <a:pt x="373" y="439"/>
                </a:lnTo>
                <a:lnTo>
                  <a:pt x="373" y="444"/>
                </a:lnTo>
                <a:lnTo>
                  <a:pt x="367" y="447"/>
                </a:lnTo>
                <a:lnTo>
                  <a:pt x="361" y="450"/>
                </a:lnTo>
                <a:lnTo>
                  <a:pt x="356" y="453"/>
                </a:lnTo>
                <a:lnTo>
                  <a:pt x="350" y="458"/>
                </a:lnTo>
                <a:lnTo>
                  <a:pt x="347" y="467"/>
                </a:lnTo>
                <a:lnTo>
                  <a:pt x="347" y="473"/>
                </a:lnTo>
                <a:lnTo>
                  <a:pt x="342" y="487"/>
                </a:lnTo>
                <a:lnTo>
                  <a:pt x="330" y="501"/>
                </a:lnTo>
                <a:lnTo>
                  <a:pt x="307" y="507"/>
                </a:lnTo>
                <a:lnTo>
                  <a:pt x="276" y="495"/>
                </a:lnTo>
                <a:lnTo>
                  <a:pt x="268" y="490"/>
                </a:lnTo>
                <a:lnTo>
                  <a:pt x="259" y="484"/>
                </a:lnTo>
                <a:lnTo>
                  <a:pt x="251" y="481"/>
                </a:lnTo>
                <a:lnTo>
                  <a:pt x="245" y="481"/>
                </a:lnTo>
                <a:lnTo>
                  <a:pt x="234" y="498"/>
                </a:lnTo>
                <a:lnTo>
                  <a:pt x="216" y="515"/>
                </a:lnTo>
                <a:lnTo>
                  <a:pt x="197" y="535"/>
                </a:lnTo>
                <a:lnTo>
                  <a:pt x="177" y="555"/>
                </a:lnTo>
                <a:lnTo>
                  <a:pt x="157" y="572"/>
                </a:lnTo>
                <a:lnTo>
                  <a:pt x="134" y="587"/>
                </a:lnTo>
                <a:lnTo>
                  <a:pt x="111" y="598"/>
                </a:lnTo>
                <a:lnTo>
                  <a:pt x="89" y="601"/>
                </a:lnTo>
                <a:lnTo>
                  <a:pt x="69" y="598"/>
                </a:lnTo>
                <a:lnTo>
                  <a:pt x="49" y="592"/>
                </a:lnTo>
                <a:lnTo>
                  <a:pt x="32" y="581"/>
                </a:lnTo>
                <a:lnTo>
                  <a:pt x="17" y="567"/>
                </a:lnTo>
                <a:lnTo>
                  <a:pt x="9" y="550"/>
                </a:lnTo>
                <a:lnTo>
                  <a:pt x="0" y="535"/>
                </a:lnTo>
                <a:lnTo>
                  <a:pt x="0" y="518"/>
                </a:lnTo>
                <a:lnTo>
                  <a:pt x="3" y="501"/>
                </a:lnTo>
                <a:lnTo>
                  <a:pt x="23" y="464"/>
                </a:lnTo>
                <a:lnTo>
                  <a:pt x="46" y="416"/>
                </a:lnTo>
                <a:lnTo>
                  <a:pt x="69" y="376"/>
                </a:lnTo>
                <a:lnTo>
                  <a:pt x="80" y="353"/>
                </a:lnTo>
                <a:lnTo>
                  <a:pt x="91" y="319"/>
                </a:lnTo>
                <a:lnTo>
                  <a:pt x="91" y="276"/>
                </a:lnTo>
                <a:lnTo>
                  <a:pt x="89" y="234"/>
                </a:lnTo>
                <a:lnTo>
                  <a:pt x="83" y="199"/>
                </a:lnTo>
                <a:lnTo>
                  <a:pt x="83" y="185"/>
                </a:lnTo>
                <a:lnTo>
                  <a:pt x="86" y="165"/>
                </a:lnTo>
                <a:lnTo>
                  <a:pt x="91" y="140"/>
                </a:lnTo>
                <a:lnTo>
                  <a:pt x="103" y="114"/>
                </a:lnTo>
                <a:lnTo>
                  <a:pt x="117" y="91"/>
                </a:lnTo>
                <a:lnTo>
                  <a:pt x="134" y="66"/>
                </a:lnTo>
                <a:lnTo>
                  <a:pt x="151" y="46"/>
                </a:lnTo>
                <a:lnTo>
                  <a:pt x="171" y="31"/>
                </a:lnTo>
                <a:lnTo>
                  <a:pt x="197" y="17"/>
                </a:lnTo>
                <a:lnTo>
                  <a:pt x="222" y="9"/>
                </a:lnTo>
                <a:lnTo>
                  <a:pt x="245" y="0"/>
                </a:lnTo>
                <a:lnTo>
                  <a:pt x="270" y="0"/>
                </a:lnTo>
                <a:lnTo>
                  <a:pt x="296" y="3"/>
                </a:lnTo>
                <a:lnTo>
                  <a:pt x="322" y="11"/>
                </a:lnTo>
                <a:lnTo>
                  <a:pt x="350" y="26"/>
                </a:lnTo>
                <a:lnTo>
                  <a:pt x="384" y="46"/>
                </a:lnTo>
                <a:close/>
              </a:path>
            </a:pathLst>
          </a:custGeom>
          <a:solidFill>
            <a:srgbClr val="C9A570"/>
          </a:solidFill>
          <a:ln w="9525">
            <a:noFill/>
            <a:round/>
            <a:headEnd/>
            <a:tailEnd/>
          </a:ln>
        </p:spPr>
        <p:txBody>
          <a:bodyPr/>
          <a:lstStyle/>
          <a:p>
            <a:pPr algn="ctr" eaLnBrk="0" hangingPunct="0"/>
            <a:endParaRPr lang="pt-BR"/>
          </a:p>
        </p:txBody>
      </p:sp>
      <p:sp>
        <p:nvSpPr>
          <p:cNvPr id="1639" name="Freeform 964"/>
          <p:cNvSpPr>
            <a:spLocks noChangeAspect="1"/>
          </p:cNvSpPr>
          <p:nvPr/>
        </p:nvSpPr>
        <p:spPr bwMode="auto">
          <a:xfrm flipH="1">
            <a:off x="6586538" y="2806700"/>
            <a:ext cx="7937" cy="6350"/>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9" y="17"/>
                </a:lnTo>
                <a:lnTo>
                  <a:pt x="43" y="8"/>
                </a:lnTo>
                <a:lnTo>
                  <a:pt x="34" y="2"/>
                </a:lnTo>
                <a:lnTo>
                  <a:pt x="26" y="0"/>
                </a:lnTo>
                <a:lnTo>
                  <a:pt x="17" y="0"/>
                </a:lnTo>
                <a:lnTo>
                  <a:pt x="9" y="5"/>
                </a:lnTo>
                <a:lnTo>
                  <a:pt x="3" y="14"/>
                </a:lnTo>
                <a:lnTo>
                  <a:pt x="0" y="22"/>
                </a:lnTo>
                <a:lnTo>
                  <a:pt x="3" y="31"/>
                </a:lnTo>
                <a:lnTo>
                  <a:pt x="6" y="39"/>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640" name="Freeform 965"/>
          <p:cNvSpPr>
            <a:spLocks noChangeAspect="1"/>
          </p:cNvSpPr>
          <p:nvPr/>
        </p:nvSpPr>
        <p:spPr bwMode="auto">
          <a:xfrm flipH="1">
            <a:off x="6577013" y="2749550"/>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C9A570"/>
          </a:solidFill>
          <a:ln w="9525">
            <a:noFill/>
            <a:round/>
            <a:headEnd/>
            <a:tailEnd/>
          </a:ln>
        </p:spPr>
        <p:txBody>
          <a:bodyPr/>
          <a:lstStyle/>
          <a:p>
            <a:pPr algn="ctr" eaLnBrk="0" hangingPunct="0"/>
            <a:endParaRPr lang="pt-BR"/>
          </a:p>
        </p:txBody>
      </p:sp>
      <p:sp>
        <p:nvSpPr>
          <p:cNvPr id="1641" name="Freeform 966"/>
          <p:cNvSpPr>
            <a:spLocks noChangeAspect="1"/>
          </p:cNvSpPr>
          <p:nvPr/>
        </p:nvSpPr>
        <p:spPr bwMode="auto">
          <a:xfrm flipH="1">
            <a:off x="6538913" y="2774950"/>
            <a:ext cx="12700" cy="3175"/>
          </a:xfrm>
          <a:custGeom>
            <a:avLst/>
            <a:gdLst>
              <a:gd name="T0" fmla="*/ 2147483647 w 71"/>
              <a:gd name="T1" fmla="*/ 2147483647 h 28"/>
              <a:gd name="T2" fmla="*/ 2147483647 w 71"/>
              <a:gd name="T3" fmla="*/ 2147483647 h 28"/>
              <a:gd name="T4" fmla="*/ 2147483647 w 71"/>
              <a:gd name="T5" fmla="*/ 2147483647 h 28"/>
              <a:gd name="T6" fmla="*/ 2147483647 w 71"/>
              <a:gd name="T7" fmla="*/ 2147483647 h 28"/>
              <a:gd name="T8" fmla="*/ 2147483647 w 71"/>
              <a:gd name="T9" fmla="*/ 2147483647 h 28"/>
              <a:gd name="T10" fmla="*/ 2147483647 w 71"/>
              <a:gd name="T11" fmla="*/ 0 h 28"/>
              <a:gd name="T12" fmla="*/ 2147483647 w 71"/>
              <a:gd name="T13" fmla="*/ 0 h 28"/>
              <a:gd name="T14" fmla="*/ 2147483647 w 71"/>
              <a:gd name="T15" fmla="*/ 0 h 28"/>
              <a:gd name="T16" fmla="*/ 2147483647 w 71"/>
              <a:gd name="T17" fmla="*/ 0 h 28"/>
              <a:gd name="T18" fmla="*/ 0 w 71"/>
              <a:gd name="T19" fmla="*/ 0 h 28"/>
              <a:gd name="T20" fmla="*/ 0 w 71"/>
              <a:gd name="T21" fmla="*/ 2147483647 h 28"/>
              <a:gd name="T22" fmla="*/ 2147483647 w 71"/>
              <a:gd name="T23" fmla="*/ 2147483647 h 28"/>
              <a:gd name="T24" fmla="*/ 2147483647 w 71"/>
              <a:gd name="T25" fmla="*/ 2147483647 h 28"/>
              <a:gd name="T26" fmla="*/ 2147483647 w 71"/>
              <a:gd name="T27" fmla="*/ 2147483647 h 28"/>
              <a:gd name="T28" fmla="*/ 2147483647 w 71"/>
              <a:gd name="T29" fmla="*/ 2147483647 h 28"/>
              <a:gd name="T30" fmla="*/ 2147483647 w 71"/>
              <a:gd name="T31" fmla="*/ 2147483647 h 28"/>
              <a:gd name="T32" fmla="*/ 2147483647 w 71"/>
              <a:gd name="T33" fmla="*/ 2147483647 h 28"/>
              <a:gd name="T34" fmla="*/ 2147483647 w 71"/>
              <a:gd name="T35" fmla="*/ 2147483647 h 28"/>
              <a:gd name="T36" fmla="*/ 2147483647 w 71"/>
              <a:gd name="T37" fmla="*/ 2147483647 h 28"/>
              <a:gd name="T38" fmla="*/ 2147483647 w 71"/>
              <a:gd name="T39" fmla="*/ 2147483647 h 28"/>
              <a:gd name="T40" fmla="*/ 2147483647 w 71"/>
              <a:gd name="T41" fmla="*/ 2147483647 h 28"/>
              <a:gd name="T42" fmla="*/ 2147483647 w 71"/>
              <a:gd name="T43" fmla="*/ 2147483647 h 28"/>
              <a:gd name="T44" fmla="*/ 2147483647 w 71"/>
              <a:gd name="T45" fmla="*/ 2147483647 h 28"/>
              <a:gd name="T46" fmla="*/ 2147483647 w 71"/>
              <a:gd name="T47" fmla="*/ 2147483647 h 28"/>
              <a:gd name="T48" fmla="*/ 2147483647 w 71"/>
              <a:gd name="T49" fmla="*/ 2147483647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28"/>
              <a:gd name="T77" fmla="*/ 71 w 7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28">
                <a:moveTo>
                  <a:pt x="63" y="25"/>
                </a:moveTo>
                <a:lnTo>
                  <a:pt x="69" y="20"/>
                </a:lnTo>
                <a:lnTo>
                  <a:pt x="71" y="14"/>
                </a:lnTo>
                <a:lnTo>
                  <a:pt x="69" y="8"/>
                </a:lnTo>
                <a:lnTo>
                  <a:pt x="60" y="3"/>
                </a:lnTo>
                <a:lnTo>
                  <a:pt x="49" y="0"/>
                </a:lnTo>
                <a:lnTo>
                  <a:pt x="35" y="0"/>
                </a:lnTo>
                <a:lnTo>
                  <a:pt x="20" y="0"/>
                </a:lnTo>
                <a:lnTo>
                  <a:pt x="6" y="0"/>
                </a:lnTo>
                <a:lnTo>
                  <a:pt x="0" y="0"/>
                </a:lnTo>
                <a:lnTo>
                  <a:pt x="0" y="3"/>
                </a:lnTo>
                <a:lnTo>
                  <a:pt x="3" y="5"/>
                </a:lnTo>
                <a:lnTo>
                  <a:pt x="12" y="5"/>
                </a:lnTo>
                <a:lnTo>
                  <a:pt x="23" y="5"/>
                </a:lnTo>
                <a:lnTo>
                  <a:pt x="37" y="8"/>
                </a:lnTo>
                <a:lnTo>
                  <a:pt x="49" y="14"/>
                </a:lnTo>
                <a:lnTo>
                  <a:pt x="54" y="14"/>
                </a:lnTo>
                <a:lnTo>
                  <a:pt x="57" y="17"/>
                </a:lnTo>
                <a:lnTo>
                  <a:pt x="60" y="17"/>
                </a:lnTo>
                <a:lnTo>
                  <a:pt x="60" y="20"/>
                </a:lnTo>
                <a:lnTo>
                  <a:pt x="60" y="22"/>
                </a:lnTo>
                <a:lnTo>
                  <a:pt x="60" y="25"/>
                </a:lnTo>
                <a:lnTo>
                  <a:pt x="60" y="28"/>
                </a:lnTo>
                <a:lnTo>
                  <a:pt x="63" y="25"/>
                </a:lnTo>
                <a:close/>
              </a:path>
            </a:pathLst>
          </a:custGeom>
          <a:solidFill>
            <a:srgbClr val="000000"/>
          </a:solidFill>
          <a:ln w="9525">
            <a:noFill/>
            <a:round/>
            <a:headEnd/>
            <a:tailEnd/>
          </a:ln>
        </p:spPr>
        <p:txBody>
          <a:bodyPr/>
          <a:lstStyle/>
          <a:p>
            <a:pPr algn="ctr" eaLnBrk="0" hangingPunct="0"/>
            <a:endParaRPr lang="pt-BR"/>
          </a:p>
        </p:txBody>
      </p:sp>
      <p:sp>
        <p:nvSpPr>
          <p:cNvPr id="1642" name="Freeform 967"/>
          <p:cNvSpPr>
            <a:spLocks noChangeAspect="1"/>
          </p:cNvSpPr>
          <p:nvPr/>
        </p:nvSpPr>
        <p:spPr bwMode="auto">
          <a:xfrm flipH="1">
            <a:off x="6540500" y="2778125"/>
            <a:ext cx="9525" cy="4763"/>
          </a:xfrm>
          <a:custGeom>
            <a:avLst/>
            <a:gdLst>
              <a:gd name="T0" fmla="*/ 2147483647 w 51"/>
              <a:gd name="T1" fmla="*/ 2147483647 h 32"/>
              <a:gd name="T2" fmla="*/ 2147483647 w 51"/>
              <a:gd name="T3" fmla="*/ 2147483647 h 32"/>
              <a:gd name="T4" fmla="*/ 2147483647 w 51"/>
              <a:gd name="T5" fmla="*/ 2147483647 h 32"/>
              <a:gd name="T6" fmla="*/ 2147483647 w 51"/>
              <a:gd name="T7" fmla="*/ 2147483647 h 32"/>
              <a:gd name="T8" fmla="*/ 2147483647 w 51"/>
              <a:gd name="T9" fmla="*/ 2147483647 h 32"/>
              <a:gd name="T10" fmla="*/ 2147483647 w 51"/>
              <a:gd name="T11" fmla="*/ 2147483647 h 32"/>
              <a:gd name="T12" fmla="*/ 2147483647 w 51"/>
              <a:gd name="T13" fmla="*/ 2147483647 h 32"/>
              <a:gd name="T14" fmla="*/ 2147483647 w 51"/>
              <a:gd name="T15" fmla="*/ 2147483647 h 32"/>
              <a:gd name="T16" fmla="*/ 2147483647 w 51"/>
              <a:gd name="T17" fmla="*/ 2147483647 h 32"/>
              <a:gd name="T18" fmla="*/ 2147483647 w 51"/>
              <a:gd name="T19" fmla="*/ 2147483647 h 32"/>
              <a:gd name="T20" fmla="*/ 2147483647 w 51"/>
              <a:gd name="T21" fmla="*/ 2147483647 h 32"/>
              <a:gd name="T22" fmla="*/ 2147483647 w 51"/>
              <a:gd name="T23" fmla="*/ 2147483647 h 32"/>
              <a:gd name="T24" fmla="*/ 2147483647 w 51"/>
              <a:gd name="T25" fmla="*/ 2147483647 h 32"/>
              <a:gd name="T26" fmla="*/ 2147483647 w 51"/>
              <a:gd name="T27" fmla="*/ 0 h 32"/>
              <a:gd name="T28" fmla="*/ 2147483647 w 51"/>
              <a:gd name="T29" fmla="*/ 0 h 32"/>
              <a:gd name="T30" fmla="*/ 0 w 51"/>
              <a:gd name="T31" fmla="*/ 2147483647 h 32"/>
              <a:gd name="T32" fmla="*/ 2147483647 w 51"/>
              <a:gd name="T33" fmla="*/ 2147483647 h 32"/>
              <a:gd name="T34" fmla="*/ 2147483647 w 51"/>
              <a:gd name="T35" fmla="*/ 2147483647 h 32"/>
              <a:gd name="T36" fmla="*/ 2147483647 w 51"/>
              <a:gd name="T37" fmla="*/ 2147483647 h 32"/>
              <a:gd name="T38" fmla="*/ 2147483647 w 51"/>
              <a:gd name="T39" fmla="*/ 2147483647 h 32"/>
              <a:gd name="T40" fmla="*/ 2147483647 w 51"/>
              <a:gd name="T41" fmla="*/ 2147483647 h 32"/>
              <a:gd name="T42" fmla="*/ 2147483647 w 51"/>
              <a:gd name="T43" fmla="*/ 2147483647 h 32"/>
              <a:gd name="T44" fmla="*/ 2147483647 w 51"/>
              <a:gd name="T45" fmla="*/ 2147483647 h 32"/>
              <a:gd name="T46" fmla="*/ 2147483647 w 51"/>
              <a:gd name="T47" fmla="*/ 2147483647 h 32"/>
              <a:gd name="T48" fmla="*/ 2147483647 w 51"/>
              <a:gd name="T49" fmla="*/ 2147483647 h 32"/>
              <a:gd name="T50" fmla="*/ 2147483647 w 51"/>
              <a:gd name="T51" fmla="*/ 2147483647 h 32"/>
              <a:gd name="T52" fmla="*/ 2147483647 w 51"/>
              <a:gd name="T53" fmla="*/ 2147483647 h 32"/>
              <a:gd name="T54" fmla="*/ 2147483647 w 51"/>
              <a:gd name="T55" fmla="*/ 2147483647 h 32"/>
              <a:gd name="T56" fmla="*/ 2147483647 w 51"/>
              <a:gd name="T57" fmla="*/ 2147483647 h 32"/>
              <a:gd name="T58" fmla="*/ 2147483647 w 51"/>
              <a:gd name="T59" fmla="*/ 2147483647 h 32"/>
              <a:gd name="T60" fmla="*/ 2147483647 w 51"/>
              <a:gd name="T61" fmla="*/ 2147483647 h 32"/>
              <a:gd name="T62" fmla="*/ 2147483647 w 51"/>
              <a:gd name="T63" fmla="*/ 2147483647 h 32"/>
              <a:gd name="T64" fmla="*/ 2147483647 w 51"/>
              <a:gd name="T65" fmla="*/ 2147483647 h 32"/>
              <a:gd name="T66" fmla="*/ 2147483647 w 51"/>
              <a:gd name="T67" fmla="*/ 2147483647 h 32"/>
              <a:gd name="T68" fmla="*/ 2147483647 w 51"/>
              <a:gd name="T69" fmla="*/ 2147483647 h 32"/>
              <a:gd name="T70" fmla="*/ 2147483647 w 51"/>
              <a:gd name="T71" fmla="*/ 2147483647 h 32"/>
              <a:gd name="T72" fmla="*/ 2147483647 w 51"/>
              <a:gd name="T73" fmla="*/ 2147483647 h 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
              <a:gd name="T112" fmla="*/ 0 h 32"/>
              <a:gd name="T113" fmla="*/ 51 w 51"/>
              <a:gd name="T114" fmla="*/ 32 h 3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 h="32">
                <a:moveTo>
                  <a:pt x="40" y="20"/>
                </a:moveTo>
                <a:lnTo>
                  <a:pt x="40" y="20"/>
                </a:lnTo>
                <a:lnTo>
                  <a:pt x="43" y="17"/>
                </a:lnTo>
                <a:lnTo>
                  <a:pt x="46" y="17"/>
                </a:lnTo>
                <a:lnTo>
                  <a:pt x="48" y="15"/>
                </a:lnTo>
                <a:lnTo>
                  <a:pt x="51" y="12"/>
                </a:lnTo>
                <a:lnTo>
                  <a:pt x="46" y="12"/>
                </a:lnTo>
                <a:lnTo>
                  <a:pt x="37" y="12"/>
                </a:lnTo>
                <a:lnTo>
                  <a:pt x="26" y="9"/>
                </a:lnTo>
                <a:lnTo>
                  <a:pt x="14" y="6"/>
                </a:lnTo>
                <a:lnTo>
                  <a:pt x="9" y="3"/>
                </a:lnTo>
                <a:lnTo>
                  <a:pt x="3" y="0"/>
                </a:lnTo>
                <a:lnTo>
                  <a:pt x="0" y="3"/>
                </a:lnTo>
                <a:lnTo>
                  <a:pt x="3" y="6"/>
                </a:lnTo>
                <a:lnTo>
                  <a:pt x="6" y="9"/>
                </a:lnTo>
                <a:lnTo>
                  <a:pt x="14" y="12"/>
                </a:lnTo>
                <a:lnTo>
                  <a:pt x="20" y="17"/>
                </a:lnTo>
                <a:lnTo>
                  <a:pt x="26" y="20"/>
                </a:lnTo>
                <a:lnTo>
                  <a:pt x="29" y="23"/>
                </a:lnTo>
                <a:lnTo>
                  <a:pt x="31" y="26"/>
                </a:lnTo>
                <a:lnTo>
                  <a:pt x="34" y="29"/>
                </a:lnTo>
                <a:lnTo>
                  <a:pt x="34" y="32"/>
                </a:lnTo>
                <a:lnTo>
                  <a:pt x="37" y="32"/>
                </a:lnTo>
                <a:lnTo>
                  <a:pt x="34" y="29"/>
                </a:lnTo>
                <a:lnTo>
                  <a:pt x="34" y="26"/>
                </a:lnTo>
                <a:lnTo>
                  <a:pt x="34" y="23"/>
                </a:lnTo>
                <a:lnTo>
                  <a:pt x="34" y="20"/>
                </a:lnTo>
                <a:lnTo>
                  <a:pt x="37" y="20"/>
                </a:lnTo>
                <a:lnTo>
                  <a:pt x="40" y="20"/>
                </a:lnTo>
                <a:close/>
              </a:path>
            </a:pathLst>
          </a:custGeom>
          <a:solidFill>
            <a:srgbClr val="000000"/>
          </a:solidFill>
          <a:ln w="9525">
            <a:noFill/>
            <a:round/>
            <a:headEnd/>
            <a:tailEnd/>
          </a:ln>
        </p:spPr>
        <p:txBody>
          <a:bodyPr/>
          <a:lstStyle/>
          <a:p>
            <a:pPr algn="ctr" eaLnBrk="0" hangingPunct="0"/>
            <a:endParaRPr lang="pt-BR"/>
          </a:p>
        </p:txBody>
      </p:sp>
      <p:sp>
        <p:nvSpPr>
          <p:cNvPr id="1643" name="Freeform 968"/>
          <p:cNvSpPr>
            <a:spLocks noChangeAspect="1"/>
          </p:cNvSpPr>
          <p:nvPr/>
        </p:nvSpPr>
        <p:spPr bwMode="auto">
          <a:xfrm flipH="1">
            <a:off x="6546850" y="2797175"/>
            <a:ext cx="6350" cy="1588"/>
          </a:xfrm>
          <a:custGeom>
            <a:avLst/>
            <a:gdLst>
              <a:gd name="T0" fmla="*/ 2147483647 w 40"/>
              <a:gd name="T1" fmla="*/ 2147483647 h 17"/>
              <a:gd name="T2" fmla="*/ 2147483647 w 40"/>
              <a:gd name="T3" fmla="*/ 2147483647 h 17"/>
              <a:gd name="T4" fmla="*/ 2147483647 w 40"/>
              <a:gd name="T5" fmla="*/ 2147483647 h 17"/>
              <a:gd name="T6" fmla="*/ 2147483647 w 40"/>
              <a:gd name="T7" fmla="*/ 2147483647 h 17"/>
              <a:gd name="T8" fmla="*/ 2147483647 w 40"/>
              <a:gd name="T9" fmla="*/ 2147483647 h 17"/>
              <a:gd name="T10" fmla="*/ 2147483647 w 40"/>
              <a:gd name="T11" fmla="*/ 0 h 17"/>
              <a:gd name="T12" fmla="*/ 2147483647 w 40"/>
              <a:gd name="T13" fmla="*/ 0 h 17"/>
              <a:gd name="T14" fmla="*/ 2147483647 w 40"/>
              <a:gd name="T15" fmla="*/ 0 h 17"/>
              <a:gd name="T16" fmla="*/ 2147483647 w 40"/>
              <a:gd name="T17" fmla="*/ 0 h 17"/>
              <a:gd name="T18" fmla="*/ 2147483647 w 40"/>
              <a:gd name="T19" fmla="*/ 2147483647 h 17"/>
              <a:gd name="T20" fmla="*/ 2147483647 w 40"/>
              <a:gd name="T21" fmla="*/ 2147483647 h 17"/>
              <a:gd name="T22" fmla="*/ 0 w 40"/>
              <a:gd name="T23" fmla="*/ 2147483647 h 17"/>
              <a:gd name="T24" fmla="*/ 0 w 40"/>
              <a:gd name="T25" fmla="*/ 2147483647 h 17"/>
              <a:gd name="T26" fmla="*/ 0 w 40"/>
              <a:gd name="T27" fmla="*/ 2147483647 h 17"/>
              <a:gd name="T28" fmla="*/ 0 w 40"/>
              <a:gd name="T29" fmla="*/ 2147483647 h 17"/>
              <a:gd name="T30" fmla="*/ 2147483647 w 40"/>
              <a:gd name="T31" fmla="*/ 2147483647 h 17"/>
              <a:gd name="T32" fmla="*/ 2147483647 w 40"/>
              <a:gd name="T33" fmla="*/ 2147483647 h 17"/>
              <a:gd name="T34" fmla="*/ 2147483647 w 40"/>
              <a:gd name="T35" fmla="*/ 2147483647 h 17"/>
              <a:gd name="T36" fmla="*/ 2147483647 w 40"/>
              <a:gd name="T37" fmla="*/ 2147483647 h 17"/>
              <a:gd name="T38" fmla="*/ 2147483647 w 40"/>
              <a:gd name="T39" fmla="*/ 2147483647 h 17"/>
              <a:gd name="T40" fmla="*/ 2147483647 w 40"/>
              <a:gd name="T41" fmla="*/ 2147483647 h 17"/>
              <a:gd name="T42" fmla="*/ 2147483647 w 40"/>
              <a:gd name="T43" fmla="*/ 2147483647 h 17"/>
              <a:gd name="T44" fmla="*/ 2147483647 w 40"/>
              <a:gd name="T45" fmla="*/ 2147483647 h 17"/>
              <a:gd name="T46" fmla="*/ 2147483647 w 40"/>
              <a:gd name="T47" fmla="*/ 2147483647 h 17"/>
              <a:gd name="T48" fmla="*/ 2147483647 w 40"/>
              <a:gd name="T49" fmla="*/ 2147483647 h 17"/>
              <a:gd name="T50" fmla="*/ 2147483647 w 40"/>
              <a:gd name="T51" fmla="*/ 2147483647 h 17"/>
              <a:gd name="T52" fmla="*/ 2147483647 w 40"/>
              <a:gd name="T53" fmla="*/ 2147483647 h 17"/>
              <a:gd name="T54" fmla="*/ 2147483647 w 40"/>
              <a:gd name="T55" fmla="*/ 2147483647 h 17"/>
              <a:gd name="T56" fmla="*/ 2147483647 w 40"/>
              <a:gd name="T57" fmla="*/ 2147483647 h 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7"/>
              <a:gd name="T89" fmla="*/ 40 w 40"/>
              <a:gd name="T90" fmla="*/ 17 h 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7">
                <a:moveTo>
                  <a:pt x="40" y="14"/>
                </a:moveTo>
                <a:lnTo>
                  <a:pt x="34" y="11"/>
                </a:lnTo>
                <a:lnTo>
                  <a:pt x="26" y="11"/>
                </a:lnTo>
                <a:lnTo>
                  <a:pt x="20" y="8"/>
                </a:lnTo>
                <a:lnTo>
                  <a:pt x="11" y="2"/>
                </a:lnTo>
                <a:lnTo>
                  <a:pt x="11" y="0"/>
                </a:lnTo>
                <a:lnTo>
                  <a:pt x="9" y="0"/>
                </a:lnTo>
                <a:lnTo>
                  <a:pt x="6" y="2"/>
                </a:lnTo>
                <a:lnTo>
                  <a:pt x="3" y="2"/>
                </a:lnTo>
                <a:lnTo>
                  <a:pt x="0" y="2"/>
                </a:lnTo>
                <a:lnTo>
                  <a:pt x="0" y="5"/>
                </a:lnTo>
                <a:lnTo>
                  <a:pt x="3" y="5"/>
                </a:lnTo>
                <a:lnTo>
                  <a:pt x="6" y="5"/>
                </a:lnTo>
                <a:lnTo>
                  <a:pt x="11" y="8"/>
                </a:lnTo>
                <a:lnTo>
                  <a:pt x="17" y="11"/>
                </a:lnTo>
                <a:lnTo>
                  <a:pt x="23" y="14"/>
                </a:lnTo>
                <a:lnTo>
                  <a:pt x="28" y="14"/>
                </a:lnTo>
                <a:lnTo>
                  <a:pt x="31" y="14"/>
                </a:lnTo>
                <a:lnTo>
                  <a:pt x="34" y="14"/>
                </a:lnTo>
                <a:lnTo>
                  <a:pt x="37" y="17"/>
                </a:lnTo>
                <a:lnTo>
                  <a:pt x="40" y="17"/>
                </a:lnTo>
                <a:lnTo>
                  <a:pt x="40" y="14"/>
                </a:lnTo>
                <a:close/>
              </a:path>
            </a:pathLst>
          </a:custGeom>
          <a:solidFill>
            <a:srgbClr val="000000"/>
          </a:solidFill>
          <a:ln w="9525">
            <a:noFill/>
            <a:round/>
            <a:headEnd/>
            <a:tailEnd/>
          </a:ln>
        </p:spPr>
        <p:txBody>
          <a:bodyPr/>
          <a:lstStyle/>
          <a:p>
            <a:pPr algn="ctr" eaLnBrk="0" hangingPunct="0"/>
            <a:endParaRPr lang="pt-BR"/>
          </a:p>
        </p:txBody>
      </p:sp>
      <p:sp>
        <p:nvSpPr>
          <p:cNvPr id="1644" name="Freeform 969"/>
          <p:cNvSpPr>
            <a:spLocks noChangeAspect="1"/>
          </p:cNvSpPr>
          <p:nvPr/>
        </p:nvSpPr>
        <p:spPr bwMode="auto">
          <a:xfrm flipH="1">
            <a:off x="6577013" y="2749550"/>
            <a:ext cx="9525" cy="9525"/>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2147483647 h 48"/>
              <a:gd name="T18" fmla="*/ 2147483647 w 49"/>
              <a:gd name="T19" fmla="*/ 0 h 48"/>
              <a:gd name="T20" fmla="*/ 2147483647 w 49"/>
              <a:gd name="T21" fmla="*/ 0 h 48"/>
              <a:gd name="T22" fmla="*/ 2147483647 w 49"/>
              <a:gd name="T23" fmla="*/ 2147483647 h 48"/>
              <a:gd name="T24" fmla="*/ 2147483647 w 49"/>
              <a:gd name="T25" fmla="*/ 2147483647 h 48"/>
              <a:gd name="T26" fmla="*/ 0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15" y="45"/>
                </a:moveTo>
                <a:lnTo>
                  <a:pt x="23" y="48"/>
                </a:lnTo>
                <a:lnTo>
                  <a:pt x="32" y="45"/>
                </a:lnTo>
                <a:lnTo>
                  <a:pt x="40" y="42"/>
                </a:lnTo>
                <a:lnTo>
                  <a:pt x="46" y="34"/>
                </a:lnTo>
                <a:lnTo>
                  <a:pt x="49" y="25"/>
                </a:lnTo>
                <a:lnTo>
                  <a:pt x="46" y="17"/>
                </a:lnTo>
                <a:lnTo>
                  <a:pt x="43" y="8"/>
                </a:lnTo>
                <a:lnTo>
                  <a:pt x="34" y="3"/>
                </a:lnTo>
                <a:lnTo>
                  <a:pt x="26" y="0"/>
                </a:lnTo>
                <a:lnTo>
                  <a:pt x="17" y="0"/>
                </a:lnTo>
                <a:lnTo>
                  <a:pt x="9" y="5"/>
                </a:lnTo>
                <a:lnTo>
                  <a:pt x="3" y="14"/>
                </a:lnTo>
                <a:lnTo>
                  <a:pt x="0" y="22"/>
                </a:lnTo>
                <a:lnTo>
                  <a:pt x="3" y="31"/>
                </a:lnTo>
                <a:lnTo>
                  <a:pt x="6" y="40"/>
                </a:lnTo>
                <a:lnTo>
                  <a:pt x="15" y="45"/>
                </a:lnTo>
                <a:close/>
              </a:path>
            </a:pathLst>
          </a:custGeom>
          <a:solidFill>
            <a:srgbClr val="000000"/>
          </a:solidFill>
          <a:ln w="9525">
            <a:noFill/>
            <a:round/>
            <a:headEnd/>
            <a:tailEnd/>
          </a:ln>
        </p:spPr>
        <p:txBody>
          <a:bodyPr/>
          <a:lstStyle/>
          <a:p>
            <a:pPr algn="ctr" eaLnBrk="0" hangingPunct="0"/>
            <a:endParaRPr lang="pt-BR"/>
          </a:p>
        </p:txBody>
      </p:sp>
      <p:sp>
        <p:nvSpPr>
          <p:cNvPr id="1645" name="Freeform 970"/>
          <p:cNvSpPr>
            <a:spLocks noChangeAspect="1"/>
          </p:cNvSpPr>
          <p:nvPr/>
        </p:nvSpPr>
        <p:spPr bwMode="auto">
          <a:xfrm flipH="1">
            <a:off x="6524625" y="2727325"/>
            <a:ext cx="79375" cy="58738"/>
          </a:xfrm>
          <a:custGeom>
            <a:avLst/>
            <a:gdLst>
              <a:gd name="T0" fmla="*/ 2147483647 w 472"/>
              <a:gd name="T1" fmla="*/ 2147483647 h 384"/>
              <a:gd name="T2" fmla="*/ 2147483647 w 472"/>
              <a:gd name="T3" fmla="*/ 2147483647 h 384"/>
              <a:gd name="T4" fmla="*/ 2147483647 w 472"/>
              <a:gd name="T5" fmla="*/ 2147483647 h 384"/>
              <a:gd name="T6" fmla="*/ 2147483647 w 472"/>
              <a:gd name="T7" fmla="*/ 2147483647 h 384"/>
              <a:gd name="T8" fmla="*/ 2147483647 w 472"/>
              <a:gd name="T9" fmla="*/ 2147483647 h 384"/>
              <a:gd name="T10" fmla="*/ 2147483647 w 472"/>
              <a:gd name="T11" fmla="*/ 2147483647 h 384"/>
              <a:gd name="T12" fmla="*/ 2147483647 w 472"/>
              <a:gd name="T13" fmla="*/ 2147483647 h 384"/>
              <a:gd name="T14" fmla="*/ 2147483647 w 472"/>
              <a:gd name="T15" fmla="*/ 2147483647 h 384"/>
              <a:gd name="T16" fmla="*/ 2147483647 w 472"/>
              <a:gd name="T17" fmla="*/ 2147483647 h 384"/>
              <a:gd name="T18" fmla="*/ 2147483647 w 472"/>
              <a:gd name="T19" fmla="*/ 2147483647 h 384"/>
              <a:gd name="T20" fmla="*/ 2147483647 w 472"/>
              <a:gd name="T21" fmla="*/ 2147483647 h 384"/>
              <a:gd name="T22" fmla="*/ 2147483647 w 472"/>
              <a:gd name="T23" fmla="*/ 2147483647 h 384"/>
              <a:gd name="T24" fmla="*/ 2147483647 w 472"/>
              <a:gd name="T25" fmla="*/ 0 h 384"/>
              <a:gd name="T26" fmla="*/ 2147483647 w 472"/>
              <a:gd name="T27" fmla="*/ 2147483647 h 384"/>
              <a:gd name="T28" fmla="*/ 2147483647 w 472"/>
              <a:gd name="T29" fmla="*/ 2147483647 h 384"/>
              <a:gd name="T30" fmla="*/ 2147483647 w 472"/>
              <a:gd name="T31" fmla="*/ 2147483647 h 384"/>
              <a:gd name="T32" fmla="*/ 2147483647 w 472"/>
              <a:gd name="T33" fmla="*/ 2147483647 h 384"/>
              <a:gd name="T34" fmla="*/ 2147483647 w 472"/>
              <a:gd name="T35" fmla="*/ 2147483647 h 384"/>
              <a:gd name="T36" fmla="*/ 2147483647 w 472"/>
              <a:gd name="T37" fmla="*/ 2147483647 h 384"/>
              <a:gd name="T38" fmla="*/ 2147483647 w 472"/>
              <a:gd name="T39" fmla="*/ 2147483647 h 384"/>
              <a:gd name="T40" fmla="*/ 2147483647 w 472"/>
              <a:gd name="T41" fmla="*/ 2147483647 h 384"/>
              <a:gd name="T42" fmla="*/ 2147483647 w 472"/>
              <a:gd name="T43" fmla="*/ 2147483647 h 384"/>
              <a:gd name="T44" fmla="*/ 2147483647 w 472"/>
              <a:gd name="T45" fmla="*/ 2147483647 h 384"/>
              <a:gd name="T46" fmla="*/ 2147483647 w 472"/>
              <a:gd name="T47" fmla="*/ 2147483647 h 384"/>
              <a:gd name="T48" fmla="*/ 2147483647 w 472"/>
              <a:gd name="T49" fmla="*/ 2147483647 h 384"/>
              <a:gd name="T50" fmla="*/ 2147483647 w 472"/>
              <a:gd name="T51" fmla="*/ 2147483647 h 384"/>
              <a:gd name="T52" fmla="*/ 2147483647 w 472"/>
              <a:gd name="T53" fmla="*/ 2147483647 h 384"/>
              <a:gd name="T54" fmla="*/ 2147483647 w 472"/>
              <a:gd name="T55" fmla="*/ 2147483647 h 384"/>
              <a:gd name="T56" fmla="*/ 0 w 472"/>
              <a:gd name="T57" fmla="*/ 2147483647 h 384"/>
              <a:gd name="T58" fmla="*/ 2147483647 w 472"/>
              <a:gd name="T59" fmla="*/ 2147483647 h 384"/>
              <a:gd name="T60" fmla="*/ 2147483647 w 472"/>
              <a:gd name="T61" fmla="*/ 2147483647 h 384"/>
              <a:gd name="T62" fmla="*/ 2147483647 w 472"/>
              <a:gd name="T63" fmla="*/ 2147483647 h 384"/>
              <a:gd name="T64" fmla="*/ 2147483647 w 472"/>
              <a:gd name="T65" fmla="*/ 2147483647 h 384"/>
              <a:gd name="T66" fmla="*/ 2147483647 w 472"/>
              <a:gd name="T67" fmla="*/ 2147483647 h 384"/>
              <a:gd name="T68" fmla="*/ 2147483647 w 472"/>
              <a:gd name="T69" fmla="*/ 2147483647 h 384"/>
              <a:gd name="T70" fmla="*/ 2147483647 w 472"/>
              <a:gd name="T71" fmla="*/ 2147483647 h 384"/>
              <a:gd name="T72" fmla="*/ 2147483647 w 472"/>
              <a:gd name="T73" fmla="*/ 2147483647 h 384"/>
              <a:gd name="T74" fmla="*/ 2147483647 w 472"/>
              <a:gd name="T75" fmla="*/ 2147483647 h 384"/>
              <a:gd name="T76" fmla="*/ 2147483647 w 472"/>
              <a:gd name="T77" fmla="*/ 2147483647 h 384"/>
              <a:gd name="T78" fmla="*/ 2147483647 w 472"/>
              <a:gd name="T79" fmla="*/ 2147483647 h 384"/>
              <a:gd name="T80" fmla="*/ 2147483647 w 472"/>
              <a:gd name="T81" fmla="*/ 2147483647 h 384"/>
              <a:gd name="T82" fmla="*/ 2147483647 w 472"/>
              <a:gd name="T83" fmla="*/ 2147483647 h 384"/>
              <a:gd name="T84" fmla="*/ 2147483647 w 472"/>
              <a:gd name="T85" fmla="*/ 2147483647 h 384"/>
              <a:gd name="T86" fmla="*/ 2147483647 w 472"/>
              <a:gd name="T87" fmla="*/ 2147483647 h 384"/>
              <a:gd name="T88" fmla="*/ 2147483647 w 472"/>
              <a:gd name="T89" fmla="*/ 2147483647 h 384"/>
              <a:gd name="T90" fmla="*/ 2147483647 w 472"/>
              <a:gd name="T91" fmla="*/ 2147483647 h 384"/>
              <a:gd name="T92" fmla="*/ 2147483647 w 472"/>
              <a:gd name="T93" fmla="*/ 2147483647 h 384"/>
              <a:gd name="T94" fmla="*/ 2147483647 w 472"/>
              <a:gd name="T95" fmla="*/ 2147483647 h 384"/>
              <a:gd name="T96" fmla="*/ 2147483647 w 472"/>
              <a:gd name="T97" fmla="*/ 2147483647 h 384"/>
              <a:gd name="T98" fmla="*/ 2147483647 w 472"/>
              <a:gd name="T99" fmla="*/ 2147483647 h 384"/>
              <a:gd name="T100" fmla="*/ 2147483647 w 472"/>
              <a:gd name="T101" fmla="*/ 2147483647 h 384"/>
              <a:gd name="T102" fmla="*/ 2147483647 w 472"/>
              <a:gd name="T103" fmla="*/ 2147483647 h 384"/>
              <a:gd name="T104" fmla="*/ 2147483647 w 472"/>
              <a:gd name="T105" fmla="*/ 2147483647 h 384"/>
              <a:gd name="T106" fmla="*/ 2147483647 w 472"/>
              <a:gd name="T107" fmla="*/ 2147483647 h 384"/>
              <a:gd name="T108" fmla="*/ 2147483647 w 472"/>
              <a:gd name="T109" fmla="*/ 2147483647 h 384"/>
              <a:gd name="T110" fmla="*/ 2147483647 w 472"/>
              <a:gd name="T111" fmla="*/ 2147483647 h 384"/>
              <a:gd name="T112" fmla="*/ 2147483647 w 472"/>
              <a:gd name="T113" fmla="*/ 2147483647 h 384"/>
              <a:gd name="T114" fmla="*/ 2147483647 w 472"/>
              <a:gd name="T115" fmla="*/ 2147483647 h 384"/>
              <a:gd name="T116" fmla="*/ 2147483647 w 472"/>
              <a:gd name="T117" fmla="*/ 2147483647 h 384"/>
              <a:gd name="T118" fmla="*/ 2147483647 w 472"/>
              <a:gd name="T119" fmla="*/ 2147483647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72"/>
              <a:gd name="T181" fmla="*/ 0 h 384"/>
              <a:gd name="T182" fmla="*/ 472 w 472"/>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72" h="384">
                <a:moveTo>
                  <a:pt x="432" y="210"/>
                </a:moveTo>
                <a:lnTo>
                  <a:pt x="449" y="213"/>
                </a:lnTo>
                <a:lnTo>
                  <a:pt x="463" y="208"/>
                </a:lnTo>
                <a:lnTo>
                  <a:pt x="472" y="193"/>
                </a:lnTo>
                <a:lnTo>
                  <a:pt x="466" y="179"/>
                </a:lnTo>
                <a:lnTo>
                  <a:pt x="460" y="173"/>
                </a:lnTo>
                <a:lnTo>
                  <a:pt x="460" y="168"/>
                </a:lnTo>
                <a:lnTo>
                  <a:pt x="460" y="159"/>
                </a:lnTo>
                <a:lnTo>
                  <a:pt x="463" y="151"/>
                </a:lnTo>
                <a:lnTo>
                  <a:pt x="463" y="142"/>
                </a:lnTo>
                <a:lnTo>
                  <a:pt x="460" y="134"/>
                </a:lnTo>
                <a:lnTo>
                  <a:pt x="452" y="125"/>
                </a:lnTo>
                <a:lnTo>
                  <a:pt x="437" y="119"/>
                </a:lnTo>
                <a:lnTo>
                  <a:pt x="420" y="108"/>
                </a:lnTo>
                <a:lnTo>
                  <a:pt x="406" y="94"/>
                </a:lnTo>
                <a:lnTo>
                  <a:pt x="392" y="77"/>
                </a:lnTo>
                <a:lnTo>
                  <a:pt x="383" y="60"/>
                </a:lnTo>
                <a:lnTo>
                  <a:pt x="375" y="42"/>
                </a:lnTo>
                <a:lnTo>
                  <a:pt x="358" y="25"/>
                </a:lnTo>
                <a:lnTo>
                  <a:pt x="332" y="14"/>
                </a:lnTo>
                <a:lnTo>
                  <a:pt x="304" y="11"/>
                </a:lnTo>
                <a:lnTo>
                  <a:pt x="290" y="14"/>
                </a:lnTo>
                <a:lnTo>
                  <a:pt x="273" y="14"/>
                </a:lnTo>
                <a:lnTo>
                  <a:pt x="256" y="11"/>
                </a:lnTo>
                <a:lnTo>
                  <a:pt x="238" y="5"/>
                </a:lnTo>
                <a:lnTo>
                  <a:pt x="224" y="0"/>
                </a:lnTo>
                <a:lnTo>
                  <a:pt x="204" y="0"/>
                </a:lnTo>
                <a:lnTo>
                  <a:pt x="187" y="3"/>
                </a:lnTo>
                <a:lnTo>
                  <a:pt x="173" y="11"/>
                </a:lnTo>
                <a:lnTo>
                  <a:pt x="162" y="23"/>
                </a:lnTo>
                <a:lnTo>
                  <a:pt x="150" y="28"/>
                </a:lnTo>
                <a:lnTo>
                  <a:pt x="139" y="34"/>
                </a:lnTo>
                <a:lnTo>
                  <a:pt x="130" y="34"/>
                </a:lnTo>
                <a:lnTo>
                  <a:pt x="122" y="37"/>
                </a:lnTo>
                <a:lnTo>
                  <a:pt x="116" y="42"/>
                </a:lnTo>
                <a:lnTo>
                  <a:pt x="108" y="54"/>
                </a:lnTo>
                <a:lnTo>
                  <a:pt x="99" y="65"/>
                </a:lnTo>
                <a:lnTo>
                  <a:pt x="93" y="77"/>
                </a:lnTo>
                <a:lnTo>
                  <a:pt x="91" y="85"/>
                </a:lnTo>
                <a:lnTo>
                  <a:pt x="82" y="91"/>
                </a:lnTo>
                <a:lnTo>
                  <a:pt x="74" y="97"/>
                </a:lnTo>
                <a:lnTo>
                  <a:pt x="62" y="102"/>
                </a:lnTo>
                <a:lnTo>
                  <a:pt x="54" y="108"/>
                </a:lnTo>
                <a:lnTo>
                  <a:pt x="45" y="119"/>
                </a:lnTo>
                <a:lnTo>
                  <a:pt x="39" y="139"/>
                </a:lnTo>
                <a:lnTo>
                  <a:pt x="39" y="154"/>
                </a:lnTo>
                <a:lnTo>
                  <a:pt x="39" y="165"/>
                </a:lnTo>
                <a:lnTo>
                  <a:pt x="39" y="176"/>
                </a:lnTo>
                <a:lnTo>
                  <a:pt x="34" y="188"/>
                </a:lnTo>
                <a:lnTo>
                  <a:pt x="28" y="196"/>
                </a:lnTo>
                <a:lnTo>
                  <a:pt x="25" y="208"/>
                </a:lnTo>
                <a:lnTo>
                  <a:pt x="25" y="219"/>
                </a:lnTo>
                <a:lnTo>
                  <a:pt x="25" y="230"/>
                </a:lnTo>
                <a:lnTo>
                  <a:pt x="25" y="242"/>
                </a:lnTo>
                <a:lnTo>
                  <a:pt x="22" y="253"/>
                </a:lnTo>
                <a:lnTo>
                  <a:pt x="17" y="267"/>
                </a:lnTo>
                <a:lnTo>
                  <a:pt x="8" y="276"/>
                </a:lnTo>
                <a:lnTo>
                  <a:pt x="0" y="287"/>
                </a:lnTo>
                <a:lnTo>
                  <a:pt x="0" y="302"/>
                </a:lnTo>
                <a:lnTo>
                  <a:pt x="2" y="313"/>
                </a:lnTo>
                <a:lnTo>
                  <a:pt x="8" y="321"/>
                </a:lnTo>
                <a:lnTo>
                  <a:pt x="14" y="327"/>
                </a:lnTo>
                <a:lnTo>
                  <a:pt x="20" y="336"/>
                </a:lnTo>
                <a:lnTo>
                  <a:pt x="25" y="347"/>
                </a:lnTo>
                <a:lnTo>
                  <a:pt x="28" y="358"/>
                </a:lnTo>
                <a:lnTo>
                  <a:pt x="37" y="370"/>
                </a:lnTo>
                <a:lnTo>
                  <a:pt x="57" y="378"/>
                </a:lnTo>
                <a:lnTo>
                  <a:pt x="76" y="384"/>
                </a:lnTo>
                <a:lnTo>
                  <a:pt x="96" y="384"/>
                </a:lnTo>
                <a:lnTo>
                  <a:pt x="113" y="378"/>
                </a:lnTo>
                <a:lnTo>
                  <a:pt x="125" y="367"/>
                </a:lnTo>
                <a:lnTo>
                  <a:pt x="128" y="356"/>
                </a:lnTo>
                <a:lnTo>
                  <a:pt x="125" y="341"/>
                </a:lnTo>
                <a:lnTo>
                  <a:pt x="119" y="327"/>
                </a:lnTo>
                <a:lnTo>
                  <a:pt x="122" y="313"/>
                </a:lnTo>
                <a:lnTo>
                  <a:pt x="128" y="296"/>
                </a:lnTo>
                <a:lnTo>
                  <a:pt x="130" y="284"/>
                </a:lnTo>
                <a:lnTo>
                  <a:pt x="136" y="276"/>
                </a:lnTo>
                <a:lnTo>
                  <a:pt x="147" y="265"/>
                </a:lnTo>
                <a:lnTo>
                  <a:pt x="159" y="253"/>
                </a:lnTo>
                <a:lnTo>
                  <a:pt x="167" y="247"/>
                </a:lnTo>
                <a:lnTo>
                  <a:pt x="173" y="247"/>
                </a:lnTo>
                <a:lnTo>
                  <a:pt x="179" y="253"/>
                </a:lnTo>
                <a:lnTo>
                  <a:pt x="182" y="259"/>
                </a:lnTo>
                <a:lnTo>
                  <a:pt x="184" y="267"/>
                </a:lnTo>
                <a:lnTo>
                  <a:pt x="190" y="273"/>
                </a:lnTo>
                <a:lnTo>
                  <a:pt x="196" y="273"/>
                </a:lnTo>
                <a:lnTo>
                  <a:pt x="204" y="276"/>
                </a:lnTo>
                <a:lnTo>
                  <a:pt x="210" y="282"/>
                </a:lnTo>
                <a:lnTo>
                  <a:pt x="213" y="284"/>
                </a:lnTo>
                <a:lnTo>
                  <a:pt x="216" y="282"/>
                </a:lnTo>
                <a:lnTo>
                  <a:pt x="219" y="276"/>
                </a:lnTo>
                <a:lnTo>
                  <a:pt x="221" y="270"/>
                </a:lnTo>
                <a:lnTo>
                  <a:pt x="224" y="265"/>
                </a:lnTo>
                <a:lnTo>
                  <a:pt x="230" y="259"/>
                </a:lnTo>
                <a:lnTo>
                  <a:pt x="236" y="256"/>
                </a:lnTo>
                <a:lnTo>
                  <a:pt x="244" y="256"/>
                </a:lnTo>
                <a:lnTo>
                  <a:pt x="253" y="256"/>
                </a:lnTo>
                <a:lnTo>
                  <a:pt x="261" y="250"/>
                </a:lnTo>
                <a:lnTo>
                  <a:pt x="267" y="245"/>
                </a:lnTo>
                <a:lnTo>
                  <a:pt x="270" y="239"/>
                </a:lnTo>
                <a:lnTo>
                  <a:pt x="273" y="230"/>
                </a:lnTo>
                <a:lnTo>
                  <a:pt x="278" y="222"/>
                </a:lnTo>
                <a:lnTo>
                  <a:pt x="284" y="213"/>
                </a:lnTo>
                <a:lnTo>
                  <a:pt x="292" y="205"/>
                </a:lnTo>
                <a:lnTo>
                  <a:pt x="304" y="196"/>
                </a:lnTo>
                <a:lnTo>
                  <a:pt x="318" y="185"/>
                </a:lnTo>
                <a:lnTo>
                  <a:pt x="321" y="173"/>
                </a:lnTo>
                <a:lnTo>
                  <a:pt x="315" y="156"/>
                </a:lnTo>
                <a:lnTo>
                  <a:pt x="307" y="148"/>
                </a:lnTo>
                <a:lnTo>
                  <a:pt x="304" y="136"/>
                </a:lnTo>
                <a:lnTo>
                  <a:pt x="301" y="128"/>
                </a:lnTo>
                <a:lnTo>
                  <a:pt x="307" y="119"/>
                </a:lnTo>
                <a:lnTo>
                  <a:pt x="321" y="117"/>
                </a:lnTo>
                <a:lnTo>
                  <a:pt x="341" y="119"/>
                </a:lnTo>
                <a:lnTo>
                  <a:pt x="364" y="128"/>
                </a:lnTo>
                <a:lnTo>
                  <a:pt x="383" y="139"/>
                </a:lnTo>
                <a:lnTo>
                  <a:pt x="395" y="151"/>
                </a:lnTo>
                <a:lnTo>
                  <a:pt x="409" y="168"/>
                </a:lnTo>
                <a:lnTo>
                  <a:pt x="423" y="188"/>
                </a:lnTo>
                <a:lnTo>
                  <a:pt x="432" y="210"/>
                </a:lnTo>
                <a:close/>
              </a:path>
            </a:pathLst>
          </a:custGeom>
          <a:solidFill>
            <a:srgbClr val="000000"/>
          </a:solidFill>
          <a:ln w="9525">
            <a:noFill/>
            <a:round/>
            <a:headEnd/>
            <a:tailEnd/>
          </a:ln>
        </p:spPr>
        <p:txBody>
          <a:bodyPr/>
          <a:lstStyle/>
          <a:p>
            <a:pPr algn="ctr" eaLnBrk="0" hangingPunct="0"/>
            <a:endParaRPr lang="pt-BR"/>
          </a:p>
        </p:txBody>
      </p:sp>
      <p:sp>
        <p:nvSpPr>
          <p:cNvPr id="1646" name="Freeform 971"/>
          <p:cNvSpPr>
            <a:spLocks noChangeAspect="1"/>
          </p:cNvSpPr>
          <p:nvPr/>
        </p:nvSpPr>
        <p:spPr bwMode="auto">
          <a:xfrm flipH="1">
            <a:off x="6521450" y="2986088"/>
            <a:ext cx="93663" cy="282575"/>
          </a:xfrm>
          <a:custGeom>
            <a:avLst/>
            <a:gdLst>
              <a:gd name="T0" fmla="*/ 2147483647 w 549"/>
              <a:gd name="T1" fmla="*/ 2147483647 h 1825"/>
              <a:gd name="T2" fmla="*/ 2147483647 w 549"/>
              <a:gd name="T3" fmla="*/ 2147483647 h 1825"/>
              <a:gd name="T4" fmla="*/ 2147483647 w 549"/>
              <a:gd name="T5" fmla="*/ 2147483647 h 1825"/>
              <a:gd name="T6" fmla="*/ 0 w 549"/>
              <a:gd name="T7" fmla="*/ 2147483647 h 1825"/>
              <a:gd name="T8" fmla="*/ 2147483647 w 549"/>
              <a:gd name="T9" fmla="*/ 2147483647 h 1825"/>
              <a:gd name="T10" fmla="*/ 2147483647 w 549"/>
              <a:gd name="T11" fmla="*/ 2147483647 h 1825"/>
              <a:gd name="T12" fmla="*/ 2147483647 w 549"/>
              <a:gd name="T13" fmla="*/ 2147483647 h 1825"/>
              <a:gd name="T14" fmla="*/ 2147483647 w 549"/>
              <a:gd name="T15" fmla="*/ 2147483647 h 1825"/>
              <a:gd name="T16" fmla="*/ 2147483647 w 549"/>
              <a:gd name="T17" fmla="*/ 2147483647 h 1825"/>
              <a:gd name="T18" fmla="*/ 2147483647 w 549"/>
              <a:gd name="T19" fmla="*/ 2147483647 h 1825"/>
              <a:gd name="T20" fmla="*/ 2147483647 w 549"/>
              <a:gd name="T21" fmla="*/ 2147483647 h 1825"/>
              <a:gd name="T22" fmla="*/ 2147483647 w 549"/>
              <a:gd name="T23" fmla="*/ 2147483647 h 1825"/>
              <a:gd name="T24" fmla="*/ 2147483647 w 549"/>
              <a:gd name="T25" fmla="*/ 2147483647 h 1825"/>
              <a:gd name="T26" fmla="*/ 2147483647 w 549"/>
              <a:gd name="T27" fmla="*/ 2147483647 h 1825"/>
              <a:gd name="T28" fmla="*/ 2147483647 w 549"/>
              <a:gd name="T29" fmla="*/ 2147483647 h 1825"/>
              <a:gd name="T30" fmla="*/ 2147483647 w 549"/>
              <a:gd name="T31" fmla="*/ 2147483647 h 1825"/>
              <a:gd name="T32" fmla="*/ 2147483647 w 549"/>
              <a:gd name="T33" fmla="*/ 2147483647 h 1825"/>
              <a:gd name="T34" fmla="*/ 2147483647 w 549"/>
              <a:gd name="T35" fmla="*/ 2147483647 h 1825"/>
              <a:gd name="T36" fmla="*/ 2147483647 w 549"/>
              <a:gd name="T37" fmla="*/ 2147483647 h 1825"/>
              <a:gd name="T38" fmla="*/ 2147483647 w 549"/>
              <a:gd name="T39" fmla="*/ 2147483647 h 1825"/>
              <a:gd name="T40" fmla="*/ 2147483647 w 549"/>
              <a:gd name="T41" fmla="*/ 2147483647 h 1825"/>
              <a:gd name="T42" fmla="*/ 2147483647 w 549"/>
              <a:gd name="T43" fmla="*/ 2147483647 h 1825"/>
              <a:gd name="T44" fmla="*/ 2147483647 w 549"/>
              <a:gd name="T45" fmla="*/ 2147483647 h 1825"/>
              <a:gd name="T46" fmla="*/ 2147483647 w 549"/>
              <a:gd name="T47" fmla="*/ 2147483647 h 1825"/>
              <a:gd name="T48" fmla="*/ 2147483647 w 549"/>
              <a:gd name="T49" fmla="*/ 2147483647 h 1825"/>
              <a:gd name="T50" fmla="*/ 2147483647 w 549"/>
              <a:gd name="T51" fmla="*/ 2147483647 h 1825"/>
              <a:gd name="T52" fmla="*/ 2147483647 w 549"/>
              <a:gd name="T53" fmla="*/ 2147483647 h 1825"/>
              <a:gd name="T54" fmla="*/ 2147483647 w 549"/>
              <a:gd name="T55" fmla="*/ 2147483647 h 1825"/>
              <a:gd name="T56" fmla="*/ 2147483647 w 549"/>
              <a:gd name="T57" fmla="*/ 2147483647 h 1825"/>
              <a:gd name="T58" fmla="*/ 2147483647 w 549"/>
              <a:gd name="T59" fmla="*/ 2147483647 h 1825"/>
              <a:gd name="T60" fmla="*/ 2147483647 w 549"/>
              <a:gd name="T61" fmla="*/ 2147483647 h 1825"/>
              <a:gd name="T62" fmla="*/ 2147483647 w 549"/>
              <a:gd name="T63" fmla="*/ 2147483647 h 1825"/>
              <a:gd name="T64" fmla="*/ 2147483647 w 549"/>
              <a:gd name="T65" fmla="*/ 2147483647 h 1825"/>
              <a:gd name="T66" fmla="*/ 2147483647 w 549"/>
              <a:gd name="T67" fmla="*/ 2147483647 h 1825"/>
              <a:gd name="T68" fmla="*/ 2147483647 w 549"/>
              <a:gd name="T69" fmla="*/ 2147483647 h 1825"/>
              <a:gd name="T70" fmla="*/ 2147483647 w 549"/>
              <a:gd name="T71" fmla="*/ 2147483647 h 1825"/>
              <a:gd name="T72" fmla="*/ 2147483647 w 549"/>
              <a:gd name="T73" fmla="*/ 2147483647 h 1825"/>
              <a:gd name="T74" fmla="*/ 2147483647 w 549"/>
              <a:gd name="T75" fmla="*/ 2147483647 h 1825"/>
              <a:gd name="T76" fmla="*/ 2147483647 w 549"/>
              <a:gd name="T77" fmla="*/ 2147483647 h 1825"/>
              <a:gd name="T78" fmla="*/ 2147483647 w 549"/>
              <a:gd name="T79" fmla="*/ 2147483647 h 1825"/>
              <a:gd name="T80" fmla="*/ 2147483647 w 549"/>
              <a:gd name="T81" fmla="*/ 2147483647 h 1825"/>
              <a:gd name="T82" fmla="*/ 2147483647 w 549"/>
              <a:gd name="T83" fmla="*/ 0 h 18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9"/>
              <a:gd name="T127" fmla="*/ 0 h 1825"/>
              <a:gd name="T128" fmla="*/ 549 w 549"/>
              <a:gd name="T129" fmla="*/ 1825 h 18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9" h="1825">
                <a:moveTo>
                  <a:pt x="117" y="9"/>
                </a:moveTo>
                <a:lnTo>
                  <a:pt x="94" y="17"/>
                </a:lnTo>
                <a:lnTo>
                  <a:pt x="71" y="35"/>
                </a:lnTo>
                <a:lnTo>
                  <a:pt x="49" y="54"/>
                </a:lnTo>
                <a:lnTo>
                  <a:pt x="29" y="77"/>
                </a:lnTo>
                <a:lnTo>
                  <a:pt x="14" y="106"/>
                </a:lnTo>
                <a:lnTo>
                  <a:pt x="3" y="137"/>
                </a:lnTo>
                <a:lnTo>
                  <a:pt x="0" y="168"/>
                </a:lnTo>
                <a:lnTo>
                  <a:pt x="6" y="203"/>
                </a:lnTo>
                <a:lnTo>
                  <a:pt x="17" y="228"/>
                </a:lnTo>
                <a:lnTo>
                  <a:pt x="32" y="259"/>
                </a:lnTo>
                <a:lnTo>
                  <a:pt x="49" y="291"/>
                </a:lnTo>
                <a:lnTo>
                  <a:pt x="66" y="325"/>
                </a:lnTo>
                <a:lnTo>
                  <a:pt x="86" y="356"/>
                </a:lnTo>
                <a:lnTo>
                  <a:pt x="103" y="385"/>
                </a:lnTo>
                <a:lnTo>
                  <a:pt x="117" y="407"/>
                </a:lnTo>
                <a:lnTo>
                  <a:pt x="125" y="425"/>
                </a:lnTo>
                <a:lnTo>
                  <a:pt x="137" y="447"/>
                </a:lnTo>
                <a:lnTo>
                  <a:pt x="157" y="490"/>
                </a:lnTo>
                <a:lnTo>
                  <a:pt x="185" y="547"/>
                </a:lnTo>
                <a:lnTo>
                  <a:pt x="213" y="610"/>
                </a:lnTo>
                <a:lnTo>
                  <a:pt x="242" y="672"/>
                </a:lnTo>
                <a:lnTo>
                  <a:pt x="270" y="729"/>
                </a:lnTo>
                <a:lnTo>
                  <a:pt x="290" y="775"/>
                </a:lnTo>
                <a:lnTo>
                  <a:pt x="302" y="800"/>
                </a:lnTo>
                <a:lnTo>
                  <a:pt x="316" y="832"/>
                </a:lnTo>
                <a:lnTo>
                  <a:pt x="327" y="866"/>
                </a:lnTo>
                <a:lnTo>
                  <a:pt x="333" y="897"/>
                </a:lnTo>
                <a:lnTo>
                  <a:pt x="333" y="914"/>
                </a:lnTo>
                <a:lnTo>
                  <a:pt x="327" y="926"/>
                </a:lnTo>
                <a:lnTo>
                  <a:pt x="319" y="946"/>
                </a:lnTo>
                <a:lnTo>
                  <a:pt x="304" y="974"/>
                </a:lnTo>
                <a:lnTo>
                  <a:pt x="290" y="1008"/>
                </a:lnTo>
                <a:lnTo>
                  <a:pt x="273" y="1045"/>
                </a:lnTo>
                <a:lnTo>
                  <a:pt x="259" y="1079"/>
                </a:lnTo>
                <a:lnTo>
                  <a:pt x="248" y="1111"/>
                </a:lnTo>
                <a:lnTo>
                  <a:pt x="242" y="1139"/>
                </a:lnTo>
                <a:lnTo>
                  <a:pt x="236" y="1225"/>
                </a:lnTo>
                <a:lnTo>
                  <a:pt x="242" y="1313"/>
                </a:lnTo>
                <a:lnTo>
                  <a:pt x="253" y="1390"/>
                </a:lnTo>
                <a:lnTo>
                  <a:pt x="259" y="1430"/>
                </a:lnTo>
                <a:lnTo>
                  <a:pt x="259" y="1492"/>
                </a:lnTo>
                <a:lnTo>
                  <a:pt x="256" y="1589"/>
                </a:lnTo>
                <a:lnTo>
                  <a:pt x="253" y="1686"/>
                </a:lnTo>
                <a:lnTo>
                  <a:pt x="262" y="1751"/>
                </a:lnTo>
                <a:lnTo>
                  <a:pt x="276" y="1785"/>
                </a:lnTo>
                <a:lnTo>
                  <a:pt x="287" y="1808"/>
                </a:lnTo>
                <a:lnTo>
                  <a:pt x="302" y="1822"/>
                </a:lnTo>
                <a:lnTo>
                  <a:pt x="319" y="1825"/>
                </a:lnTo>
                <a:lnTo>
                  <a:pt x="324" y="1820"/>
                </a:lnTo>
                <a:lnTo>
                  <a:pt x="333" y="1802"/>
                </a:lnTo>
                <a:lnTo>
                  <a:pt x="336" y="1785"/>
                </a:lnTo>
                <a:lnTo>
                  <a:pt x="339" y="1763"/>
                </a:lnTo>
                <a:lnTo>
                  <a:pt x="350" y="1697"/>
                </a:lnTo>
                <a:lnTo>
                  <a:pt x="376" y="1575"/>
                </a:lnTo>
                <a:lnTo>
                  <a:pt x="404" y="1447"/>
                </a:lnTo>
                <a:lnTo>
                  <a:pt x="421" y="1373"/>
                </a:lnTo>
                <a:lnTo>
                  <a:pt x="435" y="1327"/>
                </a:lnTo>
                <a:lnTo>
                  <a:pt x="449" y="1264"/>
                </a:lnTo>
                <a:lnTo>
                  <a:pt x="464" y="1205"/>
                </a:lnTo>
                <a:lnTo>
                  <a:pt x="475" y="1156"/>
                </a:lnTo>
                <a:lnTo>
                  <a:pt x="481" y="1116"/>
                </a:lnTo>
                <a:lnTo>
                  <a:pt x="486" y="1071"/>
                </a:lnTo>
                <a:lnTo>
                  <a:pt x="495" y="1034"/>
                </a:lnTo>
                <a:lnTo>
                  <a:pt x="501" y="1005"/>
                </a:lnTo>
                <a:lnTo>
                  <a:pt x="515" y="980"/>
                </a:lnTo>
                <a:lnTo>
                  <a:pt x="532" y="943"/>
                </a:lnTo>
                <a:lnTo>
                  <a:pt x="546" y="906"/>
                </a:lnTo>
                <a:lnTo>
                  <a:pt x="549" y="866"/>
                </a:lnTo>
                <a:lnTo>
                  <a:pt x="538" y="812"/>
                </a:lnTo>
                <a:lnTo>
                  <a:pt x="523" y="729"/>
                </a:lnTo>
                <a:lnTo>
                  <a:pt x="506" y="641"/>
                </a:lnTo>
                <a:lnTo>
                  <a:pt x="495" y="573"/>
                </a:lnTo>
                <a:lnTo>
                  <a:pt x="486" y="516"/>
                </a:lnTo>
                <a:lnTo>
                  <a:pt x="475" y="450"/>
                </a:lnTo>
                <a:lnTo>
                  <a:pt x="461" y="379"/>
                </a:lnTo>
                <a:lnTo>
                  <a:pt x="444" y="314"/>
                </a:lnTo>
                <a:lnTo>
                  <a:pt x="413" y="225"/>
                </a:lnTo>
                <a:lnTo>
                  <a:pt x="378" y="151"/>
                </a:lnTo>
                <a:lnTo>
                  <a:pt x="339" y="94"/>
                </a:lnTo>
                <a:lnTo>
                  <a:pt x="299" y="49"/>
                </a:lnTo>
                <a:lnTo>
                  <a:pt x="253" y="20"/>
                </a:lnTo>
                <a:lnTo>
                  <a:pt x="208" y="3"/>
                </a:lnTo>
                <a:lnTo>
                  <a:pt x="162" y="0"/>
                </a:lnTo>
                <a:lnTo>
                  <a:pt x="117" y="9"/>
                </a:lnTo>
                <a:close/>
              </a:path>
            </a:pathLst>
          </a:custGeom>
          <a:solidFill>
            <a:srgbClr val="C9A570"/>
          </a:solidFill>
          <a:ln w="9525">
            <a:noFill/>
            <a:round/>
            <a:headEnd/>
            <a:tailEnd/>
          </a:ln>
        </p:spPr>
        <p:txBody>
          <a:bodyPr/>
          <a:lstStyle/>
          <a:p>
            <a:pPr algn="ctr" eaLnBrk="0" hangingPunct="0"/>
            <a:endParaRPr lang="pt-BR"/>
          </a:p>
        </p:txBody>
      </p:sp>
      <p:sp>
        <p:nvSpPr>
          <p:cNvPr id="1647" name="Freeform 972"/>
          <p:cNvSpPr>
            <a:spLocks noChangeAspect="1"/>
          </p:cNvSpPr>
          <p:nvPr/>
        </p:nvSpPr>
        <p:spPr bwMode="auto">
          <a:xfrm flipH="1">
            <a:off x="6581775" y="3000375"/>
            <a:ext cx="9525" cy="7938"/>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0 h 49"/>
              <a:gd name="T18" fmla="*/ 2147483647 w 49"/>
              <a:gd name="T19" fmla="*/ 2147483647 h 49"/>
              <a:gd name="T20" fmla="*/ 2147483647 w 49"/>
              <a:gd name="T21" fmla="*/ 2147483647 h 49"/>
              <a:gd name="T22" fmla="*/ 0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2" y="46"/>
                </a:moveTo>
                <a:lnTo>
                  <a:pt x="40" y="43"/>
                </a:lnTo>
                <a:lnTo>
                  <a:pt x="46" y="34"/>
                </a:lnTo>
                <a:lnTo>
                  <a:pt x="49" y="26"/>
                </a:lnTo>
                <a:lnTo>
                  <a:pt x="49" y="17"/>
                </a:lnTo>
                <a:lnTo>
                  <a:pt x="43" y="9"/>
                </a:lnTo>
                <a:lnTo>
                  <a:pt x="37" y="3"/>
                </a:lnTo>
                <a:lnTo>
                  <a:pt x="29" y="0"/>
                </a:lnTo>
                <a:lnTo>
                  <a:pt x="17" y="0"/>
                </a:lnTo>
                <a:lnTo>
                  <a:pt x="9" y="3"/>
                </a:lnTo>
                <a:lnTo>
                  <a:pt x="3" y="12"/>
                </a:lnTo>
                <a:lnTo>
                  <a:pt x="0" y="20"/>
                </a:lnTo>
                <a:lnTo>
                  <a:pt x="0" y="31"/>
                </a:lnTo>
                <a:lnTo>
                  <a:pt x="6" y="40"/>
                </a:lnTo>
                <a:lnTo>
                  <a:pt x="15" y="46"/>
                </a:lnTo>
                <a:lnTo>
                  <a:pt x="23" y="49"/>
                </a:lnTo>
                <a:lnTo>
                  <a:pt x="32" y="46"/>
                </a:lnTo>
                <a:close/>
              </a:path>
            </a:pathLst>
          </a:custGeom>
          <a:solidFill>
            <a:srgbClr val="C9A570"/>
          </a:solidFill>
          <a:ln w="9525">
            <a:noFill/>
            <a:round/>
            <a:headEnd/>
            <a:tailEnd/>
          </a:ln>
        </p:spPr>
        <p:txBody>
          <a:bodyPr/>
          <a:lstStyle/>
          <a:p>
            <a:pPr algn="ctr" eaLnBrk="0" hangingPunct="0"/>
            <a:endParaRPr lang="pt-BR"/>
          </a:p>
        </p:txBody>
      </p:sp>
      <p:sp>
        <p:nvSpPr>
          <p:cNvPr id="1648" name="Freeform 973"/>
          <p:cNvSpPr>
            <a:spLocks noChangeAspect="1"/>
          </p:cNvSpPr>
          <p:nvPr/>
        </p:nvSpPr>
        <p:spPr bwMode="auto">
          <a:xfrm flipH="1">
            <a:off x="6559550" y="3249613"/>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7"/>
                </a:lnTo>
                <a:lnTo>
                  <a:pt x="48" y="28"/>
                </a:lnTo>
                <a:lnTo>
                  <a:pt x="45" y="17"/>
                </a:lnTo>
                <a:lnTo>
                  <a:pt x="43" y="8"/>
                </a:lnTo>
                <a:lnTo>
                  <a:pt x="34" y="3"/>
                </a:lnTo>
                <a:lnTo>
                  <a:pt x="25" y="0"/>
                </a:lnTo>
                <a:lnTo>
                  <a:pt x="17" y="0"/>
                </a:lnTo>
                <a:lnTo>
                  <a:pt x="8" y="5"/>
                </a:lnTo>
                <a:lnTo>
                  <a:pt x="3" y="11"/>
                </a:lnTo>
                <a:lnTo>
                  <a:pt x="0" y="20"/>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649" name="Freeform 974"/>
          <p:cNvSpPr>
            <a:spLocks noChangeAspect="1"/>
          </p:cNvSpPr>
          <p:nvPr/>
        </p:nvSpPr>
        <p:spPr bwMode="auto">
          <a:xfrm flipH="1">
            <a:off x="6507163" y="3246438"/>
            <a:ext cx="71437" cy="36512"/>
          </a:xfrm>
          <a:custGeom>
            <a:avLst/>
            <a:gdLst>
              <a:gd name="T0" fmla="*/ 2147483647 w 429"/>
              <a:gd name="T1" fmla="*/ 0 h 239"/>
              <a:gd name="T2" fmla="*/ 2147483647 w 429"/>
              <a:gd name="T3" fmla="*/ 2147483647 h 239"/>
              <a:gd name="T4" fmla="*/ 2147483647 w 429"/>
              <a:gd name="T5" fmla="*/ 2147483647 h 239"/>
              <a:gd name="T6" fmla="*/ 2147483647 w 429"/>
              <a:gd name="T7" fmla="*/ 2147483647 h 239"/>
              <a:gd name="T8" fmla="*/ 2147483647 w 429"/>
              <a:gd name="T9" fmla="*/ 2147483647 h 239"/>
              <a:gd name="T10" fmla="*/ 2147483647 w 429"/>
              <a:gd name="T11" fmla="*/ 2147483647 h 239"/>
              <a:gd name="T12" fmla="*/ 2147483647 w 429"/>
              <a:gd name="T13" fmla="*/ 2147483647 h 239"/>
              <a:gd name="T14" fmla="*/ 0 w 429"/>
              <a:gd name="T15" fmla="*/ 2147483647 h 239"/>
              <a:gd name="T16" fmla="*/ 0 w 429"/>
              <a:gd name="T17" fmla="*/ 2147483647 h 239"/>
              <a:gd name="T18" fmla="*/ 0 w 429"/>
              <a:gd name="T19" fmla="*/ 2147483647 h 239"/>
              <a:gd name="T20" fmla="*/ 0 w 429"/>
              <a:gd name="T21" fmla="*/ 2147483647 h 239"/>
              <a:gd name="T22" fmla="*/ 2147483647 w 429"/>
              <a:gd name="T23" fmla="*/ 2147483647 h 239"/>
              <a:gd name="T24" fmla="*/ 2147483647 w 429"/>
              <a:gd name="T25" fmla="*/ 2147483647 h 239"/>
              <a:gd name="T26" fmla="*/ 2147483647 w 429"/>
              <a:gd name="T27" fmla="*/ 2147483647 h 239"/>
              <a:gd name="T28" fmla="*/ 2147483647 w 429"/>
              <a:gd name="T29" fmla="*/ 2147483647 h 239"/>
              <a:gd name="T30" fmla="*/ 2147483647 w 429"/>
              <a:gd name="T31" fmla="*/ 2147483647 h 239"/>
              <a:gd name="T32" fmla="*/ 2147483647 w 429"/>
              <a:gd name="T33" fmla="*/ 2147483647 h 239"/>
              <a:gd name="T34" fmla="*/ 2147483647 w 429"/>
              <a:gd name="T35" fmla="*/ 2147483647 h 239"/>
              <a:gd name="T36" fmla="*/ 2147483647 w 429"/>
              <a:gd name="T37" fmla="*/ 2147483647 h 239"/>
              <a:gd name="T38" fmla="*/ 2147483647 w 429"/>
              <a:gd name="T39" fmla="*/ 2147483647 h 239"/>
              <a:gd name="T40" fmla="*/ 2147483647 w 429"/>
              <a:gd name="T41" fmla="*/ 2147483647 h 239"/>
              <a:gd name="T42" fmla="*/ 2147483647 w 429"/>
              <a:gd name="T43" fmla="*/ 2147483647 h 239"/>
              <a:gd name="T44" fmla="*/ 2147483647 w 429"/>
              <a:gd name="T45" fmla="*/ 2147483647 h 239"/>
              <a:gd name="T46" fmla="*/ 2147483647 w 429"/>
              <a:gd name="T47" fmla="*/ 2147483647 h 239"/>
              <a:gd name="T48" fmla="*/ 2147483647 w 429"/>
              <a:gd name="T49" fmla="*/ 2147483647 h 239"/>
              <a:gd name="T50" fmla="*/ 2147483647 w 429"/>
              <a:gd name="T51" fmla="*/ 2147483647 h 239"/>
              <a:gd name="T52" fmla="*/ 2147483647 w 429"/>
              <a:gd name="T53" fmla="*/ 2147483647 h 239"/>
              <a:gd name="T54" fmla="*/ 2147483647 w 429"/>
              <a:gd name="T55" fmla="*/ 2147483647 h 239"/>
              <a:gd name="T56" fmla="*/ 2147483647 w 429"/>
              <a:gd name="T57" fmla="*/ 2147483647 h 239"/>
              <a:gd name="T58" fmla="*/ 2147483647 w 429"/>
              <a:gd name="T59" fmla="*/ 2147483647 h 239"/>
              <a:gd name="T60" fmla="*/ 2147483647 w 429"/>
              <a:gd name="T61" fmla="*/ 2147483647 h 239"/>
              <a:gd name="T62" fmla="*/ 2147483647 w 429"/>
              <a:gd name="T63" fmla="*/ 2147483647 h 239"/>
              <a:gd name="T64" fmla="*/ 2147483647 w 429"/>
              <a:gd name="T65" fmla="*/ 2147483647 h 239"/>
              <a:gd name="T66" fmla="*/ 2147483647 w 429"/>
              <a:gd name="T67" fmla="*/ 2147483647 h 239"/>
              <a:gd name="T68" fmla="*/ 2147483647 w 429"/>
              <a:gd name="T69" fmla="*/ 2147483647 h 239"/>
              <a:gd name="T70" fmla="*/ 2147483647 w 429"/>
              <a:gd name="T71" fmla="*/ 2147483647 h 239"/>
              <a:gd name="T72" fmla="*/ 2147483647 w 429"/>
              <a:gd name="T73" fmla="*/ 2147483647 h 239"/>
              <a:gd name="T74" fmla="*/ 2147483647 w 429"/>
              <a:gd name="T75" fmla="*/ 2147483647 h 239"/>
              <a:gd name="T76" fmla="*/ 2147483647 w 429"/>
              <a:gd name="T77" fmla="*/ 2147483647 h 239"/>
              <a:gd name="T78" fmla="*/ 2147483647 w 429"/>
              <a:gd name="T79" fmla="*/ 2147483647 h 239"/>
              <a:gd name="T80" fmla="*/ 2147483647 w 429"/>
              <a:gd name="T81" fmla="*/ 2147483647 h 239"/>
              <a:gd name="T82" fmla="*/ 2147483647 w 429"/>
              <a:gd name="T83" fmla="*/ 2147483647 h 239"/>
              <a:gd name="T84" fmla="*/ 2147483647 w 429"/>
              <a:gd name="T85" fmla="*/ 2147483647 h 239"/>
              <a:gd name="T86" fmla="*/ 2147483647 w 429"/>
              <a:gd name="T87" fmla="*/ 2147483647 h 239"/>
              <a:gd name="T88" fmla="*/ 2147483647 w 429"/>
              <a:gd name="T89" fmla="*/ 2147483647 h 239"/>
              <a:gd name="T90" fmla="*/ 2147483647 w 429"/>
              <a:gd name="T91" fmla="*/ 2147483647 h 239"/>
              <a:gd name="T92" fmla="*/ 2147483647 w 429"/>
              <a:gd name="T93" fmla="*/ 2147483647 h 239"/>
              <a:gd name="T94" fmla="*/ 2147483647 w 429"/>
              <a:gd name="T95" fmla="*/ 0 h 239"/>
              <a:gd name="T96" fmla="*/ 2147483647 w 429"/>
              <a:gd name="T97" fmla="*/ 0 h 2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9"/>
              <a:gd name="T148" fmla="*/ 0 h 239"/>
              <a:gd name="T149" fmla="*/ 429 w 429"/>
              <a:gd name="T150" fmla="*/ 239 h 2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9" h="239">
                <a:moveTo>
                  <a:pt x="76" y="0"/>
                </a:moveTo>
                <a:lnTo>
                  <a:pt x="68" y="6"/>
                </a:lnTo>
                <a:lnTo>
                  <a:pt x="57" y="14"/>
                </a:lnTo>
                <a:lnTo>
                  <a:pt x="45" y="32"/>
                </a:lnTo>
                <a:lnTo>
                  <a:pt x="37" y="49"/>
                </a:lnTo>
                <a:lnTo>
                  <a:pt x="25" y="71"/>
                </a:lnTo>
                <a:lnTo>
                  <a:pt x="11" y="94"/>
                </a:lnTo>
                <a:lnTo>
                  <a:pt x="0" y="123"/>
                </a:lnTo>
                <a:lnTo>
                  <a:pt x="0" y="151"/>
                </a:lnTo>
                <a:lnTo>
                  <a:pt x="0" y="174"/>
                </a:lnTo>
                <a:lnTo>
                  <a:pt x="0" y="185"/>
                </a:lnTo>
                <a:lnTo>
                  <a:pt x="2" y="194"/>
                </a:lnTo>
                <a:lnTo>
                  <a:pt x="14" y="197"/>
                </a:lnTo>
                <a:lnTo>
                  <a:pt x="25" y="197"/>
                </a:lnTo>
                <a:lnTo>
                  <a:pt x="39" y="197"/>
                </a:lnTo>
                <a:lnTo>
                  <a:pt x="59" y="200"/>
                </a:lnTo>
                <a:lnTo>
                  <a:pt x="85" y="205"/>
                </a:lnTo>
                <a:lnTo>
                  <a:pt x="102" y="211"/>
                </a:lnTo>
                <a:lnTo>
                  <a:pt x="125" y="217"/>
                </a:lnTo>
                <a:lnTo>
                  <a:pt x="150" y="222"/>
                </a:lnTo>
                <a:lnTo>
                  <a:pt x="179" y="228"/>
                </a:lnTo>
                <a:lnTo>
                  <a:pt x="207" y="234"/>
                </a:lnTo>
                <a:lnTo>
                  <a:pt x="236" y="237"/>
                </a:lnTo>
                <a:lnTo>
                  <a:pt x="264" y="239"/>
                </a:lnTo>
                <a:lnTo>
                  <a:pt x="290" y="239"/>
                </a:lnTo>
                <a:lnTo>
                  <a:pt x="312" y="239"/>
                </a:lnTo>
                <a:lnTo>
                  <a:pt x="338" y="239"/>
                </a:lnTo>
                <a:lnTo>
                  <a:pt x="361" y="239"/>
                </a:lnTo>
                <a:lnTo>
                  <a:pt x="381" y="239"/>
                </a:lnTo>
                <a:lnTo>
                  <a:pt x="401" y="237"/>
                </a:lnTo>
                <a:lnTo>
                  <a:pt x="415" y="234"/>
                </a:lnTo>
                <a:lnTo>
                  <a:pt x="426" y="228"/>
                </a:lnTo>
                <a:lnTo>
                  <a:pt x="429" y="222"/>
                </a:lnTo>
                <a:lnTo>
                  <a:pt x="423" y="214"/>
                </a:lnTo>
                <a:lnTo>
                  <a:pt x="409" y="202"/>
                </a:lnTo>
                <a:lnTo>
                  <a:pt x="389" y="191"/>
                </a:lnTo>
                <a:lnTo>
                  <a:pt x="366" y="180"/>
                </a:lnTo>
                <a:lnTo>
                  <a:pt x="344" y="168"/>
                </a:lnTo>
                <a:lnTo>
                  <a:pt x="318" y="157"/>
                </a:lnTo>
                <a:lnTo>
                  <a:pt x="301" y="148"/>
                </a:lnTo>
                <a:lnTo>
                  <a:pt x="287" y="143"/>
                </a:lnTo>
                <a:lnTo>
                  <a:pt x="264" y="123"/>
                </a:lnTo>
                <a:lnTo>
                  <a:pt x="236" y="100"/>
                </a:lnTo>
                <a:lnTo>
                  <a:pt x="204" y="74"/>
                </a:lnTo>
                <a:lnTo>
                  <a:pt x="173" y="49"/>
                </a:lnTo>
                <a:lnTo>
                  <a:pt x="145" y="29"/>
                </a:lnTo>
                <a:lnTo>
                  <a:pt x="116" y="12"/>
                </a:lnTo>
                <a:lnTo>
                  <a:pt x="93" y="0"/>
                </a:lnTo>
                <a:lnTo>
                  <a:pt x="76" y="0"/>
                </a:lnTo>
                <a:close/>
              </a:path>
            </a:pathLst>
          </a:custGeom>
          <a:solidFill>
            <a:srgbClr val="C9A570"/>
          </a:solidFill>
          <a:ln w="9525">
            <a:noFill/>
            <a:round/>
            <a:headEnd/>
            <a:tailEnd/>
          </a:ln>
        </p:spPr>
        <p:txBody>
          <a:bodyPr/>
          <a:lstStyle/>
          <a:p>
            <a:pPr algn="ctr" eaLnBrk="0" hangingPunct="0"/>
            <a:endParaRPr lang="pt-BR"/>
          </a:p>
        </p:txBody>
      </p:sp>
      <p:sp>
        <p:nvSpPr>
          <p:cNvPr id="1650" name="Freeform 975"/>
          <p:cNvSpPr>
            <a:spLocks noChangeAspect="1"/>
          </p:cNvSpPr>
          <p:nvPr/>
        </p:nvSpPr>
        <p:spPr bwMode="auto">
          <a:xfrm flipH="1">
            <a:off x="6559550" y="3249613"/>
            <a:ext cx="9525" cy="9525"/>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0 h 48"/>
              <a:gd name="T18" fmla="*/ 2147483647 w 48"/>
              <a:gd name="T19" fmla="*/ 2147483647 h 48"/>
              <a:gd name="T20" fmla="*/ 2147483647 w 48"/>
              <a:gd name="T21" fmla="*/ 2147483647 h 48"/>
              <a:gd name="T22" fmla="*/ 0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1" y="48"/>
                </a:moveTo>
                <a:lnTo>
                  <a:pt x="40" y="42"/>
                </a:lnTo>
                <a:lnTo>
                  <a:pt x="45" y="34"/>
                </a:lnTo>
                <a:lnTo>
                  <a:pt x="48" y="25"/>
                </a:lnTo>
                <a:lnTo>
                  <a:pt x="45" y="17"/>
                </a:lnTo>
                <a:lnTo>
                  <a:pt x="43" y="8"/>
                </a:lnTo>
                <a:lnTo>
                  <a:pt x="34" y="3"/>
                </a:lnTo>
                <a:lnTo>
                  <a:pt x="25" y="0"/>
                </a:lnTo>
                <a:lnTo>
                  <a:pt x="17" y="0"/>
                </a:lnTo>
                <a:lnTo>
                  <a:pt x="8" y="5"/>
                </a:lnTo>
                <a:lnTo>
                  <a:pt x="3" y="14"/>
                </a:lnTo>
                <a:lnTo>
                  <a:pt x="0" y="22"/>
                </a:lnTo>
                <a:lnTo>
                  <a:pt x="0" y="31"/>
                </a:lnTo>
                <a:lnTo>
                  <a:pt x="6" y="40"/>
                </a:lnTo>
                <a:lnTo>
                  <a:pt x="11" y="45"/>
                </a:lnTo>
                <a:lnTo>
                  <a:pt x="20" y="48"/>
                </a:lnTo>
                <a:lnTo>
                  <a:pt x="31" y="48"/>
                </a:lnTo>
                <a:close/>
              </a:path>
            </a:pathLst>
          </a:custGeom>
          <a:solidFill>
            <a:srgbClr val="C9A570"/>
          </a:solidFill>
          <a:ln w="9525">
            <a:noFill/>
            <a:round/>
            <a:headEnd/>
            <a:tailEnd/>
          </a:ln>
        </p:spPr>
        <p:txBody>
          <a:bodyPr/>
          <a:lstStyle/>
          <a:p>
            <a:pPr algn="ctr" eaLnBrk="0" hangingPunct="0"/>
            <a:endParaRPr lang="pt-BR"/>
          </a:p>
        </p:txBody>
      </p:sp>
      <p:sp>
        <p:nvSpPr>
          <p:cNvPr id="1651" name="Freeform 976"/>
          <p:cNvSpPr>
            <a:spLocks noChangeAspect="1"/>
          </p:cNvSpPr>
          <p:nvPr/>
        </p:nvSpPr>
        <p:spPr bwMode="auto">
          <a:xfrm flipH="1">
            <a:off x="6505575" y="3251200"/>
            <a:ext cx="76200" cy="33338"/>
          </a:xfrm>
          <a:custGeom>
            <a:avLst/>
            <a:gdLst>
              <a:gd name="T0" fmla="*/ 2147483647 w 447"/>
              <a:gd name="T1" fmla="*/ 2147483647 h 205"/>
              <a:gd name="T2" fmla="*/ 2147483647 w 447"/>
              <a:gd name="T3" fmla="*/ 2147483647 h 205"/>
              <a:gd name="T4" fmla="*/ 2147483647 w 447"/>
              <a:gd name="T5" fmla="*/ 2147483647 h 205"/>
              <a:gd name="T6" fmla="*/ 2147483647 w 447"/>
              <a:gd name="T7" fmla="*/ 2147483647 h 205"/>
              <a:gd name="T8" fmla="*/ 2147483647 w 447"/>
              <a:gd name="T9" fmla="*/ 2147483647 h 205"/>
              <a:gd name="T10" fmla="*/ 2147483647 w 447"/>
              <a:gd name="T11" fmla="*/ 2147483647 h 205"/>
              <a:gd name="T12" fmla="*/ 0 w 447"/>
              <a:gd name="T13" fmla="*/ 2147483647 h 205"/>
              <a:gd name="T14" fmla="*/ 0 w 447"/>
              <a:gd name="T15" fmla="*/ 2147483647 h 205"/>
              <a:gd name="T16" fmla="*/ 2147483647 w 447"/>
              <a:gd name="T17" fmla="*/ 2147483647 h 205"/>
              <a:gd name="T18" fmla="*/ 2147483647 w 447"/>
              <a:gd name="T19" fmla="*/ 2147483647 h 205"/>
              <a:gd name="T20" fmla="*/ 2147483647 w 447"/>
              <a:gd name="T21" fmla="*/ 2147483647 h 205"/>
              <a:gd name="T22" fmla="*/ 2147483647 w 447"/>
              <a:gd name="T23" fmla="*/ 2147483647 h 205"/>
              <a:gd name="T24" fmla="*/ 2147483647 w 447"/>
              <a:gd name="T25" fmla="*/ 2147483647 h 205"/>
              <a:gd name="T26" fmla="*/ 2147483647 w 447"/>
              <a:gd name="T27" fmla="*/ 2147483647 h 205"/>
              <a:gd name="T28" fmla="*/ 2147483647 w 447"/>
              <a:gd name="T29" fmla="*/ 2147483647 h 205"/>
              <a:gd name="T30" fmla="*/ 2147483647 w 447"/>
              <a:gd name="T31" fmla="*/ 2147483647 h 205"/>
              <a:gd name="T32" fmla="*/ 2147483647 w 447"/>
              <a:gd name="T33" fmla="*/ 2147483647 h 205"/>
              <a:gd name="T34" fmla="*/ 2147483647 w 447"/>
              <a:gd name="T35" fmla="*/ 2147483647 h 205"/>
              <a:gd name="T36" fmla="*/ 2147483647 w 447"/>
              <a:gd name="T37" fmla="*/ 2147483647 h 205"/>
              <a:gd name="T38" fmla="*/ 2147483647 w 447"/>
              <a:gd name="T39" fmla="*/ 2147483647 h 205"/>
              <a:gd name="T40" fmla="*/ 2147483647 w 447"/>
              <a:gd name="T41" fmla="*/ 2147483647 h 205"/>
              <a:gd name="T42" fmla="*/ 2147483647 w 447"/>
              <a:gd name="T43" fmla="*/ 2147483647 h 205"/>
              <a:gd name="T44" fmla="*/ 2147483647 w 447"/>
              <a:gd name="T45" fmla="*/ 2147483647 h 205"/>
              <a:gd name="T46" fmla="*/ 2147483647 w 447"/>
              <a:gd name="T47" fmla="*/ 2147483647 h 205"/>
              <a:gd name="T48" fmla="*/ 2147483647 w 447"/>
              <a:gd name="T49" fmla="*/ 2147483647 h 205"/>
              <a:gd name="T50" fmla="*/ 2147483647 w 447"/>
              <a:gd name="T51" fmla="*/ 2147483647 h 205"/>
              <a:gd name="T52" fmla="*/ 2147483647 w 447"/>
              <a:gd name="T53" fmla="*/ 2147483647 h 205"/>
              <a:gd name="T54" fmla="*/ 2147483647 w 447"/>
              <a:gd name="T55" fmla="*/ 2147483647 h 205"/>
              <a:gd name="T56" fmla="*/ 2147483647 w 447"/>
              <a:gd name="T57" fmla="*/ 2147483647 h 205"/>
              <a:gd name="T58" fmla="*/ 2147483647 w 447"/>
              <a:gd name="T59" fmla="*/ 2147483647 h 205"/>
              <a:gd name="T60" fmla="*/ 2147483647 w 447"/>
              <a:gd name="T61" fmla="*/ 2147483647 h 205"/>
              <a:gd name="T62" fmla="*/ 2147483647 w 447"/>
              <a:gd name="T63" fmla="*/ 2147483647 h 205"/>
              <a:gd name="T64" fmla="*/ 2147483647 w 447"/>
              <a:gd name="T65" fmla="*/ 2147483647 h 205"/>
              <a:gd name="T66" fmla="*/ 2147483647 w 447"/>
              <a:gd name="T67" fmla="*/ 2147483647 h 205"/>
              <a:gd name="T68" fmla="*/ 2147483647 w 447"/>
              <a:gd name="T69" fmla="*/ 2147483647 h 205"/>
              <a:gd name="T70" fmla="*/ 2147483647 w 447"/>
              <a:gd name="T71" fmla="*/ 2147483647 h 205"/>
              <a:gd name="T72" fmla="*/ 2147483647 w 447"/>
              <a:gd name="T73" fmla="*/ 2147483647 h 205"/>
              <a:gd name="T74" fmla="*/ 2147483647 w 447"/>
              <a:gd name="T75" fmla="*/ 2147483647 h 205"/>
              <a:gd name="T76" fmla="*/ 2147483647 w 447"/>
              <a:gd name="T77" fmla="*/ 2147483647 h 205"/>
              <a:gd name="T78" fmla="*/ 2147483647 w 447"/>
              <a:gd name="T79" fmla="*/ 2147483647 h 205"/>
              <a:gd name="T80" fmla="*/ 2147483647 w 447"/>
              <a:gd name="T81" fmla="*/ 2147483647 h 205"/>
              <a:gd name="T82" fmla="*/ 2147483647 w 447"/>
              <a:gd name="T83" fmla="*/ 2147483647 h 205"/>
              <a:gd name="T84" fmla="*/ 2147483647 w 447"/>
              <a:gd name="T85" fmla="*/ 2147483647 h 205"/>
              <a:gd name="T86" fmla="*/ 2147483647 w 447"/>
              <a:gd name="T87" fmla="*/ 2147483647 h 205"/>
              <a:gd name="T88" fmla="*/ 2147483647 w 447"/>
              <a:gd name="T89" fmla="*/ 2147483647 h 205"/>
              <a:gd name="T90" fmla="*/ 2147483647 w 447"/>
              <a:gd name="T91" fmla="*/ 2147483647 h 205"/>
              <a:gd name="T92" fmla="*/ 2147483647 w 447"/>
              <a:gd name="T93" fmla="*/ 2147483647 h 205"/>
              <a:gd name="T94" fmla="*/ 2147483647 w 447"/>
              <a:gd name="T95" fmla="*/ 2147483647 h 205"/>
              <a:gd name="T96" fmla="*/ 2147483647 w 447"/>
              <a:gd name="T97" fmla="*/ 2147483647 h 205"/>
              <a:gd name="T98" fmla="*/ 2147483647 w 447"/>
              <a:gd name="T99" fmla="*/ 2147483647 h 205"/>
              <a:gd name="T100" fmla="*/ 2147483647 w 447"/>
              <a:gd name="T101" fmla="*/ 2147483647 h 205"/>
              <a:gd name="T102" fmla="*/ 2147483647 w 447"/>
              <a:gd name="T103" fmla="*/ 2147483647 h 205"/>
              <a:gd name="T104" fmla="*/ 2147483647 w 447"/>
              <a:gd name="T105" fmla="*/ 2147483647 h 205"/>
              <a:gd name="T106" fmla="*/ 2147483647 w 447"/>
              <a:gd name="T107" fmla="*/ 2147483647 h 205"/>
              <a:gd name="T108" fmla="*/ 2147483647 w 447"/>
              <a:gd name="T109" fmla="*/ 2147483647 h 205"/>
              <a:gd name="T110" fmla="*/ 2147483647 w 447"/>
              <a:gd name="T111" fmla="*/ 0 h 205"/>
              <a:gd name="T112" fmla="*/ 2147483647 w 447"/>
              <a:gd name="T113" fmla="*/ 0 h 205"/>
              <a:gd name="T114" fmla="*/ 2147483647 w 447"/>
              <a:gd name="T115" fmla="*/ 2147483647 h 205"/>
              <a:gd name="T116" fmla="*/ 2147483647 w 447"/>
              <a:gd name="T117" fmla="*/ 2147483647 h 205"/>
              <a:gd name="T118" fmla="*/ 2147483647 w 447"/>
              <a:gd name="T119" fmla="*/ 2147483647 h 205"/>
              <a:gd name="T120" fmla="*/ 2147483647 w 447"/>
              <a:gd name="T121" fmla="*/ 2147483647 h 2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47"/>
              <a:gd name="T184" fmla="*/ 0 h 205"/>
              <a:gd name="T185" fmla="*/ 447 w 447"/>
              <a:gd name="T186" fmla="*/ 205 h 2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47" h="205">
                <a:moveTo>
                  <a:pt x="34" y="11"/>
                </a:moveTo>
                <a:lnTo>
                  <a:pt x="29" y="23"/>
                </a:lnTo>
                <a:lnTo>
                  <a:pt x="17" y="43"/>
                </a:lnTo>
                <a:lnTo>
                  <a:pt x="9" y="68"/>
                </a:lnTo>
                <a:lnTo>
                  <a:pt x="3" y="94"/>
                </a:lnTo>
                <a:lnTo>
                  <a:pt x="3" y="105"/>
                </a:lnTo>
                <a:lnTo>
                  <a:pt x="0" y="119"/>
                </a:lnTo>
                <a:lnTo>
                  <a:pt x="0" y="137"/>
                </a:lnTo>
                <a:lnTo>
                  <a:pt x="6" y="145"/>
                </a:lnTo>
                <a:lnTo>
                  <a:pt x="14" y="148"/>
                </a:lnTo>
                <a:lnTo>
                  <a:pt x="26" y="151"/>
                </a:lnTo>
                <a:lnTo>
                  <a:pt x="46" y="154"/>
                </a:lnTo>
                <a:lnTo>
                  <a:pt x="66" y="157"/>
                </a:lnTo>
                <a:lnTo>
                  <a:pt x="86" y="159"/>
                </a:lnTo>
                <a:lnTo>
                  <a:pt x="105" y="165"/>
                </a:lnTo>
                <a:lnTo>
                  <a:pt x="123" y="168"/>
                </a:lnTo>
                <a:lnTo>
                  <a:pt x="134" y="171"/>
                </a:lnTo>
                <a:lnTo>
                  <a:pt x="177" y="182"/>
                </a:lnTo>
                <a:lnTo>
                  <a:pt x="214" y="191"/>
                </a:lnTo>
                <a:lnTo>
                  <a:pt x="248" y="199"/>
                </a:lnTo>
                <a:lnTo>
                  <a:pt x="279" y="202"/>
                </a:lnTo>
                <a:lnTo>
                  <a:pt x="310" y="205"/>
                </a:lnTo>
                <a:lnTo>
                  <a:pt x="339" y="205"/>
                </a:lnTo>
                <a:lnTo>
                  <a:pt x="367" y="205"/>
                </a:lnTo>
                <a:lnTo>
                  <a:pt x="395" y="205"/>
                </a:lnTo>
                <a:lnTo>
                  <a:pt x="415" y="202"/>
                </a:lnTo>
                <a:lnTo>
                  <a:pt x="435" y="199"/>
                </a:lnTo>
                <a:lnTo>
                  <a:pt x="444" y="191"/>
                </a:lnTo>
                <a:lnTo>
                  <a:pt x="447" y="176"/>
                </a:lnTo>
                <a:lnTo>
                  <a:pt x="438" y="168"/>
                </a:lnTo>
                <a:lnTo>
                  <a:pt x="424" y="157"/>
                </a:lnTo>
                <a:lnTo>
                  <a:pt x="401" y="142"/>
                </a:lnTo>
                <a:lnTo>
                  <a:pt x="378" y="131"/>
                </a:lnTo>
                <a:lnTo>
                  <a:pt x="353" y="117"/>
                </a:lnTo>
                <a:lnTo>
                  <a:pt x="330" y="108"/>
                </a:lnTo>
                <a:lnTo>
                  <a:pt x="313" y="100"/>
                </a:lnTo>
                <a:lnTo>
                  <a:pt x="302" y="94"/>
                </a:lnTo>
                <a:lnTo>
                  <a:pt x="287" y="80"/>
                </a:lnTo>
                <a:lnTo>
                  <a:pt x="265" y="63"/>
                </a:lnTo>
                <a:lnTo>
                  <a:pt x="245" y="45"/>
                </a:lnTo>
                <a:lnTo>
                  <a:pt x="233" y="34"/>
                </a:lnTo>
                <a:lnTo>
                  <a:pt x="228" y="28"/>
                </a:lnTo>
                <a:lnTo>
                  <a:pt x="216" y="26"/>
                </a:lnTo>
                <a:lnTo>
                  <a:pt x="205" y="34"/>
                </a:lnTo>
                <a:lnTo>
                  <a:pt x="194" y="54"/>
                </a:lnTo>
                <a:lnTo>
                  <a:pt x="179" y="60"/>
                </a:lnTo>
                <a:lnTo>
                  <a:pt x="162" y="60"/>
                </a:lnTo>
                <a:lnTo>
                  <a:pt x="145" y="57"/>
                </a:lnTo>
                <a:lnTo>
                  <a:pt x="128" y="51"/>
                </a:lnTo>
                <a:lnTo>
                  <a:pt x="108" y="45"/>
                </a:lnTo>
                <a:lnTo>
                  <a:pt x="91" y="37"/>
                </a:lnTo>
                <a:lnTo>
                  <a:pt x="77" y="28"/>
                </a:lnTo>
                <a:lnTo>
                  <a:pt x="63" y="17"/>
                </a:lnTo>
                <a:lnTo>
                  <a:pt x="57" y="11"/>
                </a:lnTo>
                <a:lnTo>
                  <a:pt x="51" y="3"/>
                </a:lnTo>
                <a:lnTo>
                  <a:pt x="46" y="0"/>
                </a:lnTo>
                <a:lnTo>
                  <a:pt x="43" y="0"/>
                </a:lnTo>
                <a:lnTo>
                  <a:pt x="40" y="6"/>
                </a:lnTo>
                <a:lnTo>
                  <a:pt x="37" y="8"/>
                </a:lnTo>
                <a:lnTo>
                  <a:pt x="34" y="11"/>
                </a:lnTo>
                <a:close/>
              </a:path>
            </a:pathLst>
          </a:custGeom>
          <a:solidFill>
            <a:schemeClr val="tx1"/>
          </a:solidFill>
          <a:ln w="9525">
            <a:noFill/>
            <a:round/>
            <a:headEnd/>
            <a:tailEnd/>
          </a:ln>
        </p:spPr>
        <p:txBody>
          <a:bodyPr/>
          <a:lstStyle/>
          <a:p>
            <a:pPr algn="ctr" eaLnBrk="0" hangingPunct="0"/>
            <a:endParaRPr lang="pt-BR"/>
          </a:p>
        </p:txBody>
      </p:sp>
      <p:sp>
        <p:nvSpPr>
          <p:cNvPr id="1652" name="Freeform 977"/>
          <p:cNvSpPr>
            <a:spLocks noChangeAspect="1"/>
          </p:cNvSpPr>
          <p:nvPr/>
        </p:nvSpPr>
        <p:spPr bwMode="auto">
          <a:xfrm flipH="1">
            <a:off x="6505575" y="3275013"/>
            <a:ext cx="76200" cy="11112"/>
          </a:xfrm>
          <a:custGeom>
            <a:avLst/>
            <a:gdLst>
              <a:gd name="T0" fmla="*/ 2147483647 w 444"/>
              <a:gd name="T1" fmla="*/ 0 h 71"/>
              <a:gd name="T2" fmla="*/ 2147483647 w 444"/>
              <a:gd name="T3" fmla="*/ 2147483647 h 71"/>
              <a:gd name="T4" fmla="*/ 2147483647 w 444"/>
              <a:gd name="T5" fmla="*/ 2147483647 h 71"/>
              <a:gd name="T6" fmla="*/ 2147483647 w 444"/>
              <a:gd name="T7" fmla="*/ 2147483647 h 71"/>
              <a:gd name="T8" fmla="*/ 2147483647 w 444"/>
              <a:gd name="T9" fmla="*/ 2147483647 h 71"/>
              <a:gd name="T10" fmla="*/ 2147483647 w 444"/>
              <a:gd name="T11" fmla="*/ 2147483647 h 71"/>
              <a:gd name="T12" fmla="*/ 2147483647 w 444"/>
              <a:gd name="T13" fmla="*/ 2147483647 h 71"/>
              <a:gd name="T14" fmla="*/ 2147483647 w 444"/>
              <a:gd name="T15" fmla="*/ 2147483647 h 71"/>
              <a:gd name="T16" fmla="*/ 2147483647 w 444"/>
              <a:gd name="T17" fmla="*/ 2147483647 h 71"/>
              <a:gd name="T18" fmla="*/ 2147483647 w 444"/>
              <a:gd name="T19" fmla="*/ 2147483647 h 71"/>
              <a:gd name="T20" fmla="*/ 2147483647 w 444"/>
              <a:gd name="T21" fmla="*/ 2147483647 h 71"/>
              <a:gd name="T22" fmla="*/ 2147483647 w 444"/>
              <a:gd name="T23" fmla="*/ 2147483647 h 71"/>
              <a:gd name="T24" fmla="*/ 2147483647 w 444"/>
              <a:gd name="T25" fmla="*/ 2147483647 h 71"/>
              <a:gd name="T26" fmla="*/ 2147483647 w 444"/>
              <a:gd name="T27" fmla="*/ 2147483647 h 71"/>
              <a:gd name="T28" fmla="*/ 2147483647 w 444"/>
              <a:gd name="T29" fmla="*/ 2147483647 h 71"/>
              <a:gd name="T30" fmla="*/ 2147483647 w 444"/>
              <a:gd name="T31" fmla="*/ 2147483647 h 71"/>
              <a:gd name="T32" fmla="*/ 2147483647 w 444"/>
              <a:gd name="T33" fmla="*/ 2147483647 h 71"/>
              <a:gd name="T34" fmla="*/ 2147483647 w 444"/>
              <a:gd name="T35" fmla="*/ 2147483647 h 71"/>
              <a:gd name="T36" fmla="*/ 2147483647 w 444"/>
              <a:gd name="T37" fmla="*/ 2147483647 h 71"/>
              <a:gd name="T38" fmla="*/ 2147483647 w 444"/>
              <a:gd name="T39" fmla="*/ 2147483647 h 71"/>
              <a:gd name="T40" fmla="*/ 2147483647 w 444"/>
              <a:gd name="T41" fmla="*/ 2147483647 h 71"/>
              <a:gd name="T42" fmla="*/ 2147483647 w 444"/>
              <a:gd name="T43" fmla="*/ 2147483647 h 71"/>
              <a:gd name="T44" fmla="*/ 2147483647 w 444"/>
              <a:gd name="T45" fmla="*/ 2147483647 h 71"/>
              <a:gd name="T46" fmla="*/ 2147483647 w 444"/>
              <a:gd name="T47" fmla="*/ 2147483647 h 71"/>
              <a:gd name="T48" fmla="*/ 2147483647 w 444"/>
              <a:gd name="T49" fmla="*/ 2147483647 h 71"/>
              <a:gd name="T50" fmla="*/ 2147483647 w 444"/>
              <a:gd name="T51" fmla="*/ 2147483647 h 71"/>
              <a:gd name="T52" fmla="*/ 2147483647 w 444"/>
              <a:gd name="T53" fmla="*/ 2147483647 h 71"/>
              <a:gd name="T54" fmla="*/ 2147483647 w 444"/>
              <a:gd name="T55" fmla="*/ 2147483647 h 71"/>
              <a:gd name="T56" fmla="*/ 2147483647 w 444"/>
              <a:gd name="T57" fmla="*/ 2147483647 h 71"/>
              <a:gd name="T58" fmla="*/ 2147483647 w 444"/>
              <a:gd name="T59" fmla="*/ 2147483647 h 71"/>
              <a:gd name="T60" fmla="*/ 2147483647 w 444"/>
              <a:gd name="T61" fmla="*/ 2147483647 h 71"/>
              <a:gd name="T62" fmla="*/ 2147483647 w 444"/>
              <a:gd name="T63" fmla="*/ 2147483647 h 71"/>
              <a:gd name="T64" fmla="*/ 2147483647 w 444"/>
              <a:gd name="T65" fmla="*/ 2147483647 h 71"/>
              <a:gd name="T66" fmla="*/ 2147483647 w 444"/>
              <a:gd name="T67" fmla="*/ 2147483647 h 71"/>
              <a:gd name="T68" fmla="*/ 2147483647 w 444"/>
              <a:gd name="T69" fmla="*/ 2147483647 h 71"/>
              <a:gd name="T70" fmla="*/ 2147483647 w 444"/>
              <a:gd name="T71" fmla="*/ 2147483647 h 71"/>
              <a:gd name="T72" fmla="*/ 2147483647 w 444"/>
              <a:gd name="T73" fmla="*/ 2147483647 h 71"/>
              <a:gd name="T74" fmla="*/ 2147483647 w 444"/>
              <a:gd name="T75" fmla="*/ 2147483647 h 71"/>
              <a:gd name="T76" fmla="*/ 2147483647 w 444"/>
              <a:gd name="T77" fmla="*/ 2147483647 h 71"/>
              <a:gd name="T78" fmla="*/ 2147483647 w 444"/>
              <a:gd name="T79" fmla="*/ 2147483647 h 71"/>
              <a:gd name="T80" fmla="*/ 2147483647 w 444"/>
              <a:gd name="T81" fmla="*/ 2147483647 h 71"/>
              <a:gd name="T82" fmla="*/ 2147483647 w 444"/>
              <a:gd name="T83" fmla="*/ 2147483647 h 71"/>
              <a:gd name="T84" fmla="*/ 2147483647 w 444"/>
              <a:gd name="T85" fmla="*/ 2147483647 h 71"/>
              <a:gd name="T86" fmla="*/ 2147483647 w 444"/>
              <a:gd name="T87" fmla="*/ 2147483647 h 71"/>
              <a:gd name="T88" fmla="*/ 2147483647 w 444"/>
              <a:gd name="T89" fmla="*/ 2147483647 h 71"/>
              <a:gd name="T90" fmla="*/ 2147483647 w 444"/>
              <a:gd name="T91" fmla="*/ 2147483647 h 71"/>
              <a:gd name="T92" fmla="*/ 2147483647 w 444"/>
              <a:gd name="T93" fmla="*/ 2147483647 h 71"/>
              <a:gd name="T94" fmla="*/ 2147483647 w 444"/>
              <a:gd name="T95" fmla="*/ 2147483647 h 71"/>
              <a:gd name="T96" fmla="*/ 2147483647 w 444"/>
              <a:gd name="T97" fmla="*/ 2147483647 h 71"/>
              <a:gd name="T98" fmla="*/ 2147483647 w 444"/>
              <a:gd name="T99" fmla="*/ 2147483647 h 71"/>
              <a:gd name="T100" fmla="*/ 2147483647 w 444"/>
              <a:gd name="T101" fmla="*/ 2147483647 h 71"/>
              <a:gd name="T102" fmla="*/ 2147483647 w 444"/>
              <a:gd name="T103" fmla="*/ 2147483647 h 71"/>
              <a:gd name="T104" fmla="*/ 2147483647 w 444"/>
              <a:gd name="T105" fmla="*/ 2147483647 h 71"/>
              <a:gd name="T106" fmla="*/ 0 w 444"/>
              <a:gd name="T107" fmla="*/ 2147483647 h 71"/>
              <a:gd name="T108" fmla="*/ 0 w 444"/>
              <a:gd name="T109" fmla="*/ 2147483647 h 71"/>
              <a:gd name="T110" fmla="*/ 2147483647 w 444"/>
              <a:gd name="T111" fmla="*/ 2147483647 h 71"/>
              <a:gd name="T112" fmla="*/ 2147483647 w 444"/>
              <a:gd name="T113" fmla="*/ 0 h 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4"/>
              <a:gd name="T172" fmla="*/ 0 h 71"/>
              <a:gd name="T173" fmla="*/ 444 w 444"/>
              <a:gd name="T174" fmla="*/ 71 h 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4" h="71">
                <a:moveTo>
                  <a:pt x="6" y="0"/>
                </a:moveTo>
                <a:lnTo>
                  <a:pt x="14" y="3"/>
                </a:lnTo>
                <a:lnTo>
                  <a:pt x="26" y="6"/>
                </a:lnTo>
                <a:lnTo>
                  <a:pt x="46" y="9"/>
                </a:lnTo>
                <a:lnTo>
                  <a:pt x="66" y="12"/>
                </a:lnTo>
                <a:lnTo>
                  <a:pt x="86" y="14"/>
                </a:lnTo>
                <a:lnTo>
                  <a:pt x="105" y="20"/>
                </a:lnTo>
                <a:lnTo>
                  <a:pt x="123" y="23"/>
                </a:lnTo>
                <a:lnTo>
                  <a:pt x="134" y="26"/>
                </a:lnTo>
                <a:lnTo>
                  <a:pt x="177" y="37"/>
                </a:lnTo>
                <a:lnTo>
                  <a:pt x="214" y="46"/>
                </a:lnTo>
                <a:lnTo>
                  <a:pt x="248" y="54"/>
                </a:lnTo>
                <a:lnTo>
                  <a:pt x="279" y="57"/>
                </a:lnTo>
                <a:lnTo>
                  <a:pt x="310" y="60"/>
                </a:lnTo>
                <a:lnTo>
                  <a:pt x="339" y="60"/>
                </a:lnTo>
                <a:lnTo>
                  <a:pt x="367" y="60"/>
                </a:lnTo>
                <a:lnTo>
                  <a:pt x="395" y="60"/>
                </a:lnTo>
                <a:lnTo>
                  <a:pt x="407" y="57"/>
                </a:lnTo>
                <a:lnTo>
                  <a:pt x="418" y="57"/>
                </a:lnTo>
                <a:lnTo>
                  <a:pt x="430" y="54"/>
                </a:lnTo>
                <a:lnTo>
                  <a:pt x="438" y="51"/>
                </a:lnTo>
                <a:lnTo>
                  <a:pt x="441" y="51"/>
                </a:lnTo>
                <a:lnTo>
                  <a:pt x="444" y="54"/>
                </a:lnTo>
                <a:lnTo>
                  <a:pt x="444" y="60"/>
                </a:lnTo>
                <a:lnTo>
                  <a:pt x="441" y="63"/>
                </a:lnTo>
                <a:lnTo>
                  <a:pt x="432" y="66"/>
                </a:lnTo>
                <a:lnTo>
                  <a:pt x="415" y="68"/>
                </a:lnTo>
                <a:lnTo>
                  <a:pt x="390" y="68"/>
                </a:lnTo>
                <a:lnTo>
                  <a:pt x="361" y="71"/>
                </a:lnTo>
                <a:lnTo>
                  <a:pt x="330" y="71"/>
                </a:lnTo>
                <a:lnTo>
                  <a:pt x="302" y="68"/>
                </a:lnTo>
                <a:lnTo>
                  <a:pt x="273" y="68"/>
                </a:lnTo>
                <a:lnTo>
                  <a:pt x="250" y="63"/>
                </a:lnTo>
                <a:lnTo>
                  <a:pt x="231" y="57"/>
                </a:lnTo>
                <a:lnTo>
                  <a:pt x="211" y="54"/>
                </a:lnTo>
                <a:lnTo>
                  <a:pt x="191" y="49"/>
                </a:lnTo>
                <a:lnTo>
                  <a:pt x="174" y="43"/>
                </a:lnTo>
                <a:lnTo>
                  <a:pt x="159" y="40"/>
                </a:lnTo>
                <a:lnTo>
                  <a:pt x="145" y="37"/>
                </a:lnTo>
                <a:lnTo>
                  <a:pt x="137" y="34"/>
                </a:lnTo>
                <a:lnTo>
                  <a:pt x="131" y="31"/>
                </a:lnTo>
                <a:lnTo>
                  <a:pt x="131" y="37"/>
                </a:lnTo>
                <a:lnTo>
                  <a:pt x="131" y="43"/>
                </a:lnTo>
                <a:lnTo>
                  <a:pt x="131" y="46"/>
                </a:lnTo>
                <a:lnTo>
                  <a:pt x="128" y="46"/>
                </a:lnTo>
                <a:lnTo>
                  <a:pt x="123" y="46"/>
                </a:lnTo>
                <a:lnTo>
                  <a:pt x="111" y="46"/>
                </a:lnTo>
                <a:lnTo>
                  <a:pt x="97" y="46"/>
                </a:lnTo>
                <a:lnTo>
                  <a:pt x="77" y="43"/>
                </a:lnTo>
                <a:lnTo>
                  <a:pt x="54" y="43"/>
                </a:lnTo>
                <a:lnTo>
                  <a:pt x="34" y="37"/>
                </a:lnTo>
                <a:lnTo>
                  <a:pt x="17" y="34"/>
                </a:lnTo>
                <a:lnTo>
                  <a:pt x="3" y="29"/>
                </a:lnTo>
                <a:lnTo>
                  <a:pt x="0" y="20"/>
                </a:lnTo>
                <a:lnTo>
                  <a:pt x="0" y="9"/>
                </a:lnTo>
                <a:lnTo>
                  <a:pt x="3" y="3"/>
                </a:lnTo>
                <a:lnTo>
                  <a:pt x="6" y="0"/>
                </a:lnTo>
                <a:close/>
              </a:path>
            </a:pathLst>
          </a:custGeom>
          <a:solidFill>
            <a:srgbClr val="000000"/>
          </a:solidFill>
          <a:ln w="9525">
            <a:noFill/>
            <a:round/>
            <a:headEnd/>
            <a:tailEnd/>
          </a:ln>
        </p:spPr>
        <p:txBody>
          <a:bodyPr/>
          <a:lstStyle/>
          <a:p>
            <a:pPr algn="ctr" eaLnBrk="0" hangingPunct="0"/>
            <a:endParaRPr lang="pt-BR"/>
          </a:p>
        </p:txBody>
      </p:sp>
      <p:sp>
        <p:nvSpPr>
          <p:cNvPr id="1653" name="Freeform 978"/>
          <p:cNvSpPr>
            <a:spLocks noChangeAspect="1"/>
          </p:cNvSpPr>
          <p:nvPr/>
        </p:nvSpPr>
        <p:spPr bwMode="auto">
          <a:xfrm flipH="1">
            <a:off x="6518275" y="2984500"/>
            <a:ext cx="100013" cy="284163"/>
          </a:xfrm>
          <a:custGeom>
            <a:avLst/>
            <a:gdLst>
              <a:gd name="T0" fmla="*/ 2147483647 w 580"/>
              <a:gd name="T1" fmla="*/ 2147483647 h 1836"/>
              <a:gd name="T2" fmla="*/ 2147483647 w 580"/>
              <a:gd name="T3" fmla="*/ 2147483647 h 1836"/>
              <a:gd name="T4" fmla="*/ 2147483647 w 580"/>
              <a:gd name="T5" fmla="*/ 2147483647 h 1836"/>
              <a:gd name="T6" fmla="*/ 2147483647 w 580"/>
              <a:gd name="T7" fmla="*/ 2147483647 h 1836"/>
              <a:gd name="T8" fmla="*/ 2147483647 w 580"/>
              <a:gd name="T9" fmla="*/ 2147483647 h 1836"/>
              <a:gd name="T10" fmla="*/ 2147483647 w 580"/>
              <a:gd name="T11" fmla="*/ 2147483647 h 1836"/>
              <a:gd name="T12" fmla="*/ 2147483647 w 580"/>
              <a:gd name="T13" fmla="*/ 2147483647 h 1836"/>
              <a:gd name="T14" fmla="*/ 2147483647 w 580"/>
              <a:gd name="T15" fmla="*/ 2147483647 h 1836"/>
              <a:gd name="T16" fmla="*/ 2147483647 w 580"/>
              <a:gd name="T17" fmla="*/ 2147483647 h 1836"/>
              <a:gd name="T18" fmla="*/ 2147483647 w 580"/>
              <a:gd name="T19" fmla="*/ 2147483647 h 1836"/>
              <a:gd name="T20" fmla="*/ 2147483647 w 580"/>
              <a:gd name="T21" fmla="*/ 2147483647 h 1836"/>
              <a:gd name="T22" fmla="*/ 2147483647 w 580"/>
              <a:gd name="T23" fmla="*/ 2147483647 h 1836"/>
              <a:gd name="T24" fmla="*/ 2147483647 w 580"/>
              <a:gd name="T25" fmla="*/ 2147483647 h 1836"/>
              <a:gd name="T26" fmla="*/ 2147483647 w 580"/>
              <a:gd name="T27" fmla="*/ 2147483647 h 1836"/>
              <a:gd name="T28" fmla="*/ 2147483647 w 580"/>
              <a:gd name="T29" fmla="*/ 2147483647 h 1836"/>
              <a:gd name="T30" fmla="*/ 2147483647 w 580"/>
              <a:gd name="T31" fmla="*/ 2147483647 h 1836"/>
              <a:gd name="T32" fmla="*/ 2147483647 w 580"/>
              <a:gd name="T33" fmla="*/ 2147483647 h 1836"/>
              <a:gd name="T34" fmla="*/ 2147483647 w 580"/>
              <a:gd name="T35" fmla="*/ 2147483647 h 1836"/>
              <a:gd name="T36" fmla="*/ 2147483647 w 580"/>
              <a:gd name="T37" fmla="*/ 2147483647 h 1836"/>
              <a:gd name="T38" fmla="*/ 2147483647 w 580"/>
              <a:gd name="T39" fmla="*/ 2147483647 h 1836"/>
              <a:gd name="T40" fmla="*/ 2147483647 w 580"/>
              <a:gd name="T41" fmla="*/ 2147483647 h 1836"/>
              <a:gd name="T42" fmla="*/ 2147483647 w 580"/>
              <a:gd name="T43" fmla="*/ 2147483647 h 1836"/>
              <a:gd name="T44" fmla="*/ 2147483647 w 580"/>
              <a:gd name="T45" fmla="*/ 2147483647 h 1836"/>
              <a:gd name="T46" fmla="*/ 2147483647 w 580"/>
              <a:gd name="T47" fmla="*/ 2147483647 h 1836"/>
              <a:gd name="T48" fmla="*/ 2147483647 w 580"/>
              <a:gd name="T49" fmla="*/ 2147483647 h 1836"/>
              <a:gd name="T50" fmla="*/ 2147483647 w 580"/>
              <a:gd name="T51" fmla="*/ 2147483647 h 1836"/>
              <a:gd name="T52" fmla="*/ 2147483647 w 580"/>
              <a:gd name="T53" fmla="*/ 2147483647 h 1836"/>
              <a:gd name="T54" fmla="*/ 2147483647 w 580"/>
              <a:gd name="T55" fmla="*/ 2147483647 h 1836"/>
              <a:gd name="T56" fmla="*/ 2147483647 w 580"/>
              <a:gd name="T57" fmla="*/ 2147483647 h 1836"/>
              <a:gd name="T58" fmla="*/ 2147483647 w 580"/>
              <a:gd name="T59" fmla="*/ 2147483647 h 1836"/>
              <a:gd name="T60" fmla="*/ 2147483647 w 580"/>
              <a:gd name="T61" fmla="*/ 2147483647 h 1836"/>
              <a:gd name="T62" fmla="*/ 2147483647 w 580"/>
              <a:gd name="T63" fmla="*/ 2147483647 h 1836"/>
              <a:gd name="T64" fmla="*/ 2147483647 w 580"/>
              <a:gd name="T65" fmla="*/ 2147483647 h 1836"/>
              <a:gd name="T66" fmla="*/ 2147483647 w 580"/>
              <a:gd name="T67" fmla="*/ 2147483647 h 1836"/>
              <a:gd name="T68" fmla="*/ 2147483647 w 580"/>
              <a:gd name="T69" fmla="*/ 2147483647 h 1836"/>
              <a:gd name="T70" fmla="*/ 2147483647 w 580"/>
              <a:gd name="T71" fmla="*/ 2147483647 h 1836"/>
              <a:gd name="T72" fmla="*/ 2147483647 w 580"/>
              <a:gd name="T73" fmla="*/ 2147483647 h 1836"/>
              <a:gd name="T74" fmla="*/ 2147483647 w 580"/>
              <a:gd name="T75" fmla="*/ 2147483647 h 18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0"/>
              <a:gd name="T115" fmla="*/ 0 h 1836"/>
              <a:gd name="T116" fmla="*/ 580 w 580"/>
              <a:gd name="T117" fmla="*/ 1836 h 18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0" h="1836">
                <a:moveTo>
                  <a:pt x="194" y="1808"/>
                </a:moveTo>
                <a:lnTo>
                  <a:pt x="213" y="1816"/>
                </a:lnTo>
                <a:lnTo>
                  <a:pt x="248" y="1822"/>
                </a:lnTo>
                <a:lnTo>
                  <a:pt x="287" y="1831"/>
                </a:lnTo>
                <a:lnTo>
                  <a:pt x="336" y="1836"/>
                </a:lnTo>
                <a:lnTo>
                  <a:pt x="384" y="1836"/>
                </a:lnTo>
                <a:lnTo>
                  <a:pt x="427" y="1831"/>
                </a:lnTo>
                <a:lnTo>
                  <a:pt x="464" y="1819"/>
                </a:lnTo>
                <a:lnTo>
                  <a:pt x="489" y="1799"/>
                </a:lnTo>
                <a:lnTo>
                  <a:pt x="478" y="1748"/>
                </a:lnTo>
                <a:lnTo>
                  <a:pt x="461" y="1663"/>
                </a:lnTo>
                <a:lnTo>
                  <a:pt x="452" y="1566"/>
                </a:lnTo>
                <a:lnTo>
                  <a:pt x="458" y="1472"/>
                </a:lnTo>
                <a:lnTo>
                  <a:pt x="478" y="1372"/>
                </a:lnTo>
                <a:lnTo>
                  <a:pt x="501" y="1267"/>
                </a:lnTo>
                <a:lnTo>
                  <a:pt x="520" y="1176"/>
                </a:lnTo>
                <a:lnTo>
                  <a:pt x="526" y="1127"/>
                </a:lnTo>
                <a:lnTo>
                  <a:pt x="523" y="1107"/>
                </a:lnTo>
                <a:lnTo>
                  <a:pt x="526" y="1090"/>
                </a:lnTo>
                <a:lnTo>
                  <a:pt x="532" y="1068"/>
                </a:lnTo>
                <a:lnTo>
                  <a:pt x="540" y="1045"/>
                </a:lnTo>
                <a:lnTo>
                  <a:pt x="552" y="1016"/>
                </a:lnTo>
                <a:lnTo>
                  <a:pt x="566" y="982"/>
                </a:lnTo>
                <a:lnTo>
                  <a:pt x="577" y="945"/>
                </a:lnTo>
                <a:lnTo>
                  <a:pt x="580" y="905"/>
                </a:lnTo>
                <a:lnTo>
                  <a:pt x="577" y="871"/>
                </a:lnTo>
                <a:lnTo>
                  <a:pt x="569" y="809"/>
                </a:lnTo>
                <a:lnTo>
                  <a:pt x="557" y="732"/>
                </a:lnTo>
                <a:lnTo>
                  <a:pt x="540" y="641"/>
                </a:lnTo>
                <a:lnTo>
                  <a:pt x="523" y="552"/>
                </a:lnTo>
                <a:lnTo>
                  <a:pt x="506" y="467"/>
                </a:lnTo>
                <a:lnTo>
                  <a:pt x="492" y="399"/>
                </a:lnTo>
                <a:lnTo>
                  <a:pt x="478" y="353"/>
                </a:lnTo>
                <a:lnTo>
                  <a:pt x="444" y="256"/>
                </a:lnTo>
                <a:lnTo>
                  <a:pt x="410" y="177"/>
                </a:lnTo>
                <a:lnTo>
                  <a:pt x="378" y="114"/>
                </a:lnTo>
                <a:lnTo>
                  <a:pt x="347" y="68"/>
                </a:lnTo>
                <a:lnTo>
                  <a:pt x="313" y="37"/>
                </a:lnTo>
                <a:lnTo>
                  <a:pt x="273" y="14"/>
                </a:lnTo>
                <a:lnTo>
                  <a:pt x="230" y="3"/>
                </a:lnTo>
                <a:lnTo>
                  <a:pt x="182" y="0"/>
                </a:lnTo>
                <a:lnTo>
                  <a:pt x="137" y="6"/>
                </a:lnTo>
                <a:lnTo>
                  <a:pt x="94" y="26"/>
                </a:lnTo>
                <a:lnTo>
                  <a:pt x="57" y="57"/>
                </a:lnTo>
                <a:lnTo>
                  <a:pt x="29" y="94"/>
                </a:lnTo>
                <a:lnTo>
                  <a:pt x="9" y="137"/>
                </a:lnTo>
                <a:lnTo>
                  <a:pt x="0" y="185"/>
                </a:lnTo>
                <a:lnTo>
                  <a:pt x="3" y="233"/>
                </a:lnTo>
                <a:lnTo>
                  <a:pt x="20" y="285"/>
                </a:lnTo>
                <a:lnTo>
                  <a:pt x="34" y="316"/>
                </a:lnTo>
                <a:lnTo>
                  <a:pt x="66" y="381"/>
                </a:lnTo>
                <a:lnTo>
                  <a:pt x="105" y="467"/>
                </a:lnTo>
                <a:lnTo>
                  <a:pt x="151" y="567"/>
                </a:lnTo>
                <a:lnTo>
                  <a:pt x="196" y="666"/>
                </a:lnTo>
                <a:lnTo>
                  <a:pt x="236" y="754"/>
                </a:lnTo>
                <a:lnTo>
                  <a:pt x="270" y="823"/>
                </a:lnTo>
                <a:lnTo>
                  <a:pt x="287" y="863"/>
                </a:lnTo>
                <a:lnTo>
                  <a:pt x="302" y="897"/>
                </a:lnTo>
                <a:lnTo>
                  <a:pt x="310" y="917"/>
                </a:lnTo>
                <a:lnTo>
                  <a:pt x="316" y="928"/>
                </a:lnTo>
                <a:lnTo>
                  <a:pt x="321" y="931"/>
                </a:lnTo>
                <a:lnTo>
                  <a:pt x="327" y="937"/>
                </a:lnTo>
                <a:lnTo>
                  <a:pt x="330" y="948"/>
                </a:lnTo>
                <a:lnTo>
                  <a:pt x="321" y="959"/>
                </a:lnTo>
                <a:lnTo>
                  <a:pt x="310" y="965"/>
                </a:lnTo>
                <a:lnTo>
                  <a:pt x="299" y="968"/>
                </a:lnTo>
                <a:lnTo>
                  <a:pt x="293" y="976"/>
                </a:lnTo>
                <a:lnTo>
                  <a:pt x="290" y="988"/>
                </a:lnTo>
                <a:lnTo>
                  <a:pt x="290" y="1002"/>
                </a:lnTo>
                <a:lnTo>
                  <a:pt x="282" y="1033"/>
                </a:lnTo>
                <a:lnTo>
                  <a:pt x="262" y="1088"/>
                </a:lnTo>
                <a:lnTo>
                  <a:pt x="242" y="1147"/>
                </a:lnTo>
                <a:lnTo>
                  <a:pt x="230" y="1201"/>
                </a:lnTo>
                <a:lnTo>
                  <a:pt x="225" y="1310"/>
                </a:lnTo>
                <a:lnTo>
                  <a:pt x="213" y="1500"/>
                </a:lnTo>
                <a:lnTo>
                  <a:pt x="199" y="1694"/>
                </a:lnTo>
                <a:lnTo>
                  <a:pt x="194" y="1808"/>
                </a:lnTo>
                <a:close/>
              </a:path>
            </a:pathLst>
          </a:custGeom>
          <a:solidFill>
            <a:schemeClr val="tx1"/>
          </a:solidFill>
          <a:ln w="9525">
            <a:noFill/>
            <a:round/>
            <a:headEnd/>
            <a:tailEnd/>
          </a:ln>
        </p:spPr>
        <p:txBody>
          <a:bodyPr/>
          <a:lstStyle/>
          <a:p>
            <a:pPr algn="ctr" eaLnBrk="0" hangingPunct="0"/>
            <a:endParaRPr lang="pt-BR"/>
          </a:p>
        </p:txBody>
      </p:sp>
      <p:sp>
        <p:nvSpPr>
          <p:cNvPr id="1654" name="Freeform 979"/>
          <p:cNvSpPr>
            <a:spLocks noChangeAspect="1"/>
          </p:cNvSpPr>
          <p:nvPr/>
        </p:nvSpPr>
        <p:spPr bwMode="auto">
          <a:xfrm flipH="1">
            <a:off x="6554788" y="2986088"/>
            <a:ext cx="76200" cy="282575"/>
          </a:xfrm>
          <a:custGeom>
            <a:avLst/>
            <a:gdLst>
              <a:gd name="T0" fmla="*/ 2147483647 w 443"/>
              <a:gd name="T1" fmla="*/ 2147483647 h 1825"/>
              <a:gd name="T2" fmla="*/ 2147483647 w 443"/>
              <a:gd name="T3" fmla="*/ 2147483647 h 1825"/>
              <a:gd name="T4" fmla="*/ 2147483647 w 443"/>
              <a:gd name="T5" fmla="*/ 2147483647 h 1825"/>
              <a:gd name="T6" fmla="*/ 2147483647 w 443"/>
              <a:gd name="T7" fmla="*/ 2147483647 h 1825"/>
              <a:gd name="T8" fmla="*/ 2147483647 w 443"/>
              <a:gd name="T9" fmla="*/ 2147483647 h 1825"/>
              <a:gd name="T10" fmla="*/ 2147483647 w 443"/>
              <a:gd name="T11" fmla="*/ 2147483647 h 1825"/>
              <a:gd name="T12" fmla="*/ 2147483647 w 443"/>
              <a:gd name="T13" fmla="*/ 2147483647 h 1825"/>
              <a:gd name="T14" fmla="*/ 2147483647 w 443"/>
              <a:gd name="T15" fmla="*/ 2147483647 h 1825"/>
              <a:gd name="T16" fmla="*/ 2147483647 w 443"/>
              <a:gd name="T17" fmla="*/ 2147483647 h 1825"/>
              <a:gd name="T18" fmla="*/ 2147483647 w 443"/>
              <a:gd name="T19" fmla="*/ 2147483647 h 1825"/>
              <a:gd name="T20" fmla="*/ 2147483647 w 443"/>
              <a:gd name="T21" fmla="*/ 2147483647 h 1825"/>
              <a:gd name="T22" fmla="*/ 2147483647 w 443"/>
              <a:gd name="T23" fmla="*/ 2147483647 h 1825"/>
              <a:gd name="T24" fmla="*/ 2147483647 w 443"/>
              <a:gd name="T25" fmla="*/ 2147483647 h 1825"/>
              <a:gd name="T26" fmla="*/ 2147483647 w 443"/>
              <a:gd name="T27" fmla="*/ 2147483647 h 1825"/>
              <a:gd name="T28" fmla="*/ 2147483647 w 443"/>
              <a:gd name="T29" fmla="*/ 2147483647 h 1825"/>
              <a:gd name="T30" fmla="*/ 2147483647 w 443"/>
              <a:gd name="T31" fmla="*/ 2147483647 h 1825"/>
              <a:gd name="T32" fmla="*/ 2147483647 w 443"/>
              <a:gd name="T33" fmla="*/ 2147483647 h 1825"/>
              <a:gd name="T34" fmla="*/ 2147483647 w 443"/>
              <a:gd name="T35" fmla="*/ 2147483647 h 1825"/>
              <a:gd name="T36" fmla="*/ 2147483647 w 443"/>
              <a:gd name="T37" fmla="*/ 2147483647 h 1825"/>
              <a:gd name="T38" fmla="*/ 2147483647 w 443"/>
              <a:gd name="T39" fmla="*/ 2147483647 h 1825"/>
              <a:gd name="T40" fmla="*/ 2147483647 w 443"/>
              <a:gd name="T41" fmla="*/ 2147483647 h 1825"/>
              <a:gd name="T42" fmla="*/ 2147483647 w 443"/>
              <a:gd name="T43" fmla="*/ 2147483647 h 1825"/>
              <a:gd name="T44" fmla="*/ 2147483647 w 443"/>
              <a:gd name="T45" fmla="*/ 2147483647 h 1825"/>
              <a:gd name="T46" fmla="*/ 2147483647 w 443"/>
              <a:gd name="T47" fmla="*/ 2147483647 h 1825"/>
              <a:gd name="T48" fmla="*/ 2147483647 w 443"/>
              <a:gd name="T49" fmla="*/ 2147483647 h 1825"/>
              <a:gd name="T50" fmla="*/ 2147483647 w 443"/>
              <a:gd name="T51" fmla="*/ 2147483647 h 1825"/>
              <a:gd name="T52" fmla="*/ 2147483647 w 443"/>
              <a:gd name="T53" fmla="*/ 2147483647 h 1825"/>
              <a:gd name="T54" fmla="*/ 2147483647 w 443"/>
              <a:gd name="T55" fmla="*/ 2147483647 h 1825"/>
              <a:gd name="T56" fmla="*/ 2147483647 w 443"/>
              <a:gd name="T57" fmla="*/ 2147483647 h 1825"/>
              <a:gd name="T58" fmla="*/ 2147483647 w 443"/>
              <a:gd name="T59" fmla="*/ 2147483647 h 1825"/>
              <a:gd name="T60" fmla="*/ 2147483647 w 443"/>
              <a:gd name="T61" fmla="*/ 2147483647 h 1825"/>
              <a:gd name="T62" fmla="*/ 2147483647 w 443"/>
              <a:gd name="T63" fmla="*/ 2147483647 h 1825"/>
              <a:gd name="T64" fmla="*/ 2147483647 w 443"/>
              <a:gd name="T65" fmla="*/ 2147483647 h 1825"/>
              <a:gd name="T66" fmla="*/ 2147483647 w 443"/>
              <a:gd name="T67" fmla="*/ 2147483647 h 1825"/>
              <a:gd name="T68" fmla="*/ 2147483647 w 443"/>
              <a:gd name="T69" fmla="*/ 2147483647 h 1825"/>
              <a:gd name="T70" fmla="*/ 2147483647 w 443"/>
              <a:gd name="T71" fmla="*/ 2147483647 h 1825"/>
              <a:gd name="T72" fmla="*/ 2147483647 w 443"/>
              <a:gd name="T73" fmla="*/ 2147483647 h 1825"/>
              <a:gd name="T74" fmla="*/ 2147483647 w 443"/>
              <a:gd name="T75" fmla="*/ 2147483647 h 18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1825"/>
              <a:gd name="T116" fmla="*/ 443 w 443"/>
              <a:gd name="T117" fmla="*/ 1825 h 18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1825">
                <a:moveTo>
                  <a:pt x="250" y="0"/>
                </a:moveTo>
                <a:lnTo>
                  <a:pt x="216" y="3"/>
                </a:lnTo>
                <a:lnTo>
                  <a:pt x="188" y="14"/>
                </a:lnTo>
                <a:lnTo>
                  <a:pt x="162" y="31"/>
                </a:lnTo>
                <a:lnTo>
                  <a:pt x="139" y="54"/>
                </a:lnTo>
                <a:lnTo>
                  <a:pt x="119" y="80"/>
                </a:lnTo>
                <a:lnTo>
                  <a:pt x="105" y="108"/>
                </a:lnTo>
                <a:lnTo>
                  <a:pt x="97" y="140"/>
                </a:lnTo>
                <a:lnTo>
                  <a:pt x="91" y="168"/>
                </a:lnTo>
                <a:lnTo>
                  <a:pt x="91" y="216"/>
                </a:lnTo>
                <a:lnTo>
                  <a:pt x="97" y="293"/>
                </a:lnTo>
                <a:lnTo>
                  <a:pt x="99" y="370"/>
                </a:lnTo>
                <a:lnTo>
                  <a:pt x="99" y="427"/>
                </a:lnTo>
                <a:lnTo>
                  <a:pt x="99" y="467"/>
                </a:lnTo>
                <a:lnTo>
                  <a:pt x="99" y="510"/>
                </a:lnTo>
                <a:lnTo>
                  <a:pt x="102" y="552"/>
                </a:lnTo>
                <a:lnTo>
                  <a:pt x="105" y="587"/>
                </a:lnTo>
                <a:lnTo>
                  <a:pt x="108" y="626"/>
                </a:lnTo>
                <a:lnTo>
                  <a:pt x="111" y="680"/>
                </a:lnTo>
                <a:lnTo>
                  <a:pt x="111" y="743"/>
                </a:lnTo>
                <a:lnTo>
                  <a:pt x="111" y="806"/>
                </a:lnTo>
                <a:lnTo>
                  <a:pt x="105" y="857"/>
                </a:lnTo>
                <a:lnTo>
                  <a:pt x="99" y="894"/>
                </a:lnTo>
                <a:lnTo>
                  <a:pt x="91" y="925"/>
                </a:lnTo>
                <a:lnTo>
                  <a:pt x="80" y="954"/>
                </a:lnTo>
                <a:lnTo>
                  <a:pt x="63" y="999"/>
                </a:lnTo>
                <a:lnTo>
                  <a:pt x="37" y="1065"/>
                </a:lnTo>
                <a:lnTo>
                  <a:pt x="11" y="1142"/>
                </a:lnTo>
                <a:lnTo>
                  <a:pt x="0" y="1210"/>
                </a:lnTo>
                <a:lnTo>
                  <a:pt x="3" y="1281"/>
                </a:lnTo>
                <a:lnTo>
                  <a:pt x="11" y="1369"/>
                </a:lnTo>
                <a:lnTo>
                  <a:pt x="23" y="1455"/>
                </a:lnTo>
                <a:lnTo>
                  <a:pt x="28" y="1523"/>
                </a:lnTo>
                <a:lnTo>
                  <a:pt x="28" y="1583"/>
                </a:lnTo>
                <a:lnTo>
                  <a:pt x="28" y="1643"/>
                </a:lnTo>
                <a:lnTo>
                  <a:pt x="28" y="1694"/>
                </a:lnTo>
                <a:lnTo>
                  <a:pt x="28" y="1722"/>
                </a:lnTo>
                <a:lnTo>
                  <a:pt x="40" y="1762"/>
                </a:lnTo>
                <a:lnTo>
                  <a:pt x="60" y="1794"/>
                </a:lnTo>
                <a:lnTo>
                  <a:pt x="77" y="1816"/>
                </a:lnTo>
                <a:lnTo>
                  <a:pt x="88" y="1825"/>
                </a:lnTo>
                <a:lnTo>
                  <a:pt x="99" y="1816"/>
                </a:lnTo>
                <a:lnTo>
                  <a:pt x="114" y="1799"/>
                </a:lnTo>
                <a:lnTo>
                  <a:pt x="125" y="1774"/>
                </a:lnTo>
                <a:lnTo>
                  <a:pt x="134" y="1751"/>
                </a:lnTo>
                <a:lnTo>
                  <a:pt x="136" y="1700"/>
                </a:lnTo>
                <a:lnTo>
                  <a:pt x="145" y="1611"/>
                </a:lnTo>
                <a:lnTo>
                  <a:pt x="156" y="1520"/>
                </a:lnTo>
                <a:lnTo>
                  <a:pt x="168" y="1455"/>
                </a:lnTo>
                <a:lnTo>
                  <a:pt x="193" y="1361"/>
                </a:lnTo>
                <a:lnTo>
                  <a:pt x="216" y="1241"/>
                </a:lnTo>
                <a:lnTo>
                  <a:pt x="236" y="1133"/>
                </a:lnTo>
                <a:lnTo>
                  <a:pt x="250" y="1071"/>
                </a:lnTo>
                <a:lnTo>
                  <a:pt x="262" y="1039"/>
                </a:lnTo>
                <a:lnTo>
                  <a:pt x="281" y="1002"/>
                </a:lnTo>
                <a:lnTo>
                  <a:pt x="298" y="965"/>
                </a:lnTo>
                <a:lnTo>
                  <a:pt x="310" y="931"/>
                </a:lnTo>
                <a:lnTo>
                  <a:pt x="318" y="891"/>
                </a:lnTo>
                <a:lnTo>
                  <a:pt x="330" y="834"/>
                </a:lnTo>
                <a:lnTo>
                  <a:pt x="344" y="780"/>
                </a:lnTo>
                <a:lnTo>
                  <a:pt x="355" y="732"/>
                </a:lnTo>
                <a:lnTo>
                  <a:pt x="364" y="706"/>
                </a:lnTo>
                <a:lnTo>
                  <a:pt x="375" y="669"/>
                </a:lnTo>
                <a:lnTo>
                  <a:pt x="389" y="621"/>
                </a:lnTo>
                <a:lnTo>
                  <a:pt x="404" y="569"/>
                </a:lnTo>
                <a:lnTo>
                  <a:pt x="418" y="515"/>
                </a:lnTo>
                <a:lnTo>
                  <a:pt x="429" y="467"/>
                </a:lnTo>
                <a:lnTo>
                  <a:pt x="438" y="424"/>
                </a:lnTo>
                <a:lnTo>
                  <a:pt x="441" y="390"/>
                </a:lnTo>
                <a:lnTo>
                  <a:pt x="443" y="288"/>
                </a:lnTo>
                <a:lnTo>
                  <a:pt x="438" y="202"/>
                </a:lnTo>
                <a:lnTo>
                  <a:pt x="421" y="137"/>
                </a:lnTo>
                <a:lnTo>
                  <a:pt x="401" y="85"/>
                </a:lnTo>
                <a:lnTo>
                  <a:pt x="370" y="48"/>
                </a:lnTo>
                <a:lnTo>
                  <a:pt x="335" y="23"/>
                </a:lnTo>
                <a:lnTo>
                  <a:pt x="296" y="6"/>
                </a:lnTo>
                <a:lnTo>
                  <a:pt x="250" y="0"/>
                </a:lnTo>
                <a:close/>
              </a:path>
            </a:pathLst>
          </a:custGeom>
          <a:solidFill>
            <a:srgbClr val="C9A570"/>
          </a:solidFill>
          <a:ln w="9525">
            <a:noFill/>
            <a:round/>
            <a:headEnd/>
            <a:tailEnd/>
          </a:ln>
        </p:spPr>
        <p:txBody>
          <a:bodyPr/>
          <a:lstStyle/>
          <a:p>
            <a:pPr algn="ctr" eaLnBrk="0" hangingPunct="0"/>
            <a:endParaRPr lang="pt-BR"/>
          </a:p>
        </p:txBody>
      </p:sp>
      <p:sp>
        <p:nvSpPr>
          <p:cNvPr id="1655" name="Freeform 980"/>
          <p:cNvSpPr>
            <a:spLocks noChangeAspect="1"/>
          </p:cNvSpPr>
          <p:nvPr/>
        </p:nvSpPr>
        <p:spPr bwMode="auto">
          <a:xfrm flipH="1">
            <a:off x="6581775" y="3000375"/>
            <a:ext cx="9525" cy="7938"/>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0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6"/>
                </a:lnTo>
                <a:lnTo>
                  <a:pt x="46" y="14"/>
                </a:lnTo>
                <a:lnTo>
                  <a:pt x="43" y="9"/>
                </a:lnTo>
                <a:lnTo>
                  <a:pt x="35" y="3"/>
                </a:lnTo>
                <a:lnTo>
                  <a:pt x="26" y="0"/>
                </a:lnTo>
                <a:lnTo>
                  <a:pt x="15" y="0"/>
                </a:lnTo>
                <a:lnTo>
                  <a:pt x="9" y="6"/>
                </a:lnTo>
                <a:lnTo>
                  <a:pt x="3" y="12"/>
                </a:lnTo>
                <a:lnTo>
                  <a:pt x="0" y="23"/>
                </a:lnTo>
                <a:lnTo>
                  <a:pt x="3" y="31"/>
                </a:lnTo>
                <a:lnTo>
                  <a:pt x="6"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656" name="Freeform 981"/>
          <p:cNvSpPr>
            <a:spLocks noChangeAspect="1"/>
          </p:cNvSpPr>
          <p:nvPr/>
        </p:nvSpPr>
        <p:spPr bwMode="auto">
          <a:xfrm flipH="1">
            <a:off x="6611938" y="3252788"/>
            <a:ext cx="6350"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657" name="Freeform 982"/>
          <p:cNvSpPr>
            <a:spLocks noChangeAspect="1"/>
          </p:cNvSpPr>
          <p:nvPr/>
        </p:nvSpPr>
        <p:spPr bwMode="auto">
          <a:xfrm flipH="1">
            <a:off x="6577013" y="3244850"/>
            <a:ext cx="52387" cy="47625"/>
          </a:xfrm>
          <a:custGeom>
            <a:avLst/>
            <a:gdLst>
              <a:gd name="T0" fmla="*/ 2147483647 w 299"/>
              <a:gd name="T1" fmla="*/ 0 h 299"/>
              <a:gd name="T2" fmla="*/ 2147483647 w 299"/>
              <a:gd name="T3" fmla="*/ 2147483647 h 299"/>
              <a:gd name="T4" fmla="*/ 2147483647 w 299"/>
              <a:gd name="T5" fmla="*/ 2147483647 h 299"/>
              <a:gd name="T6" fmla="*/ 2147483647 w 299"/>
              <a:gd name="T7" fmla="*/ 2147483647 h 299"/>
              <a:gd name="T8" fmla="*/ 2147483647 w 299"/>
              <a:gd name="T9" fmla="*/ 2147483647 h 299"/>
              <a:gd name="T10" fmla="*/ 2147483647 w 299"/>
              <a:gd name="T11" fmla="*/ 2147483647 h 299"/>
              <a:gd name="T12" fmla="*/ 2147483647 w 299"/>
              <a:gd name="T13" fmla="*/ 2147483647 h 299"/>
              <a:gd name="T14" fmla="*/ 2147483647 w 299"/>
              <a:gd name="T15" fmla="*/ 2147483647 h 299"/>
              <a:gd name="T16" fmla="*/ 2147483647 w 299"/>
              <a:gd name="T17" fmla="*/ 2147483647 h 299"/>
              <a:gd name="T18" fmla="*/ 2147483647 w 299"/>
              <a:gd name="T19" fmla="*/ 2147483647 h 299"/>
              <a:gd name="T20" fmla="*/ 2147483647 w 299"/>
              <a:gd name="T21" fmla="*/ 2147483647 h 299"/>
              <a:gd name="T22" fmla="*/ 0 w 299"/>
              <a:gd name="T23" fmla="*/ 2147483647 h 299"/>
              <a:gd name="T24" fmla="*/ 2147483647 w 299"/>
              <a:gd name="T25" fmla="*/ 2147483647 h 299"/>
              <a:gd name="T26" fmla="*/ 2147483647 w 299"/>
              <a:gd name="T27" fmla="*/ 2147483647 h 299"/>
              <a:gd name="T28" fmla="*/ 2147483647 w 299"/>
              <a:gd name="T29" fmla="*/ 2147483647 h 299"/>
              <a:gd name="T30" fmla="*/ 2147483647 w 299"/>
              <a:gd name="T31" fmla="*/ 2147483647 h 299"/>
              <a:gd name="T32" fmla="*/ 2147483647 w 299"/>
              <a:gd name="T33" fmla="*/ 2147483647 h 299"/>
              <a:gd name="T34" fmla="*/ 2147483647 w 299"/>
              <a:gd name="T35" fmla="*/ 2147483647 h 299"/>
              <a:gd name="T36" fmla="*/ 2147483647 w 299"/>
              <a:gd name="T37" fmla="*/ 2147483647 h 299"/>
              <a:gd name="T38" fmla="*/ 2147483647 w 299"/>
              <a:gd name="T39" fmla="*/ 2147483647 h 299"/>
              <a:gd name="T40" fmla="*/ 2147483647 w 299"/>
              <a:gd name="T41" fmla="*/ 2147483647 h 299"/>
              <a:gd name="T42" fmla="*/ 2147483647 w 299"/>
              <a:gd name="T43" fmla="*/ 2147483647 h 299"/>
              <a:gd name="T44" fmla="*/ 2147483647 w 299"/>
              <a:gd name="T45" fmla="*/ 2147483647 h 299"/>
              <a:gd name="T46" fmla="*/ 2147483647 w 299"/>
              <a:gd name="T47" fmla="*/ 2147483647 h 299"/>
              <a:gd name="T48" fmla="*/ 2147483647 w 299"/>
              <a:gd name="T49" fmla="*/ 2147483647 h 299"/>
              <a:gd name="T50" fmla="*/ 2147483647 w 299"/>
              <a:gd name="T51" fmla="*/ 2147483647 h 299"/>
              <a:gd name="T52" fmla="*/ 2147483647 w 299"/>
              <a:gd name="T53" fmla="*/ 2147483647 h 299"/>
              <a:gd name="T54" fmla="*/ 2147483647 w 299"/>
              <a:gd name="T55" fmla="*/ 2147483647 h 299"/>
              <a:gd name="T56" fmla="*/ 2147483647 w 299"/>
              <a:gd name="T57" fmla="*/ 2147483647 h 299"/>
              <a:gd name="T58" fmla="*/ 2147483647 w 299"/>
              <a:gd name="T59" fmla="*/ 2147483647 h 299"/>
              <a:gd name="T60" fmla="*/ 2147483647 w 299"/>
              <a:gd name="T61" fmla="*/ 2147483647 h 299"/>
              <a:gd name="T62" fmla="*/ 2147483647 w 299"/>
              <a:gd name="T63" fmla="*/ 2147483647 h 299"/>
              <a:gd name="T64" fmla="*/ 2147483647 w 299"/>
              <a:gd name="T65" fmla="*/ 2147483647 h 299"/>
              <a:gd name="T66" fmla="*/ 2147483647 w 299"/>
              <a:gd name="T67" fmla="*/ 2147483647 h 299"/>
              <a:gd name="T68" fmla="*/ 2147483647 w 299"/>
              <a:gd name="T69" fmla="*/ 2147483647 h 299"/>
              <a:gd name="T70" fmla="*/ 2147483647 w 299"/>
              <a:gd name="T71" fmla="*/ 2147483647 h 299"/>
              <a:gd name="T72" fmla="*/ 2147483647 w 299"/>
              <a:gd name="T73" fmla="*/ 2147483647 h 299"/>
              <a:gd name="T74" fmla="*/ 2147483647 w 299"/>
              <a:gd name="T75" fmla="*/ 2147483647 h 299"/>
              <a:gd name="T76" fmla="*/ 2147483647 w 299"/>
              <a:gd name="T77" fmla="*/ 2147483647 h 299"/>
              <a:gd name="T78" fmla="*/ 2147483647 w 299"/>
              <a:gd name="T79" fmla="*/ 2147483647 h 299"/>
              <a:gd name="T80" fmla="*/ 2147483647 w 299"/>
              <a:gd name="T81" fmla="*/ 2147483647 h 299"/>
              <a:gd name="T82" fmla="*/ 2147483647 w 299"/>
              <a:gd name="T83" fmla="*/ 2147483647 h 299"/>
              <a:gd name="T84" fmla="*/ 2147483647 w 299"/>
              <a:gd name="T85" fmla="*/ 2147483647 h 299"/>
              <a:gd name="T86" fmla="*/ 2147483647 w 299"/>
              <a:gd name="T87" fmla="*/ 2147483647 h 299"/>
              <a:gd name="T88" fmla="*/ 2147483647 w 299"/>
              <a:gd name="T89" fmla="*/ 2147483647 h 299"/>
              <a:gd name="T90" fmla="*/ 2147483647 w 299"/>
              <a:gd name="T91" fmla="*/ 2147483647 h 299"/>
              <a:gd name="T92" fmla="*/ 2147483647 w 299"/>
              <a:gd name="T93" fmla="*/ 2147483647 h 299"/>
              <a:gd name="T94" fmla="*/ 2147483647 w 299"/>
              <a:gd name="T95" fmla="*/ 2147483647 h 299"/>
              <a:gd name="T96" fmla="*/ 2147483647 w 299"/>
              <a:gd name="T97" fmla="*/ 0 h 2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9"/>
              <a:gd name="T148" fmla="*/ 0 h 299"/>
              <a:gd name="T149" fmla="*/ 299 w 299"/>
              <a:gd name="T150" fmla="*/ 299 h 2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9" h="299">
                <a:moveTo>
                  <a:pt x="97" y="0"/>
                </a:moveTo>
                <a:lnTo>
                  <a:pt x="83" y="3"/>
                </a:lnTo>
                <a:lnTo>
                  <a:pt x="69" y="15"/>
                </a:lnTo>
                <a:lnTo>
                  <a:pt x="55" y="29"/>
                </a:lnTo>
                <a:lnTo>
                  <a:pt x="43" y="40"/>
                </a:lnTo>
                <a:lnTo>
                  <a:pt x="37" y="54"/>
                </a:lnTo>
                <a:lnTo>
                  <a:pt x="35" y="69"/>
                </a:lnTo>
                <a:lnTo>
                  <a:pt x="29" y="80"/>
                </a:lnTo>
                <a:lnTo>
                  <a:pt x="23" y="94"/>
                </a:lnTo>
                <a:lnTo>
                  <a:pt x="15" y="117"/>
                </a:lnTo>
                <a:lnTo>
                  <a:pt x="3" y="143"/>
                </a:lnTo>
                <a:lnTo>
                  <a:pt x="0" y="165"/>
                </a:lnTo>
                <a:lnTo>
                  <a:pt x="9" y="180"/>
                </a:lnTo>
                <a:lnTo>
                  <a:pt x="26" y="185"/>
                </a:lnTo>
                <a:lnTo>
                  <a:pt x="40" y="191"/>
                </a:lnTo>
                <a:lnTo>
                  <a:pt x="55" y="200"/>
                </a:lnTo>
                <a:lnTo>
                  <a:pt x="72" y="211"/>
                </a:lnTo>
                <a:lnTo>
                  <a:pt x="80" y="220"/>
                </a:lnTo>
                <a:lnTo>
                  <a:pt x="91" y="231"/>
                </a:lnTo>
                <a:lnTo>
                  <a:pt x="106" y="245"/>
                </a:lnTo>
                <a:lnTo>
                  <a:pt x="120" y="259"/>
                </a:lnTo>
                <a:lnTo>
                  <a:pt x="137" y="274"/>
                </a:lnTo>
                <a:lnTo>
                  <a:pt x="154" y="288"/>
                </a:lnTo>
                <a:lnTo>
                  <a:pt x="171" y="296"/>
                </a:lnTo>
                <a:lnTo>
                  <a:pt x="185" y="299"/>
                </a:lnTo>
                <a:lnTo>
                  <a:pt x="202" y="299"/>
                </a:lnTo>
                <a:lnTo>
                  <a:pt x="219" y="299"/>
                </a:lnTo>
                <a:lnTo>
                  <a:pt x="236" y="299"/>
                </a:lnTo>
                <a:lnTo>
                  <a:pt x="254" y="296"/>
                </a:lnTo>
                <a:lnTo>
                  <a:pt x="268" y="296"/>
                </a:lnTo>
                <a:lnTo>
                  <a:pt x="282" y="294"/>
                </a:lnTo>
                <a:lnTo>
                  <a:pt x="290" y="288"/>
                </a:lnTo>
                <a:lnTo>
                  <a:pt x="296" y="285"/>
                </a:lnTo>
                <a:lnTo>
                  <a:pt x="299" y="274"/>
                </a:lnTo>
                <a:lnTo>
                  <a:pt x="296" y="259"/>
                </a:lnTo>
                <a:lnTo>
                  <a:pt x="288" y="248"/>
                </a:lnTo>
                <a:lnTo>
                  <a:pt x="282" y="234"/>
                </a:lnTo>
                <a:lnTo>
                  <a:pt x="271" y="222"/>
                </a:lnTo>
                <a:lnTo>
                  <a:pt x="256" y="205"/>
                </a:lnTo>
                <a:lnTo>
                  <a:pt x="239" y="191"/>
                </a:lnTo>
                <a:lnTo>
                  <a:pt x="222" y="180"/>
                </a:lnTo>
                <a:lnTo>
                  <a:pt x="202" y="165"/>
                </a:lnTo>
                <a:lnTo>
                  <a:pt x="180" y="148"/>
                </a:lnTo>
                <a:lnTo>
                  <a:pt x="163" y="131"/>
                </a:lnTo>
                <a:lnTo>
                  <a:pt x="154" y="114"/>
                </a:lnTo>
                <a:lnTo>
                  <a:pt x="145" y="89"/>
                </a:lnTo>
                <a:lnTo>
                  <a:pt x="134" y="52"/>
                </a:lnTo>
                <a:lnTo>
                  <a:pt x="120" y="20"/>
                </a:lnTo>
                <a:lnTo>
                  <a:pt x="97" y="0"/>
                </a:lnTo>
                <a:close/>
              </a:path>
            </a:pathLst>
          </a:custGeom>
          <a:solidFill>
            <a:srgbClr val="C9A570"/>
          </a:solidFill>
          <a:ln w="9525">
            <a:noFill/>
            <a:round/>
            <a:headEnd/>
            <a:tailEnd/>
          </a:ln>
        </p:spPr>
        <p:txBody>
          <a:bodyPr/>
          <a:lstStyle/>
          <a:p>
            <a:pPr algn="ctr" eaLnBrk="0" hangingPunct="0"/>
            <a:endParaRPr lang="pt-BR"/>
          </a:p>
        </p:txBody>
      </p:sp>
      <p:sp>
        <p:nvSpPr>
          <p:cNvPr id="1658" name="Freeform 983"/>
          <p:cNvSpPr>
            <a:spLocks noChangeAspect="1"/>
          </p:cNvSpPr>
          <p:nvPr/>
        </p:nvSpPr>
        <p:spPr bwMode="auto">
          <a:xfrm flipH="1">
            <a:off x="6611938" y="3252788"/>
            <a:ext cx="6350" cy="7937"/>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42"/>
                </a:lnTo>
                <a:lnTo>
                  <a:pt x="46" y="34"/>
                </a:lnTo>
                <a:lnTo>
                  <a:pt x="49" y="25"/>
                </a:lnTo>
                <a:lnTo>
                  <a:pt x="46" y="14"/>
                </a:lnTo>
                <a:lnTo>
                  <a:pt x="43" y="8"/>
                </a:lnTo>
                <a:lnTo>
                  <a:pt x="34" y="2"/>
                </a:lnTo>
                <a:lnTo>
                  <a:pt x="26" y="0"/>
                </a:lnTo>
                <a:lnTo>
                  <a:pt x="17" y="2"/>
                </a:lnTo>
                <a:lnTo>
                  <a:pt x="9" y="5"/>
                </a:lnTo>
                <a:lnTo>
                  <a:pt x="3" y="14"/>
                </a:lnTo>
                <a:lnTo>
                  <a:pt x="0" y="22"/>
                </a:lnTo>
                <a:lnTo>
                  <a:pt x="3" y="31"/>
                </a:lnTo>
                <a:lnTo>
                  <a:pt x="6"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659" name="Freeform 984"/>
          <p:cNvSpPr>
            <a:spLocks noChangeAspect="1"/>
          </p:cNvSpPr>
          <p:nvPr/>
        </p:nvSpPr>
        <p:spPr bwMode="auto">
          <a:xfrm flipH="1">
            <a:off x="6570663" y="3255963"/>
            <a:ext cx="60325" cy="39687"/>
          </a:xfrm>
          <a:custGeom>
            <a:avLst/>
            <a:gdLst>
              <a:gd name="T0" fmla="*/ 2147483647 w 347"/>
              <a:gd name="T1" fmla="*/ 0 h 256"/>
              <a:gd name="T2" fmla="*/ 2147483647 w 347"/>
              <a:gd name="T3" fmla="*/ 2147483647 h 256"/>
              <a:gd name="T4" fmla="*/ 2147483647 w 347"/>
              <a:gd name="T5" fmla="*/ 2147483647 h 256"/>
              <a:gd name="T6" fmla="*/ 2147483647 w 347"/>
              <a:gd name="T7" fmla="*/ 2147483647 h 256"/>
              <a:gd name="T8" fmla="*/ 0 w 347"/>
              <a:gd name="T9" fmla="*/ 2147483647 h 256"/>
              <a:gd name="T10" fmla="*/ 2147483647 w 347"/>
              <a:gd name="T11" fmla="*/ 2147483647 h 256"/>
              <a:gd name="T12" fmla="*/ 2147483647 w 347"/>
              <a:gd name="T13" fmla="*/ 2147483647 h 256"/>
              <a:gd name="T14" fmla="*/ 2147483647 w 347"/>
              <a:gd name="T15" fmla="*/ 2147483647 h 256"/>
              <a:gd name="T16" fmla="*/ 2147483647 w 347"/>
              <a:gd name="T17" fmla="*/ 2147483647 h 256"/>
              <a:gd name="T18" fmla="*/ 2147483647 w 347"/>
              <a:gd name="T19" fmla="*/ 2147483647 h 256"/>
              <a:gd name="T20" fmla="*/ 2147483647 w 347"/>
              <a:gd name="T21" fmla="*/ 2147483647 h 256"/>
              <a:gd name="T22" fmla="*/ 2147483647 w 347"/>
              <a:gd name="T23" fmla="*/ 2147483647 h 256"/>
              <a:gd name="T24" fmla="*/ 2147483647 w 347"/>
              <a:gd name="T25" fmla="*/ 2147483647 h 256"/>
              <a:gd name="T26" fmla="*/ 2147483647 w 347"/>
              <a:gd name="T27" fmla="*/ 2147483647 h 256"/>
              <a:gd name="T28" fmla="*/ 2147483647 w 347"/>
              <a:gd name="T29" fmla="*/ 2147483647 h 256"/>
              <a:gd name="T30" fmla="*/ 2147483647 w 347"/>
              <a:gd name="T31" fmla="*/ 2147483647 h 256"/>
              <a:gd name="T32" fmla="*/ 2147483647 w 347"/>
              <a:gd name="T33" fmla="*/ 2147483647 h 256"/>
              <a:gd name="T34" fmla="*/ 2147483647 w 347"/>
              <a:gd name="T35" fmla="*/ 2147483647 h 256"/>
              <a:gd name="T36" fmla="*/ 2147483647 w 347"/>
              <a:gd name="T37" fmla="*/ 2147483647 h 256"/>
              <a:gd name="T38" fmla="*/ 2147483647 w 347"/>
              <a:gd name="T39" fmla="*/ 2147483647 h 256"/>
              <a:gd name="T40" fmla="*/ 2147483647 w 347"/>
              <a:gd name="T41" fmla="*/ 2147483647 h 256"/>
              <a:gd name="T42" fmla="*/ 2147483647 w 347"/>
              <a:gd name="T43" fmla="*/ 2147483647 h 256"/>
              <a:gd name="T44" fmla="*/ 2147483647 w 347"/>
              <a:gd name="T45" fmla="*/ 2147483647 h 256"/>
              <a:gd name="T46" fmla="*/ 2147483647 w 347"/>
              <a:gd name="T47" fmla="*/ 2147483647 h 256"/>
              <a:gd name="T48" fmla="*/ 2147483647 w 347"/>
              <a:gd name="T49" fmla="*/ 2147483647 h 256"/>
              <a:gd name="T50" fmla="*/ 2147483647 w 347"/>
              <a:gd name="T51" fmla="*/ 2147483647 h 256"/>
              <a:gd name="T52" fmla="*/ 2147483647 w 347"/>
              <a:gd name="T53" fmla="*/ 2147483647 h 256"/>
              <a:gd name="T54" fmla="*/ 2147483647 w 347"/>
              <a:gd name="T55" fmla="*/ 2147483647 h 256"/>
              <a:gd name="T56" fmla="*/ 2147483647 w 347"/>
              <a:gd name="T57" fmla="*/ 2147483647 h 256"/>
              <a:gd name="T58" fmla="*/ 2147483647 w 347"/>
              <a:gd name="T59" fmla="*/ 2147483647 h 256"/>
              <a:gd name="T60" fmla="*/ 2147483647 w 347"/>
              <a:gd name="T61" fmla="*/ 2147483647 h 256"/>
              <a:gd name="T62" fmla="*/ 2147483647 w 347"/>
              <a:gd name="T63" fmla="*/ 2147483647 h 256"/>
              <a:gd name="T64" fmla="*/ 2147483647 w 347"/>
              <a:gd name="T65" fmla="*/ 2147483647 h 256"/>
              <a:gd name="T66" fmla="*/ 2147483647 w 347"/>
              <a:gd name="T67" fmla="*/ 2147483647 h 256"/>
              <a:gd name="T68" fmla="*/ 2147483647 w 347"/>
              <a:gd name="T69" fmla="*/ 2147483647 h 256"/>
              <a:gd name="T70" fmla="*/ 2147483647 w 347"/>
              <a:gd name="T71" fmla="*/ 2147483647 h 256"/>
              <a:gd name="T72" fmla="*/ 2147483647 w 347"/>
              <a:gd name="T73" fmla="*/ 2147483647 h 256"/>
              <a:gd name="T74" fmla="*/ 2147483647 w 347"/>
              <a:gd name="T75" fmla="*/ 2147483647 h 256"/>
              <a:gd name="T76" fmla="*/ 2147483647 w 347"/>
              <a:gd name="T77" fmla="*/ 2147483647 h 256"/>
              <a:gd name="T78" fmla="*/ 2147483647 w 347"/>
              <a:gd name="T79" fmla="*/ 2147483647 h 256"/>
              <a:gd name="T80" fmla="*/ 2147483647 w 347"/>
              <a:gd name="T81" fmla="*/ 2147483647 h 256"/>
              <a:gd name="T82" fmla="*/ 2147483647 w 347"/>
              <a:gd name="T83" fmla="*/ 2147483647 h 256"/>
              <a:gd name="T84" fmla="*/ 2147483647 w 347"/>
              <a:gd name="T85" fmla="*/ 2147483647 h 256"/>
              <a:gd name="T86" fmla="*/ 2147483647 w 347"/>
              <a:gd name="T87" fmla="*/ 2147483647 h 256"/>
              <a:gd name="T88" fmla="*/ 2147483647 w 347"/>
              <a:gd name="T89" fmla="*/ 2147483647 h 256"/>
              <a:gd name="T90" fmla="*/ 2147483647 w 347"/>
              <a:gd name="T91" fmla="*/ 2147483647 h 256"/>
              <a:gd name="T92" fmla="*/ 2147483647 w 347"/>
              <a:gd name="T93" fmla="*/ 2147483647 h 256"/>
              <a:gd name="T94" fmla="*/ 2147483647 w 347"/>
              <a:gd name="T95" fmla="*/ 2147483647 h 256"/>
              <a:gd name="T96" fmla="*/ 2147483647 w 347"/>
              <a:gd name="T97" fmla="*/ 2147483647 h 256"/>
              <a:gd name="T98" fmla="*/ 2147483647 w 347"/>
              <a:gd name="T99" fmla="*/ 2147483647 h 256"/>
              <a:gd name="T100" fmla="*/ 2147483647 w 347"/>
              <a:gd name="T101" fmla="*/ 2147483647 h 256"/>
              <a:gd name="T102" fmla="*/ 2147483647 w 347"/>
              <a:gd name="T103" fmla="*/ 2147483647 h 256"/>
              <a:gd name="T104" fmla="*/ 2147483647 w 347"/>
              <a:gd name="T105" fmla="*/ 2147483647 h 256"/>
              <a:gd name="T106" fmla="*/ 2147483647 w 347"/>
              <a:gd name="T107" fmla="*/ 2147483647 h 256"/>
              <a:gd name="T108" fmla="*/ 2147483647 w 347"/>
              <a:gd name="T109" fmla="*/ 2147483647 h 256"/>
              <a:gd name="T110" fmla="*/ 2147483647 w 347"/>
              <a:gd name="T111" fmla="*/ 2147483647 h 256"/>
              <a:gd name="T112" fmla="*/ 2147483647 w 347"/>
              <a:gd name="T113" fmla="*/ 0 h 2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7"/>
              <a:gd name="T172" fmla="*/ 0 h 256"/>
              <a:gd name="T173" fmla="*/ 347 w 347"/>
              <a:gd name="T174" fmla="*/ 256 h 2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7" h="256">
                <a:moveTo>
                  <a:pt x="25" y="0"/>
                </a:moveTo>
                <a:lnTo>
                  <a:pt x="17" y="25"/>
                </a:lnTo>
                <a:lnTo>
                  <a:pt x="8" y="54"/>
                </a:lnTo>
                <a:lnTo>
                  <a:pt x="3" y="82"/>
                </a:lnTo>
                <a:lnTo>
                  <a:pt x="0" y="114"/>
                </a:lnTo>
                <a:lnTo>
                  <a:pt x="3" y="122"/>
                </a:lnTo>
                <a:lnTo>
                  <a:pt x="8" y="128"/>
                </a:lnTo>
                <a:lnTo>
                  <a:pt x="17" y="131"/>
                </a:lnTo>
                <a:lnTo>
                  <a:pt x="25" y="137"/>
                </a:lnTo>
                <a:lnTo>
                  <a:pt x="34" y="139"/>
                </a:lnTo>
                <a:lnTo>
                  <a:pt x="42" y="145"/>
                </a:lnTo>
                <a:lnTo>
                  <a:pt x="57" y="154"/>
                </a:lnTo>
                <a:lnTo>
                  <a:pt x="71" y="162"/>
                </a:lnTo>
                <a:lnTo>
                  <a:pt x="85" y="174"/>
                </a:lnTo>
                <a:lnTo>
                  <a:pt x="99" y="185"/>
                </a:lnTo>
                <a:lnTo>
                  <a:pt x="111" y="193"/>
                </a:lnTo>
                <a:lnTo>
                  <a:pt x="122" y="205"/>
                </a:lnTo>
                <a:lnTo>
                  <a:pt x="133" y="213"/>
                </a:lnTo>
                <a:lnTo>
                  <a:pt x="148" y="222"/>
                </a:lnTo>
                <a:lnTo>
                  <a:pt x="162" y="230"/>
                </a:lnTo>
                <a:lnTo>
                  <a:pt x="179" y="239"/>
                </a:lnTo>
                <a:lnTo>
                  <a:pt x="199" y="245"/>
                </a:lnTo>
                <a:lnTo>
                  <a:pt x="216" y="250"/>
                </a:lnTo>
                <a:lnTo>
                  <a:pt x="230" y="253"/>
                </a:lnTo>
                <a:lnTo>
                  <a:pt x="244" y="256"/>
                </a:lnTo>
                <a:lnTo>
                  <a:pt x="259" y="256"/>
                </a:lnTo>
                <a:lnTo>
                  <a:pt x="276" y="256"/>
                </a:lnTo>
                <a:lnTo>
                  <a:pt x="295" y="256"/>
                </a:lnTo>
                <a:lnTo>
                  <a:pt x="313" y="253"/>
                </a:lnTo>
                <a:lnTo>
                  <a:pt x="330" y="250"/>
                </a:lnTo>
                <a:lnTo>
                  <a:pt x="341" y="245"/>
                </a:lnTo>
                <a:lnTo>
                  <a:pt x="347" y="236"/>
                </a:lnTo>
                <a:lnTo>
                  <a:pt x="347" y="225"/>
                </a:lnTo>
                <a:lnTo>
                  <a:pt x="335" y="202"/>
                </a:lnTo>
                <a:lnTo>
                  <a:pt x="318" y="182"/>
                </a:lnTo>
                <a:lnTo>
                  <a:pt x="301" y="165"/>
                </a:lnTo>
                <a:lnTo>
                  <a:pt x="281" y="148"/>
                </a:lnTo>
                <a:lnTo>
                  <a:pt x="270" y="137"/>
                </a:lnTo>
                <a:lnTo>
                  <a:pt x="256" y="125"/>
                </a:lnTo>
                <a:lnTo>
                  <a:pt x="241" y="114"/>
                </a:lnTo>
                <a:lnTo>
                  <a:pt x="227" y="99"/>
                </a:lnTo>
                <a:lnTo>
                  <a:pt x="213" y="88"/>
                </a:lnTo>
                <a:lnTo>
                  <a:pt x="202" y="80"/>
                </a:lnTo>
                <a:lnTo>
                  <a:pt x="190" y="68"/>
                </a:lnTo>
                <a:lnTo>
                  <a:pt x="185" y="62"/>
                </a:lnTo>
                <a:lnTo>
                  <a:pt x="179" y="51"/>
                </a:lnTo>
                <a:lnTo>
                  <a:pt x="170" y="43"/>
                </a:lnTo>
                <a:lnTo>
                  <a:pt x="159" y="37"/>
                </a:lnTo>
                <a:lnTo>
                  <a:pt x="145" y="37"/>
                </a:lnTo>
                <a:lnTo>
                  <a:pt x="131" y="43"/>
                </a:lnTo>
                <a:lnTo>
                  <a:pt x="119" y="54"/>
                </a:lnTo>
                <a:lnTo>
                  <a:pt x="111" y="62"/>
                </a:lnTo>
                <a:lnTo>
                  <a:pt x="108" y="68"/>
                </a:lnTo>
                <a:lnTo>
                  <a:pt x="82" y="51"/>
                </a:lnTo>
                <a:lnTo>
                  <a:pt x="60" y="34"/>
                </a:lnTo>
                <a:lnTo>
                  <a:pt x="40" y="17"/>
                </a:lnTo>
                <a:lnTo>
                  <a:pt x="25" y="0"/>
                </a:lnTo>
                <a:close/>
              </a:path>
            </a:pathLst>
          </a:custGeom>
          <a:solidFill>
            <a:schemeClr val="tx1"/>
          </a:solidFill>
          <a:ln w="9525">
            <a:noFill/>
            <a:round/>
            <a:headEnd/>
            <a:tailEnd/>
          </a:ln>
        </p:spPr>
        <p:txBody>
          <a:bodyPr/>
          <a:lstStyle/>
          <a:p>
            <a:pPr algn="ctr" eaLnBrk="0" hangingPunct="0"/>
            <a:endParaRPr lang="pt-BR"/>
          </a:p>
        </p:txBody>
      </p:sp>
      <p:sp>
        <p:nvSpPr>
          <p:cNvPr id="1660" name="Freeform 985"/>
          <p:cNvSpPr>
            <a:spLocks noChangeAspect="1"/>
          </p:cNvSpPr>
          <p:nvPr/>
        </p:nvSpPr>
        <p:spPr bwMode="auto">
          <a:xfrm flipH="1">
            <a:off x="6569075" y="3276600"/>
            <a:ext cx="60325" cy="20638"/>
          </a:xfrm>
          <a:custGeom>
            <a:avLst/>
            <a:gdLst>
              <a:gd name="T0" fmla="*/ 2147483647 w 344"/>
              <a:gd name="T1" fmla="*/ 2147483647 h 139"/>
              <a:gd name="T2" fmla="*/ 2147483647 w 344"/>
              <a:gd name="T3" fmla="*/ 2147483647 h 139"/>
              <a:gd name="T4" fmla="*/ 2147483647 w 344"/>
              <a:gd name="T5" fmla="*/ 2147483647 h 139"/>
              <a:gd name="T6" fmla="*/ 2147483647 w 344"/>
              <a:gd name="T7" fmla="*/ 2147483647 h 139"/>
              <a:gd name="T8" fmla="*/ 2147483647 w 344"/>
              <a:gd name="T9" fmla="*/ 2147483647 h 139"/>
              <a:gd name="T10" fmla="*/ 2147483647 w 344"/>
              <a:gd name="T11" fmla="*/ 2147483647 h 139"/>
              <a:gd name="T12" fmla="*/ 2147483647 w 344"/>
              <a:gd name="T13" fmla="*/ 2147483647 h 139"/>
              <a:gd name="T14" fmla="*/ 2147483647 w 344"/>
              <a:gd name="T15" fmla="*/ 2147483647 h 139"/>
              <a:gd name="T16" fmla="*/ 2147483647 w 344"/>
              <a:gd name="T17" fmla="*/ 2147483647 h 139"/>
              <a:gd name="T18" fmla="*/ 2147483647 w 344"/>
              <a:gd name="T19" fmla="*/ 2147483647 h 139"/>
              <a:gd name="T20" fmla="*/ 2147483647 w 344"/>
              <a:gd name="T21" fmla="*/ 2147483647 h 139"/>
              <a:gd name="T22" fmla="*/ 2147483647 w 344"/>
              <a:gd name="T23" fmla="*/ 2147483647 h 139"/>
              <a:gd name="T24" fmla="*/ 2147483647 w 344"/>
              <a:gd name="T25" fmla="*/ 2147483647 h 139"/>
              <a:gd name="T26" fmla="*/ 2147483647 w 344"/>
              <a:gd name="T27" fmla="*/ 2147483647 h 139"/>
              <a:gd name="T28" fmla="*/ 2147483647 w 344"/>
              <a:gd name="T29" fmla="*/ 2147483647 h 139"/>
              <a:gd name="T30" fmla="*/ 2147483647 w 344"/>
              <a:gd name="T31" fmla="*/ 2147483647 h 139"/>
              <a:gd name="T32" fmla="*/ 2147483647 w 344"/>
              <a:gd name="T33" fmla="*/ 2147483647 h 139"/>
              <a:gd name="T34" fmla="*/ 2147483647 w 344"/>
              <a:gd name="T35" fmla="*/ 2147483647 h 139"/>
              <a:gd name="T36" fmla="*/ 2147483647 w 344"/>
              <a:gd name="T37" fmla="*/ 2147483647 h 139"/>
              <a:gd name="T38" fmla="*/ 2147483647 w 344"/>
              <a:gd name="T39" fmla="*/ 2147483647 h 139"/>
              <a:gd name="T40" fmla="*/ 2147483647 w 344"/>
              <a:gd name="T41" fmla="*/ 2147483647 h 139"/>
              <a:gd name="T42" fmla="*/ 2147483647 w 344"/>
              <a:gd name="T43" fmla="*/ 2147483647 h 139"/>
              <a:gd name="T44" fmla="*/ 2147483647 w 344"/>
              <a:gd name="T45" fmla="*/ 2147483647 h 139"/>
              <a:gd name="T46" fmla="*/ 2147483647 w 344"/>
              <a:gd name="T47" fmla="*/ 2147483647 h 139"/>
              <a:gd name="T48" fmla="*/ 2147483647 w 344"/>
              <a:gd name="T49" fmla="*/ 2147483647 h 139"/>
              <a:gd name="T50" fmla="*/ 2147483647 w 344"/>
              <a:gd name="T51" fmla="*/ 2147483647 h 139"/>
              <a:gd name="T52" fmla="*/ 2147483647 w 344"/>
              <a:gd name="T53" fmla="*/ 2147483647 h 139"/>
              <a:gd name="T54" fmla="*/ 2147483647 w 344"/>
              <a:gd name="T55" fmla="*/ 2147483647 h 139"/>
              <a:gd name="T56" fmla="*/ 2147483647 w 344"/>
              <a:gd name="T57" fmla="*/ 0 h 139"/>
              <a:gd name="T58" fmla="*/ 0 w 344"/>
              <a:gd name="T59" fmla="*/ 2147483647 h 139"/>
              <a:gd name="T60" fmla="*/ 0 w 344"/>
              <a:gd name="T61" fmla="*/ 2147483647 h 139"/>
              <a:gd name="T62" fmla="*/ 0 w 344"/>
              <a:gd name="T63" fmla="*/ 2147483647 h 139"/>
              <a:gd name="T64" fmla="*/ 0 w 344"/>
              <a:gd name="T65" fmla="*/ 2147483647 h 139"/>
              <a:gd name="T66" fmla="*/ 0 w 344"/>
              <a:gd name="T67" fmla="*/ 2147483647 h 139"/>
              <a:gd name="T68" fmla="*/ 2147483647 w 344"/>
              <a:gd name="T69" fmla="*/ 2147483647 h 139"/>
              <a:gd name="T70" fmla="*/ 2147483647 w 344"/>
              <a:gd name="T71" fmla="*/ 2147483647 h 139"/>
              <a:gd name="T72" fmla="*/ 2147483647 w 344"/>
              <a:gd name="T73" fmla="*/ 2147483647 h 139"/>
              <a:gd name="T74" fmla="*/ 2147483647 w 344"/>
              <a:gd name="T75" fmla="*/ 2147483647 h 139"/>
              <a:gd name="T76" fmla="*/ 2147483647 w 344"/>
              <a:gd name="T77" fmla="*/ 2147483647 h 139"/>
              <a:gd name="T78" fmla="*/ 2147483647 w 344"/>
              <a:gd name="T79" fmla="*/ 2147483647 h 139"/>
              <a:gd name="T80" fmla="*/ 2147483647 w 344"/>
              <a:gd name="T81" fmla="*/ 2147483647 h 139"/>
              <a:gd name="T82" fmla="*/ 2147483647 w 344"/>
              <a:gd name="T83" fmla="*/ 2147483647 h 139"/>
              <a:gd name="T84" fmla="*/ 2147483647 w 344"/>
              <a:gd name="T85" fmla="*/ 2147483647 h 139"/>
              <a:gd name="T86" fmla="*/ 2147483647 w 344"/>
              <a:gd name="T87" fmla="*/ 2147483647 h 139"/>
              <a:gd name="T88" fmla="*/ 2147483647 w 344"/>
              <a:gd name="T89" fmla="*/ 2147483647 h 139"/>
              <a:gd name="T90" fmla="*/ 2147483647 w 344"/>
              <a:gd name="T91" fmla="*/ 2147483647 h 139"/>
              <a:gd name="T92" fmla="*/ 2147483647 w 344"/>
              <a:gd name="T93" fmla="*/ 2147483647 h 139"/>
              <a:gd name="T94" fmla="*/ 2147483647 w 344"/>
              <a:gd name="T95" fmla="*/ 2147483647 h 139"/>
              <a:gd name="T96" fmla="*/ 2147483647 w 344"/>
              <a:gd name="T97" fmla="*/ 2147483647 h 139"/>
              <a:gd name="T98" fmla="*/ 2147483647 w 344"/>
              <a:gd name="T99" fmla="*/ 2147483647 h 139"/>
              <a:gd name="T100" fmla="*/ 2147483647 w 344"/>
              <a:gd name="T101" fmla="*/ 2147483647 h 139"/>
              <a:gd name="T102" fmla="*/ 2147483647 w 344"/>
              <a:gd name="T103" fmla="*/ 2147483647 h 139"/>
              <a:gd name="T104" fmla="*/ 2147483647 w 344"/>
              <a:gd name="T105" fmla="*/ 2147483647 h 139"/>
              <a:gd name="T106" fmla="*/ 2147483647 w 344"/>
              <a:gd name="T107" fmla="*/ 2147483647 h 139"/>
              <a:gd name="T108" fmla="*/ 2147483647 w 344"/>
              <a:gd name="T109" fmla="*/ 2147483647 h 139"/>
              <a:gd name="T110" fmla="*/ 2147483647 w 344"/>
              <a:gd name="T111" fmla="*/ 2147483647 h 139"/>
              <a:gd name="T112" fmla="*/ 2147483647 w 344"/>
              <a:gd name="T113" fmla="*/ 2147483647 h 139"/>
              <a:gd name="T114" fmla="*/ 2147483647 w 344"/>
              <a:gd name="T115" fmla="*/ 2147483647 h 139"/>
              <a:gd name="T116" fmla="*/ 2147483647 w 344"/>
              <a:gd name="T117" fmla="*/ 2147483647 h 139"/>
              <a:gd name="T118" fmla="*/ 2147483647 w 344"/>
              <a:gd name="T119" fmla="*/ 2147483647 h 139"/>
              <a:gd name="T120" fmla="*/ 2147483647 w 344"/>
              <a:gd name="T121" fmla="*/ 2147483647 h 139"/>
              <a:gd name="T122" fmla="*/ 2147483647 w 344"/>
              <a:gd name="T123" fmla="*/ 2147483647 h 1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4"/>
              <a:gd name="T187" fmla="*/ 0 h 139"/>
              <a:gd name="T188" fmla="*/ 344 w 344"/>
              <a:gd name="T189" fmla="*/ 139 h 13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4" h="139">
                <a:moveTo>
                  <a:pt x="339" y="97"/>
                </a:moveTo>
                <a:lnTo>
                  <a:pt x="339" y="108"/>
                </a:lnTo>
                <a:lnTo>
                  <a:pt x="333" y="117"/>
                </a:lnTo>
                <a:lnTo>
                  <a:pt x="322" y="122"/>
                </a:lnTo>
                <a:lnTo>
                  <a:pt x="305" y="125"/>
                </a:lnTo>
                <a:lnTo>
                  <a:pt x="287" y="128"/>
                </a:lnTo>
                <a:lnTo>
                  <a:pt x="268" y="128"/>
                </a:lnTo>
                <a:lnTo>
                  <a:pt x="251" y="128"/>
                </a:lnTo>
                <a:lnTo>
                  <a:pt x="236" y="128"/>
                </a:lnTo>
                <a:lnTo>
                  <a:pt x="222" y="125"/>
                </a:lnTo>
                <a:lnTo>
                  <a:pt x="208" y="122"/>
                </a:lnTo>
                <a:lnTo>
                  <a:pt x="191" y="117"/>
                </a:lnTo>
                <a:lnTo>
                  <a:pt x="171" y="111"/>
                </a:lnTo>
                <a:lnTo>
                  <a:pt x="154" y="102"/>
                </a:lnTo>
                <a:lnTo>
                  <a:pt x="140" y="94"/>
                </a:lnTo>
                <a:lnTo>
                  <a:pt x="125" y="85"/>
                </a:lnTo>
                <a:lnTo>
                  <a:pt x="114" y="77"/>
                </a:lnTo>
                <a:lnTo>
                  <a:pt x="103" y="65"/>
                </a:lnTo>
                <a:lnTo>
                  <a:pt x="91" y="57"/>
                </a:lnTo>
                <a:lnTo>
                  <a:pt x="77" y="46"/>
                </a:lnTo>
                <a:lnTo>
                  <a:pt x="63" y="34"/>
                </a:lnTo>
                <a:lnTo>
                  <a:pt x="49" y="26"/>
                </a:lnTo>
                <a:lnTo>
                  <a:pt x="34" y="17"/>
                </a:lnTo>
                <a:lnTo>
                  <a:pt x="26" y="11"/>
                </a:lnTo>
                <a:lnTo>
                  <a:pt x="17" y="9"/>
                </a:lnTo>
                <a:lnTo>
                  <a:pt x="15" y="6"/>
                </a:lnTo>
                <a:lnTo>
                  <a:pt x="12" y="3"/>
                </a:lnTo>
                <a:lnTo>
                  <a:pt x="6" y="3"/>
                </a:lnTo>
                <a:lnTo>
                  <a:pt x="3" y="0"/>
                </a:lnTo>
                <a:lnTo>
                  <a:pt x="0" y="9"/>
                </a:lnTo>
                <a:lnTo>
                  <a:pt x="0" y="11"/>
                </a:lnTo>
                <a:lnTo>
                  <a:pt x="0" y="20"/>
                </a:lnTo>
                <a:lnTo>
                  <a:pt x="0" y="31"/>
                </a:lnTo>
                <a:lnTo>
                  <a:pt x="0" y="34"/>
                </a:lnTo>
                <a:lnTo>
                  <a:pt x="6" y="37"/>
                </a:lnTo>
                <a:lnTo>
                  <a:pt x="15" y="43"/>
                </a:lnTo>
                <a:lnTo>
                  <a:pt x="29" y="51"/>
                </a:lnTo>
                <a:lnTo>
                  <a:pt x="46" y="60"/>
                </a:lnTo>
                <a:lnTo>
                  <a:pt x="60" y="68"/>
                </a:lnTo>
                <a:lnTo>
                  <a:pt x="74" y="74"/>
                </a:lnTo>
                <a:lnTo>
                  <a:pt x="86" y="80"/>
                </a:lnTo>
                <a:lnTo>
                  <a:pt x="91" y="80"/>
                </a:lnTo>
                <a:lnTo>
                  <a:pt x="97" y="77"/>
                </a:lnTo>
                <a:lnTo>
                  <a:pt x="103" y="77"/>
                </a:lnTo>
                <a:lnTo>
                  <a:pt x="106" y="74"/>
                </a:lnTo>
                <a:lnTo>
                  <a:pt x="108" y="74"/>
                </a:lnTo>
                <a:lnTo>
                  <a:pt x="120" y="88"/>
                </a:lnTo>
                <a:lnTo>
                  <a:pt x="134" y="102"/>
                </a:lnTo>
                <a:lnTo>
                  <a:pt x="151" y="114"/>
                </a:lnTo>
                <a:lnTo>
                  <a:pt x="168" y="120"/>
                </a:lnTo>
                <a:lnTo>
                  <a:pt x="179" y="122"/>
                </a:lnTo>
                <a:lnTo>
                  <a:pt x="194" y="128"/>
                </a:lnTo>
                <a:lnTo>
                  <a:pt x="211" y="131"/>
                </a:lnTo>
                <a:lnTo>
                  <a:pt x="231" y="137"/>
                </a:lnTo>
                <a:lnTo>
                  <a:pt x="251" y="139"/>
                </a:lnTo>
                <a:lnTo>
                  <a:pt x="270" y="139"/>
                </a:lnTo>
                <a:lnTo>
                  <a:pt x="287" y="139"/>
                </a:lnTo>
                <a:lnTo>
                  <a:pt x="305" y="137"/>
                </a:lnTo>
                <a:lnTo>
                  <a:pt x="327" y="128"/>
                </a:lnTo>
                <a:lnTo>
                  <a:pt x="342" y="120"/>
                </a:lnTo>
                <a:lnTo>
                  <a:pt x="344" y="111"/>
                </a:lnTo>
                <a:lnTo>
                  <a:pt x="339" y="97"/>
                </a:lnTo>
                <a:close/>
              </a:path>
            </a:pathLst>
          </a:custGeom>
          <a:solidFill>
            <a:srgbClr val="000000"/>
          </a:solidFill>
          <a:ln w="9525">
            <a:noFill/>
            <a:round/>
            <a:headEnd/>
            <a:tailEnd/>
          </a:ln>
        </p:spPr>
        <p:txBody>
          <a:bodyPr/>
          <a:lstStyle/>
          <a:p>
            <a:pPr algn="ctr" eaLnBrk="0" hangingPunct="0"/>
            <a:endParaRPr lang="pt-BR"/>
          </a:p>
        </p:txBody>
      </p:sp>
      <p:sp>
        <p:nvSpPr>
          <p:cNvPr id="1661" name="Freeform 986"/>
          <p:cNvSpPr>
            <a:spLocks noChangeAspect="1"/>
          </p:cNvSpPr>
          <p:nvPr/>
        </p:nvSpPr>
        <p:spPr bwMode="auto">
          <a:xfrm flipH="1">
            <a:off x="6551613" y="2984500"/>
            <a:ext cx="84137" cy="285750"/>
          </a:xfrm>
          <a:custGeom>
            <a:avLst/>
            <a:gdLst>
              <a:gd name="T0" fmla="*/ 2147483647 w 494"/>
              <a:gd name="T1" fmla="*/ 2147483647 h 1850"/>
              <a:gd name="T2" fmla="*/ 2147483647 w 494"/>
              <a:gd name="T3" fmla="*/ 2147483647 h 1850"/>
              <a:gd name="T4" fmla="*/ 2147483647 w 494"/>
              <a:gd name="T5" fmla="*/ 2147483647 h 1850"/>
              <a:gd name="T6" fmla="*/ 2147483647 w 494"/>
              <a:gd name="T7" fmla="*/ 2147483647 h 1850"/>
              <a:gd name="T8" fmla="*/ 2147483647 w 494"/>
              <a:gd name="T9" fmla="*/ 2147483647 h 1850"/>
              <a:gd name="T10" fmla="*/ 2147483647 w 494"/>
              <a:gd name="T11" fmla="*/ 2147483647 h 1850"/>
              <a:gd name="T12" fmla="*/ 2147483647 w 494"/>
              <a:gd name="T13" fmla="*/ 2147483647 h 1850"/>
              <a:gd name="T14" fmla="*/ 2147483647 w 494"/>
              <a:gd name="T15" fmla="*/ 2147483647 h 1850"/>
              <a:gd name="T16" fmla="*/ 2147483647 w 494"/>
              <a:gd name="T17" fmla="*/ 2147483647 h 1850"/>
              <a:gd name="T18" fmla="*/ 2147483647 w 494"/>
              <a:gd name="T19" fmla="*/ 2147483647 h 1850"/>
              <a:gd name="T20" fmla="*/ 2147483647 w 494"/>
              <a:gd name="T21" fmla="*/ 2147483647 h 1850"/>
              <a:gd name="T22" fmla="*/ 2147483647 w 494"/>
              <a:gd name="T23" fmla="*/ 2147483647 h 1850"/>
              <a:gd name="T24" fmla="*/ 2147483647 w 494"/>
              <a:gd name="T25" fmla="*/ 2147483647 h 1850"/>
              <a:gd name="T26" fmla="*/ 2147483647 w 494"/>
              <a:gd name="T27" fmla="*/ 2147483647 h 1850"/>
              <a:gd name="T28" fmla="*/ 2147483647 w 494"/>
              <a:gd name="T29" fmla="*/ 2147483647 h 1850"/>
              <a:gd name="T30" fmla="*/ 2147483647 w 494"/>
              <a:gd name="T31" fmla="*/ 2147483647 h 1850"/>
              <a:gd name="T32" fmla="*/ 2147483647 w 494"/>
              <a:gd name="T33" fmla="*/ 2147483647 h 1850"/>
              <a:gd name="T34" fmla="*/ 2147483647 w 494"/>
              <a:gd name="T35" fmla="*/ 2147483647 h 1850"/>
              <a:gd name="T36" fmla="*/ 2147483647 w 494"/>
              <a:gd name="T37" fmla="*/ 2147483647 h 1850"/>
              <a:gd name="T38" fmla="*/ 2147483647 w 494"/>
              <a:gd name="T39" fmla="*/ 2147483647 h 1850"/>
              <a:gd name="T40" fmla="*/ 2147483647 w 494"/>
              <a:gd name="T41" fmla="*/ 2147483647 h 1850"/>
              <a:gd name="T42" fmla="*/ 2147483647 w 494"/>
              <a:gd name="T43" fmla="*/ 2147483647 h 1850"/>
              <a:gd name="T44" fmla="*/ 2147483647 w 494"/>
              <a:gd name="T45" fmla="*/ 2147483647 h 1850"/>
              <a:gd name="T46" fmla="*/ 2147483647 w 494"/>
              <a:gd name="T47" fmla="*/ 2147483647 h 1850"/>
              <a:gd name="T48" fmla="*/ 2147483647 w 494"/>
              <a:gd name="T49" fmla="*/ 2147483647 h 1850"/>
              <a:gd name="T50" fmla="*/ 2147483647 w 494"/>
              <a:gd name="T51" fmla="*/ 2147483647 h 1850"/>
              <a:gd name="T52" fmla="*/ 2147483647 w 494"/>
              <a:gd name="T53" fmla="*/ 2147483647 h 1850"/>
              <a:gd name="T54" fmla="*/ 2147483647 w 494"/>
              <a:gd name="T55" fmla="*/ 2147483647 h 1850"/>
              <a:gd name="T56" fmla="*/ 2147483647 w 494"/>
              <a:gd name="T57" fmla="*/ 2147483647 h 1850"/>
              <a:gd name="T58" fmla="*/ 2147483647 w 494"/>
              <a:gd name="T59" fmla="*/ 2147483647 h 1850"/>
              <a:gd name="T60" fmla="*/ 2147483647 w 494"/>
              <a:gd name="T61" fmla="*/ 2147483647 h 1850"/>
              <a:gd name="T62" fmla="*/ 2147483647 w 494"/>
              <a:gd name="T63" fmla="*/ 2147483647 h 1850"/>
              <a:gd name="T64" fmla="*/ 2147483647 w 494"/>
              <a:gd name="T65" fmla="*/ 2147483647 h 1850"/>
              <a:gd name="T66" fmla="*/ 2147483647 w 494"/>
              <a:gd name="T67" fmla="*/ 2147483647 h 1850"/>
              <a:gd name="T68" fmla="*/ 2147483647 w 494"/>
              <a:gd name="T69" fmla="*/ 2147483647 h 1850"/>
              <a:gd name="T70" fmla="*/ 2147483647 w 494"/>
              <a:gd name="T71" fmla="*/ 2147483647 h 1850"/>
              <a:gd name="T72" fmla="*/ 2147483647 w 494"/>
              <a:gd name="T73" fmla="*/ 2147483647 h 1850"/>
              <a:gd name="T74" fmla="*/ 2147483647 w 494"/>
              <a:gd name="T75" fmla="*/ 2147483647 h 18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1850"/>
              <a:gd name="T116" fmla="*/ 494 w 494"/>
              <a:gd name="T117" fmla="*/ 1850 h 18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1850">
                <a:moveTo>
                  <a:pt x="3" y="1796"/>
                </a:moveTo>
                <a:lnTo>
                  <a:pt x="20" y="1805"/>
                </a:lnTo>
                <a:lnTo>
                  <a:pt x="37" y="1816"/>
                </a:lnTo>
                <a:lnTo>
                  <a:pt x="59" y="1825"/>
                </a:lnTo>
                <a:lnTo>
                  <a:pt x="82" y="1833"/>
                </a:lnTo>
                <a:lnTo>
                  <a:pt x="102" y="1842"/>
                </a:lnTo>
                <a:lnTo>
                  <a:pt x="122" y="1848"/>
                </a:lnTo>
                <a:lnTo>
                  <a:pt x="139" y="1850"/>
                </a:lnTo>
                <a:lnTo>
                  <a:pt x="150" y="1848"/>
                </a:lnTo>
                <a:lnTo>
                  <a:pt x="173" y="1839"/>
                </a:lnTo>
                <a:lnTo>
                  <a:pt x="196" y="1833"/>
                </a:lnTo>
                <a:lnTo>
                  <a:pt x="219" y="1828"/>
                </a:lnTo>
                <a:lnTo>
                  <a:pt x="233" y="1825"/>
                </a:lnTo>
                <a:lnTo>
                  <a:pt x="239" y="1822"/>
                </a:lnTo>
                <a:lnTo>
                  <a:pt x="239" y="1811"/>
                </a:lnTo>
                <a:lnTo>
                  <a:pt x="239" y="1802"/>
                </a:lnTo>
                <a:lnTo>
                  <a:pt x="236" y="1791"/>
                </a:lnTo>
                <a:lnTo>
                  <a:pt x="233" y="1754"/>
                </a:lnTo>
                <a:lnTo>
                  <a:pt x="233" y="1683"/>
                </a:lnTo>
                <a:lnTo>
                  <a:pt x="233" y="1600"/>
                </a:lnTo>
                <a:lnTo>
                  <a:pt x="236" y="1540"/>
                </a:lnTo>
                <a:lnTo>
                  <a:pt x="244" y="1463"/>
                </a:lnTo>
                <a:lnTo>
                  <a:pt x="258" y="1344"/>
                </a:lnTo>
                <a:lnTo>
                  <a:pt x="273" y="1221"/>
                </a:lnTo>
                <a:lnTo>
                  <a:pt x="287" y="1142"/>
                </a:lnTo>
                <a:lnTo>
                  <a:pt x="301" y="1096"/>
                </a:lnTo>
                <a:lnTo>
                  <a:pt x="318" y="1053"/>
                </a:lnTo>
                <a:lnTo>
                  <a:pt x="338" y="1011"/>
                </a:lnTo>
                <a:lnTo>
                  <a:pt x="352" y="968"/>
                </a:lnTo>
                <a:lnTo>
                  <a:pt x="364" y="931"/>
                </a:lnTo>
                <a:lnTo>
                  <a:pt x="381" y="865"/>
                </a:lnTo>
                <a:lnTo>
                  <a:pt x="403" y="780"/>
                </a:lnTo>
                <a:lnTo>
                  <a:pt x="429" y="680"/>
                </a:lnTo>
                <a:lnTo>
                  <a:pt x="455" y="575"/>
                </a:lnTo>
                <a:lnTo>
                  <a:pt x="474" y="475"/>
                </a:lnTo>
                <a:lnTo>
                  <a:pt x="489" y="387"/>
                </a:lnTo>
                <a:lnTo>
                  <a:pt x="494" y="319"/>
                </a:lnTo>
                <a:lnTo>
                  <a:pt x="492" y="262"/>
                </a:lnTo>
                <a:lnTo>
                  <a:pt x="483" y="205"/>
                </a:lnTo>
                <a:lnTo>
                  <a:pt x="472" y="151"/>
                </a:lnTo>
                <a:lnTo>
                  <a:pt x="449" y="102"/>
                </a:lnTo>
                <a:lnTo>
                  <a:pt x="420" y="60"/>
                </a:lnTo>
                <a:lnTo>
                  <a:pt x="384" y="28"/>
                </a:lnTo>
                <a:lnTo>
                  <a:pt x="338" y="9"/>
                </a:lnTo>
                <a:lnTo>
                  <a:pt x="281" y="0"/>
                </a:lnTo>
                <a:lnTo>
                  <a:pt x="241" y="3"/>
                </a:lnTo>
                <a:lnTo>
                  <a:pt x="204" y="14"/>
                </a:lnTo>
                <a:lnTo>
                  <a:pt x="173" y="34"/>
                </a:lnTo>
                <a:lnTo>
                  <a:pt x="148" y="63"/>
                </a:lnTo>
                <a:lnTo>
                  <a:pt x="128" y="100"/>
                </a:lnTo>
                <a:lnTo>
                  <a:pt x="111" y="145"/>
                </a:lnTo>
                <a:lnTo>
                  <a:pt x="102" y="202"/>
                </a:lnTo>
                <a:lnTo>
                  <a:pt x="99" y="268"/>
                </a:lnTo>
                <a:lnTo>
                  <a:pt x="96" y="276"/>
                </a:lnTo>
                <a:lnTo>
                  <a:pt x="91" y="288"/>
                </a:lnTo>
                <a:lnTo>
                  <a:pt x="88" y="299"/>
                </a:lnTo>
                <a:lnTo>
                  <a:pt x="91" y="307"/>
                </a:lnTo>
                <a:lnTo>
                  <a:pt x="96" y="316"/>
                </a:lnTo>
                <a:lnTo>
                  <a:pt x="102" y="330"/>
                </a:lnTo>
                <a:lnTo>
                  <a:pt x="105" y="342"/>
                </a:lnTo>
                <a:lnTo>
                  <a:pt x="105" y="356"/>
                </a:lnTo>
                <a:lnTo>
                  <a:pt x="105" y="421"/>
                </a:lnTo>
                <a:lnTo>
                  <a:pt x="108" y="555"/>
                </a:lnTo>
                <a:lnTo>
                  <a:pt x="105" y="692"/>
                </a:lnTo>
                <a:lnTo>
                  <a:pt x="102" y="766"/>
                </a:lnTo>
                <a:lnTo>
                  <a:pt x="99" y="794"/>
                </a:lnTo>
                <a:lnTo>
                  <a:pt x="96" y="828"/>
                </a:lnTo>
                <a:lnTo>
                  <a:pt x="94" y="860"/>
                </a:lnTo>
                <a:lnTo>
                  <a:pt x="91" y="885"/>
                </a:lnTo>
                <a:lnTo>
                  <a:pt x="76" y="922"/>
                </a:lnTo>
                <a:lnTo>
                  <a:pt x="54" y="985"/>
                </a:lnTo>
                <a:lnTo>
                  <a:pt x="28" y="1073"/>
                </a:lnTo>
                <a:lnTo>
                  <a:pt x="11" y="1181"/>
                </a:lnTo>
                <a:lnTo>
                  <a:pt x="3" y="1332"/>
                </a:lnTo>
                <a:lnTo>
                  <a:pt x="0" y="1517"/>
                </a:lnTo>
                <a:lnTo>
                  <a:pt x="3" y="1691"/>
                </a:lnTo>
                <a:lnTo>
                  <a:pt x="3" y="1796"/>
                </a:lnTo>
                <a:close/>
              </a:path>
            </a:pathLst>
          </a:custGeom>
          <a:solidFill>
            <a:srgbClr val="000000"/>
          </a:solidFill>
          <a:ln w="9525">
            <a:noFill/>
            <a:round/>
            <a:headEnd/>
            <a:tailEnd/>
          </a:ln>
        </p:spPr>
        <p:txBody>
          <a:bodyPr/>
          <a:lstStyle/>
          <a:p>
            <a:pPr algn="ctr" eaLnBrk="0" hangingPunct="0"/>
            <a:endParaRPr lang="pt-BR"/>
          </a:p>
        </p:txBody>
      </p:sp>
      <p:sp>
        <p:nvSpPr>
          <p:cNvPr id="1662" name="Freeform 987"/>
          <p:cNvSpPr>
            <a:spLocks noChangeAspect="1"/>
          </p:cNvSpPr>
          <p:nvPr/>
        </p:nvSpPr>
        <p:spPr bwMode="auto">
          <a:xfrm flipH="1">
            <a:off x="6548438" y="2801938"/>
            <a:ext cx="84137" cy="225425"/>
          </a:xfrm>
          <a:custGeom>
            <a:avLst/>
            <a:gdLst>
              <a:gd name="T0" fmla="*/ 2147483647 w 495"/>
              <a:gd name="T1" fmla="*/ 2147483647 h 1461"/>
              <a:gd name="T2" fmla="*/ 2147483647 w 495"/>
              <a:gd name="T3" fmla="*/ 2147483647 h 1461"/>
              <a:gd name="T4" fmla="*/ 2147483647 w 495"/>
              <a:gd name="T5" fmla="*/ 2147483647 h 1461"/>
              <a:gd name="T6" fmla="*/ 2147483647 w 495"/>
              <a:gd name="T7" fmla="*/ 2147483647 h 1461"/>
              <a:gd name="T8" fmla="*/ 2147483647 w 495"/>
              <a:gd name="T9" fmla="*/ 2147483647 h 1461"/>
              <a:gd name="T10" fmla="*/ 2147483647 w 495"/>
              <a:gd name="T11" fmla="*/ 2147483647 h 1461"/>
              <a:gd name="T12" fmla="*/ 2147483647 w 495"/>
              <a:gd name="T13" fmla="*/ 2147483647 h 1461"/>
              <a:gd name="T14" fmla="*/ 2147483647 w 495"/>
              <a:gd name="T15" fmla="*/ 2147483647 h 1461"/>
              <a:gd name="T16" fmla="*/ 2147483647 w 495"/>
              <a:gd name="T17" fmla="*/ 2147483647 h 1461"/>
              <a:gd name="T18" fmla="*/ 2147483647 w 495"/>
              <a:gd name="T19" fmla="*/ 2147483647 h 1461"/>
              <a:gd name="T20" fmla="*/ 2147483647 w 495"/>
              <a:gd name="T21" fmla="*/ 2147483647 h 1461"/>
              <a:gd name="T22" fmla="*/ 2147483647 w 495"/>
              <a:gd name="T23" fmla="*/ 2147483647 h 1461"/>
              <a:gd name="T24" fmla="*/ 2147483647 w 495"/>
              <a:gd name="T25" fmla="*/ 2147483647 h 1461"/>
              <a:gd name="T26" fmla="*/ 2147483647 w 495"/>
              <a:gd name="T27" fmla="*/ 2147483647 h 1461"/>
              <a:gd name="T28" fmla="*/ 2147483647 w 495"/>
              <a:gd name="T29" fmla="*/ 2147483647 h 1461"/>
              <a:gd name="T30" fmla="*/ 2147483647 w 495"/>
              <a:gd name="T31" fmla="*/ 2147483647 h 1461"/>
              <a:gd name="T32" fmla="*/ 2147483647 w 495"/>
              <a:gd name="T33" fmla="*/ 2147483647 h 1461"/>
              <a:gd name="T34" fmla="*/ 2147483647 w 495"/>
              <a:gd name="T35" fmla="*/ 2147483647 h 1461"/>
              <a:gd name="T36" fmla="*/ 2147483647 w 495"/>
              <a:gd name="T37" fmla="*/ 2147483647 h 1461"/>
              <a:gd name="T38" fmla="*/ 2147483647 w 495"/>
              <a:gd name="T39" fmla="*/ 2147483647 h 1461"/>
              <a:gd name="T40" fmla="*/ 2147483647 w 495"/>
              <a:gd name="T41" fmla="*/ 2147483647 h 1461"/>
              <a:gd name="T42" fmla="*/ 2147483647 w 495"/>
              <a:gd name="T43" fmla="*/ 2147483647 h 1461"/>
              <a:gd name="T44" fmla="*/ 2147483647 w 495"/>
              <a:gd name="T45" fmla="*/ 2147483647 h 1461"/>
              <a:gd name="T46" fmla="*/ 2147483647 w 495"/>
              <a:gd name="T47" fmla="*/ 2147483647 h 1461"/>
              <a:gd name="T48" fmla="*/ 2147483647 w 495"/>
              <a:gd name="T49" fmla="*/ 2147483647 h 1461"/>
              <a:gd name="T50" fmla="*/ 2147483647 w 495"/>
              <a:gd name="T51" fmla="*/ 2147483647 h 1461"/>
              <a:gd name="T52" fmla="*/ 2147483647 w 495"/>
              <a:gd name="T53" fmla="*/ 2147483647 h 1461"/>
              <a:gd name="T54" fmla="*/ 2147483647 w 495"/>
              <a:gd name="T55" fmla="*/ 2147483647 h 1461"/>
              <a:gd name="T56" fmla="*/ 2147483647 w 495"/>
              <a:gd name="T57" fmla="*/ 2147483647 h 1461"/>
              <a:gd name="T58" fmla="*/ 2147483647 w 495"/>
              <a:gd name="T59" fmla="*/ 2147483647 h 1461"/>
              <a:gd name="T60" fmla="*/ 2147483647 w 495"/>
              <a:gd name="T61" fmla="*/ 2147483647 h 1461"/>
              <a:gd name="T62" fmla="*/ 2147483647 w 495"/>
              <a:gd name="T63" fmla="*/ 2147483647 h 1461"/>
              <a:gd name="T64" fmla="*/ 2147483647 w 495"/>
              <a:gd name="T65" fmla="*/ 2147483647 h 1461"/>
              <a:gd name="T66" fmla="*/ 2147483647 w 495"/>
              <a:gd name="T67" fmla="*/ 2147483647 h 1461"/>
              <a:gd name="T68" fmla="*/ 2147483647 w 495"/>
              <a:gd name="T69" fmla="*/ 2147483647 h 1461"/>
              <a:gd name="T70" fmla="*/ 2147483647 w 495"/>
              <a:gd name="T71" fmla="*/ 2147483647 h 1461"/>
              <a:gd name="T72" fmla="*/ 2147483647 w 495"/>
              <a:gd name="T73" fmla="*/ 2147483647 h 1461"/>
              <a:gd name="T74" fmla="*/ 2147483647 w 495"/>
              <a:gd name="T75" fmla="*/ 2147483647 h 1461"/>
              <a:gd name="T76" fmla="*/ 2147483647 w 495"/>
              <a:gd name="T77" fmla="*/ 2147483647 h 1461"/>
              <a:gd name="T78" fmla="*/ 2147483647 w 495"/>
              <a:gd name="T79" fmla="*/ 2147483647 h 1461"/>
              <a:gd name="T80" fmla="*/ 2147483647 w 495"/>
              <a:gd name="T81" fmla="*/ 2147483647 h 1461"/>
              <a:gd name="T82" fmla="*/ 2147483647 w 495"/>
              <a:gd name="T83" fmla="*/ 2147483647 h 1461"/>
              <a:gd name="T84" fmla="*/ 2147483647 w 495"/>
              <a:gd name="T85" fmla="*/ 2147483647 h 1461"/>
              <a:gd name="T86" fmla="*/ 2147483647 w 495"/>
              <a:gd name="T87" fmla="*/ 2147483647 h 1461"/>
              <a:gd name="T88" fmla="*/ 2147483647 w 495"/>
              <a:gd name="T89" fmla="*/ 2147483647 h 1461"/>
              <a:gd name="T90" fmla="*/ 2147483647 w 495"/>
              <a:gd name="T91" fmla="*/ 2147483647 h 1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5"/>
              <a:gd name="T139" fmla="*/ 0 h 1461"/>
              <a:gd name="T140" fmla="*/ 495 w 495"/>
              <a:gd name="T141" fmla="*/ 1461 h 1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5" h="1461">
                <a:moveTo>
                  <a:pt x="0" y="1250"/>
                </a:moveTo>
                <a:lnTo>
                  <a:pt x="6" y="1201"/>
                </a:lnTo>
                <a:lnTo>
                  <a:pt x="15" y="1150"/>
                </a:lnTo>
                <a:lnTo>
                  <a:pt x="26" y="1102"/>
                </a:lnTo>
                <a:lnTo>
                  <a:pt x="40" y="1051"/>
                </a:lnTo>
                <a:lnTo>
                  <a:pt x="54" y="1008"/>
                </a:lnTo>
                <a:lnTo>
                  <a:pt x="66" y="968"/>
                </a:lnTo>
                <a:lnTo>
                  <a:pt x="77" y="937"/>
                </a:lnTo>
                <a:lnTo>
                  <a:pt x="86" y="914"/>
                </a:lnTo>
                <a:lnTo>
                  <a:pt x="94" y="880"/>
                </a:lnTo>
                <a:lnTo>
                  <a:pt x="97" y="848"/>
                </a:lnTo>
                <a:lnTo>
                  <a:pt x="97" y="823"/>
                </a:lnTo>
                <a:lnTo>
                  <a:pt x="97" y="806"/>
                </a:lnTo>
                <a:lnTo>
                  <a:pt x="94" y="777"/>
                </a:lnTo>
                <a:lnTo>
                  <a:pt x="86" y="726"/>
                </a:lnTo>
                <a:lnTo>
                  <a:pt x="74" y="675"/>
                </a:lnTo>
                <a:lnTo>
                  <a:pt x="69" y="641"/>
                </a:lnTo>
                <a:lnTo>
                  <a:pt x="54" y="604"/>
                </a:lnTo>
                <a:lnTo>
                  <a:pt x="35" y="538"/>
                </a:lnTo>
                <a:lnTo>
                  <a:pt x="12" y="456"/>
                </a:lnTo>
                <a:lnTo>
                  <a:pt x="6" y="362"/>
                </a:lnTo>
                <a:lnTo>
                  <a:pt x="15" y="293"/>
                </a:lnTo>
                <a:lnTo>
                  <a:pt x="35" y="228"/>
                </a:lnTo>
                <a:lnTo>
                  <a:pt x="66" y="168"/>
                </a:lnTo>
                <a:lnTo>
                  <a:pt x="100" y="111"/>
                </a:lnTo>
                <a:lnTo>
                  <a:pt x="137" y="66"/>
                </a:lnTo>
                <a:lnTo>
                  <a:pt x="177" y="29"/>
                </a:lnTo>
                <a:lnTo>
                  <a:pt x="214" y="6"/>
                </a:lnTo>
                <a:lnTo>
                  <a:pt x="248" y="0"/>
                </a:lnTo>
                <a:lnTo>
                  <a:pt x="265" y="3"/>
                </a:lnTo>
                <a:lnTo>
                  <a:pt x="279" y="14"/>
                </a:lnTo>
                <a:lnTo>
                  <a:pt x="293" y="29"/>
                </a:lnTo>
                <a:lnTo>
                  <a:pt x="305" y="46"/>
                </a:lnTo>
                <a:lnTo>
                  <a:pt x="316" y="66"/>
                </a:lnTo>
                <a:lnTo>
                  <a:pt x="325" y="85"/>
                </a:lnTo>
                <a:lnTo>
                  <a:pt x="330" y="103"/>
                </a:lnTo>
                <a:lnTo>
                  <a:pt x="336" y="120"/>
                </a:lnTo>
                <a:lnTo>
                  <a:pt x="342" y="137"/>
                </a:lnTo>
                <a:lnTo>
                  <a:pt x="350" y="154"/>
                </a:lnTo>
                <a:lnTo>
                  <a:pt x="362" y="174"/>
                </a:lnTo>
                <a:lnTo>
                  <a:pt x="373" y="191"/>
                </a:lnTo>
                <a:lnTo>
                  <a:pt x="384" y="211"/>
                </a:lnTo>
                <a:lnTo>
                  <a:pt x="398" y="228"/>
                </a:lnTo>
                <a:lnTo>
                  <a:pt x="410" y="245"/>
                </a:lnTo>
                <a:lnTo>
                  <a:pt x="421" y="262"/>
                </a:lnTo>
                <a:lnTo>
                  <a:pt x="441" y="302"/>
                </a:lnTo>
                <a:lnTo>
                  <a:pt x="461" y="350"/>
                </a:lnTo>
                <a:lnTo>
                  <a:pt x="478" y="399"/>
                </a:lnTo>
                <a:lnTo>
                  <a:pt x="489" y="441"/>
                </a:lnTo>
                <a:lnTo>
                  <a:pt x="495" y="481"/>
                </a:lnTo>
                <a:lnTo>
                  <a:pt x="492" y="518"/>
                </a:lnTo>
                <a:lnTo>
                  <a:pt x="484" y="552"/>
                </a:lnTo>
                <a:lnTo>
                  <a:pt x="478" y="575"/>
                </a:lnTo>
                <a:lnTo>
                  <a:pt x="475" y="592"/>
                </a:lnTo>
                <a:lnTo>
                  <a:pt x="475" y="621"/>
                </a:lnTo>
                <a:lnTo>
                  <a:pt x="478" y="649"/>
                </a:lnTo>
                <a:lnTo>
                  <a:pt x="484" y="675"/>
                </a:lnTo>
                <a:lnTo>
                  <a:pt x="484" y="703"/>
                </a:lnTo>
                <a:lnTo>
                  <a:pt x="481" y="737"/>
                </a:lnTo>
                <a:lnTo>
                  <a:pt x="472" y="774"/>
                </a:lnTo>
                <a:lnTo>
                  <a:pt x="467" y="803"/>
                </a:lnTo>
                <a:lnTo>
                  <a:pt x="467" y="837"/>
                </a:lnTo>
                <a:lnTo>
                  <a:pt x="472" y="885"/>
                </a:lnTo>
                <a:lnTo>
                  <a:pt x="478" y="937"/>
                </a:lnTo>
                <a:lnTo>
                  <a:pt x="484" y="982"/>
                </a:lnTo>
                <a:lnTo>
                  <a:pt x="484" y="1019"/>
                </a:lnTo>
                <a:lnTo>
                  <a:pt x="484" y="1059"/>
                </a:lnTo>
                <a:lnTo>
                  <a:pt x="478" y="1093"/>
                </a:lnTo>
                <a:lnTo>
                  <a:pt x="475" y="1119"/>
                </a:lnTo>
                <a:lnTo>
                  <a:pt x="472" y="1139"/>
                </a:lnTo>
                <a:lnTo>
                  <a:pt x="472" y="1167"/>
                </a:lnTo>
                <a:lnTo>
                  <a:pt x="470" y="1204"/>
                </a:lnTo>
                <a:lnTo>
                  <a:pt x="464" y="1244"/>
                </a:lnTo>
                <a:lnTo>
                  <a:pt x="455" y="1287"/>
                </a:lnTo>
                <a:lnTo>
                  <a:pt x="441" y="1332"/>
                </a:lnTo>
                <a:lnTo>
                  <a:pt x="418" y="1372"/>
                </a:lnTo>
                <a:lnTo>
                  <a:pt x="387" y="1409"/>
                </a:lnTo>
                <a:lnTo>
                  <a:pt x="370" y="1424"/>
                </a:lnTo>
                <a:lnTo>
                  <a:pt x="347" y="1435"/>
                </a:lnTo>
                <a:lnTo>
                  <a:pt x="322" y="1446"/>
                </a:lnTo>
                <a:lnTo>
                  <a:pt x="293" y="1455"/>
                </a:lnTo>
                <a:lnTo>
                  <a:pt x="259" y="1461"/>
                </a:lnTo>
                <a:lnTo>
                  <a:pt x="225" y="1461"/>
                </a:lnTo>
                <a:lnTo>
                  <a:pt x="188" y="1455"/>
                </a:lnTo>
                <a:lnTo>
                  <a:pt x="148" y="1441"/>
                </a:lnTo>
                <a:lnTo>
                  <a:pt x="120" y="1426"/>
                </a:lnTo>
                <a:lnTo>
                  <a:pt x="91" y="1406"/>
                </a:lnTo>
                <a:lnTo>
                  <a:pt x="69" y="1384"/>
                </a:lnTo>
                <a:lnTo>
                  <a:pt x="46" y="1355"/>
                </a:lnTo>
                <a:lnTo>
                  <a:pt x="26" y="1330"/>
                </a:lnTo>
                <a:lnTo>
                  <a:pt x="12" y="1301"/>
                </a:lnTo>
                <a:lnTo>
                  <a:pt x="3" y="1273"/>
                </a:lnTo>
                <a:lnTo>
                  <a:pt x="0" y="1250"/>
                </a:lnTo>
                <a:close/>
              </a:path>
            </a:pathLst>
          </a:custGeom>
          <a:solidFill>
            <a:srgbClr val="C9A570"/>
          </a:solidFill>
          <a:ln w="9525">
            <a:noFill/>
            <a:round/>
            <a:headEnd/>
            <a:tailEnd/>
          </a:ln>
        </p:spPr>
        <p:txBody>
          <a:bodyPr/>
          <a:lstStyle/>
          <a:p>
            <a:pPr algn="ctr" eaLnBrk="0" hangingPunct="0"/>
            <a:endParaRPr lang="pt-BR"/>
          </a:p>
        </p:txBody>
      </p:sp>
      <p:sp>
        <p:nvSpPr>
          <p:cNvPr id="1663" name="Freeform 988"/>
          <p:cNvSpPr>
            <a:spLocks noChangeAspect="1"/>
          </p:cNvSpPr>
          <p:nvPr/>
        </p:nvSpPr>
        <p:spPr bwMode="auto">
          <a:xfrm flipH="1">
            <a:off x="6586538" y="2806700"/>
            <a:ext cx="7937" cy="6350"/>
          </a:xfrm>
          <a:custGeom>
            <a:avLst/>
            <a:gdLst>
              <a:gd name="T0" fmla="*/ 2147483647 w 49"/>
              <a:gd name="T1" fmla="*/ 2147483647 h 48"/>
              <a:gd name="T2" fmla="*/ 2147483647 w 49"/>
              <a:gd name="T3" fmla="*/ 2147483647 h 48"/>
              <a:gd name="T4" fmla="*/ 2147483647 w 49"/>
              <a:gd name="T5" fmla="*/ 2147483647 h 48"/>
              <a:gd name="T6" fmla="*/ 2147483647 w 49"/>
              <a:gd name="T7" fmla="*/ 2147483647 h 48"/>
              <a:gd name="T8" fmla="*/ 2147483647 w 49"/>
              <a:gd name="T9" fmla="*/ 2147483647 h 48"/>
              <a:gd name="T10" fmla="*/ 2147483647 w 49"/>
              <a:gd name="T11" fmla="*/ 2147483647 h 48"/>
              <a:gd name="T12" fmla="*/ 2147483647 w 49"/>
              <a:gd name="T13" fmla="*/ 2147483647 h 48"/>
              <a:gd name="T14" fmla="*/ 2147483647 w 49"/>
              <a:gd name="T15" fmla="*/ 2147483647 h 48"/>
              <a:gd name="T16" fmla="*/ 2147483647 w 49"/>
              <a:gd name="T17" fmla="*/ 0 h 48"/>
              <a:gd name="T18" fmla="*/ 2147483647 w 49"/>
              <a:gd name="T19" fmla="*/ 2147483647 h 48"/>
              <a:gd name="T20" fmla="*/ 2147483647 w 49"/>
              <a:gd name="T21" fmla="*/ 2147483647 h 48"/>
              <a:gd name="T22" fmla="*/ 2147483647 w 49"/>
              <a:gd name="T23" fmla="*/ 2147483647 h 48"/>
              <a:gd name="T24" fmla="*/ 0 w 49"/>
              <a:gd name="T25" fmla="*/ 2147483647 h 48"/>
              <a:gd name="T26" fmla="*/ 2147483647 w 49"/>
              <a:gd name="T27" fmla="*/ 2147483647 h 48"/>
              <a:gd name="T28" fmla="*/ 2147483647 w 49"/>
              <a:gd name="T29" fmla="*/ 2147483647 h 48"/>
              <a:gd name="T30" fmla="*/ 2147483647 w 49"/>
              <a:gd name="T31" fmla="*/ 2147483647 h 48"/>
              <a:gd name="T32" fmla="*/ 2147483647 w 49"/>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8"/>
              <a:gd name="T53" fmla="*/ 49 w 49"/>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8">
                <a:moveTo>
                  <a:pt x="23" y="48"/>
                </a:moveTo>
                <a:lnTo>
                  <a:pt x="34" y="45"/>
                </a:lnTo>
                <a:lnTo>
                  <a:pt x="40" y="39"/>
                </a:lnTo>
                <a:lnTo>
                  <a:pt x="46" y="34"/>
                </a:lnTo>
                <a:lnTo>
                  <a:pt x="49" y="22"/>
                </a:lnTo>
                <a:lnTo>
                  <a:pt x="46" y="14"/>
                </a:lnTo>
                <a:lnTo>
                  <a:pt x="43" y="5"/>
                </a:lnTo>
                <a:lnTo>
                  <a:pt x="34" y="2"/>
                </a:lnTo>
                <a:lnTo>
                  <a:pt x="26" y="0"/>
                </a:lnTo>
                <a:lnTo>
                  <a:pt x="17" y="2"/>
                </a:lnTo>
                <a:lnTo>
                  <a:pt x="9" y="5"/>
                </a:lnTo>
                <a:lnTo>
                  <a:pt x="3" y="14"/>
                </a:lnTo>
                <a:lnTo>
                  <a:pt x="0" y="22"/>
                </a:lnTo>
                <a:lnTo>
                  <a:pt x="3" y="31"/>
                </a:lnTo>
                <a:lnTo>
                  <a:pt x="9" y="39"/>
                </a:lnTo>
                <a:lnTo>
                  <a:pt x="15"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664" name="Freeform 989"/>
          <p:cNvSpPr>
            <a:spLocks noChangeAspect="1"/>
          </p:cNvSpPr>
          <p:nvPr/>
        </p:nvSpPr>
        <p:spPr bwMode="auto">
          <a:xfrm flipH="1">
            <a:off x="6589713" y="2833688"/>
            <a:ext cx="6350"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2147483647 h 48"/>
              <a:gd name="T16" fmla="*/ 2147483647 w 48"/>
              <a:gd name="T17" fmla="*/ 0 h 48"/>
              <a:gd name="T18" fmla="*/ 2147483647 w 48"/>
              <a:gd name="T19" fmla="*/ 2147483647 h 48"/>
              <a:gd name="T20" fmla="*/ 2147483647 w 48"/>
              <a:gd name="T21" fmla="*/ 2147483647 h 48"/>
              <a:gd name="T22" fmla="*/ 2147483647 w 48"/>
              <a:gd name="T23" fmla="*/ 2147483647 h 48"/>
              <a:gd name="T24" fmla="*/ 0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23" y="48"/>
                </a:moveTo>
                <a:lnTo>
                  <a:pt x="34" y="45"/>
                </a:lnTo>
                <a:lnTo>
                  <a:pt x="40" y="43"/>
                </a:lnTo>
                <a:lnTo>
                  <a:pt x="46" y="34"/>
                </a:lnTo>
                <a:lnTo>
                  <a:pt x="48" y="26"/>
                </a:lnTo>
                <a:lnTo>
                  <a:pt x="46" y="17"/>
                </a:lnTo>
                <a:lnTo>
                  <a:pt x="43" y="8"/>
                </a:lnTo>
                <a:lnTo>
                  <a:pt x="34" y="3"/>
                </a:lnTo>
                <a:lnTo>
                  <a:pt x="26" y="0"/>
                </a:lnTo>
                <a:lnTo>
                  <a:pt x="14" y="3"/>
                </a:lnTo>
                <a:lnTo>
                  <a:pt x="9" y="6"/>
                </a:lnTo>
                <a:lnTo>
                  <a:pt x="3" y="14"/>
                </a:lnTo>
                <a:lnTo>
                  <a:pt x="0" y="23"/>
                </a:lnTo>
                <a:lnTo>
                  <a:pt x="3" y="34"/>
                </a:lnTo>
                <a:lnTo>
                  <a:pt x="6" y="40"/>
                </a:lnTo>
                <a:lnTo>
                  <a:pt x="14" y="45"/>
                </a:lnTo>
                <a:lnTo>
                  <a:pt x="23" y="48"/>
                </a:lnTo>
                <a:close/>
              </a:path>
            </a:pathLst>
          </a:custGeom>
          <a:solidFill>
            <a:srgbClr val="C9A570"/>
          </a:solidFill>
          <a:ln w="9525">
            <a:noFill/>
            <a:round/>
            <a:headEnd/>
            <a:tailEnd/>
          </a:ln>
        </p:spPr>
        <p:txBody>
          <a:bodyPr/>
          <a:lstStyle/>
          <a:p>
            <a:pPr algn="ctr" eaLnBrk="0" hangingPunct="0"/>
            <a:endParaRPr lang="pt-BR"/>
          </a:p>
        </p:txBody>
      </p:sp>
      <p:sp>
        <p:nvSpPr>
          <p:cNvPr id="1665" name="Freeform 990"/>
          <p:cNvSpPr>
            <a:spLocks noChangeAspect="1"/>
          </p:cNvSpPr>
          <p:nvPr/>
        </p:nvSpPr>
        <p:spPr bwMode="auto">
          <a:xfrm flipH="1">
            <a:off x="6581775" y="3000375"/>
            <a:ext cx="9525" cy="7938"/>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2147483647 h 49"/>
              <a:gd name="T16" fmla="*/ 2147483647 w 49"/>
              <a:gd name="T17" fmla="*/ 0 h 49"/>
              <a:gd name="T18" fmla="*/ 2147483647 w 49"/>
              <a:gd name="T19" fmla="*/ 2147483647 h 49"/>
              <a:gd name="T20" fmla="*/ 2147483647 w 49"/>
              <a:gd name="T21" fmla="*/ 2147483647 h 49"/>
              <a:gd name="T22" fmla="*/ 2147483647 w 49"/>
              <a:gd name="T23" fmla="*/ 2147483647 h 49"/>
              <a:gd name="T24" fmla="*/ 0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23" y="49"/>
                </a:moveTo>
                <a:lnTo>
                  <a:pt x="35" y="46"/>
                </a:lnTo>
                <a:lnTo>
                  <a:pt x="40" y="40"/>
                </a:lnTo>
                <a:lnTo>
                  <a:pt x="46" y="34"/>
                </a:lnTo>
                <a:lnTo>
                  <a:pt x="49" y="23"/>
                </a:lnTo>
                <a:lnTo>
                  <a:pt x="46" y="14"/>
                </a:lnTo>
                <a:lnTo>
                  <a:pt x="43" y="6"/>
                </a:lnTo>
                <a:lnTo>
                  <a:pt x="35" y="3"/>
                </a:lnTo>
                <a:lnTo>
                  <a:pt x="26" y="0"/>
                </a:lnTo>
                <a:lnTo>
                  <a:pt x="15" y="3"/>
                </a:lnTo>
                <a:lnTo>
                  <a:pt x="9" y="6"/>
                </a:lnTo>
                <a:lnTo>
                  <a:pt x="3" y="14"/>
                </a:lnTo>
                <a:lnTo>
                  <a:pt x="0" y="23"/>
                </a:lnTo>
                <a:lnTo>
                  <a:pt x="3" y="31"/>
                </a:lnTo>
                <a:lnTo>
                  <a:pt x="9" y="40"/>
                </a:lnTo>
                <a:lnTo>
                  <a:pt x="15" y="46"/>
                </a:lnTo>
                <a:lnTo>
                  <a:pt x="23" y="49"/>
                </a:lnTo>
                <a:close/>
              </a:path>
            </a:pathLst>
          </a:custGeom>
          <a:solidFill>
            <a:srgbClr val="C9A570"/>
          </a:solidFill>
          <a:ln w="9525">
            <a:noFill/>
            <a:round/>
            <a:headEnd/>
            <a:tailEnd/>
          </a:ln>
        </p:spPr>
        <p:txBody>
          <a:bodyPr/>
          <a:lstStyle/>
          <a:p>
            <a:pPr algn="ctr" eaLnBrk="0" hangingPunct="0"/>
            <a:endParaRPr lang="pt-BR"/>
          </a:p>
        </p:txBody>
      </p:sp>
      <p:sp>
        <p:nvSpPr>
          <p:cNvPr id="1666" name="Freeform 991"/>
          <p:cNvSpPr>
            <a:spLocks noChangeAspect="1"/>
          </p:cNvSpPr>
          <p:nvPr/>
        </p:nvSpPr>
        <p:spPr bwMode="auto">
          <a:xfrm flipH="1">
            <a:off x="6545263" y="2938463"/>
            <a:ext cx="88900" cy="93662"/>
          </a:xfrm>
          <a:custGeom>
            <a:avLst/>
            <a:gdLst>
              <a:gd name="T0" fmla="*/ 2147483647 w 517"/>
              <a:gd name="T1" fmla="*/ 2147483647 h 600"/>
              <a:gd name="T2" fmla="*/ 2147483647 w 517"/>
              <a:gd name="T3" fmla="*/ 2147483647 h 600"/>
              <a:gd name="T4" fmla="*/ 2147483647 w 517"/>
              <a:gd name="T5" fmla="*/ 2147483647 h 600"/>
              <a:gd name="T6" fmla="*/ 2147483647 w 517"/>
              <a:gd name="T7" fmla="*/ 2147483647 h 600"/>
              <a:gd name="T8" fmla="*/ 2147483647 w 517"/>
              <a:gd name="T9" fmla="*/ 2147483647 h 600"/>
              <a:gd name="T10" fmla="*/ 2147483647 w 517"/>
              <a:gd name="T11" fmla="*/ 2147483647 h 600"/>
              <a:gd name="T12" fmla="*/ 2147483647 w 517"/>
              <a:gd name="T13" fmla="*/ 2147483647 h 600"/>
              <a:gd name="T14" fmla="*/ 2147483647 w 517"/>
              <a:gd name="T15" fmla="*/ 2147483647 h 600"/>
              <a:gd name="T16" fmla="*/ 2147483647 w 517"/>
              <a:gd name="T17" fmla="*/ 2147483647 h 600"/>
              <a:gd name="T18" fmla="*/ 2147483647 w 517"/>
              <a:gd name="T19" fmla="*/ 2147483647 h 600"/>
              <a:gd name="T20" fmla="*/ 2147483647 w 517"/>
              <a:gd name="T21" fmla="*/ 2147483647 h 600"/>
              <a:gd name="T22" fmla="*/ 2147483647 w 517"/>
              <a:gd name="T23" fmla="*/ 2147483647 h 600"/>
              <a:gd name="T24" fmla="*/ 2147483647 w 517"/>
              <a:gd name="T25" fmla="*/ 2147483647 h 600"/>
              <a:gd name="T26" fmla="*/ 2147483647 w 517"/>
              <a:gd name="T27" fmla="*/ 2147483647 h 600"/>
              <a:gd name="T28" fmla="*/ 2147483647 w 517"/>
              <a:gd name="T29" fmla="*/ 2147483647 h 600"/>
              <a:gd name="T30" fmla="*/ 2147483647 w 517"/>
              <a:gd name="T31" fmla="*/ 2147483647 h 600"/>
              <a:gd name="T32" fmla="*/ 2147483647 w 517"/>
              <a:gd name="T33" fmla="*/ 2147483647 h 600"/>
              <a:gd name="T34" fmla="*/ 2147483647 w 517"/>
              <a:gd name="T35" fmla="*/ 2147483647 h 600"/>
              <a:gd name="T36" fmla="*/ 2147483647 w 517"/>
              <a:gd name="T37" fmla="*/ 2147483647 h 600"/>
              <a:gd name="T38" fmla="*/ 2147483647 w 517"/>
              <a:gd name="T39" fmla="*/ 2147483647 h 600"/>
              <a:gd name="T40" fmla="*/ 2147483647 w 517"/>
              <a:gd name="T41" fmla="*/ 2147483647 h 600"/>
              <a:gd name="T42" fmla="*/ 2147483647 w 517"/>
              <a:gd name="T43" fmla="*/ 2147483647 h 600"/>
              <a:gd name="T44" fmla="*/ 2147483647 w 517"/>
              <a:gd name="T45" fmla="*/ 2147483647 h 600"/>
              <a:gd name="T46" fmla="*/ 2147483647 w 517"/>
              <a:gd name="T47" fmla="*/ 2147483647 h 600"/>
              <a:gd name="T48" fmla="*/ 2147483647 w 517"/>
              <a:gd name="T49" fmla="*/ 0 h 600"/>
              <a:gd name="T50" fmla="*/ 2147483647 w 517"/>
              <a:gd name="T51" fmla="*/ 2147483647 h 600"/>
              <a:gd name="T52" fmla="*/ 2147483647 w 517"/>
              <a:gd name="T53" fmla="*/ 2147483647 h 600"/>
              <a:gd name="T54" fmla="*/ 2147483647 w 517"/>
              <a:gd name="T55" fmla="*/ 2147483647 h 600"/>
              <a:gd name="T56" fmla="*/ 2147483647 w 517"/>
              <a:gd name="T57" fmla="*/ 2147483647 h 600"/>
              <a:gd name="T58" fmla="*/ 2147483647 w 517"/>
              <a:gd name="T59" fmla="*/ 2147483647 h 600"/>
              <a:gd name="T60" fmla="*/ 2147483647 w 517"/>
              <a:gd name="T61" fmla="*/ 2147483647 h 600"/>
              <a:gd name="T62" fmla="*/ 2147483647 w 517"/>
              <a:gd name="T63" fmla="*/ 2147483647 h 600"/>
              <a:gd name="T64" fmla="*/ 2147483647 w 517"/>
              <a:gd name="T65" fmla="*/ 2147483647 h 600"/>
              <a:gd name="T66" fmla="*/ 2147483647 w 517"/>
              <a:gd name="T67" fmla="*/ 2147483647 h 600"/>
              <a:gd name="T68" fmla="*/ 2147483647 w 517"/>
              <a:gd name="T69" fmla="*/ 0 h 600"/>
              <a:gd name="T70" fmla="*/ 2147483647 w 517"/>
              <a:gd name="T71" fmla="*/ 2147483647 h 600"/>
              <a:gd name="T72" fmla="*/ 2147483647 w 517"/>
              <a:gd name="T73" fmla="*/ 2147483647 h 600"/>
              <a:gd name="T74" fmla="*/ 2147483647 w 517"/>
              <a:gd name="T75" fmla="*/ 2147483647 h 600"/>
              <a:gd name="T76" fmla="*/ 2147483647 w 517"/>
              <a:gd name="T77" fmla="*/ 2147483647 h 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7"/>
              <a:gd name="T118" fmla="*/ 0 h 600"/>
              <a:gd name="T119" fmla="*/ 517 w 517"/>
              <a:gd name="T120" fmla="*/ 600 h 6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7" h="600">
                <a:moveTo>
                  <a:pt x="0" y="358"/>
                </a:moveTo>
                <a:lnTo>
                  <a:pt x="6" y="390"/>
                </a:lnTo>
                <a:lnTo>
                  <a:pt x="20" y="427"/>
                </a:lnTo>
                <a:lnTo>
                  <a:pt x="34" y="461"/>
                </a:lnTo>
                <a:lnTo>
                  <a:pt x="43" y="481"/>
                </a:lnTo>
                <a:lnTo>
                  <a:pt x="48" y="495"/>
                </a:lnTo>
                <a:lnTo>
                  <a:pt x="51" y="512"/>
                </a:lnTo>
                <a:lnTo>
                  <a:pt x="54" y="526"/>
                </a:lnTo>
                <a:lnTo>
                  <a:pt x="65" y="541"/>
                </a:lnTo>
                <a:lnTo>
                  <a:pt x="74" y="549"/>
                </a:lnTo>
                <a:lnTo>
                  <a:pt x="88" y="558"/>
                </a:lnTo>
                <a:lnTo>
                  <a:pt x="105" y="566"/>
                </a:lnTo>
                <a:lnTo>
                  <a:pt x="128" y="578"/>
                </a:lnTo>
                <a:lnTo>
                  <a:pt x="153" y="586"/>
                </a:lnTo>
                <a:lnTo>
                  <a:pt x="188" y="595"/>
                </a:lnTo>
                <a:lnTo>
                  <a:pt x="227" y="597"/>
                </a:lnTo>
                <a:lnTo>
                  <a:pt x="276" y="600"/>
                </a:lnTo>
                <a:lnTo>
                  <a:pt x="324" y="597"/>
                </a:lnTo>
                <a:lnTo>
                  <a:pt x="364" y="586"/>
                </a:lnTo>
                <a:lnTo>
                  <a:pt x="398" y="572"/>
                </a:lnTo>
                <a:lnTo>
                  <a:pt x="424" y="552"/>
                </a:lnTo>
                <a:lnTo>
                  <a:pt x="446" y="529"/>
                </a:lnTo>
                <a:lnTo>
                  <a:pt x="460" y="506"/>
                </a:lnTo>
                <a:lnTo>
                  <a:pt x="472" y="481"/>
                </a:lnTo>
                <a:lnTo>
                  <a:pt x="478" y="458"/>
                </a:lnTo>
                <a:lnTo>
                  <a:pt x="489" y="418"/>
                </a:lnTo>
                <a:lnTo>
                  <a:pt x="500" y="387"/>
                </a:lnTo>
                <a:lnTo>
                  <a:pt x="509" y="361"/>
                </a:lnTo>
                <a:lnTo>
                  <a:pt x="512" y="341"/>
                </a:lnTo>
                <a:lnTo>
                  <a:pt x="512" y="296"/>
                </a:lnTo>
                <a:lnTo>
                  <a:pt x="515" y="216"/>
                </a:lnTo>
                <a:lnTo>
                  <a:pt x="517" y="139"/>
                </a:lnTo>
                <a:lnTo>
                  <a:pt x="515" y="94"/>
                </a:lnTo>
                <a:lnTo>
                  <a:pt x="509" y="79"/>
                </a:lnTo>
                <a:lnTo>
                  <a:pt x="503" y="71"/>
                </a:lnTo>
                <a:lnTo>
                  <a:pt x="497" y="65"/>
                </a:lnTo>
                <a:lnTo>
                  <a:pt x="495" y="62"/>
                </a:lnTo>
                <a:lnTo>
                  <a:pt x="495" y="17"/>
                </a:lnTo>
                <a:lnTo>
                  <a:pt x="475" y="20"/>
                </a:lnTo>
                <a:lnTo>
                  <a:pt x="460" y="20"/>
                </a:lnTo>
                <a:lnTo>
                  <a:pt x="449" y="20"/>
                </a:lnTo>
                <a:lnTo>
                  <a:pt x="441" y="20"/>
                </a:lnTo>
                <a:lnTo>
                  <a:pt x="435" y="20"/>
                </a:lnTo>
                <a:lnTo>
                  <a:pt x="429" y="17"/>
                </a:lnTo>
                <a:lnTo>
                  <a:pt x="424" y="17"/>
                </a:lnTo>
                <a:lnTo>
                  <a:pt x="418" y="14"/>
                </a:lnTo>
                <a:lnTo>
                  <a:pt x="398" y="8"/>
                </a:lnTo>
                <a:lnTo>
                  <a:pt x="378" y="5"/>
                </a:lnTo>
                <a:lnTo>
                  <a:pt x="358" y="0"/>
                </a:lnTo>
                <a:lnTo>
                  <a:pt x="347" y="0"/>
                </a:lnTo>
                <a:lnTo>
                  <a:pt x="341" y="0"/>
                </a:lnTo>
                <a:lnTo>
                  <a:pt x="333" y="2"/>
                </a:lnTo>
                <a:lnTo>
                  <a:pt x="321" y="5"/>
                </a:lnTo>
                <a:lnTo>
                  <a:pt x="307" y="8"/>
                </a:lnTo>
                <a:lnTo>
                  <a:pt x="293" y="11"/>
                </a:lnTo>
                <a:lnTo>
                  <a:pt x="279" y="14"/>
                </a:lnTo>
                <a:lnTo>
                  <a:pt x="264" y="17"/>
                </a:lnTo>
                <a:lnTo>
                  <a:pt x="253" y="17"/>
                </a:lnTo>
                <a:lnTo>
                  <a:pt x="247" y="17"/>
                </a:lnTo>
                <a:lnTo>
                  <a:pt x="242" y="17"/>
                </a:lnTo>
                <a:lnTo>
                  <a:pt x="233" y="17"/>
                </a:lnTo>
                <a:lnTo>
                  <a:pt x="225" y="17"/>
                </a:lnTo>
                <a:lnTo>
                  <a:pt x="210" y="17"/>
                </a:lnTo>
                <a:lnTo>
                  <a:pt x="193" y="17"/>
                </a:lnTo>
                <a:lnTo>
                  <a:pt x="176" y="17"/>
                </a:lnTo>
                <a:lnTo>
                  <a:pt x="159" y="14"/>
                </a:lnTo>
                <a:lnTo>
                  <a:pt x="142" y="14"/>
                </a:lnTo>
                <a:lnTo>
                  <a:pt x="128" y="8"/>
                </a:lnTo>
                <a:lnTo>
                  <a:pt x="111" y="5"/>
                </a:lnTo>
                <a:lnTo>
                  <a:pt x="99" y="0"/>
                </a:lnTo>
                <a:lnTo>
                  <a:pt x="88" y="39"/>
                </a:lnTo>
                <a:lnTo>
                  <a:pt x="77" y="45"/>
                </a:lnTo>
                <a:lnTo>
                  <a:pt x="65" y="54"/>
                </a:lnTo>
                <a:lnTo>
                  <a:pt x="57" y="65"/>
                </a:lnTo>
                <a:lnTo>
                  <a:pt x="54" y="79"/>
                </a:lnTo>
                <a:lnTo>
                  <a:pt x="45" y="119"/>
                </a:lnTo>
                <a:lnTo>
                  <a:pt x="28" y="199"/>
                </a:lnTo>
                <a:lnTo>
                  <a:pt x="8" y="287"/>
                </a:lnTo>
                <a:lnTo>
                  <a:pt x="0" y="358"/>
                </a:lnTo>
                <a:close/>
              </a:path>
            </a:pathLst>
          </a:custGeom>
          <a:solidFill>
            <a:schemeClr val="tx1"/>
          </a:solidFill>
          <a:ln w="9525">
            <a:noFill/>
            <a:round/>
            <a:headEnd/>
            <a:tailEnd/>
          </a:ln>
        </p:spPr>
        <p:txBody>
          <a:bodyPr/>
          <a:lstStyle/>
          <a:p>
            <a:pPr algn="ctr" eaLnBrk="0" hangingPunct="0"/>
            <a:endParaRPr lang="pt-BR"/>
          </a:p>
        </p:txBody>
      </p:sp>
      <p:sp>
        <p:nvSpPr>
          <p:cNvPr id="1667" name="Freeform 992"/>
          <p:cNvSpPr>
            <a:spLocks noChangeAspect="1"/>
          </p:cNvSpPr>
          <p:nvPr/>
        </p:nvSpPr>
        <p:spPr bwMode="auto">
          <a:xfrm flipH="1">
            <a:off x="6594475" y="2938463"/>
            <a:ext cx="23813" cy="7937"/>
          </a:xfrm>
          <a:custGeom>
            <a:avLst/>
            <a:gdLst>
              <a:gd name="T0" fmla="*/ 2147483647 w 137"/>
              <a:gd name="T1" fmla="*/ 2147483647 h 51"/>
              <a:gd name="T2" fmla="*/ 2147483647 w 137"/>
              <a:gd name="T3" fmla="*/ 2147483647 h 51"/>
              <a:gd name="T4" fmla="*/ 2147483647 w 137"/>
              <a:gd name="T5" fmla="*/ 2147483647 h 51"/>
              <a:gd name="T6" fmla="*/ 2147483647 w 137"/>
              <a:gd name="T7" fmla="*/ 2147483647 h 51"/>
              <a:gd name="T8" fmla="*/ 2147483647 w 137"/>
              <a:gd name="T9" fmla="*/ 2147483647 h 51"/>
              <a:gd name="T10" fmla="*/ 2147483647 w 137"/>
              <a:gd name="T11" fmla="*/ 2147483647 h 51"/>
              <a:gd name="T12" fmla="*/ 2147483647 w 137"/>
              <a:gd name="T13" fmla="*/ 2147483647 h 51"/>
              <a:gd name="T14" fmla="*/ 2147483647 w 137"/>
              <a:gd name="T15" fmla="*/ 2147483647 h 51"/>
              <a:gd name="T16" fmla="*/ 2147483647 w 137"/>
              <a:gd name="T17" fmla="*/ 0 h 51"/>
              <a:gd name="T18" fmla="*/ 0 w 137"/>
              <a:gd name="T19" fmla="*/ 2147483647 h 51"/>
              <a:gd name="T20" fmla="*/ 2147483647 w 137"/>
              <a:gd name="T21" fmla="*/ 2147483647 h 51"/>
              <a:gd name="T22" fmla="*/ 2147483647 w 137"/>
              <a:gd name="T23" fmla="*/ 2147483647 h 51"/>
              <a:gd name="T24" fmla="*/ 2147483647 w 137"/>
              <a:gd name="T25" fmla="*/ 2147483647 h 51"/>
              <a:gd name="T26" fmla="*/ 2147483647 w 137"/>
              <a:gd name="T27" fmla="*/ 2147483647 h 51"/>
              <a:gd name="T28" fmla="*/ 2147483647 w 137"/>
              <a:gd name="T29" fmla="*/ 2147483647 h 51"/>
              <a:gd name="T30" fmla="*/ 2147483647 w 137"/>
              <a:gd name="T31" fmla="*/ 2147483647 h 51"/>
              <a:gd name="T32" fmla="*/ 2147483647 w 137"/>
              <a:gd name="T33" fmla="*/ 2147483647 h 51"/>
              <a:gd name="T34" fmla="*/ 2147483647 w 137"/>
              <a:gd name="T35" fmla="*/ 2147483647 h 51"/>
              <a:gd name="T36" fmla="*/ 2147483647 w 137"/>
              <a:gd name="T37" fmla="*/ 2147483647 h 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7"/>
              <a:gd name="T58" fmla="*/ 0 h 51"/>
              <a:gd name="T59" fmla="*/ 137 w 137"/>
              <a:gd name="T60" fmla="*/ 51 h 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7" h="51">
                <a:moveTo>
                  <a:pt x="137" y="17"/>
                </a:moveTo>
                <a:lnTo>
                  <a:pt x="122" y="17"/>
                </a:lnTo>
                <a:lnTo>
                  <a:pt x="105" y="17"/>
                </a:lnTo>
                <a:lnTo>
                  <a:pt x="88" y="17"/>
                </a:lnTo>
                <a:lnTo>
                  <a:pt x="71" y="14"/>
                </a:lnTo>
                <a:lnTo>
                  <a:pt x="54" y="14"/>
                </a:lnTo>
                <a:lnTo>
                  <a:pt x="40" y="8"/>
                </a:lnTo>
                <a:lnTo>
                  <a:pt x="23" y="5"/>
                </a:lnTo>
                <a:lnTo>
                  <a:pt x="11" y="0"/>
                </a:lnTo>
                <a:lnTo>
                  <a:pt x="0" y="39"/>
                </a:lnTo>
                <a:lnTo>
                  <a:pt x="23" y="45"/>
                </a:lnTo>
                <a:lnTo>
                  <a:pt x="43" y="48"/>
                </a:lnTo>
                <a:lnTo>
                  <a:pt x="65" y="48"/>
                </a:lnTo>
                <a:lnTo>
                  <a:pt x="85" y="51"/>
                </a:lnTo>
                <a:lnTo>
                  <a:pt x="102" y="51"/>
                </a:lnTo>
                <a:lnTo>
                  <a:pt x="119" y="51"/>
                </a:lnTo>
                <a:lnTo>
                  <a:pt x="131" y="48"/>
                </a:lnTo>
                <a:lnTo>
                  <a:pt x="137" y="48"/>
                </a:lnTo>
                <a:lnTo>
                  <a:pt x="137" y="17"/>
                </a:lnTo>
                <a:close/>
              </a:path>
            </a:pathLst>
          </a:custGeom>
          <a:solidFill>
            <a:srgbClr val="000080"/>
          </a:solidFill>
          <a:ln w="9525">
            <a:noFill/>
            <a:round/>
            <a:headEnd/>
            <a:tailEnd/>
          </a:ln>
        </p:spPr>
        <p:txBody>
          <a:bodyPr/>
          <a:lstStyle/>
          <a:p>
            <a:pPr algn="ctr" eaLnBrk="0" hangingPunct="0"/>
            <a:endParaRPr lang="pt-BR"/>
          </a:p>
        </p:txBody>
      </p:sp>
      <p:sp>
        <p:nvSpPr>
          <p:cNvPr id="1668" name="Freeform 993"/>
          <p:cNvSpPr>
            <a:spLocks noChangeAspect="1"/>
          </p:cNvSpPr>
          <p:nvPr/>
        </p:nvSpPr>
        <p:spPr bwMode="auto">
          <a:xfrm flipH="1">
            <a:off x="6561138" y="2938463"/>
            <a:ext cx="28575" cy="9525"/>
          </a:xfrm>
          <a:custGeom>
            <a:avLst/>
            <a:gdLst>
              <a:gd name="T0" fmla="*/ 2147483647 w 165"/>
              <a:gd name="T1" fmla="*/ 2147483647 h 54"/>
              <a:gd name="T2" fmla="*/ 2147483647 w 165"/>
              <a:gd name="T3" fmla="*/ 2147483647 h 54"/>
              <a:gd name="T4" fmla="*/ 2147483647 w 165"/>
              <a:gd name="T5" fmla="*/ 2147483647 h 54"/>
              <a:gd name="T6" fmla="*/ 2147483647 w 165"/>
              <a:gd name="T7" fmla="*/ 0 h 54"/>
              <a:gd name="T8" fmla="*/ 2147483647 w 165"/>
              <a:gd name="T9" fmla="*/ 0 h 54"/>
              <a:gd name="T10" fmla="*/ 2147483647 w 165"/>
              <a:gd name="T11" fmla="*/ 0 h 54"/>
              <a:gd name="T12" fmla="*/ 2147483647 w 165"/>
              <a:gd name="T13" fmla="*/ 2147483647 h 54"/>
              <a:gd name="T14" fmla="*/ 2147483647 w 165"/>
              <a:gd name="T15" fmla="*/ 2147483647 h 54"/>
              <a:gd name="T16" fmla="*/ 2147483647 w 165"/>
              <a:gd name="T17" fmla="*/ 2147483647 h 54"/>
              <a:gd name="T18" fmla="*/ 2147483647 w 165"/>
              <a:gd name="T19" fmla="*/ 2147483647 h 54"/>
              <a:gd name="T20" fmla="*/ 2147483647 w 165"/>
              <a:gd name="T21" fmla="*/ 2147483647 h 54"/>
              <a:gd name="T22" fmla="*/ 2147483647 w 165"/>
              <a:gd name="T23" fmla="*/ 2147483647 h 54"/>
              <a:gd name="T24" fmla="*/ 0 w 165"/>
              <a:gd name="T25" fmla="*/ 2147483647 h 54"/>
              <a:gd name="T26" fmla="*/ 0 w 165"/>
              <a:gd name="T27" fmla="*/ 2147483647 h 54"/>
              <a:gd name="T28" fmla="*/ 0 w 165"/>
              <a:gd name="T29" fmla="*/ 2147483647 h 54"/>
              <a:gd name="T30" fmla="*/ 0 w 165"/>
              <a:gd name="T31" fmla="*/ 2147483647 h 54"/>
              <a:gd name="T32" fmla="*/ 0 w 165"/>
              <a:gd name="T33" fmla="*/ 2147483647 h 54"/>
              <a:gd name="T34" fmla="*/ 2147483647 w 165"/>
              <a:gd name="T35" fmla="*/ 2147483647 h 54"/>
              <a:gd name="T36" fmla="*/ 2147483647 w 165"/>
              <a:gd name="T37" fmla="*/ 2147483647 h 54"/>
              <a:gd name="T38" fmla="*/ 2147483647 w 165"/>
              <a:gd name="T39" fmla="*/ 2147483647 h 54"/>
              <a:gd name="T40" fmla="*/ 2147483647 w 165"/>
              <a:gd name="T41" fmla="*/ 2147483647 h 54"/>
              <a:gd name="T42" fmla="*/ 2147483647 w 165"/>
              <a:gd name="T43" fmla="*/ 2147483647 h 54"/>
              <a:gd name="T44" fmla="*/ 2147483647 w 165"/>
              <a:gd name="T45" fmla="*/ 2147483647 h 54"/>
              <a:gd name="T46" fmla="*/ 2147483647 w 165"/>
              <a:gd name="T47" fmla="*/ 2147483647 h 54"/>
              <a:gd name="T48" fmla="*/ 2147483647 w 165"/>
              <a:gd name="T49" fmla="*/ 2147483647 h 54"/>
              <a:gd name="T50" fmla="*/ 2147483647 w 165"/>
              <a:gd name="T51" fmla="*/ 2147483647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5"/>
              <a:gd name="T79" fmla="*/ 0 h 54"/>
              <a:gd name="T80" fmla="*/ 165 w 16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5" h="54">
                <a:moveTo>
                  <a:pt x="165" y="14"/>
                </a:moveTo>
                <a:lnTo>
                  <a:pt x="145" y="8"/>
                </a:lnTo>
                <a:lnTo>
                  <a:pt x="125" y="5"/>
                </a:lnTo>
                <a:lnTo>
                  <a:pt x="105" y="0"/>
                </a:lnTo>
                <a:lnTo>
                  <a:pt x="94" y="0"/>
                </a:lnTo>
                <a:lnTo>
                  <a:pt x="88" y="0"/>
                </a:lnTo>
                <a:lnTo>
                  <a:pt x="80" y="2"/>
                </a:lnTo>
                <a:lnTo>
                  <a:pt x="68" y="5"/>
                </a:lnTo>
                <a:lnTo>
                  <a:pt x="54" y="8"/>
                </a:lnTo>
                <a:lnTo>
                  <a:pt x="40" y="11"/>
                </a:lnTo>
                <a:lnTo>
                  <a:pt x="26" y="14"/>
                </a:lnTo>
                <a:lnTo>
                  <a:pt x="11" y="17"/>
                </a:lnTo>
                <a:lnTo>
                  <a:pt x="0" y="17"/>
                </a:lnTo>
                <a:lnTo>
                  <a:pt x="0" y="25"/>
                </a:lnTo>
                <a:lnTo>
                  <a:pt x="0" y="37"/>
                </a:lnTo>
                <a:lnTo>
                  <a:pt x="0" y="45"/>
                </a:lnTo>
                <a:lnTo>
                  <a:pt x="0" y="48"/>
                </a:lnTo>
                <a:lnTo>
                  <a:pt x="20" y="48"/>
                </a:lnTo>
                <a:lnTo>
                  <a:pt x="43" y="51"/>
                </a:lnTo>
                <a:lnTo>
                  <a:pt x="68" y="51"/>
                </a:lnTo>
                <a:lnTo>
                  <a:pt x="94" y="51"/>
                </a:lnTo>
                <a:lnTo>
                  <a:pt x="117" y="51"/>
                </a:lnTo>
                <a:lnTo>
                  <a:pt x="136" y="51"/>
                </a:lnTo>
                <a:lnTo>
                  <a:pt x="153" y="54"/>
                </a:lnTo>
                <a:lnTo>
                  <a:pt x="165" y="54"/>
                </a:lnTo>
                <a:lnTo>
                  <a:pt x="165" y="14"/>
                </a:lnTo>
                <a:close/>
              </a:path>
            </a:pathLst>
          </a:custGeom>
          <a:solidFill>
            <a:srgbClr val="000080"/>
          </a:solidFill>
          <a:ln w="9525">
            <a:noFill/>
            <a:round/>
            <a:headEnd/>
            <a:tailEnd/>
          </a:ln>
        </p:spPr>
        <p:txBody>
          <a:bodyPr/>
          <a:lstStyle/>
          <a:p>
            <a:pPr algn="ctr" eaLnBrk="0" hangingPunct="0"/>
            <a:endParaRPr lang="pt-BR"/>
          </a:p>
        </p:txBody>
      </p:sp>
      <p:sp>
        <p:nvSpPr>
          <p:cNvPr id="1669" name="Freeform 994"/>
          <p:cNvSpPr>
            <a:spLocks noChangeAspect="1"/>
          </p:cNvSpPr>
          <p:nvPr/>
        </p:nvSpPr>
        <p:spPr bwMode="auto">
          <a:xfrm flipH="1">
            <a:off x="6548438" y="2940050"/>
            <a:ext cx="9525" cy="7938"/>
          </a:xfrm>
          <a:custGeom>
            <a:avLst/>
            <a:gdLst>
              <a:gd name="T0" fmla="*/ 2147483647 w 54"/>
              <a:gd name="T1" fmla="*/ 2147483647 h 45"/>
              <a:gd name="T2" fmla="*/ 2147483647 w 54"/>
              <a:gd name="T3" fmla="*/ 0 h 45"/>
              <a:gd name="T4" fmla="*/ 2147483647 w 54"/>
              <a:gd name="T5" fmla="*/ 2147483647 h 45"/>
              <a:gd name="T6" fmla="*/ 2147483647 w 54"/>
              <a:gd name="T7" fmla="*/ 2147483647 h 45"/>
              <a:gd name="T8" fmla="*/ 2147483647 w 54"/>
              <a:gd name="T9" fmla="*/ 2147483647 h 45"/>
              <a:gd name="T10" fmla="*/ 0 w 54"/>
              <a:gd name="T11" fmla="*/ 2147483647 h 45"/>
              <a:gd name="T12" fmla="*/ 0 w 54"/>
              <a:gd name="T13" fmla="*/ 2147483647 h 45"/>
              <a:gd name="T14" fmla="*/ 2147483647 w 54"/>
              <a:gd name="T15" fmla="*/ 2147483647 h 45"/>
              <a:gd name="T16" fmla="*/ 2147483647 w 54"/>
              <a:gd name="T17" fmla="*/ 2147483647 h 45"/>
              <a:gd name="T18" fmla="*/ 2147483647 w 54"/>
              <a:gd name="T19" fmla="*/ 2147483647 h 45"/>
              <a:gd name="T20" fmla="*/ 2147483647 w 54"/>
              <a:gd name="T21" fmla="*/ 2147483647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45"/>
              <a:gd name="T35" fmla="*/ 54 w 54"/>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45">
                <a:moveTo>
                  <a:pt x="54" y="45"/>
                </a:moveTo>
                <a:lnTo>
                  <a:pt x="54" y="0"/>
                </a:lnTo>
                <a:lnTo>
                  <a:pt x="34" y="3"/>
                </a:lnTo>
                <a:lnTo>
                  <a:pt x="19" y="3"/>
                </a:lnTo>
                <a:lnTo>
                  <a:pt x="8" y="3"/>
                </a:lnTo>
                <a:lnTo>
                  <a:pt x="0" y="3"/>
                </a:lnTo>
                <a:lnTo>
                  <a:pt x="0" y="37"/>
                </a:lnTo>
                <a:lnTo>
                  <a:pt x="14" y="40"/>
                </a:lnTo>
                <a:lnTo>
                  <a:pt x="28" y="40"/>
                </a:lnTo>
                <a:lnTo>
                  <a:pt x="42" y="42"/>
                </a:lnTo>
                <a:lnTo>
                  <a:pt x="54" y="45"/>
                </a:lnTo>
                <a:close/>
              </a:path>
            </a:pathLst>
          </a:custGeom>
          <a:solidFill>
            <a:schemeClr val="tx1"/>
          </a:solidFill>
          <a:ln w="9525">
            <a:noFill/>
            <a:round/>
            <a:headEnd/>
            <a:tailEnd/>
          </a:ln>
        </p:spPr>
        <p:txBody>
          <a:bodyPr/>
          <a:lstStyle/>
          <a:p>
            <a:pPr algn="ctr" eaLnBrk="0" hangingPunct="0"/>
            <a:endParaRPr lang="pt-BR"/>
          </a:p>
        </p:txBody>
      </p:sp>
      <p:sp>
        <p:nvSpPr>
          <p:cNvPr id="1670" name="Freeform 995"/>
          <p:cNvSpPr>
            <a:spLocks noChangeAspect="1"/>
          </p:cNvSpPr>
          <p:nvPr/>
        </p:nvSpPr>
        <p:spPr bwMode="auto">
          <a:xfrm flipH="1">
            <a:off x="6540500" y="2792413"/>
            <a:ext cx="92075" cy="149225"/>
          </a:xfrm>
          <a:custGeom>
            <a:avLst/>
            <a:gdLst>
              <a:gd name="T0" fmla="*/ 2147483647 w 528"/>
              <a:gd name="T1" fmla="*/ 2147483647 h 966"/>
              <a:gd name="T2" fmla="*/ 2147483647 w 528"/>
              <a:gd name="T3" fmla="*/ 2147483647 h 966"/>
              <a:gd name="T4" fmla="*/ 2147483647 w 528"/>
              <a:gd name="T5" fmla="*/ 2147483647 h 966"/>
              <a:gd name="T6" fmla="*/ 2147483647 w 528"/>
              <a:gd name="T7" fmla="*/ 2147483647 h 966"/>
              <a:gd name="T8" fmla="*/ 2147483647 w 528"/>
              <a:gd name="T9" fmla="*/ 2147483647 h 966"/>
              <a:gd name="T10" fmla="*/ 2147483647 w 528"/>
              <a:gd name="T11" fmla="*/ 2147483647 h 966"/>
              <a:gd name="T12" fmla="*/ 2147483647 w 528"/>
              <a:gd name="T13" fmla="*/ 2147483647 h 966"/>
              <a:gd name="T14" fmla="*/ 2147483647 w 528"/>
              <a:gd name="T15" fmla="*/ 2147483647 h 966"/>
              <a:gd name="T16" fmla="*/ 2147483647 w 528"/>
              <a:gd name="T17" fmla="*/ 2147483647 h 966"/>
              <a:gd name="T18" fmla="*/ 2147483647 w 528"/>
              <a:gd name="T19" fmla="*/ 2147483647 h 966"/>
              <a:gd name="T20" fmla="*/ 2147483647 w 528"/>
              <a:gd name="T21" fmla="*/ 2147483647 h 966"/>
              <a:gd name="T22" fmla="*/ 2147483647 w 528"/>
              <a:gd name="T23" fmla="*/ 2147483647 h 966"/>
              <a:gd name="T24" fmla="*/ 2147483647 w 528"/>
              <a:gd name="T25" fmla="*/ 2147483647 h 966"/>
              <a:gd name="T26" fmla="*/ 2147483647 w 528"/>
              <a:gd name="T27" fmla="*/ 2147483647 h 966"/>
              <a:gd name="T28" fmla="*/ 2147483647 w 528"/>
              <a:gd name="T29" fmla="*/ 2147483647 h 966"/>
              <a:gd name="T30" fmla="*/ 2147483647 w 528"/>
              <a:gd name="T31" fmla="*/ 2147483647 h 966"/>
              <a:gd name="T32" fmla="*/ 2147483647 w 528"/>
              <a:gd name="T33" fmla="*/ 2147483647 h 966"/>
              <a:gd name="T34" fmla="*/ 2147483647 w 528"/>
              <a:gd name="T35" fmla="*/ 2147483647 h 966"/>
              <a:gd name="T36" fmla="*/ 2147483647 w 528"/>
              <a:gd name="T37" fmla="*/ 2147483647 h 966"/>
              <a:gd name="T38" fmla="*/ 2147483647 w 528"/>
              <a:gd name="T39" fmla="*/ 2147483647 h 966"/>
              <a:gd name="T40" fmla="*/ 2147483647 w 528"/>
              <a:gd name="T41" fmla="*/ 2147483647 h 966"/>
              <a:gd name="T42" fmla="*/ 2147483647 w 528"/>
              <a:gd name="T43" fmla="*/ 2147483647 h 966"/>
              <a:gd name="T44" fmla="*/ 2147483647 w 528"/>
              <a:gd name="T45" fmla="*/ 2147483647 h 966"/>
              <a:gd name="T46" fmla="*/ 2147483647 w 528"/>
              <a:gd name="T47" fmla="*/ 2147483647 h 966"/>
              <a:gd name="T48" fmla="*/ 2147483647 w 528"/>
              <a:gd name="T49" fmla="*/ 2147483647 h 966"/>
              <a:gd name="T50" fmla="*/ 2147483647 w 528"/>
              <a:gd name="T51" fmla="*/ 2147483647 h 966"/>
              <a:gd name="T52" fmla="*/ 2147483647 w 528"/>
              <a:gd name="T53" fmla="*/ 2147483647 h 966"/>
              <a:gd name="T54" fmla="*/ 2147483647 w 528"/>
              <a:gd name="T55" fmla="*/ 2147483647 h 966"/>
              <a:gd name="T56" fmla="*/ 2147483647 w 528"/>
              <a:gd name="T57" fmla="*/ 2147483647 h 966"/>
              <a:gd name="T58" fmla="*/ 2147483647 w 528"/>
              <a:gd name="T59" fmla="*/ 2147483647 h 966"/>
              <a:gd name="T60" fmla="*/ 2147483647 w 528"/>
              <a:gd name="T61" fmla="*/ 2147483647 h 966"/>
              <a:gd name="T62" fmla="*/ 2147483647 w 528"/>
              <a:gd name="T63" fmla="*/ 2147483647 h 966"/>
              <a:gd name="T64" fmla="*/ 2147483647 w 528"/>
              <a:gd name="T65" fmla="*/ 2147483647 h 966"/>
              <a:gd name="T66" fmla="*/ 2147483647 w 528"/>
              <a:gd name="T67" fmla="*/ 2147483647 h 966"/>
              <a:gd name="T68" fmla="*/ 2147483647 w 528"/>
              <a:gd name="T69" fmla="*/ 2147483647 h 966"/>
              <a:gd name="T70" fmla="*/ 2147483647 w 528"/>
              <a:gd name="T71" fmla="*/ 2147483647 h 966"/>
              <a:gd name="T72" fmla="*/ 2147483647 w 528"/>
              <a:gd name="T73" fmla="*/ 2147483647 h 966"/>
              <a:gd name="T74" fmla="*/ 2147483647 w 528"/>
              <a:gd name="T75" fmla="*/ 2147483647 h 966"/>
              <a:gd name="T76" fmla="*/ 2147483647 w 528"/>
              <a:gd name="T77" fmla="*/ 2147483647 h 966"/>
              <a:gd name="T78" fmla="*/ 2147483647 w 528"/>
              <a:gd name="T79" fmla="*/ 2147483647 h 966"/>
              <a:gd name="T80" fmla="*/ 2147483647 w 528"/>
              <a:gd name="T81" fmla="*/ 2147483647 h 966"/>
              <a:gd name="T82" fmla="*/ 2147483647 w 528"/>
              <a:gd name="T83" fmla="*/ 2147483647 h 966"/>
              <a:gd name="T84" fmla="*/ 2147483647 w 528"/>
              <a:gd name="T85" fmla="*/ 2147483647 h 966"/>
              <a:gd name="T86" fmla="*/ 2147483647 w 528"/>
              <a:gd name="T87" fmla="*/ 2147483647 h 966"/>
              <a:gd name="T88" fmla="*/ 0 w 528"/>
              <a:gd name="T89" fmla="*/ 2147483647 h 966"/>
              <a:gd name="T90" fmla="*/ 0 w 528"/>
              <a:gd name="T91" fmla="*/ 2147483647 h 966"/>
              <a:gd name="T92" fmla="*/ 2147483647 w 528"/>
              <a:gd name="T93" fmla="*/ 2147483647 h 966"/>
              <a:gd name="T94" fmla="*/ 2147483647 w 528"/>
              <a:gd name="T95" fmla="*/ 2147483647 h 966"/>
              <a:gd name="T96" fmla="*/ 2147483647 w 528"/>
              <a:gd name="T97" fmla="*/ 2147483647 h 966"/>
              <a:gd name="T98" fmla="*/ 2147483647 w 528"/>
              <a:gd name="T99" fmla="*/ 2147483647 h 966"/>
              <a:gd name="T100" fmla="*/ 2147483647 w 528"/>
              <a:gd name="T101" fmla="*/ 2147483647 h 966"/>
              <a:gd name="T102" fmla="*/ 2147483647 w 528"/>
              <a:gd name="T103" fmla="*/ 2147483647 h 966"/>
              <a:gd name="T104" fmla="*/ 2147483647 w 528"/>
              <a:gd name="T105" fmla="*/ 2147483647 h 9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8"/>
              <a:gd name="T160" fmla="*/ 0 h 966"/>
              <a:gd name="T161" fmla="*/ 528 w 528"/>
              <a:gd name="T162" fmla="*/ 966 h 9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8" h="966">
                <a:moveTo>
                  <a:pt x="93" y="946"/>
                </a:moveTo>
                <a:lnTo>
                  <a:pt x="105" y="951"/>
                </a:lnTo>
                <a:lnTo>
                  <a:pt x="122" y="954"/>
                </a:lnTo>
                <a:lnTo>
                  <a:pt x="136" y="960"/>
                </a:lnTo>
                <a:lnTo>
                  <a:pt x="153" y="960"/>
                </a:lnTo>
                <a:lnTo>
                  <a:pt x="170" y="963"/>
                </a:lnTo>
                <a:lnTo>
                  <a:pt x="187" y="963"/>
                </a:lnTo>
                <a:lnTo>
                  <a:pt x="204" y="963"/>
                </a:lnTo>
                <a:lnTo>
                  <a:pt x="219" y="963"/>
                </a:lnTo>
                <a:lnTo>
                  <a:pt x="227" y="963"/>
                </a:lnTo>
                <a:lnTo>
                  <a:pt x="236" y="963"/>
                </a:lnTo>
                <a:lnTo>
                  <a:pt x="241" y="963"/>
                </a:lnTo>
                <a:lnTo>
                  <a:pt x="247" y="963"/>
                </a:lnTo>
                <a:lnTo>
                  <a:pt x="258" y="963"/>
                </a:lnTo>
                <a:lnTo>
                  <a:pt x="273" y="960"/>
                </a:lnTo>
                <a:lnTo>
                  <a:pt x="287" y="957"/>
                </a:lnTo>
                <a:lnTo>
                  <a:pt x="301" y="954"/>
                </a:lnTo>
                <a:lnTo>
                  <a:pt x="315" y="951"/>
                </a:lnTo>
                <a:lnTo>
                  <a:pt x="327" y="948"/>
                </a:lnTo>
                <a:lnTo>
                  <a:pt x="335" y="946"/>
                </a:lnTo>
                <a:lnTo>
                  <a:pt x="341" y="946"/>
                </a:lnTo>
                <a:lnTo>
                  <a:pt x="352" y="946"/>
                </a:lnTo>
                <a:lnTo>
                  <a:pt x="372" y="951"/>
                </a:lnTo>
                <a:lnTo>
                  <a:pt x="392" y="954"/>
                </a:lnTo>
                <a:lnTo>
                  <a:pt x="412" y="960"/>
                </a:lnTo>
                <a:lnTo>
                  <a:pt x="418" y="963"/>
                </a:lnTo>
                <a:lnTo>
                  <a:pt x="423" y="963"/>
                </a:lnTo>
                <a:lnTo>
                  <a:pt x="429" y="966"/>
                </a:lnTo>
                <a:lnTo>
                  <a:pt x="435" y="966"/>
                </a:lnTo>
                <a:lnTo>
                  <a:pt x="443" y="966"/>
                </a:lnTo>
                <a:lnTo>
                  <a:pt x="454" y="966"/>
                </a:lnTo>
                <a:lnTo>
                  <a:pt x="469" y="966"/>
                </a:lnTo>
                <a:lnTo>
                  <a:pt x="489" y="963"/>
                </a:lnTo>
                <a:lnTo>
                  <a:pt x="500" y="957"/>
                </a:lnTo>
                <a:lnTo>
                  <a:pt x="509" y="951"/>
                </a:lnTo>
                <a:lnTo>
                  <a:pt x="514" y="946"/>
                </a:lnTo>
                <a:lnTo>
                  <a:pt x="517" y="934"/>
                </a:lnTo>
                <a:lnTo>
                  <a:pt x="520" y="917"/>
                </a:lnTo>
                <a:lnTo>
                  <a:pt x="523" y="892"/>
                </a:lnTo>
                <a:lnTo>
                  <a:pt x="526" y="866"/>
                </a:lnTo>
                <a:lnTo>
                  <a:pt x="526" y="846"/>
                </a:lnTo>
                <a:lnTo>
                  <a:pt x="526" y="815"/>
                </a:lnTo>
                <a:lnTo>
                  <a:pt x="528" y="758"/>
                </a:lnTo>
                <a:lnTo>
                  <a:pt x="528" y="704"/>
                </a:lnTo>
                <a:lnTo>
                  <a:pt x="528" y="672"/>
                </a:lnTo>
                <a:lnTo>
                  <a:pt x="526" y="658"/>
                </a:lnTo>
                <a:lnTo>
                  <a:pt x="523" y="638"/>
                </a:lnTo>
                <a:lnTo>
                  <a:pt x="520" y="618"/>
                </a:lnTo>
                <a:lnTo>
                  <a:pt x="520" y="601"/>
                </a:lnTo>
                <a:lnTo>
                  <a:pt x="520" y="576"/>
                </a:lnTo>
                <a:lnTo>
                  <a:pt x="520" y="541"/>
                </a:lnTo>
                <a:lnTo>
                  <a:pt x="514" y="504"/>
                </a:lnTo>
                <a:lnTo>
                  <a:pt x="509" y="479"/>
                </a:lnTo>
                <a:lnTo>
                  <a:pt x="503" y="462"/>
                </a:lnTo>
                <a:lnTo>
                  <a:pt x="489" y="436"/>
                </a:lnTo>
                <a:lnTo>
                  <a:pt x="474" y="399"/>
                </a:lnTo>
                <a:lnTo>
                  <a:pt x="454" y="356"/>
                </a:lnTo>
                <a:lnTo>
                  <a:pt x="432" y="314"/>
                </a:lnTo>
                <a:lnTo>
                  <a:pt x="409" y="274"/>
                </a:lnTo>
                <a:lnTo>
                  <a:pt x="389" y="237"/>
                </a:lnTo>
                <a:lnTo>
                  <a:pt x="369" y="211"/>
                </a:lnTo>
                <a:lnTo>
                  <a:pt x="372" y="197"/>
                </a:lnTo>
                <a:lnTo>
                  <a:pt x="378" y="183"/>
                </a:lnTo>
                <a:lnTo>
                  <a:pt x="381" y="168"/>
                </a:lnTo>
                <a:lnTo>
                  <a:pt x="381" y="160"/>
                </a:lnTo>
                <a:lnTo>
                  <a:pt x="375" y="151"/>
                </a:lnTo>
                <a:lnTo>
                  <a:pt x="361" y="134"/>
                </a:lnTo>
                <a:lnTo>
                  <a:pt x="344" y="111"/>
                </a:lnTo>
                <a:lnTo>
                  <a:pt x="321" y="86"/>
                </a:lnTo>
                <a:lnTo>
                  <a:pt x="292" y="57"/>
                </a:lnTo>
                <a:lnTo>
                  <a:pt x="261" y="35"/>
                </a:lnTo>
                <a:lnTo>
                  <a:pt x="227" y="15"/>
                </a:lnTo>
                <a:lnTo>
                  <a:pt x="190" y="0"/>
                </a:lnTo>
                <a:lnTo>
                  <a:pt x="173" y="26"/>
                </a:lnTo>
                <a:lnTo>
                  <a:pt x="153" y="52"/>
                </a:lnTo>
                <a:lnTo>
                  <a:pt x="139" y="74"/>
                </a:lnTo>
                <a:lnTo>
                  <a:pt x="133" y="92"/>
                </a:lnTo>
                <a:lnTo>
                  <a:pt x="130" y="106"/>
                </a:lnTo>
                <a:lnTo>
                  <a:pt x="128" y="111"/>
                </a:lnTo>
                <a:lnTo>
                  <a:pt x="125" y="120"/>
                </a:lnTo>
                <a:lnTo>
                  <a:pt x="116" y="131"/>
                </a:lnTo>
                <a:lnTo>
                  <a:pt x="110" y="140"/>
                </a:lnTo>
                <a:lnTo>
                  <a:pt x="93" y="160"/>
                </a:lnTo>
                <a:lnTo>
                  <a:pt x="76" y="188"/>
                </a:lnTo>
                <a:lnTo>
                  <a:pt x="59" y="220"/>
                </a:lnTo>
                <a:lnTo>
                  <a:pt x="51" y="242"/>
                </a:lnTo>
                <a:lnTo>
                  <a:pt x="39" y="271"/>
                </a:lnTo>
                <a:lnTo>
                  <a:pt x="22" y="319"/>
                </a:lnTo>
                <a:lnTo>
                  <a:pt x="5" y="376"/>
                </a:lnTo>
                <a:lnTo>
                  <a:pt x="0" y="433"/>
                </a:lnTo>
                <a:lnTo>
                  <a:pt x="0" y="450"/>
                </a:lnTo>
                <a:lnTo>
                  <a:pt x="0" y="476"/>
                </a:lnTo>
                <a:lnTo>
                  <a:pt x="0" y="501"/>
                </a:lnTo>
                <a:lnTo>
                  <a:pt x="2" y="527"/>
                </a:lnTo>
                <a:lnTo>
                  <a:pt x="11" y="576"/>
                </a:lnTo>
                <a:lnTo>
                  <a:pt x="22" y="652"/>
                </a:lnTo>
                <a:lnTo>
                  <a:pt x="34" y="732"/>
                </a:lnTo>
                <a:lnTo>
                  <a:pt x="37" y="792"/>
                </a:lnTo>
                <a:lnTo>
                  <a:pt x="34" y="832"/>
                </a:lnTo>
                <a:lnTo>
                  <a:pt x="34" y="874"/>
                </a:lnTo>
                <a:lnTo>
                  <a:pt x="37" y="911"/>
                </a:lnTo>
                <a:lnTo>
                  <a:pt x="48" y="931"/>
                </a:lnTo>
                <a:lnTo>
                  <a:pt x="62" y="940"/>
                </a:lnTo>
                <a:lnTo>
                  <a:pt x="74" y="943"/>
                </a:lnTo>
                <a:lnTo>
                  <a:pt x="85" y="946"/>
                </a:lnTo>
                <a:lnTo>
                  <a:pt x="93" y="946"/>
                </a:lnTo>
                <a:close/>
              </a:path>
            </a:pathLst>
          </a:custGeom>
          <a:solidFill>
            <a:schemeClr val="accent1"/>
          </a:solidFill>
          <a:ln w="9525">
            <a:noFill/>
            <a:round/>
            <a:headEnd/>
            <a:tailEnd/>
          </a:ln>
        </p:spPr>
        <p:txBody>
          <a:bodyPr/>
          <a:lstStyle/>
          <a:p>
            <a:pPr algn="ctr" eaLnBrk="0" hangingPunct="0"/>
            <a:endParaRPr lang="pt-BR"/>
          </a:p>
        </p:txBody>
      </p:sp>
      <p:sp>
        <p:nvSpPr>
          <p:cNvPr id="1671" name="Freeform 996"/>
          <p:cNvSpPr>
            <a:spLocks noChangeAspect="1"/>
          </p:cNvSpPr>
          <p:nvPr/>
        </p:nvSpPr>
        <p:spPr bwMode="auto">
          <a:xfrm flipH="1">
            <a:off x="6434138" y="2921000"/>
            <a:ext cx="66675" cy="28575"/>
          </a:xfrm>
          <a:custGeom>
            <a:avLst/>
            <a:gdLst>
              <a:gd name="T0" fmla="*/ 0 w 393"/>
              <a:gd name="T1" fmla="*/ 2147483647 h 185"/>
              <a:gd name="T2" fmla="*/ 2147483647 w 393"/>
              <a:gd name="T3" fmla="*/ 2147483647 h 185"/>
              <a:gd name="T4" fmla="*/ 2147483647 w 393"/>
              <a:gd name="T5" fmla="*/ 2147483647 h 185"/>
              <a:gd name="T6" fmla="*/ 2147483647 w 393"/>
              <a:gd name="T7" fmla="*/ 2147483647 h 185"/>
              <a:gd name="T8" fmla="*/ 2147483647 w 393"/>
              <a:gd name="T9" fmla="*/ 2147483647 h 185"/>
              <a:gd name="T10" fmla="*/ 2147483647 w 393"/>
              <a:gd name="T11" fmla="*/ 2147483647 h 185"/>
              <a:gd name="T12" fmla="*/ 2147483647 w 393"/>
              <a:gd name="T13" fmla="*/ 2147483647 h 185"/>
              <a:gd name="T14" fmla="*/ 2147483647 w 393"/>
              <a:gd name="T15" fmla="*/ 2147483647 h 185"/>
              <a:gd name="T16" fmla="*/ 2147483647 w 393"/>
              <a:gd name="T17" fmla="*/ 2147483647 h 185"/>
              <a:gd name="T18" fmla="*/ 2147483647 w 393"/>
              <a:gd name="T19" fmla="*/ 2147483647 h 185"/>
              <a:gd name="T20" fmla="*/ 2147483647 w 393"/>
              <a:gd name="T21" fmla="*/ 2147483647 h 185"/>
              <a:gd name="T22" fmla="*/ 2147483647 w 393"/>
              <a:gd name="T23" fmla="*/ 2147483647 h 185"/>
              <a:gd name="T24" fmla="*/ 2147483647 w 393"/>
              <a:gd name="T25" fmla="*/ 2147483647 h 185"/>
              <a:gd name="T26" fmla="*/ 2147483647 w 393"/>
              <a:gd name="T27" fmla="*/ 2147483647 h 185"/>
              <a:gd name="T28" fmla="*/ 2147483647 w 393"/>
              <a:gd name="T29" fmla="*/ 2147483647 h 185"/>
              <a:gd name="T30" fmla="*/ 2147483647 w 393"/>
              <a:gd name="T31" fmla="*/ 2147483647 h 185"/>
              <a:gd name="T32" fmla="*/ 2147483647 w 393"/>
              <a:gd name="T33" fmla="*/ 2147483647 h 185"/>
              <a:gd name="T34" fmla="*/ 2147483647 w 393"/>
              <a:gd name="T35" fmla="*/ 2147483647 h 185"/>
              <a:gd name="T36" fmla="*/ 2147483647 w 393"/>
              <a:gd name="T37" fmla="*/ 2147483647 h 185"/>
              <a:gd name="T38" fmla="*/ 2147483647 w 393"/>
              <a:gd name="T39" fmla="*/ 2147483647 h 185"/>
              <a:gd name="T40" fmla="*/ 2147483647 w 393"/>
              <a:gd name="T41" fmla="*/ 2147483647 h 185"/>
              <a:gd name="T42" fmla="*/ 2147483647 w 393"/>
              <a:gd name="T43" fmla="*/ 2147483647 h 185"/>
              <a:gd name="T44" fmla="*/ 2147483647 w 393"/>
              <a:gd name="T45" fmla="*/ 2147483647 h 185"/>
              <a:gd name="T46" fmla="*/ 2147483647 w 393"/>
              <a:gd name="T47" fmla="*/ 2147483647 h 185"/>
              <a:gd name="T48" fmla="*/ 2147483647 w 393"/>
              <a:gd name="T49" fmla="*/ 2147483647 h 185"/>
              <a:gd name="T50" fmla="*/ 2147483647 w 393"/>
              <a:gd name="T51" fmla="*/ 2147483647 h 185"/>
              <a:gd name="T52" fmla="*/ 2147483647 w 393"/>
              <a:gd name="T53" fmla="*/ 2147483647 h 185"/>
              <a:gd name="T54" fmla="*/ 2147483647 w 393"/>
              <a:gd name="T55" fmla="*/ 2147483647 h 185"/>
              <a:gd name="T56" fmla="*/ 2147483647 w 393"/>
              <a:gd name="T57" fmla="*/ 2147483647 h 185"/>
              <a:gd name="T58" fmla="*/ 2147483647 w 393"/>
              <a:gd name="T59" fmla="*/ 2147483647 h 185"/>
              <a:gd name="T60" fmla="*/ 2147483647 w 393"/>
              <a:gd name="T61" fmla="*/ 2147483647 h 185"/>
              <a:gd name="T62" fmla="*/ 2147483647 w 393"/>
              <a:gd name="T63" fmla="*/ 2147483647 h 185"/>
              <a:gd name="T64" fmla="*/ 2147483647 w 393"/>
              <a:gd name="T65" fmla="*/ 2147483647 h 185"/>
              <a:gd name="T66" fmla="*/ 2147483647 w 393"/>
              <a:gd name="T67" fmla="*/ 2147483647 h 185"/>
              <a:gd name="T68" fmla="*/ 2147483647 w 393"/>
              <a:gd name="T69" fmla="*/ 2147483647 h 185"/>
              <a:gd name="T70" fmla="*/ 2147483647 w 393"/>
              <a:gd name="T71" fmla="*/ 2147483647 h 185"/>
              <a:gd name="T72" fmla="*/ 2147483647 w 393"/>
              <a:gd name="T73" fmla="*/ 0 h 185"/>
              <a:gd name="T74" fmla="*/ 2147483647 w 393"/>
              <a:gd name="T75" fmla="*/ 2147483647 h 185"/>
              <a:gd name="T76" fmla="*/ 2147483647 w 393"/>
              <a:gd name="T77" fmla="*/ 2147483647 h 185"/>
              <a:gd name="T78" fmla="*/ 2147483647 w 393"/>
              <a:gd name="T79" fmla="*/ 2147483647 h 185"/>
              <a:gd name="T80" fmla="*/ 2147483647 w 393"/>
              <a:gd name="T81" fmla="*/ 2147483647 h 185"/>
              <a:gd name="T82" fmla="*/ 2147483647 w 393"/>
              <a:gd name="T83" fmla="*/ 2147483647 h 18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93"/>
              <a:gd name="T127" fmla="*/ 0 h 185"/>
              <a:gd name="T128" fmla="*/ 393 w 393"/>
              <a:gd name="T129" fmla="*/ 185 h 18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93" h="185">
                <a:moveTo>
                  <a:pt x="6" y="17"/>
                </a:moveTo>
                <a:lnTo>
                  <a:pt x="0" y="31"/>
                </a:lnTo>
                <a:lnTo>
                  <a:pt x="0" y="43"/>
                </a:lnTo>
                <a:lnTo>
                  <a:pt x="6" y="54"/>
                </a:lnTo>
                <a:lnTo>
                  <a:pt x="17" y="65"/>
                </a:lnTo>
                <a:lnTo>
                  <a:pt x="29" y="71"/>
                </a:lnTo>
                <a:lnTo>
                  <a:pt x="40" y="74"/>
                </a:lnTo>
                <a:lnTo>
                  <a:pt x="49" y="77"/>
                </a:lnTo>
                <a:lnTo>
                  <a:pt x="60" y="85"/>
                </a:lnTo>
                <a:lnTo>
                  <a:pt x="66" y="91"/>
                </a:lnTo>
                <a:lnTo>
                  <a:pt x="77" y="100"/>
                </a:lnTo>
                <a:lnTo>
                  <a:pt x="86" y="108"/>
                </a:lnTo>
                <a:lnTo>
                  <a:pt x="100" y="114"/>
                </a:lnTo>
                <a:lnTo>
                  <a:pt x="111" y="122"/>
                </a:lnTo>
                <a:lnTo>
                  <a:pt x="126" y="131"/>
                </a:lnTo>
                <a:lnTo>
                  <a:pt x="137" y="139"/>
                </a:lnTo>
                <a:lnTo>
                  <a:pt x="148" y="145"/>
                </a:lnTo>
                <a:lnTo>
                  <a:pt x="168" y="154"/>
                </a:lnTo>
                <a:lnTo>
                  <a:pt x="188" y="165"/>
                </a:lnTo>
                <a:lnTo>
                  <a:pt x="202" y="171"/>
                </a:lnTo>
                <a:lnTo>
                  <a:pt x="216" y="174"/>
                </a:lnTo>
                <a:lnTo>
                  <a:pt x="231" y="171"/>
                </a:lnTo>
                <a:lnTo>
                  <a:pt x="248" y="174"/>
                </a:lnTo>
                <a:lnTo>
                  <a:pt x="259" y="179"/>
                </a:lnTo>
                <a:lnTo>
                  <a:pt x="268" y="182"/>
                </a:lnTo>
                <a:lnTo>
                  <a:pt x="276" y="185"/>
                </a:lnTo>
                <a:lnTo>
                  <a:pt x="288" y="185"/>
                </a:lnTo>
                <a:lnTo>
                  <a:pt x="296" y="182"/>
                </a:lnTo>
                <a:lnTo>
                  <a:pt x="305" y="176"/>
                </a:lnTo>
                <a:lnTo>
                  <a:pt x="313" y="171"/>
                </a:lnTo>
                <a:lnTo>
                  <a:pt x="325" y="162"/>
                </a:lnTo>
                <a:lnTo>
                  <a:pt x="339" y="151"/>
                </a:lnTo>
                <a:lnTo>
                  <a:pt x="356" y="137"/>
                </a:lnTo>
                <a:lnTo>
                  <a:pt x="370" y="125"/>
                </a:lnTo>
                <a:lnTo>
                  <a:pt x="384" y="114"/>
                </a:lnTo>
                <a:lnTo>
                  <a:pt x="390" y="108"/>
                </a:lnTo>
                <a:lnTo>
                  <a:pt x="393" y="102"/>
                </a:lnTo>
                <a:lnTo>
                  <a:pt x="384" y="97"/>
                </a:lnTo>
                <a:lnTo>
                  <a:pt x="373" y="97"/>
                </a:lnTo>
                <a:lnTo>
                  <a:pt x="361" y="97"/>
                </a:lnTo>
                <a:lnTo>
                  <a:pt x="344" y="97"/>
                </a:lnTo>
                <a:lnTo>
                  <a:pt x="330" y="100"/>
                </a:lnTo>
                <a:lnTo>
                  <a:pt x="316" y="102"/>
                </a:lnTo>
                <a:lnTo>
                  <a:pt x="302" y="105"/>
                </a:lnTo>
                <a:lnTo>
                  <a:pt x="288" y="108"/>
                </a:lnTo>
                <a:lnTo>
                  <a:pt x="273" y="105"/>
                </a:lnTo>
                <a:lnTo>
                  <a:pt x="253" y="97"/>
                </a:lnTo>
                <a:lnTo>
                  <a:pt x="234" y="88"/>
                </a:lnTo>
                <a:lnTo>
                  <a:pt x="219" y="82"/>
                </a:lnTo>
                <a:lnTo>
                  <a:pt x="208" y="77"/>
                </a:lnTo>
                <a:lnTo>
                  <a:pt x="205" y="71"/>
                </a:lnTo>
                <a:lnTo>
                  <a:pt x="205" y="65"/>
                </a:lnTo>
                <a:lnTo>
                  <a:pt x="211" y="63"/>
                </a:lnTo>
                <a:lnTo>
                  <a:pt x="219" y="57"/>
                </a:lnTo>
                <a:lnTo>
                  <a:pt x="231" y="51"/>
                </a:lnTo>
                <a:lnTo>
                  <a:pt x="242" y="48"/>
                </a:lnTo>
                <a:lnTo>
                  <a:pt x="253" y="48"/>
                </a:lnTo>
                <a:lnTo>
                  <a:pt x="265" y="48"/>
                </a:lnTo>
                <a:lnTo>
                  <a:pt x="282" y="40"/>
                </a:lnTo>
                <a:lnTo>
                  <a:pt x="296" y="31"/>
                </a:lnTo>
                <a:lnTo>
                  <a:pt x="299" y="23"/>
                </a:lnTo>
                <a:lnTo>
                  <a:pt x="290" y="17"/>
                </a:lnTo>
                <a:lnTo>
                  <a:pt x="276" y="14"/>
                </a:lnTo>
                <a:lnTo>
                  <a:pt x="256" y="11"/>
                </a:lnTo>
                <a:lnTo>
                  <a:pt x="242" y="8"/>
                </a:lnTo>
                <a:lnTo>
                  <a:pt x="234" y="6"/>
                </a:lnTo>
                <a:lnTo>
                  <a:pt x="222" y="3"/>
                </a:lnTo>
                <a:lnTo>
                  <a:pt x="208" y="6"/>
                </a:lnTo>
                <a:lnTo>
                  <a:pt x="199" y="8"/>
                </a:lnTo>
                <a:lnTo>
                  <a:pt x="185" y="8"/>
                </a:lnTo>
                <a:lnTo>
                  <a:pt x="171" y="8"/>
                </a:lnTo>
                <a:lnTo>
                  <a:pt x="154" y="6"/>
                </a:lnTo>
                <a:lnTo>
                  <a:pt x="143" y="3"/>
                </a:lnTo>
                <a:lnTo>
                  <a:pt x="131" y="0"/>
                </a:lnTo>
                <a:lnTo>
                  <a:pt x="120" y="0"/>
                </a:lnTo>
                <a:lnTo>
                  <a:pt x="103" y="3"/>
                </a:lnTo>
                <a:lnTo>
                  <a:pt x="86" y="6"/>
                </a:lnTo>
                <a:lnTo>
                  <a:pt x="71" y="6"/>
                </a:lnTo>
                <a:lnTo>
                  <a:pt x="57" y="6"/>
                </a:lnTo>
                <a:lnTo>
                  <a:pt x="49" y="6"/>
                </a:lnTo>
                <a:lnTo>
                  <a:pt x="40" y="3"/>
                </a:lnTo>
                <a:lnTo>
                  <a:pt x="32" y="3"/>
                </a:lnTo>
                <a:lnTo>
                  <a:pt x="23" y="3"/>
                </a:lnTo>
                <a:lnTo>
                  <a:pt x="15" y="8"/>
                </a:lnTo>
                <a:lnTo>
                  <a:pt x="6" y="17"/>
                </a:lnTo>
                <a:close/>
              </a:path>
            </a:pathLst>
          </a:custGeom>
          <a:solidFill>
            <a:srgbClr val="C9A570"/>
          </a:solidFill>
          <a:ln w="9525">
            <a:noFill/>
            <a:round/>
            <a:headEnd/>
            <a:tailEnd/>
          </a:ln>
        </p:spPr>
        <p:txBody>
          <a:bodyPr/>
          <a:lstStyle/>
          <a:p>
            <a:pPr algn="ctr" eaLnBrk="0" hangingPunct="0"/>
            <a:endParaRPr lang="pt-BR"/>
          </a:p>
        </p:txBody>
      </p:sp>
      <p:sp>
        <p:nvSpPr>
          <p:cNvPr id="1672" name="Freeform 997"/>
          <p:cNvSpPr>
            <a:spLocks noChangeAspect="1"/>
          </p:cNvSpPr>
          <p:nvPr/>
        </p:nvSpPr>
        <p:spPr bwMode="auto">
          <a:xfrm flipH="1">
            <a:off x="6492875" y="2922588"/>
            <a:ext cx="7938" cy="7937"/>
          </a:xfrm>
          <a:custGeom>
            <a:avLst/>
            <a:gdLst>
              <a:gd name="T0" fmla="*/ 2147483647 w 49"/>
              <a:gd name="T1" fmla="*/ 2147483647 h 46"/>
              <a:gd name="T2" fmla="*/ 2147483647 w 49"/>
              <a:gd name="T3" fmla="*/ 2147483647 h 46"/>
              <a:gd name="T4" fmla="*/ 2147483647 w 49"/>
              <a:gd name="T5" fmla="*/ 2147483647 h 46"/>
              <a:gd name="T6" fmla="*/ 2147483647 w 49"/>
              <a:gd name="T7" fmla="*/ 2147483647 h 46"/>
              <a:gd name="T8" fmla="*/ 2147483647 w 49"/>
              <a:gd name="T9" fmla="*/ 2147483647 h 46"/>
              <a:gd name="T10" fmla="*/ 2147483647 w 49"/>
              <a:gd name="T11" fmla="*/ 0 h 46"/>
              <a:gd name="T12" fmla="*/ 2147483647 w 49"/>
              <a:gd name="T13" fmla="*/ 0 h 46"/>
              <a:gd name="T14" fmla="*/ 2147483647 w 49"/>
              <a:gd name="T15" fmla="*/ 2147483647 h 46"/>
              <a:gd name="T16" fmla="*/ 2147483647 w 49"/>
              <a:gd name="T17" fmla="*/ 2147483647 h 46"/>
              <a:gd name="T18" fmla="*/ 0 w 49"/>
              <a:gd name="T19" fmla="*/ 2147483647 h 46"/>
              <a:gd name="T20" fmla="*/ 0 w 49"/>
              <a:gd name="T21" fmla="*/ 2147483647 h 46"/>
              <a:gd name="T22" fmla="*/ 2147483647 w 49"/>
              <a:gd name="T23" fmla="*/ 2147483647 h 46"/>
              <a:gd name="T24" fmla="*/ 2147483647 w 49"/>
              <a:gd name="T25" fmla="*/ 2147483647 h 46"/>
              <a:gd name="T26" fmla="*/ 2147483647 w 49"/>
              <a:gd name="T27" fmla="*/ 2147483647 h 46"/>
              <a:gd name="T28" fmla="*/ 2147483647 w 49"/>
              <a:gd name="T29" fmla="*/ 2147483647 h 46"/>
              <a:gd name="T30" fmla="*/ 2147483647 w 49"/>
              <a:gd name="T31" fmla="*/ 2147483647 h 46"/>
              <a:gd name="T32" fmla="*/ 2147483647 w 49"/>
              <a:gd name="T33" fmla="*/ 2147483647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6"/>
              <a:gd name="T53" fmla="*/ 49 w 49"/>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6">
                <a:moveTo>
                  <a:pt x="46" y="34"/>
                </a:moveTo>
                <a:lnTo>
                  <a:pt x="49" y="26"/>
                </a:lnTo>
                <a:lnTo>
                  <a:pt x="49" y="17"/>
                </a:lnTo>
                <a:lnTo>
                  <a:pt x="43" y="9"/>
                </a:lnTo>
                <a:lnTo>
                  <a:pt x="37" y="3"/>
                </a:lnTo>
                <a:lnTo>
                  <a:pt x="29" y="0"/>
                </a:lnTo>
                <a:lnTo>
                  <a:pt x="20" y="0"/>
                </a:lnTo>
                <a:lnTo>
                  <a:pt x="12" y="3"/>
                </a:lnTo>
                <a:lnTo>
                  <a:pt x="3" y="12"/>
                </a:lnTo>
                <a:lnTo>
                  <a:pt x="0" y="20"/>
                </a:lnTo>
                <a:lnTo>
                  <a:pt x="0" y="29"/>
                </a:lnTo>
                <a:lnTo>
                  <a:pt x="6" y="37"/>
                </a:lnTo>
                <a:lnTo>
                  <a:pt x="12" y="43"/>
                </a:lnTo>
                <a:lnTo>
                  <a:pt x="20" y="46"/>
                </a:lnTo>
                <a:lnTo>
                  <a:pt x="32" y="46"/>
                </a:lnTo>
                <a:lnTo>
                  <a:pt x="40" y="40"/>
                </a:lnTo>
                <a:lnTo>
                  <a:pt x="46" y="34"/>
                </a:lnTo>
                <a:close/>
              </a:path>
            </a:pathLst>
          </a:custGeom>
          <a:solidFill>
            <a:srgbClr val="C9A570"/>
          </a:solidFill>
          <a:ln w="9525">
            <a:noFill/>
            <a:round/>
            <a:headEnd/>
            <a:tailEnd/>
          </a:ln>
        </p:spPr>
        <p:txBody>
          <a:bodyPr/>
          <a:lstStyle/>
          <a:p>
            <a:pPr algn="ctr" eaLnBrk="0" hangingPunct="0"/>
            <a:endParaRPr lang="pt-BR"/>
          </a:p>
        </p:txBody>
      </p:sp>
      <p:sp>
        <p:nvSpPr>
          <p:cNvPr id="1673" name="Freeform 998"/>
          <p:cNvSpPr>
            <a:spLocks noChangeAspect="1"/>
          </p:cNvSpPr>
          <p:nvPr/>
        </p:nvSpPr>
        <p:spPr bwMode="auto">
          <a:xfrm flipH="1">
            <a:off x="6491288" y="2817813"/>
            <a:ext cx="120650" cy="117475"/>
          </a:xfrm>
          <a:custGeom>
            <a:avLst/>
            <a:gdLst>
              <a:gd name="T0" fmla="*/ 2147483647 w 702"/>
              <a:gd name="T1" fmla="*/ 2147483647 h 760"/>
              <a:gd name="T2" fmla="*/ 2147483647 w 702"/>
              <a:gd name="T3" fmla="*/ 2147483647 h 760"/>
              <a:gd name="T4" fmla="*/ 2147483647 w 702"/>
              <a:gd name="T5" fmla="*/ 2147483647 h 760"/>
              <a:gd name="T6" fmla="*/ 2147483647 w 702"/>
              <a:gd name="T7" fmla="*/ 2147483647 h 760"/>
              <a:gd name="T8" fmla="*/ 2147483647 w 702"/>
              <a:gd name="T9" fmla="*/ 2147483647 h 760"/>
              <a:gd name="T10" fmla="*/ 2147483647 w 702"/>
              <a:gd name="T11" fmla="*/ 2147483647 h 760"/>
              <a:gd name="T12" fmla="*/ 2147483647 w 702"/>
              <a:gd name="T13" fmla="*/ 2147483647 h 760"/>
              <a:gd name="T14" fmla="*/ 2147483647 w 702"/>
              <a:gd name="T15" fmla="*/ 2147483647 h 760"/>
              <a:gd name="T16" fmla="*/ 2147483647 w 702"/>
              <a:gd name="T17" fmla="*/ 2147483647 h 760"/>
              <a:gd name="T18" fmla="*/ 0 w 702"/>
              <a:gd name="T19" fmla="*/ 2147483647 h 760"/>
              <a:gd name="T20" fmla="*/ 2147483647 w 702"/>
              <a:gd name="T21" fmla="*/ 2147483647 h 760"/>
              <a:gd name="T22" fmla="*/ 2147483647 w 702"/>
              <a:gd name="T23" fmla="*/ 2147483647 h 760"/>
              <a:gd name="T24" fmla="*/ 2147483647 w 702"/>
              <a:gd name="T25" fmla="*/ 2147483647 h 760"/>
              <a:gd name="T26" fmla="*/ 2147483647 w 702"/>
              <a:gd name="T27" fmla="*/ 2147483647 h 760"/>
              <a:gd name="T28" fmla="*/ 2147483647 w 702"/>
              <a:gd name="T29" fmla="*/ 2147483647 h 760"/>
              <a:gd name="T30" fmla="*/ 2147483647 w 702"/>
              <a:gd name="T31" fmla="*/ 2147483647 h 760"/>
              <a:gd name="T32" fmla="*/ 2147483647 w 702"/>
              <a:gd name="T33" fmla="*/ 2147483647 h 760"/>
              <a:gd name="T34" fmla="*/ 2147483647 w 702"/>
              <a:gd name="T35" fmla="*/ 2147483647 h 760"/>
              <a:gd name="T36" fmla="*/ 2147483647 w 702"/>
              <a:gd name="T37" fmla="*/ 2147483647 h 760"/>
              <a:gd name="T38" fmla="*/ 2147483647 w 702"/>
              <a:gd name="T39" fmla="*/ 2147483647 h 760"/>
              <a:gd name="T40" fmla="*/ 2147483647 w 702"/>
              <a:gd name="T41" fmla="*/ 2147483647 h 760"/>
              <a:gd name="T42" fmla="*/ 2147483647 w 702"/>
              <a:gd name="T43" fmla="*/ 2147483647 h 760"/>
              <a:gd name="T44" fmla="*/ 2147483647 w 702"/>
              <a:gd name="T45" fmla="*/ 2147483647 h 760"/>
              <a:gd name="T46" fmla="*/ 2147483647 w 702"/>
              <a:gd name="T47" fmla="*/ 2147483647 h 760"/>
              <a:gd name="T48" fmla="*/ 2147483647 w 702"/>
              <a:gd name="T49" fmla="*/ 2147483647 h 760"/>
              <a:gd name="T50" fmla="*/ 2147483647 w 702"/>
              <a:gd name="T51" fmla="*/ 2147483647 h 760"/>
              <a:gd name="T52" fmla="*/ 2147483647 w 702"/>
              <a:gd name="T53" fmla="*/ 2147483647 h 760"/>
              <a:gd name="T54" fmla="*/ 2147483647 w 702"/>
              <a:gd name="T55" fmla="*/ 2147483647 h 760"/>
              <a:gd name="T56" fmla="*/ 2147483647 w 702"/>
              <a:gd name="T57" fmla="*/ 2147483647 h 760"/>
              <a:gd name="T58" fmla="*/ 2147483647 w 702"/>
              <a:gd name="T59" fmla="*/ 2147483647 h 760"/>
              <a:gd name="T60" fmla="*/ 2147483647 w 702"/>
              <a:gd name="T61" fmla="*/ 2147483647 h 760"/>
              <a:gd name="T62" fmla="*/ 2147483647 w 702"/>
              <a:gd name="T63" fmla="*/ 2147483647 h 760"/>
              <a:gd name="T64" fmla="*/ 2147483647 w 702"/>
              <a:gd name="T65" fmla="*/ 2147483647 h 760"/>
              <a:gd name="T66" fmla="*/ 2147483647 w 702"/>
              <a:gd name="T67" fmla="*/ 2147483647 h 760"/>
              <a:gd name="T68" fmla="*/ 2147483647 w 702"/>
              <a:gd name="T69" fmla="*/ 2147483647 h 760"/>
              <a:gd name="T70" fmla="*/ 2147483647 w 702"/>
              <a:gd name="T71" fmla="*/ 2147483647 h 760"/>
              <a:gd name="T72" fmla="*/ 2147483647 w 702"/>
              <a:gd name="T73" fmla="*/ 2147483647 h 760"/>
              <a:gd name="T74" fmla="*/ 2147483647 w 702"/>
              <a:gd name="T75" fmla="*/ 2147483647 h 760"/>
              <a:gd name="T76" fmla="*/ 2147483647 w 702"/>
              <a:gd name="T77" fmla="*/ 2147483647 h 760"/>
              <a:gd name="T78" fmla="*/ 2147483647 w 702"/>
              <a:gd name="T79" fmla="*/ 2147483647 h 760"/>
              <a:gd name="T80" fmla="*/ 2147483647 w 702"/>
              <a:gd name="T81" fmla="*/ 2147483647 h 760"/>
              <a:gd name="T82" fmla="*/ 2147483647 w 702"/>
              <a:gd name="T83" fmla="*/ 2147483647 h 760"/>
              <a:gd name="T84" fmla="*/ 2147483647 w 702"/>
              <a:gd name="T85" fmla="*/ 2147483647 h 760"/>
              <a:gd name="T86" fmla="*/ 2147483647 w 702"/>
              <a:gd name="T87" fmla="*/ 2147483647 h 760"/>
              <a:gd name="T88" fmla="*/ 2147483647 w 702"/>
              <a:gd name="T89" fmla="*/ 2147483647 h 760"/>
              <a:gd name="T90" fmla="*/ 2147483647 w 702"/>
              <a:gd name="T91" fmla="*/ 2147483647 h 760"/>
              <a:gd name="T92" fmla="*/ 2147483647 w 702"/>
              <a:gd name="T93" fmla="*/ 2147483647 h 760"/>
              <a:gd name="T94" fmla="*/ 2147483647 w 702"/>
              <a:gd name="T95" fmla="*/ 2147483647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60"/>
              <a:gd name="T146" fmla="*/ 702 w 702"/>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60">
                <a:moveTo>
                  <a:pt x="68" y="717"/>
                </a:moveTo>
                <a:lnTo>
                  <a:pt x="48" y="714"/>
                </a:lnTo>
                <a:lnTo>
                  <a:pt x="37" y="706"/>
                </a:lnTo>
                <a:lnTo>
                  <a:pt x="31" y="700"/>
                </a:lnTo>
                <a:lnTo>
                  <a:pt x="28" y="689"/>
                </a:lnTo>
                <a:lnTo>
                  <a:pt x="26" y="674"/>
                </a:lnTo>
                <a:lnTo>
                  <a:pt x="20" y="654"/>
                </a:lnTo>
                <a:lnTo>
                  <a:pt x="14" y="632"/>
                </a:lnTo>
                <a:lnTo>
                  <a:pt x="11" y="614"/>
                </a:lnTo>
                <a:lnTo>
                  <a:pt x="9" y="595"/>
                </a:lnTo>
                <a:lnTo>
                  <a:pt x="6" y="566"/>
                </a:lnTo>
                <a:lnTo>
                  <a:pt x="6" y="535"/>
                </a:lnTo>
                <a:lnTo>
                  <a:pt x="3" y="506"/>
                </a:lnTo>
                <a:lnTo>
                  <a:pt x="3" y="452"/>
                </a:lnTo>
                <a:lnTo>
                  <a:pt x="3" y="364"/>
                </a:lnTo>
                <a:lnTo>
                  <a:pt x="3" y="276"/>
                </a:lnTo>
                <a:lnTo>
                  <a:pt x="3" y="227"/>
                </a:lnTo>
                <a:lnTo>
                  <a:pt x="3" y="205"/>
                </a:lnTo>
                <a:lnTo>
                  <a:pt x="0" y="173"/>
                </a:lnTo>
                <a:lnTo>
                  <a:pt x="0" y="142"/>
                </a:lnTo>
                <a:lnTo>
                  <a:pt x="0" y="116"/>
                </a:lnTo>
                <a:lnTo>
                  <a:pt x="6" y="91"/>
                </a:lnTo>
                <a:lnTo>
                  <a:pt x="17" y="62"/>
                </a:lnTo>
                <a:lnTo>
                  <a:pt x="40" y="34"/>
                </a:lnTo>
                <a:lnTo>
                  <a:pt x="77" y="8"/>
                </a:lnTo>
                <a:lnTo>
                  <a:pt x="97" y="2"/>
                </a:lnTo>
                <a:lnTo>
                  <a:pt x="117" y="0"/>
                </a:lnTo>
                <a:lnTo>
                  <a:pt x="136" y="2"/>
                </a:lnTo>
                <a:lnTo>
                  <a:pt x="154" y="8"/>
                </a:lnTo>
                <a:lnTo>
                  <a:pt x="171" y="19"/>
                </a:lnTo>
                <a:lnTo>
                  <a:pt x="188" y="34"/>
                </a:lnTo>
                <a:lnTo>
                  <a:pt x="202" y="51"/>
                </a:lnTo>
                <a:lnTo>
                  <a:pt x="216" y="74"/>
                </a:lnTo>
                <a:lnTo>
                  <a:pt x="233" y="125"/>
                </a:lnTo>
                <a:lnTo>
                  <a:pt x="236" y="165"/>
                </a:lnTo>
                <a:lnTo>
                  <a:pt x="225" y="199"/>
                </a:lnTo>
                <a:lnTo>
                  <a:pt x="210" y="239"/>
                </a:lnTo>
                <a:lnTo>
                  <a:pt x="210" y="264"/>
                </a:lnTo>
                <a:lnTo>
                  <a:pt x="213" y="310"/>
                </a:lnTo>
                <a:lnTo>
                  <a:pt x="219" y="367"/>
                </a:lnTo>
                <a:lnTo>
                  <a:pt x="216" y="432"/>
                </a:lnTo>
                <a:lnTo>
                  <a:pt x="210" y="464"/>
                </a:lnTo>
                <a:lnTo>
                  <a:pt x="205" y="498"/>
                </a:lnTo>
                <a:lnTo>
                  <a:pt x="199" y="529"/>
                </a:lnTo>
                <a:lnTo>
                  <a:pt x="193" y="549"/>
                </a:lnTo>
                <a:lnTo>
                  <a:pt x="193" y="560"/>
                </a:lnTo>
                <a:lnTo>
                  <a:pt x="193" y="569"/>
                </a:lnTo>
                <a:lnTo>
                  <a:pt x="196" y="572"/>
                </a:lnTo>
                <a:lnTo>
                  <a:pt x="205" y="572"/>
                </a:lnTo>
                <a:lnTo>
                  <a:pt x="216" y="569"/>
                </a:lnTo>
                <a:lnTo>
                  <a:pt x="230" y="566"/>
                </a:lnTo>
                <a:lnTo>
                  <a:pt x="242" y="566"/>
                </a:lnTo>
                <a:lnTo>
                  <a:pt x="256" y="569"/>
                </a:lnTo>
                <a:lnTo>
                  <a:pt x="270" y="569"/>
                </a:lnTo>
                <a:lnTo>
                  <a:pt x="284" y="572"/>
                </a:lnTo>
                <a:lnTo>
                  <a:pt x="299" y="575"/>
                </a:lnTo>
                <a:lnTo>
                  <a:pt x="316" y="575"/>
                </a:lnTo>
                <a:lnTo>
                  <a:pt x="333" y="577"/>
                </a:lnTo>
                <a:lnTo>
                  <a:pt x="350" y="580"/>
                </a:lnTo>
                <a:lnTo>
                  <a:pt x="367" y="586"/>
                </a:lnTo>
                <a:lnTo>
                  <a:pt x="387" y="592"/>
                </a:lnTo>
                <a:lnTo>
                  <a:pt x="407" y="600"/>
                </a:lnTo>
                <a:lnTo>
                  <a:pt x="424" y="606"/>
                </a:lnTo>
                <a:lnTo>
                  <a:pt x="441" y="612"/>
                </a:lnTo>
                <a:lnTo>
                  <a:pt x="458" y="614"/>
                </a:lnTo>
                <a:lnTo>
                  <a:pt x="478" y="620"/>
                </a:lnTo>
                <a:lnTo>
                  <a:pt x="506" y="629"/>
                </a:lnTo>
                <a:lnTo>
                  <a:pt x="543" y="637"/>
                </a:lnTo>
                <a:lnTo>
                  <a:pt x="577" y="646"/>
                </a:lnTo>
                <a:lnTo>
                  <a:pt x="614" y="654"/>
                </a:lnTo>
                <a:lnTo>
                  <a:pt x="645" y="663"/>
                </a:lnTo>
                <a:lnTo>
                  <a:pt x="668" y="669"/>
                </a:lnTo>
                <a:lnTo>
                  <a:pt x="680" y="671"/>
                </a:lnTo>
                <a:lnTo>
                  <a:pt x="691" y="677"/>
                </a:lnTo>
                <a:lnTo>
                  <a:pt x="697" y="683"/>
                </a:lnTo>
                <a:lnTo>
                  <a:pt x="702" y="694"/>
                </a:lnTo>
                <a:lnTo>
                  <a:pt x="702" y="706"/>
                </a:lnTo>
                <a:lnTo>
                  <a:pt x="699" y="714"/>
                </a:lnTo>
                <a:lnTo>
                  <a:pt x="691" y="720"/>
                </a:lnTo>
                <a:lnTo>
                  <a:pt x="680" y="726"/>
                </a:lnTo>
                <a:lnTo>
                  <a:pt x="665" y="731"/>
                </a:lnTo>
                <a:lnTo>
                  <a:pt x="645" y="734"/>
                </a:lnTo>
                <a:lnTo>
                  <a:pt x="611" y="740"/>
                </a:lnTo>
                <a:lnTo>
                  <a:pt x="569" y="745"/>
                </a:lnTo>
                <a:lnTo>
                  <a:pt x="517" y="748"/>
                </a:lnTo>
                <a:lnTo>
                  <a:pt x="461" y="754"/>
                </a:lnTo>
                <a:lnTo>
                  <a:pt x="404" y="757"/>
                </a:lnTo>
                <a:lnTo>
                  <a:pt x="350" y="760"/>
                </a:lnTo>
                <a:lnTo>
                  <a:pt x="301" y="760"/>
                </a:lnTo>
                <a:lnTo>
                  <a:pt x="281" y="757"/>
                </a:lnTo>
                <a:lnTo>
                  <a:pt x="253" y="754"/>
                </a:lnTo>
                <a:lnTo>
                  <a:pt x="219" y="745"/>
                </a:lnTo>
                <a:lnTo>
                  <a:pt x="182" y="740"/>
                </a:lnTo>
                <a:lnTo>
                  <a:pt x="148" y="731"/>
                </a:lnTo>
                <a:lnTo>
                  <a:pt x="114" y="726"/>
                </a:lnTo>
                <a:lnTo>
                  <a:pt x="88" y="720"/>
                </a:lnTo>
                <a:lnTo>
                  <a:pt x="68" y="717"/>
                </a:lnTo>
                <a:close/>
              </a:path>
            </a:pathLst>
          </a:custGeom>
          <a:solidFill>
            <a:srgbClr val="C9A570"/>
          </a:solidFill>
          <a:ln w="9525">
            <a:noFill/>
            <a:round/>
            <a:headEnd/>
            <a:tailEnd/>
          </a:ln>
        </p:spPr>
        <p:txBody>
          <a:bodyPr/>
          <a:lstStyle/>
          <a:p>
            <a:pPr algn="ctr" eaLnBrk="0" hangingPunct="0"/>
            <a:endParaRPr lang="pt-BR"/>
          </a:p>
        </p:txBody>
      </p:sp>
      <p:sp>
        <p:nvSpPr>
          <p:cNvPr id="1674" name="Freeform 999"/>
          <p:cNvSpPr>
            <a:spLocks noChangeAspect="1"/>
          </p:cNvSpPr>
          <p:nvPr/>
        </p:nvSpPr>
        <p:spPr bwMode="auto">
          <a:xfrm flipH="1">
            <a:off x="6492875" y="2921000"/>
            <a:ext cx="7938" cy="9525"/>
          </a:xfrm>
          <a:custGeom>
            <a:avLst/>
            <a:gdLst>
              <a:gd name="T0" fmla="*/ 2147483647 w 49"/>
              <a:gd name="T1" fmla="*/ 2147483647 h 49"/>
              <a:gd name="T2" fmla="*/ 2147483647 w 49"/>
              <a:gd name="T3" fmla="*/ 2147483647 h 49"/>
              <a:gd name="T4" fmla="*/ 2147483647 w 49"/>
              <a:gd name="T5" fmla="*/ 2147483647 h 49"/>
              <a:gd name="T6" fmla="*/ 2147483647 w 49"/>
              <a:gd name="T7" fmla="*/ 2147483647 h 49"/>
              <a:gd name="T8" fmla="*/ 2147483647 w 49"/>
              <a:gd name="T9" fmla="*/ 2147483647 h 49"/>
              <a:gd name="T10" fmla="*/ 2147483647 w 49"/>
              <a:gd name="T11" fmla="*/ 2147483647 h 49"/>
              <a:gd name="T12" fmla="*/ 2147483647 w 49"/>
              <a:gd name="T13" fmla="*/ 2147483647 h 49"/>
              <a:gd name="T14" fmla="*/ 2147483647 w 49"/>
              <a:gd name="T15" fmla="*/ 0 h 49"/>
              <a:gd name="T16" fmla="*/ 2147483647 w 49"/>
              <a:gd name="T17" fmla="*/ 2147483647 h 49"/>
              <a:gd name="T18" fmla="*/ 2147483647 w 49"/>
              <a:gd name="T19" fmla="*/ 2147483647 h 49"/>
              <a:gd name="T20" fmla="*/ 2147483647 w 49"/>
              <a:gd name="T21" fmla="*/ 2147483647 h 49"/>
              <a:gd name="T22" fmla="*/ 0 w 49"/>
              <a:gd name="T23" fmla="*/ 2147483647 h 49"/>
              <a:gd name="T24" fmla="*/ 2147483647 w 49"/>
              <a:gd name="T25" fmla="*/ 2147483647 h 49"/>
              <a:gd name="T26" fmla="*/ 2147483647 w 49"/>
              <a:gd name="T27" fmla="*/ 2147483647 h 49"/>
              <a:gd name="T28" fmla="*/ 2147483647 w 49"/>
              <a:gd name="T29" fmla="*/ 2147483647 h 49"/>
              <a:gd name="T30" fmla="*/ 2147483647 w 49"/>
              <a:gd name="T31" fmla="*/ 2147483647 h 49"/>
              <a:gd name="T32" fmla="*/ 2147483647 w 49"/>
              <a:gd name="T33" fmla="*/ 2147483647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9"/>
              <a:gd name="T53" fmla="*/ 49 w 4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9">
                <a:moveTo>
                  <a:pt x="34" y="46"/>
                </a:moveTo>
                <a:lnTo>
                  <a:pt x="43" y="43"/>
                </a:lnTo>
                <a:lnTo>
                  <a:pt x="46" y="34"/>
                </a:lnTo>
                <a:lnTo>
                  <a:pt x="49" y="26"/>
                </a:lnTo>
                <a:lnTo>
                  <a:pt x="46" y="15"/>
                </a:lnTo>
                <a:lnTo>
                  <a:pt x="40" y="6"/>
                </a:lnTo>
                <a:lnTo>
                  <a:pt x="32" y="3"/>
                </a:lnTo>
                <a:lnTo>
                  <a:pt x="23" y="0"/>
                </a:lnTo>
                <a:lnTo>
                  <a:pt x="14" y="3"/>
                </a:lnTo>
                <a:lnTo>
                  <a:pt x="6" y="9"/>
                </a:lnTo>
                <a:lnTo>
                  <a:pt x="3" y="17"/>
                </a:lnTo>
                <a:lnTo>
                  <a:pt x="0" y="26"/>
                </a:lnTo>
                <a:lnTo>
                  <a:pt x="3" y="34"/>
                </a:lnTo>
                <a:lnTo>
                  <a:pt x="9" y="43"/>
                </a:lnTo>
                <a:lnTo>
                  <a:pt x="17" y="46"/>
                </a:lnTo>
                <a:lnTo>
                  <a:pt x="26" y="49"/>
                </a:lnTo>
                <a:lnTo>
                  <a:pt x="34" y="46"/>
                </a:lnTo>
                <a:close/>
              </a:path>
            </a:pathLst>
          </a:custGeom>
          <a:solidFill>
            <a:srgbClr val="C9A570"/>
          </a:solidFill>
          <a:ln w="9525">
            <a:noFill/>
            <a:round/>
            <a:headEnd/>
            <a:tailEnd/>
          </a:ln>
        </p:spPr>
        <p:txBody>
          <a:bodyPr/>
          <a:lstStyle/>
          <a:p>
            <a:pPr algn="ctr" eaLnBrk="0" hangingPunct="0"/>
            <a:endParaRPr lang="pt-BR"/>
          </a:p>
        </p:txBody>
      </p:sp>
      <p:sp>
        <p:nvSpPr>
          <p:cNvPr id="1675" name="Freeform 1000"/>
          <p:cNvSpPr>
            <a:spLocks noChangeAspect="1"/>
          </p:cNvSpPr>
          <p:nvPr/>
        </p:nvSpPr>
        <p:spPr bwMode="auto">
          <a:xfrm flipH="1">
            <a:off x="6589713" y="2833688"/>
            <a:ext cx="6350" cy="7937"/>
          </a:xfrm>
          <a:custGeom>
            <a:avLst/>
            <a:gdLst>
              <a:gd name="T0" fmla="*/ 2147483647 w 48"/>
              <a:gd name="T1" fmla="*/ 2147483647 h 48"/>
              <a:gd name="T2" fmla="*/ 2147483647 w 48"/>
              <a:gd name="T3" fmla="*/ 2147483647 h 48"/>
              <a:gd name="T4" fmla="*/ 2147483647 w 48"/>
              <a:gd name="T5" fmla="*/ 2147483647 h 48"/>
              <a:gd name="T6" fmla="*/ 2147483647 w 48"/>
              <a:gd name="T7" fmla="*/ 2147483647 h 48"/>
              <a:gd name="T8" fmla="*/ 2147483647 w 48"/>
              <a:gd name="T9" fmla="*/ 2147483647 h 48"/>
              <a:gd name="T10" fmla="*/ 2147483647 w 48"/>
              <a:gd name="T11" fmla="*/ 2147483647 h 48"/>
              <a:gd name="T12" fmla="*/ 2147483647 w 48"/>
              <a:gd name="T13" fmla="*/ 2147483647 h 48"/>
              <a:gd name="T14" fmla="*/ 2147483647 w 48"/>
              <a:gd name="T15" fmla="*/ 0 h 48"/>
              <a:gd name="T16" fmla="*/ 2147483647 w 48"/>
              <a:gd name="T17" fmla="*/ 2147483647 h 48"/>
              <a:gd name="T18" fmla="*/ 2147483647 w 48"/>
              <a:gd name="T19" fmla="*/ 2147483647 h 48"/>
              <a:gd name="T20" fmla="*/ 2147483647 w 48"/>
              <a:gd name="T21" fmla="*/ 2147483647 h 48"/>
              <a:gd name="T22" fmla="*/ 0 w 48"/>
              <a:gd name="T23" fmla="*/ 2147483647 h 48"/>
              <a:gd name="T24" fmla="*/ 2147483647 w 48"/>
              <a:gd name="T25" fmla="*/ 2147483647 h 48"/>
              <a:gd name="T26" fmla="*/ 2147483647 w 48"/>
              <a:gd name="T27" fmla="*/ 2147483647 h 48"/>
              <a:gd name="T28" fmla="*/ 2147483647 w 48"/>
              <a:gd name="T29" fmla="*/ 2147483647 h 48"/>
              <a:gd name="T30" fmla="*/ 2147483647 w 48"/>
              <a:gd name="T31" fmla="*/ 2147483647 h 48"/>
              <a:gd name="T32" fmla="*/ 2147483647 w 48"/>
              <a:gd name="T33" fmla="*/ 2147483647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4" y="45"/>
                </a:moveTo>
                <a:lnTo>
                  <a:pt x="43" y="43"/>
                </a:lnTo>
                <a:lnTo>
                  <a:pt x="46" y="34"/>
                </a:lnTo>
                <a:lnTo>
                  <a:pt x="48" y="26"/>
                </a:lnTo>
                <a:lnTo>
                  <a:pt x="46" y="14"/>
                </a:lnTo>
                <a:lnTo>
                  <a:pt x="40" y="6"/>
                </a:lnTo>
                <a:lnTo>
                  <a:pt x="31" y="3"/>
                </a:lnTo>
                <a:lnTo>
                  <a:pt x="23" y="0"/>
                </a:lnTo>
                <a:lnTo>
                  <a:pt x="14" y="3"/>
                </a:lnTo>
                <a:lnTo>
                  <a:pt x="6" y="8"/>
                </a:lnTo>
                <a:lnTo>
                  <a:pt x="3" y="17"/>
                </a:lnTo>
                <a:lnTo>
                  <a:pt x="0" y="26"/>
                </a:lnTo>
                <a:lnTo>
                  <a:pt x="3" y="34"/>
                </a:lnTo>
                <a:lnTo>
                  <a:pt x="9" y="43"/>
                </a:lnTo>
                <a:lnTo>
                  <a:pt x="17" y="45"/>
                </a:lnTo>
                <a:lnTo>
                  <a:pt x="26" y="48"/>
                </a:lnTo>
                <a:lnTo>
                  <a:pt x="34" y="45"/>
                </a:lnTo>
                <a:close/>
              </a:path>
            </a:pathLst>
          </a:custGeom>
          <a:solidFill>
            <a:srgbClr val="C9A570"/>
          </a:solidFill>
          <a:ln w="9525">
            <a:noFill/>
            <a:round/>
            <a:headEnd/>
            <a:tailEnd/>
          </a:ln>
        </p:spPr>
        <p:txBody>
          <a:bodyPr/>
          <a:lstStyle/>
          <a:p>
            <a:pPr algn="ctr" eaLnBrk="0" hangingPunct="0"/>
            <a:endParaRPr lang="pt-BR"/>
          </a:p>
        </p:txBody>
      </p:sp>
      <p:sp>
        <p:nvSpPr>
          <p:cNvPr id="1676" name="Freeform 1001"/>
          <p:cNvSpPr>
            <a:spLocks noChangeAspect="1"/>
          </p:cNvSpPr>
          <p:nvPr/>
        </p:nvSpPr>
        <p:spPr bwMode="auto">
          <a:xfrm flipH="1">
            <a:off x="6484938" y="2816225"/>
            <a:ext cx="128587" cy="123825"/>
          </a:xfrm>
          <a:custGeom>
            <a:avLst/>
            <a:gdLst>
              <a:gd name="T0" fmla="*/ 2147483647 w 759"/>
              <a:gd name="T1" fmla="*/ 2147483647 h 800"/>
              <a:gd name="T2" fmla="*/ 2147483647 w 759"/>
              <a:gd name="T3" fmla="*/ 2147483647 h 800"/>
              <a:gd name="T4" fmla="*/ 2147483647 w 759"/>
              <a:gd name="T5" fmla="*/ 2147483647 h 800"/>
              <a:gd name="T6" fmla="*/ 2147483647 w 759"/>
              <a:gd name="T7" fmla="*/ 2147483647 h 800"/>
              <a:gd name="T8" fmla="*/ 2147483647 w 759"/>
              <a:gd name="T9" fmla="*/ 2147483647 h 800"/>
              <a:gd name="T10" fmla="*/ 2147483647 w 759"/>
              <a:gd name="T11" fmla="*/ 2147483647 h 800"/>
              <a:gd name="T12" fmla="*/ 2147483647 w 759"/>
              <a:gd name="T13" fmla="*/ 2147483647 h 800"/>
              <a:gd name="T14" fmla="*/ 2147483647 w 759"/>
              <a:gd name="T15" fmla="*/ 2147483647 h 800"/>
              <a:gd name="T16" fmla="*/ 0 w 759"/>
              <a:gd name="T17" fmla="*/ 2147483647 h 800"/>
              <a:gd name="T18" fmla="*/ 2147483647 w 759"/>
              <a:gd name="T19" fmla="*/ 2147483647 h 800"/>
              <a:gd name="T20" fmla="*/ 2147483647 w 759"/>
              <a:gd name="T21" fmla="*/ 2147483647 h 800"/>
              <a:gd name="T22" fmla="*/ 2147483647 w 759"/>
              <a:gd name="T23" fmla="*/ 2147483647 h 800"/>
              <a:gd name="T24" fmla="*/ 2147483647 w 759"/>
              <a:gd name="T25" fmla="*/ 2147483647 h 800"/>
              <a:gd name="T26" fmla="*/ 2147483647 w 759"/>
              <a:gd name="T27" fmla="*/ 2147483647 h 800"/>
              <a:gd name="T28" fmla="*/ 2147483647 w 759"/>
              <a:gd name="T29" fmla="*/ 2147483647 h 800"/>
              <a:gd name="T30" fmla="*/ 2147483647 w 759"/>
              <a:gd name="T31" fmla="*/ 2147483647 h 800"/>
              <a:gd name="T32" fmla="*/ 2147483647 w 759"/>
              <a:gd name="T33" fmla="*/ 2147483647 h 800"/>
              <a:gd name="T34" fmla="*/ 2147483647 w 759"/>
              <a:gd name="T35" fmla="*/ 2147483647 h 800"/>
              <a:gd name="T36" fmla="*/ 2147483647 w 759"/>
              <a:gd name="T37" fmla="*/ 2147483647 h 800"/>
              <a:gd name="T38" fmla="*/ 2147483647 w 759"/>
              <a:gd name="T39" fmla="*/ 2147483647 h 800"/>
              <a:gd name="T40" fmla="*/ 2147483647 w 759"/>
              <a:gd name="T41" fmla="*/ 2147483647 h 800"/>
              <a:gd name="T42" fmla="*/ 2147483647 w 759"/>
              <a:gd name="T43" fmla="*/ 2147483647 h 800"/>
              <a:gd name="T44" fmla="*/ 2147483647 w 759"/>
              <a:gd name="T45" fmla="*/ 2147483647 h 800"/>
              <a:gd name="T46" fmla="*/ 2147483647 w 759"/>
              <a:gd name="T47" fmla="*/ 2147483647 h 800"/>
              <a:gd name="T48" fmla="*/ 2147483647 w 759"/>
              <a:gd name="T49" fmla="*/ 2147483647 h 800"/>
              <a:gd name="T50" fmla="*/ 2147483647 w 759"/>
              <a:gd name="T51" fmla="*/ 2147483647 h 800"/>
              <a:gd name="T52" fmla="*/ 2147483647 w 759"/>
              <a:gd name="T53" fmla="*/ 2147483647 h 800"/>
              <a:gd name="T54" fmla="*/ 2147483647 w 759"/>
              <a:gd name="T55" fmla="*/ 2147483647 h 800"/>
              <a:gd name="T56" fmla="*/ 2147483647 w 759"/>
              <a:gd name="T57" fmla="*/ 2147483647 h 800"/>
              <a:gd name="T58" fmla="*/ 2147483647 w 759"/>
              <a:gd name="T59" fmla="*/ 2147483647 h 800"/>
              <a:gd name="T60" fmla="*/ 2147483647 w 759"/>
              <a:gd name="T61" fmla="*/ 2147483647 h 800"/>
              <a:gd name="T62" fmla="*/ 2147483647 w 759"/>
              <a:gd name="T63" fmla="*/ 2147483647 h 800"/>
              <a:gd name="T64" fmla="*/ 2147483647 w 759"/>
              <a:gd name="T65" fmla="*/ 2147483647 h 800"/>
              <a:gd name="T66" fmla="*/ 2147483647 w 759"/>
              <a:gd name="T67" fmla="*/ 2147483647 h 800"/>
              <a:gd name="T68" fmla="*/ 2147483647 w 759"/>
              <a:gd name="T69" fmla="*/ 2147483647 h 800"/>
              <a:gd name="T70" fmla="*/ 2147483647 w 759"/>
              <a:gd name="T71" fmla="*/ 2147483647 h 800"/>
              <a:gd name="T72" fmla="*/ 2147483647 w 759"/>
              <a:gd name="T73" fmla="*/ 2147483647 h 800"/>
              <a:gd name="T74" fmla="*/ 2147483647 w 759"/>
              <a:gd name="T75" fmla="*/ 2147483647 h 800"/>
              <a:gd name="T76" fmla="*/ 2147483647 w 759"/>
              <a:gd name="T77" fmla="*/ 2147483647 h 800"/>
              <a:gd name="T78" fmla="*/ 2147483647 w 759"/>
              <a:gd name="T79" fmla="*/ 2147483647 h 800"/>
              <a:gd name="T80" fmla="*/ 2147483647 w 759"/>
              <a:gd name="T81" fmla="*/ 2147483647 h 800"/>
              <a:gd name="T82" fmla="*/ 2147483647 w 759"/>
              <a:gd name="T83" fmla="*/ 2147483647 h 800"/>
              <a:gd name="T84" fmla="*/ 2147483647 w 759"/>
              <a:gd name="T85" fmla="*/ 2147483647 h 800"/>
              <a:gd name="T86" fmla="*/ 2147483647 w 759"/>
              <a:gd name="T87" fmla="*/ 2147483647 h 800"/>
              <a:gd name="T88" fmla="*/ 2147483647 w 759"/>
              <a:gd name="T89" fmla="*/ 2147483647 h 800"/>
              <a:gd name="T90" fmla="*/ 2147483647 w 759"/>
              <a:gd name="T91" fmla="*/ 2147483647 h 800"/>
              <a:gd name="T92" fmla="*/ 2147483647 w 759"/>
              <a:gd name="T93" fmla="*/ 2147483647 h 800"/>
              <a:gd name="T94" fmla="*/ 2147483647 w 759"/>
              <a:gd name="T95" fmla="*/ 2147483647 h 800"/>
              <a:gd name="T96" fmla="*/ 2147483647 w 759"/>
              <a:gd name="T97" fmla="*/ 2147483647 h 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9"/>
              <a:gd name="T148" fmla="*/ 0 h 800"/>
              <a:gd name="T149" fmla="*/ 759 w 759"/>
              <a:gd name="T150" fmla="*/ 800 h 80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9" h="800">
                <a:moveTo>
                  <a:pt x="253" y="114"/>
                </a:moveTo>
                <a:lnTo>
                  <a:pt x="247" y="100"/>
                </a:lnTo>
                <a:lnTo>
                  <a:pt x="238" y="80"/>
                </a:lnTo>
                <a:lnTo>
                  <a:pt x="227" y="63"/>
                </a:lnTo>
                <a:lnTo>
                  <a:pt x="216" y="43"/>
                </a:lnTo>
                <a:lnTo>
                  <a:pt x="199" y="26"/>
                </a:lnTo>
                <a:lnTo>
                  <a:pt x="179" y="12"/>
                </a:lnTo>
                <a:lnTo>
                  <a:pt x="156" y="3"/>
                </a:lnTo>
                <a:lnTo>
                  <a:pt x="130" y="0"/>
                </a:lnTo>
                <a:lnTo>
                  <a:pt x="102" y="3"/>
                </a:lnTo>
                <a:lnTo>
                  <a:pt x="76" y="12"/>
                </a:lnTo>
                <a:lnTo>
                  <a:pt x="54" y="26"/>
                </a:lnTo>
                <a:lnTo>
                  <a:pt x="37" y="43"/>
                </a:lnTo>
                <a:lnTo>
                  <a:pt x="20" y="66"/>
                </a:lnTo>
                <a:lnTo>
                  <a:pt x="8" y="91"/>
                </a:lnTo>
                <a:lnTo>
                  <a:pt x="2" y="120"/>
                </a:lnTo>
                <a:lnTo>
                  <a:pt x="0" y="148"/>
                </a:lnTo>
                <a:lnTo>
                  <a:pt x="0" y="259"/>
                </a:lnTo>
                <a:lnTo>
                  <a:pt x="0" y="433"/>
                </a:lnTo>
                <a:lnTo>
                  <a:pt x="5" y="601"/>
                </a:lnTo>
                <a:lnTo>
                  <a:pt x="17" y="703"/>
                </a:lnTo>
                <a:lnTo>
                  <a:pt x="34" y="740"/>
                </a:lnTo>
                <a:lnTo>
                  <a:pt x="51" y="757"/>
                </a:lnTo>
                <a:lnTo>
                  <a:pt x="65" y="763"/>
                </a:lnTo>
                <a:lnTo>
                  <a:pt x="76" y="766"/>
                </a:lnTo>
                <a:lnTo>
                  <a:pt x="93" y="769"/>
                </a:lnTo>
                <a:lnTo>
                  <a:pt x="130" y="775"/>
                </a:lnTo>
                <a:lnTo>
                  <a:pt x="184" y="777"/>
                </a:lnTo>
                <a:lnTo>
                  <a:pt x="241" y="783"/>
                </a:lnTo>
                <a:lnTo>
                  <a:pt x="304" y="789"/>
                </a:lnTo>
                <a:lnTo>
                  <a:pt x="358" y="794"/>
                </a:lnTo>
                <a:lnTo>
                  <a:pt x="403" y="797"/>
                </a:lnTo>
                <a:lnTo>
                  <a:pt x="432" y="797"/>
                </a:lnTo>
                <a:lnTo>
                  <a:pt x="455" y="797"/>
                </a:lnTo>
                <a:lnTo>
                  <a:pt x="480" y="797"/>
                </a:lnTo>
                <a:lnTo>
                  <a:pt x="509" y="797"/>
                </a:lnTo>
                <a:lnTo>
                  <a:pt x="540" y="800"/>
                </a:lnTo>
                <a:lnTo>
                  <a:pt x="568" y="800"/>
                </a:lnTo>
                <a:lnTo>
                  <a:pt x="591" y="797"/>
                </a:lnTo>
                <a:lnTo>
                  <a:pt x="611" y="797"/>
                </a:lnTo>
                <a:lnTo>
                  <a:pt x="619" y="794"/>
                </a:lnTo>
                <a:lnTo>
                  <a:pt x="628" y="789"/>
                </a:lnTo>
                <a:lnTo>
                  <a:pt x="639" y="780"/>
                </a:lnTo>
                <a:lnTo>
                  <a:pt x="645" y="777"/>
                </a:lnTo>
                <a:lnTo>
                  <a:pt x="648" y="775"/>
                </a:lnTo>
                <a:lnTo>
                  <a:pt x="719" y="797"/>
                </a:lnTo>
                <a:lnTo>
                  <a:pt x="736" y="775"/>
                </a:lnTo>
                <a:lnTo>
                  <a:pt x="750" y="738"/>
                </a:lnTo>
                <a:lnTo>
                  <a:pt x="759" y="703"/>
                </a:lnTo>
                <a:lnTo>
                  <a:pt x="756" y="675"/>
                </a:lnTo>
                <a:lnTo>
                  <a:pt x="745" y="675"/>
                </a:lnTo>
                <a:lnTo>
                  <a:pt x="730" y="675"/>
                </a:lnTo>
                <a:lnTo>
                  <a:pt x="716" y="672"/>
                </a:lnTo>
                <a:lnTo>
                  <a:pt x="702" y="669"/>
                </a:lnTo>
                <a:lnTo>
                  <a:pt x="691" y="669"/>
                </a:lnTo>
                <a:lnTo>
                  <a:pt x="679" y="666"/>
                </a:lnTo>
                <a:lnTo>
                  <a:pt x="673" y="666"/>
                </a:lnTo>
                <a:lnTo>
                  <a:pt x="671" y="666"/>
                </a:lnTo>
                <a:lnTo>
                  <a:pt x="668" y="663"/>
                </a:lnTo>
                <a:lnTo>
                  <a:pt x="665" y="661"/>
                </a:lnTo>
                <a:lnTo>
                  <a:pt x="659" y="658"/>
                </a:lnTo>
                <a:lnTo>
                  <a:pt x="651" y="652"/>
                </a:lnTo>
                <a:lnTo>
                  <a:pt x="639" y="649"/>
                </a:lnTo>
                <a:lnTo>
                  <a:pt x="614" y="644"/>
                </a:lnTo>
                <a:lnTo>
                  <a:pt x="582" y="638"/>
                </a:lnTo>
                <a:lnTo>
                  <a:pt x="546" y="632"/>
                </a:lnTo>
                <a:lnTo>
                  <a:pt x="506" y="624"/>
                </a:lnTo>
                <a:lnTo>
                  <a:pt x="472" y="618"/>
                </a:lnTo>
                <a:lnTo>
                  <a:pt x="440" y="609"/>
                </a:lnTo>
                <a:lnTo>
                  <a:pt x="420" y="604"/>
                </a:lnTo>
                <a:lnTo>
                  <a:pt x="406" y="598"/>
                </a:lnTo>
                <a:lnTo>
                  <a:pt x="389" y="589"/>
                </a:lnTo>
                <a:lnTo>
                  <a:pt x="372" y="584"/>
                </a:lnTo>
                <a:lnTo>
                  <a:pt x="358" y="575"/>
                </a:lnTo>
                <a:lnTo>
                  <a:pt x="341" y="570"/>
                </a:lnTo>
                <a:lnTo>
                  <a:pt x="329" y="567"/>
                </a:lnTo>
                <a:lnTo>
                  <a:pt x="315" y="564"/>
                </a:lnTo>
                <a:lnTo>
                  <a:pt x="307" y="564"/>
                </a:lnTo>
                <a:lnTo>
                  <a:pt x="292" y="564"/>
                </a:lnTo>
                <a:lnTo>
                  <a:pt x="278" y="564"/>
                </a:lnTo>
                <a:lnTo>
                  <a:pt x="270" y="561"/>
                </a:lnTo>
                <a:lnTo>
                  <a:pt x="264" y="555"/>
                </a:lnTo>
                <a:lnTo>
                  <a:pt x="264" y="550"/>
                </a:lnTo>
                <a:lnTo>
                  <a:pt x="261" y="541"/>
                </a:lnTo>
                <a:lnTo>
                  <a:pt x="258" y="535"/>
                </a:lnTo>
                <a:lnTo>
                  <a:pt x="250" y="533"/>
                </a:lnTo>
                <a:lnTo>
                  <a:pt x="241" y="530"/>
                </a:lnTo>
                <a:lnTo>
                  <a:pt x="241" y="521"/>
                </a:lnTo>
                <a:lnTo>
                  <a:pt x="244" y="510"/>
                </a:lnTo>
                <a:lnTo>
                  <a:pt x="250" y="496"/>
                </a:lnTo>
                <a:lnTo>
                  <a:pt x="253" y="461"/>
                </a:lnTo>
                <a:lnTo>
                  <a:pt x="253" y="402"/>
                </a:lnTo>
                <a:lnTo>
                  <a:pt x="250" y="333"/>
                </a:lnTo>
                <a:lnTo>
                  <a:pt x="250" y="282"/>
                </a:lnTo>
                <a:lnTo>
                  <a:pt x="253" y="239"/>
                </a:lnTo>
                <a:lnTo>
                  <a:pt x="256" y="188"/>
                </a:lnTo>
                <a:lnTo>
                  <a:pt x="258" y="145"/>
                </a:lnTo>
                <a:lnTo>
                  <a:pt x="253" y="114"/>
                </a:lnTo>
                <a:close/>
              </a:path>
            </a:pathLst>
          </a:custGeom>
          <a:solidFill>
            <a:schemeClr val="accent1"/>
          </a:solidFill>
          <a:ln w="9525">
            <a:noFill/>
            <a:round/>
            <a:headEnd/>
            <a:tailEnd/>
          </a:ln>
        </p:spPr>
        <p:txBody>
          <a:bodyPr/>
          <a:lstStyle/>
          <a:p>
            <a:pPr algn="ctr" eaLnBrk="0" hangingPunct="0"/>
            <a:endParaRPr lang="pt-BR"/>
          </a:p>
        </p:txBody>
      </p:sp>
      <p:sp>
        <p:nvSpPr>
          <p:cNvPr id="1677" name="AutoShape 1003"/>
          <p:cNvSpPr>
            <a:spLocks noChangeArrowheads="1"/>
          </p:cNvSpPr>
          <p:nvPr/>
        </p:nvSpPr>
        <p:spPr bwMode="auto">
          <a:xfrm>
            <a:off x="5029200" y="1143000"/>
            <a:ext cx="1524000" cy="609600"/>
          </a:xfrm>
          <a:prstGeom prst="wedgeRoundRectCallout">
            <a:avLst>
              <a:gd name="adj1" fmla="val -41977"/>
              <a:gd name="adj2" fmla="val 85157"/>
              <a:gd name="adj3" fmla="val 16667"/>
            </a:avLst>
          </a:prstGeom>
          <a:solidFill>
            <a:schemeClr val="tx2"/>
          </a:solidFill>
          <a:ln w="9525" cap="rnd">
            <a:solidFill>
              <a:schemeClr val="bg2"/>
            </a:solidFill>
            <a:miter lim="800000"/>
            <a:headEnd/>
            <a:tailEnd/>
          </a:ln>
        </p:spPr>
        <p:txBody>
          <a:bodyPr anchor="ctr"/>
          <a:lstStyle/>
          <a:p>
            <a:pPr algn="ctr" eaLnBrk="0" hangingPunct="0"/>
            <a:r>
              <a:rPr lang="en-US" sz="1200" b="1">
                <a:solidFill>
                  <a:schemeClr val="bg1"/>
                </a:solidFill>
                <a:latin typeface="Century Gothic" pitchFamily="34" charset="0"/>
              </a:rPr>
              <a:t>Armazenagem e movimentação</a:t>
            </a:r>
            <a:endParaRPr lang="pt-BR" sz="1200" b="1">
              <a:solidFill>
                <a:schemeClr val="bg1"/>
              </a:solidFill>
              <a:latin typeface="Century Gothic" pitchFamily="34" charset="0"/>
            </a:endParaRPr>
          </a:p>
        </p:txBody>
      </p:sp>
      <p:sp>
        <p:nvSpPr>
          <p:cNvPr id="1678" name="AutoShape 1004"/>
          <p:cNvSpPr>
            <a:spLocks noChangeArrowheads="1"/>
          </p:cNvSpPr>
          <p:nvPr/>
        </p:nvSpPr>
        <p:spPr bwMode="auto">
          <a:xfrm>
            <a:off x="7391400" y="1295400"/>
            <a:ext cx="1447800" cy="457200"/>
          </a:xfrm>
          <a:prstGeom prst="wedgeRoundRectCallout">
            <a:avLst>
              <a:gd name="adj1" fmla="val -5042"/>
              <a:gd name="adj2" fmla="val 195139"/>
              <a:gd name="adj3" fmla="val 16667"/>
            </a:avLst>
          </a:prstGeom>
          <a:solidFill>
            <a:schemeClr val="tx2"/>
          </a:solidFill>
          <a:ln w="9525" cap="rnd">
            <a:solidFill>
              <a:schemeClr val="bg2"/>
            </a:solidFill>
            <a:miter lim="800000"/>
            <a:headEnd/>
            <a:tailEnd/>
          </a:ln>
        </p:spPr>
        <p:txBody>
          <a:bodyPr anchor="ctr"/>
          <a:lstStyle/>
          <a:p>
            <a:pPr algn="ctr" eaLnBrk="0" hangingPunct="0"/>
            <a:r>
              <a:rPr lang="en-US" sz="1200" b="1">
                <a:solidFill>
                  <a:schemeClr val="bg1"/>
                </a:solidFill>
                <a:latin typeface="Century Gothic" pitchFamily="34" charset="0"/>
              </a:rPr>
              <a:t>Ressuprimento</a:t>
            </a:r>
            <a:endParaRPr lang="pt-BR" sz="1200" b="1">
              <a:solidFill>
                <a:schemeClr val="bg1"/>
              </a:solidFill>
              <a:latin typeface="Century Gothic" pitchFamily="34" charset="0"/>
            </a:endParaRPr>
          </a:p>
        </p:txBody>
      </p:sp>
      <p:sp>
        <p:nvSpPr>
          <p:cNvPr id="1679" name="AutoShape 1005"/>
          <p:cNvSpPr>
            <a:spLocks noChangeArrowheads="1"/>
          </p:cNvSpPr>
          <p:nvPr/>
        </p:nvSpPr>
        <p:spPr bwMode="auto">
          <a:xfrm>
            <a:off x="2971800" y="3276600"/>
            <a:ext cx="1295400" cy="457200"/>
          </a:xfrm>
          <a:prstGeom prst="wedgeRoundRectCallout">
            <a:avLst>
              <a:gd name="adj1" fmla="val 77083"/>
              <a:gd name="adj2" fmla="val 64931"/>
              <a:gd name="adj3" fmla="val 16667"/>
            </a:avLst>
          </a:prstGeom>
          <a:solidFill>
            <a:schemeClr val="tx2"/>
          </a:solidFill>
          <a:ln w="9525" cap="rnd">
            <a:solidFill>
              <a:schemeClr val="bg2"/>
            </a:solidFill>
            <a:miter lim="800000"/>
            <a:headEnd/>
            <a:tailEnd/>
          </a:ln>
        </p:spPr>
        <p:txBody>
          <a:bodyPr anchor="ctr"/>
          <a:lstStyle/>
          <a:p>
            <a:pPr algn="ctr" eaLnBrk="0" hangingPunct="0"/>
            <a:r>
              <a:rPr lang="en-US" sz="1200" b="1">
                <a:solidFill>
                  <a:schemeClr val="bg1"/>
                </a:solidFill>
                <a:latin typeface="Century Gothic" pitchFamily="34" charset="0"/>
              </a:rPr>
              <a:t>Separação de pedidos</a:t>
            </a:r>
            <a:endParaRPr lang="pt-BR" sz="1200" b="1">
              <a:solidFill>
                <a:schemeClr val="bg1"/>
              </a:solidFill>
              <a:latin typeface="Century Gothic" pitchFamily="34" charset="0"/>
            </a:endParaRPr>
          </a:p>
        </p:txBody>
      </p:sp>
      <p:sp>
        <p:nvSpPr>
          <p:cNvPr id="1680" name="AutoShape 1006"/>
          <p:cNvSpPr>
            <a:spLocks noChangeArrowheads="1"/>
          </p:cNvSpPr>
          <p:nvPr/>
        </p:nvSpPr>
        <p:spPr bwMode="auto">
          <a:xfrm>
            <a:off x="6172200" y="4800600"/>
            <a:ext cx="1219200" cy="457200"/>
          </a:xfrm>
          <a:prstGeom prst="wedgeRoundRectCallout">
            <a:avLst>
              <a:gd name="adj1" fmla="val 35417"/>
              <a:gd name="adj2" fmla="val 95486"/>
              <a:gd name="adj3" fmla="val 16667"/>
            </a:avLst>
          </a:prstGeom>
          <a:solidFill>
            <a:schemeClr val="tx2"/>
          </a:solidFill>
          <a:ln w="9525" cap="rnd">
            <a:solidFill>
              <a:schemeClr val="bg2"/>
            </a:solidFill>
            <a:miter lim="800000"/>
            <a:headEnd/>
            <a:tailEnd/>
          </a:ln>
        </p:spPr>
        <p:txBody>
          <a:bodyPr anchor="ctr"/>
          <a:lstStyle/>
          <a:p>
            <a:pPr algn="ctr" eaLnBrk="0" hangingPunct="0"/>
            <a:r>
              <a:rPr lang="en-US" sz="1200" b="1">
                <a:solidFill>
                  <a:schemeClr val="bg1"/>
                </a:solidFill>
                <a:latin typeface="Century Gothic" pitchFamily="34" charset="0"/>
              </a:rPr>
              <a:t>Distribuição Física</a:t>
            </a:r>
            <a:endParaRPr lang="pt-BR" sz="1200" b="1">
              <a:solidFill>
                <a:schemeClr val="bg1"/>
              </a:solidFill>
              <a:latin typeface="Century Gothic" pitchFamily="34" charset="0"/>
            </a:endParaRPr>
          </a:p>
        </p:txBody>
      </p:sp>
      <p:sp>
        <p:nvSpPr>
          <p:cNvPr id="1681" name="AutoShape 1007"/>
          <p:cNvSpPr>
            <a:spLocks noChangeArrowheads="1"/>
          </p:cNvSpPr>
          <p:nvPr/>
        </p:nvSpPr>
        <p:spPr bwMode="auto">
          <a:xfrm>
            <a:off x="457200" y="3352800"/>
            <a:ext cx="1143000" cy="304800"/>
          </a:xfrm>
          <a:prstGeom prst="wedgeRoundRectCallout">
            <a:avLst>
              <a:gd name="adj1" fmla="val 57778"/>
              <a:gd name="adj2" fmla="val 169273"/>
              <a:gd name="adj3" fmla="val 16667"/>
            </a:avLst>
          </a:prstGeom>
          <a:solidFill>
            <a:schemeClr val="tx2"/>
          </a:solidFill>
          <a:ln w="9525" cap="rnd">
            <a:solidFill>
              <a:schemeClr val="bg2"/>
            </a:solidFill>
            <a:miter lim="800000"/>
            <a:headEnd/>
            <a:tailEnd/>
          </a:ln>
        </p:spPr>
        <p:txBody>
          <a:bodyPr anchor="ctr"/>
          <a:lstStyle/>
          <a:p>
            <a:pPr algn="ctr" eaLnBrk="0" hangingPunct="0"/>
            <a:r>
              <a:rPr lang="en-US" sz="1200" b="1">
                <a:solidFill>
                  <a:schemeClr val="bg1"/>
                </a:solidFill>
                <a:latin typeface="Century Gothic" pitchFamily="34" charset="0"/>
              </a:rPr>
              <a:t>Expedição</a:t>
            </a:r>
            <a:endParaRPr lang="pt-BR" sz="1200" b="1">
              <a:solidFill>
                <a:schemeClr val="bg1"/>
              </a:solidFill>
              <a:latin typeface="Century Gothic" pitchFamily="34" charset="0"/>
            </a:endParaRPr>
          </a:p>
        </p:txBody>
      </p:sp>
      <p:pic>
        <p:nvPicPr>
          <p:cNvPr id="1682" name="Picture 1009"/>
          <p:cNvPicPr>
            <a:picLocks noChangeAspect="1" noChangeArrowheads="1"/>
          </p:cNvPicPr>
          <p:nvPr/>
        </p:nvPicPr>
        <p:blipFill>
          <a:blip r:embed="rId16"/>
          <a:srcRect/>
          <a:stretch>
            <a:fillRect/>
          </a:stretch>
        </p:blipFill>
        <p:spPr bwMode="auto">
          <a:xfrm>
            <a:off x="152400" y="5638800"/>
            <a:ext cx="1066800" cy="800100"/>
          </a:xfrm>
          <a:prstGeom prst="rect">
            <a:avLst/>
          </a:prstGeom>
          <a:noFill/>
          <a:ln w="9525" cap="rnd">
            <a:noFill/>
            <a:miter lim="800000"/>
            <a:headEnd/>
            <a:tailEnd/>
          </a:ln>
        </p:spPr>
      </p:pic>
      <p:sp>
        <p:nvSpPr>
          <p:cNvPr id="1683" name="AutoShape 1010"/>
          <p:cNvSpPr>
            <a:spLocks noChangeArrowheads="1"/>
          </p:cNvSpPr>
          <p:nvPr/>
        </p:nvSpPr>
        <p:spPr bwMode="auto">
          <a:xfrm>
            <a:off x="381000" y="4953000"/>
            <a:ext cx="1219200" cy="533400"/>
          </a:xfrm>
          <a:prstGeom prst="wedgeRoundRectCallout">
            <a:avLst>
              <a:gd name="adj1" fmla="val -39972"/>
              <a:gd name="adj2" fmla="val 90181"/>
              <a:gd name="adj3" fmla="val 16667"/>
            </a:avLst>
          </a:prstGeom>
          <a:solidFill>
            <a:schemeClr val="tx2"/>
          </a:solidFill>
          <a:ln w="9525" cap="rnd">
            <a:solidFill>
              <a:schemeClr val="bg2"/>
            </a:solidFill>
            <a:miter lim="800000"/>
            <a:headEnd/>
            <a:tailEnd/>
          </a:ln>
        </p:spPr>
        <p:txBody>
          <a:bodyPr anchor="ctr"/>
          <a:lstStyle/>
          <a:p>
            <a:pPr algn="ctr" eaLnBrk="0" hangingPunct="0"/>
            <a:r>
              <a:rPr lang="en-US" sz="1200" b="1">
                <a:solidFill>
                  <a:schemeClr val="bg1"/>
                </a:solidFill>
                <a:latin typeface="Century Gothic" pitchFamily="34" charset="0"/>
              </a:rPr>
              <a:t>Informações via web</a:t>
            </a:r>
            <a:endParaRPr lang="pt-BR" sz="1200" b="1">
              <a:solidFill>
                <a:schemeClr val="bg1"/>
              </a:solidFill>
              <a:latin typeface="Century Gothic" pitchFamily="34" charset="0"/>
            </a:endParaRPr>
          </a:p>
        </p:txBody>
      </p:sp>
      <p:pic>
        <p:nvPicPr>
          <p:cNvPr id="1684" name="Picture 1011"/>
          <p:cNvPicPr>
            <a:picLocks noChangeAspect="1" noChangeArrowheads="1"/>
          </p:cNvPicPr>
          <p:nvPr/>
        </p:nvPicPr>
        <p:blipFill>
          <a:blip r:embed="rId17"/>
          <a:srcRect/>
          <a:stretch>
            <a:fillRect/>
          </a:stretch>
        </p:blipFill>
        <p:spPr bwMode="auto">
          <a:xfrm>
            <a:off x="1828800" y="5676900"/>
            <a:ext cx="1066800" cy="800100"/>
          </a:xfrm>
          <a:prstGeom prst="rect">
            <a:avLst/>
          </a:prstGeom>
          <a:noFill/>
          <a:ln w="9525" cap="rnd">
            <a:noFill/>
            <a:miter lim="800000"/>
            <a:headEnd/>
            <a:tailEnd/>
          </a:ln>
        </p:spPr>
      </p:pic>
      <p:sp>
        <p:nvSpPr>
          <p:cNvPr id="1685" name="AutoShape 1012"/>
          <p:cNvSpPr>
            <a:spLocks noChangeArrowheads="1"/>
          </p:cNvSpPr>
          <p:nvPr/>
        </p:nvSpPr>
        <p:spPr bwMode="auto">
          <a:xfrm>
            <a:off x="3048000" y="5638800"/>
            <a:ext cx="1295400" cy="533400"/>
          </a:xfrm>
          <a:prstGeom prst="wedgeRoundRectCallout">
            <a:avLst>
              <a:gd name="adj1" fmla="val -69977"/>
              <a:gd name="adj2" fmla="val 47319"/>
              <a:gd name="adj3" fmla="val 16667"/>
            </a:avLst>
          </a:prstGeom>
          <a:solidFill>
            <a:schemeClr val="tx2"/>
          </a:solidFill>
          <a:ln w="9525" cap="rnd">
            <a:solidFill>
              <a:schemeClr val="bg2"/>
            </a:solidFill>
            <a:miter lim="800000"/>
            <a:headEnd/>
            <a:tailEnd/>
          </a:ln>
        </p:spPr>
        <p:txBody>
          <a:bodyPr anchor="ctr"/>
          <a:lstStyle/>
          <a:p>
            <a:pPr algn="ctr" eaLnBrk="0" hangingPunct="0"/>
            <a:r>
              <a:rPr lang="en-US" sz="1200" b="1">
                <a:solidFill>
                  <a:schemeClr val="bg1"/>
                </a:solidFill>
                <a:latin typeface="Century Gothic" pitchFamily="34" charset="0"/>
              </a:rPr>
              <a:t>Sistema Corporativo</a:t>
            </a:r>
            <a:endParaRPr lang="pt-BR" sz="1200" b="1">
              <a:solidFill>
                <a:schemeClr val="bg1"/>
              </a:solidFill>
              <a:latin typeface="Century Gothic" pitchFamily="34" charset="0"/>
            </a:endParaRPr>
          </a:p>
        </p:txBody>
      </p:sp>
      <p:sp>
        <p:nvSpPr>
          <p:cNvPr id="1014" name="Título 2"/>
          <p:cNvSpPr txBox="1">
            <a:spLocks/>
          </p:cNvSpPr>
          <p:nvPr/>
        </p:nvSpPr>
        <p:spPr>
          <a:xfrm>
            <a:off x="0" y="1209675"/>
            <a:ext cx="8140700" cy="785813"/>
          </a:xfrm>
          <a:prstGeom prst="rect">
            <a:avLst/>
          </a:prstGeom>
        </p:spPr>
        <p:txBody>
          <a:bodyPr/>
          <a:lstStyle/>
          <a:p>
            <a:pPr>
              <a:defRPr/>
            </a:pPr>
            <a:r>
              <a:rPr lang="pt-BR" sz="3200" b="1" cap="small" dirty="0">
                <a:latin typeface="Century Gothic" pitchFamily="34" charset="0"/>
                <a:ea typeface="+mj-ea"/>
                <a:cs typeface="+mj-cs"/>
              </a:rPr>
              <a:t>Visão Geral</a:t>
            </a:r>
          </a:p>
        </p:txBody>
      </p:sp>
      <p:sp>
        <p:nvSpPr>
          <p:cNvPr id="1687" name="Rectangle 1012"/>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8CFCE95-61D6-49D3-BF01-89264DABB6FE}" type="slidenum">
              <a:rPr lang="pt-BR" smtClean="0">
                <a:latin typeface="Arial" pitchFamily="34" charset="0"/>
                <a:cs typeface="Arial" pitchFamily="34" charset="0"/>
              </a:rPr>
              <a:pPr/>
              <a:t>73</a:t>
            </a:fld>
            <a:endParaRPr lang="pt-BR" smtClean="0">
              <a:latin typeface="Arial" pitchFamily="34" charset="0"/>
              <a:cs typeface="Arial" pitchFamily="34" charset="0"/>
            </a:endParaRPr>
          </a:p>
        </p:txBody>
      </p:sp>
      <p:sp>
        <p:nvSpPr>
          <p:cNvPr id="98307" name="Line 165"/>
          <p:cNvSpPr>
            <a:spLocks noChangeShapeType="1"/>
          </p:cNvSpPr>
          <p:nvPr/>
        </p:nvSpPr>
        <p:spPr bwMode="auto">
          <a:xfrm flipH="1">
            <a:off x="285750" y="6053138"/>
            <a:ext cx="7258050" cy="0"/>
          </a:xfrm>
          <a:prstGeom prst="line">
            <a:avLst/>
          </a:prstGeom>
          <a:noFill/>
          <a:ln w="57150">
            <a:solidFill>
              <a:srgbClr val="CC6600"/>
            </a:solidFill>
            <a:round/>
            <a:headEnd/>
            <a:tailEnd/>
          </a:ln>
        </p:spPr>
        <p:txBody>
          <a:bodyPr/>
          <a:lstStyle/>
          <a:p>
            <a:endParaRPr lang="pt-BR"/>
          </a:p>
        </p:txBody>
      </p:sp>
      <p:pic>
        <p:nvPicPr>
          <p:cNvPr id="98308" name="Picture 221"/>
          <p:cNvPicPr>
            <a:picLocks noChangeArrowheads="1"/>
          </p:cNvPicPr>
          <p:nvPr/>
        </p:nvPicPr>
        <p:blipFill>
          <a:blip r:embed="rId2"/>
          <a:srcRect/>
          <a:stretch>
            <a:fillRect/>
          </a:stretch>
        </p:blipFill>
        <p:spPr bwMode="auto">
          <a:xfrm>
            <a:off x="6953250" y="5205413"/>
            <a:ext cx="1770063" cy="796925"/>
          </a:xfrm>
          <a:prstGeom prst="rect">
            <a:avLst/>
          </a:prstGeom>
          <a:noFill/>
          <a:ln w="9525">
            <a:noFill/>
            <a:miter lim="800000"/>
            <a:headEnd/>
            <a:tailEnd/>
          </a:ln>
        </p:spPr>
      </p:pic>
      <p:pic>
        <p:nvPicPr>
          <p:cNvPr id="98309" name="Picture 1009"/>
          <p:cNvPicPr>
            <a:picLocks noChangeAspect="1" noChangeArrowheads="1"/>
          </p:cNvPicPr>
          <p:nvPr/>
        </p:nvPicPr>
        <p:blipFill>
          <a:blip r:embed="rId3"/>
          <a:srcRect/>
          <a:stretch>
            <a:fillRect/>
          </a:stretch>
        </p:blipFill>
        <p:spPr bwMode="auto">
          <a:xfrm>
            <a:off x="152400" y="5157788"/>
            <a:ext cx="1066800" cy="800100"/>
          </a:xfrm>
          <a:prstGeom prst="rect">
            <a:avLst/>
          </a:prstGeom>
          <a:noFill/>
          <a:ln w="9525" cap="rnd">
            <a:noFill/>
            <a:miter lim="800000"/>
            <a:headEnd/>
            <a:tailEnd/>
          </a:ln>
        </p:spPr>
      </p:pic>
      <p:sp>
        <p:nvSpPr>
          <p:cNvPr id="98310" name="Rectangle 5"/>
          <p:cNvSpPr>
            <a:spLocks noChangeArrowheads="1"/>
          </p:cNvSpPr>
          <p:nvPr/>
        </p:nvSpPr>
        <p:spPr bwMode="auto">
          <a:xfrm>
            <a:off x="1116013" y="1052513"/>
            <a:ext cx="7945437" cy="4032250"/>
          </a:xfrm>
          <a:prstGeom prst="rect">
            <a:avLst/>
          </a:prstGeom>
          <a:noFill/>
          <a:ln w="12700">
            <a:noFill/>
            <a:miter lim="800000"/>
            <a:headEnd/>
            <a:tailEnd/>
          </a:ln>
        </p:spPr>
        <p:txBody>
          <a:bodyPr lIns="90488" tIns="44450" rIns="90488" bIns="44450"/>
          <a:lstStyle/>
          <a:p>
            <a:pPr marL="342900" indent="-342900" algn="just">
              <a:spcBef>
                <a:spcPct val="20000"/>
              </a:spcBef>
              <a:buClr>
                <a:schemeClr val="folHlink"/>
              </a:buClr>
              <a:buSzPct val="90000"/>
              <a:buFont typeface="Wingdings" pitchFamily="2" charset="2"/>
              <a:buNone/>
            </a:pPr>
            <a:r>
              <a:rPr lang="pt-BR" sz="2400" b="1">
                <a:solidFill>
                  <a:schemeClr val="tx1"/>
                </a:solidFill>
                <a:latin typeface="Century Gothic" pitchFamily="34" charset="0"/>
              </a:rPr>
              <a:t>Benefícios do WMS</a:t>
            </a:r>
          </a:p>
          <a:p>
            <a:pPr marL="342900" indent="-342900" algn="just">
              <a:spcBef>
                <a:spcPct val="20000"/>
              </a:spcBef>
              <a:buClr>
                <a:schemeClr val="folHlink"/>
              </a:buClr>
              <a:buSzPct val="90000"/>
              <a:buFont typeface="Wingdings" pitchFamily="2" charset="2"/>
              <a:buChar char="n"/>
            </a:pPr>
            <a:r>
              <a:rPr lang="pt-BR">
                <a:solidFill>
                  <a:schemeClr val="tx1"/>
                </a:solidFill>
                <a:latin typeface="Century Gothic" pitchFamily="34" charset="0"/>
              </a:rPr>
              <a:t> Informação mais confiável;</a:t>
            </a:r>
          </a:p>
          <a:p>
            <a:pPr marL="342900" indent="-342900" algn="just">
              <a:spcBef>
                <a:spcPct val="20000"/>
              </a:spcBef>
              <a:buClr>
                <a:schemeClr val="folHlink"/>
              </a:buClr>
              <a:buSzPct val="90000"/>
              <a:buFont typeface="Wingdings" pitchFamily="2" charset="2"/>
              <a:buChar char="n"/>
            </a:pPr>
            <a:r>
              <a:rPr lang="pt-BR">
                <a:solidFill>
                  <a:schemeClr val="tx1"/>
                </a:solidFill>
                <a:latin typeface="Century Gothic" pitchFamily="34" charset="0"/>
              </a:rPr>
              <a:t> Facilita a realização do inventário cíclico / rotativo;</a:t>
            </a:r>
          </a:p>
          <a:p>
            <a:pPr marL="342900" indent="-342900" algn="just">
              <a:spcBef>
                <a:spcPct val="20000"/>
              </a:spcBef>
              <a:buClr>
                <a:schemeClr val="folHlink"/>
              </a:buClr>
              <a:buSzPct val="90000"/>
              <a:buFont typeface="Wingdings" pitchFamily="2" charset="2"/>
              <a:buChar char="n"/>
            </a:pPr>
            <a:r>
              <a:rPr lang="pt-BR">
                <a:solidFill>
                  <a:schemeClr val="tx1"/>
                </a:solidFill>
                <a:latin typeface="Century Gothic" pitchFamily="34" charset="0"/>
              </a:rPr>
              <a:t> Garante e facilita a realização do FIFO/FEFO/LIFO;</a:t>
            </a:r>
          </a:p>
          <a:p>
            <a:pPr marL="342900" indent="-342900" algn="just">
              <a:spcBef>
                <a:spcPct val="20000"/>
              </a:spcBef>
              <a:buClr>
                <a:schemeClr val="folHlink"/>
              </a:buClr>
              <a:buSzPct val="90000"/>
              <a:buFont typeface="Wingdings" pitchFamily="2" charset="2"/>
              <a:buChar char="n"/>
            </a:pPr>
            <a:r>
              <a:rPr lang="pt-BR">
                <a:solidFill>
                  <a:schemeClr val="tx1"/>
                </a:solidFill>
                <a:latin typeface="Century Gothic" pitchFamily="34" charset="0"/>
              </a:rPr>
              <a:t> Pode gerar melhor utilização das estruturas de estocagem, dos equipamentos de movimentação e da mão-de-obra operacional;</a:t>
            </a:r>
          </a:p>
          <a:p>
            <a:pPr marL="342900" indent="-342900" algn="just">
              <a:spcBef>
                <a:spcPct val="20000"/>
              </a:spcBef>
              <a:buClr>
                <a:schemeClr val="folHlink"/>
              </a:buClr>
              <a:buSzPct val="90000"/>
              <a:buFont typeface="Wingdings" pitchFamily="2" charset="2"/>
              <a:buChar char="n"/>
            </a:pPr>
            <a:r>
              <a:rPr lang="pt-BR">
                <a:solidFill>
                  <a:schemeClr val="tx1"/>
                </a:solidFill>
                <a:latin typeface="Century Gothic" pitchFamily="34" charset="0"/>
              </a:rPr>
              <a:t> Reduz sensivelmente perdas com produtos vencidos e produtos obsoletos;</a:t>
            </a:r>
          </a:p>
          <a:p>
            <a:pPr marL="342900" indent="-342900" algn="just">
              <a:spcBef>
                <a:spcPct val="20000"/>
              </a:spcBef>
              <a:buClr>
                <a:schemeClr val="folHlink"/>
              </a:buClr>
              <a:buSzPct val="90000"/>
              <a:buFont typeface="Wingdings" pitchFamily="2" charset="2"/>
              <a:buChar char="n"/>
            </a:pPr>
            <a:r>
              <a:rPr lang="pt-BR">
                <a:solidFill>
                  <a:schemeClr val="tx1"/>
                </a:solidFill>
                <a:latin typeface="Century Gothic" pitchFamily="34" charset="0"/>
              </a:rPr>
              <a:t>Menores perdas de vendas por falta de produto;</a:t>
            </a:r>
          </a:p>
          <a:p>
            <a:pPr marL="342900" indent="-342900" algn="just">
              <a:spcBef>
                <a:spcPct val="20000"/>
              </a:spcBef>
              <a:buClr>
                <a:schemeClr val="folHlink"/>
              </a:buClr>
              <a:buSzPct val="90000"/>
              <a:buFont typeface="Wingdings" pitchFamily="2" charset="2"/>
              <a:buChar char="n"/>
            </a:pPr>
            <a:r>
              <a:rPr lang="pt-BR">
                <a:solidFill>
                  <a:schemeClr val="tx1"/>
                </a:solidFill>
                <a:latin typeface="Century Gothic" pitchFamily="34" charset="0"/>
              </a:rPr>
              <a:t>Melhor gestão operacional do armazém com a utilização de indicadores de desempenho.</a:t>
            </a:r>
          </a:p>
        </p:txBody>
      </p:sp>
      <p:sp>
        <p:nvSpPr>
          <p:cNvPr id="98311" name="Rectangle 8"/>
          <p:cNvSpPr>
            <a:spLocks noChangeArrowheads="1"/>
          </p:cNvSpPr>
          <p:nvPr/>
        </p:nvSpPr>
        <p:spPr bwMode="auto">
          <a:xfrm>
            <a:off x="530225" y="246063"/>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6572B21F-D624-4A32-BF46-75D9E743DFF4}" type="slidenum">
              <a:rPr lang="pt-BR" smtClean="0">
                <a:latin typeface="Arial" pitchFamily="34" charset="0"/>
                <a:cs typeface="Arial" pitchFamily="34" charset="0"/>
              </a:rPr>
              <a:pPr/>
              <a:t>74</a:t>
            </a:fld>
            <a:endParaRPr lang="pt-BR" smtClean="0">
              <a:latin typeface="Arial" pitchFamily="34" charset="0"/>
              <a:cs typeface="Arial" pitchFamily="34" charset="0"/>
            </a:endParaRPr>
          </a:p>
        </p:txBody>
      </p:sp>
      <p:sp>
        <p:nvSpPr>
          <p:cNvPr id="2052" name="Line 165"/>
          <p:cNvSpPr>
            <a:spLocks noChangeShapeType="1"/>
          </p:cNvSpPr>
          <p:nvPr/>
        </p:nvSpPr>
        <p:spPr bwMode="auto">
          <a:xfrm flipH="1">
            <a:off x="285750" y="6053138"/>
            <a:ext cx="7258050" cy="0"/>
          </a:xfrm>
          <a:prstGeom prst="line">
            <a:avLst/>
          </a:prstGeom>
          <a:noFill/>
          <a:ln w="57150">
            <a:solidFill>
              <a:srgbClr val="CC6600"/>
            </a:solidFill>
            <a:round/>
            <a:headEnd/>
            <a:tailEnd/>
          </a:ln>
        </p:spPr>
        <p:txBody>
          <a:bodyPr/>
          <a:lstStyle/>
          <a:p>
            <a:endParaRPr lang="pt-BR"/>
          </a:p>
        </p:txBody>
      </p:sp>
      <p:sp>
        <p:nvSpPr>
          <p:cNvPr id="2053" name="Rectangle 4"/>
          <p:cNvSpPr>
            <a:spLocks noChangeArrowheads="1"/>
          </p:cNvSpPr>
          <p:nvPr/>
        </p:nvSpPr>
        <p:spPr bwMode="auto">
          <a:xfrm>
            <a:off x="4479925" y="4686300"/>
            <a:ext cx="184150" cy="990600"/>
          </a:xfrm>
          <a:prstGeom prst="rect">
            <a:avLst/>
          </a:prstGeom>
          <a:noFill/>
          <a:ln w="9525" algn="ctr">
            <a:noFill/>
            <a:miter lim="800000"/>
            <a:headEnd/>
            <a:tailEnd/>
          </a:ln>
        </p:spPr>
        <p:txBody>
          <a:bodyPr wrap="none" anchor="ctr">
            <a:spAutoFit/>
          </a:bodyPr>
          <a:lstStyle/>
          <a:p>
            <a:pPr algn="ctr" eaLnBrk="0" hangingPunct="0"/>
            <a:endParaRPr lang="en-US" sz="1100">
              <a:solidFill>
                <a:schemeClr val="tx1"/>
              </a:solidFill>
            </a:endParaRPr>
          </a:p>
          <a:p>
            <a:pPr algn="ctr" eaLnBrk="0" hangingPunct="0"/>
            <a:r>
              <a:rPr lang="en-US" sz="2400">
                <a:solidFill>
                  <a:schemeClr val="tx1"/>
                </a:solidFill>
                <a:latin typeface="Times New Roman" pitchFamily="18" charset="0"/>
              </a:rPr>
              <a:t/>
            </a:r>
            <a:br>
              <a:rPr lang="en-US" sz="2400">
                <a:solidFill>
                  <a:schemeClr val="tx1"/>
                </a:solidFill>
                <a:latin typeface="Times New Roman" pitchFamily="18" charset="0"/>
              </a:rPr>
            </a:br>
            <a:endParaRPr lang="en-US" sz="2400">
              <a:solidFill>
                <a:schemeClr val="tx1"/>
              </a:solidFill>
              <a:latin typeface="Times New Roman" pitchFamily="18" charset="0"/>
            </a:endParaRPr>
          </a:p>
        </p:txBody>
      </p:sp>
      <p:sp>
        <p:nvSpPr>
          <p:cNvPr id="2054" name="Text Box 5"/>
          <p:cNvSpPr txBox="1">
            <a:spLocks noChangeArrowheads="1"/>
          </p:cNvSpPr>
          <p:nvPr/>
        </p:nvSpPr>
        <p:spPr bwMode="auto">
          <a:xfrm>
            <a:off x="682625" y="849313"/>
            <a:ext cx="8137525" cy="1066800"/>
          </a:xfrm>
          <a:prstGeom prst="rect">
            <a:avLst/>
          </a:prstGeom>
          <a:noFill/>
          <a:ln w="9525">
            <a:noFill/>
            <a:miter lim="800000"/>
            <a:headEnd/>
            <a:tailEnd/>
          </a:ln>
        </p:spPr>
        <p:txBody>
          <a:bodyPr>
            <a:spAutoFit/>
          </a:bodyPr>
          <a:lstStyle/>
          <a:p>
            <a:pPr eaLnBrk="0" hangingPunct="0"/>
            <a:r>
              <a:rPr lang="pt-BR" sz="3200" b="1">
                <a:solidFill>
                  <a:schemeClr val="tx1"/>
                </a:solidFill>
                <a:latin typeface="Century Gothic" pitchFamily="34" charset="0"/>
              </a:rPr>
              <a:t>RFID</a:t>
            </a:r>
          </a:p>
          <a:p>
            <a:pPr eaLnBrk="0" hangingPunct="0"/>
            <a:r>
              <a:rPr lang="pt-BR" sz="3200" b="1">
                <a:solidFill>
                  <a:schemeClr val="tx1"/>
                </a:solidFill>
                <a:latin typeface="Century Gothic" pitchFamily="34" charset="0"/>
              </a:rPr>
              <a:t>Diagrama</a:t>
            </a:r>
          </a:p>
        </p:txBody>
      </p:sp>
      <p:graphicFrame>
        <p:nvGraphicFramePr>
          <p:cNvPr id="2050" name="Object 6"/>
          <p:cNvGraphicFramePr>
            <a:graphicFrameLocks noChangeAspect="1"/>
          </p:cNvGraphicFramePr>
          <p:nvPr/>
        </p:nvGraphicFramePr>
        <p:xfrm>
          <a:off x="433388" y="1951038"/>
          <a:ext cx="8275637" cy="3413125"/>
        </p:xfrm>
        <a:graphic>
          <a:graphicData uri="http://schemas.openxmlformats.org/presentationml/2006/ole">
            <p:oleObj spid="_x0000_s2050" name="VISIO" r:id="rId3" imgW="8276400" imgH="3412440" progId="">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07672869-A3C8-40F8-BDB9-BE5AAC5E18CC}" type="slidenum">
              <a:rPr lang="pt-BR" smtClean="0">
                <a:latin typeface="Arial" pitchFamily="34" charset="0"/>
                <a:cs typeface="Arial" pitchFamily="34" charset="0"/>
              </a:rPr>
              <a:pPr/>
              <a:t>75</a:t>
            </a:fld>
            <a:endParaRPr lang="pt-BR" smtClean="0">
              <a:latin typeface="Arial" pitchFamily="34" charset="0"/>
              <a:cs typeface="Arial" pitchFamily="34" charset="0"/>
            </a:endParaRPr>
          </a:p>
        </p:txBody>
      </p:sp>
      <p:sp>
        <p:nvSpPr>
          <p:cNvPr id="99331" name="Rectangle 2"/>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
        <p:nvSpPr>
          <p:cNvPr id="99332" name="Text Box 3"/>
          <p:cNvSpPr txBox="1">
            <a:spLocks noChangeArrowheads="1"/>
          </p:cNvSpPr>
          <p:nvPr/>
        </p:nvSpPr>
        <p:spPr bwMode="auto">
          <a:xfrm>
            <a:off x="252413" y="1463675"/>
            <a:ext cx="8716962" cy="5270500"/>
          </a:xfrm>
          <a:prstGeom prst="rect">
            <a:avLst/>
          </a:prstGeom>
          <a:noFill/>
          <a:ln w="9525">
            <a:noFill/>
            <a:miter lim="800000"/>
            <a:headEnd/>
            <a:tailEnd/>
          </a:ln>
        </p:spPr>
        <p:txBody>
          <a:bodyPr>
            <a:spAutoFit/>
          </a:bodyPr>
          <a:lstStyle/>
          <a:p>
            <a:pPr>
              <a:lnSpc>
                <a:spcPct val="120000"/>
              </a:lnSpc>
            </a:pPr>
            <a:r>
              <a:rPr lang="pt-BR">
                <a:solidFill>
                  <a:schemeClr val="tx1"/>
                </a:solidFill>
              </a:rPr>
              <a:t>Tipos e funções da Embalagem</a:t>
            </a:r>
          </a:p>
          <a:p>
            <a:pPr>
              <a:lnSpc>
                <a:spcPct val="120000"/>
              </a:lnSpc>
            </a:pPr>
            <a:endParaRPr lang="pt-BR">
              <a:solidFill>
                <a:schemeClr val="tx1"/>
              </a:solidFill>
            </a:endParaRPr>
          </a:p>
          <a:p>
            <a:pPr marL="179388" lvl="1"/>
            <a:r>
              <a:rPr lang="pt-BR">
                <a:solidFill>
                  <a:schemeClr val="tx1"/>
                </a:solidFill>
              </a:rPr>
              <a:t>A embalagem  deve ser projetada considerando o conjunto de esforços e riscos aos quais determinado produto será efetivamente submetido ao longo do processo de movimentação , armazenagem e transportes, garantindo a integridade da mercadoria . A ABNT promove estudos unificar as normas mínimas de segurança das embalagens.</a:t>
            </a:r>
          </a:p>
          <a:p>
            <a:pPr marL="179388" lvl="1"/>
            <a:endParaRPr lang="pt-BR">
              <a:solidFill>
                <a:schemeClr val="tx1"/>
              </a:solidFill>
            </a:endParaRPr>
          </a:p>
          <a:p>
            <a:pPr marL="179388" lvl="1"/>
            <a:r>
              <a:rPr lang="pt-BR">
                <a:solidFill>
                  <a:schemeClr val="tx1"/>
                </a:solidFill>
              </a:rPr>
              <a:t>Embalagem inadequada, gerará o vício a própria mercadoria gerando para o fabricante ou exportador a responsabilidade os danos provocados em função das embalagens.</a:t>
            </a:r>
          </a:p>
          <a:p>
            <a:pPr marL="179388" lvl="1"/>
            <a:endParaRPr lang="pt-BR">
              <a:solidFill>
                <a:schemeClr val="tx1"/>
              </a:solidFill>
            </a:endParaRPr>
          </a:p>
          <a:p>
            <a:pPr>
              <a:lnSpc>
                <a:spcPct val="120000"/>
              </a:lnSpc>
            </a:pPr>
            <a:r>
              <a:rPr lang="pt-BR">
                <a:solidFill>
                  <a:schemeClr val="tx1"/>
                </a:solidFill>
              </a:rPr>
              <a:t>A embalagem tem como objetivo a redução dos custos aplicados aos materiais utilizados e ao mesmo tempo reduz a possibilidade de danos as mercadorias. Além de oferecer informações ao produto , agregando valor.</a:t>
            </a:r>
          </a:p>
          <a:p>
            <a:endParaRPr lang="pt-BR">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03E1E1F-1CF9-4D2D-BA04-CE0C55D6F7B6}" type="slidenum">
              <a:rPr lang="pt-BR" smtClean="0">
                <a:latin typeface="Arial" pitchFamily="34" charset="0"/>
                <a:cs typeface="Arial" pitchFamily="34" charset="0"/>
              </a:rPr>
              <a:pPr/>
              <a:t>76</a:t>
            </a:fld>
            <a:endParaRPr lang="pt-BR" smtClean="0">
              <a:latin typeface="Arial" pitchFamily="34" charset="0"/>
              <a:cs typeface="Arial" pitchFamily="34" charset="0"/>
            </a:endParaRPr>
          </a:p>
        </p:txBody>
      </p:sp>
      <p:sp>
        <p:nvSpPr>
          <p:cNvPr id="100355" name="Rectangle 2"/>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
        <p:nvSpPr>
          <p:cNvPr id="477187" name="Text Box 3"/>
          <p:cNvSpPr txBox="1">
            <a:spLocks noChangeArrowheads="1"/>
          </p:cNvSpPr>
          <p:nvPr/>
        </p:nvSpPr>
        <p:spPr bwMode="auto">
          <a:xfrm>
            <a:off x="349250" y="1282700"/>
            <a:ext cx="8794750" cy="4425950"/>
          </a:xfrm>
          <a:prstGeom prst="rect">
            <a:avLst/>
          </a:prstGeom>
          <a:noFill/>
          <a:ln w="9525">
            <a:noFill/>
            <a:miter lim="800000"/>
            <a:headEnd/>
            <a:tailEnd/>
          </a:ln>
          <a:effectLst/>
        </p:spPr>
        <p:txBody>
          <a:bodyPr>
            <a:spAutoFit/>
          </a:bodyPr>
          <a:lstStyle/>
          <a:p>
            <a:pPr>
              <a:lnSpc>
                <a:spcPct val="120000"/>
              </a:lnSpc>
              <a:defRPr/>
            </a:pPr>
            <a:r>
              <a:rPr lang="pt-BR" b="1">
                <a:solidFill>
                  <a:schemeClr val="tx1"/>
                </a:solidFill>
                <a:effectLst>
                  <a:outerShdw blurRad="38100" dist="38100" dir="2700000" algn="tl">
                    <a:srgbClr val="C0C0C0"/>
                  </a:outerShdw>
                </a:effectLst>
                <a:latin typeface="Arial" charset="0"/>
                <a:cs typeface="Arial" charset="0"/>
              </a:rPr>
              <a:t>Tipos de Embalagem</a:t>
            </a:r>
          </a:p>
          <a:p>
            <a:pPr lvl="1">
              <a:lnSpc>
                <a:spcPct val="130000"/>
              </a:lnSpc>
              <a:defRPr/>
            </a:pPr>
            <a:r>
              <a:rPr lang="pt-BR" b="1">
                <a:solidFill>
                  <a:schemeClr val="tx1"/>
                </a:solidFill>
                <a:latin typeface="Arial" charset="0"/>
                <a:cs typeface="Arial" charset="0"/>
              </a:rPr>
              <a:t>Embalagem de contenção</a:t>
            </a:r>
            <a:r>
              <a:rPr lang="pt-BR">
                <a:solidFill>
                  <a:schemeClr val="tx1"/>
                </a:solidFill>
                <a:latin typeface="Arial" charset="0"/>
                <a:cs typeface="Arial" charset="0"/>
              </a:rPr>
              <a:t> – Utilizado para acomodar o produto de forma unitária. Ex. Folhas de isopor moldado em cavidades na forma de berço onde se assenta o monitor de vídeo.</a:t>
            </a:r>
          </a:p>
          <a:p>
            <a:pPr lvl="1">
              <a:lnSpc>
                <a:spcPct val="130000"/>
              </a:lnSpc>
              <a:defRPr/>
            </a:pPr>
            <a:r>
              <a:rPr lang="pt-BR">
                <a:solidFill>
                  <a:schemeClr val="tx1"/>
                </a:solidFill>
                <a:latin typeface="Arial" charset="0"/>
                <a:cs typeface="Arial" charset="0"/>
              </a:rPr>
              <a:t>Embalagem de Apresentação – Embalagem que é apresentada ao consumidor nos pontos de venda. </a:t>
            </a:r>
          </a:p>
          <a:p>
            <a:pPr lvl="1">
              <a:lnSpc>
                <a:spcPct val="130000"/>
              </a:lnSpc>
              <a:defRPr/>
            </a:pPr>
            <a:r>
              <a:rPr lang="pt-BR">
                <a:solidFill>
                  <a:schemeClr val="tx1"/>
                </a:solidFill>
                <a:latin typeface="Arial" charset="0"/>
                <a:cs typeface="Arial" charset="0"/>
              </a:rPr>
              <a:t>Embalagem de Comercialização – Embalagem de apresentação é agregada com múltiplos, destinados a comercialização atacadista.</a:t>
            </a:r>
          </a:p>
          <a:p>
            <a:pPr lvl="1">
              <a:lnSpc>
                <a:spcPct val="130000"/>
              </a:lnSpc>
              <a:defRPr/>
            </a:pPr>
            <a:r>
              <a:rPr lang="pt-BR">
                <a:solidFill>
                  <a:schemeClr val="tx1"/>
                </a:solidFill>
                <a:latin typeface="Arial" charset="0"/>
                <a:cs typeface="Arial" charset="0"/>
              </a:rPr>
              <a:t>Embalagem de Movimentação (transporte) – A embalagem de comercialização é novamente agregada em múltiplos denominado de unitização. </a:t>
            </a:r>
          </a:p>
        </p:txBody>
      </p:sp>
      <p:sp>
        <p:nvSpPr>
          <p:cNvPr id="100357" name="Rectangle 4"/>
          <p:cNvSpPr>
            <a:spLocks noChangeArrowheads="1"/>
          </p:cNvSpPr>
          <p:nvPr/>
        </p:nvSpPr>
        <p:spPr bwMode="auto">
          <a:xfrm>
            <a:off x="914400" y="5807075"/>
            <a:ext cx="287338" cy="217488"/>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58" name="Rectangle 5"/>
          <p:cNvSpPr>
            <a:spLocks noChangeArrowheads="1"/>
          </p:cNvSpPr>
          <p:nvPr/>
        </p:nvSpPr>
        <p:spPr bwMode="auto">
          <a:xfrm>
            <a:off x="2628900" y="5889625"/>
            <a:ext cx="287338" cy="217488"/>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59" name="Rectangle 6"/>
          <p:cNvSpPr>
            <a:spLocks noChangeArrowheads="1"/>
          </p:cNvSpPr>
          <p:nvPr/>
        </p:nvSpPr>
        <p:spPr bwMode="auto">
          <a:xfrm>
            <a:off x="2917825" y="56753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0" name="Rectangle 7"/>
          <p:cNvSpPr>
            <a:spLocks noChangeArrowheads="1"/>
          </p:cNvSpPr>
          <p:nvPr/>
        </p:nvSpPr>
        <p:spPr bwMode="auto">
          <a:xfrm>
            <a:off x="2628900" y="56753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1" name="Rectangle 8"/>
          <p:cNvSpPr>
            <a:spLocks noChangeArrowheads="1"/>
          </p:cNvSpPr>
          <p:nvPr/>
        </p:nvSpPr>
        <p:spPr bwMode="auto">
          <a:xfrm>
            <a:off x="2916238" y="5459413"/>
            <a:ext cx="287337"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2" name="Rectangle 9"/>
          <p:cNvSpPr>
            <a:spLocks noChangeArrowheads="1"/>
          </p:cNvSpPr>
          <p:nvPr/>
        </p:nvSpPr>
        <p:spPr bwMode="auto">
          <a:xfrm>
            <a:off x="2628900" y="54594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3" name="Rectangle 10"/>
          <p:cNvSpPr>
            <a:spLocks noChangeArrowheads="1"/>
          </p:cNvSpPr>
          <p:nvPr/>
        </p:nvSpPr>
        <p:spPr bwMode="auto">
          <a:xfrm>
            <a:off x="2917825" y="58912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4" name="Rectangle 11"/>
          <p:cNvSpPr>
            <a:spLocks noChangeArrowheads="1"/>
          </p:cNvSpPr>
          <p:nvPr/>
        </p:nvSpPr>
        <p:spPr bwMode="auto">
          <a:xfrm>
            <a:off x="5942013" y="5459413"/>
            <a:ext cx="287337"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5" name="Rectangle 12"/>
          <p:cNvSpPr>
            <a:spLocks noChangeArrowheads="1"/>
          </p:cNvSpPr>
          <p:nvPr/>
        </p:nvSpPr>
        <p:spPr bwMode="auto">
          <a:xfrm>
            <a:off x="5653088" y="5459413"/>
            <a:ext cx="287337"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6" name="Rectangle 13"/>
          <p:cNvSpPr>
            <a:spLocks noChangeArrowheads="1"/>
          </p:cNvSpPr>
          <p:nvPr/>
        </p:nvSpPr>
        <p:spPr bwMode="auto">
          <a:xfrm>
            <a:off x="5365750" y="54594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7" name="Rectangle 14"/>
          <p:cNvSpPr>
            <a:spLocks noChangeArrowheads="1"/>
          </p:cNvSpPr>
          <p:nvPr/>
        </p:nvSpPr>
        <p:spPr bwMode="auto">
          <a:xfrm>
            <a:off x="5076825" y="5457825"/>
            <a:ext cx="287338" cy="217488"/>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8" name="Rectangle 15"/>
          <p:cNvSpPr>
            <a:spLocks noChangeArrowheads="1"/>
          </p:cNvSpPr>
          <p:nvPr/>
        </p:nvSpPr>
        <p:spPr bwMode="auto">
          <a:xfrm>
            <a:off x="5653088" y="5675313"/>
            <a:ext cx="287337"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69" name="Rectangle 16"/>
          <p:cNvSpPr>
            <a:spLocks noChangeArrowheads="1"/>
          </p:cNvSpPr>
          <p:nvPr/>
        </p:nvSpPr>
        <p:spPr bwMode="auto">
          <a:xfrm>
            <a:off x="5364163" y="5675313"/>
            <a:ext cx="287337"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0" name="Rectangle 17"/>
          <p:cNvSpPr>
            <a:spLocks noChangeArrowheads="1"/>
          </p:cNvSpPr>
          <p:nvPr/>
        </p:nvSpPr>
        <p:spPr bwMode="auto">
          <a:xfrm>
            <a:off x="5076825" y="56753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1" name="Rectangle 18"/>
          <p:cNvSpPr>
            <a:spLocks noChangeArrowheads="1"/>
          </p:cNvSpPr>
          <p:nvPr/>
        </p:nvSpPr>
        <p:spPr bwMode="auto">
          <a:xfrm>
            <a:off x="5364163" y="5891213"/>
            <a:ext cx="287337"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2" name="Rectangle 19"/>
          <p:cNvSpPr>
            <a:spLocks noChangeArrowheads="1"/>
          </p:cNvSpPr>
          <p:nvPr/>
        </p:nvSpPr>
        <p:spPr bwMode="auto">
          <a:xfrm>
            <a:off x="5940425" y="56753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3" name="Rectangle 20"/>
          <p:cNvSpPr>
            <a:spLocks noChangeArrowheads="1"/>
          </p:cNvSpPr>
          <p:nvPr/>
        </p:nvSpPr>
        <p:spPr bwMode="auto">
          <a:xfrm>
            <a:off x="5076825" y="58912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4" name="Rectangle 21"/>
          <p:cNvSpPr>
            <a:spLocks noChangeArrowheads="1"/>
          </p:cNvSpPr>
          <p:nvPr/>
        </p:nvSpPr>
        <p:spPr bwMode="auto">
          <a:xfrm>
            <a:off x="5076825" y="61071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5" name="Rectangle 22"/>
          <p:cNvSpPr>
            <a:spLocks noChangeArrowheads="1"/>
          </p:cNvSpPr>
          <p:nvPr/>
        </p:nvSpPr>
        <p:spPr bwMode="auto">
          <a:xfrm>
            <a:off x="5940425" y="5889625"/>
            <a:ext cx="287338" cy="217488"/>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6" name="Rectangle 23"/>
          <p:cNvSpPr>
            <a:spLocks noChangeArrowheads="1"/>
          </p:cNvSpPr>
          <p:nvPr/>
        </p:nvSpPr>
        <p:spPr bwMode="auto">
          <a:xfrm>
            <a:off x="5653088" y="5891213"/>
            <a:ext cx="287337"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7" name="Rectangle 24"/>
          <p:cNvSpPr>
            <a:spLocks noChangeArrowheads="1"/>
          </p:cNvSpPr>
          <p:nvPr/>
        </p:nvSpPr>
        <p:spPr bwMode="auto">
          <a:xfrm>
            <a:off x="5940425" y="61071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8" name="Rectangle 25"/>
          <p:cNvSpPr>
            <a:spLocks noChangeArrowheads="1"/>
          </p:cNvSpPr>
          <p:nvPr/>
        </p:nvSpPr>
        <p:spPr bwMode="auto">
          <a:xfrm>
            <a:off x="5651500" y="6107113"/>
            <a:ext cx="287338"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79" name="Rectangle 26"/>
          <p:cNvSpPr>
            <a:spLocks noChangeArrowheads="1"/>
          </p:cNvSpPr>
          <p:nvPr/>
        </p:nvSpPr>
        <p:spPr bwMode="auto">
          <a:xfrm>
            <a:off x="5364163" y="6107113"/>
            <a:ext cx="287337" cy="217487"/>
          </a:xfrm>
          <a:prstGeom prst="rect">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100380" name="Text Box 27"/>
          <p:cNvSpPr txBox="1">
            <a:spLocks noChangeArrowheads="1"/>
          </p:cNvSpPr>
          <p:nvPr/>
        </p:nvSpPr>
        <p:spPr bwMode="auto">
          <a:xfrm>
            <a:off x="482600" y="6132513"/>
            <a:ext cx="1436688" cy="336550"/>
          </a:xfrm>
          <a:prstGeom prst="rect">
            <a:avLst/>
          </a:prstGeom>
          <a:noFill/>
          <a:ln w="9525">
            <a:noFill/>
            <a:miter lim="800000"/>
            <a:headEnd/>
            <a:tailEnd/>
          </a:ln>
        </p:spPr>
        <p:txBody>
          <a:bodyPr wrap="none">
            <a:spAutoFit/>
          </a:bodyPr>
          <a:lstStyle/>
          <a:p>
            <a:r>
              <a:rPr lang="pt-BR" sz="1600">
                <a:solidFill>
                  <a:schemeClr val="tx1"/>
                </a:solidFill>
              </a:rPr>
              <a:t>Apresentação</a:t>
            </a:r>
          </a:p>
        </p:txBody>
      </p:sp>
      <p:sp>
        <p:nvSpPr>
          <p:cNvPr id="100381" name="Text Box 28"/>
          <p:cNvSpPr txBox="1">
            <a:spLocks noChangeArrowheads="1"/>
          </p:cNvSpPr>
          <p:nvPr/>
        </p:nvSpPr>
        <p:spPr bwMode="auto">
          <a:xfrm>
            <a:off x="2628900" y="6059488"/>
            <a:ext cx="1682750" cy="336550"/>
          </a:xfrm>
          <a:prstGeom prst="rect">
            <a:avLst/>
          </a:prstGeom>
          <a:noFill/>
          <a:ln w="9525">
            <a:noFill/>
            <a:miter lim="800000"/>
            <a:headEnd/>
            <a:tailEnd/>
          </a:ln>
        </p:spPr>
        <p:txBody>
          <a:bodyPr wrap="none">
            <a:spAutoFit/>
          </a:bodyPr>
          <a:lstStyle/>
          <a:p>
            <a:r>
              <a:rPr lang="pt-BR" sz="1600">
                <a:solidFill>
                  <a:schemeClr val="tx1"/>
                </a:solidFill>
              </a:rPr>
              <a:t>Comercialização</a:t>
            </a:r>
          </a:p>
        </p:txBody>
      </p:sp>
      <p:sp>
        <p:nvSpPr>
          <p:cNvPr id="100382" name="Text Box 29"/>
          <p:cNvSpPr txBox="1">
            <a:spLocks noChangeArrowheads="1"/>
          </p:cNvSpPr>
          <p:nvPr/>
        </p:nvSpPr>
        <p:spPr bwMode="auto">
          <a:xfrm>
            <a:off x="6202363" y="5387975"/>
            <a:ext cx="1268412" cy="336550"/>
          </a:xfrm>
          <a:prstGeom prst="rect">
            <a:avLst/>
          </a:prstGeom>
          <a:noFill/>
          <a:ln w="9525">
            <a:noFill/>
            <a:miter lim="800000"/>
            <a:headEnd/>
            <a:tailEnd/>
          </a:ln>
        </p:spPr>
        <p:txBody>
          <a:bodyPr wrap="none">
            <a:spAutoFit/>
          </a:bodyPr>
          <a:lstStyle/>
          <a:p>
            <a:r>
              <a:rPr lang="pt-BR" sz="1600">
                <a:solidFill>
                  <a:schemeClr val="tx1"/>
                </a:solidFill>
              </a:rPr>
              <a:t>Transportes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E3C085C-4A21-40F0-8A1E-23A2A6113B96}" type="slidenum">
              <a:rPr lang="pt-BR" smtClean="0">
                <a:latin typeface="Arial" pitchFamily="34" charset="0"/>
                <a:cs typeface="Arial" pitchFamily="34" charset="0"/>
              </a:rPr>
              <a:pPr/>
              <a:t>77</a:t>
            </a:fld>
            <a:endParaRPr lang="pt-BR" smtClean="0">
              <a:latin typeface="Arial" pitchFamily="34" charset="0"/>
              <a:cs typeface="Arial" pitchFamily="34" charset="0"/>
            </a:endParaRPr>
          </a:p>
        </p:txBody>
      </p:sp>
      <p:sp>
        <p:nvSpPr>
          <p:cNvPr id="101379" name="Rectangle 2"/>
          <p:cNvSpPr>
            <a:spLocks noChangeArrowheads="1"/>
          </p:cNvSpPr>
          <p:nvPr/>
        </p:nvSpPr>
        <p:spPr bwMode="auto">
          <a:xfrm>
            <a:off x="355600" y="420688"/>
            <a:ext cx="8229600" cy="649287"/>
          </a:xfrm>
          <a:prstGeom prst="rect">
            <a:avLst/>
          </a:prstGeom>
          <a:solidFill>
            <a:srgbClr val="FFFFFF"/>
          </a:solidFill>
          <a:ln w="9525">
            <a:solidFill>
              <a:srgbClr val="000000"/>
            </a:solidFill>
            <a:miter lim="800000"/>
            <a:headEnd/>
            <a:tailEnd/>
          </a:ln>
        </p:spPr>
        <p:txBody>
          <a:bodyPr/>
          <a:lstStyle/>
          <a:p>
            <a:pPr algn="ctr" eaLnBrk="0" hangingPunct="0"/>
            <a:r>
              <a:rPr lang="pt-BR" sz="3600"/>
              <a:t>Transporte , Distribuição e Seguros – </a:t>
            </a:r>
            <a:r>
              <a:rPr lang="en-US">
                <a:solidFill>
                  <a:schemeClr val="tx1"/>
                </a:solidFill>
              </a:rPr>
              <a:t>Armazenagem e Movimentação de Matérias Primas e Mercadorias</a:t>
            </a:r>
            <a:endParaRPr lang="pt-BR">
              <a:solidFill>
                <a:schemeClr val="tx1"/>
              </a:solidFill>
            </a:endParaRPr>
          </a:p>
        </p:txBody>
      </p:sp>
      <p:sp>
        <p:nvSpPr>
          <p:cNvPr id="101380" name="Rectangle 3"/>
          <p:cNvSpPr>
            <a:spLocks noChangeArrowheads="1"/>
          </p:cNvSpPr>
          <p:nvPr/>
        </p:nvSpPr>
        <p:spPr bwMode="auto">
          <a:xfrm>
            <a:off x="428625" y="1423988"/>
            <a:ext cx="8432800" cy="4854575"/>
          </a:xfrm>
          <a:prstGeom prst="rect">
            <a:avLst/>
          </a:prstGeom>
          <a:noFill/>
          <a:ln w="9525" algn="ctr">
            <a:noFill/>
            <a:miter lim="800000"/>
            <a:headEnd/>
            <a:tailEnd/>
          </a:ln>
        </p:spPr>
        <p:txBody>
          <a:bodyPr>
            <a:spAutoFit/>
          </a:bodyPr>
          <a:lstStyle/>
          <a:p>
            <a:pPr>
              <a:lnSpc>
                <a:spcPct val="130000"/>
              </a:lnSpc>
            </a:pPr>
            <a:r>
              <a:rPr lang="pt-BR">
                <a:solidFill>
                  <a:schemeClr val="tx1"/>
                </a:solidFill>
              </a:rPr>
              <a:t>Funções da Embalagem</a:t>
            </a:r>
          </a:p>
          <a:p>
            <a:pPr lvl="1">
              <a:lnSpc>
                <a:spcPct val="130000"/>
              </a:lnSpc>
            </a:pPr>
            <a:r>
              <a:rPr lang="pt-BR" b="1">
                <a:solidFill>
                  <a:schemeClr val="tx1"/>
                </a:solidFill>
              </a:rPr>
              <a:t>Proteger a mercadoria</a:t>
            </a:r>
            <a:r>
              <a:rPr lang="pt-BR">
                <a:solidFill>
                  <a:schemeClr val="tx1"/>
                </a:solidFill>
              </a:rPr>
              <a:t> – A Engenharia de Produto deve desenvolver embalagem que suportem os agentes naturais, e os impactos do processo de movimentação ou furtos.</a:t>
            </a:r>
          </a:p>
          <a:p>
            <a:pPr lvl="1">
              <a:lnSpc>
                <a:spcPct val="130000"/>
              </a:lnSpc>
            </a:pPr>
            <a:r>
              <a:rPr lang="pt-BR" b="1">
                <a:solidFill>
                  <a:schemeClr val="tx1"/>
                </a:solidFill>
              </a:rPr>
              <a:t>Aumentar a eficiência da movimentação</a:t>
            </a:r>
            <a:r>
              <a:rPr lang="pt-BR">
                <a:solidFill>
                  <a:schemeClr val="tx1"/>
                </a:solidFill>
              </a:rPr>
              <a:t> – As característica relativas ao volume, tamanho, peso, altura do volume são fatores determinantes na seleção dos equipamentos de movimentação , armazenagem e transporte.</a:t>
            </a:r>
          </a:p>
          <a:p>
            <a:pPr lvl="1">
              <a:lnSpc>
                <a:spcPct val="130000"/>
              </a:lnSpc>
            </a:pPr>
            <a:r>
              <a:rPr lang="pt-BR" b="1">
                <a:solidFill>
                  <a:schemeClr val="tx1"/>
                </a:solidFill>
              </a:rPr>
              <a:t>Identificar, transmitir informações e promover um produto</a:t>
            </a:r>
            <a:r>
              <a:rPr lang="pt-BR">
                <a:solidFill>
                  <a:schemeClr val="tx1"/>
                </a:solidFill>
              </a:rPr>
              <a:t> – A embalagem pode identificar o modelo, a cor de um produto, divulgar instruções de uso, bem como ser um out-door ambulante, divulgando uma marca.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2C2E749A-3143-479D-A287-834EC0DB673A}" type="slidenum">
              <a:rPr lang="pt-BR" smtClean="0">
                <a:latin typeface="Arial" pitchFamily="34" charset="0"/>
                <a:cs typeface="Arial" pitchFamily="34" charset="0"/>
              </a:rPr>
              <a:pPr/>
              <a:t>78</a:t>
            </a:fld>
            <a:endParaRPr lang="pt-BR" smtClean="0">
              <a:latin typeface="Arial" pitchFamily="34" charset="0"/>
              <a:cs typeface="Arial" pitchFamily="34" charset="0"/>
            </a:endParaRPr>
          </a:p>
        </p:txBody>
      </p:sp>
      <p:sp>
        <p:nvSpPr>
          <p:cNvPr id="102403"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pic>
        <p:nvPicPr>
          <p:cNvPr id="102404" name="Picture 4"/>
          <p:cNvPicPr>
            <a:picLocks noChangeAspect="1" noChangeArrowheads="1"/>
          </p:cNvPicPr>
          <p:nvPr/>
        </p:nvPicPr>
        <p:blipFill>
          <a:blip r:embed="rId2"/>
          <a:srcRect/>
          <a:stretch>
            <a:fillRect/>
          </a:stretch>
        </p:blipFill>
        <p:spPr bwMode="auto">
          <a:xfrm>
            <a:off x="3695700" y="1763713"/>
            <a:ext cx="5448300" cy="3140075"/>
          </a:xfrm>
          <a:prstGeom prst="rect">
            <a:avLst/>
          </a:prstGeom>
          <a:noFill/>
          <a:ln w="9525">
            <a:noFill/>
            <a:miter lim="800000"/>
            <a:headEnd/>
            <a:tailEnd/>
          </a:ln>
        </p:spPr>
      </p:pic>
      <p:sp>
        <p:nvSpPr>
          <p:cNvPr id="354309" name="Text Box 5"/>
          <p:cNvSpPr txBox="1">
            <a:spLocks noChangeArrowheads="1"/>
          </p:cNvSpPr>
          <p:nvPr/>
        </p:nvSpPr>
        <p:spPr bwMode="auto">
          <a:xfrm>
            <a:off x="328613" y="1695450"/>
            <a:ext cx="4044950" cy="4789488"/>
          </a:xfrm>
          <a:prstGeom prst="rect">
            <a:avLst/>
          </a:prstGeom>
          <a:noFill/>
          <a:ln w="9525">
            <a:noFill/>
            <a:miter lim="800000"/>
            <a:headEnd/>
            <a:tailEnd/>
          </a:ln>
          <a:effectLst/>
        </p:spPr>
        <p:txBody>
          <a:bodyPr>
            <a:spAutoFit/>
          </a:bodyPr>
          <a:lstStyle/>
          <a:p>
            <a:pPr>
              <a:lnSpc>
                <a:spcPct val="140000"/>
              </a:lnSpc>
              <a:defRPr/>
            </a:pPr>
            <a:r>
              <a:rPr lang="pt-BR">
                <a:solidFill>
                  <a:schemeClr val="tx1"/>
                </a:solidFill>
                <a:latin typeface="Arial" charset="0"/>
                <a:cs typeface="Arial" charset="0"/>
              </a:rPr>
              <a:t>Cadeias de varejo são candidatas a utilização deste sistema.</a:t>
            </a:r>
          </a:p>
          <a:p>
            <a:pPr>
              <a:lnSpc>
                <a:spcPct val="140000"/>
              </a:lnSpc>
              <a:defRPr/>
            </a:pPr>
            <a:endParaRPr lang="pt-BR">
              <a:solidFill>
                <a:schemeClr val="tx1"/>
              </a:solidFill>
              <a:latin typeface="Arial" charset="0"/>
              <a:cs typeface="Arial" charset="0"/>
            </a:endParaRPr>
          </a:p>
          <a:p>
            <a:pPr>
              <a:lnSpc>
                <a:spcPct val="140000"/>
              </a:lnSpc>
              <a:defRPr/>
            </a:pPr>
            <a:r>
              <a:rPr lang="pt-BR">
                <a:solidFill>
                  <a:schemeClr val="tx1"/>
                </a:solidFill>
                <a:latin typeface="Arial" charset="0"/>
                <a:cs typeface="Arial" charset="0"/>
              </a:rPr>
              <a:t>Movimentação de mercadorias entre veículos de carga (veículos rodoviários para urbanos)</a:t>
            </a:r>
          </a:p>
          <a:p>
            <a:pPr>
              <a:lnSpc>
                <a:spcPct val="140000"/>
              </a:lnSpc>
              <a:defRPr/>
            </a:pPr>
            <a:r>
              <a:rPr lang="pt-BR" b="1" u="sng">
                <a:solidFill>
                  <a:schemeClr val="tx1"/>
                </a:solidFill>
                <a:effectLst>
                  <a:outerShdw blurRad="38100" dist="38100" dir="2700000" algn="tl">
                    <a:srgbClr val="C0C0C0"/>
                  </a:outerShdw>
                </a:effectLst>
                <a:latin typeface="Arial" charset="0"/>
                <a:cs typeface="Arial" charset="0"/>
              </a:rPr>
              <a:t>Vantagens </a:t>
            </a:r>
          </a:p>
          <a:p>
            <a:pPr>
              <a:lnSpc>
                <a:spcPct val="140000"/>
              </a:lnSpc>
              <a:buFontTx/>
              <a:buChar char="•"/>
              <a:defRPr/>
            </a:pPr>
            <a:r>
              <a:rPr lang="pt-BR">
                <a:solidFill>
                  <a:schemeClr val="tx1"/>
                </a:solidFill>
                <a:latin typeface="Arial" charset="0"/>
                <a:cs typeface="Arial" charset="0"/>
              </a:rPr>
              <a:t> redução de manuseio</a:t>
            </a:r>
          </a:p>
          <a:p>
            <a:pPr>
              <a:lnSpc>
                <a:spcPct val="140000"/>
              </a:lnSpc>
              <a:buFontTx/>
              <a:buChar char="•"/>
              <a:defRPr/>
            </a:pPr>
            <a:r>
              <a:rPr lang="pt-BR">
                <a:solidFill>
                  <a:schemeClr val="tx1"/>
                </a:solidFill>
                <a:latin typeface="Arial" charset="0"/>
                <a:cs typeface="Arial" charset="0"/>
              </a:rPr>
              <a:t> eliminação da armazenagem</a:t>
            </a:r>
          </a:p>
          <a:p>
            <a:pPr>
              <a:lnSpc>
                <a:spcPct val="140000"/>
              </a:lnSpc>
              <a:buFontTx/>
              <a:buChar char="•"/>
              <a:defRPr/>
            </a:pPr>
            <a:r>
              <a:rPr lang="pt-BR">
                <a:solidFill>
                  <a:schemeClr val="tx1"/>
                </a:solidFill>
                <a:latin typeface="Arial" charset="0"/>
                <a:cs typeface="Arial" charset="0"/>
              </a:rPr>
              <a:t> redução de área de manuseio</a:t>
            </a:r>
          </a:p>
          <a:p>
            <a:pPr>
              <a:lnSpc>
                <a:spcPct val="140000"/>
              </a:lnSpc>
              <a:buFontTx/>
              <a:buChar char="•"/>
              <a:defRPr/>
            </a:pPr>
            <a:r>
              <a:rPr lang="pt-BR">
                <a:solidFill>
                  <a:schemeClr val="tx1"/>
                </a:solidFill>
                <a:latin typeface="Arial" charset="0"/>
                <a:cs typeface="Arial" charset="0"/>
              </a:rPr>
              <a:t>Racionalização do transporte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F1C3250-E21F-41FD-930C-729AC2E71ED6}" type="slidenum">
              <a:rPr lang="pt-BR" smtClean="0">
                <a:latin typeface="Arial" pitchFamily="34" charset="0"/>
                <a:cs typeface="Arial" pitchFamily="34" charset="0"/>
              </a:rPr>
              <a:pPr/>
              <a:t>79</a:t>
            </a:fld>
            <a:endParaRPr lang="pt-BR" smtClean="0">
              <a:latin typeface="Arial" pitchFamily="34" charset="0"/>
              <a:cs typeface="Arial" pitchFamily="34" charset="0"/>
            </a:endParaRPr>
          </a:p>
        </p:txBody>
      </p:sp>
      <p:sp>
        <p:nvSpPr>
          <p:cNvPr id="103427"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103428" name="Rectangle 4"/>
          <p:cNvSpPr>
            <a:spLocks noChangeArrowheads="1"/>
          </p:cNvSpPr>
          <p:nvPr/>
        </p:nvSpPr>
        <p:spPr bwMode="auto">
          <a:xfrm>
            <a:off x="571500" y="1620838"/>
            <a:ext cx="7780338" cy="1917700"/>
          </a:xfrm>
          <a:prstGeom prst="rect">
            <a:avLst/>
          </a:prstGeom>
          <a:noFill/>
          <a:ln w="9525">
            <a:noFill/>
            <a:miter lim="800000"/>
            <a:headEnd/>
            <a:tailEnd/>
          </a:ln>
        </p:spPr>
        <p:txBody>
          <a:bodyPr>
            <a:spAutoFit/>
          </a:bodyPr>
          <a:lstStyle/>
          <a:p>
            <a:r>
              <a:rPr lang="pt-BR" sz="2400" b="1">
                <a:solidFill>
                  <a:schemeClr val="tx1"/>
                </a:solidFill>
              </a:rPr>
              <a:t>Transit-Point = “Ponto de Transição”</a:t>
            </a:r>
          </a:p>
          <a:p>
            <a:r>
              <a:rPr lang="pt-BR" sz="2400">
                <a:solidFill>
                  <a:schemeClr val="tx1"/>
                </a:solidFill>
              </a:rPr>
              <a:t> Fluxo: Fornecedor =&gt; “T.P” =&gt; Clientes</a:t>
            </a:r>
          </a:p>
          <a:p>
            <a:endParaRPr lang="pt-BR" sz="2400">
              <a:solidFill>
                <a:schemeClr val="tx1"/>
              </a:solidFill>
            </a:endParaRPr>
          </a:p>
          <a:p>
            <a:r>
              <a:rPr lang="pt-BR" sz="2400">
                <a:solidFill>
                  <a:schemeClr val="tx1"/>
                </a:solidFill>
              </a:rPr>
              <a:t> Ex.:Troca de modal Ferrov. para modal Rodoviário</a:t>
            </a:r>
          </a:p>
          <a:p>
            <a:r>
              <a:rPr lang="pt-BR" sz="2400">
                <a:solidFill>
                  <a:schemeClr val="tx1"/>
                </a:solidFill>
              </a:rPr>
              <a:t> Pedidos pré-separados</a:t>
            </a:r>
          </a:p>
        </p:txBody>
      </p:sp>
      <p:sp>
        <p:nvSpPr>
          <p:cNvPr id="103429" name="Rectangle 5"/>
          <p:cNvSpPr>
            <a:spLocks noChangeArrowheads="1"/>
          </p:cNvSpPr>
          <p:nvPr/>
        </p:nvSpPr>
        <p:spPr bwMode="auto">
          <a:xfrm>
            <a:off x="574675" y="3579813"/>
            <a:ext cx="7894638" cy="1006475"/>
          </a:xfrm>
          <a:prstGeom prst="rect">
            <a:avLst/>
          </a:prstGeom>
          <a:noFill/>
          <a:ln w="9525">
            <a:noFill/>
            <a:miter lim="800000"/>
            <a:headEnd/>
            <a:tailEnd/>
          </a:ln>
        </p:spPr>
        <p:txBody>
          <a:bodyPr>
            <a:spAutoFit/>
          </a:bodyPr>
          <a:lstStyle/>
          <a:p>
            <a:pPr>
              <a:buFontTx/>
              <a:buChar char="•"/>
            </a:pPr>
            <a:r>
              <a:rPr lang="pt-BR">
                <a:solidFill>
                  <a:schemeClr val="tx1"/>
                </a:solidFill>
              </a:rPr>
              <a:t> São instalações de passagem, </a:t>
            </a:r>
            <a:r>
              <a:rPr lang="pt-BR" b="1">
                <a:solidFill>
                  <a:schemeClr val="tx1"/>
                </a:solidFill>
              </a:rPr>
              <a:t>de “conexão”</a:t>
            </a:r>
            <a:r>
              <a:rPr lang="pt-BR">
                <a:solidFill>
                  <a:schemeClr val="tx1"/>
                </a:solidFill>
              </a:rPr>
              <a:t>;</a:t>
            </a:r>
          </a:p>
          <a:p>
            <a:pPr>
              <a:buFontTx/>
              <a:buChar char="•"/>
            </a:pPr>
            <a:r>
              <a:rPr lang="pt-BR">
                <a:solidFill>
                  <a:schemeClr val="tx1"/>
                </a:solidFill>
              </a:rPr>
              <a:t> Não tem objetivo de estocar produto acabado por muito</a:t>
            </a:r>
          </a:p>
          <a:p>
            <a:pPr>
              <a:buFontTx/>
              <a:buChar char="•"/>
            </a:pPr>
            <a:r>
              <a:rPr lang="pt-BR">
                <a:solidFill>
                  <a:schemeClr val="tx1"/>
                </a:solidFill>
              </a:rPr>
              <a:t> Tempo (24hs em média)</a:t>
            </a:r>
          </a:p>
        </p:txBody>
      </p:sp>
      <p:sp>
        <p:nvSpPr>
          <p:cNvPr id="103430" name="Rectangle 6"/>
          <p:cNvSpPr>
            <a:spLocks noChangeArrowheads="1"/>
          </p:cNvSpPr>
          <p:nvPr/>
        </p:nvSpPr>
        <p:spPr bwMode="auto">
          <a:xfrm>
            <a:off x="512763" y="4645025"/>
            <a:ext cx="7735887" cy="2041525"/>
          </a:xfrm>
          <a:prstGeom prst="rect">
            <a:avLst/>
          </a:prstGeom>
          <a:noFill/>
          <a:ln w="9525">
            <a:noFill/>
            <a:miter lim="800000"/>
            <a:headEnd/>
            <a:tailEnd/>
          </a:ln>
        </p:spPr>
        <p:txBody>
          <a:bodyPr>
            <a:spAutoFit/>
          </a:bodyPr>
          <a:lstStyle/>
          <a:p>
            <a:r>
              <a:rPr lang="pt-BR" sz="2400" b="1">
                <a:solidFill>
                  <a:schemeClr val="tx1"/>
                </a:solidFill>
              </a:rPr>
              <a:t>Merge-in-Transit = “Cross-docking + Just in time”</a:t>
            </a:r>
          </a:p>
          <a:p>
            <a:endParaRPr lang="pt-BR" sz="2400" b="1">
              <a:solidFill>
                <a:schemeClr val="tx1"/>
              </a:solidFill>
            </a:endParaRPr>
          </a:p>
          <a:p>
            <a:r>
              <a:rPr lang="pt-BR">
                <a:solidFill>
                  <a:schemeClr val="tx1"/>
                </a:solidFill>
              </a:rPr>
              <a:t>Fluxo: Caminhão1 c/ itens A e B e Caminhão2 com C </a:t>
            </a:r>
          </a:p>
          <a:p>
            <a:r>
              <a:rPr lang="pt-BR">
                <a:solidFill>
                  <a:schemeClr val="tx1"/>
                </a:solidFill>
              </a:rPr>
              <a:t> Merge-in-Transit (merge = fundir,absorver) </a:t>
            </a:r>
          </a:p>
          <a:p>
            <a:r>
              <a:rPr lang="pt-BR">
                <a:solidFill>
                  <a:schemeClr val="tx1"/>
                </a:solidFill>
              </a:rPr>
              <a:t>	Caminhão1 com itens AC p/ Cliente1</a:t>
            </a:r>
          </a:p>
          <a:p>
            <a:r>
              <a:rPr lang="pt-BR">
                <a:solidFill>
                  <a:schemeClr val="tx1"/>
                </a:solidFill>
              </a:rPr>
              <a:t>		 Caminhão2 com itens BC p/ Cliente2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B136BC9-97B3-4012-8592-4A7889F42906}" type="slidenum">
              <a:rPr lang="pt-BR" smtClean="0">
                <a:latin typeface="Arial" pitchFamily="34" charset="0"/>
                <a:cs typeface="Arial" pitchFamily="34" charset="0"/>
              </a:rPr>
              <a:pPr/>
              <a:t>8</a:t>
            </a:fld>
            <a:endParaRPr lang="pt-BR" smtClean="0">
              <a:latin typeface="Arial" pitchFamily="34" charset="0"/>
              <a:cs typeface="Arial" pitchFamily="34" charset="0"/>
            </a:endParaRPr>
          </a:p>
        </p:txBody>
      </p:sp>
      <p:sp>
        <p:nvSpPr>
          <p:cNvPr id="29699"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29700" name="Rectangle 3"/>
          <p:cNvSpPr>
            <a:spLocks noChangeArrowheads="1"/>
          </p:cNvSpPr>
          <p:nvPr/>
        </p:nvSpPr>
        <p:spPr bwMode="auto">
          <a:xfrm>
            <a:off x="420688" y="1287463"/>
            <a:ext cx="8001000" cy="519112"/>
          </a:xfrm>
          <a:prstGeom prst="rect">
            <a:avLst/>
          </a:prstGeom>
          <a:noFill/>
          <a:ln w="9525">
            <a:noFill/>
            <a:miter lim="800000"/>
            <a:headEnd/>
            <a:tailEnd/>
          </a:ln>
        </p:spPr>
        <p:txBody>
          <a:bodyPr anchor="ctr">
            <a:spAutoFit/>
          </a:bodyPr>
          <a:lstStyle/>
          <a:p>
            <a:pPr algn="just">
              <a:spcBef>
                <a:spcPct val="50000"/>
              </a:spcBef>
            </a:pPr>
            <a:r>
              <a:rPr lang="pt-PT" sz="2800" b="1" i="1">
                <a:solidFill>
                  <a:schemeClr val="tx1"/>
                </a:solidFill>
              </a:rPr>
              <a:t>Logística Internacional</a:t>
            </a:r>
            <a:endParaRPr lang="pt-BR" sz="2800" b="1">
              <a:solidFill>
                <a:schemeClr val="tx1"/>
              </a:solidFill>
            </a:endParaRPr>
          </a:p>
        </p:txBody>
      </p:sp>
      <p:sp>
        <p:nvSpPr>
          <p:cNvPr id="29701" name="Text Box 4"/>
          <p:cNvSpPr txBox="1">
            <a:spLocks noChangeArrowheads="1"/>
          </p:cNvSpPr>
          <p:nvPr/>
        </p:nvSpPr>
        <p:spPr bwMode="auto">
          <a:xfrm>
            <a:off x="338138" y="1724025"/>
            <a:ext cx="8586787" cy="4968875"/>
          </a:xfrm>
          <a:prstGeom prst="rect">
            <a:avLst/>
          </a:prstGeom>
          <a:noFill/>
          <a:ln w="9525" algn="ctr">
            <a:noFill/>
            <a:miter lim="800000"/>
            <a:headEnd/>
            <a:tailEnd/>
          </a:ln>
        </p:spPr>
        <p:txBody>
          <a:bodyPr>
            <a:spAutoFit/>
          </a:bodyPr>
          <a:lstStyle/>
          <a:p>
            <a:pPr marL="342900" indent="-342900" eaLnBrk="0" hangingPunct="0"/>
            <a:r>
              <a:rPr lang="pt-BR"/>
              <a:t>Barreiras que impedem e devem ser administradas na integração dos mercados :</a:t>
            </a:r>
          </a:p>
          <a:p>
            <a:pPr marL="342900" indent="-342900" eaLnBrk="0" hangingPunct="0"/>
            <a:endParaRPr lang="pt-BR"/>
          </a:p>
          <a:p>
            <a:pPr marL="342900" indent="-342900" eaLnBrk="0" hangingPunct="0">
              <a:buFontTx/>
              <a:buAutoNum type="arabicPeriod"/>
            </a:pPr>
            <a:r>
              <a:rPr lang="pt-BR"/>
              <a:t>Barreira Física : Prática européia que exige a instalação de produção ou meio de distribuição próprios no mercado e transferência de tecnologia antes do acesso.</a:t>
            </a:r>
          </a:p>
          <a:p>
            <a:pPr marL="342900" indent="-342900" eaLnBrk="0" hangingPunct="0">
              <a:buFontTx/>
              <a:buAutoNum type="arabicPeriod"/>
            </a:pPr>
            <a:r>
              <a:rPr lang="pt-BR"/>
              <a:t>Barrera legal : Prática japonesa de permitir que os varejistas façam uma especie de votação se aceitam ou não novos varejistas, principalmente estrangeiros</a:t>
            </a:r>
          </a:p>
          <a:p>
            <a:pPr marL="342900" indent="-342900" eaLnBrk="0" hangingPunct="0">
              <a:buFontTx/>
              <a:buAutoNum type="arabicPeriod"/>
            </a:pPr>
            <a:r>
              <a:rPr lang="pt-BR"/>
              <a:t>Barreras Financeiras : Pela dificuldade em se obter previsões de demanda e de infraestrutura institucionais, como é o caso da Europa Oriental que o processamento de um pedido pode levar de 2 a 3 semanas.</a:t>
            </a:r>
          </a:p>
          <a:p>
            <a:pPr marL="342900" indent="-342900" eaLnBrk="0" hangingPunct="0">
              <a:buFontTx/>
              <a:buAutoNum type="arabicPeriod"/>
            </a:pPr>
            <a:r>
              <a:rPr lang="pt-BR"/>
              <a:t>Barrera Cultural : Produtos tem aceitação e ciclo de vida de acordo com a cultura da região , isso inclui fatores etnicos, históricos, religiosos.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62857" y="841829"/>
            <a:ext cx="8171543" cy="5909310"/>
          </a:xfrm>
          <a:prstGeom prst="rect">
            <a:avLst/>
          </a:prstGeom>
          <a:noFill/>
        </p:spPr>
        <p:txBody>
          <a:bodyPr wrap="square" rtlCol="0">
            <a:spAutoFit/>
          </a:bodyPr>
          <a:lstStyle/>
          <a:p>
            <a:r>
              <a:rPr lang="pt-BR" sz="1800" dirty="0" smtClean="0">
                <a:latin typeface="+mn-lt"/>
              </a:rPr>
              <a:t>Estudo de caso I</a:t>
            </a:r>
          </a:p>
          <a:p>
            <a:endParaRPr lang="pt-BR" sz="1800" dirty="0" smtClean="0">
              <a:latin typeface="+mn-lt"/>
            </a:endParaRPr>
          </a:p>
          <a:p>
            <a:r>
              <a:rPr lang="pt-BR" sz="1800" dirty="0" smtClean="0">
                <a:latin typeface="+mn-lt"/>
              </a:rPr>
              <a:t>Com base no que foi estudado até o momento , solucione o caso abaixo:</a:t>
            </a:r>
          </a:p>
          <a:p>
            <a:endParaRPr lang="pt-BR" sz="1800" dirty="0" smtClean="0">
              <a:latin typeface="+mn-lt"/>
            </a:endParaRPr>
          </a:p>
          <a:p>
            <a:r>
              <a:rPr lang="pt-BR" sz="1800" dirty="0" smtClean="0">
                <a:latin typeface="+mn-lt"/>
              </a:rPr>
              <a:t>Diariamente um Armazém  prestador de serviço a uma empresa, recebe 20 carretas baú com produtos a </a:t>
            </a:r>
            <a:r>
              <a:rPr lang="pt-BR" sz="1800" dirty="0" err="1" smtClean="0">
                <a:latin typeface="+mn-lt"/>
              </a:rPr>
              <a:t>granell</a:t>
            </a:r>
            <a:r>
              <a:rPr lang="pt-BR" sz="1800" dirty="0" smtClean="0">
                <a:latin typeface="+mn-lt"/>
              </a:rPr>
              <a:t> embalados com papel </a:t>
            </a:r>
            <a:r>
              <a:rPr lang="pt-BR" sz="1800" dirty="0" err="1" smtClean="0">
                <a:latin typeface="+mn-lt"/>
              </a:rPr>
              <a:t>kraft</a:t>
            </a:r>
            <a:r>
              <a:rPr lang="pt-BR" sz="1800" dirty="0" smtClean="0">
                <a:latin typeface="+mn-lt"/>
              </a:rPr>
              <a:t> contendo 3 unidades. Após o recebimento o material deve ser armazenado e no dia seguinte separado em pedidos menores onde serão carregados no próximo dia  a partir das 8:00 </a:t>
            </a:r>
            <a:r>
              <a:rPr lang="pt-BR" sz="1800" dirty="0" err="1" smtClean="0">
                <a:latin typeface="+mn-lt"/>
              </a:rPr>
              <a:t>hs</a:t>
            </a:r>
            <a:r>
              <a:rPr lang="pt-BR" sz="1800" dirty="0" smtClean="0">
                <a:latin typeface="+mn-lt"/>
              </a:rPr>
              <a:t> em 120 vans.</a:t>
            </a:r>
          </a:p>
          <a:p>
            <a:endParaRPr lang="pt-BR" sz="1800" dirty="0" smtClean="0">
              <a:latin typeface="+mn-lt"/>
            </a:endParaRPr>
          </a:p>
          <a:p>
            <a:r>
              <a:rPr lang="pt-BR" sz="1800" dirty="0" smtClean="0">
                <a:latin typeface="+mn-lt"/>
              </a:rPr>
              <a:t>O armazém fisicamente esta bem localizado e possui 10 docas de recebimento e apenas 5 de expedição e um área de espera pequena que na maioria dos dias existe confusões e há um mês 2 motoristas chegaram a brigar por disputa de espaço entre carreta e Vans. </a:t>
            </a:r>
          </a:p>
          <a:p>
            <a:endParaRPr lang="pt-BR" sz="1800" dirty="0" smtClean="0">
              <a:latin typeface="+mn-lt"/>
            </a:endParaRPr>
          </a:p>
          <a:p>
            <a:r>
              <a:rPr lang="pt-BR" sz="1800" dirty="0" smtClean="0">
                <a:latin typeface="+mn-lt"/>
              </a:rPr>
              <a:t>Seu grupo foi contrato para resolver o problema entre recebimento e expedição. O armazém possui tecnologia e capital para investir, capaz de suportar as alterações em sua operação.</a:t>
            </a:r>
          </a:p>
          <a:p>
            <a:endParaRPr lang="pt-BR" sz="1800" dirty="0" smtClean="0">
              <a:latin typeface="+mn-lt"/>
            </a:endParaRPr>
          </a:p>
          <a:p>
            <a:r>
              <a:rPr lang="pt-BR" sz="1800" dirty="0" smtClean="0">
                <a:latin typeface="+mn-lt"/>
              </a:rPr>
              <a:t>Apresente as proposta e um plano de ação capaz de suportar as propostas apresentadas.</a:t>
            </a:r>
            <a:endParaRPr lang="pt-BR" sz="1800" dirty="0">
              <a:latin typeface="+mn-l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62857" y="841829"/>
            <a:ext cx="8171543" cy="5632311"/>
          </a:xfrm>
          <a:prstGeom prst="rect">
            <a:avLst/>
          </a:prstGeom>
          <a:noFill/>
        </p:spPr>
        <p:txBody>
          <a:bodyPr wrap="square" rtlCol="0">
            <a:spAutoFit/>
          </a:bodyPr>
          <a:lstStyle/>
          <a:p>
            <a:r>
              <a:rPr lang="pt-BR" sz="1800" dirty="0" smtClean="0">
                <a:latin typeface="+mn-lt"/>
              </a:rPr>
              <a:t>Estudo de caso II</a:t>
            </a:r>
          </a:p>
          <a:p>
            <a:endParaRPr lang="pt-BR" sz="1800" dirty="0" smtClean="0">
              <a:latin typeface="+mn-lt"/>
            </a:endParaRPr>
          </a:p>
          <a:p>
            <a:r>
              <a:rPr lang="pt-BR" sz="1800" dirty="0" smtClean="0"/>
              <a:t>Com base no que foi estudado até o momento , solucione o caso abaixo:</a:t>
            </a:r>
          </a:p>
          <a:p>
            <a:endParaRPr lang="pt-BR" sz="1800" dirty="0" smtClean="0">
              <a:latin typeface="+mn-lt"/>
            </a:endParaRPr>
          </a:p>
          <a:p>
            <a:r>
              <a:rPr lang="pt-BR" sz="1800" dirty="0" smtClean="0">
                <a:latin typeface="+mn-lt"/>
              </a:rPr>
              <a:t>Sua empresa foi contratada para gerenciar a Cadeia de Suprimentos de uma industria de sapato , localizada em Franca. A matéria prima  para sua produção tem sua fonte em : Ribeirão Preto; Buenos Aires e </a:t>
            </a:r>
            <a:r>
              <a:rPr lang="pt-BR" sz="1800" dirty="0" err="1" smtClean="0">
                <a:latin typeface="+mn-lt"/>
              </a:rPr>
              <a:t>Mexico</a:t>
            </a:r>
            <a:r>
              <a:rPr lang="pt-BR" sz="1800" dirty="0" smtClean="0">
                <a:latin typeface="+mn-lt"/>
              </a:rPr>
              <a:t>. Os cordões são trazidos prontos da China,  os produtos químicos para conservação e </a:t>
            </a:r>
            <a:r>
              <a:rPr lang="pt-BR" sz="1800" dirty="0" err="1" smtClean="0">
                <a:latin typeface="+mn-lt"/>
              </a:rPr>
              <a:t>tingimento</a:t>
            </a:r>
            <a:r>
              <a:rPr lang="pt-BR" sz="1800" dirty="0" smtClean="0">
                <a:latin typeface="+mn-lt"/>
              </a:rPr>
              <a:t>, todos são de origem do Canadá.</a:t>
            </a:r>
          </a:p>
          <a:p>
            <a:endParaRPr lang="pt-BR" sz="1800" dirty="0" smtClean="0">
              <a:latin typeface="+mn-lt"/>
            </a:endParaRPr>
          </a:p>
          <a:p>
            <a:r>
              <a:rPr lang="pt-BR" sz="1800" dirty="0" smtClean="0">
                <a:latin typeface="+mn-lt"/>
              </a:rPr>
              <a:t>Elabore a rede de Abastecimento desta empresa e indique quais seriam as formas de movimentação dos materiais nas diferentes origem , informe modais e por onde entrariam no país.</a:t>
            </a:r>
          </a:p>
          <a:p>
            <a:endParaRPr lang="pt-BR" sz="1800" dirty="0" smtClean="0">
              <a:latin typeface="+mn-lt"/>
            </a:endParaRPr>
          </a:p>
          <a:p>
            <a:r>
              <a:rPr lang="pt-BR" sz="1800" dirty="0" smtClean="0">
                <a:latin typeface="+mn-lt"/>
              </a:rPr>
              <a:t>Apresente uma proposta de fluxo de informação que suporte a rede desenhada. </a:t>
            </a:r>
          </a:p>
          <a:p>
            <a:endParaRPr lang="pt-BR" sz="1800" dirty="0" smtClean="0">
              <a:latin typeface="+mn-lt"/>
            </a:endParaRPr>
          </a:p>
          <a:p>
            <a:r>
              <a:rPr lang="pt-BR" sz="1800" dirty="0" smtClean="0">
                <a:latin typeface="+mn-lt"/>
              </a:rPr>
              <a:t>A empresa deseja investir em um Armazém que seria utilizado como apoio a produção . Onde deveria ser localizado e quais os benefícios é possível gerar a partir do mesmo.   </a:t>
            </a:r>
            <a:endParaRPr lang="pt-BR" sz="1800" dirty="0">
              <a:latin typeface="+mn-l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B0AD4E9-3894-48C3-B5AD-CC62EB231843}" type="slidenum">
              <a:rPr lang="pt-BR" smtClean="0">
                <a:latin typeface="Arial" pitchFamily="34" charset="0"/>
                <a:cs typeface="Arial" pitchFamily="34" charset="0"/>
              </a:rPr>
              <a:pPr/>
              <a:t>82</a:t>
            </a:fld>
            <a:endParaRPr lang="pt-BR" smtClean="0">
              <a:latin typeface="Arial" pitchFamily="34" charset="0"/>
              <a:cs typeface="Arial" pitchFamily="34" charset="0"/>
            </a:endParaRPr>
          </a:p>
        </p:txBody>
      </p:sp>
      <p:sp>
        <p:nvSpPr>
          <p:cNvPr id="19459" name="Rectangle 2"/>
          <p:cNvSpPr>
            <a:spLocks noChangeArrowheads="1"/>
          </p:cNvSpPr>
          <p:nvPr/>
        </p:nvSpPr>
        <p:spPr bwMode="auto">
          <a:xfrm>
            <a:off x="2286000" y="2043113"/>
            <a:ext cx="4572000" cy="2079625"/>
          </a:xfrm>
          <a:prstGeom prst="rect">
            <a:avLst/>
          </a:prstGeom>
          <a:noFill/>
          <a:ln w="9525">
            <a:noFill/>
            <a:miter lim="800000"/>
            <a:headEnd/>
            <a:tailEnd/>
          </a:ln>
        </p:spPr>
        <p:txBody>
          <a:bodyPr>
            <a:spAutoFit/>
          </a:bodyPr>
          <a:lstStyle/>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a:p>
            <a:pPr>
              <a:spcBef>
                <a:spcPct val="50000"/>
              </a:spcBef>
            </a:pPr>
            <a:endParaRPr lang="de-DE" sz="4400">
              <a:latin typeface="Times New Roman" pitchFamily="18" charset="0"/>
            </a:endParaRPr>
          </a:p>
        </p:txBody>
      </p:sp>
      <p:sp>
        <p:nvSpPr>
          <p:cNvPr id="283659" name="Text Box 11"/>
          <p:cNvSpPr txBox="1">
            <a:spLocks noChangeArrowheads="1"/>
          </p:cNvSpPr>
          <p:nvPr/>
        </p:nvSpPr>
        <p:spPr bwMode="auto">
          <a:xfrm>
            <a:off x="1244374" y="766989"/>
            <a:ext cx="5905500" cy="366713"/>
          </a:xfrm>
          <a:prstGeom prst="rect">
            <a:avLst/>
          </a:prstGeom>
          <a:noFill/>
          <a:ln w="9525">
            <a:noFill/>
            <a:miter lim="800000"/>
            <a:headEnd/>
            <a:tailEnd/>
          </a:ln>
        </p:spPr>
        <p:txBody>
          <a:bodyPr>
            <a:spAutoFit/>
          </a:bodyPr>
          <a:lstStyle/>
          <a:p>
            <a:pPr>
              <a:spcBef>
                <a:spcPct val="50000"/>
              </a:spcBef>
            </a:pPr>
            <a:r>
              <a:rPr lang="en-US" sz="1800" dirty="0">
                <a:solidFill>
                  <a:schemeClr val="tx1"/>
                </a:solidFill>
              </a:rPr>
              <a:t>TRANSPORTES, DISTRIBUIÇÃO E SEGUROS</a:t>
            </a:r>
          </a:p>
        </p:txBody>
      </p:sp>
      <p:sp>
        <p:nvSpPr>
          <p:cNvPr id="283662" name="Text Box 14"/>
          <p:cNvSpPr txBox="1">
            <a:spLocks noChangeArrowheads="1"/>
          </p:cNvSpPr>
          <p:nvPr/>
        </p:nvSpPr>
        <p:spPr bwMode="auto">
          <a:xfrm>
            <a:off x="482826" y="1169080"/>
            <a:ext cx="8428945" cy="5333319"/>
          </a:xfrm>
          <a:prstGeom prst="rect">
            <a:avLst/>
          </a:prstGeom>
          <a:noFill/>
          <a:ln w="9525">
            <a:noFill/>
            <a:miter lim="800000"/>
            <a:headEnd/>
            <a:tailEnd/>
          </a:ln>
        </p:spPr>
        <p:txBody>
          <a:bodyPr/>
          <a:lstStyle/>
          <a:p>
            <a:pPr>
              <a:lnSpc>
                <a:spcPct val="200000"/>
              </a:lnSpc>
            </a:pPr>
            <a:r>
              <a:rPr lang="en-US" sz="1800" dirty="0" smtClean="0"/>
              <a:t>1 </a:t>
            </a:r>
            <a:r>
              <a:rPr lang="en-US" sz="1800" dirty="0" err="1" smtClean="0"/>
              <a:t>Evolução</a:t>
            </a:r>
            <a:r>
              <a:rPr lang="en-US" sz="1800" dirty="0" smtClean="0"/>
              <a:t> dos </a:t>
            </a:r>
            <a:r>
              <a:rPr lang="en-US" sz="1800" dirty="0" err="1" smtClean="0"/>
              <a:t>Sistemas</a:t>
            </a:r>
            <a:r>
              <a:rPr lang="en-US" sz="1800" dirty="0" smtClean="0"/>
              <a:t> </a:t>
            </a:r>
            <a:r>
              <a:rPr lang="en-US" sz="1800" dirty="0" err="1" smtClean="0"/>
              <a:t>Logísticos</a:t>
            </a:r>
            <a:r>
              <a:rPr lang="en-US" sz="1800" dirty="0" smtClean="0"/>
              <a:t> - </a:t>
            </a:r>
            <a:r>
              <a:rPr lang="en-US" sz="1800" dirty="0" err="1" smtClean="0"/>
              <a:t>Capítulo</a:t>
            </a:r>
            <a:r>
              <a:rPr lang="en-US" sz="1800" dirty="0" smtClean="0"/>
              <a:t> 1 - PLT</a:t>
            </a:r>
          </a:p>
          <a:p>
            <a:pPr>
              <a:lnSpc>
                <a:spcPct val="200000"/>
              </a:lnSpc>
            </a:pPr>
            <a:r>
              <a:rPr lang="pt-BR" sz="1800" dirty="0" smtClean="0"/>
              <a:t>2</a:t>
            </a:r>
            <a:r>
              <a:rPr lang="en-US" sz="1800" dirty="0" smtClean="0"/>
              <a:t> Logística </a:t>
            </a:r>
            <a:r>
              <a:rPr lang="en-US" sz="1800" dirty="0" err="1" smtClean="0"/>
              <a:t>Integrada</a:t>
            </a:r>
            <a:r>
              <a:rPr lang="pt-BR" sz="1800" dirty="0" smtClean="0"/>
              <a:t> - </a:t>
            </a:r>
            <a:r>
              <a:rPr lang="en-US" sz="1800" dirty="0" err="1" smtClean="0"/>
              <a:t>Capítulo</a:t>
            </a:r>
            <a:r>
              <a:rPr lang="en-US" sz="1800" dirty="0" smtClean="0"/>
              <a:t> 2 - PLT</a:t>
            </a:r>
            <a:endParaRPr lang="pt-BR" sz="1800" dirty="0" smtClean="0"/>
          </a:p>
          <a:p>
            <a:pPr>
              <a:lnSpc>
                <a:spcPct val="200000"/>
              </a:lnSpc>
            </a:pPr>
            <a:r>
              <a:rPr lang="en-US" sz="1800" dirty="0" smtClean="0"/>
              <a:t>3 </a:t>
            </a:r>
            <a:r>
              <a:rPr lang="en-US" sz="1800" dirty="0" err="1" smtClean="0"/>
              <a:t>Transporte</a:t>
            </a:r>
            <a:r>
              <a:rPr lang="en-US" sz="1800" dirty="0" smtClean="0"/>
              <a:t> - </a:t>
            </a:r>
            <a:r>
              <a:rPr lang="en-US" sz="1800" dirty="0" err="1" smtClean="0"/>
              <a:t>Capítulo</a:t>
            </a:r>
            <a:r>
              <a:rPr lang="en-US" sz="1800" dirty="0" smtClean="0"/>
              <a:t> 3 - PLT</a:t>
            </a:r>
          </a:p>
          <a:p>
            <a:pPr>
              <a:lnSpc>
                <a:spcPct val="200000"/>
              </a:lnSpc>
            </a:pPr>
            <a:r>
              <a:rPr lang="en-US" sz="1800" dirty="0" smtClean="0"/>
              <a:t>4 </a:t>
            </a:r>
            <a:r>
              <a:rPr lang="en-US" sz="1800" dirty="0" err="1" smtClean="0"/>
              <a:t>Suprimento</a:t>
            </a:r>
            <a:r>
              <a:rPr lang="en-US" sz="1800" dirty="0" smtClean="0"/>
              <a:t> </a:t>
            </a:r>
            <a:r>
              <a:rPr lang="en-US" sz="1800" dirty="0" err="1" smtClean="0"/>
              <a:t>Físico</a:t>
            </a:r>
            <a:r>
              <a:rPr lang="en-US" sz="1800" dirty="0" smtClean="0"/>
              <a:t> - </a:t>
            </a:r>
            <a:r>
              <a:rPr lang="en-US" sz="1800" dirty="0" err="1" smtClean="0"/>
              <a:t>Capítulo</a:t>
            </a:r>
            <a:r>
              <a:rPr lang="en-US" sz="1800" dirty="0" smtClean="0"/>
              <a:t> 4 - PLT </a:t>
            </a:r>
            <a:r>
              <a:rPr lang="pt-BR" sz="1800" dirty="0" smtClean="0"/>
              <a:t/>
            </a:r>
            <a:br>
              <a:rPr lang="pt-BR" sz="1800" dirty="0" smtClean="0"/>
            </a:br>
            <a:r>
              <a:rPr lang="pt-BR" sz="1800" dirty="0" smtClean="0"/>
              <a:t>5</a:t>
            </a:r>
            <a:r>
              <a:rPr lang="en-US" sz="1800" dirty="0" smtClean="0"/>
              <a:t> </a:t>
            </a:r>
            <a:r>
              <a:rPr lang="en-US" sz="1800" dirty="0" err="1" smtClean="0"/>
              <a:t>Armazenagem</a:t>
            </a:r>
            <a:r>
              <a:rPr lang="en-US" sz="1800" dirty="0" smtClean="0"/>
              <a:t> e </a:t>
            </a:r>
            <a:r>
              <a:rPr lang="en-US" sz="1800" dirty="0" err="1" smtClean="0"/>
              <a:t>Movimentação</a:t>
            </a:r>
            <a:r>
              <a:rPr lang="en-US" sz="1800" dirty="0" smtClean="0"/>
              <a:t> de </a:t>
            </a:r>
            <a:r>
              <a:rPr lang="en-US" sz="1800" dirty="0" err="1" smtClean="0"/>
              <a:t>Matérias</a:t>
            </a:r>
            <a:r>
              <a:rPr lang="en-US" sz="1800" dirty="0" smtClean="0"/>
              <a:t> </a:t>
            </a:r>
            <a:r>
              <a:rPr lang="en-US" sz="1800" dirty="0" err="1" smtClean="0"/>
              <a:t>Primas</a:t>
            </a:r>
            <a:r>
              <a:rPr lang="en-US" sz="1800" dirty="0" smtClean="0"/>
              <a:t> e </a:t>
            </a:r>
            <a:r>
              <a:rPr lang="en-US" sz="1800" dirty="0" err="1" smtClean="0"/>
              <a:t>Mercadorias</a:t>
            </a:r>
            <a:r>
              <a:rPr lang="en-US" sz="1800" dirty="0" smtClean="0"/>
              <a:t> - </a:t>
            </a:r>
            <a:r>
              <a:rPr lang="en-US" sz="1800" dirty="0" err="1" smtClean="0"/>
              <a:t>Capítulo</a:t>
            </a:r>
            <a:r>
              <a:rPr lang="en-US" sz="1800" dirty="0" smtClean="0"/>
              <a:t> 5 - PLT</a:t>
            </a:r>
          </a:p>
          <a:p>
            <a:pPr>
              <a:lnSpc>
                <a:spcPct val="200000"/>
              </a:lnSpc>
            </a:pPr>
            <a:r>
              <a:rPr lang="en-US" sz="1800" dirty="0" smtClean="0"/>
              <a:t>6 </a:t>
            </a:r>
            <a:r>
              <a:rPr lang="en-US" sz="1800" dirty="0" err="1" smtClean="0"/>
              <a:t>Gestão</a:t>
            </a:r>
            <a:r>
              <a:rPr lang="en-US" sz="1800" dirty="0" smtClean="0"/>
              <a:t> de </a:t>
            </a:r>
            <a:r>
              <a:rPr lang="en-US" sz="1800" dirty="0" err="1" smtClean="0"/>
              <a:t>Canais</a:t>
            </a:r>
            <a:r>
              <a:rPr lang="en-US" sz="1800" dirty="0" smtClean="0"/>
              <a:t> de </a:t>
            </a:r>
            <a:r>
              <a:rPr lang="en-US" sz="1800" dirty="0" err="1" smtClean="0"/>
              <a:t>Distribuição</a:t>
            </a:r>
            <a:r>
              <a:rPr lang="en-US" sz="1800" dirty="0" smtClean="0"/>
              <a:t> e Trade Marketing - </a:t>
            </a:r>
            <a:r>
              <a:rPr lang="en-US" sz="1800" dirty="0" err="1" smtClean="0"/>
              <a:t>Capitulo</a:t>
            </a:r>
            <a:r>
              <a:rPr lang="en-US" sz="1800" dirty="0" smtClean="0"/>
              <a:t> 6 - PLT</a:t>
            </a:r>
          </a:p>
          <a:p>
            <a:pPr>
              <a:lnSpc>
                <a:spcPct val="200000"/>
              </a:lnSpc>
            </a:pPr>
            <a:r>
              <a:rPr lang="en-US" sz="1800" dirty="0" smtClean="0"/>
              <a:t>7 Marketing, </a:t>
            </a:r>
            <a:r>
              <a:rPr lang="en-US" sz="1800" dirty="0" err="1" smtClean="0"/>
              <a:t>logística</a:t>
            </a:r>
            <a:r>
              <a:rPr lang="en-US" sz="1800" dirty="0" smtClean="0"/>
              <a:t> e </a:t>
            </a:r>
            <a:r>
              <a:rPr lang="en-US" sz="1800" dirty="0" err="1" smtClean="0"/>
              <a:t>nível</a:t>
            </a:r>
            <a:r>
              <a:rPr lang="en-US" sz="1800" dirty="0" smtClean="0"/>
              <a:t> de </a:t>
            </a:r>
            <a:r>
              <a:rPr lang="en-US" sz="1800" dirty="0" err="1" smtClean="0"/>
              <a:t>serviços</a:t>
            </a:r>
            <a:r>
              <a:rPr lang="en-US" sz="1800" dirty="0" smtClean="0"/>
              <a:t> - </a:t>
            </a:r>
            <a:r>
              <a:rPr lang="en-US" sz="1800" dirty="0" err="1" smtClean="0"/>
              <a:t>Capitulo</a:t>
            </a:r>
            <a:r>
              <a:rPr lang="en-US" sz="1800" dirty="0" smtClean="0"/>
              <a:t> 7 - PLT</a:t>
            </a:r>
          </a:p>
          <a:p>
            <a:pPr>
              <a:lnSpc>
                <a:spcPct val="200000"/>
              </a:lnSpc>
            </a:pPr>
            <a:r>
              <a:rPr lang="en-US" sz="1800" dirty="0" smtClean="0"/>
              <a:t>8 </a:t>
            </a:r>
            <a:r>
              <a:rPr lang="en-US" sz="1800" dirty="0" err="1" smtClean="0"/>
              <a:t>Seguro</a:t>
            </a:r>
            <a:endParaRPr lang="en-US" sz="1800" dirty="0"/>
          </a:p>
        </p:txBody>
      </p:sp>
      <p:pic>
        <p:nvPicPr>
          <p:cNvPr id="19462" name="Picture 4" descr="logo anhanguera educacional"/>
          <p:cNvPicPr>
            <a:picLocks noChangeAspect="1" noChangeArrowheads="1"/>
          </p:cNvPicPr>
          <p:nvPr/>
        </p:nvPicPr>
        <p:blipFill>
          <a:blip r:embed="rId3"/>
          <a:srcRect/>
          <a:stretch>
            <a:fillRect/>
          </a:stretch>
        </p:blipFill>
        <p:spPr bwMode="auto">
          <a:xfrm>
            <a:off x="8226425" y="5849938"/>
            <a:ext cx="917575" cy="1008062"/>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3659"/>
                                        </p:tgtEl>
                                        <p:attrNameLst>
                                          <p:attrName>style.visibility</p:attrName>
                                        </p:attrNameLst>
                                      </p:cBhvr>
                                      <p:to>
                                        <p:strVal val="visible"/>
                                      </p:to>
                                    </p:set>
                                    <p:animEffect transition="in" filter="box(in)">
                                      <p:cBhvr>
                                        <p:cTn id="7" dur="500"/>
                                        <p:tgtEl>
                                          <p:spTgt spid="2836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3662">
                                            <p:txEl>
                                              <p:pRg st="0" end="0"/>
                                            </p:txEl>
                                          </p:spTgt>
                                        </p:tgtEl>
                                        <p:attrNameLst>
                                          <p:attrName>style.visibility</p:attrName>
                                        </p:attrNameLst>
                                      </p:cBhvr>
                                      <p:to>
                                        <p:strVal val="visible"/>
                                      </p:to>
                                    </p:set>
                                    <p:animEffect transition="in" filter="box(in)">
                                      <p:cBhvr>
                                        <p:cTn id="12" dur="500"/>
                                        <p:tgtEl>
                                          <p:spTgt spid="2836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83662">
                                            <p:txEl>
                                              <p:pRg st="1" end="1"/>
                                            </p:txEl>
                                          </p:spTgt>
                                        </p:tgtEl>
                                        <p:attrNameLst>
                                          <p:attrName>style.visibility</p:attrName>
                                        </p:attrNameLst>
                                      </p:cBhvr>
                                      <p:to>
                                        <p:strVal val="visible"/>
                                      </p:to>
                                    </p:set>
                                    <p:animEffect transition="in" filter="box(in)">
                                      <p:cBhvr>
                                        <p:cTn id="17" dur="500"/>
                                        <p:tgtEl>
                                          <p:spTgt spid="2836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3662">
                                            <p:txEl>
                                              <p:pRg st="2" end="2"/>
                                            </p:txEl>
                                          </p:spTgt>
                                        </p:tgtEl>
                                        <p:attrNameLst>
                                          <p:attrName>style.visibility</p:attrName>
                                        </p:attrNameLst>
                                      </p:cBhvr>
                                      <p:to>
                                        <p:strVal val="visible"/>
                                      </p:to>
                                    </p:set>
                                    <p:animEffect transition="in" filter="box(in)">
                                      <p:cBhvr>
                                        <p:cTn id="22" dur="500"/>
                                        <p:tgtEl>
                                          <p:spTgt spid="2836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83662">
                                            <p:txEl>
                                              <p:pRg st="3" end="3"/>
                                            </p:txEl>
                                          </p:spTgt>
                                        </p:tgtEl>
                                        <p:attrNameLst>
                                          <p:attrName>style.visibility</p:attrName>
                                        </p:attrNameLst>
                                      </p:cBhvr>
                                      <p:to>
                                        <p:strVal val="visible"/>
                                      </p:to>
                                    </p:set>
                                    <p:animEffect transition="in" filter="box(in)">
                                      <p:cBhvr>
                                        <p:cTn id="27" dur="500"/>
                                        <p:tgtEl>
                                          <p:spTgt spid="28366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83662">
                                            <p:txEl>
                                              <p:pRg st="4" end="4"/>
                                            </p:txEl>
                                          </p:spTgt>
                                        </p:tgtEl>
                                        <p:attrNameLst>
                                          <p:attrName>style.visibility</p:attrName>
                                        </p:attrNameLst>
                                      </p:cBhvr>
                                      <p:to>
                                        <p:strVal val="visible"/>
                                      </p:to>
                                    </p:set>
                                    <p:animEffect transition="in" filter="box(in)">
                                      <p:cBhvr>
                                        <p:cTn id="32" dur="500"/>
                                        <p:tgtEl>
                                          <p:spTgt spid="28366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3662">
                                            <p:txEl>
                                              <p:pRg st="5" end="5"/>
                                            </p:txEl>
                                          </p:spTgt>
                                        </p:tgtEl>
                                        <p:attrNameLst>
                                          <p:attrName>style.visibility</p:attrName>
                                        </p:attrNameLst>
                                      </p:cBhvr>
                                      <p:to>
                                        <p:strVal val="visible"/>
                                      </p:to>
                                    </p:set>
                                    <p:animEffect transition="in" filter="box(in)">
                                      <p:cBhvr>
                                        <p:cTn id="37" dur="500"/>
                                        <p:tgtEl>
                                          <p:spTgt spid="28366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83662">
                                            <p:txEl>
                                              <p:pRg st="6" end="6"/>
                                            </p:txEl>
                                          </p:spTgt>
                                        </p:tgtEl>
                                        <p:attrNameLst>
                                          <p:attrName>style.visibility</p:attrName>
                                        </p:attrNameLst>
                                      </p:cBhvr>
                                      <p:to>
                                        <p:strVal val="visible"/>
                                      </p:to>
                                    </p:set>
                                    <p:animEffect transition="in" filter="box(in)">
                                      <p:cBhvr>
                                        <p:cTn id="42" dur="500"/>
                                        <p:tgtEl>
                                          <p:spTgt spid="28366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5B11BCF-0B23-4D3C-A1EA-79C38DCA3C4F}" type="slidenum">
              <a:rPr lang="pt-BR" smtClean="0">
                <a:latin typeface="Arial" pitchFamily="34" charset="0"/>
                <a:cs typeface="Arial" pitchFamily="34" charset="0"/>
              </a:rPr>
              <a:pPr/>
              <a:t>83</a:t>
            </a:fld>
            <a:endParaRPr lang="pt-BR" smtClean="0">
              <a:latin typeface="Arial" pitchFamily="34" charset="0"/>
              <a:cs typeface="Arial" pitchFamily="34" charset="0"/>
            </a:endParaRPr>
          </a:p>
        </p:txBody>
      </p:sp>
      <p:sp>
        <p:nvSpPr>
          <p:cNvPr id="105475"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05476" name="Text Box 3"/>
          <p:cNvSpPr txBox="1">
            <a:spLocks noChangeArrowheads="1"/>
          </p:cNvSpPr>
          <p:nvPr/>
        </p:nvSpPr>
        <p:spPr bwMode="auto">
          <a:xfrm>
            <a:off x="619352" y="1854654"/>
            <a:ext cx="2892425" cy="396875"/>
          </a:xfrm>
          <a:prstGeom prst="rect">
            <a:avLst/>
          </a:prstGeom>
          <a:noFill/>
          <a:ln w="9525">
            <a:noFill/>
            <a:miter lim="800000"/>
            <a:headEnd/>
            <a:tailEnd/>
          </a:ln>
        </p:spPr>
        <p:txBody>
          <a:bodyPr wrap="none">
            <a:spAutoFit/>
          </a:bodyPr>
          <a:lstStyle/>
          <a:p>
            <a:r>
              <a:rPr lang="en-US" b="1">
                <a:solidFill>
                  <a:schemeClr val="tx1"/>
                </a:solidFill>
              </a:rPr>
              <a:t>Canais de distribuição</a:t>
            </a:r>
            <a:endParaRPr lang="pt-BR" sz="1800">
              <a:solidFill>
                <a:schemeClr val="tx1"/>
              </a:solidFill>
            </a:endParaRPr>
          </a:p>
        </p:txBody>
      </p:sp>
      <p:sp>
        <p:nvSpPr>
          <p:cNvPr id="105477" name="AutoShape 4"/>
          <p:cNvSpPr>
            <a:spLocks noChangeArrowheads="1"/>
          </p:cNvSpPr>
          <p:nvPr/>
        </p:nvSpPr>
        <p:spPr bwMode="auto">
          <a:xfrm>
            <a:off x="747713" y="2152650"/>
            <a:ext cx="7632700" cy="941388"/>
          </a:xfrm>
          <a:prstGeom prst="cloudCallout">
            <a:avLst>
              <a:gd name="adj1" fmla="val -14745"/>
              <a:gd name="adj2" fmla="val 33306"/>
            </a:avLst>
          </a:prstGeom>
          <a:solidFill>
            <a:schemeClr val="accent1"/>
          </a:solidFill>
          <a:ln w="9525">
            <a:solidFill>
              <a:schemeClr val="tx1"/>
            </a:solidFill>
            <a:round/>
            <a:headEnd/>
            <a:tailEnd/>
          </a:ln>
        </p:spPr>
        <p:txBody>
          <a:bodyPr/>
          <a:lstStyle/>
          <a:p>
            <a:pPr algn="ctr"/>
            <a:r>
              <a:rPr lang="pt-BR">
                <a:solidFill>
                  <a:schemeClr val="tx1"/>
                </a:solidFill>
              </a:rPr>
              <a:t>Qual a importância da Distribuição ?</a:t>
            </a:r>
          </a:p>
        </p:txBody>
      </p:sp>
      <p:sp>
        <p:nvSpPr>
          <p:cNvPr id="105478" name="AutoShape 5"/>
          <p:cNvSpPr>
            <a:spLocks noChangeArrowheads="1"/>
          </p:cNvSpPr>
          <p:nvPr/>
        </p:nvSpPr>
        <p:spPr bwMode="auto">
          <a:xfrm>
            <a:off x="858838" y="3629025"/>
            <a:ext cx="7562850" cy="1028700"/>
          </a:xfrm>
          <a:prstGeom prst="rightArrow">
            <a:avLst>
              <a:gd name="adj1" fmla="val 50000"/>
              <a:gd name="adj2" fmla="val 183796"/>
            </a:avLst>
          </a:prstGeom>
          <a:solidFill>
            <a:schemeClr val="accent1"/>
          </a:solidFill>
          <a:ln w="9525">
            <a:solidFill>
              <a:schemeClr val="tx1"/>
            </a:solidFill>
            <a:miter lim="800000"/>
            <a:headEnd/>
            <a:tailEnd/>
          </a:ln>
        </p:spPr>
        <p:txBody>
          <a:bodyPr wrap="none" anchor="ctr"/>
          <a:lstStyle/>
          <a:p>
            <a:pPr algn="ctr"/>
            <a:r>
              <a:rPr lang="pt-BR" sz="1800" b="1">
                <a:solidFill>
                  <a:schemeClr val="tx1"/>
                </a:solidFill>
              </a:rPr>
              <a:t>O que você faz quando tem fome ou sede ?</a:t>
            </a:r>
          </a:p>
        </p:txBody>
      </p:sp>
      <p:sp>
        <p:nvSpPr>
          <p:cNvPr id="105479" name="AutoShape 6"/>
          <p:cNvSpPr>
            <a:spLocks noChangeArrowheads="1"/>
          </p:cNvSpPr>
          <p:nvPr/>
        </p:nvSpPr>
        <p:spPr bwMode="auto">
          <a:xfrm>
            <a:off x="787400" y="5051425"/>
            <a:ext cx="7707313" cy="1052513"/>
          </a:xfrm>
          <a:prstGeom prst="leftArrow">
            <a:avLst>
              <a:gd name="adj1" fmla="val 50000"/>
              <a:gd name="adj2" fmla="val 183069"/>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Como o produto que vocë escolheu chega a suas mãos ?</a:t>
            </a:r>
          </a:p>
        </p:txBody>
      </p:sp>
      <p:sp>
        <p:nvSpPr>
          <p:cNvPr id="8" name="Retângulo 7"/>
          <p:cNvSpPr/>
          <p:nvPr/>
        </p:nvSpPr>
        <p:spPr>
          <a:xfrm>
            <a:off x="544285" y="1289800"/>
            <a:ext cx="8135257" cy="400110"/>
          </a:xfrm>
          <a:prstGeom prst="rect">
            <a:avLst/>
          </a:prstGeom>
        </p:spPr>
        <p:txBody>
          <a:bodyPr wrap="square">
            <a:spAutoFit/>
          </a:bodyPr>
          <a:lstStyle/>
          <a:p>
            <a:r>
              <a:rPr lang="en-US" dirty="0" err="1" smtClean="0"/>
              <a:t>Gestão</a:t>
            </a:r>
            <a:r>
              <a:rPr lang="en-US" dirty="0" smtClean="0"/>
              <a:t> de </a:t>
            </a:r>
            <a:r>
              <a:rPr lang="en-US" dirty="0" err="1" smtClean="0"/>
              <a:t>Canais</a:t>
            </a:r>
            <a:r>
              <a:rPr lang="en-US" dirty="0" smtClean="0"/>
              <a:t> de </a:t>
            </a:r>
            <a:r>
              <a:rPr lang="en-US" dirty="0" err="1" smtClean="0"/>
              <a:t>Distribuição</a:t>
            </a:r>
            <a:r>
              <a:rPr lang="en-US" dirty="0" smtClean="0"/>
              <a:t> e Trade Marketing - </a:t>
            </a:r>
            <a:r>
              <a:rPr lang="en-US" sz="1400" dirty="0" err="1" smtClean="0"/>
              <a:t>Capitulo</a:t>
            </a:r>
            <a:r>
              <a:rPr lang="en-US" sz="1400" dirty="0" smtClean="0"/>
              <a:t> 6 - PLT</a:t>
            </a:r>
            <a:endParaRPr lang="pt-BR" sz="1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974CFC6-993C-4DFB-878C-BAB9368DA1F5}" type="slidenum">
              <a:rPr lang="pt-BR" smtClean="0">
                <a:latin typeface="Arial" pitchFamily="34" charset="0"/>
                <a:cs typeface="Arial" pitchFamily="34" charset="0"/>
              </a:rPr>
              <a:pPr/>
              <a:t>84</a:t>
            </a:fld>
            <a:endParaRPr lang="pt-BR" smtClean="0">
              <a:latin typeface="Arial" pitchFamily="34" charset="0"/>
              <a:cs typeface="Arial" pitchFamily="34" charset="0"/>
            </a:endParaRPr>
          </a:p>
        </p:txBody>
      </p:sp>
      <p:sp>
        <p:nvSpPr>
          <p:cNvPr id="106499"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06500" name="Text Box 3"/>
          <p:cNvSpPr txBox="1">
            <a:spLocks noChangeArrowheads="1"/>
          </p:cNvSpPr>
          <p:nvPr/>
        </p:nvSpPr>
        <p:spPr bwMode="auto">
          <a:xfrm>
            <a:off x="604838" y="1419225"/>
            <a:ext cx="2892425" cy="396875"/>
          </a:xfrm>
          <a:prstGeom prst="rect">
            <a:avLst/>
          </a:prstGeom>
          <a:noFill/>
          <a:ln w="9525">
            <a:noFill/>
            <a:miter lim="800000"/>
            <a:headEnd/>
            <a:tailEnd/>
          </a:ln>
        </p:spPr>
        <p:txBody>
          <a:bodyPr wrap="none">
            <a:spAutoFit/>
          </a:bodyPr>
          <a:lstStyle/>
          <a:p>
            <a:r>
              <a:rPr lang="en-US" b="1">
                <a:solidFill>
                  <a:schemeClr val="tx1"/>
                </a:solidFill>
              </a:rPr>
              <a:t>Canais de distribuição</a:t>
            </a:r>
            <a:endParaRPr lang="pt-BR" sz="1800">
              <a:solidFill>
                <a:schemeClr val="tx1"/>
              </a:solidFill>
            </a:endParaRPr>
          </a:p>
        </p:txBody>
      </p:sp>
      <p:sp>
        <p:nvSpPr>
          <p:cNvPr id="106501" name="AutoShape 4"/>
          <p:cNvSpPr>
            <a:spLocks noChangeArrowheads="1"/>
          </p:cNvSpPr>
          <p:nvPr/>
        </p:nvSpPr>
        <p:spPr bwMode="auto">
          <a:xfrm>
            <a:off x="747713" y="2152650"/>
            <a:ext cx="7632700" cy="941388"/>
          </a:xfrm>
          <a:prstGeom prst="cloudCallout">
            <a:avLst>
              <a:gd name="adj1" fmla="val -14745"/>
              <a:gd name="adj2" fmla="val 33306"/>
            </a:avLst>
          </a:prstGeom>
          <a:solidFill>
            <a:schemeClr val="accent1"/>
          </a:solidFill>
          <a:ln w="9525">
            <a:solidFill>
              <a:schemeClr val="tx1"/>
            </a:solidFill>
            <a:round/>
            <a:headEnd/>
            <a:tailEnd/>
          </a:ln>
        </p:spPr>
        <p:txBody>
          <a:bodyPr/>
          <a:lstStyle/>
          <a:p>
            <a:pPr algn="ctr"/>
            <a:r>
              <a:rPr lang="pt-BR">
                <a:solidFill>
                  <a:schemeClr val="tx1"/>
                </a:solidFill>
              </a:rPr>
              <a:t>Distribuição : Estratégica ou Operacional ?</a:t>
            </a:r>
          </a:p>
        </p:txBody>
      </p:sp>
      <p:sp>
        <p:nvSpPr>
          <p:cNvPr id="106502" name="Rectangle 5"/>
          <p:cNvSpPr>
            <a:spLocks noChangeArrowheads="1"/>
          </p:cNvSpPr>
          <p:nvPr/>
        </p:nvSpPr>
        <p:spPr bwMode="auto">
          <a:xfrm>
            <a:off x="957263" y="3686175"/>
            <a:ext cx="1682750"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Marketing</a:t>
            </a:r>
          </a:p>
        </p:txBody>
      </p:sp>
      <p:sp>
        <p:nvSpPr>
          <p:cNvPr id="106503" name="Rectangle 6"/>
          <p:cNvSpPr>
            <a:spLocks noChangeArrowheads="1"/>
          </p:cNvSpPr>
          <p:nvPr/>
        </p:nvSpPr>
        <p:spPr bwMode="auto">
          <a:xfrm>
            <a:off x="925513" y="5194300"/>
            <a:ext cx="1682750"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Logística</a:t>
            </a:r>
          </a:p>
        </p:txBody>
      </p:sp>
      <p:sp>
        <p:nvSpPr>
          <p:cNvPr id="106504" name="Rectangle 7"/>
          <p:cNvSpPr>
            <a:spLocks noChangeArrowheads="1"/>
          </p:cNvSpPr>
          <p:nvPr/>
        </p:nvSpPr>
        <p:spPr bwMode="auto">
          <a:xfrm>
            <a:off x="4662488" y="5176838"/>
            <a:ext cx="3162300" cy="681037"/>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Distribuição :</a:t>
            </a:r>
          </a:p>
          <a:p>
            <a:pPr algn="ctr"/>
            <a:r>
              <a:rPr lang="pt-BR" b="1">
                <a:solidFill>
                  <a:schemeClr val="tx1"/>
                </a:solidFill>
              </a:rPr>
              <a:t> Operação</a:t>
            </a:r>
          </a:p>
        </p:txBody>
      </p:sp>
      <p:sp>
        <p:nvSpPr>
          <p:cNvPr id="106505" name="Rectangle 8"/>
          <p:cNvSpPr>
            <a:spLocks noChangeArrowheads="1"/>
          </p:cNvSpPr>
          <p:nvPr/>
        </p:nvSpPr>
        <p:spPr bwMode="auto">
          <a:xfrm>
            <a:off x="4549775" y="3667125"/>
            <a:ext cx="3176588"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Distribuição</a:t>
            </a:r>
          </a:p>
          <a:p>
            <a:pPr algn="ctr"/>
            <a:r>
              <a:rPr lang="pt-BR" b="1">
                <a:solidFill>
                  <a:schemeClr val="tx1"/>
                </a:solidFill>
              </a:rPr>
              <a:t> Estratégica</a:t>
            </a:r>
          </a:p>
        </p:txBody>
      </p:sp>
      <p:sp>
        <p:nvSpPr>
          <p:cNvPr id="106506" name="AutoShape 9"/>
          <p:cNvSpPr>
            <a:spLocks noChangeArrowheads="1"/>
          </p:cNvSpPr>
          <p:nvPr/>
        </p:nvSpPr>
        <p:spPr bwMode="auto">
          <a:xfrm>
            <a:off x="2757488" y="3830638"/>
            <a:ext cx="1698625" cy="363537"/>
          </a:xfrm>
          <a:prstGeom prst="rightArrow">
            <a:avLst>
              <a:gd name="adj1" fmla="val 50000"/>
              <a:gd name="adj2" fmla="val 116812"/>
            </a:avLst>
          </a:prstGeom>
          <a:solidFill>
            <a:srgbClr val="FF9900"/>
          </a:solidFill>
          <a:ln w="9525">
            <a:solidFill>
              <a:schemeClr val="tx1"/>
            </a:solidFill>
            <a:miter lim="800000"/>
            <a:headEnd/>
            <a:tailEnd/>
          </a:ln>
        </p:spPr>
        <p:txBody>
          <a:bodyPr wrap="none" anchor="ctr"/>
          <a:lstStyle/>
          <a:p>
            <a:pPr algn="ctr" eaLnBrk="0" hangingPunct="0"/>
            <a:endParaRPr lang="pt-BR"/>
          </a:p>
        </p:txBody>
      </p:sp>
      <p:sp>
        <p:nvSpPr>
          <p:cNvPr id="106507" name="AutoShape 10"/>
          <p:cNvSpPr>
            <a:spLocks noChangeArrowheads="1"/>
          </p:cNvSpPr>
          <p:nvPr/>
        </p:nvSpPr>
        <p:spPr bwMode="auto">
          <a:xfrm>
            <a:off x="2773363" y="5360988"/>
            <a:ext cx="1698625" cy="363537"/>
          </a:xfrm>
          <a:prstGeom prst="rightArrow">
            <a:avLst>
              <a:gd name="adj1" fmla="val 50000"/>
              <a:gd name="adj2" fmla="val 116812"/>
            </a:avLst>
          </a:prstGeom>
          <a:solidFill>
            <a:srgbClr val="FF9900"/>
          </a:solidFill>
          <a:ln w="9525">
            <a:solidFill>
              <a:schemeClr val="tx1"/>
            </a:solidFill>
            <a:miter lim="800000"/>
            <a:headEnd/>
            <a:tailEnd/>
          </a:ln>
        </p:spPr>
        <p:txBody>
          <a:bodyPr wrap="none" anchor="ctr"/>
          <a:lstStyle/>
          <a:p>
            <a:pPr algn="ctr" eaLnBrk="0" hangingPunct="0"/>
            <a:endParaRPr lang="pt-B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C2D26F6-42AF-4571-A79F-5723D799CD4E}" type="slidenum">
              <a:rPr lang="pt-BR" smtClean="0">
                <a:latin typeface="Arial" pitchFamily="34" charset="0"/>
                <a:cs typeface="Arial" pitchFamily="34" charset="0"/>
              </a:rPr>
              <a:pPr/>
              <a:t>85</a:t>
            </a:fld>
            <a:endParaRPr lang="pt-BR" smtClean="0">
              <a:latin typeface="Arial" pitchFamily="34" charset="0"/>
              <a:cs typeface="Arial" pitchFamily="34" charset="0"/>
            </a:endParaRPr>
          </a:p>
        </p:txBody>
      </p:sp>
      <p:sp>
        <p:nvSpPr>
          <p:cNvPr id="107523"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07524" name="Text Box 3"/>
          <p:cNvSpPr txBox="1">
            <a:spLocks noChangeArrowheads="1"/>
          </p:cNvSpPr>
          <p:nvPr/>
        </p:nvSpPr>
        <p:spPr bwMode="auto">
          <a:xfrm>
            <a:off x="604838" y="1419225"/>
            <a:ext cx="2892425" cy="396875"/>
          </a:xfrm>
          <a:prstGeom prst="rect">
            <a:avLst/>
          </a:prstGeom>
          <a:noFill/>
          <a:ln w="9525">
            <a:noFill/>
            <a:miter lim="800000"/>
            <a:headEnd/>
            <a:tailEnd/>
          </a:ln>
        </p:spPr>
        <p:txBody>
          <a:bodyPr wrap="none">
            <a:spAutoFit/>
          </a:bodyPr>
          <a:lstStyle/>
          <a:p>
            <a:r>
              <a:rPr lang="en-US" b="1">
                <a:solidFill>
                  <a:schemeClr val="tx1"/>
                </a:solidFill>
              </a:rPr>
              <a:t>Canais de distribuição</a:t>
            </a:r>
            <a:endParaRPr lang="pt-BR" sz="1800">
              <a:solidFill>
                <a:schemeClr val="tx1"/>
              </a:solidFill>
            </a:endParaRPr>
          </a:p>
        </p:txBody>
      </p:sp>
      <p:sp>
        <p:nvSpPr>
          <p:cNvPr id="107525" name="Rectangle 4"/>
          <p:cNvSpPr>
            <a:spLocks noChangeArrowheads="1"/>
          </p:cNvSpPr>
          <p:nvPr/>
        </p:nvSpPr>
        <p:spPr bwMode="auto">
          <a:xfrm>
            <a:off x="3367088" y="2409825"/>
            <a:ext cx="1682750"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Marketing</a:t>
            </a:r>
          </a:p>
        </p:txBody>
      </p:sp>
      <p:sp>
        <p:nvSpPr>
          <p:cNvPr id="107526" name="Rectangle 5"/>
          <p:cNvSpPr>
            <a:spLocks noChangeArrowheads="1"/>
          </p:cNvSpPr>
          <p:nvPr/>
        </p:nvSpPr>
        <p:spPr bwMode="auto">
          <a:xfrm>
            <a:off x="823913" y="4251325"/>
            <a:ext cx="1508125"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Produto</a:t>
            </a:r>
          </a:p>
        </p:txBody>
      </p:sp>
      <p:sp>
        <p:nvSpPr>
          <p:cNvPr id="107527" name="Text Box 6"/>
          <p:cNvSpPr txBox="1">
            <a:spLocks noChangeArrowheads="1"/>
          </p:cNvSpPr>
          <p:nvPr/>
        </p:nvSpPr>
        <p:spPr bwMode="auto">
          <a:xfrm>
            <a:off x="1663700" y="1825625"/>
            <a:ext cx="3911600" cy="396875"/>
          </a:xfrm>
          <a:prstGeom prst="rect">
            <a:avLst/>
          </a:prstGeom>
          <a:noFill/>
          <a:ln w="9525">
            <a:noFill/>
            <a:miter lim="800000"/>
            <a:headEnd/>
            <a:tailEnd/>
          </a:ln>
        </p:spPr>
        <p:txBody>
          <a:bodyPr wrap="none">
            <a:spAutoFit/>
          </a:bodyPr>
          <a:lstStyle/>
          <a:p>
            <a:r>
              <a:rPr lang="pt-BR">
                <a:solidFill>
                  <a:schemeClr val="tx1"/>
                </a:solidFill>
              </a:rPr>
              <a:t>A Visão Tradicional do Marketing</a:t>
            </a:r>
          </a:p>
        </p:txBody>
      </p:sp>
      <p:sp>
        <p:nvSpPr>
          <p:cNvPr id="107528" name="Rectangle 7"/>
          <p:cNvSpPr>
            <a:spLocks noChangeArrowheads="1"/>
          </p:cNvSpPr>
          <p:nvPr/>
        </p:nvSpPr>
        <p:spPr bwMode="auto">
          <a:xfrm>
            <a:off x="5888038" y="5424488"/>
            <a:ext cx="1668462" cy="681037"/>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Distribuição</a:t>
            </a:r>
          </a:p>
        </p:txBody>
      </p:sp>
      <p:sp>
        <p:nvSpPr>
          <p:cNvPr id="107529" name="Rectangle 8"/>
          <p:cNvSpPr>
            <a:spLocks noChangeArrowheads="1"/>
          </p:cNvSpPr>
          <p:nvPr/>
        </p:nvSpPr>
        <p:spPr bwMode="auto">
          <a:xfrm>
            <a:off x="5900738" y="4203700"/>
            <a:ext cx="1508125"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Praça</a:t>
            </a:r>
          </a:p>
        </p:txBody>
      </p:sp>
      <p:sp>
        <p:nvSpPr>
          <p:cNvPr id="107530" name="Rectangle 9"/>
          <p:cNvSpPr>
            <a:spLocks noChangeArrowheads="1"/>
          </p:cNvSpPr>
          <p:nvPr/>
        </p:nvSpPr>
        <p:spPr bwMode="auto">
          <a:xfrm>
            <a:off x="4200525" y="4246563"/>
            <a:ext cx="1493838" cy="681037"/>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Promoção</a:t>
            </a:r>
          </a:p>
        </p:txBody>
      </p:sp>
      <p:sp>
        <p:nvSpPr>
          <p:cNvPr id="107531" name="Rectangle 10"/>
          <p:cNvSpPr>
            <a:spLocks noChangeArrowheads="1"/>
          </p:cNvSpPr>
          <p:nvPr/>
        </p:nvSpPr>
        <p:spPr bwMode="auto">
          <a:xfrm>
            <a:off x="2528888" y="4244975"/>
            <a:ext cx="1538287"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Preço</a:t>
            </a:r>
          </a:p>
        </p:txBody>
      </p:sp>
      <p:sp>
        <p:nvSpPr>
          <p:cNvPr id="107532" name="Line 11"/>
          <p:cNvSpPr>
            <a:spLocks noChangeShapeType="1"/>
          </p:cNvSpPr>
          <p:nvPr/>
        </p:nvSpPr>
        <p:spPr bwMode="auto">
          <a:xfrm flipH="1">
            <a:off x="1698625" y="3090863"/>
            <a:ext cx="1843088" cy="1133475"/>
          </a:xfrm>
          <a:prstGeom prst="line">
            <a:avLst/>
          </a:prstGeom>
          <a:noFill/>
          <a:ln w="57150">
            <a:solidFill>
              <a:schemeClr val="tx1"/>
            </a:solidFill>
            <a:round/>
            <a:headEnd/>
            <a:tailEnd type="triangle" w="med" len="med"/>
          </a:ln>
        </p:spPr>
        <p:txBody>
          <a:bodyPr/>
          <a:lstStyle/>
          <a:p>
            <a:endParaRPr lang="pt-BR"/>
          </a:p>
        </p:txBody>
      </p:sp>
      <p:sp>
        <p:nvSpPr>
          <p:cNvPr id="107533" name="Line 12"/>
          <p:cNvSpPr>
            <a:spLocks noChangeShapeType="1"/>
          </p:cNvSpPr>
          <p:nvPr/>
        </p:nvSpPr>
        <p:spPr bwMode="auto">
          <a:xfrm>
            <a:off x="4471988" y="3105150"/>
            <a:ext cx="450850" cy="930275"/>
          </a:xfrm>
          <a:prstGeom prst="line">
            <a:avLst/>
          </a:prstGeom>
          <a:noFill/>
          <a:ln w="57150">
            <a:solidFill>
              <a:schemeClr val="tx1"/>
            </a:solidFill>
            <a:round/>
            <a:headEnd/>
            <a:tailEnd type="triangle" w="med" len="med"/>
          </a:ln>
        </p:spPr>
        <p:txBody>
          <a:bodyPr/>
          <a:lstStyle/>
          <a:p>
            <a:endParaRPr lang="pt-BR"/>
          </a:p>
        </p:txBody>
      </p:sp>
      <p:sp>
        <p:nvSpPr>
          <p:cNvPr id="107534" name="Line 13"/>
          <p:cNvSpPr>
            <a:spLocks noChangeShapeType="1"/>
          </p:cNvSpPr>
          <p:nvPr/>
        </p:nvSpPr>
        <p:spPr bwMode="auto">
          <a:xfrm flipH="1">
            <a:off x="3756025" y="3179763"/>
            <a:ext cx="217488" cy="857250"/>
          </a:xfrm>
          <a:prstGeom prst="line">
            <a:avLst/>
          </a:prstGeom>
          <a:noFill/>
          <a:ln w="57150">
            <a:solidFill>
              <a:schemeClr val="tx1"/>
            </a:solidFill>
            <a:round/>
            <a:headEnd/>
            <a:tailEnd type="triangle" w="med" len="med"/>
          </a:ln>
        </p:spPr>
        <p:txBody>
          <a:bodyPr/>
          <a:lstStyle/>
          <a:p>
            <a:endParaRPr lang="pt-BR"/>
          </a:p>
        </p:txBody>
      </p:sp>
      <p:sp>
        <p:nvSpPr>
          <p:cNvPr id="107535" name="Line 14"/>
          <p:cNvSpPr>
            <a:spLocks noChangeShapeType="1"/>
          </p:cNvSpPr>
          <p:nvPr/>
        </p:nvSpPr>
        <p:spPr bwMode="auto">
          <a:xfrm>
            <a:off x="4918075" y="3124200"/>
            <a:ext cx="1582738" cy="1017588"/>
          </a:xfrm>
          <a:prstGeom prst="line">
            <a:avLst/>
          </a:prstGeom>
          <a:noFill/>
          <a:ln w="57150">
            <a:solidFill>
              <a:schemeClr val="tx1"/>
            </a:solidFill>
            <a:round/>
            <a:headEnd/>
            <a:tailEnd type="triangle" w="med" len="med"/>
          </a:ln>
        </p:spPr>
        <p:txBody>
          <a:bodyPr/>
          <a:lstStyle/>
          <a:p>
            <a:endParaRPr lang="pt-BR"/>
          </a:p>
        </p:txBody>
      </p:sp>
      <p:sp>
        <p:nvSpPr>
          <p:cNvPr id="107536" name="Line 15"/>
          <p:cNvSpPr>
            <a:spLocks noChangeShapeType="1"/>
          </p:cNvSpPr>
          <p:nvPr/>
        </p:nvSpPr>
        <p:spPr bwMode="auto">
          <a:xfrm>
            <a:off x="6527800" y="4889500"/>
            <a:ext cx="15875" cy="538163"/>
          </a:xfrm>
          <a:prstGeom prst="line">
            <a:avLst/>
          </a:prstGeom>
          <a:noFill/>
          <a:ln w="57150">
            <a:solidFill>
              <a:schemeClr val="tx1"/>
            </a:solidFill>
            <a:round/>
            <a:headEnd/>
            <a:tailEnd type="triangle" w="med" len="med"/>
          </a:ln>
        </p:spPr>
        <p:txBody>
          <a:bodyPr/>
          <a:lstStyle/>
          <a:p>
            <a:endParaRPr lang="pt-B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C999ABF-0D17-4144-8646-E155BAA7085F}" type="slidenum">
              <a:rPr lang="pt-BR" smtClean="0">
                <a:latin typeface="Arial" pitchFamily="34" charset="0"/>
                <a:cs typeface="Arial" pitchFamily="34" charset="0"/>
              </a:rPr>
              <a:pPr/>
              <a:t>86</a:t>
            </a:fld>
            <a:endParaRPr lang="pt-BR" smtClean="0">
              <a:latin typeface="Arial" pitchFamily="34" charset="0"/>
              <a:cs typeface="Arial" pitchFamily="34" charset="0"/>
            </a:endParaRPr>
          </a:p>
        </p:txBody>
      </p:sp>
      <p:sp>
        <p:nvSpPr>
          <p:cNvPr id="108547"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08548" name="Text Box 3"/>
          <p:cNvSpPr txBox="1">
            <a:spLocks noChangeArrowheads="1"/>
          </p:cNvSpPr>
          <p:nvPr/>
        </p:nvSpPr>
        <p:spPr bwMode="auto">
          <a:xfrm>
            <a:off x="604838" y="1419225"/>
            <a:ext cx="2892425" cy="396875"/>
          </a:xfrm>
          <a:prstGeom prst="rect">
            <a:avLst/>
          </a:prstGeom>
          <a:noFill/>
          <a:ln w="9525">
            <a:noFill/>
            <a:miter lim="800000"/>
            <a:headEnd/>
            <a:tailEnd/>
          </a:ln>
        </p:spPr>
        <p:txBody>
          <a:bodyPr wrap="none">
            <a:spAutoFit/>
          </a:bodyPr>
          <a:lstStyle/>
          <a:p>
            <a:r>
              <a:rPr lang="en-US" b="1">
                <a:solidFill>
                  <a:schemeClr val="tx1"/>
                </a:solidFill>
              </a:rPr>
              <a:t>Canais de distribuição</a:t>
            </a:r>
            <a:endParaRPr lang="pt-BR" sz="1800">
              <a:solidFill>
                <a:schemeClr val="tx1"/>
              </a:solidFill>
            </a:endParaRPr>
          </a:p>
        </p:txBody>
      </p:sp>
      <p:sp>
        <p:nvSpPr>
          <p:cNvPr id="108549" name="Rectangle 4"/>
          <p:cNvSpPr>
            <a:spLocks noChangeArrowheads="1"/>
          </p:cNvSpPr>
          <p:nvPr/>
        </p:nvSpPr>
        <p:spPr bwMode="auto">
          <a:xfrm>
            <a:off x="3367088" y="2409825"/>
            <a:ext cx="1682750"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Distribuição</a:t>
            </a:r>
          </a:p>
        </p:txBody>
      </p:sp>
      <p:sp>
        <p:nvSpPr>
          <p:cNvPr id="108550" name="Text Box 5"/>
          <p:cNvSpPr txBox="1">
            <a:spLocks noChangeArrowheads="1"/>
          </p:cNvSpPr>
          <p:nvPr/>
        </p:nvSpPr>
        <p:spPr bwMode="auto">
          <a:xfrm>
            <a:off x="1663700" y="1825625"/>
            <a:ext cx="2201863" cy="396875"/>
          </a:xfrm>
          <a:prstGeom prst="rect">
            <a:avLst/>
          </a:prstGeom>
          <a:noFill/>
          <a:ln w="9525">
            <a:noFill/>
            <a:miter lim="800000"/>
            <a:headEnd/>
            <a:tailEnd/>
          </a:ln>
        </p:spPr>
        <p:txBody>
          <a:bodyPr wrap="none">
            <a:spAutoFit/>
          </a:bodyPr>
          <a:lstStyle/>
          <a:p>
            <a:r>
              <a:rPr lang="pt-BR">
                <a:solidFill>
                  <a:schemeClr val="tx1"/>
                </a:solidFill>
              </a:rPr>
              <a:t>A Visão Integrada</a:t>
            </a:r>
          </a:p>
        </p:txBody>
      </p:sp>
      <p:sp>
        <p:nvSpPr>
          <p:cNvPr id="108551" name="Rectangle 6"/>
          <p:cNvSpPr>
            <a:spLocks noChangeArrowheads="1"/>
          </p:cNvSpPr>
          <p:nvPr/>
        </p:nvSpPr>
        <p:spPr bwMode="auto">
          <a:xfrm>
            <a:off x="5354638" y="3786188"/>
            <a:ext cx="1682750" cy="681037"/>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Operação</a:t>
            </a:r>
          </a:p>
        </p:txBody>
      </p:sp>
      <p:sp>
        <p:nvSpPr>
          <p:cNvPr id="108552" name="Rectangle 7"/>
          <p:cNvSpPr>
            <a:spLocks noChangeArrowheads="1"/>
          </p:cNvSpPr>
          <p:nvPr/>
        </p:nvSpPr>
        <p:spPr bwMode="auto">
          <a:xfrm>
            <a:off x="1376363" y="3800475"/>
            <a:ext cx="1682750" cy="681038"/>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Estratégia </a:t>
            </a:r>
          </a:p>
        </p:txBody>
      </p:sp>
      <p:sp>
        <p:nvSpPr>
          <p:cNvPr id="108553" name="Rectangle 8"/>
          <p:cNvSpPr>
            <a:spLocks noChangeArrowheads="1"/>
          </p:cNvSpPr>
          <p:nvPr/>
        </p:nvSpPr>
        <p:spPr bwMode="auto">
          <a:xfrm>
            <a:off x="4692650" y="5616575"/>
            <a:ext cx="3584575" cy="709613"/>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O produto chega ao cliente</a:t>
            </a:r>
          </a:p>
        </p:txBody>
      </p:sp>
      <p:sp>
        <p:nvSpPr>
          <p:cNvPr id="108554" name="Rectangle 9"/>
          <p:cNvSpPr>
            <a:spLocks noChangeArrowheads="1"/>
          </p:cNvSpPr>
          <p:nvPr/>
        </p:nvSpPr>
        <p:spPr bwMode="auto">
          <a:xfrm>
            <a:off x="647700" y="5659438"/>
            <a:ext cx="3408363" cy="681037"/>
          </a:xfrm>
          <a:prstGeom prst="rect">
            <a:avLst/>
          </a:prstGeom>
          <a:solidFill>
            <a:schemeClr val="accent1"/>
          </a:solidFill>
          <a:ln w="9525">
            <a:solidFill>
              <a:schemeClr val="tx1"/>
            </a:solidFill>
            <a:miter lim="800000"/>
            <a:headEnd/>
            <a:tailEnd/>
          </a:ln>
        </p:spPr>
        <p:txBody>
          <a:bodyPr wrap="none" anchor="ctr"/>
          <a:lstStyle/>
          <a:p>
            <a:pPr algn="ctr"/>
            <a:r>
              <a:rPr lang="pt-BR" b="1">
                <a:solidFill>
                  <a:schemeClr val="tx1"/>
                </a:solidFill>
              </a:rPr>
              <a:t>Como atingir o cliente</a:t>
            </a:r>
          </a:p>
        </p:txBody>
      </p:sp>
      <p:pic>
        <p:nvPicPr>
          <p:cNvPr id="108555" name="Picture 10" descr="j0293844"/>
          <p:cNvPicPr>
            <a:picLocks noChangeAspect="1" noChangeArrowheads="1"/>
          </p:cNvPicPr>
          <p:nvPr/>
        </p:nvPicPr>
        <p:blipFill>
          <a:blip r:embed="rId2"/>
          <a:srcRect/>
          <a:stretch>
            <a:fillRect/>
          </a:stretch>
        </p:blipFill>
        <p:spPr bwMode="auto">
          <a:xfrm flipV="1">
            <a:off x="2030413" y="4570413"/>
            <a:ext cx="968375" cy="1017587"/>
          </a:xfrm>
          <a:prstGeom prst="rect">
            <a:avLst/>
          </a:prstGeom>
          <a:noFill/>
          <a:ln w="9525">
            <a:noFill/>
            <a:miter lim="800000"/>
            <a:headEnd/>
            <a:tailEnd/>
          </a:ln>
        </p:spPr>
      </p:pic>
      <p:sp>
        <p:nvSpPr>
          <p:cNvPr id="108556" name="Line 11"/>
          <p:cNvSpPr>
            <a:spLocks noChangeShapeType="1"/>
          </p:cNvSpPr>
          <p:nvPr/>
        </p:nvSpPr>
        <p:spPr bwMode="auto">
          <a:xfrm flipH="1">
            <a:off x="1538288" y="4513263"/>
            <a:ext cx="14287" cy="1103312"/>
          </a:xfrm>
          <a:prstGeom prst="line">
            <a:avLst/>
          </a:prstGeom>
          <a:noFill/>
          <a:ln w="57150">
            <a:solidFill>
              <a:schemeClr val="tx1"/>
            </a:solidFill>
            <a:round/>
            <a:headEnd/>
            <a:tailEnd type="triangle" w="med" len="med"/>
          </a:ln>
        </p:spPr>
        <p:txBody>
          <a:bodyPr/>
          <a:lstStyle/>
          <a:p>
            <a:endParaRPr lang="pt-BR"/>
          </a:p>
        </p:txBody>
      </p:sp>
      <p:sp>
        <p:nvSpPr>
          <p:cNvPr id="108557" name="Line 12"/>
          <p:cNvSpPr>
            <a:spLocks noChangeShapeType="1"/>
          </p:cNvSpPr>
          <p:nvPr/>
        </p:nvSpPr>
        <p:spPr bwMode="auto">
          <a:xfrm flipH="1">
            <a:off x="5526088" y="4500563"/>
            <a:ext cx="14287" cy="1103312"/>
          </a:xfrm>
          <a:prstGeom prst="line">
            <a:avLst/>
          </a:prstGeom>
          <a:noFill/>
          <a:ln w="57150">
            <a:solidFill>
              <a:schemeClr val="tx1"/>
            </a:solidFill>
            <a:round/>
            <a:headEnd/>
            <a:tailEnd type="triangle" w="med" len="med"/>
          </a:ln>
        </p:spPr>
        <p:txBody>
          <a:bodyPr/>
          <a:lstStyle/>
          <a:p>
            <a:endParaRPr lang="pt-BR"/>
          </a:p>
        </p:txBody>
      </p:sp>
      <p:sp>
        <p:nvSpPr>
          <p:cNvPr id="108558" name="Line 13"/>
          <p:cNvSpPr>
            <a:spLocks noChangeShapeType="1"/>
          </p:cNvSpPr>
          <p:nvPr/>
        </p:nvSpPr>
        <p:spPr bwMode="auto">
          <a:xfrm>
            <a:off x="4797425" y="3090863"/>
            <a:ext cx="1031875" cy="639762"/>
          </a:xfrm>
          <a:prstGeom prst="line">
            <a:avLst/>
          </a:prstGeom>
          <a:noFill/>
          <a:ln w="57150">
            <a:solidFill>
              <a:schemeClr val="tx1"/>
            </a:solidFill>
            <a:round/>
            <a:headEnd/>
            <a:tailEnd type="triangle" w="med" len="med"/>
          </a:ln>
        </p:spPr>
        <p:txBody>
          <a:bodyPr/>
          <a:lstStyle/>
          <a:p>
            <a:endParaRPr lang="pt-BR"/>
          </a:p>
        </p:txBody>
      </p:sp>
      <p:sp>
        <p:nvSpPr>
          <p:cNvPr id="108559" name="Line 14"/>
          <p:cNvSpPr>
            <a:spLocks noChangeShapeType="1"/>
          </p:cNvSpPr>
          <p:nvPr/>
        </p:nvSpPr>
        <p:spPr bwMode="auto">
          <a:xfrm flipH="1">
            <a:off x="2459038" y="3089275"/>
            <a:ext cx="1030287" cy="668338"/>
          </a:xfrm>
          <a:prstGeom prst="line">
            <a:avLst/>
          </a:prstGeom>
          <a:noFill/>
          <a:ln w="57150">
            <a:solidFill>
              <a:schemeClr val="tx1"/>
            </a:solidFill>
            <a:round/>
            <a:headEnd/>
            <a:tailEnd type="triangle" w="med" len="med"/>
          </a:ln>
        </p:spPr>
        <p:txBody>
          <a:bodyPr/>
          <a:lstStyle/>
          <a:p>
            <a:endParaRPr lang="pt-BR"/>
          </a:p>
        </p:txBody>
      </p:sp>
      <p:pic>
        <p:nvPicPr>
          <p:cNvPr id="108560" name="Picture 15"/>
          <p:cNvPicPr>
            <a:picLocks noChangeAspect="1" noChangeArrowheads="1"/>
          </p:cNvPicPr>
          <p:nvPr/>
        </p:nvPicPr>
        <p:blipFill>
          <a:blip r:embed="rId3"/>
          <a:srcRect/>
          <a:stretch>
            <a:fillRect/>
          </a:stretch>
        </p:blipFill>
        <p:spPr bwMode="auto">
          <a:xfrm>
            <a:off x="6111875" y="4519613"/>
            <a:ext cx="1338263" cy="11366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4ACE14CE-3A1F-449D-BD0F-7350C44AEF44}" type="slidenum">
              <a:rPr lang="pt-BR" smtClean="0">
                <a:latin typeface="Arial" pitchFamily="34" charset="0"/>
                <a:cs typeface="Arial" pitchFamily="34" charset="0"/>
              </a:rPr>
              <a:pPr/>
              <a:t>87</a:t>
            </a:fld>
            <a:endParaRPr lang="pt-BR" smtClean="0">
              <a:latin typeface="Arial" pitchFamily="34" charset="0"/>
              <a:cs typeface="Arial" pitchFamily="34" charset="0"/>
            </a:endParaRPr>
          </a:p>
        </p:txBody>
      </p:sp>
      <p:sp>
        <p:nvSpPr>
          <p:cNvPr id="6861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658435" name="Text Box 3"/>
          <p:cNvSpPr txBox="1">
            <a:spLocks noChangeArrowheads="1"/>
          </p:cNvSpPr>
          <p:nvPr/>
        </p:nvSpPr>
        <p:spPr bwMode="auto">
          <a:xfrm>
            <a:off x="2743200" y="1985963"/>
            <a:ext cx="3048000" cy="457200"/>
          </a:xfrm>
          <a:prstGeom prst="rect">
            <a:avLst/>
          </a:prstGeom>
          <a:solidFill>
            <a:srgbClr val="006600"/>
          </a:solidFill>
          <a:ln w="12700" cap="sq">
            <a:noFill/>
            <a:miter lim="800000"/>
            <a:headEnd type="none" w="sm" len="sm"/>
            <a:tailEnd type="none" w="sm" len="sm"/>
          </a:ln>
        </p:spPr>
        <p:txBody>
          <a:bodyPr>
            <a:spAutoFit/>
          </a:bodyPr>
          <a:lstStyle/>
          <a:p>
            <a:r>
              <a:rPr lang="pt-BR" sz="2400" b="1">
                <a:solidFill>
                  <a:schemeClr val="bg1"/>
                </a:solidFill>
                <a:latin typeface="Tahoma" pitchFamily="34" charset="0"/>
              </a:rPr>
              <a:t>Fluxo de materiais</a:t>
            </a:r>
          </a:p>
        </p:txBody>
      </p:sp>
      <p:sp>
        <p:nvSpPr>
          <p:cNvPr id="658436" name="Text Box 4"/>
          <p:cNvSpPr txBox="1">
            <a:spLocks noChangeArrowheads="1"/>
          </p:cNvSpPr>
          <p:nvPr/>
        </p:nvSpPr>
        <p:spPr bwMode="auto">
          <a:xfrm>
            <a:off x="1811338" y="3462338"/>
            <a:ext cx="1566862" cy="719137"/>
          </a:xfrm>
          <a:prstGeom prst="rect">
            <a:avLst/>
          </a:prstGeom>
          <a:solidFill>
            <a:srgbClr val="6600CC"/>
          </a:solidFill>
          <a:ln w="12700" cap="sq">
            <a:noFill/>
            <a:miter lim="800000"/>
            <a:headEnd type="none" w="sm" len="sm"/>
            <a:tailEnd type="none" w="sm" len="sm"/>
          </a:ln>
        </p:spPr>
        <p:txBody>
          <a:bodyPr wrap="none" anchor="ctr"/>
          <a:lstStyle/>
          <a:p>
            <a:pPr algn="ctr"/>
            <a:r>
              <a:rPr lang="pt-BR" sz="1800" b="1">
                <a:solidFill>
                  <a:schemeClr val="tx1"/>
                </a:solidFill>
                <a:latin typeface="Tahoma" pitchFamily="34" charset="0"/>
              </a:rPr>
              <a:t>Distribuição </a:t>
            </a:r>
          </a:p>
          <a:p>
            <a:pPr algn="ctr"/>
            <a:r>
              <a:rPr lang="pt-BR" sz="1800" b="1">
                <a:solidFill>
                  <a:schemeClr val="tx1"/>
                </a:solidFill>
                <a:latin typeface="Tahoma" pitchFamily="34" charset="0"/>
              </a:rPr>
              <a:t>Física</a:t>
            </a:r>
          </a:p>
        </p:txBody>
      </p:sp>
      <p:sp>
        <p:nvSpPr>
          <p:cNvPr id="658437" name="Text Box 5"/>
          <p:cNvSpPr txBox="1">
            <a:spLocks noChangeArrowheads="1"/>
          </p:cNvSpPr>
          <p:nvPr/>
        </p:nvSpPr>
        <p:spPr bwMode="auto">
          <a:xfrm>
            <a:off x="3624263" y="3433763"/>
            <a:ext cx="1481137" cy="762000"/>
          </a:xfrm>
          <a:prstGeom prst="rect">
            <a:avLst/>
          </a:prstGeom>
          <a:solidFill>
            <a:srgbClr val="6600CC"/>
          </a:solidFill>
          <a:ln w="12700" cap="sq">
            <a:noFill/>
            <a:miter lim="800000"/>
            <a:headEnd type="none" w="sm" len="sm"/>
            <a:tailEnd type="none" w="sm" len="sm"/>
          </a:ln>
        </p:spPr>
        <p:txBody>
          <a:bodyPr anchor="ctr"/>
          <a:lstStyle/>
          <a:p>
            <a:pPr algn="ctr"/>
            <a:r>
              <a:rPr lang="pt-BR" sz="1800" b="1">
                <a:solidFill>
                  <a:schemeClr val="bg1"/>
                </a:solidFill>
                <a:latin typeface="Tahoma" pitchFamily="34" charset="0"/>
              </a:rPr>
              <a:t>Fabricação</a:t>
            </a:r>
          </a:p>
        </p:txBody>
      </p:sp>
      <p:sp>
        <p:nvSpPr>
          <p:cNvPr id="658438" name="Text Box 6"/>
          <p:cNvSpPr txBox="1">
            <a:spLocks noChangeArrowheads="1"/>
          </p:cNvSpPr>
          <p:nvPr/>
        </p:nvSpPr>
        <p:spPr bwMode="auto">
          <a:xfrm>
            <a:off x="5376863" y="3433763"/>
            <a:ext cx="1328737" cy="771525"/>
          </a:xfrm>
          <a:prstGeom prst="rect">
            <a:avLst/>
          </a:prstGeom>
          <a:solidFill>
            <a:srgbClr val="6600CC"/>
          </a:solidFill>
          <a:ln w="12700" cap="sq">
            <a:noFill/>
            <a:miter lim="800000"/>
            <a:headEnd type="none" w="sm" len="sm"/>
            <a:tailEnd type="none" w="sm" len="sm"/>
          </a:ln>
        </p:spPr>
        <p:txBody>
          <a:bodyPr anchor="ctr"/>
          <a:lstStyle/>
          <a:p>
            <a:pPr algn="ctr"/>
            <a:r>
              <a:rPr lang="pt-BR" sz="1800" b="1">
                <a:solidFill>
                  <a:schemeClr val="bg1"/>
                </a:solidFill>
                <a:latin typeface="Tahoma" pitchFamily="34" charset="0"/>
              </a:rPr>
              <a:t>Compras</a:t>
            </a:r>
          </a:p>
        </p:txBody>
      </p:sp>
      <p:sp>
        <p:nvSpPr>
          <p:cNvPr id="658439" name="Freeform 7"/>
          <p:cNvSpPr>
            <a:spLocks/>
          </p:cNvSpPr>
          <p:nvPr/>
        </p:nvSpPr>
        <p:spPr bwMode="auto">
          <a:xfrm>
            <a:off x="1120775" y="2214563"/>
            <a:ext cx="1622425" cy="1182687"/>
          </a:xfrm>
          <a:custGeom>
            <a:avLst/>
            <a:gdLst>
              <a:gd name="T0" fmla="*/ 2147483647 w 745"/>
              <a:gd name="T1" fmla="*/ 2147483647 h 745"/>
              <a:gd name="T2" fmla="*/ 2147483647 w 745"/>
              <a:gd name="T3" fmla="*/ 0 h 745"/>
              <a:gd name="T4" fmla="*/ 0 w 745"/>
              <a:gd name="T5" fmla="*/ 2147483647 h 745"/>
              <a:gd name="T6" fmla="*/ 0 60000 65536"/>
              <a:gd name="T7" fmla="*/ 0 60000 65536"/>
              <a:gd name="T8" fmla="*/ 0 60000 65536"/>
              <a:gd name="T9" fmla="*/ 0 w 745"/>
              <a:gd name="T10" fmla="*/ 0 h 745"/>
              <a:gd name="T11" fmla="*/ 745 w 745"/>
              <a:gd name="T12" fmla="*/ 745 h 745"/>
            </a:gdLst>
            <a:ahLst/>
            <a:cxnLst>
              <a:cxn ang="T6">
                <a:pos x="T0" y="T1"/>
              </a:cxn>
              <a:cxn ang="T7">
                <a:pos x="T2" y="T3"/>
              </a:cxn>
              <a:cxn ang="T8">
                <a:pos x="T4" y="T5"/>
              </a:cxn>
            </a:cxnLst>
            <a:rect l="T9" t="T10" r="T11" b="T12"/>
            <a:pathLst>
              <a:path w="745" h="745">
                <a:moveTo>
                  <a:pt x="745" y="2"/>
                </a:moveTo>
                <a:lnTo>
                  <a:pt x="350" y="0"/>
                </a:lnTo>
                <a:lnTo>
                  <a:pt x="0" y="745"/>
                </a:lnTo>
              </a:path>
            </a:pathLst>
          </a:custGeom>
          <a:noFill/>
          <a:ln w="38100" cap="sq">
            <a:solidFill>
              <a:schemeClr val="tx1"/>
            </a:solidFill>
            <a:round/>
            <a:headEnd type="none" w="sm" len="sm"/>
            <a:tailEnd type="stealth" w="lg" len="lg"/>
          </a:ln>
        </p:spPr>
        <p:txBody>
          <a:bodyPr wrap="none"/>
          <a:lstStyle/>
          <a:p>
            <a:pPr algn="ctr" eaLnBrk="0" hangingPunct="0"/>
            <a:endParaRPr lang="pt-BR"/>
          </a:p>
        </p:txBody>
      </p:sp>
      <p:sp>
        <p:nvSpPr>
          <p:cNvPr id="658440" name="Freeform 8"/>
          <p:cNvSpPr>
            <a:spLocks/>
          </p:cNvSpPr>
          <p:nvPr/>
        </p:nvSpPr>
        <p:spPr bwMode="auto">
          <a:xfrm>
            <a:off x="5791200" y="2214563"/>
            <a:ext cx="1828800" cy="1371600"/>
          </a:xfrm>
          <a:custGeom>
            <a:avLst/>
            <a:gdLst>
              <a:gd name="T0" fmla="*/ 0 w 689"/>
              <a:gd name="T1" fmla="*/ 0 h 798"/>
              <a:gd name="T2" fmla="*/ 2147483647 w 689"/>
              <a:gd name="T3" fmla="*/ 2147483647 h 798"/>
              <a:gd name="T4" fmla="*/ 2147483647 w 689"/>
              <a:gd name="T5" fmla="*/ 2147483647 h 798"/>
              <a:gd name="T6" fmla="*/ 0 60000 65536"/>
              <a:gd name="T7" fmla="*/ 0 60000 65536"/>
              <a:gd name="T8" fmla="*/ 0 60000 65536"/>
              <a:gd name="T9" fmla="*/ 0 w 689"/>
              <a:gd name="T10" fmla="*/ 0 h 798"/>
              <a:gd name="T11" fmla="*/ 689 w 689"/>
              <a:gd name="T12" fmla="*/ 798 h 798"/>
            </a:gdLst>
            <a:ahLst/>
            <a:cxnLst>
              <a:cxn ang="T6">
                <a:pos x="T0" y="T1"/>
              </a:cxn>
              <a:cxn ang="T7">
                <a:pos x="T2" y="T3"/>
              </a:cxn>
              <a:cxn ang="T8">
                <a:pos x="T4" y="T5"/>
              </a:cxn>
            </a:cxnLst>
            <a:rect l="T9" t="T10" r="T11" b="T12"/>
            <a:pathLst>
              <a:path w="689" h="798">
                <a:moveTo>
                  <a:pt x="0" y="0"/>
                </a:moveTo>
                <a:lnTo>
                  <a:pt x="422" y="7"/>
                </a:lnTo>
                <a:lnTo>
                  <a:pt x="689" y="798"/>
                </a:lnTo>
              </a:path>
            </a:pathLst>
          </a:custGeom>
          <a:noFill/>
          <a:ln w="38100" cap="sq">
            <a:solidFill>
              <a:schemeClr val="tx1"/>
            </a:solidFill>
            <a:round/>
            <a:headEnd type="none" w="sm" len="sm"/>
            <a:tailEnd type="none" w="lg" len="lg"/>
          </a:ln>
        </p:spPr>
        <p:txBody>
          <a:bodyPr wrap="none"/>
          <a:lstStyle/>
          <a:p>
            <a:pPr algn="ctr" eaLnBrk="0" hangingPunct="0"/>
            <a:endParaRPr lang="pt-BR"/>
          </a:p>
        </p:txBody>
      </p:sp>
      <p:sp>
        <p:nvSpPr>
          <p:cNvPr id="658441" name="Freeform 9"/>
          <p:cNvSpPr>
            <a:spLocks/>
          </p:cNvSpPr>
          <p:nvPr/>
        </p:nvSpPr>
        <p:spPr bwMode="auto">
          <a:xfrm>
            <a:off x="1001713" y="4119563"/>
            <a:ext cx="1893887" cy="990600"/>
          </a:xfrm>
          <a:custGeom>
            <a:avLst/>
            <a:gdLst>
              <a:gd name="T0" fmla="*/ 0 w 676"/>
              <a:gd name="T1" fmla="*/ 0 h 603"/>
              <a:gd name="T2" fmla="*/ 2147483647 w 676"/>
              <a:gd name="T3" fmla="*/ 2147483647 h 603"/>
              <a:gd name="T4" fmla="*/ 2147483647 w 676"/>
              <a:gd name="T5" fmla="*/ 2147483647 h 603"/>
              <a:gd name="T6" fmla="*/ 0 60000 65536"/>
              <a:gd name="T7" fmla="*/ 0 60000 65536"/>
              <a:gd name="T8" fmla="*/ 0 60000 65536"/>
              <a:gd name="T9" fmla="*/ 0 w 676"/>
              <a:gd name="T10" fmla="*/ 0 h 603"/>
              <a:gd name="T11" fmla="*/ 676 w 676"/>
              <a:gd name="T12" fmla="*/ 603 h 603"/>
            </a:gdLst>
            <a:ahLst/>
            <a:cxnLst>
              <a:cxn ang="T6">
                <a:pos x="T0" y="T1"/>
              </a:cxn>
              <a:cxn ang="T7">
                <a:pos x="T2" y="T3"/>
              </a:cxn>
              <a:cxn ang="T8">
                <a:pos x="T4" y="T5"/>
              </a:cxn>
            </a:cxnLst>
            <a:rect l="T9" t="T10" r="T11" b="T12"/>
            <a:pathLst>
              <a:path w="676" h="603">
                <a:moveTo>
                  <a:pt x="0" y="0"/>
                </a:moveTo>
                <a:lnTo>
                  <a:pt x="281" y="603"/>
                </a:lnTo>
                <a:lnTo>
                  <a:pt x="676" y="592"/>
                </a:lnTo>
              </a:path>
            </a:pathLst>
          </a:custGeom>
          <a:noFill/>
          <a:ln w="38100" cap="sq">
            <a:solidFill>
              <a:schemeClr val="tx1"/>
            </a:solidFill>
            <a:round/>
            <a:headEnd type="none" w="sm" len="sm"/>
            <a:tailEnd type="none" w="lg" len="lg"/>
          </a:ln>
        </p:spPr>
        <p:txBody>
          <a:bodyPr wrap="none"/>
          <a:lstStyle/>
          <a:p>
            <a:pPr algn="ctr" eaLnBrk="0" hangingPunct="0"/>
            <a:endParaRPr lang="pt-BR"/>
          </a:p>
        </p:txBody>
      </p:sp>
      <p:sp>
        <p:nvSpPr>
          <p:cNvPr id="658442" name="Freeform 10"/>
          <p:cNvSpPr>
            <a:spLocks/>
          </p:cNvSpPr>
          <p:nvPr/>
        </p:nvSpPr>
        <p:spPr bwMode="auto">
          <a:xfrm>
            <a:off x="5970588" y="4260850"/>
            <a:ext cx="1609725" cy="849313"/>
          </a:xfrm>
          <a:custGeom>
            <a:avLst/>
            <a:gdLst>
              <a:gd name="T0" fmla="*/ 0 w 512"/>
              <a:gd name="T1" fmla="*/ 2147483647 h 540"/>
              <a:gd name="T2" fmla="*/ 2147483647 w 512"/>
              <a:gd name="T3" fmla="*/ 2147483647 h 540"/>
              <a:gd name="T4" fmla="*/ 2147483647 w 512"/>
              <a:gd name="T5" fmla="*/ 0 h 540"/>
              <a:gd name="T6" fmla="*/ 0 60000 65536"/>
              <a:gd name="T7" fmla="*/ 0 60000 65536"/>
              <a:gd name="T8" fmla="*/ 0 60000 65536"/>
              <a:gd name="T9" fmla="*/ 0 w 512"/>
              <a:gd name="T10" fmla="*/ 0 h 540"/>
              <a:gd name="T11" fmla="*/ 512 w 512"/>
              <a:gd name="T12" fmla="*/ 540 h 540"/>
            </a:gdLst>
            <a:ahLst/>
            <a:cxnLst>
              <a:cxn ang="T6">
                <a:pos x="T0" y="T1"/>
              </a:cxn>
              <a:cxn ang="T7">
                <a:pos x="T2" y="T3"/>
              </a:cxn>
              <a:cxn ang="T8">
                <a:pos x="T4" y="T5"/>
              </a:cxn>
            </a:cxnLst>
            <a:rect l="T9" t="T10" r="T11" b="T12"/>
            <a:pathLst>
              <a:path w="512" h="540">
                <a:moveTo>
                  <a:pt x="0" y="540"/>
                </a:moveTo>
                <a:lnTo>
                  <a:pt x="347" y="530"/>
                </a:lnTo>
                <a:lnTo>
                  <a:pt x="512" y="0"/>
                </a:lnTo>
              </a:path>
            </a:pathLst>
          </a:custGeom>
          <a:noFill/>
          <a:ln w="38100" cap="sq">
            <a:solidFill>
              <a:schemeClr val="tx1"/>
            </a:solidFill>
            <a:round/>
            <a:headEnd type="none" w="sm" len="sm"/>
            <a:tailEnd type="stealth" w="lg" len="lg"/>
          </a:ln>
        </p:spPr>
        <p:txBody>
          <a:bodyPr wrap="none"/>
          <a:lstStyle/>
          <a:p>
            <a:pPr algn="ctr" eaLnBrk="0" hangingPunct="0"/>
            <a:endParaRPr lang="pt-BR"/>
          </a:p>
        </p:txBody>
      </p:sp>
      <p:sp>
        <p:nvSpPr>
          <p:cNvPr id="658443" name="Rectangle 11"/>
          <p:cNvSpPr>
            <a:spLocks noChangeArrowheads="1"/>
          </p:cNvSpPr>
          <p:nvPr/>
        </p:nvSpPr>
        <p:spPr bwMode="auto">
          <a:xfrm>
            <a:off x="1676400" y="2900363"/>
            <a:ext cx="5138738" cy="1676400"/>
          </a:xfrm>
          <a:prstGeom prst="rect">
            <a:avLst/>
          </a:prstGeom>
          <a:noFill/>
          <a:ln w="38100" cap="sq">
            <a:solidFill>
              <a:schemeClr val="tx1"/>
            </a:solidFill>
            <a:miter lim="800000"/>
            <a:headEnd type="none" w="sm" len="sm"/>
            <a:tailEnd type="none" w="sm" len="sm"/>
          </a:ln>
        </p:spPr>
        <p:txBody>
          <a:bodyPr wrap="none" anchor="ctr"/>
          <a:lstStyle/>
          <a:p>
            <a:pPr algn="ctr" eaLnBrk="0" hangingPunct="0"/>
            <a:endParaRPr lang="pt-BR"/>
          </a:p>
        </p:txBody>
      </p:sp>
      <p:sp>
        <p:nvSpPr>
          <p:cNvPr id="658444" name="Text Box 12"/>
          <p:cNvSpPr txBox="1">
            <a:spLocks noChangeArrowheads="1"/>
          </p:cNvSpPr>
          <p:nvPr/>
        </p:nvSpPr>
        <p:spPr bwMode="auto">
          <a:xfrm>
            <a:off x="3784600" y="2693988"/>
            <a:ext cx="1247775" cy="366712"/>
          </a:xfrm>
          <a:prstGeom prst="rect">
            <a:avLst/>
          </a:prstGeom>
          <a:solidFill>
            <a:srgbClr val="99CCFF"/>
          </a:solidFill>
          <a:ln w="12700" cap="sq">
            <a:noFill/>
            <a:miter lim="800000"/>
            <a:headEnd type="none" w="sm" len="sm"/>
            <a:tailEnd type="none" w="sm" len="sm"/>
          </a:ln>
        </p:spPr>
        <p:txBody>
          <a:bodyPr wrap="none">
            <a:spAutoFit/>
          </a:bodyPr>
          <a:lstStyle/>
          <a:p>
            <a:r>
              <a:rPr lang="pt-BR" sz="1800" b="1">
                <a:solidFill>
                  <a:srgbClr val="777777"/>
                </a:solidFill>
                <a:latin typeface="Tahoma" pitchFamily="34" charset="0"/>
              </a:rPr>
              <a:t>Indústria</a:t>
            </a:r>
          </a:p>
        </p:txBody>
      </p:sp>
      <p:sp>
        <p:nvSpPr>
          <p:cNvPr id="658445" name="Text Box 13"/>
          <p:cNvSpPr txBox="1">
            <a:spLocks noChangeArrowheads="1"/>
          </p:cNvSpPr>
          <p:nvPr/>
        </p:nvSpPr>
        <p:spPr bwMode="auto">
          <a:xfrm>
            <a:off x="228600" y="3444875"/>
            <a:ext cx="1219200" cy="719138"/>
          </a:xfrm>
          <a:prstGeom prst="rect">
            <a:avLst/>
          </a:prstGeom>
          <a:solidFill>
            <a:srgbClr val="6600CC"/>
          </a:solidFill>
          <a:ln w="12700" cap="sq">
            <a:noFill/>
            <a:miter lim="800000"/>
            <a:headEnd type="none" w="sm" len="sm"/>
            <a:tailEnd type="none" w="sm" len="sm"/>
          </a:ln>
        </p:spPr>
        <p:txBody>
          <a:bodyPr anchor="ctr"/>
          <a:lstStyle/>
          <a:p>
            <a:pPr algn="ctr"/>
            <a:r>
              <a:rPr lang="pt-BR" sz="1800" b="1">
                <a:solidFill>
                  <a:schemeClr val="bg1"/>
                </a:solidFill>
                <a:latin typeface="Tahoma" pitchFamily="34" charset="0"/>
              </a:rPr>
              <a:t>Clientes</a:t>
            </a:r>
          </a:p>
        </p:txBody>
      </p:sp>
      <p:sp>
        <p:nvSpPr>
          <p:cNvPr id="658446" name="Text Box 14"/>
          <p:cNvSpPr txBox="1">
            <a:spLocks noChangeArrowheads="1"/>
          </p:cNvSpPr>
          <p:nvPr/>
        </p:nvSpPr>
        <p:spPr bwMode="auto">
          <a:xfrm>
            <a:off x="2427288" y="4881563"/>
            <a:ext cx="3744912" cy="457200"/>
          </a:xfrm>
          <a:prstGeom prst="rect">
            <a:avLst/>
          </a:prstGeom>
          <a:solidFill>
            <a:srgbClr val="006600"/>
          </a:solidFill>
          <a:ln w="12700" cap="sq">
            <a:noFill/>
            <a:miter lim="800000"/>
            <a:headEnd type="none" w="sm" len="sm"/>
            <a:tailEnd type="none" w="sm" len="sm"/>
          </a:ln>
        </p:spPr>
        <p:txBody>
          <a:bodyPr>
            <a:spAutoFit/>
          </a:bodyPr>
          <a:lstStyle/>
          <a:p>
            <a:r>
              <a:rPr lang="pt-BR" sz="2400" b="1">
                <a:solidFill>
                  <a:schemeClr val="bg1"/>
                </a:solidFill>
                <a:latin typeface="Tahoma" pitchFamily="34" charset="0"/>
              </a:rPr>
              <a:t>Fluxo de informações</a:t>
            </a:r>
          </a:p>
        </p:txBody>
      </p:sp>
      <p:sp>
        <p:nvSpPr>
          <p:cNvPr id="658447" name="Text Box 15"/>
          <p:cNvSpPr txBox="1">
            <a:spLocks noChangeArrowheads="1"/>
          </p:cNvSpPr>
          <p:nvPr/>
        </p:nvSpPr>
        <p:spPr bwMode="auto">
          <a:xfrm>
            <a:off x="7061200" y="3433763"/>
            <a:ext cx="1828800" cy="795337"/>
          </a:xfrm>
          <a:prstGeom prst="rect">
            <a:avLst/>
          </a:prstGeom>
          <a:solidFill>
            <a:srgbClr val="6600CC"/>
          </a:solidFill>
          <a:ln w="12700" cap="sq">
            <a:noFill/>
            <a:miter lim="800000"/>
            <a:headEnd type="none" w="sm" len="sm"/>
            <a:tailEnd type="none" w="sm" len="sm"/>
          </a:ln>
        </p:spPr>
        <p:txBody>
          <a:bodyPr anchor="ctr"/>
          <a:lstStyle/>
          <a:p>
            <a:pPr algn="ctr"/>
            <a:r>
              <a:rPr lang="pt-BR" sz="1800" b="1">
                <a:solidFill>
                  <a:schemeClr val="bg1"/>
                </a:solidFill>
                <a:latin typeface="Tahoma" pitchFamily="34" charset="0"/>
              </a:rPr>
              <a:t>Fornecedores</a:t>
            </a:r>
          </a:p>
        </p:txBody>
      </p:sp>
      <p:sp>
        <p:nvSpPr>
          <p:cNvPr id="68625" name="Line 16"/>
          <p:cNvSpPr>
            <a:spLocks noChangeShapeType="1"/>
          </p:cNvSpPr>
          <p:nvPr/>
        </p:nvSpPr>
        <p:spPr bwMode="auto">
          <a:xfrm flipH="1">
            <a:off x="6705600" y="3814763"/>
            <a:ext cx="347663" cy="1587"/>
          </a:xfrm>
          <a:prstGeom prst="line">
            <a:avLst/>
          </a:prstGeom>
          <a:noFill/>
          <a:ln w="38100">
            <a:solidFill>
              <a:srgbClr val="00FF00"/>
            </a:solidFill>
            <a:round/>
            <a:headEnd/>
            <a:tailEnd type="triangle" w="med" len="med"/>
          </a:ln>
        </p:spPr>
        <p:txBody>
          <a:bodyPr wrap="none"/>
          <a:lstStyle/>
          <a:p>
            <a:endParaRPr lang="pt-BR"/>
          </a:p>
        </p:txBody>
      </p:sp>
      <p:sp>
        <p:nvSpPr>
          <p:cNvPr id="68626" name="Line 17"/>
          <p:cNvSpPr>
            <a:spLocks noChangeShapeType="1"/>
          </p:cNvSpPr>
          <p:nvPr/>
        </p:nvSpPr>
        <p:spPr bwMode="auto">
          <a:xfrm flipH="1" flipV="1">
            <a:off x="5062538" y="3814763"/>
            <a:ext cx="347662" cy="1587"/>
          </a:xfrm>
          <a:prstGeom prst="line">
            <a:avLst/>
          </a:prstGeom>
          <a:noFill/>
          <a:ln w="38100">
            <a:solidFill>
              <a:srgbClr val="00FF00"/>
            </a:solidFill>
            <a:round/>
            <a:headEnd/>
            <a:tailEnd type="triangle" w="med" len="med"/>
          </a:ln>
        </p:spPr>
        <p:txBody>
          <a:bodyPr wrap="none"/>
          <a:lstStyle/>
          <a:p>
            <a:endParaRPr lang="pt-BR"/>
          </a:p>
        </p:txBody>
      </p:sp>
      <p:sp>
        <p:nvSpPr>
          <p:cNvPr id="68627" name="Line 18"/>
          <p:cNvSpPr>
            <a:spLocks noChangeShapeType="1"/>
          </p:cNvSpPr>
          <p:nvPr/>
        </p:nvSpPr>
        <p:spPr bwMode="auto">
          <a:xfrm flipH="1">
            <a:off x="3352800" y="3814763"/>
            <a:ext cx="261938" cy="1587"/>
          </a:xfrm>
          <a:prstGeom prst="line">
            <a:avLst/>
          </a:prstGeom>
          <a:noFill/>
          <a:ln w="38100">
            <a:solidFill>
              <a:srgbClr val="00FF00"/>
            </a:solidFill>
            <a:round/>
            <a:headEnd/>
            <a:tailEnd type="triangle" w="med" len="med"/>
          </a:ln>
        </p:spPr>
        <p:txBody>
          <a:bodyPr wrap="none"/>
          <a:lstStyle/>
          <a:p>
            <a:endParaRPr lang="pt-BR"/>
          </a:p>
        </p:txBody>
      </p:sp>
      <p:sp>
        <p:nvSpPr>
          <p:cNvPr id="68628" name="Line 19"/>
          <p:cNvSpPr>
            <a:spLocks noChangeShapeType="1"/>
          </p:cNvSpPr>
          <p:nvPr/>
        </p:nvSpPr>
        <p:spPr bwMode="auto">
          <a:xfrm flipH="1">
            <a:off x="1460500" y="3814763"/>
            <a:ext cx="347663" cy="1587"/>
          </a:xfrm>
          <a:prstGeom prst="line">
            <a:avLst/>
          </a:prstGeom>
          <a:noFill/>
          <a:ln w="38100">
            <a:solidFill>
              <a:srgbClr val="00FF00"/>
            </a:solidFill>
            <a:round/>
            <a:headEnd/>
            <a:tailEnd type="triangle" w="med" len="med"/>
          </a:ln>
        </p:spPr>
        <p:txBody>
          <a:bodyPr wrap="none"/>
          <a:lstStyle/>
          <a:p>
            <a:endParaRPr lang="pt-BR"/>
          </a:p>
        </p:txBody>
      </p:sp>
      <p:sp>
        <p:nvSpPr>
          <p:cNvPr id="658452" name="Text Box 20"/>
          <p:cNvSpPr txBox="1">
            <a:spLocks noChangeArrowheads="1"/>
          </p:cNvSpPr>
          <p:nvPr/>
        </p:nvSpPr>
        <p:spPr bwMode="auto">
          <a:xfrm>
            <a:off x="1816100" y="3463925"/>
            <a:ext cx="1566863" cy="719138"/>
          </a:xfrm>
          <a:prstGeom prst="rect">
            <a:avLst/>
          </a:prstGeom>
          <a:solidFill>
            <a:srgbClr val="99CCFF"/>
          </a:solidFill>
          <a:ln w="12700" cap="sq">
            <a:noFill/>
            <a:miter lim="800000"/>
            <a:headEnd type="none" w="sm" len="sm"/>
            <a:tailEnd type="none" w="sm" len="sm"/>
          </a:ln>
        </p:spPr>
        <p:txBody>
          <a:bodyPr wrap="none" anchor="ctr"/>
          <a:lstStyle/>
          <a:p>
            <a:pPr algn="ctr"/>
            <a:r>
              <a:rPr lang="pt-BR" sz="1800" b="1">
                <a:solidFill>
                  <a:schemeClr val="tx1"/>
                </a:solidFill>
                <a:latin typeface="Tahoma" pitchFamily="34" charset="0"/>
              </a:rPr>
              <a:t>Distribuição </a:t>
            </a:r>
          </a:p>
          <a:p>
            <a:pPr algn="ctr"/>
            <a:r>
              <a:rPr lang="pt-BR" sz="1800" b="1">
                <a:solidFill>
                  <a:schemeClr val="tx1"/>
                </a:solidFill>
                <a:latin typeface="Tahoma" pitchFamily="34" charset="0"/>
              </a:rPr>
              <a:t>Física</a:t>
            </a:r>
          </a:p>
        </p:txBody>
      </p:sp>
      <p:sp>
        <p:nvSpPr>
          <p:cNvPr id="68630" name="Text Box 21"/>
          <p:cNvSpPr txBox="1">
            <a:spLocks noChangeArrowheads="1"/>
          </p:cNvSpPr>
          <p:nvPr/>
        </p:nvSpPr>
        <p:spPr bwMode="auto">
          <a:xfrm>
            <a:off x="604838" y="1241425"/>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58435"/>
                                        </p:tgtEl>
                                        <p:attrNameLst>
                                          <p:attrName>style.visibility</p:attrName>
                                        </p:attrNameLst>
                                      </p:cBhvr>
                                      <p:to>
                                        <p:strVal val="visible"/>
                                      </p:to>
                                    </p:set>
                                    <p:animEffect transition="in" filter="checkerboard(across)">
                                      <p:cBhvr>
                                        <p:cTn id="7" dur="500"/>
                                        <p:tgtEl>
                                          <p:spTgt spid="65843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658439"/>
                                        </p:tgtEl>
                                        <p:attrNameLst>
                                          <p:attrName>style.visibility</p:attrName>
                                        </p:attrNameLst>
                                      </p:cBhvr>
                                      <p:to>
                                        <p:strVal val="visible"/>
                                      </p:to>
                                    </p:set>
                                    <p:animEffect transition="in" filter="strips(downLeft)">
                                      <p:cBhvr>
                                        <p:cTn id="11" dur="500"/>
                                        <p:tgtEl>
                                          <p:spTgt spid="65843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58445"/>
                                        </p:tgtEl>
                                        <p:attrNameLst>
                                          <p:attrName>style.visibility</p:attrName>
                                        </p:attrNameLst>
                                      </p:cBhvr>
                                      <p:to>
                                        <p:strVal val="visible"/>
                                      </p:to>
                                    </p:set>
                                    <p:animEffect transition="in" filter="checkerboard(across)">
                                      <p:cBhvr>
                                        <p:cTn id="15" dur="500"/>
                                        <p:tgtEl>
                                          <p:spTgt spid="658445"/>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658441"/>
                                        </p:tgtEl>
                                        <p:attrNameLst>
                                          <p:attrName>style.visibility</p:attrName>
                                        </p:attrNameLst>
                                      </p:cBhvr>
                                      <p:to>
                                        <p:strVal val="visible"/>
                                      </p:to>
                                    </p:set>
                                    <p:animEffect transition="in" filter="strips(downRight)">
                                      <p:cBhvr>
                                        <p:cTn id="19" dur="500"/>
                                        <p:tgtEl>
                                          <p:spTgt spid="658441"/>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58446"/>
                                        </p:tgtEl>
                                        <p:attrNameLst>
                                          <p:attrName>style.visibility</p:attrName>
                                        </p:attrNameLst>
                                      </p:cBhvr>
                                      <p:to>
                                        <p:strVal val="visible"/>
                                      </p:to>
                                    </p:set>
                                    <p:animEffect transition="in" filter="dissolve">
                                      <p:cBhvr>
                                        <p:cTn id="23" dur="500"/>
                                        <p:tgtEl>
                                          <p:spTgt spid="658446"/>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658442"/>
                                        </p:tgtEl>
                                        <p:attrNameLst>
                                          <p:attrName>style.visibility</p:attrName>
                                        </p:attrNameLst>
                                      </p:cBhvr>
                                      <p:to>
                                        <p:strVal val="visible"/>
                                      </p:to>
                                    </p:set>
                                    <p:animEffect transition="in" filter="strips(upRight)">
                                      <p:cBhvr>
                                        <p:cTn id="27" dur="500"/>
                                        <p:tgtEl>
                                          <p:spTgt spid="658442"/>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658447"/>
                                        </p:tgtEl>
                                        <p:attrNameLst>
                                          <p:attrName>style.visibility</p:attrName>
                                        </p:attrNameLst>
                                      </p:cBhvr>
                                      <p:to>
                                        <p:strVal val="visible"/>
                                      </p:to>
                                    </p:set>
                                    <p:animEffect transition="in" filter="checkerboard(across)">
                                      <p:cBhvr>
                                        <p:cTn id="31" dur="500"/>
                                        <p:tgtEl>
                                          <p:spTgt spid="658447"/>
                                        </p:tgtEl>
                                      </p:cBhvr>
                                    </p:animEffect>
                                  </p:childTnLst>
                                </p:cTn>
                              </p:par>
                            </p:childTnLst>
                          </p:cTn>
                        </p:par>
                        <p:par>
                          <p:cTn id="32" fill="hold">
                            <p:stCondLst>
                              <p:cond delay="3500"/>
                            </p:stCondLst>
                            <p:childTnLst>
                              <p:par>
                                <p:cTn id="33" presetID="18" presetClass="entr" presetSubtype="9" fill="hold" grpId="0" nodeType="afterEffect">
                                  <p:stCondLst>
                                    <p:cond delay="0"/>
                                  </p:stCondLst>
                                  <p:childTnLst>
                                    <p:set>
                                      <p:cBhvr>
                                        <p:cTn id="34" dur="1" fill="hold">
                                          <p:stCondLst>
                                            <p:cond delay="0"/>
                                          </p:stCondLst>
                                        </p:cTn>
                                        <p:tgtEl>
                                          <p:spTgt spid="658440"/>
                                        </p:tgtEl>
                                        <p:attrNameLst>
                                          <p:attrName>style.visibility</p:attrName>
                                        </p:attrNameLst>
                                      </p:cBhvr>
                                      <p:to>
                                        <p:strVal val="visible"/>
                                      </p:to>
                                    </p:set>
                                    <p:animEffect transition="in" filter="strips(upLeft)">
                                      <p:cBhvr>
                                        <p:cTn id="35" dur="500"/>
                                        <p:tgtEl>
                                          <p:spTgt spid="658440"/>
                                        </p:tgtEl>
                                      </p:cBhvr>
                                    </p:animEffect>
                                  </p:childTnLst>
                                </p:cTn>
                              </p:par>
                            </p:childTnLst>
                          </p:cTn>
                        </p:par>
                        <p:par>
                          <p:cTn id="36" fill="hold">
                            <p:stCondLst>
                              <p:cond delay="4000"/>
                            </p:stCondLst>
                            <p:childTnLst>
                              <p:par>
                                <p:cTn id="37" presetID="5" presetClass="entr" presetSubtype="10" fill="hold" grpId="0" nodeType="afterEffect">
                                  <p:stCondLst>
                                    <p:cond delay="0"/>
                                  </p:stCondLst>
                                  <p:childTnLst>
                                    <p:set>
                                      <p:cBhvr>
                                        <p:cTn id="38" dur="1" fill="hold">
                                          <p:stCondLst>
                                            <p:cond delay="0"/>
                                          </p:stCondLst>
                                        </p:cTn>
                                        <p:tgtEl>
                                          <p:spTgt spid="658436"/>
                                        </p:tgtEl>
                                        <p:attrNameLst>
                                          <p:attrName>style.visibility</p:attrName>
                                        </p:attrNameLst>
                                      </p:cBhvr>
                                      <p:to>
                                        <p:strVal val="visible"/>
                                      </p:to>
                                    </p:set>
                                    <p:animEffect transition="in" filter="checkerboard(across)">
                                      <p:cBhvr>
                                        <p:cTn id="39" dur="500"/>
                                        <p:tgtEl>
                                          <p:spTgt spid="658436"/>
                                        </p:tgtEl>
                                      </p:cBhvr>
                                    </p:animEffect>
                                  </p:childTnLst>
                                </p:cTn>
                              </p:par>
                            </p:childTnLst>
                          </p:cTn>
                        </p:par>
                        <p:par>
                          <p:cTn id="40" fill="hold">
                            <p:stCondLst>
                              <p:cond delay="4500"/>
                            </p:stCondLst>
                            <p:childTnLst>
                              <p:par>
                                <p:cTn id="41" presetID="5" presetClass="entr" presetSubtype="10" fill="hold" grpId="0" nodeType="afterEffect">
                                  <p:stCondLst>
                                    <p:cond delay="0"/>
                                  </p:stCondLst>
                                  <p:childTnLst>
                                    <p:set>
                                      <p:cBhvr>
                                        <p:cTn id="42" dur="1" fill="hold">
                                          <p:stCondLst>
                                            <p:cond delay="0"/>
                                          </p:stCondLst>
                                        </p:cTn>
                                        <p:tgtEl>
                                          <p:spTgt spid="658437"/>
                                        </p:tgtEl>
                                        <p:attrNameLst>
                                          <p:attrName>style.visibility</p:attrName>
                                        </p:attrNameLst>
                                      </p:cBhvr>
                                      <p:to>
                                        <p:strVal val="visible"/>
                                      </p:to>
                                    </p:set>
                                    <p:animEffect transition="in" filter="checkerboard(across)">
                                      <p:cBhvr>
                                        <p:cTn id="43" dur="500"/>
                                        <p:tgtEl>
                                          <p:spTgt spid="658437"/>
                                        </p:tgtEl>
                                      </p:cBhvr>
                                    </p:animEffect>
                                  </p:childTnLst>
                                </p:cTn>
                              </p:par>
                            </p:childTnLst>
                          </p:cTn>
                        </p:par>
                        <p:par>
                          <p:cTn id="44" fill="hold">
                            <p:stCondLst>
                              <p:cond delay="5000"/>
                            </p:stCondLst>
                            <p:childTnLst>
                              <p:par>
                                <p:cTn id="45" presetID="5" presetClass="entr" presetSubtype="10" fill="hold" grpId="0" nodeType="afterEffect">
                                  <p:stCondLst>
                                    <p:cond delay="0"/>
                                  </p:stCondLst>
                                  <p:childTnLst>
                                    <p:set>
                                      <p:cBhvr>
                                        <p:cTn id="46" dur="1" fill="hold">
                                          <p:stCondLst>
                                            <p:cond delay="0"/>
                                          </p:stCondLst>
                                        </p:cTn>
                                        <p:tgtEl>
                                          <p:spTgt spid="658438"/>
                                        </p:tgtEl>
                                        <p:attrNameLst>
                                          <p:attrName>style.visibility</p:attrName>
                                        </p:attrNameLst>
                                      </p:cBhvr>
                                      <p:to>
                                        <p:strVal val="visible"/>
                                      </p:to>
                                    </p:set>
                                    <p:animEffect transition="in" filter="checkerboard(across)">
                                      <p:cBhvr>
                                        <p:cTn id="47" dur="500"/>
                                        <p:tgtEl>
                                          <p:spTgt spid="658438"/>
                                        </p:tgtEl>
                                      </p:cBhvr>
                                    </p:animEffect>
                                  </p:childTnLst>
                                </p:cTn>
                              </p:par>
                            </p:childTnLst>
                          </p:cTn>
                        </p:par>
                        <p:par>
                          <p:cTn id="48" fill="hold">
                            <p:stCondLst>
                              <p:cond delay="5500"/>
                            </p:stCondLst>
                            <p:childTnLst>
                              <p:par>
                                <p:cTn id="49" presetID="23" presetClass="entr" presetSubtype="16" fill="hold" grpId="0" nodeType="afterEffect">
                                  <p:stCondLst>
                                    <p:cond delay="0"/>
                                  </p:stCondLst>
                                  <p:childTnLst>
                                    <p:set>
                                      <p:cBhvr>
                                        <p:cTn id="50" dur="1" fill="hold">
                                          <p:stCondLst>
                                            <p:cond delay="0"/>
                                          </p:stCondLst>
                                        </p:cTn>
                                        <p:tgtEl>
                                          <p:spTgt spid="658443"/>
                                        </p:tgtEl>
                                        <p:attrNameLst>
                                          <p:attrName>style.visibility</p:attrName>
                                        </p:attrNameLst>
                                      </p:cBhvr>
                                      <p:to>
                                        <p:strVal val="visible"/>
                                      </p:to>
                                    </p:set>
                                    <p:anim calcmode="lin" valueType="num">
                                      <p:cBhvr>
                                        <p:cTn id="51" dur="500" fill="hold"/>
                                        <p:tgtEl>
                                          <p:spTgt spid="658443"/>
                                        </p:tgtEl>
                                        <p:attrNameLst>
                                          <p:attrName>ppt_w</p:attrName>
                                        </p:attrNameLst>
                                      </p:cBhvr>
                                      <p:tavLst>
                                        <p:tav tm="0">
                                          <p:val>
                                            <p:fltVal val="0"/>
                                          </p:val>
                                        </p:tav>
                                        <p:tav tm="100000">
                                          <p:val>
                                            <p:strVal val="#ppt_w"/>
                                          </p:val>
                                        </p:tav>
                                      </p:tavLst>
                                    </p:anim>
                                    <p:anim calcmode="lin" valueType="num">
                                      <p:cBhvr>
                                        <p:cTn id="52" dur="500" fill="hold"/>
                                        <p:tgtEl>
                                          <p:spTgt spid="658443"/>
                                        </p:tgtEl>
                                        <p:attrNameLst>
                                          <p:attrName>ppt_h</p:attrName>
                                        </p:attrNameLst>
                                      </p:cBhvr>
                                      <p:tavLst>
                                        <p:tav tm="0">
                                          <p:val>
                                            <p:fltVal val="0"/>
                                          </p:val>
                                        </p:tav>
                                        <p:tav tm="100000">
                                          <p:val>
                                            <p:strVal val="#ppt_h"/>
                                          </p:val>
                                        </p:tav>
                                      </p:tavLst>
                                    </p:anim>
                                  </p:childTnLst>
                                </p:cTn>
                              </p:par>
                            </p:childTnLst>
                          </p:cTn>
                        </p:par>
                        <p:par>
                          <p:cTn id="53" fill="hold">
                            <p:stCondLst>
                              <p:cond delay="6000"/>
                            </p:stCondLst>
                            <p:childTnLst>
                              <p:par>
                                <p:cTn id="54" presetID="23" presetClass="entr" presetSubtype="288" fill="hold" grpId="0" nodeType="afterEffect">
                                  <p:stCondLst>
                                    <p:cond delay="0"/>
                                  </p:stCondLst>
                                  <p:childTnLst>
                                    <p:set>
                                      <p:cBhvr>
                                        <p:cTn id="55" dur="1" fill="hold">
                                          <p:stCondLst>
                                            <p:cond delay="0"/>
                                          </p:stCondLst>
                                        </p:cTn>
                                        <p:tgtEl>
                                          <p:spTgt spid="658444"/>
                                        </p:tgtEl>
                                        <p:attrNameLst>
                                          <p:attrName>style.visibility</p:attrName>
                                        </p:attrNameLst>
                                      </p:cBhvr>
                                      <p:to>
                                        <p:strVal val="visible"/>
                                      </p:to>
                                    </p:set>
                                    <p:anim calcmode="lin" valueType="num">
                                      <p:cBhvr>
                                        <p:cTn id="56" dur="500" fill="hold"/>
                                        <p:tgtEl>
                                          <p:spTgt spid="658444"/>
                                        </p:tgtEl>
                                        <p:attrNameLst>
                                          <p:attrName>ppt_w</p:attrName>
                                        </p:attrNameLst>
                                      </p:cBhvr>
                                      <p:tavLst>
                                        <p:tav tm="0">
                                          <p:val>
                                            <p:strVal val="4/3*#ppt_w"/>
                                          </p:val>
                                        </p:tav>
                                        <p:tav tm="100000">
                                          <p:val>
                                            <p:strVal val="#ppt_w"/>
                                          </p:val>
                                        </p:tav>
                                      </p:tavLst>
                                    </p:anim>
                                    <p:anim calcmode="lin" valueType="num">
                                      <p:cBhvr>
                                        <p:cTn id="57" dur="500" fill="hold"/>
                                        <p:tgtEl>
                                          <p:spTgt spid="658444"/>
                                        </p:tgtEl>
                                        <p:attrNameLst>
                                          <p:attrName>ppt_h</p:attrName>
                                        </p:attrNameLst>
                                      </p:cBhvr>
                                      <p:tavLst>
                                        <p:tav tm="0">
                                          <p:val>
                                            <p:strVal val="4/3*#ppt_h"/>
                                          </p:val>
                                        </p:tav>
                                        <p:tav tm="100000">
                                          <p:val>
                                            <p:strVal val="#ppt_h"/>
                                          </p:val>
                                        </p:tav>
                                      </p:tavLst>
                                    </p:anim>
                                  </p:childTnLst>
                                </p:cTn>
                              </p:par>
                            </p:childTnLst>
                          </p:cTn>
                        </p:par>
                        <p:par>
                          <p:cTn id="58" fill="hold">
                            <p:stCondLst>
                              <p:cond delay="6500"/>
                            </p:stCondLst>
                            <p:childTnLst>
                              <p:par>
                                <p:cTn id="59" presetID="5" presetClass="entr" presetSubtype="10" fill="hold" grpId="0" nodeType="afterEffect">
                                  <p:stCondLst>
                                    <p:cond delay="5000"/>
                                  </p:stCondLst>
                                  <p:childTnLst>
                                    <p:set>
                                      <p:cBhvr>
                                        <p:cTn id="60" dur="1" fill="hold">
                                          <p:stCondLst>
                                            <p:cond delay="0"/>
                                          </p:stCondLst>
                                        </p:cTn>
                                        <p:tgtEl>
                                          <p:spTgt spid="658452"/>
                                        </p:tgtEl>
                                        <p:attrNameLst>
                                          <p:attrName>style.visibility</p:attrName>
                                        </p:attrNameLst>
                                      </p:cBhvr>
                                      <p:to>
                                        <p:strVal val="visible"/>
                                      </p:to>
                                    </p:set>
                                    <p:animEffect transition="in" filter="checkerboard(across)">
                                      <p:cBhvr>
                                        <p:cTn id="61" dur="500"/>
                                        <p:tgtEl>
                                          <p:spTgt spid="658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5" grpId="0" animBg="1" autoUpdateAnimBg="0"/>
      <p:bldP spid="658436" grpId="0" animBg="1" autoUpdateAnimBg="0"/>
      <p:bldP spid="658437" grpId="0" animBg="1" autoUpdateAnimBg="0"/>
      <p:bldP spid="658438" grpId="0" animBg="1" autoUpdateAnimBg="0"/>
      <p:bldP spid="658439" grpId="0" animBg="1"/>
      <p:bldP spid="658440" grpId="0" animBg="1"/>
      <p:bldP spid="658441" grpId="0" animBg="1"/>
      <p:bldP spid="658442" grpId="0" animBg="1"/>
      <p:bldP spid="658443" grpId="0" animBg="1"/>
      <p:bldP spid="658444" grpId="0" animBg="1" autoUpdateAnimBg="0"/>
      <p:bldP spid="658445" grpId="0" animBg="1" autoUpdateAnimBg="0"/>
      <p:bldP spid="658446" grpId="0" animBg="1" autoUpdateAnimBg="0"/>
      <p:bldP spid="658447" grpId="0" animBg="1" autoUpdateAnimBg="0"/>
      <p:bldP spid="658452"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65302A6-F408-4A78-95D6-A5F198252FFD}" type="slidenum">
              <a:rPr lang="pt-BR" smtClean="0">
                <a:latin typeface="Arial" pitchFamily="34" charset="0"/>
                <a:cs typeface="Arial" pitchFamily="34" charset="0"/>
              </a:rPr>
              <a:pPr/>
              <a:t>88</a:t>
            </a:fld>
            <a:endParaRPr lang="pt-BR" smtClean="0">
              <a:latin typeface="Arial" pitchFamily="34" charset="0"/>
              <a:cs typeface="Arial" pitchFamily="34" charset="0"/>
            </a:endParaRPr>
          </a:p>
        </p:txBody>
      </p:sp>
      <p:sp>
        <p:nvSpPr>
          <p:cNvPr id="69635" name="Rectangle 2"/>
          <p:cNvSpPr>
            <a:spLocks noGrp="1" noChangeArrowheads="1"/>
          </p:cNvSpPr>
          <p:nvPr>
            <p:ph type="title" idx="4294967295"/>
          </p:nvPr>
        </p:nvSpPr>
        <p:spPr bwMode="auto">
          <a:xfrm>
            <a:off x="428625" y="66040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69636" name="Text Box 3"/>
          <p:cNvSpPr txBox="1">
            <a:spLocks noChangeArrowheads="1"/>
          </p:cNvSpPr>
          <p:nvPr/>
        </p:nvSpPr>
        <p:spPr bwMode="auto">
          <a:xfrm>
            <a:off x="493713" y="1422400"/>
            <a:ext cx="7620000" cy="822325"/>
          </a:xfrm>
          <a:prstGeom prst="rect">
            <a:avLst/>
          </a:prstGeom>
          <a:noFill/>
          <a:ln w="12700" cap="sq">
            <a:noFill/>
            <a:miter lim="800000"/>
            <a:headEnd/>
            <a:tailEnd/>
          </a:ln>
        </p:spPr>
        <p:txBody>
          <a:bodyPr>
            <a:spAutoFit/>
          </a:bodyPr>
          <a:lstStyle/>
          <a:p>
            <a:pPr algn="just"/>
            <a:r>
              <a:rPr lang="pt-PT" sz="2400" b="1" i="1">
                <a:solidFill>
                  <a:schemeClr val="tx1"/>
                </a:solidFill>
                <a:latin typeface="Tahoma" pitchFamily="34" charset="0"/>
              </a:rPr>
              <a:t>Existem dois tipos de mercados para os quais se deve planejar a Distribuição Física:</a:t>
            </a:r>
            <a:endParaRPr lang="pt-BR" sz="2400" b="1" i="1">
              <a:solidFill>
                <a:schemeClr val="tx1"/>
              </a:solidFill>
              <a:latin typeface="Tahoma" pitchFamily="34" charset="0"/>
            </a:endParaRPr>
          </a:p>
        </p:txBody>
      </p:sp>
      <p:sp>
        <p:nvSpPr>
          <p:cNvPr id="69637" name="Text Box 4"/>
          <p:cNvSpPr txBox="1">
            <a:spLocks noChangeArrowheads="1"/>
          </p:cNvSpPr>
          <p:nvPr/>
        </p:nvSpPr>
        <p:spPr bwMode="auto">
          <a:xfrm>
            <a:off x="1528763" y="2620963"/>
            <a:ext cx="5791200" cy="2647950"/>
          </a:xfrm>
          <a:prstGeom prst="rect">
            <a:avLst/>
          </a:prstGeom>
          <a:noFill/>
          <a:ln w="12700" cap="sq">
            <a:noFill/>
            <a:miter lim="800000"/>
            <a:headEnd/>
            <a:tailEnd/>
          </a:ln>
        </p:spPr>
        <p:txBody>
          <a:bodyPr>
            <a:spAutoFit/>
          </a:bodyPr>
          <a:lstStyle/>
          <a:p>
            <a:pPr>
              <a:spcBef>
                <a:spcPct val="50000"/>
              </a:spcBef>
            </a:pPr>
            <a:r>
              <a:rPr lang="pt-PT" sz="2400" b="1">
                <a:solidFill>
                  <a:schemeClr val="tx1"/>
                </a:solidFill>
                <a:latin typeface="Tahoma" pitchFamily="34" charset="0"/>
              </a:rPr>
              <a:t>1 – Usuários Finais</a:t>
            </a:r>
          </a:p>
          <a:p>
            <a:pPr>
              <a:spcBef>
                <a:spcPct val="50000"/>
              </a:spcBef>
            </a:pPr>
            <a:r>
              <a:rPr lang="pt-PT" sz="2400" b="1">
                <a:solidFill>
                  <a:schemeClr val="tx1"/>
                </a:solidFill>
                <a:latin typeface="Tahoma" pitchFamily="34" charset="0"/>
              </a:rPr>
              <a:t>	- Consumidores</a:t>
            </a:r>
          </a:p>
          <a:p>
            <a:pPr>
              <a:spcBef>
                <a:spcPct val="50000"/>
              </a:spcBef>
            </a:pPr>
            <a:r>
              <a:rPr lang="pt-PT" sz="2400" b="1">
                <a:solidFill>
                  <a:schemeClr val="tx1"/>
                </a:solidFill>
                <a:latin typeface="Tahoma" pitchFamily="34" charset="0"/>
              </a:rPr>
              <a:t> 	- Consumidores Industriais</a:t>
            </a:r>
          </a:p>
          <a:p>
            <a:pPr>
              <a:spcBef>
                <a:spcPct val="50000"/>
              </a:spcBef>
            </a:pPr>
            <a:endParaRPr lang="pt-PT" sz="2400" b="1">
              <a:solidFill>
                <a:schemeClr val="tx1"/>
              </a:solidFill>
              <a:latin typeface="Tahoma" pitchFamily="34" charset="0"/>
            </a:endParaRPr>
          </a:p>
          <a:p>
            <a:pPr>
              <a:spcBef>
                <a:spcPct val="50000"/>
              </a:spcBef>
            </a:pPr>
            <a:r>
              <a:rPr lang="pt-PT" sz="2400" b="1">
                <a:solidFill>
                  <a:schemeClr val="tx1"/>
                </a:solidFill>
                <a:latin typeface="Tahoma" pitchFamily="34" charset="0"/>
              </a:rPr>
              <a:t>2 – Intermediários</a:t>
            </a:r>
            <a:endParaRPr lang="pt-BR" sz="2400" b="1">
              <a:solidFill>
                <a:schemeClr val="tx1"/>
              </a:solidFill>
              <a:latin typeface="Tahoma" pitchFamily="34" charset="0"/>
            </a:endParaRPr>
          </a:p>
        </p:txBody>
      </p:sp>
      <p:sp>
        <p:nvSpPr>
          <p:cNvPr id="69638" name="Rectangle 5"/>
          <p:cNvSpPr>
            <a:spLocks noChangeArrowheads="1"/>
          </p:cNvSpPr>
          <p:nvPr/>
        </p:nvSpPr>
        <p:spPr bwMode="auto">
          <a:xfrm>
            <a:off x="228600" y="5257800"/>
            <a:ext cx="8686800" cy="1143000"/>
          </a:xfrm>
          <a:prstGeom prst="rect">
            <a:avLst/>
          </a:prstGeom>
          <a:solidFill>
            <a:srgbClr val="99CCFF"/>
          </a:solidFill>
          <a:ln w="12700" cap="sq">
            <a:noFill/>
            <a:miter lim="800000"/>
            <a:headEnd/>
            <a:tailEnd/>
          </a:ln>
        </p:spPr>
        <p:txBody>
          <a:bodyPr wrap="none" anchor="ctr"/>
          <a:lstStyle/>
          <a:p>
            <a:pPr algn="ctr"/>
            <a:r>
              <a:rPr lang="pt-PT" b="1">
                <a:solidFill>
                  <a:schemeClr val="tx1"/>
                </a:solidFill>
                <a:latin typeface="Tahoma" pitchFamily="34" charset="0"/>
              </a:rPr>
              <a:t>Sistemas de Distribuição Física precisam ter certo grau de</a:t>
            </a:r>
          </a:p>
          <a:p>
            <a:pPr algn="ctr"/>
            <a:r>
              <a:rPr lang="pt-PT" b="1">
                <a:solidFill>
                  <a:schemeClr val="tx1"/>
                </a:solidFill>
                <a:latin typeface="Tahoma" pitchFamily="34" charset="0"/>
              </a:rPr>
              <a:t> flexibilidade para suprir as necessidades dos diversos tipos </a:t>
            </a:r>
          </a:p>
          <a:p>
            <a:pPr algn="ctr"/>
            <a:r>
              <a:rPr lang="pt-PT" b="1">
                <a:solidFill>
                  <a:schemeClr val="tx1"/>
                </a:solidFill>
                <a:latin typeface="Tahoma" pitchFamily="34" charset="0"/>
              </a:rPr>
              <a:t>de clientes de forma econômica.</a:t>
            </a:r>
            <a:endParaRPr lang="pt-BR" b="1">
              <a:solidFill>
                <a:schemeClr val="tx1"/>
              </a:solidFill>
              <a:latin typeface="Tahoma" pitchFamily="34" charset="0"/>
            </a:endParaRPr>
          </a:p>
        </p:txBody>
      </p:sp>
      <p:sp>
        <p:nvSpPr>
          <p:cNvPr id="69639" name="Text Box 6"/>
          <p:cNvSpPr txBox="1">
            <a:spLocks noChangeArrowheads="1"/>
          </p:cNvSpPr>
          <p:nvPr/>
        </p:nvSpPr>
        <p:spPr bwMode="auto">
          <a:xfrm>
            <a:off x="0" y="1168400"/>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861F7186-AC51-4DA6-BD81-88B2D00DF9D3}" type="slidenum">
              <a:rPr lang="pt-BR" smtClean="0">
                <a:latin typeface="Arial" pitchFamily="34" charset="0"/>
                <a:cs typeface="Arial" pitchFamily="34" charset="0"/>
              </a:rPr>
              <a:pPr/>
              <a:t>89</a:t>
            </a:fld>
            <a:endParaRPr lang="pt-BR" smtClean="0">
              <a:latin typeface="Arial" pitchFamily="34" charset="0"/>
              <a:cs typeface="Arial" pitchFamily="34" charset="0"/>
            </a:endParaRPr>
          </a:p>
        </p:txBody>
      </p:sp>
      <p:sp>
        <p:nvSpPr>
          <p:cNvPr id="70659"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70660" name="Text Box 3"/>
          <p:cNvSpPr txBox="1">
            <a:spLocks noChangeArrowheads="1"/>
          </p:cNvSpPr>
          <p:nvPr/>
        </p:nvSpPr>
        <p:spPr bwMode="auto">
          <a:xfrm>
            <a:off x="290513" y="137001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
        <p:nvSpPr>
          <p:cNvPr id="70661" name="Text Box 4"/>
          <p:cNvSpPr txBox="1">
            <a:spLocks noChangeArrowheads="1"/>
          </p:cNvSpPr>
          <p:nvPr/>
        </p:nvSpPr>
        <p:spPr bwMode="auto">
          <a:xfrm>
            <a:off x="474663" y="1806575"/>
            <a:ext cx="7958137" cy="2578100"/>
          </a:xfrm>
          <a:prstGeom prst="rect">
            <a:avLst/>
          </a:prstGeom>
          <a:noFill/>
          <a:ln w="76200" cmpd="tri">
            <a:solidFill>
              <a:schemeClr val="tx1"/>
            </a:solidFill>
            <a:miter lim="800000"/>
            <a:headEnd/>
            <a:tailEnd/>
          </a:ln>
        </p:spPr>
        <p:txBody>
          <a:bodyPr>
            <a:spAutoFit/>
          </a:bodyPr>
          <a:lstStyle/>
          <a:p>
            <a:pPr>
              <a:lnSpc>
                <a:spcPct val="110000"/>
              </a:lnSpc>
            </a:pPr>
            <a:r>
              <a:rPr lang="pt-BR" sz="2400">
                <a:solidFill>
                  <a:schemeClr val="tx1"/>
                </a:solidFill>
              </a:rPr>
              <a:t>Distribuição “um para um” </a:t>
            </a:r>
          </a:p>
          <a:p>
            <a:pPr>
              <a:lnSpc>
                <a:spcPct val="110000"/>
              </a:lnSpc>
            </a:pPr>
            <a:r>
              <a:rPr lang="pt-BR" sz="2400">
                <a:solidFill>
                  <a:schemeClr val="tx1"/>
                </a:solidFill>
              </a:rPr>
              <a:t>	o veículo é totalmente carregado no deposito da fábrica ou num CD do varejista (lotação completa) e transportada a carga para um outro ponto de destino, podendo ser um CD , uma loja ou outra instalação qualquer.</a:t>
            </a:r>
          </a:p>
        </p:txBody>
      </p:sp>
      <p:sp>
        <p:nvSpPr>
          <p:cNvPr id="70662" name="Text Box 5"/>
          <p:cNvSpPr txBox="1">
            <a:spLocks noChangeArrowheads="1"/>
          </p:cNvSpPr>
          <p:nvPr/>
        </p:nvSpPr>
        <p:spPr bwMode="auto">
          <a:xfrm>
            <a:off x="476250" y="4479925"/>
            <a:ext cx="7958138" cy="2136775"/>
          </a:xfrm>
          <a:prstGeom prst="rect">
            <a:avLst/>
          </a:prstGeom>
          <a:solidFill>
            <a:srgbClr val="C0C0C0"/>
          </a:solidFill>
          <a:ln w="9525">
            <a:noFill/>
            <a:miter lim="800000"/>
            <a:headEnd/>
            <a:tailEnd/>
          </a:ln>
        </p:spPr>
        <p:txBody>
          <a:bodyPr>
            <a:spAutoFit/>
          </a:bodyPr>
          <a:lstStyle/>
          <a:p>
            <a:pPr>
              <a:lnSpc>
                <a:spcPct val="140000"/>
              </a:lnSpc>
            </a:pPr>
            <a:r>
              <a:rPr lang="pt-BR" sz="2400">
                <a:solidFill>
                  <a:schemeClr val="tx1"/>
                </a:solidFill>
              </a:rPr>
              <a:t>Distribuição “um para muitos ou compartilhada” </a:t>
            </a:r>
          </a:p>
          <a:p>
            <a:pPr>
              <a:lnSpc>
                <a:spcPct val="140000"/>
              </a:lnSpc>
            </a:pPr>
            <a:r>
              <a:rPr lang="pt-BR" sz="2400">
                <a:solidFill>
                  <a:schemeClr val="tx1"/>
                </a:solidFill>
              </a:rPr>
              <a:t>	o veículo é carregado no CD do varejista com mercadorias destinadas a diversas lojas ou clientes e executa um roteiro de entregas predeterminado.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80DA552-CB28-4197-AD70-B252F386F480}" type="slidenum">
              <a:rPr lang="pt-BR" smtClean="0">
                <a:latin typeface="Arial" pitchFamily="34" charset="0"/>
                <a:cs typeface="Arial" pitchFamily="34" charset="0"/>
              </a:rPr>
              <a:pPr/>
              <a:t>9</a:t>
            </a:fld>
            <a:endParaRPr lang="pt-BR" smtClean="0">
              <a:latin typeface="Arial" pitchFamily="34" charset="0"/>
              <a:cs typeface="Arial" pitchFamily="34" charset="0"/>
            </a:endParaRPr>
          </a:p>
        </p:txBody>
      </p:sp>
      <p:graphicFrame>
        <p:nvGraphicFramePr>
          <p:cNvPr id="5" name="Gráfico 4"/>
          <p:cNvGraphicFramePr>
            <a:graphicFrameLocks/>
          </p:cNvGraphicFramePr>
          <p:nvPr/>
        </p:nvGraphicFramePr>
        <p:xfrm>
          <a:off x="319314" y="725714"/>
          <a:ext cx="8374743" cy="568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11E6341B-A1FC-4E84-B43C-FDBC3FF6AF46}" type="slidenum">
              <a:rPr lang="pt-BR" smtClean="0">
                <a:latin typeface="Arial" pitchFamily="34" charset="0"/>
                <a:cs typeface="Arial" pitchFamily="34" charset="0"/>
              </a:rPr>
              <a:pPr/>
              <a:t>90</a:t>
            </a:fld>
            <a:endParaRPr lang="pt-BR" smtClean="0">
              <a:latin typeface="Arial" pitchFamily="34" charset="0"/>
              <a:cs typeface="Arial" pitchFamily="34" charset="0"/>
            </a:endParaRPr>
          </a:p>
        </p:txBody>
      </p:sp>
      <p:sp>
        <p:nvSpPr>
          <p:cNvPr id="71683"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71684" name="Text Box 3"/>
          <p:cNvSpPr txBox="1">
            <a:spLocks noChangeArrowheads="1"/>
          </p:cNvSpPr>
          <p:nvPr/>
        </p:nvSpPr>
        <p:spPr bwMode="auto">
          <a:xfrm>
            <a:off x="458788" y="1924050"/>
            <a:ext cx="8080375" cy="4440238"/>
          </a:xfrm>
          <a:prstGeom prst="rect">
            <a:avLst/>
          </a:prstGeom>
          <a:noFill/>
          <a:ln w="76200" cmpd="tri">
            <a:solidFill>
              <a:schemeClr val="tx1"/>
            </a:solidFill>
            <a:miter lim="800000"/>
            <a:headEnd/>
            <a:tailEnd/>
          </a:ln>
        </p:spPr>
        <p:txBody>
          <a:bodyPr>
            <a:spAutoFit/>
          </a:bodyPr>
          <a:lstStyle/>
          <a:p>
            <a:pPr>
              <a:lnSpc>
                <a:spcPct val="130000"/>
              </a:lnSpc>
            </a:pPr>
            <a:r>
              <a:rPr lang="pt-BR" sz="2400">
                <a:solidFill>
                  <a:schemeClr val="tx1"/>
                </a:solidFill>
              </a:rPr>
              <a:t>É realizada com a participação de componentes, físicos ou informáticos :</a:t>
            </a:r>
          </a:p>
          <a:p>
            <a:pPr>
              <a:lnSpc>
                <a:spcPct val="130000"/>
              </a:lnSpc>
              <a:buFontTx/>
              <a:buChar char="•"/>
            </a:pPr>
            <a:r>
              <a:rPr lang="pt-BR" sz="2400">
                <a:solidFill>
                  <a:schemeClr val="tx1"/>
                </a:solidFill>
              </a:rPr>
              <a:t> Instalações fixas (centro de distribuição, armazéns)</a:t>
            </a:r>
          </a:p>
          <a:p>
            <a:pPr>
              <a:lnSpc>
                <a:spcPct val="130000"/>
              </a:lnSpc>
              <a:buFontTx/>
              <a:buChar char="•"/>
            </a:pPr>
            <a:r>
              <a:rPr lang="pt-BR" sz="2400">
                <a:solidFill>
                  <a:schemeClr val="tx1"/>
                </a:solidFill>
              </a:rPr>
              <a:t> Estoque de produtos </a:t>
            </a:r>
          </a:p>
          <a:p>
            <a:pPr>
              <a:lnSpc>
                <a:spcPct val="130000"/>
              </a:lnSpc>
              <a:buFontTx/>
              <a:buChar char="•"/>
            </a:pPr>
            <a:r>
              <a:rPr lang="pt-BR" sz="2400">
                <a:solidFill>
                  <a:schemeClr val="tx1"/>
                </a:solidFill>
              </a:rPr>
              <a:t> Veículos</a:t>
            </a:r>
          </a:p>
          <a:p>
            <a:pPr>
              <a:lnSpc>
                <a:spcPct val="130000"/>
              </a:lnSpc>
              <a:buFontTx/>
              <a:buChar char="•"/>
            </a:pPr>
            <a:r>
              <a:rPr lang="pt-BR" sz="2400">
                <a:solidFill>
                  <a:schemeClr val="tx1"/>
                </a:solidFill>
              </a:rPr>
              <a:t> Informações diversas</a:t>
            </a:r>
          </a:p>
          <a:p>
            <a:pPr>
              <a:lnSpc>
                <a:spcPct val="130000"/>
              </a:lnSpc>
              <a:buFontTx/>
              <a:buChar char="•"/>
            </a:pPr>
            <a:r>
              <a:rPr lang="pt-BR" sz="2400">
                <a:solidFill>
                  <a:schemeClr val="tx1"/>
                </a:solidFill>
              </a:rPr>
              <a:t> Hardware e software diversos</a:t>
            </a:r>
          </a:p>
          <a:p>
            <a:pPr>
              <a:lnSpc>
                <a:spcPct val="130000"/>
              </a:lnSpc>
              <a:buFontTx/>
              <a:buChar char="•"/>
            </a:pPr>
            <a:r>
              <a:rPr lang="pt-BR" sz="2400">
                <a:solidFill>
                  <a:schemeClr val="tx1"/>
                </a:solidFill>
              </a:rPr>
              <a:t> Custos</a:t>
            </a:r>
          </a:p>
          <a:p>
            <a:pPr>
              <a:lnSpc>
                <a:spcPct val="130000"/>
              </a:lnSpc>
              <a:buFontTx/>
              <a:buChar char="•"/>
            </a:pPr>
            <a:r>
              <a:rPr lang="pt-BR" sz="2400">
                <a:solidFill>
                  <a:schemeClr val="tx1"/>
                </a:solidFill>
              </a:rPr>
              <a:t> Pessoal</a:t>
            </a:r>
          </a:p>
        </p:txBody>
      </p:sp>
      <p:sp>
        <p:nvSpPr>
          <p:cNvPr id="71685" name="Text Box 4"/>
          <p:cNvSpPr txBox="1">
            <a:spLocks noChangeArrowheads="1"/>
          </p:cNvSpPr>
          <p:nvPr/>
        </p:nvSpPr>
        <p:spPr bwMode="auto">
          <a:xfrm>
            <a:off x="290513" y="1370013"/>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D837010C-5215-4E4C-8C67-8759853A8C57}" type="slidenum">
              <a:rPr lang="pt-BR" smtClean="0">
                <a:latin typeface="Arial" pitchFamily="34" charset="0"/>
                <a:cs typeface="Arial" pitchFamily="34" charset="0"/>
              </a:rPr>
              <a:pPr/>
              <a:t>91</a:t>
            </a:fld>
            <a:endParaRPr lang="pt-BR" smtClean="0">
              <a:latin typeface="Arial" pitchFamily="34" charset="0"/>
              <a:cs typeface="Arial" pitchFamily="34" charset="0"/>
            </a:endParaRPr>
          </a:p>
        </p:txBody>
      </p:sp>
      <p:sp>
        <p:nvSpPr>
          <p:cNvPr id="72707"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72708" name="Line 3"/>
          <p:cNvSpPr>
            <a:spLocks noChangeShapeType="1"/>
          </p:cNvSpPr>
          <p:nvPr/>
        </p:nvSpPr>
        <p:spPr bwMode="auto">
          <a:xfrm flipH="1" flipV="1">
            <a:off x="3262313" y="1843088"/>
            <a:ext cx="2057400" cy="1371600"/>
          </a:xfrm>
          <a:prstGeom prst="line">
            <a:avLst/>
          </a:prstGeom>
          <a:noFill/>
          <a:ln w="38100">
            <a:solidFill>
              <a:schemeClr val="tx1"/>
            </a:solidFill>
            <a:prstDash val="dash"/>
            <a:round/>
            <a:headEnd/>
            <a:tailEnd type="triangle" w="med" len="med"/>
          </a:ln>
        </p:spPr>
        <p:txBody>
          <a:bodyPr wrap="none" anchor="ctr"/>
          <a:lstStyle/>
          <a:p>
            <a:endParaRPr lang="pt-BR"/>
          </a:p>
        </p:txBody>
      </p:sp>
      <p:sp>
        <p:nvSpPr>
          <p:cNvPr id="72709" name="Line 4"/>
          <p:cNvSpPr>
            <a:spLocks noChangeShapeType="1"/>
          </p:cNvSpPr>
          <p:nvPr/>
        </p:nvSpPr>
        <p:spPr bwMode="auto">
          <a:xfrm flipV="1">
            <a:off x="4938713" y="4205288"/>
            <a:ext cx="0" cy="1447800"/>
          </a:xfrm>
          <a:prstGeom prst="line">
            <a:avLst/>
          </a:prstGeom>
          <a:noFill/>
          <a:ln w="38100">
            <a:solidFill>
              <a:schemeClr val="tx1"/>
            </a:solidFill>
            <a:prstDash val="dash"/>
            <a:round/>
            <a:headEnd/>
            <a:tailEnd type="triangle" w="med" len="med"/>
          </a:ln>
        </p:spPr>
        <p:txBody>
          <a:bodyPr wrap="none" anchor="ctr"/>
          <a:lstStyle/>
          <a:p>
            <a:endParaRPr lang="pt-BR"/>
          </a:p>
        </p:txBody>
      </p:sp>
      <p:sp>
        <p:nvSpPr>
          <p:cNvPr id="72710" name="Text Box 5"/>
          <p:cNvSpPr txBox="1">
            <a:spLocks noChangeArrowheads="1"/>
          </p:cNvSpPr>
          <p:nvPr/>
        </p:nvSpPr>
        <p:spPr bwMode="auto">
          <a:xfrm>
            <a:off x="4175125" y="5240338"/>
            <a:ext cx="1677988" cy="336550"/>
          </a:xfrm>
          <a:prstGeom prst="rect">
            <a:avLst/>
          </a:prstGeom>
          <a:solidFill>
            <a:schemeClr val="bg1"/>
          </a:solidFill>
          <a:ln w="12700" cap="sq">
            <a:noFill/>
            <a:miter lim="800000"/>
            <a:headEnd/>
            <a:tailEnd/>
          </a:ln>
        </p:spPr>
        <p:txBody>
          <a:bodyPr>
            <a:spAutoFit/>
          </a:bodyPr>
          <a:lstStyle/>
          <a:p>
            <a:pPr algn="ctr"/>
            <a:r>
              <a:rPr lang="pt-PT" sz="1600" b="1">
                <a:solidFill>
                  <a:schemeClr val="tx1"/>
                </a:solidFill>
                <a:latin typeface="Tahoma" pitchFamily="34" charset="0"/>
              </a:rPr>
              <a:t>Retornos</a:t>
            </a:r>
            <a:endParaRPr lang="pt-BR" sz="1600" b="1">
              <a:solidFill>
                <a:schemeClr val="tx1"/>
              </a:solidFill>
              <a:latin typeface="Tahoma" pitchFamily="34" charset="0"/>
            </a:endParaRPr>
          </a:p>
        </p:txBody>
      </p:sp>
      <p:sp>
        <p:nvSpPr>
          <p:cNvPr id="72711" name="Rectangle 6"/>
          <p:cNvSpPr>
            <a:spLocks noChangeArrowheads="1"/>
          </p:cNvSpPr>
          <p:nvPr/>
        </p:nvSpPr>
        <p:spPr bwMode="auto">
          <a:xfrm>
            <a:off x="442913" y="3062288"/>
            <a:ext cx="1447800" cy="1295400"/>
          </a:xfrm>
          <a:prstGeom prst="rect">
            <a:avLst/>
          </a:prstGeom>
          <a:solidFill>
            <a:srgbClr val="99CCFF"/>
          </a:solidFill>
          <a:ln w="12700" cap="sq">
            <a:noFill/>
            <a:miter lim="800000"/>
            <a:headEnd/>
            <a:tailEnd/>
          </a:ln>
        </p:spPr>
        <p:txBody>
          <a:bodyPr wrap="none" anchor="ctr"/>
          <a:lstStyle/>
          <a:p>
            <a:pPr algn="ctr"/>
            <a:r>
              <a:rPr lang="pt-PT" sz="1800" b="1" u="sng">
                <a:solidFill>
                  <a:schemeClr val="tx1"/>
                </a:solidFill>
                <a:latin typeface="Tahoma" pitchFamily="34" charset="0"/>
              </a:rPr>
              <a:t>Fábricas</a:t>
            </a:r>
          </a:p>
          <a:p>
            <a:pPr algn="ctr"/>
            <a:r>
              <a:rPr lang="pt-PT" sz="1800">
                <a:solidFill>
                  <a:schemeClr val="tx1"/>
                </a:solidFill>
                <a:latin typeface="Tahoma" pitchFamily="34" charset="0"/>
              </a:rPr>
              <a:t>Estoque de</a:t>
            </a:r>
          </a:p>
          <a:p>
            <a:pPr algn="ctr"/>
            <a:r>
              <a:rPr lang="pt-PT" sz="1800">
                <a:solidFill>
                  <a:schemeClr val="tx1"/>
                </a:solidFill>
                <a:latin typeface="Tahoma" pitchFamily="34" charset="0"/>
              </a:rPr>
              <a:t>produtos</a:t>
            </a:r>
          </a:p>
          <a:p>
            <a:pPr algn="ctr"/>
            <a:r>
              <a:rPr lang="pt-PT" sz="1800">
                <a:solidFill>
                  <a:schemeClr val="tx1"/>
                </a:solidFill>
                <a:latin typeface="Tahoma" pitchFamily="34" charset="0"/>
              </a:rPr>
              <a:t>acabados</a:t>
            </a:r>
            <a:endParaRPr lang="pt-BR" sz="1800">
              <a:solidFill>
                <a:schemeClr val="tx1"/>
              </a:solidFill>
              <a:latin typeface="Tahoma" pitchFamily="34" charset="0"/>
            </a:endParaRPr>
          </a:p>
        </p:txBody>
      </p:sp>
      <p:sp>
        <p:nvSpPr>
          <p:cNvPr id="72712" name="Rectangle 7"/>
          <p:cNvSpPr>
            <a:spLocks noChangeArrowheads="1"/>
          </p:cNvSpPr>
          <p:nvPr/>
        </p:nvSpPr>
        <p:spPr bwMode="auto">
          <a:xfrm>
            <a:off x="6462713" y="1462088"/>
            <a:ext cx="2057400" cy="685800"/>
          </a:xfrm>
          <a:prstGeom prst="rect">
            <a:avLst/>
          </a:prstGeom>
          <a:solidFill>
            <a:srgbClr val="99CCFF"/>
          </a:solidFill>
          <a:ln w="12700" cap="sq">
            <a:noFill/>
            <a:miter lim="800000"/>
            <a:headEnd/>
            <a:tailEnd/>
          </a:ln>
        </p:spPr>
        <p:txBody>
          <a:bodyPr wrap="none" anchor="ctr"/>
          <a:lstStyle/>
          <a:p>
            <a:pPr algn="ctr"/>
            <a:r>
              <a:rPr lang="pt-PT" sz="1800" b="1">
                <a:solidFill>
                  <a:schemeClr val="tx1"/>
                </a:solidFill>
                <a:latin typeface="Tahoma" pitchFamily="34" charset="0"/>
              </a:rPr>
              <a:t>Intermediários</a:t>
            </a:r>
            <a:endParaRPr lang="pt-BR" sz="1800" b="1">
              <a:solidFill>
                <a:schemeClr val="tx1"/>
              </a:solidFill>
              <a:latin typeface="Tahoma" pitchFamily="34" charset="0"/>
            </a:endParaRPr>
          </a:p>
        </p:txBody>
      </p:sp>
      <p:sp>
        <p:nvSpPr>
          <p:cNvPr id="72713" name="Rectangle 8"/>
          <p:cNvSpPr>
            <a:spLocks noChangeArrowheads="1"/>
          </p:cNvSpPr>
          <p:nvPr/>
        </p:nvSpPr>
        <p:spPr bwMode="auto">
          <a:xfrm>
            <a:off x="4633913" y="3214688"/>
            <a:ext cx="1447800" cy="990600"/>
          </a:xfrm>
          <a:prstGeom prst="rect">
            <a:avLst/>
          </a:prstGeom>
          <a:solidFill>
            <a:srgbClr val="99CCFF"/>
          </a:solidFill>
          <a:ln w="12700" cap="sq">
            <a:noFill/>
            <a:miter lim="800000"/>
            <a:headEnd/>
            <a:tailEnd/>
          </a:ln>
        </p:spPr>
        <p:txBody>
          <a:bodyPr wrap="none" anchor="ctr"/>
          <a:lstStyle/>
          <a:p>
            <a:pPr algn="ctr"/>
            <a:r>
              <a:rPr lang="pt-PT" sz="1800" b="1">
                <a:solidFill>
                  <a:schemeClr val="tx1"/>
                </a:solidFill>
                <a:latin typeface="Tahoma" pitchFamily="34" charset="0"/>
              </a:rPr>
              <a:t>Depósitos</a:t>
            </a:r>
          </a:p>
          <a:p>
            <a:pPr algn="ctr"/>
            <a:r>
              <a:rPr lang="pt-PT" sz="1800" b="1">
                <a:solidFill>
                  <a:schemeClr val="tx1"/>
                </a:solidFill>
                <a:latin typeface="Tahoma" pitchFamily="34" charset="0"/>
              </a:rPr>
              <a:t>Regionais</a:t>
            </a:r>
            <a:endParaRPr lang="pt-BR" sz="1800" b="1">
              <a:solidFill>
                <a:schemeClr val="tx1"/>
              </a:solidFill>
              <a:latin typeface="Tahoma" pitchFamily="34" charset="0"/>
            </a:endParaRPr>
          </a:p>
        </p:txBody>
      </p:sp>
      <p:sp>
        <p:nvSpPr>
          <p:cNvPr id="72714" name="Rectangle 9"/>
          <p:cNvSpPr>
            <a:spLocks noChangeArrowheads="1"/>
          </p:cNvSpPr>
          <p:nvPr/>
        </p:nvSpPr>
        <p:spPr bwMode="auto">
          <a:xfrm>
            <a:off x="6157913" y="5195888"/>
            <a:ext cx="2362200" cy="990600"/>
          </a:xfrm>
          <a:prstGeom prst="rect">
            <a:avLst/>
          </a:prstGeom>
          <a:solidFill>
            <a:srgbClr val="99CCFF"/>
          </a:solidFill>
          <a:ln w="12700" cap="sq">
            <a:noFill/>
            <a:miter lim="800000"/>
            <a:headEnd/>
            <a:tailEnd/>
          </a:ln>
        </p:spPr>
        <p:txBody>
          <a:bodyPr wrap="none" anchor="ctr"/>
          <a:lstStyle/>
          <a:p>
            <a:pPr algn="ctr"/>
            <a:r>
              <a:rPr lang="pt-PT" sz="1800" b="1">
                <a:solidFill>
                  <a:schemeClr val="tx1"/>
                </a:solidFill>
                <a:latin typeface="Tahoma" pitchFamily="34" charset="0"/>
              </a:rPr>
              <a:t>Consumidores Finais</a:t>
            </a:r>
          </a:p>
          <a:p>
            <a:pPr algn="ctr"/>
            <a:r>
              <a:rPr lang="pt-PT" sz="1800" b="1">
                <a:solidFill>
                  <a:schemeClr val="tx1"/>
                </a:solidFill>
                <a:latin typeface="Tahoma" pitchFamily="34" charset="0"/>
              </a:rPr>
              <a:t>ou outras</a:t>
            </a:r>
          </a:p>
          <a:p>
            <a:pPr algn="ctr"/>
            <a:r>
              <a:rPr lang="pt-PT" sz="1800" b="1">
                <a:solidFill>
                  <a:schemeClr val="tx1"/>
                </a:solidFill>
                <a:latin typeface="Tahoma" pitchFamily="34" charset="0"/>
              </a:rPr>
              <a:t>companhias</a:t>
            </a:r>
            <a:endParaRPr lang="pt-BR" sz="1800" b="1">
              <a:solidFill>
                <a:schemeClr val="tx1"/>
              </a:solidFill>
              <a:latin typeface="Tahoma" pitchFamily="34" charset="0"/>
            </a:endParaRPr>
          </a:p>
        </p:txBody>
      </p:sp>
      <p:cxnSp>
        <p:nvCxnSpPr>
          <p:cNvPr id="72715" name="AutoShape 10"/>
          <p:cNvCxnSpPr>
            <a:cxnSpLocks noChangeShapeType="1"/>
            <a:stCxn id="72712" idx="3"/>
            <a:endCxn id="72714" idx="3"/>
          </p:cNvCxnSpPr>
          <p:nvPr/>
        </p:nvCxnSpPr>
        <p:spPr bwMode="auto">
          <a:xfrm>
            <a:off x="8520113" y="1804988"/>
            <a:ext cx="1587" cy="3886200"/>
          </a:xfrm>
          <a:prstGeom prst="bentConnector3">
            <a:avLst>
              <a:gd name="adj1" fmla="val 14400005"/>
            </a:avLst>
          </a:prstGeom>
          <a:noFill/>
          <a:ln w="38100" cap="sq">
            <a:solidFill>
              <a:schemeClr val="tx1"/>
            </a:solidFill>
            <a:miter lim="800000"/>
            <a:headEnd/>
            <a:tailEnd type="triangle" w="med" len="med"/>
          </a:ln>
        </p:spPr>
      </p:cxnSp>
      <p:cxnSp>
        <p:nvCxnSpPr>
          <p:cNvPr id="72716" name="AutoShape 11"/>
          <p:cNvCxnSpPr>
            <a:cxnSpLocks noChangeShapeType="1"/>
            <a:stCxn id="72711" idx="3"/>
            <a:endCxn id="72712" idx="1"/>
          </p:cNvCxnSpPr>
          <p:nvPr/>
        </p:nvCxnSpPr>
        <p:spPr bwMode="auto">
          <a:xfrm flipV="1">
            <a:off x="1890713" y="1804988"/>
            <a:ext cx="4572000" cy="1905000"/>
          </a:xfrm>
          <a:prstGeom prst="straightConnector1">
            <a:avLst/>
          </a:prstGeom>
          <a:noFill/>
          <a:ln w="38100" cap="sq">
            <a:solidFill>
              <a:srgbClr val="00CC00"/>
            </a:solidFill>
            <a:round/>
            <a:headEnd/>
            <a:tailEnd type="triangle" w="med" len="med"/>
          </a:ln>
        </p:spPr>
      </p:cxnSp>
      <p:cxnSp>
        <p:nvCxnSpPr>
          <p:cNvPr id="72717" name="AutoShape 12"/>
          <p:cNvCxnSpPr>
            <a:cxnSpLocks noChangeShapeType="1"/>
            <a:stCxn id="72711" idx="3"/>
            <a:endCxn id="72713" idx="1"/>
          </p:cNvCxnSpPr>
          <p:nvPr/>
        </p:nvCxnSpPr>
        <p:spPr bwMode="auto">
          <a:xfrm>
            <a:off x="1890713" y="3709988"/>
            <a:ext cx="2743200" cy="0"/>
          </a:xfrm>
          <a:prstGeom prst="straightConnector1">
            <a:avLst/>
          </a:prstGeom>
          <a:noFill/>
          <a:ln w="38100" cap="sq">
            <a:solidFill>
              <a:srgbClr val="FF5050"/>
            </a:solidFill>
            <a:round/>
            <a:headEnd/>
            <a:tailEnd type="triangle" w="med" len="med"/>
          </a:ln>
        </p:spPr>
      </p:cxnSp>
      <p:cxnSp>
        <p:nvCxnSpPr>
          <p:cNvPr id="72718" name="AutoShape 13"/>
          <p:cNvCxnSpPr>
            <a:cxnSpLocks noChangeShapeType="1"/>
            <a:stCxn id="72711" idx="3"/>
            <a:endCxn id="72714" idx="1"/>
          </p:cNvCxnSpPr>
          <p:nvPr/>
        </p:nvCxnSpPr>
        <p:spPr bwMode="auto">
          <a:xfrm>
            <a:off x="1890713" y="3709988"/>
            <a:ext cx="4267200" cy="1981200"/>
          </a:xfrm>
          <a:prstGeom prst="straightConnector1">
            <a:avLst/>
          </a:prstGeom>
          <a:noFill/>
          <a:ln w="38100" cap="sq">
            <a:solidFill>
              <a:srgbClr val="00CC00"/>
            </a:solidFill>
            <a:round/>
            <a:headEnd/>
            <a:tailEnd type="triangle" w="med" len="med"/>
          </a:ln>
        </p:spPr>
      </p:cxnSp>
      <p:cxnSp>
        <p:nvCxnSpPr>
          <p:cNvPr id="72719" name="AutoShape 14"/>
          <p:cNvCxnSpPr>
            <a:cxnSpLocks noChangeShapeType="1"/>
            <a:stCxn id="72713" idx="0"/>
            <a:endCxn id="72712" idx="2"/>
          </p:cNvCxnSpPr>
          <p:nvPr/>
        </p:nvCxnSpPr>
        <p:spPr bwMode="auto">
          <a:xfrm flipV="1">
            <a:off x="5357813" y="2147888"/>
            <a:ext cx="2133600" cy="1066800"/>
          </a:xfrm>
          <a:prstGeom prst="straightConnector1">
            <a:avLst/>
          </a:prstGeom>
          <a:noFill/>
          <a:ln w="38100" cap="sq">
            <a:solidFill>
              <a:schemeClr val="accent2"/>
            </a:solidFill>
            <a:round/>
            <a:headEnd/>
            <a:tailEnd type="triangle" w="med" len="med"/>
          </a:ln>
        </p:spPr>
      </p:cxnSp>
      <p:cxnSp>
        <p:nvCxnSpPr>
          <p:cNvPr id="72720" name="AutoShape 15"/>
          <p:cNvCxnSpPr>
            <a:cxnSpLocks noChangeShapeType="1"/>
            <a:stCxn id="72713" idx="2"/>
            <a:endCxn id="72714" idx="0"/>
          </p:cNvCxnSpPr>
          <p:nvPr/>
        </p:nvCxnSpPr>
        <p:spPr bwMode="auto">
          <a:xfrm>
            <a:off x="5357813" y="4205288"/>
            <a:ext cx="1981200" cy="990600"/>
          </a:xfrm>
          <a:prstGeom prst="straightConnector1">
            <a:avLst/>
          </a:prstGeom>
          <a:noFill/>
          <a:ln w="38100" cap="sq">
            <a:solidFill>
              <a:schemeClr val="accent2"/>
            </a:solidFill>
            <a:round/>
            <a:headEnd/>
            <a:tailEnd type="triangle" w="med" len="med"/>
          </a:ln>
        </p:spPr>
      </p:cxnSp>
      <p:cxnSp>
        <p:nvCxnSpPr>
          <p:cNvPr id="72721" name="AutoShape 16"/>
          <p:cNvCxnSpPr>
            <a:cxnSpLocks noChangeShapeType="1"/>
            <a:stCxn id="72714" idx="1"/>
            <a:endCxn id="72711" idx="2"/>
          </p:cNvCxnSpPr>
          <p:nvPr/>
        </p:nvCxnSpPr>
        <p:spPr bwMode="auto">
          <a:xfrm rot="10800000">
            <a:off x="1166813" y="4357688"/>
            <a:ext cx="4991100" cy="1333500"/>
          </a:xfrm>
          <a:prstGeom prst="bentConnector2">
            <a:avLst/>
          </a:prstGeom>
          <a:noFill/>
          <a:ln w="38100">
            <a:solidFill>
              <a:schemeClr val="tx1"/>
            </a:solidFill>
            <a:prstDash val="dash"/>
            <a:miter lim="800000"/>
            <a:headEnd/>
            <a:tailEnd type="triangle" w="med" len="med"/>
          </a:ln>
        </p:spPr>
      </p:cxnSp>
      <p:cxnSp>
        <p:nvCxnSpPr>
          <p:cNvPr id="72722" name="AutoShape 17"/>
          <p:cNvCxnSpPr>
            <a:cxnSpLocks noChangeShapeType="1"/>
            <a:stCxn id="72712" idx="1"/>
            <a:endCxn id="72711" idx="0"/>
          </p:cNvCxnSpPr>
          <p:nvPr/>
        </p:nvCxnSpPr>
        <p:spPr bwMode="auto">
          <a:xfrm rot="10800000" flipV="1">
            <a:off x="1166813" y="1804988"/>
            <a:ext cx="5295900" cy="1257300"/>
          </a:xfrm>
          <a:prstGeom prst="bentConnector2">
            <a:avLst/>
          </a:prstGeom>
          <a:noFill/>
          <a:ln w="38100">
            <a:solidFill>
              <a:schemeClr val="tx1"/>
            </a:solidFill>
            <a:prstDash val="dash"/>
            <a:miter lim="800000"/>
            <a:headEnd/>
            <a:tailEnd type="triangle" w="med" len="med"/>
          </a:ln>
        </p:spPr>
      </p:cxnSp>
      <p:sp>
        <p:nvSpPr>
          <p:cNvPr id="72723" name="Text Box 18"/>
          <p:cNvSpPr txBox="1">
            <a:spLocks noChangeArrowheads="1"/>
          </p:cNvSpPr>
          <p:nvPr/>
        </p:nvSpPr>
        <p:spPr bwMode="auto">
          <a:xfrm>
            <a:off x="5927725" y="2376488"/>
            <a:ext cx="1830388" cy="581025"/>
          </a:xfrm>
          <a:prstGeom prst="rect">
            <a:avLst/>
          </a:prstGeom>
          <a:solidFill>
            <a:schemeClr val="bg1"/>
          </a:solidFill>
          <a:ln w="12700" cap="sq">
            <a:noFill/>
            <a:miter lim="800000"/>
            <a:headEnd/>
            <a:tailEnd/>
          </a:ln>
        </p:spPr>
        <p:txBody>
          <a:bodyPr>
            <a:spAutoFit/>
          </a:bodyPr>
          <a:lstStyle/>
          <a:p>
            <a:pPr algn="ctr"/>
            <a:r>
              <a:rPr lang="pt-PT" sz="1600" b="1">
                <a:solidFill>
                  <a:schemeClr val="accent2"/>
                </a:solidFill>
                <a:latin typeface="Tahoma" pitchFamily="34" charset="0"/>
              </a:rPr>
              <a:t>Entrega com carga parcelada</a:t>
            </a:r>
            <a:endParaRPr lang="pt-BR" sz="1600" b="1">
              <a:solidFill>
                <a:schemeClr val="accent2"/>
              </a:solidFill>
              <a:latin typeface="Tahoma" pitchFamily="34" charset="0"/>
            </a:endParaRPr>
          </a:p>
        </p:txBody>
      </p:sp>
      <p:sp>
        <p:nvSpPr>
          <p:cNvPr id="72724" name="Text Box 19"/>
          <p:cNvSpPr txBox="1">
            <a:spLocks noChangeArrowheads="1"/>
          </p:cNvSpPr>
          <p:nvPr/>
        </p:nvSpPr>
        <p:spPr bwMode="auto">
          <a:xfrm>
            <a:off x="6003925" y="4386263"/>
            <a:ext cx="1906588" cy="581025"/>
          </a:xfrm>
          <a:prstGeom prst="rect">
            <a:avLst/>
          </a:prstGeom>
          <a:solidFill>
            <a:schemeClr val="bg1"/>
          </a:solidFill>
          <a:ln w="12700" cap="sq">
            <a:noFill/>
            <a:miter lim="800000"/>
            <a:headEnd/>
            <a:tailEnd/>
          </a:ln>
        </p:spPr>
        <p:txBody>
          <a:bodyPr>
            <a:spAutoFit/>
          </a:bodyPr>
          <a:lstStyle/>
          <a:p>
            <a:pPr algn="ctr"/>
            <a:r>
              <a:rPr lang="pt-PT" sz="1600" b="1">
                <a:solidFill>
                  <a:schemeClr val="accent2"/>
                </a:solidFill>
                <a:latin typeface="Tahoma" pitchFamily="34" charset="0"/>
              </a:rPr>
              <a:t>Entrega com carga parcelada</a:t>
            </a:r>
            <a:endParaRPr lang="pt-BR" sz="1600" b="1">
              <a:solidFill>
                <a:schemeClr val="accent2"/>
              </a:solidFill>
              <a:latin typeface="Tahoma" pitchFamily="34" charset="0"/>
            </a:endParaRPr>
          </a:p>
        </p:txBody>
      </p:sp>
      <p:sp>
        <p:nvSpPr>
          <p:cNvPr id="72725" name="Text Box 20"/>
          <p:cNvSpPr txBox="1">
            <a:spLocks noChangeArrowheads="1"/>
          </p:cNvSpPr>
          <p:nvPr/>
        </p:nvSpPr>
        <p:spPr bwMode="auto">
          <a:xfrm>
            <a:off x="3033713" y="3290888"/>
            <a:ext cx="1447800" cy="825500"/>
          </a:xfrm>
          <a:prstGeom prst="rect">
            <a:avLst/>
          </a:prstGeom>
          <a:solidFill>
            <a:schemeClr val="bg1"/>
          </a:solidFill>
          <a:ln w="12700" cap="sq">
            <a:noFill/>
            <a:miter lim="800000"/>
            <a:headEnd/>
            <a:tailEnd/>
          </a:ln>
        </p:spPr>
        <p:txBody>
          <a:bodyPr>
            <a:spAutoFit/>
          </a:bodyPr>
          <a:lstStyle/>
          <a:p>
            <a:pPr algn="ctr"/>
            <a:r>
              <a:rPr lang="pt-PT" sz="1600" b="1">
                <a:solidFill>
                  <a:srgbClr val="FF5050"/>
                </a:solidFill>
                <a:latin typeface="Tahoma" pitchFamily="34" charset="0"/>
              </a:rPr>
              <a:t>Entrega com carga cheia</a:t>
            </a:r>
            <a:endParaRPr lang="pt-BR" sz="1600" b="1">
              <a:solidFill>
                <a:srgbClr val="FF5050"/>
              </a:solidFill>
              <a:latin typeface="Tahoma" pitchFamily="34" charset="0"/>
            </a:endParaRPr>
          </a:p>
        </p:txBody>
      </p:sp>
      <p:sp>
        <p:nvSpPr>
          <p:cNvPr id="72726" name="Text Box 21"/>
          <p:cNvSpPr txBox="1">
            <a:spLocks noChangeArrowheads="1"/>
          </p:cNvSpPr>
          <p:nvPr/>
        </p:nvSpPr>
        <p:spPr bwMode="auto">
          <a:xfrm>
            <a:off x="3871913" y="2376488"/>
            <a:ext cx="1143000" cy="581025"/>
          </a:xfrm>
          <a:prstGeom prst="rect">
            <a:avLst/>
          </a:prstGeom>
          <a:solidFill>
            <a:schemeClr val="bg1"/>
          </a:solidFill>
          <a:ln w="12700" cap="sq">
            <a:noFill/>
            <a:miter lim="800000"/>
            <a:headEnd/>
            <a:tailEnd/>
          </a:ln>
        </p:spPr>
        <p:txBody>
          <a:bodyPr>
            <a:spAutoFit/>
          </a:bodyPr>
          <a:lstStyle/>
          <a:p>
            <a:pPr algn="ctr"/>
            <a:r>
              <a:rPr lang="pt-PT" sz="1600" b="1">
                <a:solidFill>
                  <a:srgbClr val="33CC33"/>
                </a:solidFill>
                <a:latin typeface="Tahoma" pitchFamily="34" charset="0"/>
              </a:rPr>
              <a:t>Entregas diretas</a:t>
            </a:r>
            <a:endParaRPr lang="pt-BR" sz="1600" b="1">
              <a:solidFill>
                <a:srgbClr val="33CC33"/>
              </a:solidFill>
              <a:latin typeface="Tahoma" pitchFamily="34" charset="0"/>
            </a:endParaRPr>
          </a:p>
        </p:txBody>
      </p:sp>
      <p:sp>
        <p:nvSpPr>
          <p:cNvPr id="72727" name="Text Box 22"/>
          <p:cNvSpPr txBox="1">
            <a:spLocks noChangeArrowheads="1"/>
          </p:cNvSpPr>
          <p:nvPr/>
        </p:nvSpPr>
        <p:spPr bwMode="auto">
          <a:xfrm>
            <a:off x="3338513" y="4357688"/>
            <a:ext cx="1219200" cy="581025"/>
          </a:xfrm>
          <a:prstGeom prst="rect">
            <a:avLst/>
          </a:prstGeom>
          <a:solidFill>
            <a:schemeClr val="bg1"/>
          </a:solidFill>
          <a:ln w="12700" cap="sq">
            <a:noFill/>
            <a:miter lim="800000"/>
            <a:headEnd/>
            <a:tailEnd/>
          </a:ln>
        </p:spPr>
        <p:txBody>
          <a:bodyPr>
            <a:spAutoFit/>
          </a:bodyPr>
          <a:lstStyle/>
          <a:p>
            <a:pPr algn="ctr"/>
            <a:r>
              <a:rPr lang="pt-PT" sz="1600" b="1">
                <a:solidFill>
                  <a:srgbClr val="33CC33"/>
                </a:solidFill>
                <a:latin typeface="Tahoma" pitchFamily="34" charset="0"/>
              </a:rPr>
              <a:t>Entregas diretas</a:t>
            </a:r>
            <a:endParaRPr lang="pt-BR" sz="1600" b="1">
              <a:solidFill>
                <a:srgbClr val="33CC33"/>
              </a:solidFill>
              <a:latin typeface="Tahoma" pitchFamily="34" charset="0"/>
            </a:endParaRPr>
          </a:p>
        </p:txBody>
      </p:sp>
      <p:sp>
        <p:nvSpPr>
          <p:cNvPr id="72728" name="Text Box 23"/>
          <p:cNvSpPr txBox="1">
            <a:spLocks noChangeArrowheads="1"/>
          </p:cNvSpPr>
          <p:nvPr/>
        </p:nvSpPr>
        <p:spPr bwMode="auto">
          <a:xfrm>
            <a:off x="2500313" y="1462088"/>
            <a:ext cx="1677987" cy="336550"/>
          </a:xfrm>
          <a:prstGeom prst="rect">
            <a:avLst/>
          </a:prstGeom>
          <a:solidFill>
            <a:schemeClr val="bg1"/>
          </a:solidFill>
          <a:ln w="12700" cap="sq">
            <a:noFill/>
            <a:miter lim="800000"/>
            <a:headEnd/>
            <a:tailEnd/>
          </a:ln>
        </p:spPr>
        <p:txBody>
          <a:bodyPr>
            <a:spAutoFit/>
          </a:bodyPr>
          <a:lstStyle/>
          <a:p>
            <a:pPr algn="ctr"/>
            <a:r>
              <a:rPr lang="pt-PT" sz="1600" b="1">
                <a:solidFill>
                  <a:schemeClr val="tx1"/>
                </a:solidFill>
                <a:latin typeface="Tahoma" pitchFamily="34" charset="0"/>
              </a:rPr>
              <a:t>Retornos</a:t>
            </a:r>
            <a:endParaRPr lang="pt-BR" sz="1600" b="1">
              <a:solidFill>
                <a:schemeClr val="tx1"/>
              </a:solidFill>
              <a:latin typeface="Tahoma" pitchFamily="34" charset="0"/>
            </a:endParaRPr>
          </a:p>
        </p:txBody>
      </p:sp>
      <p:sp>
        <p:nvSpPr>
          <p:cNvPr id="72729" name="Text Box 24"/>
          <p:cNvSpPr txBox="1">
            <a:spLocks noChangeArrowheads="1"/>
          </p:cNvSpPr>
          <p:nvPr/>
        </p:nvSpPr>
        <p:spPr bwMode="auto">
          <a:xfrm>
            <a:off x="1204913" y="5348288"/>
            <a:ext cx="1677987" cy="336550"/>
          </a:xfrm>
          <a:prstGeom prst="rect">
            <a:avLst/>
          </a:prstGeom>
          <a:solidFill>
            <a:schemeClr val="bg1"/>
          </a:solidFill>
          <a:ln w="12700" cap="sq">
            <a:noFill/>
            <a:miter lim="800000"/>
            <a:headEnd/>
            <a:tailEnd/>
          </a:ln>
        </p:spPr>
        <p:txBody>
          <a:bodyPr>
            <a:spAutoFit/>
          </a:bodyPr>
          <a:lstStyle/>
          <a:p>
            <a:pPr algn="ctr"/>
            <a:r>
              <a:rPr lang="pt-PT" sz="1600" b="1">
                <a:solidFill>
                  <a:schemeClr val="tx1"/>
                </a:solidFill>
                <a:latin typeface="Tahoma" pitchFamily="34" charset="0"/>
              </a:rPr>
              <a:t>Retrabalho</a:t>
            </a:r>
            <a:endParaRPr lang="pt-BR" sz="1600" b="1">
              <a:solidFill>
                <a:schemeClr val="tx1"/>
              </a:solidFill>
              <a:latin typeface="Tahoma" pitchFamily="34" charset="0"/>
            </a:endParaRPr>
          </a:p>
        </p:txBody>
      </p:sp>
      <p:sp>
        <p:nvSpPr>
          <p:cNvPr id="72730" name="Text Box 25"/>
          <p:cNvSpPr txBox="1">
            <a:spLocks noChangeArrowheads="1"/>
          </p:cNvSpPr>
          <p:nvPr/>
        </p:nvSpPr>
        <p:spPr bwMode="auto">
          <a:xfrm>
            <a:off x="2881313" y="5729288"/>
            <a:ext cx="1677987" cy="336550"/>
          </a:xfrm>
          <a:prstGeom prst="rect">
            <a:avLst/>
          </a:prstGeom>
          <a:solidFill>
            <a:schemeClr val="bg1"/>
          </a:solidFill>
          <a:ln w="12700" cap="sq">
            <a:noFill/>
            <a:miter lim="800000"/>
            <a:headEnd/>
            <a:tailEnd/>
          </a:ln>
        </p:spPr>
        <p:txBody>
          <a:bodyPr>
            <a:spAutoFit/>
          </a:bodyPr>
          <a:lstStyle/>
          <a:p>
            <a:pPr algn="ctr"/>
            <a:r>
              <a:rPr lang="pt-PT" sz="1600" b="1">
                <a:solidFill>
                  <a:schemeClr val="tx1"/>
                </a:solidFill>
                <a:latin typeface="Tahoma" pitchFamily="34" charset="0"/>
              </a:rPr>
              <a:t>Retornos</a:t>
            </a:r>
            <a:endParaRPr lang="pt-BR" sz="1600" b="1">
              <a:solidFill>
                <a:schemeClr val="tx1"/>
              </a:solidFill>
              <a:latin typeface="Tahoma" pitchFamily="34" charset="0"/>
            </a:endParaRPr>
          </a:p>
        </p:txBody>
      </p:sp>
      <p:sp>
        <p:nvSpPr>
          <p:cNvPr id="72731" name="Text Box 26"/>
          <p:cNvSpPr txBox="1">
            <a:spLocks noChangeArrowheads="1"/>
          </p:cNvSpPr>
          <p:nvPr/>
        </p:nvSpPr>
        <p:spPr bwMode="auto">
          <a:xfrm>
            <a:off x="1204913" y="1843088"/>
            <a:ext cx="1677987" cy="336550"/>
          </a:xfrm>
          <a:prstGeom prst="rect">
            <a:avLst/>
          </a:prstGeom>
          <a:solidFill>
            <a:schemeClr val="bg1"/>
          </a:solidFill>
          <a:ln w="12700" cap="sq">
            <a:noFill/>
            <a:miter lim="800000"/>
            <a:headEnd/>
            <a:tailEnd/>
          </a:ln>
        </p:spPr>
        <p:txBody>
          <a:bodyPr>
            <a:spAutoFit/>
          </a:bodyPr>
          <a:lstStyle/>
          <a:p>
            <a:pPr algn="ctr"/>
            <a:r>
              <a:rPr lang="pt-PT" sz="1600" b="1">
                <a:solidFill>
                  <a:schemeClr val="tx1"/>
                </a:solidFill>
                <a:latin typeface="Tahoma" pitchFamily="34" charset="0"/>
              </a:rPr>
              <a:t>Retrabalho</a:t>
            </a:r>
            <a:endParaRPr lang="pt-BR" sz="1600" b="1">
              <a:solidFill>
                <a:schemeClr val="tx1"/>
              </a:solidFill>
              <a:latin typeface="Tahoma" pitchFamily="34" charset="0"/>
            </a:endParaRPr>
          </a:p>
        </p:txBody>
      </p:sp>
      <p:sp>
        <p:nvSpPr>
          <p:cNvPr id="72732" name="Text Box 27"/>
          <p:cNvSpPr txBox="1">
            <a:spLocks noChangeArrowheads="1"/>
          </p:cNvSpPr>
          <p:nvPr/>
        </p:nvSpPr>
        <p:spPr bwMode="auto">
          <a:xfrm>
            <a:off x="-80963" y="1370013"/>
            <a:ext cx="2892426"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07D503A-4A61-4A59-A550-7361308BBF59}" type="slidenum">
              <a:rPr lang="pt-BR" smtClean="0">
                <a:latin typeface="Arial" pitchFamily="34" charset="0"/>
                <a:cs typeface="Arial" pitchFamily="34" charset="0"/>
              </a:rPr>
              <a:pPr/>
              <a:t>92</a:t>
            </a:fld>
            <a:endParaRPr lang="pt-BR" smtClean="0">
              <a:latin typeface="Arial" pitchFamily="34" charset="0"/>
              <a:cs typeface="Arial" pitchFamily="34" charset="0"/>
            </a:endParaRPr>
          </a:p>
        </p:txBody>
      </p:sp>
      <p:sp>
        <p:nvSpPr>
          <p:cNvPr id="73731" name="Rectangle 2"/>
          <p:cNvSpPr>
            <a:spLocks noGrp="1" noChangeArrowheads="1"/>
          </p:cNvSpPr>
          <p:nvPr>
            <p:ph type="title" idx="4294967295"/>
          </p:nvPr>
        </p:nvSpPr>
        <p:spPr bwMode="auto">
          <a:xfrm>
            <a:off x="457200" y="717550"/>
            <a:ext cx="8229600" cy="592138"/>
          </a:xfrm>
          <a:prstGeom prst="rect">
            <a:avLst/>
          </a:prstGeom>
          <a:solidFill>
            <a:srgbClr val="FFFFFF"/>
          </a:solidFill>
          <a:ln>
            <a:solidFill>
              <a:srgbClr val="000000"/>
            </a:solidFill>
            <a:miter lim="800000"/>
            <a:headEnd/>
            <a:tailEnd/>
          </a:ln>
        </p:spPr>
        <p:txBody>
          <a:bodyPr/>
          <a:lstStyle/>
          <a:p>
            <a:r>
              <a:rPr lang="pt-BR" sz="3600" smtClean="0"/>
              <a:t>Transporte , Distribuição e Seguros</a:t>
            </a:r>
          </a:p>
        </p:txBody>
      </p:sp>
      <p:sp>
        <p:nvSpPr>
          <p:cNvPr id="663555" name="Rectangle 3"/>
          <p:cNvSpPr>
            <a:spLocks noChangeArrowheads="1"/>
          </p:cNvSpPr>
          <p:nvPr/>
        </p:nvSpPr>
        <p:spPr bwMode="auto">
          <a:xfrm>
            <a:off x="555625" y="1392238"/>
            <a:ext cx="7772400" cy="866775"/>
          </a:xfrm>
          <a:prstGeom prst="rect">
            <a:avLst/>
          </a:prstGeom>
          <a:noFill/>
          <a:ln w="9525">
            <a:noFill/>
            <a:miter lim="800000"/>
            <a:headEnd/>
            <a:tailEnd/>
          </a:ln>
          <a:effectLst/>
        </p:spPr>
        <p:txBody>
          <a:bodyPr/>
          <a:lstStyle/>
          <a:p>
            <a:pPr algn="just" eaLnBrk="0" hangingPunct="0">
              <a:defRPr/>
            </a:pPr>
            <a:r>
              <a:rPr lang="pt-PT" sz="2400" b="1" i="1" u="sng">
                <a:solidFill>
                  <a:schemeClr val="tx1"/>
                </a:solidFill>
                <a:effectLst>
                  <a:outerShdw blurRad="38100" dist="38100" dir="2700000" algn="tl">
                    <a:srgbClr val="C0C0C0"/>
                  </a:outerShdw>
                </a:effectLst>
                <a:latin typeface="Arial" charset="0"/>
                <a:cs typeface="Arial" charset="0"/>
              </a:rPr>
              <a:t>O problema de distribuir produtos é muito mais complicado. Existem outras considerações:</a:t>
            </a:r>
            <a:endParaRPr lang="pt-BR" sz="2400" b="1" i="1" u="sng">
              <a:solidFill>
                <a:schemeClr val="tx1"/>
              </a:solidFill>
              <a:effectLst>
                <a:outerShdw blurRad="38100" dist="38100" dir="2700000" algn="tl">
                  <a:srgbClr val="C0C0C0"/>
                </a:outerShdw>
              </a:effectLst>
              <a:latin typeface="Arial" charset="0"/>
              <a:cs typeface="Arial" charset="0"/>
            </a:endParaRPr>
          </a:p>
        </p:txBody>
      </p:sp>
      <p:sp>
        <p:nvSpPr>
          <p:cNvPr id="73733" name="Rectangle 4"/>
          <p:cNvSpPr>
            <a:spLocks noGrp="1" noChangeArrowheads="1"/>
          </p:cNvSpPr>
          <p:nvPr>
            <p:ph type="body" idx="4294967295"/>
          </p:nvPr>
        </p:nvSpPr>
        <p:spPr bwMode="auto">
          <a:xfrm>
            <a:off x="609600" y="2405063"/>
            <a:ext cx="8534400" cy="4343400"/>
          </a:xfrm>
          <a:prstGeom prst="rect">
            <a:avLst/>
          </a:prstGeom>
          <a:noFill/>
          <a:ln>
            <a:miter lim="800000"/>
            <a:headEnd/>
            <a:tailEnd/>
          </a:ln>
        </p:spPr>
        <p:txBody>
          <a:bodyPr/>
          <a:lstStyle/>
          <a:p>
            <a:pPr>
              <a:lnSpc>
                <a:spcPct val="80000"/>
              </a:lnSpc>
            </a:pPr>
            <a:r>
              <a:rPr lang="pt-PT" sz="2400" smtClean="0"/>
              <a:t>1 – Qual o serviço de transportes deve ser utilizado para movimentar os produtos a partir da fábrica? E a partir do armazém?</a:t>
            </a:r>
          </a:p>
          <a:p>
            <a:pPr>
              <a:lnSpc>
                <a:spcPct val="80000"/>
              </a:lnSpc>
            </a:pPr>
            <a:r>
              <a:rPr lang="pt-PT" sz="2400" smtClean="0"/>
              <a:t>2 – Quais procedimentos de controle devem ser empregados para os itens de inventário?</a:t>
            </a:r>
          </a:p>
          <a:p>
            <a:pPr>
              <a:lnSpc>
                <a:spcPct val="80000"/>
              </a:lnSpc>
            </a:pPr>
            <a:r>
              <a:rPr lang="pt-PT" sz="2400" smtClean="0"/>
              <a:t>3 – Onde devem localizar-se os depósitos, quais dimensões devem ter e quantos armazéns são necessários?</a:t>
            </a:r>
          </a:p>
          <a:p>
            <a:pPr>
              <a:lnSpc>
                <a:spcPct val="80000"/>
              </a:lnSpc>
            </a:pPr>
            <a:r>
              <a:rPr lang="pt-PT" sz="2400" smtClean="0"/>
              <a:t>4 – Quais arranjos para comunicação de pedidos devem existir? E quais comunicações pós-pedido são necessárias?</a:t>
            </a:r>
          </a:p>
          <a:p>
            <a:pPr>
              <a:lnSpc>
                <a:spcPct val="80000"/>
              </a:lnSpc>
            </a:pPr>
            <a:r>
              <a:rPr lang="pt-PT" sz="2400" smtClean="0"/>
              <a:t>5 – Qual nível de serviço deve ser providenciado para cada item de produto? </a:t>
            </a:r>
            <a:endParaRPr lang="pt-BR" sz="2400" smtClean="0"/>
          </a:p>
        </p:txBody>
      </p:sp>
      <p:sp>
        <p:nvSpPr>
          <p:cNvPr id="73734" name="Text Box 5"/>
          <p:cNvSpPr txBox="1">
            <a:spLocks noChangeArrowheads="1"/>
          </p:cNvSpPr>
          <p:nvPr/>
        </p:nvSpPr>
        <p:spPr bwMode="auto">
          <a:xfrm>
            <a:off x="290513" y="212725"/>
            <a:ext cx="2892425" cy="457200"/>
          </a:xfrm>
          <a:prstGeom prst="rect">
            <a:avLst/>
          </a:prstGeom>
          <a:noFill/>
          <a:ln w="9525">
            <a:noFill/>
            <a:miter lim="800000"/>
            <a:headEnd/>
            <a:tailEnd/>
          </a:ln>
        </p:spPr>
        <p:txBody>
          <a:bodyPr wrap="none">
            <a:spAutoFit/>
          </a:bodyPr>
          <a:lstStyle/>
          <a:p>
            <a:r>
              <a:rPr lang="pt-BR" sz="2400" b="1">
                <a:solidFill>
                  <a:schemeClr val="tx1"/>
                </a:solidFill>
              </a:rPr>
              <a:t>Distribuição Física</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FE2093A9-4BB5-4408-930B-C22C38F5E239}" type="slidenum">
              <a:rPr lang="pt-BR" smtClean="0">
                <a:latin typeface="Arial" pitchFamily="34" charset="0"/>
                <a:cs typeface="Arial" pitchFamily="34" charset="0"/>
              </a:rPr>
              <a:pPr/>
              <a:t>93</a:t>
            </a:fld>
            <a:endParaRPr lang="pt-BR" smtClean="0">
              <a:latin typeface="Arial" pitchFamily="34" charset="0"/>
              <a:cs typeface="Arial" pitchFamily="34" charset="0"/>
            </a:endParaRPr>
          </a:p>
        </p:txBody>
      </p:sp>
      <p:sp>
        <p:nvSpPr>
          <p:cNvPr id="109571"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09573" name="Text Box 4"/>
          <p:cNvSpPr txBox="1">
            <a:spLocks noChangeArrowheads="1"/>
          </p:cNvSpPr>
          <p:nvPr/>
        </p:nvSpPr>
        <p:spPr bwMode="auto">
          <a:xfrm>
            <a:off x="501423" y="1289276"/>
            <a:ext cx="7624762" cy="5909310"/>
          </a:xfrm>
          <a:prstGeom prst="rect">
            <a:avLst/>
          </a:prstGeom>
          <a:noFill/>
          <a:ln w="9525">
            <a:noFill/>
            <a:miter lim="800000"/>
            <a:headEnd/>
            <a:tailEnd/>
          </a:ln>
        </p:spPr>
        <p:txBody>
          <a:bodyPr>
            <a:spAutoFit/>
          </a:bodyPr>
          <a:lstStyle/>
          <a:p>
            <a:r>
              <a:rPr lang="pt-BR" sz="1800" b="1" dirty="0" smtClean="0">
                <a:solidFill>
                  <a:schemeClr val="tx1"/>
                </a:solidFill>
              </a:rPr>
              <a:t>Canais de distribuição - Missão </a:t>
            </a:r>
            <a:r>
              <a:rPr lang="pt-BR" sz="1800" b="1" dirty="0">
                <a:solidFill>
                  <a:schemeClr val="tx1"/>
                </a:solidFill>
              </a:rPr>
              <a:t>da Distribuição</a:t>
            </a:r>
          </a:p>
          <a:p>
            <a:endParaRPr lang="pt-BR" sz="1800" dirty="0">
              <a:solidFill>
                <a:schemeClr val="tx1"/>
              </a:solidFill>
            </a:endParaRPr>
          </a:p>
          <a:p>
            <a:r>
              <a:rPr lang="pt-BR" sz="1800" dirty="0">
                <a:solidFill>
                  <a:schemeClr val="tx1"/>
                </a:solidFill>
              </a:rPr>
              <a:t>“A função da distribuição é criar valor, tornando produtos ou serviços disponíveis aos consumidores ou usuários, de forma apropriada, no lugar certo e no tempo certo” (</a:t>
            </a:r>
            <a:r>
              <a:rPr lang="pt-BR" sz="1800" dirty="0" err="1">
                <a:solidFill>
                  <a:schemeClr val="tx1"/>
                </a:solidFill>
              </a:rPr>
              <a:t>Weitz</a:t>
            </a:r>
            <a:r>
              <a:rPr lang="pt-BR" sz="1800" dirty="0">
                <a:solidFill>
                  <a:schemeClr val="tx1"/>
                </a:solidFill>
              </a:rPr>
              <a:t>, 1995</a:t>
            </a:r>
            <a:r>
              <a:rPr lang="pt-BR" sz="1800" dirty="0" smtClean="0">
                <a:solidFill>
                  <a:schemeClr val="tx1"/>
                </a:solidFill>
              </a:rPr>
              <a:t>)</a:t>
            </a:r>
          </a:p>
          <a:p>
            <a:endParaRPr lang="pt-BR" sz="1800" b="1" dirty="0" smtClean="0">
              <a:solidFill>
                <a:schemeClr val="tx1"/>
              </a:solidFill>
            </a:endParaRPr>
          </a:p>
          <a:p>
            <a:r>
              <a:rPr lang="pt-BR" sz="1800" b="1" dirty="0" smtClean="0">
                <a:solidFill>
                  <a:schemeClr val="tx1"/>
                </a:solidFill>
              </a:rPr>
              <a:t>Conceituação</a:t>
            </a:r>
          </a:p>
          <a:p>
            <a:pPr>
              <a:buFontTx/>
              <a:buChar char="•"/>
            </a:pPr>
            <a:r>
              <a:rPr lang="pt-BR" sz="1800" dirty="0" smtClean="0">
                <a:solidFill>
                  <a:schemeClr val="tx1"/>
                </a:solidFill>
              </a:rPr>
              <a:t> O processo de abastecer a industria de matéria prima e componentes é a logística de suprimento (</a:t>
            </a:r>
            <a:r>
              <a:rPr lang="pt-BR" sz="1800" dirty="0" err="1" smtClean="0">
                <a:solidFill>
                  <a:schemeClr val="tx1"/>
                </a:solidFill>
              </a:rPr>
              <a:t>Inbound</a:t>
            </a:r>
            <a:r>
              <a:rPr lang="pt-BR" sz="1800" dirty="0" smtClean="0">
                <a:solidFill>
                  <a:schemeClr val="tx1"/>
                </a:solidFill>
              </a:rPr>
              <a:t> </a:t>
            </a:r>
            <a:r>
              <a:rPr lang="pt-BR" sz="1800" dirty="0" err="1" smtClean="0">
                <a:solidFill>
                  <a:schemeClr val="tx1"/>
                </a:solidFill>
              </a:rPr>
              <a:t>Logistic</a:t>
            </a:r>
            <a:r>
              <a:rPr lang="pt-BR" sz="1800" dirty="0" smtClean="0">
                <a:solidFill>
                  <a:schemeClr val="tx1"/>
                </a:solidFill>
              </a:rPr>
              <a:t>).</a:t>
            </a:r>
          </a:p>
          <a:p>
            <a:pPr>
              <a:buFontTx/>
              <a:buChar char="•"/>
            </a:pPr>
            <a:r>
              <a:rPr lang="pt-BR" sz="1800" dirty="0" smtClean="0">
                <a:solidFill>
                  <a:schemeClr val="tx1"/>
                </a:solidFill>
              </a:rPr>
              <a:t> O processo que desloca os produtos da industria até o consumidor final é a distribuição (</a:t>
            </a:r>
            <a:r>
              <a:rPr lang="pt-BR" sz="1800" dirty="0" err="1" smtClean="0">
                <a:solidFill>
                  <a:schemeClr val="tx1"/>
                </a:solidFill>
              </a:rPr>
              <a:t>Outbound</a:t>
            </a:r>
            <a:r>
              <a:rPr lang="pt-BR" sz="1800" dirty="0" smtClean="0">
                <a:solidFill>
                  <a:schemeClr val="tx1"/>
                </a:solidFill>
              </a:rPr>
              <a:t> </a:t>
            </a:r>
            <a:r>
              <a:rPr lang="pt-BR" sz="1800" dirty="0" err="1" smtClean="0">
                <a:solidFill>
                  <a:schemeClr val="tx1"/>
                </a:solidFill>
              </a:rPr>
              <a:t>Logistic</a:t>
            </a:r>
            <a:r>
              <a:rPr lang="pt-BR" sz="1800" dirty="0" smtClean="0">
                <a:solidFill>
                  <a:schemeClr val="tx1"/>
                </a:solidFill>
              </a:rPr>
              <a:t>)</a:t>
            </a:r>
          </a:p>
          <a:p>
            <a:pPr>
              <a:buFontTx/>
              <a:buChar char="•"/>
            </a:pPr>
            <a:r>
              <a:rPr lang="pt-BR" sz="1800" dirty="0" smtClean="0">
                <a:solidFill>
                  <a:schemeClr val="tx1"/>
                </a:solidFill>
              </a:rPr>
              <a:t> Os especialistas em Logística denominam </a:t>
            </a:r>
            <a:r>
              <a:rPr lang="pt-BR" sz="1800" i="1" dirty="0" smtClean="0">
                <a:solidFill>
                  <a:schemeClr val="tx1"/>
                </a:solidFill>
              </a:rPr>
              <a:t>distribuição física </a:t>
            </a:r>
            <a:r>
              <a:rPr lang="pt-BR" sz="1800" dirty="0" smtClean="0">
                <a:solidFill>
                  <a:schemeClr val="tx1"/>
                </a:solidFill>
              </a:rPr>
              <a:t>os processos operacionais que permitem transferir os produtos desde o ponto de fabricação até o ponto final de distribuição , uma loja ou a </a:t>
            </a:r>
            <a:r>
              <a:rPr lang="pt-BR" sz="1800" dirty="0" err="1" smtClean="0">
                <a:solidFill>
                  <a:schemeClr val="tx1"/>
                </a:solidFill>
              </a:rPr>
              <a:t>residencia</a:t>
            </a:r>
            <a:r>
              <a:rPr lang="pt-BR" sz="1800" dirty="0" smtClean="0">
                <a:solidFill>
                  <a:schemeClr val="tx1"/>
                </a:solidFill>
              </a:rPr>
              <a:t> do cliente.</a:t>
            </a:r>
          </a:p>
          <a:p>
            <a:pPr>
              <a:buFontTx/>
              <a:buChar char="•"/>
            </a:pPr>
            <a:r>
              <a:rPr lang="pt-BR" sz="1800" dirty="0" smtClean="0">
                <a:solidFill>
                  <a:schemeClr val="tx1"/>
                </a:solidFill>
              </a:rPr>
              <a:t>Os responsáveis pela distribuição física operam elementos como : depósitos, veículos de transportes, estoques, equipamento de carga e descarga, e outros</a:t>
            </a:r>
          </a:p>
          <a:p>
            <a:pPr>
              <a:buFontTx/>
              <a:buChar char="•"/>
            </a:pPr>
            <a:endParaRPr lang="pt-BR" sz="1800" dirty="0" smtClean="0">
              <a:solidFill>
                <a:schemeClr val="tx1"/>
              </a:solidFill>
            </a:endParaRPr>
          </a:p>
          <a:p>
            <a:endParaRPr lang="pt-BR" sz="1800" dirty="0" smtClean="0">
              <a:solidFill>
                <a:schemeClr val="tx1"/>
              </a:solidFill>
            </a:endParaRPr>
          </a:p>
          <a:p>
            <a:endParaRPr lang="pt-BR" sz="1800" dirty="0">
              <a:solidFill>
                <a:schemeClr val="tx1"/>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BBF08122-3B03-484E-B81F-8A1A08D69E53}" type="slidenum">
              <a:rPr lang="pt-BR" smtClean="0">
                <a:latin typeface="Arial" pitchFamily="34" charset="0"/>
                <a:cs typeface="Arial" pitchFamily="34" charset="0"/>
              </a:rPr>
              <a:pPr/>
              <a:t>94</a:t>
            </a:fld>
            <a:endParaRPr lang="pt-BR" smtClean="0">
              <a:latin typeface="Arial" pitchFamily="34" charset="0"/>
              <a:cs typeface="Arial" pitchFamily="34" charset="0"/>
            </a:endParaRPr>
          </a:p>
        </p:txBody>
      </p:sp>
      <p:sp>
        <p:nvSpPr>
          <p:cNvPr id="112643"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12644" name="Text Box 3"/>
          <p:cNvSpPr txBox="1">
            <a:spLocks noChangeArrowheads="1"/>
          </p:cNvSpPr>
          <p:nvPr/>
        </p:nvSpPr>
        <p:spPr bwMode="auto">
          <a:xfrm>
            <a:off x="604838" y="1371600"/>
            <a:ext cx="3433762" cy="457200"/>
          </a:xfrm>
          <a:prstGeom prst="rect">
            <a:avLst/>
          </a:prstGeom>
          <a:noFill/>
          <a:ln w="9525">
            <a:noFill/>
            <a:miter lim="800000"/>
            <a:headEnd/>
            <a:tailEnd/>
          </a:ln>
        </p:spPr>
        <p:txBody>
          <a:bodyPr wrap="none">
            <a:spAutoFit/>
          </a:bodyPr>
          <a:lstStyle/>
          <a:p>
            <a:r>
              <a:rPr lang="en-US" sz="2400" b="1">
                <a:solidFill>
                  <a:schemeClr val="tx1"/>
                </a:solidFill>
              </a:rPr>
              <a:t>Canais de distribuição</a:t>
            </a:r>
            <a:endParaRPr lang="pt-BR" sz="2400">
              <a:solidFill>
                <a:schemeClr val="tx1"/>
              </a:solidFill>
            </a:endParaRPr>
          </a:p>
        </p:txBody>
      </p:sp>
      <p:sp>
        <p:nvSpPr>
          <p:cNvPr id="112645" name="Text Box 4"/>
          <p:cNvSpPr txBox="1">
            <a:spLocks noChangeArrowheads="1"/>
          </p:cNvSpPr>
          <p:nvPr/>
        </p:nvSpPr>
        <p:spPr bwMode="auto">
          <a:xfrm>
            <a:off x="486909" y="1797277"/>
            <a:ext cx="7624762" cy="4247317"/>
          </a:xfrm>
          <a:prstGeom prst="rect">
            <a:avLst/>
          </a:prstGeom>
          <a:noFill/>
          <a:ln w="9525">
            <a:noFill/>
            <a:miter lim="800000"/>
            <a:headEnd/>
            <a:tailEnd/>
          </a:ln>
        </p:spPr>
        <p:txBody>
          <a:bodyPr>
            <a:spAutoFit/>
          </a:bodyPr>
          <a:lstStyle/>
          <a:p>
            <a:r>
              <a:rPr lang="pt-BR" sz="1800" dirty="0">
                <a:solidFill>
                  <a:schemeClr val="tx1"/>
                </a:solidFill>
              </a:rPr>
              <a:t>Conceituação</a:t>
            </a:r>
          </a:p>
          <a:p>
            <a:pPr>
              <a:buFontTx/>
              <a:buChar char="•"/>
            </a:pPr>
            <a:r>
              <a:rPr lang="pt-BR" sz="1800" dirty="0">
                <a:solidFill>
                  <a:schemeClr val="tx1"/>
                </a:solidFill>
              </a:rPr>
              <a:t> Os responsáveis pelo Marketing e de vendas analisam os aspectos ligados à comercialização dos produtos. </a:t>
            </a:r>
          </a:p>
          <a:p>
            <a:pPr>
              <a:buFontTx/>
              <a:buChar char="•"/>
            </a:pPr>
            <a:r>
              <a:rPr lang="pt-BR" sz="1800" dirty="0">
                <a:solidFill>
                  <a:schemeClr val="tx1"/>
                </a:solidFill>
              </a:rPr>
              <a:t> A maior parte dos produtos chegam ao consumidor através de intermediários : Fabricante; atacadista; varejo; e outros </a:t>
            </a:r>
            <a:r>
              <a:rPr lang="pt-BR" sz="1800" dirty="0" smtClean="0">
                <a:solidFill>
                  <a:schemeClr val="tx1"/>
                </a:solidFill>
              </a:rPr>
              <a:t>intermediários</a:t>
            </a:r>
          </a:p>
          <a:p>
            <a:pPr>
              <a:buFontTx/>
              <a:buChar char="•"/>
            </a:pPr>
            <a:r>
              <a:rPr lang="pt-BR" sz="1800" dirty="0" smtClean="0">
                <a:solidFill>
                  <a:schemeClr val="tx1"/>
                </a:solidFill>
              </a:rPr>
              <a:t> Portanto </a:t>
            </a:r>
            <a:r>
              <a:rPr lang="pt-BR" sz="1800" i="1" dirty="0" smtClean="0">
                <a:solidFill>
                  <a:schemeClr val="tx1"/>
                </a:solidFill>
              </a:rPr>
              <a:t>canais de distribuição </a:t>
            </a:r>
            <a:r>
              <a:rPr lang="pt-BR" sz="1800" dirty="0" smtClean="0">
                <a:solidFill>
                  <a:schemeClr val="tx1"/>
                </a:solidFill>
              </a:rPr>
              <a:t>representam a </a:t>
            </a:r>
            <a:r>
              <a:rPr lang="pt-BR" sz="1800" dirty="0" err="1" smtClean="0">
                <a:solidFill>
                  <a:schemeClr val="tx1"/>
                </a:solidFill>
              </a:rPr>
              <a:t>sequência</a:t>
            </a:r>
            <a:r>
              <a:rPr lang="pt-BR" sz="1800" dirty="0" smtClean="0">
                <a:solidFill>
                  <a:schemeClr val="tx1"/>
                </a:solidFill>
              </a:rPr>
              <a:t> de organizações ou empresas que vão transferindo a posse de um produto desde o fabricante até o consumidor final (</a:t>
            </a:r>
            <a:r>
              <a:rPr lang="pt-BR" sz="1800" dirty="0" err="1" smtClean="0">
                <a:solidFill>
                  <a:schemeClr val="tx1"/>
                </a:solidFill>
              </a:rPr>
              <a:t>Rolnicki</a:t>
            </a:r>
            <a:r>
              <a:rPr lang="pt-BR" sz="1800" dirty="0" smtClean="0">
                <a:solidFill>
                  <a:schemeClr val="tx1"/>
                </a:solidFill>
              </a:rPr>
              <a:t>,1998)</a:t>
            </a:r>
          </a:p>
          <a:p>
            <a:pPr>
              <a:buFontTx/>
              <a:buChar char="•"/>
            </a:pPr>
            <a:endParaRPr lang="pt-BR" sz="1800" dirty="0" smtClean="0">
              <a:solidFill>
                <a:schemeClr val="tx1"/>
              </a:solidFill>
            </a:endParaRPr>
          </a:p>
          <a:p>
            <a:pPr>
              <a:defRPr/>
            </a:pPr>
            <a:r>
              <a:rPr lang="pt-BR" sz="1800" dirty="0" smtClean="0">
                <a:solidFill>
                  <a:schemeClr val="tx1"/>
                </a:solidFill>
                <a:latin typeface="Arial" charset="0"/>
                <a:cs typeface="Arial" charset="0"/>
              </a:rPr>
              <a:t>Uma determinada </a:t>
            </a:r>
            <a:r>
              <a:rPr lang="pt-BR" sz="1800" i="1" dirty="0" smtClean="0">
                <a:solidFill>
                  <a:schemeClr val="tx1"/>
                </a:solidFill>
                <a:latin typeface="Arial" charset="0"/>
                <a:cs typeface="Arial" charset="0"/>
              </a:rPr>
              <a:t>cadeia de suprimento</a:t>
            </a:r>
            <a:r>
              <a:rPr lang="pt-BR" sz="1800" dirty="0" smtClean="0">
                <a:solidFill>
                  <a:schemeClr val="tx1"/>
                </a:solidFill>
                <a:latin typeface="Arial" charset="0"/>
                <a:cs typeface="Arial" charset="0"/>
              </a:rPr>
              <a:t> é constituída de canais de distribuição que constituem :</a:t>
            </a:r>
          </a:p>
          <a:p>
            <a:pPr>
              <a:defRPr/>
            </a:pPr>
            <a:r>
              <a:rPr lang="pt-BR" sz="1800" dirty="0" smtClean="0">
                <a:solidFill>
                  <a:schemeClr val="tx1"/>
                </a:solidFill>
                <a:latin typeface="Arial" charset="0"/>
                <a:cs typeface="Arial" charset="0"/>
              </a:rPr>
              <a:t>	</a:t>
            </a:r>
            <a:r>
              <a:rPr lang="pt-BR" sz="1800" i="1" dirty="0" smtClean="0">
                <a:solidFill>
                  <a:schemeClr val="tx1"/>
                </a:solidFill>
                <a:effectLst>
                  <a:outerShdw blurRad="38100" dist="38100" dir="2700000" algn="tl">
                    <a:srgbClr val="000000">
                      <a:alpha val="43137"/>
                    </a:srgbClr>
                  </a:outerShdw>
                </a:effectLst>
                <a:latin typeface="Arial" charset="0"/>
                <a:cs typeface="Arial" charset="0"/>
              </a:rPr>
              <a:t>conjunto de organizações interdependentes envolvidas no processo de tornar o produto ou serviço disponível para uso ou consumo.</a:t>
            </a:r>
            <a:endParaRPr lang="pt-BR" sz="1800" dirty="0" smtClean="0">
              <a:solidFill>
                <a:schemeClr val="tx1"/>
              </a:solidFill>
            </a:endParaRPr>
          </a:p>
          <a:p>
            <a:pPr>
              <a:buFontTx/>
              <a:buChar char="•"/>
            </a:pPr>
            <a:endParaRPr lang="pt-BR" sz="1800" dirty="0">
              <a:solidFill>
                <a:schemeClr val="tx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72777E0F-1715-4E15-84C2-E086077CE5CC}" type="slidenum">
              <a:rPr lang="pt-BR" smtClean="0">
                <a:latin typeface="Arial" pitchFamily="34" charset="0"/>
                <a:cs typeface="Arial" pitchFamily="34" charset="0"/>
              </a:rPr>
              <a:pPr/>
              <a:t>95</a:t>
            </a:fld>
            <a:endParaRPr lang="pt-BR" smtClean="0">
              <a:latin typeface="Arial" pitchFamily="34" charset="0"/>
              <a:cs typeface="Arial" pitchFamily="34" charset="0"/>
            </a:endParaRPr>
          </a:p>
        </p:txBody>
      </p:sp>
      <p:graphicFrame>
        <p:nvGraphicFramePr>
          <p:cNvPr id="3074" name="Object 2"/>
          <p:cNvGraphicFramePr>
            <a:graphicFrameLocks noChangeAspect="1"/>
          </p:cNvGraphicFramePr>
          <p:nvPr>
            <p:ph type="body" idx="4294967295"/>
          </p:nvPr>
        </p:nvGraphicFramePr>
        <p:xfrm>
          <a:off x="0" y="0"/>
          <a:ext cx="9144000" cy="6858000"/>
        </p:xfrm>
        <a:graphic>
          <a:graphicData uri="http://schemas.openxmlformats.org/presentationml/2006/ole">
            <p:oleObj spid="_x0000_s3074" name="Slide" r:id="rId3" imgW="4572000" imgH="3429000" progId="PowerPoint.Slide.8">
              <p:embed/>
            </p:oleObj>
          </a:graphicData>
        </a:graphic>
      </p:graphicFrame>
      <p:sp>
        <p:nvSpPr>
          <p:cNvPr id="3076" name="Text Box 3"/>
          <p:cNvSpPr txBox="1">
            <a:spLocks noChangeArrowheads="1"/>
          </p:cNvSpPr>
          <p:nvPr/>
        </p:nvSpPr>
        <p:spPr bwMode="auto">
          <a:xfrm>
            <a:off x="2438400" y="0"/>
            <a:ext cx="5181600" cy="457200"/>
          </a:xfrm>
          <a:prstGeom prst="rect">
            <a:avLst/>
          </a:prstGeom>
          <a:noFill/>
          <a:ln w="9525">
            <a:noFill/>
            <a:miter lim="800000"/>
            <a:headEnd/>
            <a:tailEnd/>
          </a:ln>
        </p:spPr>
        <p:txBody>
          <a:bodyPr>
            <a:spAutoFit/>
          </a:bodyPr>
          <a:lstStyle/>
          <a:p>
            <a:pPr>
              <a:spcBef>
                <a:spcPct val="50000"/>
              </a:spcBef>
            </a:pPr>
            <a:endParaRPr lang="pt-PT" sz="2400">
              <a:solidFill>
                <a:schemeClr val="tx1"/>
              </a:solidFill>
              <a:latin typeface="Times New Roman" pitchFamily="18" charset="0"/>
            </a:endParaRPr>
          </a:p>
        </p:txBody>
      </p:sp>
      <p:sp>
        <p:nvSpPr>
          <p:cNvPr id="3077" name="AutoShape 4">
            <a:hlinkClick r:id="" action="ppaction://hlinkshowjump?jump=previousslide" highlightClick="1"/>
          </p:cNvPr>
          <p:cNvSpPr>
            <a:spLocks noChangeArrowheads="1"/>
          </p:cNvSpPr>
          <p:nvPr/>
        </p:nvSpPr>
        <p:spPr bwMode="auto">
          <a:xfrm>
            <a:off x="8610600" y="5105400"/>
            <a:ext cx="152400" cy="152400"/>
          </a:xfrm>
          <a:prstGeom prst="actionButtonBackPrevious">
            <a:avLst/>
          </a:prstGeom>
          <a:solidFill>
            <a:schemeClr val="accent1"/>
          </a:solidFill>
          <a:ln w="9525">
            <a:solidFill>
              <a:schemeClr val="tx1"/>
            </a:solidFill>
            <a:miter lim="800000"/>
            <a:headEnd/>
            <a:tailEnd/>
          </a:ln>
        </p:spPr>
        <p:txBody>
          <a:bodyPr wrap="none" anchor="ctr"/>
          <a:lstStyle/>
          <a:p>
            <a:pPr algn="ctr" eaLnBrk="0" hangingPunct="0"/>
            <a:endParaRPr lang="pt-BR"/>
          </a:p>
        </p:txBody>
      </p:sp>
      <p:sp>
        <p:nvSpPr>
          <p:cNvPr id="3078" name="Text Box 5"/>
          <p:cNvSpPr txBox="1">
            <a:spLocks noChangeArrowheads="1"/>
          </p:cNvSpPr>
          <p:nvPr/>
        </p:nvSpPr>
        <p:spPr bwMode="auto">
          <a:xfrm>
            <a:off x="7307263" y="6281738"/>
            <a:ext cx="1836737" cy="396875"/>
          </a:xfrm>
          <a:prstGeom prst="rect">
            <a:avLst/>
          </a:prstGeom>
          <a:noFill/>
          <a:ln w="9525" algn="ctr">
            <a:noFill/>
            <a:miter lim="800000"/>
            <a:headEnd/>
            <a:tailEnd/>
          </a:ln>
        </p:spPr>
        <p:txBody>
          <a:bodyPr>
            <a:spAutoFit/>
          </a:bodyPr>
          <a:lstStyle/>
          <a:p>
            <a:pPr algn="ctr" eaLnBrk="0" hangingPunct="0"/>
            <a:r>
              <a:rPr lang="pt-BR" sz="1000"/>
              <a:t>Extraido Prof Marins Curso de Pós AEDB Resende Rio</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2C4A580-F91C-4ED2-8D28-4ED76322A787}" type="slidenum">
              <a:rPr lang="pt-BR" smtClean="0">
                <a:latin typeface="Arial" pitchFamily="34" charset="0"/>
                <a:cs typeface="Arial" pitchFamily="34" charset="0"/>
              </a:rPr>
              <a:pPr/>
              <a:t>96</a:t>
            </a:fld>
            <a:endParaRPr lang="pt-BR" smtClean="0">
              <a:latin typeface="Arial" pitchFamily="34" charset="0"/>
              <a:cs typeface="Arial" pitchFamily="34" charset="0"/>
            </a:endParaRPr>
          </a:p>
        </p:txBody>
      </p:sp>
      <p:sp>
        <p:nvSpPr>
          <p:cNvPr id="115715"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15716" name="Text Box 3"/>
          <p:cNvSpPr txBox="1">
            <a:spLocks noChangeArrowheads="1"/>
          </p:cNvSpPr>
          <p:nvPr/>
        </p:nvSpPr>
        <p:spPr bwMode="auto">
          <a:xfrm>
            <a:off x="604838" y="1371600"/>
            <a:ext cx="3433762" cy="457200"/>
          </a:xfrm>
          <a:prstGeom prst="rect">
            <a:avLst/>
          </a:prstGeom>
          <a:noFill/>
          <a:ln w="9525">
            <a:noFill/>
            <a:miter lim="800000"/>
            <a:headEnd/>
            <a:tailEnd/>
          </a:ln>
        </p:spPr>
        <p:txBody>
          <a:bodyPr wrap="none">
            <a:spAutoFit/>
          </a:bodyPr>
          <a:lstStyle/>
          <a:p>
            <a:r>
              <a:rPr lang="en-US" sz="2400" b="1">
                <a:solidFill>
                  <a:schemeClr val="tx1"/>
                </a:solidFill>
              </a:rPr>
              <a:t>Canais de distribuição</a:t>
            </a:r>
            <a:endParaRPr lang="pt-BR" sz="2400">
              <a:solidFill>
                <a:schemeClr val="tx1"/>
              </a:solidFill>
            </a:endParaRPr>
          </a:p>
        </p:txBody>
      </p:sp>
      <p:sp>
        <p:nvSpPr>
          <p:cNvPr id="115717" name="Rectangle 4"/>
          <p:cNvSpPr>
            <a:spLocks noChangeArrowheads="1"/>
          </p:cNvSpPr>
          <p:nvPr/>
        </p:nvSpPr>
        <p:spPr bwMode="auto">
          <a:xfrm>
            <a:off x="2241550" y="2001838"/>
            <a:ext cx="2176463" cy="523875"/>
          </a:xfrm>
          <a:prstGeom prst="rect">
            <a:avLst/>
          </a:prstGeom>
          <a:solidFill>
            <a:schemeClr val="accent1"/>
          </a:solidFill>
          <a:ln w="9525">
            <a:solidFill>
              <a:schemeClr val="tx1"/>
            </a:solidFill>
            <a:miter lim="800000"/>
            <a:headEnd/>
            <a:tailEnd/>
          </a:ln>
        </p:spPr>
        <p:txBody>
          <a:bodyPr wrap="none" anchor="ctr"/>
          <a:lstStyle/>
          <a:p>
            <a:pPr algn="ctr"/>
            <a:r>
              <a:rPr lang="pt-BR" sz="1800">
                <a:solidFill>
                  <a:schemeClr val="tx1"/>
                </a:solidFill>
              </a:rPr>
              <a:t>Deposito de fábrica</a:t>
            </a:r>
          </a:p>
        </p:txBody>
      </p:sp>
      <p:sp>
        <p:nvSpPr>
          <p:cNvPr id="115718" name="Rectangle 5"/>
          <p:cNvSpPr>
            <a:spLocks noChangeArrowheads="1"/>
          </p:cNvSpPr>
          <p:nvPr/>
        </p:nvSpPr>
        <p:spPr bwMode="auto">
          <a:xfrm>
            <a:off x="739775" y="2854325"/>
            <a:ext cx="1233488" cy="538163"/>
          </a:xfrm>
          <a:prstGeom prst="rect">
            <a:avLst/>
          </a:prstGeom>
          <a:solidFill>
            <a:schemeClr val="accent1"/>
          </a:solidFill>
          <a:ln w="9525">
            <a:solidFill>
              <a:schemeClr val="tx1"/>
            </a:solidFill>
            <a:miter lim="800000"/>
            <a:headEnd/>
            <a:tailEnd/>
          </a:ln>
        </p:spPr>
        <p:txBody>
          <a:bodyPr wrap="none" anchor="ctr"/>
          <a:lstStyle/>
          <a:p>
            <a:pPr algn="ctr"/>
            <a:r>
              <a:rPr lang="pt-BR" sz="1800">
                <a:solidFill>
                  <a:schemeClr val="tx1"/>
                </a:solidFill>
              </a:rPr>
              <a:t>transporte</a:t>
            </a:r>
          </a:p>
        </p:txBody>
      </p:sp>
      <p:sp>
        <p:nvSpPr>
          <p:cNvPr id="115719" name="Rectangle 6"/>
          <p:cNvSpPr>
            <a:spLocks noChangeArrowheads="1"/>
          </p:cNvSpPr>
          <p:nvPr/>
        </p:nvSpPr>
        <p:spPr bwMode="auto">
          <a:xfrm>
            <a:off x="2320925" y="3581400"/>
            <a:ext cx="2089150" cy="538163"/>
          </a:xfrm>
          <a:prstGeom prst="rect">
            <a:avLst/>
          </a:prstGeom>
          <a:solidFill>
            <a:schemeClr val="accent1"/>
          </a:solidFill>
          <a:ln w="9525">
            <a:solidFill>
              <a:schemeClr val="tx1"/>
            </a:solidFill>
            <a:miter lim="800000"/>
            <a:headEnd/>
            <a:tailEnd/>
          </a:ln>
        </p:spPr>
        <p:txBody>
          <a:bodyPr wrap="none" anchor="ctr"/>
          <a:lstStyle/>
          <a:p>
            <a:pPr algn="ctr"/>
            <a:r>
              <a:rPr lang="pt-BR" sz="1800">
                <a:solidFill>
                  <a:schemeClr val="tx1"/>
                </a:solidFill>
              </a:rPr>
              <a:t>Deposito (CD)</a:t>
            </a:r>
          </a:p>
        </p:txBody>
      </p:sp>
      <p:sp>
        <p:nvSpPr>
          <p:cNvPr id="115720" name="Rectangle 7"/>
          <p:cNvSpPr>
            <a:spLocks noChangeArrowheads="1"/>
          </p:cNvSpPr>
          <p:nvPr/>
        </p:nvSpPr>
        <p:spPr bwMode="auto">
          <a:xfrm>
            <a:off x="795338" y="4373563"/>
            <a:ext cx="1233487" cy="538162"/>
          </a:xfrm>
          <a:prstGeom prst="rect">
            <a:avLst/>
          </a:prstGeom>
          <a:solidFill>
            <a:schemeClr val="accent1"/>
          </a:solidFill>
          <a:ln w="9525">
            <a:solidFill>
              <a:schemeClr val="tx1"/>
            </a:solidFill>
            <a:miter lim="800000"/>
            <a:headEnd/>
            <a:tailEnd/>
          </a:ln>
        </p:spPr>
        <p:txBody>
          <a:bodyPr wrap="none" anchor="ctr"/>
          <a:lstStyle/>
          <a:p>
            <a:pPr algn="ctr"/>
            <a:r>
              <a:rPr lang="pt-BR" sz="1800">
                <a:solidFill>
                  <a:schemeClr val="tx1"/>
                </a:solidFill>
              </a:rPr>
              <a:t>transporte</a:t>
            </a:r>
          </a:p>
        </p:txBody>
      </p:sp>
      <p:sp>
        <p:nvSpPr>
          <p:cNvPr id="115721" name="Rectangle 8"/>
          <p:cNvSpPr>
            <a:spLocks noChangeArrowheads="1"/>
          </p:cNvSpPr>
          <p:nvPr/>
        </p:nvSpPr>
        <p:spPr bwMode="auto">
          <a:xfrm>
            <a:off x="2303463" y="5124450"/>
            <a:ext cx="2205037" cy="566738"/>
          </a:xfrm>
          <a:prstGeom prst="rect">
            <a:avLst/>
          </a:prstGeom>
          <a:solidFill>
            <a:schemeClr val="accent1"/>
          </a:solidFill>
          <a:ln w="9525">
            <a:solidFill>
              <a:schemeClr val="tx1"/>
            </a:solidFill>
            <a:miter lim="800000"/>
            <a:headEnd/>
            <a:tailEnd/>
          </a:ln>
        </p:spPr>
        <p:txBody>
          <a:bodyPr wrap="none" anchor="ctr"/>
          <a:lstStyle/>
          <a:p>
            <a:pPr algn="ctr"/>
            <a:r>
              <a:rPr lang="pt-BR" sz="1800">
                <a:solidFill>
                  <a:schemeClr val="tx1"/>
                </a:solidFill>
              </a:rPr>
              <a:t>Deposito varejista</a:t>
            </a:r>
          </a:p>
        </p:txBody>
      </p:sp>
      <p:sp>
        <p:nvSpPr>
          <p:cNvPr id="115722" name="Rectangle 9"/>
          <p:cNvSpPr>
            <a:spLocks noChangeArrowheads="1"/>
          </p:cNvSpPr>
          <p:nvPr/>
        </p:nvSpPr>
        <p:spPr bwMode="auto">
          <a:xfrm>
            <a:off x="6264275" y="5138738"/>
            <a:ext cx="1233488" cy="538162"/>
          </a:xfrm>
          <a:prstGeom prst="rect">
            <a:avLst/>
          </a:prstGeom>
          <a:solidFill>
            <a:schemeClr val="accent1"/>
          </a:solidFill>
          <a:ln w="9525">
            <a:solidFill>
              <a:schemeClr val="tx1"/>
            </a:solidFill>
            <a:miter lim="800000"/>
            <a:headEnd/>
            <a:tailEnd/>
          </a:ln>
        </p:spPr>
        <p:txBody>
          <a:bodyPr wrap="none" anchor="ctr"/>
          <a:lstStyle/>
          <a:p>
            <a:pPr algn="ctr"/>
            <a:r>
              <a:rPr lang="pt-BR" sz="1800">
                <a:solidFill>
                  <a:schemeClr val="tx1"/>
                </a:solidFill>
              </a:rPr>
              <a:t>varejista</a:t>
            </a:r>
          </a:p>
        </p:txBody>
      </p:sp>
      <p:sp>
        <p:nvSpPr>
          <p:cNvPr id="115723" name="Rectangle 10"/>
          <p:cNvSpPr>
            <a:spLocks noChangeArrowheads="1"/>
          </p:cNvSpPr>
          <p:nvPr/>
        </p:nvSpPr>
        <p:spPr bwMode="auto">
          <a:xfrm>
            <a:off x="6218238" y="3597275"/>
            <a:ext cx="1233487" cy="538163"/>
          </a:xfrm>
          <a:prstGeom prst="rect">
            <a:avLst/>
          </a:prstGeom>
          <a:solidFill>
            <a:schemeClr val="accent1"/>
          </a:solidFill>
          <a:ln w="9525">
            <a:solidFill>
              <a:schemeClr val="tx1"/>
            </a:solidFill>
            <a:miter lim="800000"/>
            <a:headEnd/>
            <a:tailEnd/>
          </a:ln>
        </p:spPr>
        <p:txBody>
          <a:bodyPr wrap="none" anchor="ctr"/>
          <a:lstStyle/>
          <a:p>
            <a:pPr algn="ctr"/>
            <a:r>
              <a:rPr lang="pt-BR" sz="1800">
                <a:solidFill>
                  <a:schemeClr val="tx1"/>
                </a:solidFill>
              </a:rPr>
              <a:t>atacadista</a:t>
            </a:r>
          </a:p>
        </p:txBody>
      </p:sp>
      <p:sp>
        <p:nvSpPr>
          <p:cNvPr id="115724" name="Rectangle 11"/>
          <p:cNvSpPr>
            <a:spLocks noChangeArrowheads="1"/>
          </p:cNvSpPr>
          <p:nvPr/>
        </p:nvSpPr>
        <p:spPr bwMode="auto">
          <a:xfrm>
            <a:off x="6259513" y="2000250"/>
            <a:ext cx="1233487" cy="538163"/>
          </a:xfrm>
          <a:prstGeom prst="rect">
            <a:avLst/>
          </a:prstGeom>
          <a:solidFill>
            <a:schemeClr val="accent1"/>
          </a:solidFill>
          <a:ln w="9525">
            <a:solidFill>
              <a:schemeClr val="tx1"/>
            </a:solidFill>
            <a:miter lim="800000"/>
            <a:headEnd/>
            <a:tailEnd/>
          </a:ln>
        </p:spPr>
        <p:txBody>
          <a:bodyPr wrap="none" anchor="ctr"/>
          <a:lstStyle/>
          <a:p>
            <a:pPr algn="ctr"/>
            <a:r>
              <a:rPr lang="pt-BR" sz="1800">
                <a:solidFill>
                  <a:schemeClr val="tx1"/>
                </a:solidFill>
              </a:rPr>
              <a:t>fabricantes</a:t>
            </a:r>
          </a:p>
        </p:txBody>
      </p:sp>
      <p:sp>
        <p:nvSpPr>
          <p:cNvPr id="115725" name="Line 12"/>
          <p:cNvSpPr>
            <a:spLocks noChangeShapeType="1"/>
          </p:cNvSpPr>
          <p:nvPr/>
        </p:nvSpPr>
        <p:spPr bwMode="auto">
          <a:xfrm flipH="1">
            <a:off x="6807200" y="2540000"/>
            <a:ext cx="14288" cy="973138"/>
          </a:xfrm>
          <a:prstGeom prst="line">
            <a:avLst/>
          </a:prstGeom>
          <a:noFill/>
          <a:ln w="57150">
            <a:solidFill>
              <a:schemeClr val="tx1"/>
            </a:solidFill>
            <a:round/>
            <a:headEnd/>
            <a:tailEnd type="triangle" w="med" len="med"/>
          </a:ln>
        </p:spPr>
        <p:txBody>
          <a:bodyPr/>
          <a:lstStyle/>
          <a:p>
            <a:endParaRPr lang="pt-BR"/>
          </a:p>
        </p:txBody>
      </p:sp>
      <p:sp>
        <p:nvSpPr>
          <p:cNvPr id="115726" name="Line 13"/>
          <p:cNvSpPr>
            <a:spLocks noChangeShapeType="1"/>
          </p:cNvSpPr>
          <p:nvPr/>
        </p:nvSpPr>
        <p:spPr bwMode="auto">
          <a:xfrm>
            <a:off x="6762750" y="4135438"/>
            <a:ext cx="14288" cy="942975"/>
          </a:xfrm>
          <a:prstGeom prst="line">
            <a:avLst/>
          </a:prstGeom>
          <a:noFill/>
          <a:ln w="57150">
            <a:solidFill>
              <a:schemeClr val="tx1"/>
            </a:solidFill>
            <a:round/>
            <a:headEnd/>
            <a:tailEnd type="triangle" w="med" len="med"/>
          </a:ln>
        </p:spPr>
        <p:txBody>
          <a:bodyPr/>
          <a:lstStyle/>
          <a:p>
            <a:endParaRPr lang="pt-BR"/>
          </a:p>
        </p:txBody>
      </p:sp>
      <p:sp>
        <p:nvSpPr>
          <p:cNvPr id="115727" name="Line 14"/>
          <p:cNvSpPr>
            <a:spLocks noChangeShapeType="1"/>
          </p:cNvSpPr>
          <p:nvPr/>
        </p:nvSpPr>
        <p:spPr bwMode="auto">
          <a:xfrm>
            <a:off x="5310188" y="1606550"/>
            <a:ext cx="28575" cy="4484688"/>
          </a:xfrm>
          <a:prstGeom prst="line">
            <a:avLst/>
          </a:prstGeom>
          <a:noFill/>
          <a:ln w="57150">
            <a:solidFill>
              <a:schemeClr val="tx1"/>
            </a:solidFill>
            <a:prstDash val="lgDash"/>
            <a:round/>
            <a:headEnd/>
            <a:tailEnd/>
          </a:ln>
        </p:spPr>
        <p:txBody>
          <a:bodyPr/>
          <a:lstStyle/>
          <a:p>
            <a:endParaRPr lang="pt-BR"/>
          </a:p>
        </p:txBody>
      </p:sp>
      <p:sp>
        <p:nvSpPr>
          <p:cNvPr id="115728" name="Rectangle 15"/>
          <p:cNvSpPr>
            <a:spLocks noChangeArrowheads="1"/>
          </p:cNvSpPr>
          <p:nvPr/>
        </p:nvSpPr>
        <p:spPr bwMode="auto">
          <a:xfrm>
            <a:off x="2446338" y="6088063"/>
            <a:ext cx="5340350" cy="566737"/>
          </a:xfrm>
          <a:prstGeom prst="rect">
            <a:avLst/>
          </a:prstGeom>
          <a:solidFill>
            <a:srgbClr val="808080"/>
          </a:solidFill>
          <a:ln w="9525">
            <a:solidFill>
              <a:schemeClr val="tx1"/>
            </a:solidFill>
            <a:miter lim="800000"/>
            <a:headEnd/>
            <a:tailEnd/>
          </a:ln>
        </p:spPr>
        <p:txBody>
          <a:bodyPr wrap="none" anchor="ctr"/>
          <a:lstStyle/>
          <a:p>
            <a:pPr algn="ctr"/>
            <a:r>
              <a:rPr lang="pt-BR" b="1">
                <a:solidFill>
                  <a:schemeClr val="tx1"/>
                </a:solidFill>
              </a:rPr>
              <a:t>Consumidor final</a:t>
            </a:r>
          </a:p>
        </p:txBody>
      </p:sp>
      <p:sp>
        <p:nvSpPr>
          <p:cNvPr id="115729" name="Line 16"/>
          <p:cNvSpPr>
            <a:spLocks noChangeShapeType="1"/>
          </p:cNvSpPr>
          <p:nvPr/>
        </p:nvSpPr>
        <p:spPr bwMode="auto">
          <a:xfrm flipH="1">
            <a:off x="2014538" y="4583113"/>
            <a:ext cx="1217612" cy="14287"/>
          </a:xfrm>
          <a:prstGeom prst="line">
            <a:avLst/>
          </a:prstGeom>
          <a:noFill/>
          <a:ln w="57150">
            <a:solidFill>
              <a:schemeClr val="tx1"/>
            </a:solidFill>
            <a:round/>
            <a:headEnd/>
            <a:tailEnd type="triangle" w="med" len="med"/>
          </a:ln>
        </p:spPr>
        <p:txBody>
          <a:bodyPr/>
          <a:lstStyle/>
          <a:p>
            <a:endParaRPr lang="pt-BR"/>
          </a:p>
        </p:txBody>
      </p:sp>
      <p:sp>
        <p:nvSpPr>
          <p:cNvPr id="115730" name="Line 17"/>
          <p:cNvSpPr>
            <a:spLocks noChangeShapeType="1"/>
          </p:cNvSpPr>
          <p:nvPr/>
        </p:nvSpPr>
        <p:spPr bwMode="auto">
          <a:xfrm>
            <a:off x="1387475" y="3827463"/>
            <a:ext cx="873125" cy="15875"/>
          </a:xfrm>
          <a:prstGeom prst="line">
            <a:avLst/>
          </a:prstGeom>
          <a:noFill/>
          <a:ln w="57150">
            <a:solidFill>
              <a:schemeClr val="tx1"/>
            </a:solidFill>
            <a:round/>
            <a:headEnd/>
            <a:tailEnd type="triangle" w="med" len="med"/>
          </a:ln>
        </p:spPr>
        <p:txBody>
          <a:bodyPr/>
          <a:lstStyle/>
          <a:p>
            <a:endParaRPr lang="pt-BR"/>
          </a:p>
        </p:txBody>
      </p:sp>
      <p:sp>
        <p:nvSpPr>
          <p:cNvPr id="115731" name="Line 18"/>
          <p:cNvSpPr>
            <a:spLocks noChangeShapeType="1"/>
          </p:cNvSpPr>
          <p:nvPr/>
        </p:nvSpPr>
        <p:spPr bwMode="auto">
          <a:xfrm flipH="1">
            <a:off x="3400425" y="5765800"/>
            <a:ext cx="14288" cy="306388"/>
          </a:xfrm>
          <a:prstGeom prst="line">
            <a:avLst/>
          </a:prstGeom>
          <a:noFill/>
          <a:ln w="57150">
            <a:solidFill>
              <a:schemeClr val="tx1"/>
            </a:solidFill>
            <a:round/>
            <a:headEnd/>
            <a:tailEnd type="triangle" w="med" len="med"/>
          </a:ln>
        </p:spPr>
        <p:txBody>
          <a:bodyPr/>
          <a:lstStyle/>
          <a:p>
            <a:endParaRPr lang="pt-BR"/>
          </a:p>
        </p:txBody>
      </p:sp>
      <p:sp>
        <p:nvSpPr>
          <p:cNvPr id="115732" name="Line 19"/>
          <p:cNvSpPr>
            <a:spLocks noChangeShapeType="1"/>
          </p:cNvSpPr>
          <p:nvPr/>
        </p:nvSpPr>
        <p:spPr bwMode="auto">
          <a:xfrm flipH="1">
            <a:off x="6853238" y="5691188"/>
            <a:ext cx="14287" cy="306387"/>
          </a:xfrm>
          <a:prstGeom prst="line">
            <a:avLst/>
          </a:prstGeom>
          <a:noFill/>
          <a:ln w="57150">
            <a:solidFill>
              <a:schemeClr val="tx1"/>
            </a:solidFill>
            <a:round/>
            <a:headEnd/>
            <a:tailEnd type="triangle" w="med" len="med"/>
          </a:ln>
        </p:spPr>
        <p:txBody>
          <a:bodyPr/>
          <a:lstStyle/>
          <a:p>
            <a:endParaRPr lang="pt-BR"/>
          </a:p>
        </p:txBody>
      </p:sp>
      <p:sp>
        <p:nvSpPr>
          <p:cNvPr id="115733" name="Line 20"/>
          <p:cNvSpPr>
            <a:spLocks noChangeShapeType="1"/>
          </p:cNvSpPr>
          <p:nvPr/>
        </p:nvSpPr>
        <p:spPr bwMode="auto">
          <a:xfrm>
            <a:off x="1428750" y="5407025"/>
            <a:ext cx="873125" cy="15875"/>
          </a:xfrm>
          <a:prstGeom prst="line">
            <a:avLst/>
          </a:prstGeom>
          <a:noFill/>
          <a:ln w="57150">
            <a:solidFill>
              <a:schemeClr val="tx1"/>
            </a:solidFill>
            <a:round/>
            <a:headEnd/>
            <a:tailEnd type="triangle" w="med" len="med"/>
          </a:ln>
        </p:spPr>
        <p:txBody>
          <a:bodyPr/>
          <a:lstStyle/>
          <a:p>
            <a:endParaRPr lang="pt-BR"/>
          </a:p>
        </p:txBody>
      </p:sp>
      <p:sp>
        <p:nvSpPr>
          <p:cNvPr id="115734" name="Line 21"/>
          <p:cNvSpPr>
            <a:spLocks noChangeShapeType="1"/>
          </p:cNvSpPr>
          <p:nvPr/>
        </p:nvSpPr>
        <p:spPr bwMode="auto">
          <a:xfrm flipH="1">
            <a:off x="1263650" y="2279650"/>
            <a:ext cx="14288" cy="568325"/>
          </a:xfrm>
          <a:prstGeom prst="line">
            <a:avLst/>
          </a:prstGeom>
          <a:noFill/>
          <a:ln w="57150">
            <a:solidFill>
              <a:schemeClr val="tx1"/>
            </a:solidFill>
            <a:round/>
            <a:headEnd/>
            <a:tailEnd type="triangle" w="med" len="med"/>
          </a:ln>
        </p:spPr>
        <p:txBody>
          <a:bodyPr/>
          <a:lstStyle/>
          <a:p>
            <a:endParaRPr lang="pt-BR"/>
          </a:p>
        </p:txBody>
      </p:sp>
      <p:sp>
        <p:nvSpPr>
          <p:cNvPr id="115735" name="Line 22"/>
          <p:cNvSpPr>
            <a:spLocks noChangeShapeType="1"/>
          </p:cNvSpPr>
          <p:nvPr/>
        </p:nvSpPr>
        <p:spPr bwMode="auto">
          <a:xfrm flipH="1">
            <a:off x="1393825" y="3381375"/>
            <a:ext cx="15875" cy="452438"/>
          </a:xfrm>
          <a:prstGeom prst="line">
            <a:avLst/>
          </a:prstGeom>
          <a:noFill/>
          <a:ln w="57150">
            <a:solidFill>
              <a:schemeClr val="tx1"/>
            </a:solidFill>
            <a:round/>
            <a:headEnd/>
            <a:tailEnd/>
          </a:ln>
        </p:spPr>
        <p:txBody>
          <a:bodyPr/>
          <a:lstStyle/>
          <a:p>
            <a:endParaRPr lang="pt-BR"/>
          </a:p>
        </p:txBody>
      </p:sp>
      <p:sp>
        <p:nvSpPr>
          <p:cNvPr id="115736" name="Line 23"/>
          <p:cNvSpPr>
            <a:spLocks noChangeShapeType="1"/>
          </p:cNvSpPr>
          <p:nvPr/>
        </p:nvSpPr>
        <p:spPr bwMode="auto">
          <a:xfrm flipH="1">
            <a:off x="1406525" y="4976813"/>
            <a:ext cx="15875" cy="452437"/>
          </a:xfrm>
          <a:prstGeom prst="line">
            <a:avLst/>
          </a:prstGeom>
          <a:noFill/>
          <a:ln w="57150">
            <a:solidFill>
              <a:schemeClr val="tx1"/>
            </a:solidFill>
            <a:round/>
            <a:headEnd/>
            <a:tailEnd/>
          </a:ln>
        </p:spPr>
        <p:txBody>
          <a:bodyPr/>
          <a:lstStyle/>
          <a:p>
            <a:endParaRPr lang="pt-BR"/>
          </a:p>
        </p:txBody>
      </p:sp>
      <p:sp>
        <p:nvSpPr>
          <p:cNvPr id="115737" name="Line 24"/>
          <p:cNvSpPr>
            <a:spLocks noChangeShapeType="1"/>
          </p:cNvSpPr>
          <p:nvPr/>
        </p:nvSpPr>
        <p:spPr bwMode="auto">
          <a:xfrm flipH="1">
            <a:off x="3221038" y="4148138"/>
            <a:ext cx="15875" cy="452437"/>
          </a:xfrm>
          <a:prstGeom prst="line">
            <a:avLst/>
          </a:prstGeom>
          <a:noFill/>
          <a:ln w="57150">
            <a:solidFill>
              <a:schemeClr val="tx1"/>
            </a:solidFill>
            <a:round/>
            <a:headEnd/>
            <a:tailEnd/>
          </a:ln>
        </p:spPr>
        <p:txBody>
          <a:bodyPr/>
          <a:lstStyle/>
          <a:p>
            <a:endParaRPr lang="pt-BR"/>
          </a:p>
        </p:txBody>
      </p:sp>
      <p:sp>
        <p:nvSpPr>
          <p:cNvPr id="115738" name="Line 25"/>
          <p:cNvSpPr>
            <a:spLocks noChangeShapeType="1"/>
          </p:cNvSpPr>
          <p:nvPr/>
        </p:nvSpPr>
        <p:spPr bwMode="auto">
          <a:xfrm flipH="1" flipV="1">
            <a:off x="1258888" y="2273300"/>
            <a:ext cx="941387" cy="0"/>
          </a:xfrm>
          <a:prstGeom prst="line">
            <a:avLst/>
          </a:prstGeom>
          <a:noFill/>
          <a:ln w="57150">
            <a:solidFill>
              <a:schemeClr val="tx1"/>
            </a:solidFill>
            <a:round/>
            <a:headEnd/>
            <a:tailEnd/>
          </a:ln>
        </p:spPr>
        <p:txBody>
          <a:bodyPr/>
          <a:lstStyle/>
          <a:p>
            <a:endParaRPr lang="pt-BR"/>
          </a:p>
        </p:txBody>
      </p:sp>
      <p:sp>
        <p:nvSpPr>
          <p:cNvPr id="115739" name="Text Box 26"/>
          <p:cNvSpPr txBox="1">
            <a:spLocks noChangeArrowheads="1"/>
          </p:cNvSpPr>
          <p:nvPr/>
        </p:nvSpPr>
        <p:spPr bwMode="auto">
          <a:xfrm>
            <a:off x="4754563" y="1314450"/>
            <a:ext cx="207962" cy="4737100"/>
          </a:xfrm>
          <a:prstGeom prst="rect">
            <a:avLst/>
          </a:prstGeom>
          <a:noFill/>
          <a:ln w="9525">
            <a:noFill/>
            <a:miter lim="800000"/>
            <a:headEnd/>
            <a:tailEnd/>
          </a:ln>
        </p:spPr>
        <p:txBody>
          <a:bodyPr>
            <a:spAutoFit/>
          </a:bodyPr>
          <a:lstStyle/>
          <a:p>
            <a:r>
              <a:rPr lang="pt-BR" sz="1600" b="1">
                <a:solidFill>
                  <a:schemeClr val="tx1"/>
                </a:solidFill>
              </a:rPr>
              <a:t>Distribuição Física</a:t>
            </a:r>
          </a:p>
        </p:txBody>
      </p:sp>
      <p:sp>
        <p:nvSpPr>
          <p:cNvPr id="115740" name="Text Box 27"/>
          <p:cNvSpPr txBox="1">
            <a:spLocks noChangeArrowheads="1"/>
          </p:cNvSpPr>
          <p:nvPr/>
        </p:nvSpPr>
        <p:spPr bwMode="auto">
          <a:xfrm>
            <a:off x="8164513" y="1327150"/>
            <a:ext cx="222250" cy="5226050"/>
          </a:xfrm>
          <a:prstGeom prst="rect">
            <a:avLst/>
          </a:prstGeom>
          <a:noFill/>
          <a:ln w="9525">
            <a:noFill/>
            <a:miter lim="800000"/>
            <a:headEnd/>
            <a:tailEnd/>
          </a:ln>
        </p:spPr>
        <p:txBody>
          <a:bodyPr>
            <a:spAutoFit/>
          </a:bodyPr>
          <a:lstStyle/>
          <a:p>
            <a:r>
              <a:rPr lang="pt-BR" sz="1600" b="1">
                <a:solidFill>
                  <a:schemeClr val="tx1"/>
                </a:solidFill>
              </a:rPr>
              <a:t>Canal de </a:t>
            </a:r>
          </a:p>
          <a:p>
            <a:r>
              <a:rPr lang="pt-BR" sz="1600" b="1">
                <a:solidFill>
                  <a:schemeClr val="tx1"/>
                </a:solidFill>
              </a:rPr>
              <a:t>Distribuição</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AB7E7CBA-4977-4009-B9AD-713ACC2AB389}" type="slidenum">
              <a:rPr lang="pt-BR" smtClean="0">
                <a:latin typeface="Arial" pitchFamily="34" charset="0"/>
                <a:cs typeface="Arial" pitchFamily="34" charset="0"/>
              </a:rPr>
              <a:pPr/>
              <a:t>97</a:t>
            </a:fld>
            <a:endParaRPr lang="pt-BR" smtClean="0">
              <a:latin typeface="Arial" pitchFamily="34" charset="0"/>
              <a:cs typeface="Arial" pitchFamily="34" charset="0"/>
            </a:endParaRPr>
          </a:p>
        </p:txBody>
      </p:sp>
      <p:sp>
        <p:nvSpPr>
          <p:cNvPr id="116739"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16740" name="Text Box 3"/>
          <p:cNvSpPr txBox="1">
            <a:spLocks noChangeArrowheads="1"/>
          </p:cNvSpPr>
          <p:nvPr/>
        </p:nvSpPr>
        <p:spPr bwMode="auto">
          <a:xfrm>
            <a:off x="604838" y="1371600"/>
            <a:ext cx="3433762" cy="457200"/>
          </a:xfrm>
          <a:prstGeom prst="rect">
            <a:avLst/>
          </a:prstGeom>
          <a:noFill/>
          <a:ln w="9525">
            <a:noFill/>
            <a:miter lim="800000"/>
            <a:headEnd/>
            <a:tailEnd/>
          </a:ln>
        </p:spPr>
        <p:txBody>
          <a:bodyPr wrap="none">
            <a:spAutoFit/>
          </a:bodyPr>
          <a:lstStyle/>
          <a:p>
            <a:r>
              <a:rPr lang="en-US" sz="2400" b="1">
                <a:solidFill>
                  <a:schemeClr val="tx1"/>
                </a:solidFill>
              </a:rPr>
              <a:t>Canais de distribuição</a:t>
            </a:r>
            <a:endParaRPr lang="pt-BR" sz="2400">
              <a:solidFill>
                <a:schemeClr val="tx1"/>
              </a:solidFill>
            </a:endParaRPr>
          </a:p>
        </p:txBody>
      </p:sp>
      <p:sp>
        <p:nvSpPr>
          <p:cNvPr id="116741" name="Text Box 4"/>
          <p:cNvSpPr txBox="1">
            <a:spLocks noChangeArrowheads="1"/>
          </p:cNvSpPr>
          <p:nvPr/>
        </p:nvSpPr>
        <p:spPr bwMode="auto">
          <a:xfrm>
            <a:off x="704850" y="1825625"/>
            <a:ext cx="7624763" cy="4524315"/>
          </a:xfrm>
          <a:prstGeom prst="rect">
            <a:avLst/>
          </a:prstGeom>
          <a:noFill/>
          <a:ln w="9525">
            <a:noFill/>
            <a:miter lim="800000"/>
            <a:headEnd/>
            <a:tailEnd/>
          </a:ln>
        </p:spPr>
        <p:txBody>
          <a:bodyPr>
            <a:spAutoFit/>
          </a:bodyPr>
          <a:lstStyle/>
          <a:p>
            <a:r>
              <a:rPr lang="pt-BR" sz="1800" b="1" dirty="0" smtClean="0">
                <a:solidFill>
                  <a:schemeClr val="tx1"/>
                </a:solidFill>
              </a:rPr>
              <a:t>Tipos</a:t>
            </a:r>
          </a:p>
          <a:p>
            <a:endParaRPr lang="pt-BR" sz="1800" b="1" dirty="0">
              <a:solidFill>
                <a:schemeClr val="tx1"/>
              </a:solidFill>
            </a:endParaRPr>
          </a:p>
          <a:p>
            <a:pPr>
              <a:buFontTx/>
              <a:buChar char="•"/>
            </a:pPr>
            <a:r>
              <a:rPr lang="pt-BR" sz="1800" dirty="0">
                <a:solidFill>
                  <a:schemeClr val="tx1"/>
                </a:solidFill>
              </a:rPr>
              <a:t> </a:t>
            </a:r>
            <a:r>
              <a:rPr lang="pt-BR" sz="1800" b="1" dirty="0">
                <a:solidFill>
                  <a:schemeClr val="tx1"/>
                </a:solidFill>
              </a:rPr>
              <a:t>Canal Direto </a:t>
            </a:r>
            <a:r>
              <a:rPr lang="pt-BR" sz="1800" dirty="0">
                <a:solidFill>
                  <a:schemeClr val="tx1"/>
                </a:solidFill>
              </a:rPr>
              <a:t>=&gt; Não há mudança de propriedade ou influência sobre o preço até a venda ao consumidor final  (SEM INTERMEDIÁRIOS</a:t>
            </a:r>
            <a:r>
              <a:rPr lang="pt-BR" sz="1800" dirty="0" smtClean="0">
                <a:solidFill>
                  <a:schemeClr val="tx1"/>
                </a:solidFill>
              </a:rPr>
              <a:t>)</a:t>
            </a:r>
          </a:p>
          <a:p>
            <a:endParaRPr lang="pt-BR" sz="1800" dirty="0">
              <a:solidFill>
                <a:schemeClr val="tx1"/>
              </a:solidFill>
            </a:endParaRPr>
          </a:p>
          <a:p>
            <a:pPr>
              <a:buFontTx/>
              <a:buChar char="•"/>
            </a:pPr>
            <a:r>
              <a:rPr lang="pt-BR" sz="1800" dirty="0">
                <a:solidFill>
                  <a:schemeClr val="tx1"/>
                </a:solidFill>
              </a:rPr>
              <a:t> </a:t>
            </a:r>
            <a:r>
              <a:rPr lang="pt-BR" sz="1800" b="1" dirty="0">
                <a:solidFill>
                  <a:schemeClr val="tx1"/>
                </a:solidFill>
              </a:rPr>
              <a:t>Canal Indireto </a:t>
            </a:r>
            <a:r>
              <a:rPr lang="pt-BR" sz="1800" dirty="0">
                <a:solidFill>
                  <a:schemeClr val="tx1"/>
                </a:solidFill>
              </a:rPr>
              <a:t>=&gt; A propriedade do produto muda ao longo de cadeia produtor – consumidor final ou existe influência de outro agente no preço do produto (COM INTERMEDIÁRIO</a:t>
            </a:r>
            <a:r>
              <a:rPr lang="pt-BR" sz="1800" dirty="0" smtClean="0">
                <a:solidFill>
                  <a:schemeClr val="tx1"/>
                </a:solidFill>
              </a:rPr>
              <a:t>)</a:t>
            </a:r>
          </a:p>
          <a:p>
            <a:pPr marL="342900" indent="-342900"/>
            <a:r>
              <a:rPr lang="pt-BR" sz="1800" dirty="0" smtClean="0">
                <a:solidFill>
                  <a:schemeClr val="tx1"/>
                </a:solidFill>
              </a:rPr>
              <a:t>		</a:t>
            </a:r>
            <a:r>
              <a:rPr lang="pt-BR" sz="1800" b="1" dirty="0" smtClean="0">
                <a:solidFill>
                  <a:schemeClr val="tx1"/>
                </a:solidFill>
              </a:rPr>
              <a:t>INTERMEDIÁRIO =&gt;</a:t>
            </a:r>
          </a:p>
          <a:p>
            <a:pPr marL="1714500" lvl="3" indent="-342900">
              <a:buFontTx/>
              <a:buAutoNum type="arabicPeriod"/>
            </a:pPr>
            <a:r>
              <a:rPr lang="pt-BR" sz="1800" dirty="0" smtClean="0">
                <a:solidFill>
                  <a:schemeClr val="tx1"/>
                </a:solidFill>
              </a:rPr>
              <a:t>Fornecem recursos financeiros para venda direta ao consumidor</a:t>
            </a:r>
          </a:p>
          <a:p>
            <a:pPr marL="1714500" lvl="3" indent="-342900">
              <a:buFontTx/>
              <a:buAutoNum type="arabicPeriod"/>
            </a:pPr>
            <a:r>
              <a:rPr lang="pt-BR" sz="1800" dirty="0" smtClean="0">
                <a:solidFill>
                  <a:schemeClr val="tx1"/>
                </a:solidFill>
              </a:rPr>
              <a:t>Aumentam a eficiência / reduzem a carga de trabalho   (do fabricante)</a:t>
            </a:r>
          </a:p>
          <a:p>
            <a:pPr marL="1714500" lvl="3" indent="-342900">
              <a:buFontTx/>
              <a:buAutoNum type="arabicPeriod"/>
            </a:pPr>
            <a:r>
              <a:rPr lang="pt-BR" sz="1800" dirty="0" smtClean="0">
                <a:solidFill>
                  <a:schemeClr val="tx1"/>
                </a:solidFill>
              </a:rPr>
              <a:t>Diminuem custos  (do fabricante e do consumidor final)</a:t>
            </a:r>
          </a:p>
          <a:p>
            <a:pPr>
              <a:buFontTx/>
              <a:buChar char="•"/>
            </a:pPr>
            <a:endParaRPr lang="pt-BR" sz="1800" dirty="0" smtClean="0">
              <a:solidFill>
                <a:schemeClr val="tx1"/>
              </a:solidFill>
            </a:endParaRPr>
          </a:p>
          <a:p>
            <a:pPr>
              <a:buFontTx/>
              <a:buChar char="•"/>
            </a:pPr>
            <a:endParaRPr lang="pt-BR" sz="1800" dirty="0">
              <a:solidFill>
                <a:schemeClr val="tx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9A51B24A-F734-4559-90F0-13E2E54836C9}" type="slidenum">
              <a:rPr lang="pt-BR" smtClean="0">
                <a:latin typeface="Arial" pitchFamily="34" charset="0"/>
                <a:cs typeface="Arial" pitchFamily="34" charset="0"/>
              </a:rPr>
              <a:pPr/>
              <a:t>98</a:t>
            </a:fld>
            <a:endParaRPr lang="pt-BR" smtClean="0">
              <a:latin typeface="Arial" pitchFamily="34" charset="0"/>
              <a:cs typeface="Arial" pitchFamily="34" charset="0"/>
            </a:endParaRPr>
          </a:p>
        </p:txBody>
      </p:sp>
      <p:sp>
        <p:nvSpPr>
          <p:cNvPr id="118787"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18788" name="Text Box 3"/>
          <p:cNvSpPr txBox="1">
            <a:spLocks noChangeArrowheads="1"/>
          </p:cNvSpPr>
          <p:nvPr/>
        </p:nvSpPr>
        <p:spPr bwMode="auto">
          <a:xfrm>
            <a:off x="604838" y="1371600"/>
            <a:ext cx="3433762" cy="457200"/>
          </a:xfrm>
          <a:prstGeom prst="rect">
            <a:avLst/>
          </a:prstGeom>
          <a:noFill/>
          <a:ln w="9525">
            <a:noFill/>
            <a:miter lim="800000"/>
            <a:headEnd/>
            <a:tailEnd/>
          </a:ln>
        </p:spPr>
        <p:txBody>
          <a:bodyPr wrap="none">
            <a:spAutoFit/>
          </a:bodyPr>
          <a:lstStyle/>
          <a:p>
            <a:r>
              <a:rPr lang="en-US" sz="2400" b="1">
                <a:solidFill>
                  <a:schemeClr val="tx1"/>
                </a:solidFill>
              </a:rPr>
              <a:t>Canais de distribuição</a:t>
            </a:r>
            <a:endParaRPr lang="pt-BR" sz="2400">
              <a:solidFill>
                <a:schemeClr val="tx1"/>
              </a:solidFill>
            </a:endParaRPr>
          </a:p>
        </p:txBody>
      </p:sp>
      <p:sp>
        <p:nvSpPr>
          <p:cNvPr id="118789" name="Text Box 4"/>
          <p:cNvSpPr txBox="1">
            <a:spLocks noChangeArrowheads="1"/>
          </p:cNvSpPr>
          <p:nvPr/>
        </p:nvSpPr>
        <p:spPr bwMode="auto">
          <a:xfrm>
            <a:off x="704850" y="1825625"/>
            <a:ext cx="7624763" cy="4487382"/>
          </a:xfrm>
          <a:prstGeom prst="rect">
            <a:avLst/>
          </a:prstGeom>
          <a:noFill/>
          <a:ln w="9525">
            <a:noFill/>
            <a:miter lim="800000"/>
            <a:headEnd/>
            <a:tailEnd/>
          </a:ln>
        </p:spPr>
        <p:txBody>
          <a:bodyPr>
            <a:spAutoFit/>
          </a:bodyPr>
          <a:lstStyle/>
          <a:p>
            <a:pPr marL="342900" indent="-342900"/>
            <a:r>
              <a:rPr lang="pt-BR" sz="1800" dirty="0">
                <a:solidFill>
                  <a:schemeClr val="tx1"/>
                </a:solidFill>
              </a:rPr>
              <a:t>Tipos)</a:t>
            </a:r>
          </a:p>
          <a:p>
            <a:pPr marL="342900" indent="-342900">
              <a:buFontTx/>
              <a:buChar char="•"/>
            </a:pPr>
            <a:r>
              <a:rPr lang="pt-BR" sz="1800" dirty="0">
                <a:solidFill>
                  <a:schemeClr val="tx1"/>
                </a:solidFill>
              </a:rPr>
              <a:t> Canal </a:t>
            </a:r>
            <a:r>
              <a:rPr lang="pt-BR" sz="1800" dirty="0" smtClean="0">
                <a:solidFill>
                  <a:schemeClr val="tx1"/>
                </a:solidFill>
              </a:rPr>
              <a:t>Indireto – Varejistas</a:t>
            </a:r>
          </a:p>
          <a:p>
            <a:pPr marL="342900" indent="-342900"/>
            <a:endParaRPr lang="pt-BR" sz="1800" dirty="0">
              <a:solidFill>
                <a:schemeClr val="tx1"/>
              </a:solidFill>
            </a:endParaRPr>
          </a:p>
          <a:p>
            <a:pPr marL="800100" lvl="1" indent="-342900">
              <a:buFontTx/>
              <a:buAutoNum type="arabicPeriod"/>
            </a:pPr>
            <a:r>
              <a:rPr lang="pt-BR" sz="1800" dirty="0">
                <a:solidFill>
                  <a:schemeClr val="tx1"/>
                </a:solidFill>
              </a:rPr>
              <a:t>Empresas engajadas na venda de produtos para consumidores individuais, normalmente domésticos</a:t>
            </a:r>
          </a:p>
          <a:p>
            <a:pPr marL="800100" lvl="1" indent="-342900">
              <a:buFontTx/>
              <a:buAutoNum type="arabicPeriod"/>
            </a:pPr>
            <a:r>
              <a:rPr lang="pt-BR" sz="1800" dirty="0">
                <a:solidFill>
                  <a:schemeClr val="tx1"/>
                </a:solidFill>
              </a:rPr>
              <a:t>Compram em grande quantidade e revendem nas menores unidades </a:t>
            </a:r>
            <a:r>
              <a:rPr lang="pt-BR" sz="1800" dirty="0" err="1" smtClean="0">
                <a:solidFill>
                  <a:schemeClr val="tx1"/>
                </a:solidFill>
              </a:rPr>
              <a:t>possiveis</a:t>
            </a:r>
            <a:endParaRPr lang="pt-BR" sz="1800" dirty="0" smtClean="0">
              <a:solidFill>
                <a:schemeClr val="tx1"/>
              </a:solidFill>
            </a:endParaRPr>
          </a:p>
          <a:p>
            <a:pPr marL="342900" indent="-342900"/>
            <a:endParaRPr lang="pt-BR" sz="1800" dirty="0" smtClean="0">
              <a:solidFill>
                <a:schemeClr val="tx1"/>
              </a:solidFill>
            </a:endParaRPr>
          </a:p>
          <a:p>
            <a:pPr marL="342900" indent="-342900"/>
            <a:r>
              <a:rPr lang="pt-BR" sz="1800" dirty="0" smtClean="0">
                <a:solidFill>
                  <a:schemeClr val="tx1"/>
                </a:solidFill>
              </a:rPr>
              <a:t>Exemplo:</a:t>
            </a:r>
          </a:p>
          <a:p>
            <a:pPr marL="342900" indent="-342900"/>
            <a:r>
              <a:rPr lang="pt-BR" sz="1800" dirty="0" smtClean="0">
                <a:solidFill>
                  <a:schemeClr val="tx1"/>
                </a:solidFill>
              </a:rPr>
              <a:t>	Casa Bahia </a:t>
            </a:r>
          </a:p>
          <a:p>
            <a:pPr marL="800100" lvl="1" indent="-342900"/>
            <a:r>
              <a:rPr lang="pt-BR" sz="1800" dirty="0" smtClean="0">
                <a:solidFill>
                  <a:schemeClr val="tx1"/>
                </a:solidFill>
              </a:rPr>
              <a:t>	Compra grandes volumes com menor custo.</a:t>
            </a:r>
          </a:p>
          <a:p>
            <a:pPr marL="800100" lvl="1" indent="-342900"/>
            <a:r>
              <a:rPr lang="pt-BR" sz="1800" dirty="0" smtClean="0">
                <a:solidFill>
                  <a:schemeClr val="tx1"/>
                </a:solidFill>
              </a:rPr>
              <a:t>	Consumidor compra a prestação</a:t>
            </a:r>
          </a:p>
          <a:p>
            <a:pPr marL="800100" lvl="1" indent="-342900"/>
            <a:r>
              <a:rPr lang="pt-BR" sz="1800" dirty="0" smtClean="0">
                <a:solidFill>
                  <a:schemeClr val="tx1"/>
                </a:solidFill>
              </a:rPr>
              <a:t>	O desembolso mensal (prestação) simboliza uma redução para ele que não tinha capital para comprar na fábrica um único bem.</a:t>
            </a:r>
          </a:p>
          <a:p>
            <a:pPr marL="342900" indent="-342900">
              <a:lnSpc>
                <a:spcPct val="140000"/>
              </a:lnSpc>
            </a:pPr>
            <a:endParaRPr lang="pt-BR" sz="2400" dirty="0">
              <a:solidFill>
                <a:schemeClr val="tx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ço Reservado para Número de Slide 5"/>
          <p:cNvSpPr>
            <a:spLocks noGrp="1"/>
          </p:cNvSpPr>
          <p:nvPr>
            <p:ph type="sldNum" sz="quarter" idx="12"/>
          </p:nvPr>
        </p:nvSpPr>
        <p:spPr bwMode="auto">
          <a:noFill/>
          <a:ln>
            <a:miter lim="800000"/>
            <a:headEnd/>
            <a:tailEnd/>
          </a:ln>
        </p:spPr>
        <p:txBody>
          <a:bodyPr vert="horz" wrap="square" lIns="91440" tIns="45720" rIns="91440" bIns="45720" numCol="1" anchor="t" anchorCtr="0" compatLnSpc="1">
            <a:prstTxWarp prst="textNoShape">
              <a:avLst/>
            </a:prstTxWarp>
          </a:bodyPr>
          <a:lstStyle/>
          <a:p>
            <a:fld id="{E0D3D338-5943-457C-AC63-76B97547A0FD}" type="slidenum">
              <a:rPr lang="pt-BR" smtClean="0">
                <a:latin typeface="Arial" pitchFamily="34" charset="0"/>
                <a:cs typeface="Arial" pitchFamily="34" charset="0"/>
              </a:rPr>
              <a:pPr/>
              <a:t>99</a:t>
            </a:fld>
            <a:endParaRPr lang="pt-BR" smtClean="0">
              <a:latin typeface="Arial" pitchFamily="34" charset="0"/>
              <a:cs typeface="Arial" pitchFamily="34" charset="0"/>
            </a:endParaRPr>
          </a:p>
        </p:txBody>
      </p:sp>
      <p:sp>
        <p:nvSpPr>
          <p:cNvPr id="120835" name="Rectangle 2"/>
          <p:cNvSpPr>
            <a:spLocks noGrp="1" noChangeArrowheads="1"/>
          </p:cNvSpPr>
          <p:nvPr>
            <p:ph type="title" idx="4294967295"/>
          </p:nvPr>
        </p:nvSpPr>
        <p:spPr bwMode="auto">
          <a:xfrm>
            <a:off x="457200" y="760413"/>
            <a:ext cx="8229600" cy="547687"/>
          </a:xfrm>
          <a:prstGeom prst="rect">
            <a:avLst/>
          </a:prstGeom>
          <a:solidFill>
            <a:srgbClr val="FFFFFF"/>
          </a:solidFill>
          <a:ln>
            <a:solidFill>
              <a:srgbClr val="000000"/>
            </a:solidFill>
            <a:miter lim="800000"/>
            <a:headEnd/>
            <a:tailEnd/>
          </a:ln>
        </p:spPr>
        <p:txBody>
          <a:bodyPr/>
          <a:lstStyle/>
          <a:p>
            <a:r>
              <a:rPr lang="pt-BR" sz="3200" smtClean="0"/>
              <a:t>Transporte , Distribuição e Seguros</a:t>
            </a:r>
          </a:p>
        </p:txBody>
      </p:sp>
      <p:sp>
        <p:nvSpPr>
          <p:cNvPr id="120836" name="Text Box 3"/>
          <p:cNvSpPr txBox="1">
            <a:spLocks noChangeArrowheads="1"/>
          </p:cNvSpPr>
          <p:nvPr/>
        </p:nvSpPr>
        <p:spPr bwMode="auto">
          <a:xfrm>
            <a:off x="604838" y="1226456"/>
            <a:ext cx="3433762" cy="457200"/>
          </a:xfrm>
          <a:prstGeom prst="rect">
            <a:avLst/>
          </a:prstGeom>
          <a:noFill/>
          <a:ln w="9525">
            <a:noFill/>
            <a:miter lim="800000"/>
            <a:headEnd/>
            <a:tailEnd/>
          </a:ln>
        </p:spPr>
        <p:txBody>
          <a:bodyPr wrap="none">
            <a:spAutoFit/>
          </a:bodyPr>
          <a:lstStyle/>
          <a:p>
            <a:r>
              <a:rPr lang="en-US" sz="2400" b="1" dirty="0" err="1">
                <a:solidFill>
                  <a:schemeClr val="tx1"/>
                </a:solidFill>
              </a:rPr>
              <a:t>Canais</a:t>
            </a:r>
            <a:r>
              <a:rPr lang="en-US" sz="2400" b="1" dirty="0">
                <a:solidFill>
                  <a:schemeClr val="tx1"/>
                </a:solidFill>
              </a:rPr>
              <a:t> de </a:t>
            </a:r>
            <a:r>
              <a:rPr lang="en-US" sz="2400" b="1" dirty="0" err="1">
                <a:solidFill>
                  <a:schemeClr val="tx1"/>
                </a:solidFill>
              </a:rPr>
              <a:t>distribuição</a:t>
            </a:r>
            <a:endParaRPr lang="pt-BR" sz="2400" dirty="0">
              <a:solidFill>
                <a:schemeClr val="tx1"/>
              </a:solidFill>
            </a:endParaRPr>
          </a:p>
        </p:txBody>
      </p:sp>
      <p:sp>
        <p:nvSpPr>
          <p:cNvPr id="120837" name="Text Box 4"/>
          <p:cNvSpPr txBox="1">
            <a:spLocks noChangeArrowheads="1"/>
          </p:cNvSpPr>
          <p:nvPr/>
        </p:nvSpPr>
        <p:spPr bwMode="auto">
          <a:xfrm>
            <a:off x="493486" y="1502688"/>
            <a:ext cx="8157028" cy="5355312"/>
          </a:xfrm>
          <a:prstGeom prst="rect">
            <a:avLst/>
          </a:prstGeom>
          <a:noFill/>
          <a:ln w="9525">
            <a:noFill/>
            <a:miter lim="800000"/>
            <a:headEnd/>
            <a:tailEnd/>
          </a:ln>
        </p:spPr>
        <p:txBody>
          <a:bodyPr wrap="square">
            <a:spAutoFit/>
          </a:bodyPr>
          <a:lstStyle/>
          <a:p>
            <a:r>
              <a:rPr lang="pt-BR" sz="1800" dirty="0" err="1" smtClean="0">
                <a:solidFill>
                  <a:schemeClr val="tx1"/>
                </a:solidFill>
              </a:rPr>
              <a:t>Caracteristicas</a:t>
            </a:r>
            <a:r>
              <a:rPr lang="pt-BR" sz="1800" dirty="0" smtClean="0">
                <a:solidFill>
                  <a:schemeClr val="tx1"/>
                </a:solidFill>
              </a:rPr>
              <a:t>:</a:t>
            </a:r>
          </a:p>
          <a:p>
            <a:endParaRPr lang="pt-BR" sz="1800" dirty="0">
              <a:solidFill>
                <a:schemeClr val="tx1"/>
              </a:solidFill>
            </a:endParaRPr>
          </a:p>
          <a:p>
            <a:pPr>
              <a:buFontTx/>
              <a:buAutoNum type="arabicPeriod"/>
            </a:pPr>
            <a:r>
              <a:rPr lang="pt-BR" sz="1800" dirty="0">
                <a:solidFill>
                  <a:schemeClr val="tx1"/>
                </a:solidFill>
              </a:rPr>
              <a:t>Trabalham com diversos produtos e /ou marcas, com algum a seletividade (Casa Bahia)</a:t>
            </a:r>
          </a:p>
          <a:p>
            <a:pPr>
              <a:buFontTx/>
              <a:buAutoNum type="arabicPeriod"/>
            </a:pPr>
            <a:r>
              <a:rPr lang="pt-BR" sz="1800" dirty="0">
                <a:solidFill>
                  <a:schemeClr val="tx1"/>
                </a:solidFill>
              </a:rPr>
              <a:t>Especializados em um ramo da industria (Produtos </a:t>
            </a:r>
            <a:r>
              <a:rPr lang="pt-BR" sz="1800" dirty="0" err="1">
                <a:solidFill>
                  <a:schemeClr val="tx1"/>
                </a:solidFill>
              </a:rPr>
              <a:t>siderugicos</a:t>
            </a:r>
            <a:r>
              <a:rPr lang="pt-BR" sz="1800" dirty="0">
                <a:solidFill>
                  <a:schemeClr val="tx1"/>
                </a:solidFill>
              </a:rPr>
              <a:t>; construção civil; eletroeletrônico)</a:t>
            </a:r>
          </a:p>
          <a:p>
            <a:pPr>
              <a:buFontTx/>
              <a:buAutoNum type="arabicPeriod"/>
            </a:pPr>
            <a:r>
              <a:rPr lang="pt-BR" sz="1800" dirty="0">
                <a:solidFill>
                  <a:schemeClr val="tx1"/>
                </a:solidFill>
              </a:rPr>
              <a:t>Representam um único fabricante (Casa do pão de queijo – franquias</a:t>
            </a:r>
            <a:r>
              <a:rPr lang="pt-BR" sz="1800" dirty="0" smtClean="0">
                <a:solidFill>
                  <a:schemeClr val="tx1"/>
                </a:solidFill>
              </a:rPr>
              <a:t>)</a:t>
            </a:r>
          </a:p>
          <a:p>
            <a:endParaRPr lang="pt-BR" sz="1800" dirty="0" smtClean="0">
              <a:solidFill>
                <a:schemeClr val="tx1"/>
              </a:solidFill>
            </a:endParaRPr>
          </a:p>
          <a:p>
            <a:pPr marL="342900" indent="-342900"/>
            <a:r>
              <a:rPr lang="pt-BR" sz="1800" dirty="0" smtClean="0">
                <a:solidFill>
                  <a:schemeClr val="tx1"/>
                </a:solidFill>
              </a:rPr>
              <a:t>Classificação</a:t>
            </a:r>
          </a:p>
          <a:p>
            <a:pPr marL="342900" indent="-342900"/>
            <a:endParaRPr lang="pt-BR" sz="1800" dirty="0" smtClean="0">
              <a:solidFill>
                <a:schemeClr val="tx1"/>
              </a:solidFill>
            </a:endParaRPr>
          </a:p>
          <a:p>
            <a:pPr marL="342900" indent="-342900">
              <a:buFontTx/>
              <a:buAutoNum type="arabicPeriod"/>
            </a:pPr>
            <a:r>
              <a:rPr lang="pt-BR" sz="1800" dirty="0" smtClean="0">
                <a:solidFill>
                  <a:schemeClr val="tx1"/>
                </a:solidFill>
              </a:rPr>
              <a:t>Lojas de departamentos</a:t>
            </a:r>
          </a:p>
          <a:p>
            <a:pPr marL="342900" indent="-342900">
              <a:buFontTx/>
              <a:buAutoNum type="arabicPeriod"/>
            </a:pPr>
            <a:r>
              <a:rPr lang="pt-BR" sz="1800" dirty="0" smtClean="0">
                <a:solidFill>
                  <a:schemeClr val="tx1"/>
                </a:solidFill>
              </a:rPr>
              <a:t>Lojas independentes</a:t>
            </a:r>
          </a:p>
          <a:p>
            <a:pPr marL="342900" indent="-342900">
              <a:buFontTx/>
              <a:buAutoNum type="arabicPeriod"/>
            </a:pPr>
            <a:r>
              <a:rPr lang="pt-BR" sz="1800" dirty="0" smtClean="0">
                <a:solidFill>
                  <a:schemeClr val="tx1"/>
                </a:solidFill>
              </a:rPr>
              <a:t>Lojas em cadeia (lojas independentes que se unem para oferecer produtos ou promoção nas lojas independentes)</a:t>
            </a:r>
          </a:p>
          <a:p>
            <a:pPr marL="342900" indent="-342900">
              <a:buFontTx/>
              <a:buAutoNum type="arabicPeriod"/>
            </a:pPr>
            <a:r>
              <a:rPr lang="pt-BR" sz="1800" dirty="0" smtClean="0">
                <a:solidFill>
                  <a:schemeClr val="tx1"/>
                </a:solidFill>
              </a:rPr>
              <a:t>Cooperativas</a:t>
            </a:r>
          </a:p>
          <a:p>
            <a:pPr marL="342900" indent="-342900">
              <a:buFontTx/>
              <a:buAutoNum type="arabicPeriod"/>
            </a:pPr>
            <a:r>
              <a:rPr lang="pt-BR" sz="1800" dirty="0" smtClean="0">
                <a:solidFill>
                  <a:schemeClr val="tx1"/>
                </a:solidFill>
              </a:rPr>
              <a:t>Lojas especializadas</a:t>
            </a:r>
          </a:p>
          <a:p>
            <a:pPr marL="342900" indent="-342900">
              <a:buFontTx/>
              <a:buAutoNum type="arabicPeriod"/>
            </a:pPr>
            <a:r>
              <a:rPr lang="pt-BR" sz="1800" dirty="0" smtClean="0">
                <a:solidFill>
                  <a:schemeClr val="tx1"/>
                </a:solidFill>
              </a:rPr>
              <a:t>supermercados</a:t>
            </a:r>
          </a:p>
          <a:p>
            <a:pPr marL="342900" indent="-342900">
              <a:buFontTx/>
              <a:buAutoNum type="arabicPeriod"/>
            </a:pPr>
            <a:r>
              <a:rPr lang="pt-BR" sz="1800" dirty="0" smtClean="0">
                <a:solidFill>
                  <a:schemeClr val="tx1"/>
                </a:solidFill>
              </a:rPr>
              <a:t>Varejo não lojista (venda produtos pela internet ou Avon; Natura</a:t>
            </a:r>
          </a:p>
          <a:p>
            <a:endParaRPr lang="pt-BR" sz="18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8250</TotalTime>
  <Words>10704</Words>
  <Application>Microsoft Office PowerPoint</Application>
  <PresentationFormat>Apresentação na tela (4:3)</PresentationFormat>
  <Paragraphs>2231</Paragraphs>
  <Slides>179</Slides>
  <Notes>37</Notes>
  <HiddenSlides>0</HiddenSlides>
  <MMClips>0</MMClips>
  <ScaleCrop>false</ScaleCrop>
  <HeadingPairs>
    <vt:vector size="6" baseType="variant">
      <vt:variant>
        <vt:lpstr>Tema</vt:lpstr>
      </vt:variant>
      <vt:variant>
        <vt:i4>1</vt:i4>
      </vt:variant>
      <vt:variant>
        <vt:lpstr>Servidores OLE incorporados</vt:lpstr>
      </vt:variant>
      <vt:variant>
        <vt:i4>4</vt:i4>
      </vt:variant>
      <vt:variant>
        <vt:lpstr>Títulos de slides</vt:lpstr>
      </vt:variant>
      <vt:variant>
        <vt:i4>179</vt:i4>
      </vt:variant>
    </vt:vector>
  </HeadingPairs>
  <TitlesOfParts>
    <vt:vector size="184" baseType="lpstr">
      <vt:lpstr>Design padrão</vt:lpstr>
      <vt:lpstr>Package</vt:lpstr>
      <vt:lpstr>Imagem de bitmap</vt:lpstr>
      <vt:lpstr>VISIO</vt:lpstr>
      <vt:lpstr>Slide</vt:lpstr>
      <vt:lpstr>Slide 1</vt:lpstr>
      <vt:lpstr>Slide 2</vt:lpstr>
      <vt:lpstr>Slide 3</vt:lpstr>
      <vt:lpstr>Slide 4</vt:lpstr>
      <vt:lpstr>Slide 5</vt:lpstr>
      <vt:lpstr>Slide 6</vt:lpstr>
      <vt:lpstr>Slide 7</vt:lpstr>
      <vt:lpstr>Transporte , Distribuição e Seguros</vt:lpstr>
      <vt:lpstr>Slide 9</vt:lpstr>
      <vt:lpstr>Slide 10</vt:lpstr>
      <vt:lpstr>Transporte , Distribuição e Seguros</vt:lpstr>
      <vt:lpstr>Slide 12</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Slide 22</vt:lpstr>
      <vt:lpstr>Transporte , Distribuição e Seguros</vt:lpstr>
      <vt:lpstr>Transporte , Distribuição e Seguros</vt:lpstr>
      <vt:lpstr>Transporte , Distribuição e Seguros</vt:lpstr>
      <vt:lpstr>Transporte , Distribuição e Seguros</vt:lpstr>
      <vt:lpstr>Transporte , Distribuição e Seguros Modais básicos de transportes = Ferrovias </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Transporte , Distribuição e Seguros</vt:lpstr>
      <vt:lpstr>Transporte , Distribuição e Seguros</vt:lpstr>
      <vt:lpstr>Transporte , Distribuição e Seguros</vt:lpstr>
      <vt:lpstr>Slide 45</vt:lpstr>
      <vt:lpstr>Slide 46</vt:lpstr>
      <vt:lpstr>Slide 47</vt:lpstr>
      <vt:lpstr>Transporte , Distribuição e Seguros</vt:lpstr>
      <vt:lpstr>Transporte , Distribuição e Seguros</vt:lpstr>
      <vt:lpstr>Transporte , Distribuição e Seguros – Suprimento Físico</vt:lpstr>
      <vt:lpstr>Slide 51</vt:lpstr>
      <vt:lpstr>Slide 52</vt:lpstr>
      <vt:lpstr>Transporte , Distribuição e Seguros</vt:lpstr>
      <vt:lpstr>Slide 54</vt:lpstr>
      <vt:lpstr>Slide 55</vt:lpstr>
      <vt:lpstr>Slide 56</vt:lpstr>
      <vt:lpstr>Slide 57</vt:lpstr>
      <vt:lpstr>Slide 58</vt:lpstr>
      <vt:lpstr>Slide 59</vt:lpstr>
      <vt:lpstr>Transporte , Distribuição e Seguros</vt:lpstr>
      <vt:lpstr>Transporte , Distribuição e Seguros</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Transporte , Distribuição e Seguros</vt:lpstr>
      <vt:lpstr>Transporte , Distribuição e Seguros</vt:lpstr>
      <vt:lpstr>Slide 80</vt:lpstr>
      <vt:lpstr>Slide 81</vt:lpstr>
      <vt:lpstr>Slide 82</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Slide 95</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Nível  –  Produto  – Intermediário - Exemplo</vt:lpstr>
      <vt:lpstr>Transporte , Distribuição e Seguros</vt:lpstr>
      <vt:lpstr>Rede Netafim e outras do setor</vt:lpstr>
      <vt:lpstr>Rede Tigre e outras empresas do setor</vt:lpstr>
      <vt:lpstr>Slide 108</vt:lpstr>
      <vt:lpstr>Transporte , Distribuição e Seguros</vt:lpstr>
      <vt:lpstr>Transporte , Distribuição e Seguros</vt:lpstr>
      <vt:lpstr>Transporte , Distribuição e Seguros</vt:lpstr>
      <vt:lpstr>Transporte , Distribuição e Seguros –  Canais de Distribuição</vt:lpstr>
      <vt:lpstr>Canal Reverso</vt:lpstr>
      <vt:lpstr>Transporte , Distribuição e Seguros</vt:lpstr>
      <vt:lpstr>Transporte , Distribuição e Seguros</vt:lpstr>
      <vt:lpstr>Transporte , Distribuição e Seguros</vt:lpstr>
      <vt:lpstr>Slide 117</vt:lpstr>
      <vt:lpstr>Slide 118</vt:lpstr>
      <vt:lpstr>Slide 119</vt:lpstr>
      <vt:lpstr>Slide 120</vt:lpstr>
      <vt:lpstr>Slide 121</vt:lpstr>
      <vt:lpstr>Slide 122</vt:lpstr>
      <vt:lpstr>Slide 123</vt:lpstr>
      <vt:lpstr>Slide 124</vt:lpstr>
      <vt:lpstr>Slide 125</vt:lpstr>
      <vt:lpstr>Transporte , Distribuição e Seguros</vt:lpstr>
      <vt:lpstr>Slide 127</vt:lpstr>
      <vt:lpstr>Slide 128</vt:lpstr>
      <vt:lpstr>Transporte , Distribuição e Seguros</vt:lpstr>
      <vt:lpstr>Slide 130</vt:lpstr>
      <vt:lpstr>Transporte , Distribuição e Seguros</vt:lpstr>
      <vt:lpstr>Transporte , Distribuição e Seguros</vt:lpstr>
      <vt:lpstr>Transporte , Distribuição e Seguros –  Canais de Distribuição</vt:lpstr>
      <vt:lpstr>Transporte , Distribuição e Seguros –  Canais de Distribuição</vt:lpstr>
      <vt:lpstr>Transporte , Distribuição e Seguros –  Canais de Distribuição</vt:lpstr>
      <vt:lpstr>Transporte , Distribuição e Seguros –  Canais de Distribuição – Trade Marketing Mix</vt:lpstr>
      <vt:lpstr>Transporte , Distribuição e Seguros –  Canais de Distribuição – Trade Marketing Mix</vt:lpstr>
      <vt:lpstr>Transporte , Distribuição e Seguros –  Canais de Distribuição – Trade Marketing Mix</vt:lpstr>
      <vt:lpstr>Transporte , Distribuição e Seguros –  Canais de Distribuição – Trade Marketing Mix</vt:lpstr>
      <vt:lpstr>Slide 140</vt:lpstr>
      <vt:lpstr>Slide 141</vt:lpstr>
      <vt:lpstr>Slide 142</vt:lpstr>
      <vt:lpstr>Slide 143</vt:lpstr>
      <vt:lpstr>Transporte , Distribuição e Seguros</vt:lpstr>
      <vt:lpstr>Transporte , Distribuição e Seguros –  Marketing , logística e serviços ao cliente</vt:lpstr>
      <vt:lpstr>Transporte , Distribuição e Seguros –  Marketing , logística e serviços ao cliente</vt:lpstr>
      <vt:lpstr>Transporte , Distribuição e Seguros –  Marketing , logística e serviços ao cliente</vt:lpstr>
      <vt:lpstr>Transporte , Distribuição e Seguros –  Marketing , logística e serviços ao cliente</vt:lpstr>
      <vt:lpstr>Transporte , Distribuição e Seguros –  Marketing , logística e serviços ao cliente</vt:lpstr>
      <vt:lpstr>Transporte , Distribuição e Seguros –  Marketing , logística e serviços ao cliente</vt:lpstr>
      <vt:lpstr>Slide 151</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Slide 169</vt:lpstr>
      <vt:lpstr>Slide 170</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lpstr>Transporte , Distribuição e Seguros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rmercier</dc:creator>
  <cp:lastModifiedBy>paulo.cesar</cp:lastModifiedBy>
  <cp:revision>589</cp:revision>
  <dcterms:created xsi:type="dcterms:W3CDTF">2008-11-28T15:24:35Z</dcterms:created>
  <dcterms:modified xsi:type="dcterms:W3CDTF">2014-08-29T17:31:26Z</dcterms:modified>
</cp:coreProperties>
</file>