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0" r:id="rId2"/>
    <p:sldMasterId id="2147483678" r:id="rId3"/>
  </p:sldMasterIdLst>
  <p:notesMasterIdLst>
    <p:notesMasterId r:id="rId159"/>
  </p:notesMasterIdLst>
  <p:handoutMasterIdLst>
    <p:handoutMasterId r:id="rId160"/>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410" r:id="rId34"/>
    <p:sldId id="411"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4" r:id="rId90"/>
    <p:sldId id="345" r:id="rId91"/>
    <p:sldId id="346" r:id="rId92"/>
    <p:sldId id="347" r:id="rId93"/>
    <p:sldId id="348" r:id="rId94"/>
    <p:sldId id="349" r:id="rId95"/>
    <p:sldId id="350" r:id="rId96"/>
    <p:sldId id="351" r:id="rId97"/>
    <p:sldId id="352" r:id="rId98"/>
    <p:sldId id="413" r:id="rId99"/>
    <p:sldId id="41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414"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7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handoutMaster" Target="handoutMasters/handout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16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C37C93-DC87-4612-B863-79DEAF531ED2}" type="datetimeFigureOut">
              <a:rPr lang="pt-BR" smtClean="0"/>
              <a:pPr/>
              <a:t>12/2/2014</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2C23CB-1440-456C-A73C-B3F5613330D5}"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BFA566-A081-4F83-925F-8BB5993EDB1B}" type="datetimeFigureOut">
              <a:rPr lang="pt-BR" smtClean="0"/>
              <a:pPr/>
              <a:t>12/2/2014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A758C-2071-4459-A087-4C9DFE4FAED3}"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6"/>
          <p:cNvSpPr txBox="1">
            <a:spLocks noGrp="1" noChangeArrowheads="1"/>
          </p:cNvSpPr>
          <p:nvPr/>
        </p:nvSpPr>
        <p:spPr bwMode="auto">
          <a:xfrm>
            <a:off x="0" y="8683625"/>
            <a:ext cx="2971800" cy="458788"/>
          </a:xfrm>
          <a:prstGeom prst="rect">
            <a:avLst/>
          </a:prstGeom>
          <a:noFill/>
          <a:ln w="9525">
            <a:noFill/>
            <a:miter lim="800000"/>
            <a:headEnd/>
            <a:tailEnd/>
          </a:ln>
        </p:spPr>
        <p:txBody>
          <a:bodyPr lIns="93744" tIns="46872" rIns="93744" bIns="46872" anchor="b"/>
          <a:lstStyle/>
          <a:p>
            <a:pPr defTabSz="938213"/>
            <a:r>
              <a:rPr lang="pt-BR" sz="1200"/>
              <a:t>Prof. Guedes</a:t>
            </a:r>
          </a:p>
        </p:txBody>
      </p:sp>
      <p:sp>
        <p:nvSpPr>
          <p:cNvPr id="10242"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3744" tIns="46872" rIns="93744" bIns="46872" anchor="b"/>
          <a:lstStyle/>
          <a:p>
            <a:pPr algn="r" defTabSz="938213"/>
            <a:fld id="{17DB2A16-6191-4C88-BAD7-6974BE63A9F1}" type="slidenum">
              <a:rPr lang="pt-BR" sz="1200"/>
              <a:pPr algn="r" defTabSz="938213"/>
              <a:t>1</a:t>
            </a:fld>
            <a:endParaRPr lang="pt-BR" sz="120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685800" y="4344988"/>
            <a:ext cx="5486400" cy="4113212"/>
          </a:xfrm>
          <a:noFill/>
        </p:spPr>
        <p:txBody>
          <a:bodyPr wrap="square" lIns="93744" tIns="46872" rIns="93744" bIns="46872"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876A758C-2071-4459-A087-4C9DFE4FAED3}" type="slidenum">
              <a:rPr lang="pt-BR" smtClean="0"/>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defRPr>
            </a:lvl1pPr>
          </a:lstStyle>
          <a:p>
            <a:pPr>
              <a:defRPr/>
            </a:pPr>
            <a:endParaRPr lang="pt-B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defRPr>
            </a:lvl1pPr>
          </a:lstStyle>
          <a:p>
            <a:pPr>
              <a:defRPr/>
            </a:pPr>
            <a:endParaRPr lang="pt-B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lgn="l" eaLnBrk="1" hangingPunct="1">
              <a:defRPr sz="1800">
                <a:solidFill>
                  <a:schemeClr val="tx1"/>
                </a:solidFill>
                <a:cs typeface="+mn-cs"/>
              </a:defRPr>
            </a:lvl1pPr>
          </a:lstStyle>
          <a:p>
            <a:pPr>
              <a:defRPr/>
            </a:pPr>
            <a:fld id="{01313613-C773-4FB9-AC1A-C60E6D54D5DD}" type="slidenum">
              <a:rPr lang="pt-BR"/>
              <a:pPr>
                <a:defRPr/>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lvl1pPr algn="l" eaLnBrk="1" hangingPunct="1">
              <a:defRPr sz="1800">
                <a:solidFill>
                  <a:schemeClr val="tx1"/>
                </a:solidFill>
              </a:defRPr>
            </a:lvl1pPr>
          </a:lstStyle>
          <a:p>
            <a:pPr>
              <a:defRPr/>
            </a:pPr>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defRPr>
            </a:lvl1pPr>
          </a:lstStyle>
          <a:p>
            <a:pPr>
              <a:defRPr/>
            </a:pPr>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lvl1pPr algn="l" eaLnBrk="1" hangingPunct="1">
              <a:defRPr sz="1800">
                <a:solidFill>
                  <a:schemeClr val="tx1"/>
                </a:solidFill>
              </a:defRPr>
            </a:lvl1pPr>
          </a:lstStyle>
          <a:p>
            <a:pPr>
              <a:defRPr/>
            </a:pPr>
            <a:fld id="{42A20FD7-0A08-4C27-A88D-2A36E0F1A8B8}"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4" name="Título 3"/>
          <p:cNvSpPr>
            <a:spLocks noGrp="1"/>
          </p:cNvSpPr>
          <p:nvPr>
            <p:ph type="ctrTitle" hasCustomPrompt="1"/>
          </p:nvPr>
        </p:nvSpPr>
        <p:spPr>
          <a:xfrm>
            <a:off x="971600" y="620688"/>
            <a:ext cx="7772400" cy="504056"/>
          </a:xfrm>
          <a:prstGeom prst="rect">
            <a:avLst/>
          </a:prstGeom>
        </p:spPr>
        <p:txBody>
          <a:bodyPr/>
          <a:lstStyle>
            <a:lvl1pPr>
              <a:defRPr sz="2800"/>
            </a:lvl1pPr>
          </a:lstStyle>
          <a:p>
            <a:r>
              <a:rPr lang="pt-BR" dirty="0" smtClean="0"/>
              <a:t>Planejamento e Controle de Produção</a:t>
            </a:r>
            <a:endParaRPr lang="pt-BR"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871538" y="192088"/>
            <a:ext cx="8162925" cy="1431925"/>
          </a:xfrm>
          <a:prstGeom prst="rect">
            <a:avLst/>
          </a:prstGeo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912813" y="1905000"/>
            <a:ext cx="8110537" cy="4191000"/>
          </a:xfrm>
          <a:prstGeom prst="rect">
            <a:avLst/>
          </a:prstGeom>
        </p:spPr>
        <p:txBody>
          <a:bodyPr/>
          <a:lstStyle/>
          <a:p>
            <a:endParaRPr lang="pt-BR"/>
          </a:p>
        </p:txBody>
      </p:sp>
      <p:sp>
        <p:nvSpPr>
          <p:cNvPr id="4" name="Espaço Reservado para Data 3"/>
          <p:cNvSpPr>
            <a:spLocks noGrp="1"/>
          </p:cNvSpPr>
          <p:nvPr>
            <p:ph type="dt" sz="half" idx="10"/>
          </p:nvPr>
        </p:nvSpPr>
        <p:spPr>
          <a:xfrm>
            <a:off x="1152525" y="6286500"/>
            <a:ext cx="1905000" cy="457200"/>
          </a:xfrm>
          <a:prstGeom prst="rect">
            <a:avLst/>
          </a:prstGeom>
        </p:spPr>
        <p:txBody>
          <a:bodyPr/>
          <a:lstStyle>
            <a:lvl1pPr>
              <a:defRPr/>
            </a:lvl1pPr>
          </a:lstStyle>
          <a:p>
            <a:endParaRPr lang="pt-BR"/>
          </a:p>
        </p:txBody>
      </p:sp>
      <p:sp>
        <p:nvSpPr>
          <p:cNvPr id="5" name="Espaço Reservado para Rodapé 4"/>
          <p:cNvSpPr>
            <a:spLocks noGrp="1"/>
          </p:cNvSpPr>
          <p:nvPr>
            <p:ph type="ftr" sz="quarter" idx="11"/>
          </p:nvPr>
        </p:nvSpPr>
        <p:spPr>
          <a:xfrm>
            <a:off x="3590925" y="6286500"/>
            <a:ext cx="2895600" cy="457200"/>
          </a:xfrm>
          <a:prstGeom prst="rect">
            <a:avLst/>
          </a:prstGeom>
        </p:spPr>
        <p:txBody>
          <a:bodyPr/>
          <a:lstStyle>
            <a:lvl1pPr>
              <a:defRPr/>
            </a:lvl1pPr>
          </a:lstStyle>
          <a:p>
            <a:endParaRPr lang="pt-BR"/>
          </a:p>
        </p:txBody>
      </p:sp>
      <p:sp>
        <p:nvSpPr>
          <p:cNvPr id="6" name="Espaço Reservado para Número de Slide 5"/>
          <p:cNvSpPr>
            <a:spLocks noGrp="1"/>
          </p:cNvSpPr>
          <p:nvPr>
            <p:ph type="sldNum" sz="quarter" idx="12"/>
          </p:nvPr>
        </p:nvSpPr>
        <p:spPr>
          <a:xfrm>
            <a:off x="7019925" y="6286500"/>
            <a:ext cx="1905000" cy="457200"/>
          </a:xfrm>
          <a:prstGeom prst="rect">
            <a:avLst/>
          </a:prstGeom>
        </p:spPr>
        <p:txBody>
          <a:bodyPr/>
          <a:lstStyle>
            <a:lvl1pPr>
              <a:defRPr/>
            </a:lvl1pPr>
          </a:lstStyle>
          <a:p>
            <a:fld id="{49922BC0-F10B-45BE-BE86-018DFBAD08C8}" type="slidenum">
              <a:rPr lang="pt-B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eaLnBrk="1" hangingPunct="1">
              <a:defRPr sz="1800">
                <a:solidFill>
                  <a:schemeClr val="tx1"/>
                </a:solidFill>
                <a:cs typeface="+mn-cs"/>
              </a:defRPr>
            </a:lvl1pPr>
          </a:lstStyle>
          <a:p>
            <a:pPr>
              <a:defRPr/>
            </a:pPr>
            <a:fld id="{C025F401-314A-49BA-87F9-14BA8C80499C}" type="slidenum">
              <a:rPr lang="pt-BR"/>
              <a:pPr>
                <a:defRPr/>
              </a:pPr>
              <a:t>‹nº›</a:t>
            </a:fld>
            <a:endParaRPr lang="pt-B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427A106-1610-423E-950A-C508E4E4D2AA}" type="slidenum">
              <a:rPr lang="pt-BR" smtClean="0"/>
              <a:p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defRPr>
            </a:lvl1pPr>
          </a:lstStyle>
          <a:p>
            <a:pPr>
              <a:defRPr/>
            </a:pPr>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eaLnBrk="1" hangingPunct="1">
              <a:defRPr sz="1800">
                <a:solidFill>
                  <a:schemeClr val="tx1"/>
                </a:solidFill>
                <a:cs typeface="+mn-cs"/>
              </a:defRPr>
            </a:lvl1pPr>
          </a:lstStyle>
          <a:p>
            <a:pPr>
              <a:defRPr/>
            </a:pPr>
            <a:fld id="{9E3E9A75-B979-4D23-86FA-17EB79D651E8}" type="slidenum">
              <a:rPr lang="pt-BR"/>
              <a:pPr>
                <a:defRPr/>
              </a:pPr>
              <a:t>‹nº›</a:t>
            </a:fld>
            <a:endParaRPr lang="pt-B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00F786-16A1-44DA-8D4D-89BF4A05B706}"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lgn="l" eaLnBrk="1" hangingPunct="1">
              <a:defRPr sz="1800">
                <a:solidFill>
                  <a:schemeClr val="tx1"/>
                </a:solidFill>
              </a:defRPr>
            </a:lvl1pPr>
          </a:lstStyle>
          <a:p>
            <a:pPr>
              <a:defRPr/>
            </a:pPr>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lgn="l" eaLnBrk="1" hangingPunct="1">
              <a:defRPr sz="1800">
                <a:solidFill>
                  <a:schemeClr val="tx1"/>
                </a:solidFill>
              </a:defRPr>
            </a:lvl1pPr>
          </a:lstStyle>
          <a:p>
            <a:pPr>
              <a:defRPr/>
            </a:pPr>
            <a:fld id="{D5F69AEE-9219-4835-B4D2-E672A4987690}"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74285"/>
            <a:ext cx="8229600" cy="4525963"/>
          </a:xfrm>
          <a:prstGeom prst="rect">
            <a:avLst/>
          </a:prstGeo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Número de Slide 5"/>
          <p:cNvSpPr>
            <a:spLocks noGrp="1"/>
          </p:cNvSpPr>
          <p:nvPr>
            <p:ph type="sldNum" sz="quarter" idx="10"/>
          </p:nvPr>
        </p:nvSpPr>
        <p:spPr>
          <a:xfrm>
            <a:off x="8493125" y="6162675"/>
            <a:ext cx="442913" cy="363538"/>
          </a:xfrm>
          <a:prstGeom prst="rect">
            <a:avLst/>
          </a:prstGeom>
        </p:spPr>
        <p:txBody>
          <a:bodyPr/>
          <a:lstStyle>
            <a:lvl1pPr algn="r" eaLnBrk="1" hangingPunct="1">
              <a:defRPr sz="1200">
                <a:solidFill>
                  <a:schemeClr val="tx1"/>
                </a:solidFill>
              </a:defRPr>
            </a:lvl1pPr>
          </a:lstStyle>
          <a:p>
            <a:pPr>
              <a:defRPr/>
            </a:pPr>
            <a:fld id="{6BA7DF92-3CCC-4611-AAE7-E3C32A0F3C08}" type="slidenum">
              <a:rPr lang="pt-BR"/>
              <a:pPr>
                <a:defRPr/>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74285"/>
            <a:ext cx="8229600" cy="4525963"/>
          </a:xfrm>
          <a:prstGeom prst="rect">
            <a:avLst/>
          </a:prstGeo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Número de Slide 5"/>
          <p:cNvSpPr>
            <a:spLocks noGrp="1"/>
          </p:cNvSpPr>
          <p:nvPr>
            <p:ph type="sldNum" sz="quarter" idx="10"/>
          </p:nvPr>
        </p:nvSpPr>
        <p:spPr>
          <a:xfrm>
            <a:off x="8493125" y="6162675"/>
            <a:ext cx="442913" cy="363538"/>
          </a:xfrm>
          <a:prstGeom prst="rect">
            <a:avLst/>
          </a:prstGeom>
        </p:spPr>
        <p:txBody>
          <a:bodyPr/>
          <a:lstStyle>
            <a:lvl1pPr algn="r" eaLnBrk="1" hangingPunct="1">
              <a:defRPr sz="1200">
                <a:solidFill>
                  <a:schemeClr val="tx1"/>
                </a:solidFill>
              </a:defRPr>
            </a:lvl1pPr>
          </a:lstStyle>
          <a:p>
            <a:pPr>
              <a:defRPr/>
            </a:pPr>
            <a:fld id="{FC6BA124-AA16-4E80-ADC5-B23842A2813C}" type="slidenum">
              <a:rPr lang="pt-BR"/>
              <a:pPr>
                <a:defRPr/>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74285"/>
            <a:ext cx="8229600" cy="4525963"/>
          </a:xfrm>
          <a:prstGeom prst="rect">
            <a:avLst/>
          </a:prstGeo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Número de Slide 5"/>
          <p:cNvSpPr>
            <a:spLocks noGrp="1"/>
          </p:cNvSpPr>
          <p:nvPr>
            <p:ph type="sldNum" sz="quarter" idx="10"/>
          </p:nvPr>
        </p:nvSpPr>
        <p:spPr>
          <a:xfrm>
            <a:off x="8493125" y="6162675"/>
            <a:ext cx="442913" cy="363538"/>
          </a:xfrm>
          <a:prstGeom prst="rect">
            <a:avLst/>
          </a:prstGeom>
        </p:spPr>
        <p:txBody>
          <a:bodyPr/>
          <a:lstStyle>
            <a:lvl1pPr algn="r" eaLnBrk="1" hangingPunct="1">
              <a:defRPr sz="1200">
                <a:solidFill>
                  <a:schemeClr val="tx1"/>
                </a:solidFill>
              </a:defRPr>
            </a:lvl1pPr>
          </a:lstStyle>
          <a:p>
            <a:pPr>
              <a:defRPr/>
            </a:pPr>
            <a:fld id="{390D748F-4DD7-4F00-871D-3935B0D4D4E9}" type="slidenum">
              <a:rPr lang="pt-BR"/>
              <a:pPr>
                <a:defRPr/>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74285"/>
            <a:ext cx="8229600" cy="4525963"/>
          </a:xfrm>
          <a:prstGeom prst="rect">
            <a:avLst/>
          </a:prstGeo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Número de Slide 5"/>
          <p:cNvSpPr>
            <a:spLocks noGrp="1"/>
          </p:cNvSpPr>
          <p:nvPr>
            <p:ph type="sldNum" sz="quarter" idx="10"/>
          </p:nvPr>
        </p:nvSpPr>
        <p:spPr>
          <a:xfrm>
            <a:off x="8493125" y="6162675"/>
            <a:ext cx="442913" cy="363538"/>
          </a:xfrm>
          <a:prstGeom prst="rect">
            <a:avLst/>
          </a:prstGeom>
        </p:spPr>
        <p:txBody>
          <a:bodyPr/>
          <a:lstStyle>
            <a:lvl1pPr algn="r" eaLnBrk="1" hangingPunct="1">
              <a:defRPr sz="1200">
                <a:solidFill>
                  <a:schemeClr val="tx1"/>
                </a:solidFill>
              </a:defRPr>
            </a:lvl1pPr>
          </a:lstStyle>
          <a:p>
            <a:pPr>
              <a:defRPr/>
            </a:pPr>
            <a:fld id="{D909B05C-56D4-439B-9BAA-25E370908061}" type="slidenum">
              <a:rPr lang="pt-BR"/>
              <a:pPr>
                <a:defRPr/>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138"/>
            <a:ext cx="8229600" cy="4525962"/>
          </a:xfrm>
          <a:prstGeom prst="rect">
            <a:avLst/>
          </a:prstGeo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Título 6"/>
          <p:cNvSpPr>
            <a:spLocks noGrp="1"/>
          </p:cNvSpPr>
          <p:nvPr>
            <p:ph type="title"/>
          </p:nvPr>
        </p:nvSpPr>
        <p:spPr>
          <a:xfrm>
            <a:off x="457200" y="274638"/>
            <a:ext cx="8229600" cy="1143000"/>
          </a:xfrm>
          <a:prstGeom prst="rect">
            <a:avLst/>
          </a:prstGeom>
        </p:spPr>
        <p:txBody>
          <a:bodyPr rtlCol="0"/>
          <a:lstStyle>
            <a:extLst/>
          </a:lstStyle>
          <a:p>
            <a:r>
              <a:rPr lang="pt-BR" smtClean="0"/>
              <a:t>Clique para editar o estilo do título mestre</a:t>
            </a:r>
            <a:endParaRPr lang="en-US"/>
          </a:p>
        </p:txBody>
      </p:sp>
      <p:sp>
        <p:nvSpPr>
          <p:cNvPr id="4" name="Espaço Reservado para Data 9"/>
          <p:cNvSpPr>
            <a:spLocks noGrp="1"/>
          </p:cNvSpPr>
          <p:nvPr>
            <p:ph type="dt" sz="half" idx="10"/>
          </p:nvPr>
        </p:nvSpPr>
        <p:spPr>
          <a:xfrm>
            <a:off x="6727825" y="6408738"/>
            <a:ext cx="1919288" cy="365125"/>
          </a:xfrm>
          <a:prstGeom prst="rect">
            <a:avLst/>
          </a:prstGeom>
        </p:spPr>
        <p:txBody>
          <a:bodyPr/>
          <a:lstStyle>
            <a:lvl1pPr algn="l" eaLnBrk="1" hangingPunct="1">
              <a:defRPr sz="1800">
                <a:solidFill>
                  <a:schemeClr val="tx1"/>
                </a:solidFill>
              </a:defRPr>
            </a:lvl1pPr>
          </a:lstStyle>
          <a:p>
            <a:pPr>
              <a:defRPr/>
            </a:pPr>
            <a:endParaRPr lang="pt-BR"/>
          </a:p>
        </p:txBody>
      </p:sp>
      <p:sp>
        <p:nvSpPr>
          <p:cNvPr id="5" name="Espaço Reservado para Rodapé 21"/>
          <p:cNvSpPr>
            <a:spLocks noGrp="1"/>
          </p:cNvSpPr>
          <p:nvPr>
            <p:ph type="ftr" sz="quarter" idx="11"/>
          </p:nvPr>
        </p:nvSpPr>
        <p:spPr>
          <a:xfrm>
            <a:off x="4379913" y="6408738"/>
            <a:ext cx="2351087" cy="36512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defRPr>
            </a:lvl1pPr>
          </a:lstStyle>
          <a:p>
            <a:pPr>
              <a:defRPr/>
            </a:pPr>
            <a:endParaRPr lang="pt-BR"/>
          </a:p>
        </p:txBody>
      </p:sp>
      <p:sp>
        <p:nvSpPr>
          <p:cNvPr id="6" name="Espaço Reservado para Número de Slide 17"/>
          <p:cNvSpPr>
            <a:spLocks noGrp="1"/>
          </p:cNvSpPr>
          <p:nvPr>
            <p:ph type="sldNum" sz="quarter" idx="12"/>
          </p:nvPr>
        </p:nvSpPr>
        <p:spPr>
          <a:xfrm>
            <a:off x="8647113" y="6408738"/>
            <a:ext cx="366712" cy="365125"/>
          </a:xfrm>
          <a:prstGeom prst="rect">
            <a:avLst/>
          </a:prstGeom>
        </p:spPr>
        <p:txBody>
          <a:bodyPr/>
          <a:lstStyle>
            <a:lvl1pPr algn="l" eaLnBrk="1" hangingPunct="1">
              <a:defRPr sz="1800">
                <a:solidFill>
                  <a:schemeClr val="tx1"/>
                </a:solidFill>
              </a:defRPr>
            </a:lvl1pPr>
          </a:lstStyle>
          <a:p>
            <a:pPr>
              <a:defRPr/>
            </a:pPr>
            <a:fld id="{D92C9965-FF09-46E4-B941-20427482450C}"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70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7A106-1610-423E-950A-C508E4E4D2A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0F786-16A1-44DA-8D4D-89BF4A05B70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3" Type="http://schemas.openxmlformats.org/officeDocument/2006/relationships/image" Target="http://paginas.terra.com.br/negocios/processos2002/images/Image2.gif" TargetMode="External"/><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br/imgres?imgurl=http://pcpodcast.blogsome.com/images/pcp165.jpg&amp;imgrefurl=http://pcpodcast.blogsome.com/2007/09/22/pcp165-knackered/&amp;usg=__GCl2W0vWhJNep1mA7eT43b2DgSg=&amp;h=583&amp;w=453&amp;sz=65&amp;hl=pt-BR&amp;start=2&amp;sig2=nXrxAhQazJD8_4stLkz-5Q&amp;tbnid=WSc8WSH5UYoUDM:&amp;tbnh=134&amp;tbnw=104&amp;prev=/images?q=pcp&amp;gbv=2&amp;hl=pt-BR&amp;sa=G&amp;ei=M7GESueAJ4GzlAe02N3ABQ"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emf"/><Relationship Id="rId2" Type="http://schemas.openxmlformats.org/officeDocument/2006/relationships/image" Target="../media/image25.jpeg"/><Relationship Id="rId1" Type="http://schemas.openxmlformats.org/officeDocument/2006/relationships/slideLayout" Target="../slideLayouts/slideLayout1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3.v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Documento_do_Microsoft_Office_Word_97_-_20031.doc"/><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pPr>
              <a:defRPr/>
            </a:pPr>
            <a:fld id="{DC78C98E-6BFF-42F5-B7BF-9AF02D2CB164}" type="slidenum">
              <a:rPr lang="pt-BR"/>
              <a:pPr>
                <a:defRPr/>
              </a:pPr>
              <a:t>1</a:t>
            </a:fld>
            <a:endParaRPr lang="pt-BR" dirty="0"/>
          </a:p>
        </p:txBody>
      </p:sp>
      <p:sp>
        <p:nvSpPr>
          <p:cNvPr id="4" name="Espaço Reservado para Número de Slide 5"/>
          <p:cNvSpPr txBox="1">
            <a:spLocks noGrp="1"/>
          </p:cNvSpPr>
          <p:nvPr/>
        </p:nvSpPr>
        <p:spPr bwMode="auto">
          <a:xfrm>
            <a:off x="7010400" y="6569075"/>
            <a:ext cx="2133600" cy="288925"/>
          </a:xfrm>
          <a:prstGeom prst="rect">
            <a:avLst/>
          </a:prstGeom>
          <a:noFill/>
          <a:ln>
            <a:miter lim="800000"/>
            <a:headEnd/>
            <a:tailEnd/>
          </a:ln>
        </p:spPr>
        <p:txBody>
          <a:bodyPr/>
          <a:lstStyle/>
          <a:p>
            <a:pPr algn="r">
              <a:defRPr/>
            </a:pPr>
            <a:fld id="{E0505965-BA81-42B8-9907-8CD6881DD2AC}" type="slidenum">
              <a:rPr lang="pt-BR" sz="1000">
                <a:solidFill>
                  <a:srgbClr val="EA691A"/>
                </a:solidFill>
                <a:latin typeface="+mn-lt"/>
                <a:cs typeface="+mn-cs"/>
              </a:rPr>
              <a:pPr algn="r">
                <a:defRPr/>
              </a:pPr>
              <a:t>1</a:t>
            </a:fld>
            <a:endParaRPr lang="pt-BR" sz="1000" dirty="0">
              <a:solidFill>
                <a:srgbClr val="EA691A"/>
              </a:solidFill>
              <a:latin typeface="+mn-lt"/>
              <a:cs typeface="+mn-cs"/>
            </a:endParaRPr>
          </a:p>
        </p:txBody>
      </p:sp>
      <p:pic>
        <p:nvPicPr>
          <p:cNvPr id="16403" name="Picture 19" descr="template000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03"/>
                                        </p:tgtEl>
                                        <p:attrNameLst>
                                          <p:attrName>style.visibility</p:attrName>
                                        </p:attrNameLst>
                                      </p:cBhvr>
                                      <p:to>
                                        <p:strVal val="visible"/>
                                      </p:to>
                                    </p:set>
                                    <p:animEffect transition="in" filter="fade">
                                      <p:cBhvr>
                                        <p:cTn id="7" dur="20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4546" name="Group 2"/>
          <p:cNvGraphicFramePr>
            <a:graphicFrameLocks noGrp="1"/>
          </p:cNvGraphicFramePr>
          <p:nvPr>
            <p:ph idx="4294967295"/>
          </p:nvPr>
        </p:nvGraphicFramePr>
        <p:xfrm>
          <a:off x="683568" y="1052736"/>
          <a:ext cx="7772400" cy="5255578"/>
        </p:xfrm>
        <a:graphic>
          <a:graphicData uri="http://schemas.openxmlformats.org/drawingml/2006/table">
            <a:tbl>
              <a:tblPr/>
              <a:tblGrid>
                <a:gridCol w="1941513"/>
                <a:gridCol w="3240087"/>
                <a:gridCol w="2590800"/>
              </a:tblGrid>
              <a:tr h="439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1" i="1" u="none" strike="noStrike" cap="none" normalizeH="0" baseline="0" smtClean="0">
                          <a:ln>
                            <a:noFill/>
                          </a:ln>
                          <a:solidFill>
                            <a:schemeClr val="tx1"/>
                          </a:solidFill>
                          <a:effectLst>
                            <a:outerShdw blurRad="38100" dist="38100" dir="2700000" algn="tl">
                              <a:srgbClr val="C0C0C0"/>
                            </a:outerShdw>
                          </a:effectLst>
                          <a:latin typeface="Arial" charset="0"/>
                        </a:rPr>
                        <a:t>Insumos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1" i="1" u="none" strike="noStrike" cap="none" normalizeH="0" baseline="0" smtClean="0">
                          <a:ln>
                            <a:noFill/>
                          </a:ln>
                          <a:solidFill>
                            <a:schemeClr val="tx1"/>
                          </a:solidFill>
                          <a:effectLst>
                            <a:outerShdw blurRad="38100" dist="38100" dir="2700000" algn="tl">
                              <a:srgbClr val="C0C0C0"/>
                            </a:outerShdw>
                          </a:effectLst>
                          <a:latin typeface="Arial" charset="0"/>
                        </a:rPr>
                        <a:t>Conversão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1" i="1" u="none" strike="noStrike" cap="none" normalizeH="0" baseline="0" smtClean="0">
                          <a:ln>
                            <a:noFill/>
                          </a:ln>
                          <a:solidFill>
                            <a:schemeClr val="tx1"/>
                          </a:solidFill>
                          <a:effectLst>
                            <a:outerShdw blurRad="38100" dist="38100" dir="2700000" algn="tl">
                              <a:srgbClr val="C0C0C0"/>
                            </a:outerShdw>
                          </a:effectLst>
                          <a:latin typeface="Arial" charset="0"/>
                        </a:rPr>
                        <a:t>Saídas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rPr>
                        <a:t>Fábrica de eletrodomésticos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r>
              <a:tr h="1855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Matéria primas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Componentes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Equipamentos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Instalações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Mão de obra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Conformação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Montagem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Inspeção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Armazenagem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Expedição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Liquidificadores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Batedeiras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Torradeiras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Multiprocessadores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Centrifugas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rPr>
                        <a:t>Hospital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r>
              <a:tr h="215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Instalações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Equipamentos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Médicos, enfermeiros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Medicamentos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laboratórios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Recepção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Exames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Terapia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Medicação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Cirurgia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rPr>
                        <a:t>Pacientes curados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0" y="723900"/>
            <a:ext cx="7772400" cy="741363"/>
          </a:xfrm>
          <a:prstGeom prst="rect">
            <a:avLst/>
          </a:prstGeom>
          <a:solidFill>
            <a:srgbClr val="FFFFFF"/>
          </a:solidFill>
          <a:ln>
            <a:solidFill>
              <a:srgbClr val="000000"/>
            </a:solidFill>
            <a:miter lim="800000"/>
            <a:headEnd/>
            <a:tailEnd/>
          </a:ln>
        </p:spPr>
        <p:txBody>
          <a:bodyPr/>
          <a:lstStyle/>
          <a:p>
            <a:r>
              <a:rPr lang="pt-BR" sz="2000" smtClean="0">
                <a:latin typeface="Arial" charset="0"/>
              </a:rPr>
              <a:t>Sequenciamento da Programação da Produção</a:t>
            </a:r>
            <a:r>
              <a:rPr lang="pt-BR" sz="4000" smtClean="0">
                <a:latin typeface="Arial" charset="0"/>
              </a:rPr>
              <a:t> </a:t>
            </a:r>
            <a:endParaRPr lang="pt-BR" sz="2400" smtClean="0">
              <a:latin typeface="Arial" charset="0"/>
            </a:endParaRPr>
          </a:p>
        </p:txBody>
      </p:sp>
      <p:sp>
        <p:nvSpPr>
          <p:cNvPr id="27136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71364" name="Rectangle 4"/>
          <p:cNvSpPr>
            <a:spLocks noChangeArrowheads="1"/>
          </p:cNvSpPr>
          <p:nvPr/>
        </p:nvSpPr>
        <p:spPr bwMode="auto">
          <a:xfrm>
            <a:off x="614363" y="1706563"/>
            <a:ext cx="8205787" cy="1616075"/>
          </a:xfrm>
          <a:prstGeom prst="rect">
            <a:avLst/>
          </a:prstGeom>
          <a:noFill/>
          <a:ln w="9525">
            <a:noFill/>
            <a:miter lim="800000"/>
            <a:headEnd/>
            <a:tailEnd/>
          </a:ln>
          <a:effectLst/>
        </p:spPr>
        <p:txBody>
          <a:bodyPr anchor="ctr">
            <a:spAutoFit/>
          </a:bodyPr>
          <a:lstStyle/>
          <a:p>
            <a:pPr>
              <a:tabLst>
                <a:tab pos="3562350" algn="l"/>
              </a:tabLst>
            </a:pPr>
            <a:r>
              <a:rPr lang="pt-BR" sz="2000"/>
              <a:t>Exemplo :</a:t>
            </a:r>
          </a:p>
          <a:p>
            <a:pPr>
              <a:tabLst>
                <a:tab pos="3562350" algn="l"/>
              </a:tabLst>
            </a:pPr>
            <a:endParaRPr lang="pt-BR" sz="2000"/>
          </a:p>
          <a:p>
            <a:pPr eaLnBrk="0" hangingPunct="0">
              <a:tabLst>
                <a:tab pos="3562350" algn="l"/>
              </a:tabLst>
            </a:pPr>
            <a:r>
              <a:rPr lang="pt-BR" sz="2000"/>
              <a:t>Cinco trabalhos foram seqüenciados em um centro de trabalho de acordo com a ordem de chegada : A;B;C;D;E. segue tabela :</a:t>
            </a:r>
          </a:p>
          <a:p>
            <a:pPr eaLnBrk="0" hangingPunct="0">
              <a:tabLst>
                <a:tab pos="3562350" algn="l"/>
              </a:tabLst>
            </a:pPr>
            <a:endParaRPr lang="pt-BR" sz="2000"/>
          </a:p>
        </p:txBody>
      </p:sp>
      <p:graphicFrame>
        <p:nvGraphicFramePr>
          <p:cNvPr id="271365" name="Group 5"/>
          <p:cNvGraphicFramePr>
            <a:graphicFrameLocks noGrp="1"/>
          </p:cNvGraphicFramePr>
          <p:nvPr/>
        </p:nvGraphicFramePr>
        <p:xfrm>
          <a:off x="958850" y="3644900"/>
          <a:ext cx="5700713" cy="2013270"/>
        </p:xfrm>
        <a:graphic>
          <a:graphicData uri="http://schemas.openxmlformats.org/drawingml/2006/table">
            <a:tbl>
              <a:tblPr/>
              <a:tblGrid>
                <a:gridCol w="1900238"/>
                <a:gridCol w="1900237"/>
                <a:gridCol w="1900238"/>
              </a:tblGrid>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TRABALHO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PROCESSAMENTO (TP)</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DATA DEVIDA (DD)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A</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B</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8</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C</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0" y="754063"/>
            <a:ext cx="7772400" cy="657225"/>
          </a:xfrm>
          <a:prstGeom prst="rect">
            <a:avLst/>
          </a:prstGeom>
          <a:solidFill>
            <a:srgbClr val="FFFFFF"/>
          </a:solidFill>
          <a:ln>
            <a:solidFill>
              <a:srgbClr val="000000"/>
            </a:solidFill>
            <a:miter lim="800000"/>
            <a:headEnd/>
            <a:tailEnd/>
          </a:ln>
        </p:spPr>
        <p:txBody>
          <a:bodyPr/>
          <a:lstStyle/>
          <a:p>
            <a:r>
              <a:rPr lang="pt-BR" sz="2000" smtClean="0">
                <a:latin typeface="Arial" charset="0"/>
              </a:rPr>
              <a:t>Sequenciamento da Programação da Produção</a:t>
            </a:r>
            <a:r>
              <a:rPr lang="pt-BR" sz="4000" smtClean="0">
                <a:latin typeface="Arial" charset="0"/>
              </a:rPr>
              <a:t> </a:t>
            </a:r>
            <a:endParaRPr lang="pt-BR" sz="2400" smtClean="0">
              <a:latin typeface="Arial" charset="0"/>
            </a:endParaRPr>
          </a:p>
        </p:txBody>
      </p:sp>
      <p:sp>
        <p:nvSpPr>
          <p:cNvPr id="272387"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72388" name="Rectangle 4"/>
          <p:cNvSpPr>
            <a:spLocks noChangeArrowheads="1"/>
          </p:cNvSpPr>
          <p:nvPr/>
        </p:nvSpPr>
        <p:spPr bwMode="auto">
          <a:xfrm>
            <a:off x="1763713" y="1549400"/>
            <a:ext cx="7254875" cy="1006475"/>
          </a:xfrm>
          <a:prstGeom prst="rect">
            <a:avLst/>
          </a:prstGeom>
          <a:noFill/>
          <a:ln w="9525">
            <a:noFill/>
            <a:miter lim="800000"/>
            <a:headEnd/>
            <a:tailEnd/>
          </a:ln>
          <a:effectLst/>
        </p:spPr>
        <p:txBody>
          <a:bodyPr anchor="ctr">
            <a:spAutoFit/>
          </a:bodyPr>
          <a:lstStyle/>
          <a:p>
            <a:pPr>
              <a:tabLst>
                <a:tab pos="3562350" algn="l"/>
              </a:tabLst>
            </a:pPr>
            <a:r>
              <a:rPr lang="pt-BR" sz="2000"/>
              <a:t>Processo de calculo :</a:t>
            </a:r>
          </a:p>
          <a:p>
            <a:pPr eaLnBrk="0" hangingPunct="0">
              <a:tabLst>
                <a:tab pos="3562350" algn="l"/>
              </a:tabLst>
            </a:pPr>
            <a:r>
              <a:rPr lang="pt-BR" sz="2000"/>
              <a:t>Primeiro tempo de espera , tempo de termino; atraso do trabalho</a:t>
            </a:r>
          </a:p>
        </p:txBody>
      </p:sp>
      <p:graphicFrame>
        <p:nvGraphicFramePr>
          <p:cNvPr id="272389" name="Group 5"/>
          <p:cNvGraphicFramePr>
            <a:graphicFrameLocks noGrp="1"/>
          </p:cNvGraphicFramePr>
          <p:nvPr/>
        </p:nvGraphicFramePr>
        <p:xfrm>
          <a:off x="1889125" y="2720975"/>
          <a:ext cx="5367338" cy="3232470"/>
        </p:xfrm>
        <a:graphic>
          <a:graphicData uri="http://schemas.openxmlformats.org/drawingml/2006/table">
            <a:tbl>
              <a:tblPr/>
              <a:tblGrid>
                <a:gridCol w="1198563"/>
                <a:gridCol w="1562100"/>
                <a:gridCol w="720725"/>
                <a:gridCol w="628650"/>
                <a:gridCol w="631825"/>
                <a:gridCol w="625475"/>
              </a:tblGrid>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TRABALHO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PROCESSAMENTO (TP)</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DATA DEVIDA (DD)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espera (TE)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termino (TT)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Atraso (AT)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A</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71450" algn="l"/>
                          <a:tab pos="244475" algn="ctr"/>
                          <a:tab pos="3562350" algn="l"/>
                        </a:tabLst>
                      </a:pPr>
                      <a:r>
                        <a:rPr kumimoji="0" lang="pt-BR" sz="1200" b="0" i="0" u="none" strike="noStrike" cap="none" normalizeH="0" baseline="0" smtClean="0">
                          <a:ln>
                            <a:noFill/>
                          </a:ln>
                          <a:solidFill>
                            <a:schemeClr val="tx1"/>
                          </a:solidFill>
                          <a:effectLst/>
                          <a:latin typeface="Arial" charset="0"/>
                        </a:rPr>
                        <a:t>		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B</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8</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C</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Totais</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52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72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Médias</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10,4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14,4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2454" name="Rectangle 70"/>
          <p:cNvSpPr>
            <a:spLocks noChangeArrowheads="1"/>
          </p:cNvSpPr>
          <p:nvPr/>
        </p:nvSpPr>
        <p:spPr bwMode="auto">
          <a:xfrm>
            <a:off x="1889125" y="6178550"/>
            <a:ext cx="5040313" cy="274638"/>
          </a:xfrm>
          <a:prstGeom prst="rect">
            <a:avLst/>
          </a:prstGeom>
          <a:noFill/>
          <a:ln w="9525">
            <a:noFill/>
            <a:miter lim="800000"/>
            <a:headEnd/>
            <a:tailEnd/>
          </a:ln>
          <a:effectLst/>
        </p:spPr>
        <p:txBody>
          <a:bodyPr wrap="none" anchor="ctr">
            <a:spAutoFit/>
          </a:bodyPr>
          <a:lstStyle/>
          <a:p>
            <a:pPr>
              <a:tabLst>
                <a:tab pos="3562350" algn="l"/>
              </a:tabLst>
            </a:pPr>
            <a:r>
              <a:rPr lang="pt-BR" sz="1200"/>
              <a:t>Seqüenciamento acima é o PEPS – primeiro que entra primeiro que sai.</a:t>
            </a:r>
            <a:endParaRPr lang="pt-BR" sz="24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bwMode="auto">
          <a:xfrm>
            <a:off x="5346700" y="0"/>
            <a:ext cx="3797300" cy="684213"/>
          </a:xfrm>
          <a:prstGeom prst="rect">
            <a:avLst/>
          </a:prstGeom>
          <a:solidFill>
            <a:srgbClr val="FFFFFF"/>
          </a:solidFill>
          <a:ln>
            <a:solidFill>
              <a:srgbClr val="000000"/>
            </a:solidFill>
            <a:miter lim="800000"/>
            <a:headEnd/>
            <a:tailEnd/>
          </a:ln>
        </p:spPr>
        <p:txBody>
          <a:bodyPr/>
          <a:lstStyle/>
          <a:p>
            <a:pPr algn="l">
              <a:lnSpc>
                <a:spcPct val="60000"/>
              </a:lnSpc>
            </a:pPr>
            <a:r>
              <a:rPr lang="pt-BR" sz="2000" smtClean="0">
                <a:latin typeface="Arial" charset="0"/>
              </a:rPr>
              <a:t>Sequenciamento da Programação da Produção</a:t>
            </a:r>
            <a:r>
              <a:rPr lang="pt-BR" sz="4000" smtClean="0">
                <a:latin typeface="Arial" charset="0"/>
              </a:rPr>
              <a:t> </a:t>
            </a:r>
            <a:endParaRPr lang="pt-BR" sz="2400" smtClean="0">
              <a:latin typeface="Arial" charset="0"/>
            </a:endParaRPr>
          </a:p>
        </p:txBody>
      </p:sp>
      <p:sp>
        <p:nvSpPr>
          <p:cNvPr id="273411"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73412" name="Rectangle 4"/>
          <p:cNvSpPr>
            <a:spLocks noChangeArrowheads="1"/>
          </p:cNvSpPr>
          <p:nvPr/>
        </p:nvSpPr>
        <p:spPr bwMode="auto">
          <a:xfrm>
            <a:off x="323850" y="765175"/>
            <a:ext cx="8064500" cy="2835275"/>
          </a:xfrm>
          <a:prstGeom prst="rect">
            <a:avLst/>
          </a:prstGeom>
          <a:noFill/>
          <a:ln w="9525">
            <a:noFill/>
            <a:miter lim="800000"/>
            <a:headEnd/>
            <a:tailEnd/>
          </a:ln>
          <a:effectLst/>
        </p:spPr>
        <p:txBody>
          <a:bodyPr anchor="ctr">
            <a:spAutoFit/>
          </a:bodyPr>
          <a:lstStyle/>
          <a:p>
            <a:pPr>
              <a:tabLst>
                <a:tab pos="3562350" algn="l"/>
              </a:tabLst>
            </a:pPr>
            <a:r>
              <a:rPr lang="pt-BR" sz="2000"/>
              <a:t>Diferentes formas de seqüenciamento : n trabalhos, processador único</a:t>
            </a:r>
          </a:p>
          <a:p>
            <a:pPr>
              <a:tabLst>
                <a:tab pos="3562350" algn="l"/>
              </a:tabLst>
            </a:pPr>
            <a:r>
              <a:rPr lang="pt-BR" sz="2000"/>
              <a:t>Duas formas de solução :</a:t>
            </a:r>
          </a:p>
          <a:p>
            <a:pPr>
              <a:tabLst>
                <a:tab pos="3562350" algn="l"/>
              </a:tabLst>
            </a:pPr>
            <a:endParaRPr lang="pt-BR" sz="2000"/>
          </a:p>
          <a:p>
            <a:pPr>
              <a:tabLst>
                <a:tab pos="3562350" algn="l"/>
              </a:tabLst>
            </a:pPr>
            <a:r>
              <a:rPr lang="pt-BR" sz="2000"/>
              <a:t>Critério : minimização do tempo médio de termino</a:t>
            </a:r>
          </a:p>
          <a:p>
            <a:pPr>
              <a:tabLst>
                <a:tab pos="3562350" algn="l"/>
              </a:tabLst>
            </a:pPr>
            <a:r>
              <a:rPr lang="pt-BR" sz="2000"/>
              <a:t>Dado n trabalhos em um mesmo processador , ordenando de forma crescente de seu tempo de processamento. Objetivo : minimizar o tempo médio de termino entre os trabalhos.</a:t>
            </a:r>
          </a:p>
          <a:p>
            <a:pPr>
              <a:tabLst>
                <a:tab pos="3562350" algn="l"/>
              </a:tabLst>
            </a:pPr>
            <a:r>
              <a:rPr lang="pt-BR" sz="2000"/>
              <a:t>Ordenando pelo MTP , teremos :</a:t>
            </a:r>
          </a:p>
        </p:txBody>
      </p:sp>
      <p:graphicFrame>
        <p:nvGraphicFramePr>
          <p:cNvPr id="273413" name="Group 5"/>
          <p:cNvGraphicFramePr>
            <a:graphicFrameLocks noGrp="1"/>
          </p:cNvGraphicFramePr>
          <p:nvPr/>
        </p:nvGraphicFramePr>
        <p:xfrm>
          <a:off x="755650" y="3644900"/>
          <a:ext cx="7345363" cy="3049590"/>
        </p:xfrm>
        <a:graphic>
          <a:graphicData uri="http://schemas.openxmlformats.org/drawingml/2006/table">
            <a:tbl>
              <a:tblPr/>
              <a:tblGrid>
                <a:gridCol w="1639888"/>
                <a:gridCol w="2138362"/>
                <a:gridCol w="985838"/>
                <a:gridCol w="860425"/>
                <a:gridCol w="865187"/>
                <a:gridCol w="855663"/>
              </a:tblGrid>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TRABALHO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PROCESSAMENTO (TP)</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DATA DEVIDA (DD)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espera (TE)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termino (TT)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Atraso (AT)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171450" algn="l"/>
                          <a:tab pos="244475" algn="ctr"/>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C</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A</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B</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8</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Totais</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Médias</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8,6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74436" name="Rectangle 4"/>
          <p:cNvSpPr>
            <a:spLocks noChangeArrowheads="1"/>
          </p:cNvSpPr>
          <p:nvPr/>
        </p:nvSpPr>
        <p:spPr bwMode="auto">
          <a:xfrm>
            <a:off x="323850" y="981075"/>
            <a:ext cx="8496300" cy="1616075"/>
          </a:xfrm>
          <a:prstGeom prst="rect">
            <a:avLst/>
          </a:prstGeom>
          <a:noFill/>
          <a:ln w="9525">
            <a:noFill/>
            <a:miter lim="800000"/>
            <a:headEnd/>
            <a:tailEnd/>
          </a:ln>
          <a:effectLst/>
        </p:spPr>
        <p:txBody>
          <a:bodyPr anchor="ctr">
            <a:spAutoFit/>
          </a:bodyPr>
          <a:lstStyle/>
          <a:p>
            <a:pPr>
              <a:tabLst>
                <a:tab pos="3562350" algn="l"/>
              </a:tabLst>
            </a:pPr>
            <a:r>
              <a:rPr lang="pt-BR" sz="2000"/>
              <a:t>Resultado comparado com o PEPS</a:t>
            </a:r>
          </a:p>
          <a:p>
            <a:pPr>
              <a:tabLst>
                <a:tab pos="3562350" algn="l"/>
              </a:tabLst>
            </a:pPr>
            <a:r>
              <a:rPr lang="pt-BR" sz="2000"/>
              <a:t>	Redução do tempo médio de termino – de 10,4 para 4,5</a:t>
            </a:r>
          </a:p>
          <a:p>
            <a:pPr>
              <a:tabLst>
                <a:tab pos="3562350" algn="l"/>
              </a:tabLst>
            </a:pPr>
            <a:r>
              <a:rPr lang="pt-BR" sz="2000"/>
              <a:t>	Somente o trabalho B ficará atrasado .</a:t>
            </a:r>
          </a:p>
          <a:p>
            <a:pPr>
              <a:tabLst>
                <a:tab pos="3562350" algn="l"/>
              </a:tabLst>
            </a:pPr>
            <a:r>
              <a:rPr lang="pt-BR" sz="2000"/>
              <a:t>	O máximo de atraso 11 dias contra 13 anteriormente.de “E”</a:t>
            </a:r>
          </a:p>
          <a:p>
            <a:pPr>
              <a:tabLst>
                <a:tab pos="3562350" algn="l"/>
              </a:tabLst>
            </a:pPr>
            <a:r>
              <a:rPr lang="pt-BR" sz="2000"/>
              <a:t>	MTP resultado melhor que o PEPS</a:t>
            </a:r>
          </a:p>
        </p:txBody>
      </p:sp>
      <p:sp>
        <p:nvSpPr>
          <p:cNvPr id="274437" name="Rectangle 5"/>
          <p:cNvSpPr>
            <a:spLocks noChangeArrowheads="1"/>
          </p:cNvSpPr>
          <p:nvPr/>
        </p:nvSpPr>
        <p:spPr bwMode="auto">
          <a:xfrm>
            <a:off x="323850" y="2708275"/>
            <a:ext cx="7632700" cy="701675"/>
          </a:xfrm>
          <a:prstGeom prst="rect">
            <a:avLst/>
          </a:prstGeom>
          <a:noFill/>
          <a:ln w="9525">
            <a:noFill/>
            <a:miter lim="800000"/>
            <a:headEnd/>
            <a:tailEnd/>
          </a:ln>
          <a:effectLst/>
        </p:spPr>
        <p:txBody>
          <a:bodyPr anchor="ctr">
            <a:spAutoFit/>
          </a:bodyPr>
          <a:lstStyle/>
          <a:p>
            <a:pPr>
              <a:tabLst>
                <a:tab pos="3562350" algn="l"/>
              </a:tabLst>
            </a:pPr>
            <a:r>
              <a:rPr lang="pt-BR" sz="2000"/>
              <a:t>Critério : Minimizar o atraso Maximo em qualquer trabalho</a:t>
            </a:r>
          </a:p>
          <a:p>
            <a:pPr eaLnBrk="0" hangingPunct="0">
              <a:tabLst>
                <a:tab pos="3562350" algn="l"/>
              </a:tabLst>
            </a:pPr>
            <a:r>
              <a:rPr lang="pt-BR" sz="2000"/>
              <a:t>                  Agora queremos minimizar o DD.</a:t>
            </a:r>
          </a:p>
        </p:txBody>
      </p:sp>
      <p:graphicFrame>
        <p:nvGraphicFramePr>
          <p:cNvPr id="274438" name="Group 6"/>
          <p:cNvGraphicFramePr>
            <a:graphicFrameLocks noGrp="1"/>
          </p:cNvGraphicFramePr>
          <p:nvPr/>
        </p:nvGraphicFramePr>
        <p:xfrm>
          <a:off x="755650" y="3573463"/>
          <a:ext cx="6985000" cy="3232470"/>
        </p:xfrm>
        <a:graphic>
          <a:graphicData uri="http://schemas.openxmlformats.org/drawingml/2006/table">
            <a:tbl>
              <a:tblPr/>
              <a:tblGrid>
                <a:gridCol w="1560513"/>
                <a:gridCol w="2032000"/>
                <a:gridCol w="938212"/>
                <a:gridCol w="817563"/>
                <a:gridCol w="822325"/>
                <a:gridCol w="814387"/>
              </a:tblGrid>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TRABALHO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PROCESSAMENTO (TP)</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DATA DEVIDA (DD)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espera (TE)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termino (TT)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Atraso (AT)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171450" algn="l"/>
                          <a:tab pos="244475" algn="ctr"/>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B</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8</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C</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A</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Totais</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37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57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Médias</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7,4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11,4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4504" name="Rectangle 72"/>
          <p:cNvSpPr>
            <a:spLocks noGrp="1" noChangeArrowheads="1"/>
          </p:cNvSpPr>
          <p:nvPr>
            <p:ph type="title"/>
          </p:nvPr>
        </p:nvSpPr>
        <p:spPr bwMode="auto">
          <a:xfrm>
            <a:off x="5346700" y="0"/>
            <a:ext cx="3797300" cy="684213"/>
          </a:xfrm>
          <a:prstGeom prst="rect">
            <a:avLst/>
          </a:prstGeom>
          <a:solidFill>
            <a:srgbClr val="FFFFFF"/>
          </a:solidFill>
          <a:ln>
            <a:solidFill>
              <a:srgbClr val="000000"/>
            </a:solidFill>
            <a:miter lim="800000"/>
            <a:headEnd/>
            <a:tailEnd/>
          </a:ln>
        </p:spPr>
        <p:txBody>
          <a:bodyPr/>
          <a:lstStyle/>
          <a:p>
            <a:pPr algn="l">
              <a:lnSpc>
                <a:spcPct val="60000"/>
              </a:lnSpc>
            </a:pPr>
            <a:r>
              <a:rPr lang="pt-BR" sz="2000" smtClean="0">
                <a:latin typeface="Arial" charset="0"/>
              </a:rPr>
              <a:t>Sequenciamento da Programação da Produção</a:t>
            </a:r>
            <a:r>
              <a:rPr lang="pt-BR" smtClean="0">
                <a:latin typeface="Arial" charset="0"/>
              </a:rPr>
              <a:t>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lnSpc>
                <a:spcPct val="70000"/>
              </a:lnSpc>
            </a:pPr>
            <a:r>
              <a:rPr lang="pt-BR" sz="2000" smtClean="0">
                <a:latin typeface="Arial" charset="0"/>
              </a:rPr>
              <a:t>Sequenciamento da Programação da Produção</a:t>
            </a:r>
            <a:r>
              <a:rPr lang="pt-BR" sz="4000" smtClean="0">
                <a:latin typeface="Arial" charset="0"/>
              </a:rPr>
              <a:t> </a:t>
            </a:r>
            <a:endParaRPr lang="pt-BR" sz="2400" smtClean="0">
              <a:latin typeface="Arial" charset="0"/>
            </a:endParaRPr>
          </a:p>
        </p:txBody>
      </p:sp>
      <p:sp>
        <p:nvSpPr>
          <p:cNvPr id="27545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75460" name="Rectangle 4"/>
          <p:cNvSpPr>
            <a:spLocks noChangeArrowheads="1"/>
          </p:cNvSpPr>
          <p:nvPr/>
        </p:nvSpPr>
        <p:spPr bwMode="auto">
          <a:xfrm>
            <a:off x="795338" y="1136650"/>
            <a:ext cx="3668712" cy="762000"/>
          </a:xfrm>
          <a:prstGeom prst="rect">
            <a:avLst/>
          </a:prstGeom>
          <a:noFill/>
          <a:ln w="9525">
            <a:noFill/>
            <a:miter lim="800000"/>
            <a:headEnd/>
            <a:tailEnd/>
          </a:ln>
          <a:effectLst/>
        </p:spPr>
        <p:txBody>
          <a:bodyPr wrap="none" anchor="ctr">
            <a:spAutoFit/>
          </a:bodyPr>
          <a:lstStyle/>
          <a:p>
            <a:pPr>
              <a:tabLst>
                <a:tab pos="3562350" algn="l"/>
              </a:tabLst>
            </a:pPr>
            <a:r>
              <a:rPr lang="pt-BR" sz="2000"/>
              <a:t>Quadro resumo para avaliação</a:t>
            </a:r>
          </a:p>
          <a:p>
            <a:pPr eaLnBrk="0" hangingPunct="0">
              <a:tabLst>
                <a:tab pos="3562350" algn="l"/>
              </a:tabLst>
            </a:pPr>
            <a:endParaRPr lang="pt-BR" sz="2400"/>
          </a:p>
        </p:txBody>
      </p:sp>
      <p:graphicFrame>
        <p:nvGraphicFramePr>
          <p:cNvPr id="275461" name="Group 5"/>
          <p:cNvGraphicFramePr>
            <a:graphicFrameLocks noGrp="1"/>
          </p:cNvGraphicFramePr>
          <p:nvPr/>
        </p:nvGraphicFramePr>
        <p:xfrm>
          <a:off x="1182688" y="1916113"/>
          <a:ext cx="4110037" cy="731838"/>
        </p:xfrm>
        <a:graphic>
          <a:graphicData uri="http://schemas.openxmlformats.org/drawingml/2006/table">
            <a:tbl>
              <a:tblPr/>
              <a:tblGrid>
                <a:gridCol w="1198562"/>
                <a:gridCol w="1562100"/>
                <a:gridCol w="720725"/>
                <a:gridCol w="628650"/>
              </a:tblGrid>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CRITÉRIO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PEPS</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MTP</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DD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médio de espera</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10,4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171450" algn="l"/>
                          <a:tab pos="244475" algn="ctr"/>
                          <a:tab pos="3562350" algn="l"/>
                        </a:tabLst>
                      </a:pPr>
                      <a:r>
                        <a:rPr kumimoji="0" lang="pt-BR" sz="1200" b="0" i="0" u="none" strike="noStrike" cap="none" normalizeH="0" baseline="0" smtClean="0">
                          <a:ln>
                            <a:noFill/>
                          </a:ln>
                          <a:solidFill>
                            <a:schemeClr val="tx1"/>
                          </a:solidFill>
                          <a:effectLst/>
                          <a:latin typeface="Arial" charset="0"/>
                        </a:rPr>
                        <a:t>7,4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5478" name="Rectangle 22"/>
          <p:cNvSpPr>
            <a:spLocks noChangeArrowheads="1"/>
          </p:cNvSpPr>
          <p:nvPr/>
        </p:nvSpPr>
        <p:spPr bwMode="auto">
          <a:xfrm>
            <a:off x="533400" y="2913063"/>
            <a:ext cx="7783513" cy="1006475"/>
          </a:xfrm>
          <a:prstGeom prst="rect">
            <a:avLst/>
          </a:prstGeom>
          <a:noFill/>
          <a:ln w="9525">
            <a:noFill/>
            <a:miter lim="800000"/>
            <a:headEnd/>
            <a:tailEnd/>
          </a:ln>
          <a:effectLst/>
        </p:spPr>
        <p:txBody>
          <a:bodyPr anchor="ctr">
            <a:spAutoFit/>
          </a:bodyPr>
          <a:lstStyle/>
          <a:p>
            <a:pPr>
              <a:tabLst>
                <a:tab pos="3562350" algn="l"/>
              </a:tabLst>
            </a:pPr>
            <a:r>
              <a:rPr lang="pt-BR" sz="2000"/>
              <a:t>Não existe o certo ou errado, o MTP e DD são melhores que o PEPS , porém imaginem o atendimento ao publico, supermercado, e sem adotar o PEPS no caixa.</a:t>
            </a:r>
          </a:p>
        </p:txBody>
      </p:sp>
      <p:sp>
        <p:nvSpPr>
          <p:cNvPr id="275479" name="Rectangle 23"/>
          <p:cNvSpPr>
            <a:spLocks noChangeArrowheads="1"/>
          </p:cNvSpPr>
          <p:nvPr/>
        </p:nvSpPr>
        <p:spPr bwMode="auto">
          <a:xfrm>
            <a:off x="827088" y="4246563"/>
            <a:ext cx="4633912" cy="396875"/>
          </a:xfrm>
          <a:prstGeom prst="rect">
            <a:avLst/>
          </a:prstGeom>
          <a:noFill/>
          <a:ln w="9525">
            <a:noFill/>
            <a:miter lim="800000"/>
            <a:headEnd/>
            <a:tailEnd/>
          </a:ln>
          <a:effectLst/>
        </p:spPr>
        <p:txBody>
          <a:bodyPr wrap="none" anchor="ctr">
            <a:spAutoFit/>
          </a:bodyPr>
          <a:lstStyle/>
          <a:p>
            <a:pPr>
              <a:tabLst>
                <a:tab pos="457200" algn="l"/>
                <a:tab pos="3562350" algn="l"/>
              </a:tabLst>
            </a:pPr>
            <a:r>
              <a:rPr lang="pt-BR" sz="2000"/>
              <a:t>B) n trabalhos , dois processadores em série</a:t>
            </a:r>
          </a:p>
        </p:txBody>
      </p:sp>
      <p:graphicFrame>
        <p:nvGraphicFramePr>
          <p:cNvPr id="275480" name="Group 24"/>
          <p:cNvGraphicFramePr>
            <a:graphicFrameLocks noGrp="1"/>
          </p:cNvGraphicFramePr>
          <p:nvPr/>
        </p:nvGraphicFramePr>
        <p:xfrm>
          <a:off x="827088" y="5026025"/>
          <a:ext cx="6769100" cy="1281114"/>
        </p:xfrm>
        <a:graphic>
          <a:graphicData uri="http://schemas.openxmlformats.org/drawingml/2006/table">
            <a:tbl>
              <a:tblPr/>
              <a:tblGrid>
                <a:gridCol w="1974850"/>
                <a:gridCol w="2571750"/>
                <a:gridCol w="1187450"/>
                <a:gridCol w="1035050"/>
              </a:tblGrid>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endParaRPr kumimoji="0" lang="pt-BR"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médio de termino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14,4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8,6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11,4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Atraso máximo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Atraso médio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0,6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Nº trabalhos atraso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76484" name="Rectangle 4"/>
          <p:cNvSpPr>
            <a:spLocks noChangeArrowheads="1"/>
          </p:cNvSpPr>
          <p:nvPr/>
        </p:nvSpPr>
        <p:spPr bwMode="auto">
          <a:xfrm>
            <a:off x="276225" y="1235075"/>
            <a:ext cx="8328025" cy="2835275"/>
          </a:xfrm>
          <a:prstGeom prst="rect">
            <a:avLst/>
          </a:prstGeom>
          <a:noFill/>
          <a:ln w="9525">
            <a:noFill/>
            <a:miter lim="800000"/>
            <a:headEnd/>
            <a:tailEnd/>
          </a:ln>
          <a:effectLst/>
        </p:spPr>
        <p:txBody>
          <a:bodyPr anchor="ctr">
            <a:spAutoFit/>
          </a:bodyPr>
          <a:lstStyle/>
          <a:p>
            <a:pPr>
              <a:tabLst>
                <a:tab pos="3562350" algn="l"/>
              </a:tabLst>
            </a:pPr>
            <a:r>
              <a:rPr lang="pt-BR" sz="2000"/>
              <a:t>Regra Johnson</a:t>
            </a:r>
          </a:p>
          <a:p>
            <a:pPr eaLnBrk="0" hangingPunct="0">
              <a:buFontTx/>
              <a:buAutoNum type="arabicPeriod"/>
              <a:tabLst>
                <a:tab pos="3562350" algn="l"/>
              </a:tabLst>
            </a:pPr>
            <a:r>
              <a:rPr lang="pt-BR" sz="2000"/>
              <a:t>Tempo de processamento – verificar o menor tempo entre os 2 processadores, se forem iguais escolher qualquer um deles.</a:t>
            </a:r>
          </a:p>
          <a:p>
            <a:pPr eaLnBrk="0" hangingPunct="0">
              <a:buFontTx/>
              <a:buAutoNum type="arabicPeriod"/>
              <a:tabLst>
                <a:tab pos="3562350" algn="l"/>
              </a:tabLst>
            </a:pPr>
            <a:r>
              <a:rPr lang="pt-BR" sz="2000"/>
              <a:t>Se o menor tempo de processamento for do processador 1 alocar no primeiro local vago, se for no segundo alocar no ultimo lugar vago.</a:t>
            </a:r>
          </a:p>
          <a:p>
            <a:pPr eaLnBrk="0" hangingPunct="0">
              <a:buFontTx/>
              <a:buAutoNum type="arabicPeriod"/>
              <a:tabLst>
                <a:tab pos="3562350" algn="l"/>
              </a:tabLst>
            </a:pPr>
            <a:r>
              <a:rPr lang="pt-BR" sz="2000"/>
              <a:t>Riscar o trabalho seqüenciado e volte a procedimento 1., até terminar com todos.</a:t>
            </a:r>
          </a:p>
          <a:p>
            <a:pPr eaLnBrk="0" hangingPunct="0">
              <a:tabLst>
                <a:tab pos="3562350" algn="l"/>
              </a:tabLst>
            </a:pPr>
            <a:r>
              <a:rPr lang="pt-BR" sz="2000"/>
              <a:t>Dados do problema</a:t>
            </a:r>
          </a:p>
          <a:p>
            <a:pPr eaLnBrk="0" hangingPunct="0">
              <a:tabLst>
                <a:tab pos="3562350" algn="l"/>
              </a:tabLst>
            </a:pPr>
            <a:endParaRPr lang="pt-BR" sz="2000"/>
          </a:p>
        </p:txBody>
      </p:sp>
      <p:graphicFrame>
        <p:nvGraphicFramePr>
          <p:cNvPr id="276485" name="Group 5"/>
          <p:cNvGraphicFramePr>
            <a:graphicFrameLocks noGrp="1"/>
          </p:cNvGraphicFramePr>
          <p:nvPr/>
        </p:nvGraphicFramePr>
        <p:xfrm>
          <a:off x="1247775" y="4395788"/>
          <a:ext cx="5700713" cy="1555752"/>
        </p:xfrm>
        <a:graphic>
          <a:graphicData uri="http://schemas.openxmlformats.org/drawingml/2006/table">
            <a:tbl>
              <a:tblPr/>
              <a:tblGrid>
                <a:gridCol w="1900238"/>
                <a:gridCol w="1900237"/>
                <a:gridCol w="1900238"/>
              </a:tblGrid>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Trabalho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de processamento maq 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Tempo processamento maq 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8</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512" name="Rectangle 32"/>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lnSpc>
                <a:spcPct val="70000"/>
              </a:lnSpc>
            </a:pPr>
            <a:r>
              <a:rPr lang="pt-BR" sz="2000" smtClean="0">
                <a:latin typeface="Arial" charset="0"/>
              </a:rPr>
              <a:t>Sequenciamento da Programação da Produção</a:t>
            </a:r>
            <a:r>
              <a:rPr lang="pt-BR" smtClean="0">
                <a:latin typeface="Arial" charset="0"/>
              </a:rPr>
              <a: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77508" name="Rectangle 4"/>
          <p:cNvSpPr>
            <a:spLocks noChangeArrowheads="1"/>
          </p:cNvSpPr>
          <p:nvPr/>
        </p:nvSpPr>
        <p:spPr bwMode="auto">
          <a:xfrm>
            <a:off x="365125" y="1220788"/>
            <a:ext cx="8167688" cy="2225675"/>
          </a:xfrm>
          <a:prstGeom prst="rect">
            <a:avLst/>
          </a:prstGeom>
          <a:noFill/>
          <a:ln w="9525">
            <a:noFill/>
            <a:miter lim="800000"/>
            <a:headEnd/>
            <a:tailEnd/>
          </a:ln>
          <a:effectLst/>
        </p:spPr>
        <p:txBody>
          <a:bodyPr anchor="ctr">
            <a:spAutoFit/>
          </a:bodyPr>
          <a:lstStyle/>
          <a:p>
            <a:pPr>
              <a:tabLst>
                <a:tab pos="3562350" algn="l"/>
              </a:tabLst>
            </a:pPr>
            <a:r>
              <a:rPr lang="pt-BR" sz="2000"/>
              <a:t>Utilizando a regra de Johnson :</a:t>
            </a:r>
          </a:p>
          <a:p>
            <a:pPr eaLnBrk="0" hangingPunct="0">
              <a:tabLst>
                <a:tab pos="3562350" algn="l"/>
              </a:tabLst>
            </a:pPr>
            <a:r>
              <a:rPr lang="pt-BR" sz="2000"/>
              <a:t>Menor tempo de processamento será: trabalho 3 maquina 2 , portanto ele será o ultimo a ser colocado em máquina.</a:t>
            </a:r>
          </a:p>
          <a:p>
            <a:pPr eaLnBrk="0" hangingPunct="0">
              <a:tabLst>
                <a:tab pos="3562350" algn="l"/>
              </a:tabLst>
            </a:pPr>
            <a:r>
              <a:rPr lang="pt-BR" sz="2000"/>
              <a:t>Depois vem será o trabalho 2 , maquina 1 , portanto será o 1º da fila.</a:t>
            </a:r>
          </a:p>
          <a:p>
            <a:pPr eaLnBrk="0" hangingPunct="0">
              <a:tabLst>
                <a:tab pos="3562350" algn="l"/>
              </a:tabLst>
            </a:pPr>
            <a:r>
              <a:rPr lang="pt-BR" sz="2000"/>
              <a:t>O próximo é o trabalho 1 na máquina 2 , este será o penúltimo</a:t>
            </a:r>
          </a:p>
          <a:p>
            <a:pPr eaLnBrk="0" hangingPunct="0">
              <a:tabLst>
                <a:tab pos="3562350" algn="l"/>
              </a:tabLst>
            </a:pPr>
            <a:r>
              <a:rPr lang="pt-BR" sz="2000"/>
              <a:t>Trabalho 4  , ficará na maquina 1 , após ao trabalho 2</a:t>
            </a:r>
          </a:p>
          <a:p>
            <a:pPr eaLnBrk="0" hangingPunct="0">
              <a:tabLst>
                <a:tab pos="3562350" algn="l"/>
              </a:tabLst>
            </a:pPr>
            <a:r>
              <a:rPr lang="pt-BR" sz="1000"/>
              <a:t>Maquina 1</a:t>
            </a:r>
            <a:r>
              <a:rPr lang="pt-BR" sz="2000"/>
              <a:t>						</a:t>
            </a:r>
          </a:p>
        </p:txBody>
      </p:sp>
      <p:graphicFrame>
        <p:nvGraphicFramePr>
          <p:cNvPr id="277509" name="Group 5"/>
          <p:cNvGraphicFramePr>
            <a:graphicFrameLocks noGrp="1"/>
          </p:cNvGraphicFramePr>
          <p:nvPr/>
        </p:nvGraphicFramePr>
        <p:xfrm>
          <a:off x="1468438" y="3109913"/>
          <a:ext cx="3824287" cy="457200"/>
        </p:xfrm>
        <a:graphic>
          <a:graphicData uri="http://schemas.openxmlformats.org/drawingml/2006/table">
            <a:tbl>
              <a:tblPr/>
              <a:tblGrid>
                <a:gridCol w="509587"/>
                <a:gridCol w="685800"/>
                <a:gridCol w="809625"/>
                <a:gridCol w="1819275"/>
              </a:tblGrid>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 TP = 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 TP = 6</a:t>
                      </a:r>
                      <a:endParaRPr kumimoji="0" lang="pt-BR" sz="1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 TP = 8 </a:t>
                      </a:r>
                      <a:endParaRPr kumimoji="0" lang="pt-BR" sz="1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T3 = 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521" name="Rectangle 17"/>
          <p:cNvSpPr>
            <a:spLocks noChangeArrowheads="1"/>
          </p:cNvSpPr>
          <p:nvPr/>
        </p:nvSpPr>
        <p:spPr bwMode="auto">
          <a:xfrm>
            <a:off x="365125" y="3565525"/>
            <a:ext cx="4927600" cy="457200"/>
          </a:xfrm>
          <a:prstGeom prst="rect">
            <a:avLst/>
          </a:prstGeom>
          <a:noFill/>
          <a:ln w="9525">
            <a:noFill/>
            <a:miter lim="800000"/>
            <a:headEnd/>
            <a:tailEnd/>
          </a:ln>
          <a:effectLst/>
        </p:spPr>
        <p:txBody>
          <a:bodyPr wrap="none" anchor="ctr">
            <a:spAutoFit/>
          </a:bodyPr>
          <a:lstStyle/>
          <a:p>
            <a:pPr>
              <a:tabLst>
                <a:tab pos="3562350" algn="l"/>
              </a:tabLst>
            </a:pPr>
            <a:r>
              <a:rPr lang="pt-BR" sz="1200"/>
              <a:t>                            0           3                9                   17                                 27</a:t>
            </a:r>
            <a:endParaRPr lang="pt-BR" sz="900"/>
          </a:p>
          <a:p>
            <a:pPr eaLnBrk="0" hangingPunct="0">
              <a:tabLst>
                <a:tab pos="3562350" algn="l"/>
              </a:tabLst>
            </a:pPr>
            <a:r>
              <a:rPr lang="pt-BR" sz="1200"/>
              <a:t>Maquina 2</a:t>
            </a:r>
            <a:endParaRPr lang="pt-BR" sz="2400"/>
          </a:p>
        </p:txBody>
      </p:sp>
      <p:graphicFrame>
        <p:nvGraphicFramePr>
          <p:cNvPr id="277522" name="Group 18"/>
          <p:cNvGraphicFramePr>
            <a:graphicFrameLocks noGrp="1"/>
          </p:cNvGraphicFramePr>
          <p:nvPr/>
        </p:nvGraphicFramePr>
        <p:xfrm>
          <a:off x="365125" y="4022725"/>
          <a:ext cx="4622800" cy="640080"/>
        </p:xfrm>
        <a:graphic>
          <a:graphicData uri="http://schemas.openxmlformats.org/drawingml/2006/table">
            <a:tbl>
              <a:tblPr/>
              <a:tblGrid>
                <a:gridCol w="639763"/>
                <a:gridCol w="1028700"/>
                <a:gridCol w="984250"/>
                <a:gridCol w="744537"/>
                <a:gridCol w="557213"/>
                <a:gridCol w="668337"/>
              </a:tblGrid>
              <a:tr h="252413">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endParaRPr kumimoji="0" lang="pt-BR"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parado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  TP = 9    </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 TP = 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 TP = 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parado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3 TP = 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538" name="Rectangle 34"/>
          <p:cNvSpPr>
            <a:spLocks noChangeArrowheads="1"/>
          </p:cNvSpPr>
          <p:nvPr/>
        </p:nvSpPr>
        <p:spPr bwMode="auto">
          <a:xfrm>
            <a:off x="365125" y="5010150"/>
            <a:ext cx="7878763" cy="1920875"/>
          </a:xfrm>
          <a:prstGeom prst="rect">
            <a:avLst/>
          </a:prstGeom>
          <a:noFill/>
          <a:ln w="9525">
            <a:noFill/>
            <a:miter lim="800000"/>
            <a:headEnd/>
            <a:tailEnd/>
          </a:ln>
          <a:effectLst/>
        </p:spPr>
        <p:txBody>
          <a:bodyPr anchor="ctr">
            <a:spAutoFit/>
          </a:bodyPr>
          <a:lstStyle/>
          <a:p>
            <a:pPr eaLnBrk="0" hangingPunct="0">
              <a:tabLst>
                <a:tab pos="3562350" algn="l"/>
              </a:tabLst>
            </a:pPr>
            <a:r>
              <a:rPr lang="pt-BR" sz="2000"/>
              <a:t>O trabalho 3 terá como tempo de termino 29 horas , com uma eficiência de 0,88 , onde :</a:t>
            </a:r>
          </a:p>
          <a:p>
            <a:pPr eaLnBrk="0" hangingPunct="0">
              <a:tabLst>
                <a:tab pos="3562350" algn="l"/>
              </a:tabLst>
            </a:pPr>
            <a:r>
              <a:rPr lang="pt-BR" sz="2000"/>
              <a:t>Eficiência = soma dos tempos de processamento / 2 x tempo de termino do ultimo trabalho</a:t>
            </a:r>
          </a:p>
          <a:p>
            <a:pPr eaLnBrk="0" hangingPunct="0">
              <a:tabLst>
                <a:tab pos="3562350" algn="l"/>
              </a:tabLst>
            </a:pPr>
            <a:r>
              <a:rPr lang="pt-BR" sz="2000"/>
              <a:t>Portanto :  maq 1 = 27 + maq2 (29 – 5 – parada)  / 2 x 29 =&gt; 51 / 58 =  0,88 de eficiência.</a:t>
            </a:r>
          </a:p>
        </p:txBody>
      </p:sp>
      <p:sp>
        <p:nvSpPr>
          <p:cNvPr id="277539" name="Text Box 35"/>
          <p:cNvSpPr txBox="1">
            <a:spLocks noChangeArrowheads="1"/>
          </p:cNvSpPr>
          <p:nvPr/>
        </p:nvSpPr>
        <p:spPr bwMode="auto">
          <a:xfrm>
            <a:off x="684213" y="4576763"/>
            <a:ext cx="4197350" cy="365125"/>
          </a:xfrm>
          <a:prstGeom prst="rect">
            <a:avLst/>
          </a:prstGeom>
          <a:noFill/>
          <a:ln w="9525">
            <a:noFill/>
            <a:miter lim="800000"/>
            <a:headEnd/>
            <a:tailEnd/>
          </a:ln>
          <a:effectLst/>
        </p:spPr>
        <p:txBody>
          <a:bodyPr wrap="none">
            <a:spAutoFit/>
          </a:bodyPr>
          <a:lstStyle/>
          <a:p>
            <a:pPr algn="ctr"/>
            <a:r>
              <a:rPr lang="pt-BR" sz="900"/>
              <a:t>0            3                        12                       21	      25          27            29</a:t>
            </a:r>
          </a:p>
          <a:p>
            <a:pPr algn="ctr"/>
            <a:endParaRPr lang="pt-BR" sz="900"/>
          </a:p>
        </p:txBody>
      </p:sp>
      <p:sp>
        <p:nvSpPr>
          <p:cNvPr id="277541" name="Rectangle 37"/>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lnSpc>
                <a:spcPct val="70000"/>
              </a:lnSpc>
            </a:pPr>
            <a:r>
              <a:rPr lang="pt-BR" sz="2000" smtClean="0">
                <a:latin typeface="Arial" charset="0"/>
              </a:rPr>
              <a:t>Sequenciamento da Programação da Produção</a:t>
            </a:r>
            <a:r>
              <a:rPr lang="pt-BR" smtClean="0">
                <a:latin typeface="Arial" charset="0"/>
              </a:rPr>
              <a:t>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78532" name="Rectangle 4"/>
          <p:cNvSpPr>
            <a:spLocks noChangeArrowheads="1"/>
          </p:cNvSpPr>
          <p:nvPr/>
        </p:nvSpPr>
        <p:spPr bwMode="auto">
          <a:xfrm>
            <a:off x="365125" y="1049338"/>
            <a:ext cx="8413750" cy="1006475"/>
          </a:xfrm>
          <a:prstGeom prst="rect">
            <a:avLst/>
          </a:prstGeom>
          <a:noFill/>
          <a:ln w="9525">
            <a:noFill/>
            <a:miter lim="800000"/>
            <a:headEnd/>
            <a:tailEnd/>
          </a:ln>
          <a:effectLst/>
        </p:spPr>
        <p:txBody>
          <a:bodyPr wrap="none" anchor="ctr">
            <a:spAutoFit/>
          </a:bodyPr>
          <a:lstStyle/>
          <a:p>
            <a:pPr>
              <a:tabLst>
                <a:tab pos="3562350" algn="l"/>
              </a:tabLst>
            </a:pPr>
            <a:r>
              <a:rPr lang="pt-BR" sz="2000"/>
              <a:t>Se fizéssemos pelo PEPS teríamos :</a:t>
            </a:r>
          </a:p>
          <a:p>
            <a:pPr eaLnBrk="0" hangingPunct="0">
              <a:tabLst>
                <a:tab pos="3562350" algn="l"/>
              </a:tabLst>
            </a:pPr>
            <a:r>
              <a:rPr lang="pt-BR" sz="2000"/>
              <a:t>Maquina 1							</a:t>
            </a:r>
          </a:p>
          <a:p>
            <a:pPr eaLnBrk="0" hangingPunct="0">
              <a:tabLst>
                <a:tab pos="3562350" algn="l"/>
              </a:tabLst>
            </a:pPr>
            <a:endParaRPr lang="pt-BR" sz="2000"/>
          </a:p>
        </p:txBody>
      </p:sp>
      <p:graphicFrame>
        <p:nvGraphicFramePr>
          <p:cNvPr id="278533" name="Group 5"/>
          <p:cNvGraphicFramePr>
            <a:graphicFrameLocks noGrp="1"/>
          </p:cNvGraphicFramePr>
          <p:nvPr/>
        </p:nvGraphicFramePr>
        <p:xfrm>
          <a:off x="1403350" y="2836863"/>
          <a:ext cx="3824288" cy="457200"/>
        </p:xfrm>
        <a:graphic>
          <a:graphicData uri="http://schemas.openxmlformats.org/drawingml/2006/table">
            <a:tbl>
              <a:tblPr/>
              <a:tblGrid>
                <a:gridCol w="509588"/>
                <a:gridCol w="685800"/>
                <a:gridCol w="809625"/>
                <a:gridCol w="1819275"/>
              </a:tblGrid>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 TP = 8</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 TP = 3</a:t>
                      </a:r>
                      <a:endParaRPr kumimoji="0" lang="pt-BR" sz="1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3 TP = 10</a:t>
                      </a:r>
                      <a:endParaRPr kumimoji="0" lang="pt-BR" sz="1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 TP = 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8545" name="Rectangle 17"/>
          <p:cNvSpPr>
            <a:spLocks noChangeArrowheads="1"/>
          </p:cNvSpPr>
          <p:nvPr/>
        </p:nvSpPr>
        <p:spPr bwMode="auto">
          <a:xfrm>
            <a:off x="365125" y="3292475"/>
            <a:ext cx="5075238" cy="457200"/>
          </a:xfrm>
          <a:prstGeom prst="rect">
            <a:avLst/>
          </a:prstGeom>
          <a:noFill/>
          <a:ln w="9525">
            <a:noFill/>
            <a:miter lim="800000"/>
            <a:headEnd/>
            <a:tailEnd/>
          </a:ln>
          <a:effectLst/>
        </p:spPr>
        <p:txBody>
          <a:bodyPr wrap="none" anchor="ctr">
            <a:spAutoFit/>
          </a:bodyPr>
          <a:lstStyle/>
          <a:p>
            <a:pPr>
              <a:tabLst>
                <a:tab pos="3562350" algn="l"/>
              </a:tabLst>
            </a:pPr>
            <a:r>
              <a:rPr lang="pt-BR" sz="1200"/>
              <a:t>                       0           8                11                   21                                         27</a:t>
            </a:r>
            <a:endParaRPr lang="pt-BR" sz="900"/>
          </a:p>
          <a:p>
            <a:pPr eaLnBrk="0" hangingPunct="0">
              <a:tabLst>
                <a:tab pos="3562350" algn="l"/>
              </a:tabLst>
            </a:pPr>
            <a:r>
              <a:rPr lang="pt-BR" sz="1200"/>
              <a:t>Maquina 2</a:t>
            </a:r>
            <a:endParaRPr lang="pt-BR" sz="2400"/>
          </a:p>
        </p:txBody>
      </p:sp>
      <p:graphicFrame>
        <p:nvGraphicFramePr>
          <p:cNvPr id="278546" name="Group 18"/>
          <p:cNvGraphicFramePr>
            <a:graphicFrameLocks noGrp="1"/>
          </p:cNvGraphicFramePr>
          <p:nvPr/>
        </p:nvGraphicFramePr>
        <p:xfrm>
          <a:off x="1023938" y="3749675"/>
          <a:ext cx="4411662" cy="457200"/>
        </p:xfrm>
        <a:graphic>
          <a:graphicData uri="http://schemas.openxmlformats.org/drawingml/2006/table">
            <a:tbl>
              <a:tblPr/>
              <a:tblGrid>
                <a:gridCol w="754062"/>
                <a:gridCol w="571500"/>
                <a:gridCol w="879475"/>
                <a:gridCol w="492125"/>
                <a:gridCol w="1143000"/>
                <a:gridCol w="571500"/>
              </a:tblGrid>
              <a:tr h="252413">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endParaRPr kumimoji="0" lang="pt-BR"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parado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1  TP = 4 </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2 TP = 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000" b="0" i="0" u="none" strike="noStrike" cap="none" normalizeH="0" baseline="0" smtClean="0">
                          <a:ln>
                            <a:noFill/>
                          </a:ln>
                          <a:solidFill>
                            <a:schemeClr val="tx1"/>
                          </a:solidFill>
                          <a:effectLst/>
                          <a:latin typeface="Arial" charset="0"/>
                        </a:rPr>
                        <a:t>3 TP =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parado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562350" algn="l"/>
                        </a:tabLst>
                      </a:pPr>
                      <a:r>
                        <a:rPr kumimoji="0" lang="pt-BR" sz="1200" b="0" i="0" u="none" strike="noStrike" cap="none" normalizeH="0" baseline="0" smtClean="0">
                          <a:ln>
                            <a:noFill/>
                          </a:ln>
                          <a:solidFill>
                            <a:schemeClr val="tx1"/>
                          </a:solidFill>
                          <a:effectLst/>
                          <a:latin typeface="Arial" charset="0"/>
                        </a:rPr>
                        <a:t>4 TP = 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8562" name="Rectangle 34"/>
          <p:cNvSpPr>
            <a:spLocks noChangeArrowheads="1"/>
          </p:cNvSpPr>
          <p:nvPr/>
        </p:nvSpPr>
        <p:spPr bwMode="auto">
          <a:xfrm>
            <a:off x="614363" y="4222750"/>
            <a:ext cx="7254875" cy="1385888"/>
          </a:xfrm>
          <a:prstGeom prst="rect">
            <a:avLst/>
          </a:prstGeom>
          <a:noFill/>
          <a:ln w="9525">
            <a:noFill/>
            <a:miter lim="800000"/>
            <a:headEnd/>
            <a:tailEnd/>
          </a:ln>
          <a:effectLst/>
        </p:spPr>
        <p:txBody>
          <a:bodyPr wrap="none" anchor="ctr">
            <a:spAutoFit/>
          </a:bodyPr>
          <a:lstStyle/>
          <a:p>
            <a:pPr>
              <a:tabLst>
                <a:tab pos="3562350" algn="l"/>
              </a:tabLst>
            </a:pPr>
            <a:r>
              <a:rPr lang="pt-BR" sz="1200"/>
              <a:t>        0            8                12                 21             23                       27          36</a:t>
            </a:r>
          </a:p>
          <a:p>
            <a:pPr>
              <a:tabLst>
                <a:tab pos="3562350" algn="l"/>
              </a:tabLst>
            </a:pPr>
            <a:endParaRPr lang="pt-BR" sz="1200"/>
          </a:p>
          <a:p>
            <a:pPr>
              <a:tabLst>
                <a:tab pos="3562350" algn="l"/>
              </a:tabLst>
            </a:pPr>
            <a:endParaRPr lang="pt-BR" sz="1200"/>
          </a:p>
          <a:p>
            <a:pPr>
              <a:tabLst>
                <a:tab pos="3562350" algn="l"/>
              </a:tabLst>
            </a:pPr>
            <a:endParaRPr lang="pt-BR" sz="900"/>
          </a:p>
          <a:p>
            <a:pPr eaLnBrk="0" hangingPunct="0">
              <a:tabLst>
                <a:tab pos="3562350" algn="l"/>
              </a:tabLst>
            </a:pPr>
            <a:r>
              <a:rPr lang="pt-BR" sz="2000"/>
              <a:t>Eficiência =  maq1 = 27 + maq 2 (36 -12) /  2 x 36 =  51 / 72  = 0,71 .</a:t>
            </a:r>
          </a:p>
          <a:p>
            <a:pPr eaLnBrk="0" hangingPunct="0">
              <a:tabLst>
                <a:tab pos="3562350" algn="l"/>
              </a:tabLst>
            </a:pPr>
            <a:r>
              <a:rPr lang="pt-BR" sz="2000"/>
              <a:t>Utilizando a regra houve a maximização da eficiência..</a:t>
            </a:r>
          </a:p>
        </p:txBody>
      </p:sp>
      <p:sp>
        <p:nvSpPr>
          <p:cNvPr id="278564" name="Rectangle 36"/>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lnSpc>
                <a:spcPct val="70000"/>
              </a:lnSpc>
            </a:pPr>
            <a:r>
              <a:rPr lang="pt-BR" sz="2000" smtClean="0">
                <a:latin typeface="Arial" charset="0"/>
              </a:rPr>
              <a:t>Sequenciamento da Programação da Produção</a:t>
            </a:r>
            <a:r>
              <a:rPr lang="pt-BR" smtClean="0">
                <a:latin typeface="Arial" charset="0"/>
              </a:rPr>
              <a:t>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79556" name="Text Box 4"/>
          <p:cNvSpPr txBox="1">
            <a:spLocks noChangeArrowheads="1"/>
          </p:cNvSpPr>
          <p:nvPr/>
        </p:nvSpPr>
        <p:spPr bwMode="auto">
          <a:xfrm>
            <a:off x="233363" y="1406525"/>
            <a:ext cx="8442325" cy="5273675"/>
          </a:xfrm>
          <a:prstGeom prst="rect">
            <a:avLst/>
          </a:prstGeom>
          <a:noFill/>
          <a:ln w="9525">
            <a:noFill/>
            <a:miter lim="800000"/>
            <a:headEnd/>
            <a:tailEnd/>
          </a:ln>
          <a:effectLst/>
        </p:spPr>
        <p:txBody>
          <a:bodyPr>
            <a:spAutoFit/>
          </a:bodyPr>
          <a:lstStyle/>
          <a:p>
            <a:r>
              <a:rPr lang="pt-BR" sz="2000"/>
              <a:t>O tempo de  dos arranjos físicos por produto são vitais para as tomadas de decisões detalhadas de um projeto. O tempo de ciclo é o tempo necessário para que cada  da produção seja concluída.</a:t>
            </a:r>
            <a:br>
              <a:rPr lang="pt-BR" sz="2000"/>
            </a:br>
            <a:r>
              <a:rPr lang="pt-BR" sz="2000"/>
              <a:t>O estudo do Tempo de Ciclos foi inicialmente utilizado para avaliar o tempo para fazer o trabalho e qual a produção diária esperada.O método é simples observa-se todo o trabalho, com um cronômetro é anotado a cada etapa o tempo levado deixando o cronômetro correr normalmente, depois este é dividido por , que quando somados formam o tempo de trabalho ou o tempo de ciclo da produção.</a:t>
            </a:r>
          </a:p>
          <a:p>
            <a:r>
              <a:rPr lang="pt-BR" sz="2000"/>
              <a:t>Normalmente o cronômetro é preso a uma prancheta para anotar as observações sobre cada umas das etapas caracterizando os possíveis defeitos ou interferências na etapa. </a:t>
            </a:r>
          </a:p>
          <a:p>
            <a:r>
              <a:rPr lang="pt-BR" sz="2000"/>
              <a:t>Após várias medições é possível se dizer o tempo correto de cada etapa. Geralmente o menor tempo de ciclo das etapas se torna parâmetro para as outras etapas, este é um ponto significativo para a produção.Em cada etapa variam-se os tempos sendo às vezes necessário um balanceamento das etapas de produção. </a:t>
            </a:r>
          </a:p>
        </p:txBody>
      </p:sp>
      <p:sp>
        <p:nvSpPr>
          <p:cNvPr id="279558" name="Rectangle 6"/>
          <p:cNvSpPr>
            <a:spLocks noGrp="1" noChangeArrowheads="1"/>
          </p:cNvSpPr>
          <p:nvPr>
            <p:ph type="title"/>
          </p:nvPr>
        </p:nvSpPr>
        <p:spPr bwMode="auto">
          <a:xfrm>
            <a:off x="933450" y="692150"/>
            <a:ext cx="8210550" cy="658813"/>
          </a:xfrm>
          <a:prstGeom prst="rect">
            <a:avLst/>
          </a:prstGeom>
          <a:solidFill>
            <a:srgbClr val="FFFFFF"/>
          </a:solidFill>
          <a:ln>
            <a:solidFill>
              <a:srgbClr val="000000"/>
            </a:solidFill>
            <a:miter lim="800000"/>
            <a:headEnd/>
            <a:tailEnd/>
          </a:ln>
        </p:spPr>
        <p:txBody>
          <a:bodyPr/>
          <a:lstStyle/>
          <a:p>
            <a:pPr algn="l">
              <a:lnSpc>
                <a:spcPct val="70000"/>
              </a:lnSpc>
            </a:pPr>
            <a:r>
              <a:rPr lang="pt-BR" sz="2000" smtClean="0">
                <a:latin typeface="Arial" charset="0"/>
              </a:rPr>
              <a:t>Sequenciamento da Programação da Produção</a:t>
            </a:r>
            <a:r>
              <a:rPr lang="pt-BR" smtClean="0">
                <a:latin typeface="Arial" charset="0"/>
              </a:rPr>
              <a:t>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80580" name="Rectangle 4"/>
          <p:cNvSpPr>
            <a:spLocks noChangeArrowheads="1"/>
          </p:cNvSpPr>
          <p:nvPr/>
        </p:nvSpPr>
        <p:spPr bwMode="auto">
          <a:xfrm>
            <a:off x="539750" y="788988"/>
            <a:ext cx="8280400" cy="5251450"/>
          </a:xfrm>
          <a:prstGeom prst="rect">
            <a:avLst/>
          </a:prstGeom>
          <a:noFill/>
          <a:ln w="9525">
            <a:noFill/>
            <a:miter lim="800000"/>
            <a:headEnd/>
            <a:tailEnd/>
          </a:ln>
          <a:effectLst/>
        </p:spPr>
        <p:txBody>
          <a:bodyPr anchor="ctr">
            <a:spAutoFit/>
          </a:bodyPr>
          <a:lstStyle/>
          <a:p>
            <a:pPr>
              <a:lnSpc>
                <a:spcPct val="130000"/>
              </a:lnSpc>
              <a:tabLst>
                <a:tab pos="908050" algn="l"/>
              </a:tabLst>
            </a:pPr>
            <a:r>
              <a:rPr lang="pt-BR" sz="2000" b="1"/>
              <a:t>Sequenciamento nos processos por projeto</a:t>
            </a:r>
            <a:endParaRPr lang="pt-BR" sz="2000"/>
          </a:p>
          <a:p>
            <a:pPr>
              <a:lnSpc>
                <a:spcPct val="130000"/>
              </a:lnSpc>
              <a:tabLst>
                <a:tab pos="908050" algn="l"/>
              </a:tabLst>
            </a:pPr>
            <a:endParaRPr lang="pt-BR" sz="2000"/>
          </a:p>
          <a:p>
            <a:pPr>
              <a:lnSpc>
                <a:spcPct val="130000"/>
              </a:lnSpc>
              <a:tabLst>
                <a:tab pos="908050" algn="l"/>
              </a:tabLst>
            </a:pPr>
            <a:r>
              <a:rPr lang="pt-BR" sz="2000"/>
              <a:t>PERT – Program Evaluation and Review Technique e COM – Critical Path Method, são duas tecnicas desenvolvidas na decada de 50 , que auxiliam o PCP em grandes projetos.</a:t>
            </a:r>
          </a:p>
          <a:p>
            <a:pPr>
              <a:lnSpc>
                <a:spcPct val="130000"/>
              </a:lnSpc>
              <a:tabLst>
                <a:tab pos="908050" algn="l"/>
              </a:tabLst>
            </a:pPr>
            <a:r>
              <a:rPr lang="pt-BR" sz="2000"/>
              <a:t>Essas técnicas permitem :</a:t>
            </a:r>
          </a:p>
          <a:p>
            <a:pPr lvl="1">
              <a:lnSpc>
                <a:spcPct val="130000"/>
              </a:lnSpc>
              <a:buFontTx/>
              <a:buChar char="•"/>
              <a:tabLst>
                <a:tab pos="908050" algn="l"/>
              </a:tabLst>
            </a:pPr>
            <a:r>
              <a:rPr lang="pt-BR" sz="2000"/>
              <a:t> Visão gráfica das atividades que compõe o projeto</a:t>
            </a:r>
          </a:p>
          <a:p>
            <a:pPr lvl="1">
              <a:lnSpc>
                <a:spcPct val="130000"/>
              </a:lnSpc>
              <a:buFontTx/>
              <a:buChar char="•"/>
              <a:tabLst>
                <a:tab pos="908050" algn="l"/>
              </a:tabLst>
            </a:pPr>
            <a:r>
              <a:rPr lang="pt-BR" sz="2000"/>
              <a:t> Estimativa de quanto tempo o projeto consumirá</a:t>
            </a:r>
          </a:p>
          <a:p>
            <a:pPr lvl="1">
              <a:lnSpc>
                <a:spcPct val="130000"/>
              </a:lnSpc>
              <a:buFontTx/>
              <a:buChar char="•"/>
              <a:tabLst>
                <a:tab pos="908050" algn="l"/>
              </a:tabLst>
            </a:pPr>
            <a:r>
              <a:rPr lang="pt-BR" sz="2000"/>
              <a:t> Visão de quais atividades são criticas para atendimento do prazo de conclusão do projeto</a:t>
            </a:r>
          </a:p>
          <a:p>
            <a:pPr lvl="1">
              <a:lnSpc>
                <a:spcPct val="130000"/>
              </a:lnSpc>
              <a:buFontTx/>
              <a:buChar char="•"/>
              <a:tabLst>
                <a:tab pos="908050" algn="l"/>
              </a:tabLst>
            </a:pPr>
            <a:r>
              <a:rPr lang="pt-BR" sz="2000"/>
              <a:t> Visão de quanto de folga dispomos nas atividades não criticas, o qual pode ser negociado no sentido de reduzir a aplicação de recursos, e consequentemente cutos.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838200" y="1676400"/>
            <a:ext cx="7623175" cy="1795463"/>
          </a:xfrm>
          <a:prstGeom prst="rect">
            <a:avLst/>
          </a:prstGeom>
          <a:noFill/>
          <a:ln w="9525">
            <a:noFill/>
            <a:miter lim="800000"/>
            <a:headEnd/>
            <a:tailEnd/>
          </a:ln>
          <a:effectLst/>
        </p:spPr>
        <p:txBody>
          <a:bodyPr>
            <a:spAutoFit/>
          </a:bodyPr>
          <a:lstStyle/>
          <a:p>
            <a:r>
              <a:rPr lang="pt-BR"/>
              <a:t>Tradicional – Sistema de produção continua(fluxo em linha)</a:t>
            </a:r>
          </a:p>
          <a:p>
            <a:pPr lvl="1">
              <a:lnSpc>
                <a:spcPct val="130000"/>
              </a:lnSpc>
              <a:buFontTx/>
              <a:buChar char="•"/>
            </a:pPr>
            <a:r>
              <a:rPr lang="pt-BR"/>
              <a:t> Sequência linear</a:t>
            </a:r>
          </a:p>
          <a:p>
            <a:pPr lvl="1">
              <a:lnSpc>
                <a:spcPct val="130000"/>
              </a:lnSpc>
              <a:buFontTx/>
              <a:buChar char="•"/>
            </a:pPr>
            <a:r>
              <a:rPr lang="pt-BR"/>
              <a:t> Produtos padronizados</a:t>
            </a:r>
          </a:p>
          <a:p>
            <a:pPr lvl="1">
              <a:lnSpc>
                <a:spcPct val="130000"/>
              </a:lnSpc>
              <a:buFontTx/>
              <a:buChar char="•"/>
            </a:pPr>
            <a:r>
              <a:rPr lang="pt-BR"/>
              <a:t> Fluem por áreas e processos</a:t>
            </a:r>
          </a:p>
          <a:p>
            <a:pPr lvl="1">
              <a:lnSpc>
                <a:spcPct val="130000"/>
              </a:lnSpc>
              <a:buFontTx/>
              <a:buChar char="•"/>
            </a:pPr>
            <a:r>
              <a:rPr lang="pt-BR"/>
              <a:t> Deve haver um balanceamento , ativ . Lentas compromete o sistema</a:t>
            </a:r>
          </a:p>
        </p:txBody>
      </p:sp>
      <p:sp>
        <p:nvSpPr>
          <p:cNvPr id="365571" name="Rectangle 3"/>
          <p:cNvSpPr>
            <a:spLocks noChangeArrowheads="1"/>
          </p:cNvSpPr>
          <p:nvPr/>
        </p:nvSpPr>
        <p:spPr bwMode="auto">
          <a:xfrm>
            <a:off x="1219200" y="38100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a:t>
            </a:r>
          </a:p>
        </p:txBody>
      </p:sp>
      <p:sp>
        <p:nvSpPr>
          <p:cNvPr id="365572" name="Rectangle 4"/>
          <p:cNvSpPr>
            <a:spLocks noChangeArrowheads="1"/>
          </p:cNvSpPr>
          <p:nvPr/>
        </p:nvSpPr>
        <p:spPr bwMode="auto">
          <a:xfrm>
            <a:off x="1219200" y="45720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a:t>
            </a:r>
          </a:p>
        </p:txBody>
      </p:sp>
      <p:sp>
        <p:nvSpPr>
          <p:cNvPr id="365573" name="Rectangle 5"/>
          <p:cNvSpPr>
            <a:spLocks noChangeArrowheads="1"/>
          </p:cNvSpPr>
          <p:nvPr/>
        </p:nvSpPr>
        <p:spPr bwMode="auto">
          <a:xfrm>
            <a:off x="1143000" y="55626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a:t>
            </a:r>
          </a:p>
        </p:txBody>
      </p:sp>
      <p:sp>
        <p:nvSpPr>
          <p:cNvPr id="365574" name="Rectangle 6"/>
          <p:cNvSpPr>
            <a:spLocks noChangeArrowheads="1"/>
          </p:cNvSpPr>
          <p:nvPr/>
        </p:nvSpPr>
        <p:spPr bwMode="auto">
          <a:xfrm>
            <a:off x="2819400" y="57150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 </a:t>
            </a:r>
          </a:p>
        </p:txBody>
      </p:sp>
      <p:sp>
        <p:nvSpPr>
          <p:cNvPr id="365575" name="Rectangle 7"/>
          <p:cNvSpPr>
            <a:spLocks noChangeArrowheads="1"/>
          </p:cNvSpPr>
          <p:nvPr/>
        </p:nvSpPr>
        <p:spPr bwMode="auto">
          <a:xfrm>
            <a:off x="3048000" y="44196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a:t>
            </a:r>
          </a:p>
        </p:txBody>
      </p:sp>
      <p:sp>
        <p:nvSpPr>
          <p:cNvPr id="365576" name="Rectangle 8"/>
          <p:cNvSpPr>
            <a:spLocks noChangeArrowheads="1"/>
          </p:cNvSpPr>
          <p:nvPr/>
        </p:nvSpPr>
        <p:spPr bwMode="auto">
          <a:xfrm>
            <a:off x="4038600" y="56388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 </a:t>
            </a:r>
          </a:p>
        </p:txBody>
      </p:sp>
      <p:sp>
        <p:nvSpPr>
          <p:cNvPr id="365577" name="Rectangle 9"/>
          <p:cNvSpPr>
            <a:spLocks noChangeArrowheads="1"/>
          </p:cNvSpPr>
          <p:nvPr/>
        </p:nvSpPr>
        <p:spPr bwMode="auto">
          <a:xfrm>
            <a:off x="5334000" y="57150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a:t>
            </a:r>
          </a:p>
        </p:txBody>
      </p:sp>
      <p:sp>
        <p:nvSpPr>
          <p:cNvPr id="365578" name="Rectangle 10"/>
          <p:cNvSpPr>
            <a:spLocks noChangeArrowheads="1"/>
          </p:cNvSpPr>
          <p:nvPr/>
        </p:nvSpPr>
        <p:spPr bwMode="auto">
          <a:xfrm>
            <a:off x="6781800" y="57912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 </a:t>
            </a:r>
          </a:p>
        </p:txBody>
      </p:sp>
      <p:sp>
        <p:nvSpPr>
          <p:cNvPr id="365579" name="Line 11"/>
          <p:cNvSpPr>
            <a:spLocks noChangeShapeType="1"/>
          </p:cNvSpPr>
          <p:nvPr/>
        </p:nvSpPr>
        <p:spPr bwMode="auto">
          <a:xfrm>
            <a:off x="1600200" y="4114800"/>
            <a:ext cx="0" cy="457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5580" name="Line 12"/>
          <p:cNvSpPr>
            <a:spLocks noChangeShapeType="1"/>
          </p:cNvSpPr>
          <p:nvPr/>
        </p:nvSpPr>
        <p:spPr bwMode="auto">
          <a:xfrm>
            <a:off x="1600200" y="4876800"/>
            <a:ext cx="0" cy="68580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5581" name="Line 13"/>
          <p:cNvSpPr>
            <a:spLocks noChangeShapeType="1"/>
          </p:cNvSpPr>
          <p:nvPr/>
        </p:nvSpPr>
        <p:spPr bwMode="auto">
          <a:xfrm flipV="1">
            <a:off x="1905000" y="4724400"/>
            <a:ext cx="1143000" cy="838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5582" name="Line 14"/>
          <p:cNvSpPr>
            <a:spLocks noChangeShapeType="1"/>
          </p:cNvSpPr>
          <p:nvPr/>
        </p:nvSpPr>
        <p:spPr bwMode="auto">
          <a:xfrm>
            <a:off x="3352800" y="4724400"/>
            <a:ext cx="0" cy="99060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5583" name="Line 15"/>
          <p:cNvSpPr>
            <a:spLocks noChangeShapeType="1"/>
          </p:cNvSpPr>
          <p:nvPr/>
        </p:nvSpPr>
        <p:spPr bwMode="auto">
          <a:xfrm>
            <a:off x="1905000" y="5791200"/>
            <a:ext cx="914400" cy="0"/>
          </a:xfrm>
          <a:prstGeom prst="line">
            <a:avLst/>
          </a:prstGeom>
          <a:noFill/>
          <a:ln w="9525">
            <a:solidFill>
              <a:schemeClr val="tx1"/>
            </a:solidFill>
            <a:prstDash val="lgDash"/>
            <a:round/>
            <a:headEnd/>
            <a:tailEnd type="triangle" w="med" len="med"/>
          </a:ln>
          <a:effectLst/>
        </p:spPr>
        <p:txBody>
          <a:bodyPr wrap="none" anchor="ctr"/>
          <a:lstStyle/>
          <a:p>
            <a:endParaRPr lang="pt-BR"/>
          </a:p>
        </p:txBody>
      </p:sp>
      <p:sp>
        <p:nvSpPr>
          <p:cNvPr id="365584" name="Line 16"/>
          <p:cNvSpPr>
            <a:spLocks noChangeShapeType="1"/>
          </p:cNvSpPr>
          <p:nvPr/>
        </p:nvSpPr>
        <p:spPr bwMode="auto">
          <a:xfrm flipV="1">
            <a:off x="3581400" y="5791200"/>
            <a:ext cx="457200" cy="76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5585" name="Line 17"/>
          <p:cNvSpPr>
            <a:spLocks noChangeShapeType="1"/>
          </p:cNvSpPr>
          <p:nvPr/>
        </p:nvSpPr>
        <p:spPr bwMode="auto">
          <a:xfrm>
            <a:off x="4876800" y="5791200"/>
            <a:ext cx="457200" cy="76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5586" name="Line 18"/>
          <p:cNvSpPr>
            <a:spLocks noChangeShapeType="1"/>
          </p:cNvSpPr>
          <p:nvPr/>
        </p:nvSpPr>
        <p:spPr bwMode="auto">
          <a:xfrm>
            <a:off x="6096000" y="5867400"/>
            <a:ext cx="6858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5587" name="Text Box 19"/>
          <p:cNvSpPr txBox="1">
            <a:spLocks noChangeArrowheads="1"/>
          </p:cNvSpPr>
          <p:nvPr/>
        </p:nvSpPr>
        <p:spPr bwMode="auto">
          <a:xfrm>
            <a:off x="642938" y="814388"/>
            <a:ext cx="4022725" cy="396875"/>
          </a:xfrm>
          <a:prstGeom prst="rect">
            <a:avLst/>
          </a:prstGeom>
          <a:noFill/>
          <a:ln w="9525">
            <a:noFill/>
            <a:miter lim="800000"/>
            <a:headEnd/>
            <a:tailEnd/>
          </a:ln>
          <a:effectLst/>
        </p:spPr>
        <p:txBody>
          <a:bodyPr wrap="none">
            <a:spAutoFit/>
          </a:bodyPr>
          <a:lstStyle/>
          <a:p>
            <a:r>
              <a:rPr lang="pt-BR" sz="2000" b="1">
                <a:solidFill>
                  <a:schemeClr val="tx2"/>
                </a:solidFill>
              </a:rPr>
              <a:t>Tipos de Sistemas de Produção</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grpSp>
        <p:nvGrpSpPr>
          <p:cNvPr id="2" name="Group 4"/>
          <p:cNvGrpSpPr>
            <a:grpSpLocks/>
          </p:cNvGrpSpPr>
          <p:nvPr/>
        </p:nvGrpSpPr>
        <p:grpSpPr bwMode="auto">
          <a:xfrm>
            <a:off x="2193925" y="1628775"/>
            <a:ext cx="3817938" cy="1828800"/>
            <a:chOff x="-2971" y="1608"/>
            <a:chExt cx="2405" cy="1152"/>
          </a:xfrm>
        </p:grpSpPr>
        <p:grpSp>
          <p:nvGrpSpPr>
            <p:cNvPr id="3" name="Group 5"/>
            <p:cNvGrpSpPr>
              <a:grpSpLocks noChangeAspect="1"/>
            </p:cNvGrpSpPr>
            <p:nvPr/>
          </p:nvGrpSpPr>
          <p:grpSpPr bwMode="auto">
            <a:xfrm>
              <a:off x="-2971" y="1752"/>
              <a:ext cx="2405" cy="1008"/>
              <a:chOff x="1701" y="7548"/>
              <a:chExt cx="6012" cy="2520"/>
            </a:xfrm>
          </p:grpSpPr>
          <p:sp>
            <p:nvSpPr>
              <p:cNvPr id="281606" name="AutoShape 6"/>
              <p:cNvSpPr>
                <a:spLocks noChangeAspect="1" noChangeArrowheads="1" noTextEdit="1"/>
              </p:cNvSpPr>
              <p:nvPr/>
            </p:nvSpPr>
            <p:spPr bwMode="auto">
              <a:xfrm>
                <a:off x="1701" y="7548"/>
                <a:ext cx="6012" cy="2520"/>
              </a:xfrm>
              <a:prstGeom prst="rect">
                <a:avLst/>
              </a:prstGeom>
              <a:noFill/>
            </p:spPr>
            <p:txBody>
              <a:bodyPr/>
              <a:lstStyle/>
              <a:p>
                <a:endParaRPr lang="pt-BR"/>
              </a:p>
            </p:txBody>
          </p:sp>
          <p:sp>
            <p:nvSpPr>
              <p:cNvPr id="281607" name="Oval 7"/>
              <p:cNvSpPr>
                <a:spLocks noChangeArrowheads="1"/>
              </p:cNvSpPr>
              <p:nvPr/>
            </p:nvSpPr>
            <p:spPr bwMode="auto">
              <a:xfrm>
                <a:off x="2133" y="8448"/>
                <a:ext cx="539" cy="540"/>
              </a:xfrm>
              <a:prstGeom prst="ellipse">
                <a:avLst/>
              </a:prstGeom>
              <a:solidFill>
                <a:srgbClr val="FFFFFF"/>
              </a:solidFill>
              <a:ln w="9525">
                <a:solidFill>
                  <a:srgbClr val="000000"/>
                </a:solidFill>
                <a:round/>
                <a:headEnd/>
                <a:tailEnd/>
              </a:ln>
            </p:spPr>
            <p:txBody>
              <a:bodyPr/>
              <a:lstStyle/>
              <a:p>
                <a:r>
                  <a:rPr lang="pt-BR" sz="1200"/>
                  <a:t>1</a:t>
                </a:r>
                <a:endParaRPr lang="pt-BR" sz="2400"/>
              </a:p>
            </p:txBody>
          </p:sp>
          <p:sp>
            <p:nvSpPr>
              <p:cNvPr id="281608" name="Oval 8"/>
              <p:cNvSpPr>
                <a:spLocks noChangeArrowheads="1"/>
              </p:cNvSpPr>
              <p:nvPr/>
            </p:nvSpPr>
            <p:spPr bwMode="auto">
              <a:xfrm>
                <a:off x="6994" y="8268"/>
                <a:ext cx="539" cy="540"/>
              </a:xfrm>
              <a:prstGeom prst="ellipse">
                <a:avLst/>
              </a:prstGeom>
              <a:solidFill>
                <a:srgbClr val="FFFFFF"/>
              </a:solidFill>
              <a:ln w="9525">
                <a:solidFill>
                  <a:srgbClr val="000000"/>
                </a:solidFill>
                <a:round/>
                <a:headEnd/>
                <a:tailEnd/>
              </a:ln>
            </p:spPr>
            <p:txBody>
              <a:bodyPr/>
              <a:lstStyle/>
              <a:p>
                <a:r>
                  <a:rPr lang="pt-BR" sz="1200"/>
                  <a:t>6</a:t>
                </a:r>
                <a:endParaRPr lang="pt-BR" sz="2400"/>
              </a:p>
            </p:txBody>
          </p:sp>
          <p:sp>
            <p:nvSpPr>
              <p:cNvPr id="281609" name="Oval 9"/>
              <p:cNvSpPr>
                <a:spLocks noChangeArrowheads="1"/>
              </p:cNvSpPr>
              <p:nvPr/>
            </p:nvSpPr>
            <p:spPr bwMode="auto">
              <a:xfrm>
                <a:off x="5734" y="8988"/>
                <a:ext cx="539" cy="540"/>
              </a:xfrm>
              <a:prstGeom prst="ellipse">
                <a:avLst/>
              </a:prstGeom>
              <a:solidFill>
                <a:srgbClr val="FFFFFF"/>
              </a:solidFill>
              <a:ln w="9525">
                <a:solidFill>
                  <a:srgbClr val="000000"/>
                </a:solidFill>
                <a:round/>
                <a:headEnd/>
                <a:tailEnd/>
              </a:ln>
            </p:spPr>
            <p:txBody>
              <a:bodyPr/>
              <a:lstStyle/>
              <a:p>
                <a:r>
                  <a:rPr lang="pt-BR" sz="1200"/>
                  <a:t>5</a:t>
                </a:r>
                <a:endParaRPr lang="pt-BR" sz="2400"/>
              </a:p>
            </p:txBody>
          </p:sp>
          <p:sp>
            <p:nvSpPr>
              <p:cNvPr id="281610" name="Oval 10"/>
              <p:cNvSpPr>
                <a:spLocks noChangeArrowheads="1"/>
              </p:cNvSpPr>
              <p:nvPr/>
            </p:nvSpPr>
            <p:spPr bwMode="auto">
              <a:xfrm>
                <a:off x="3394" y="9348"/>
                <a:ext cx="539" cy="540"/>
              </a:xfrm>
              <a:prstGeom prst="ellipse">
                <a:avLst/>
              </a:prstGeom>
              <a:solidFill>
                <a:srgbClr val="FFFFFF"/>
              </a:solidFill>
              <a:ln w="9525">
                <a:solidFill>
                  <a:srgbClr val="000000"/>
                </a:solidFill>
                <a:round/>
                <a:headEnd/>
                <a:tailEnd/>
              </a:ln>
            </p:spPr>
            <p:txBody>
              <a:bodyPr/>
              <a:lstStyle/>
              <a:p>
                <a:r>
                  <a:rPr lang="pt-BR" sz="1200"/>
                  <a:t>3</a:t>
                </a:r>
                <a:endParaRPr lang="pt-BR" sz="2400"/>
              </a:p>
            </p:txBody>
          </p:sp>
          <p:sp>
            <p:nvSpPr>
              <p:cNvPr id="281611" name="Line 11"/>
              <p:cNvSpPr>
                <a:spLocks noChangeShapeType="1"/>
              </p:cNvSpPr>
              <p:nvPr/>
            </p:nvSpPr>
            <p:spPr bwMode="auto">
              <a:xfrm flipV="1">
                <a:off x="2493" y="7908"/>
                <a:ext cx="900" cy="540"/>
              </a:xfrm>
              <a:prstGeom prst="line">
                <a:avLst/>
              </a:prstGeom>
              <a:noFill/>
              <a:ln w="9525">
                <a:solidFill>
                  <a:srgbClr val="000000"/>
                </a:solidFill>
                <a:round/>
                <a:headEnd/>
                <a:tailEnd type="triangle" w="med" len="med"/>
              </a:ln>
            </p:spPr>
            <p:txBody>
              <a:bodyPr/>
              <a:lstStyle/>
              <a:p>
                <a:endParaRPr lang="pt-BR"/>
              </a:p>
            </p:txBody>
          </p:sp>
          <p:sp>
            <p:nvSpPr>
              <p:cNvPr id="281612" name="Line 12"/>
              <p:cNvSpPr>
                <a:spLocks noChangeShapeType="1"/>
              </p:cNvSpPr>
              <p:nvPr/>
            </p:nvSpPr>
            <p:spPr bwMode="auto">
              <a:xfrm>
                <a:off x="2493" y="8988"/>
                <a:ext cx="900" cy="540"/>
              </a:xfrm>
              <a:prstGeom prst="line">
                <a:avLst/>
              </a:prstGeom>
              <a:noFill/>
              <a:ln w="9525">
                <a:solidFill>
                  <a:srgbClr val="000000"/>
                </a:solidFill>
                <a:round/>
                <a:headEnd/>
                <a:tailEnd type="triangle" w="med" len="med"/>
              </a:ln>
            </p:spPr>
            <p:txBody>
              <a:bodyPr/>
              <a:lstStyle/>
              <a:p>
                <a:endParaRPr lang="pt-BR"/>
              </a:p>
            </p:txBody>
          </p:sp>
          <p:sp>
            <p:nvSpPr>
              <p:cNvPr id="281613" name="Line 13"/>
              <p:cNvSpPr>
                <a:spLocks noChangeShapeType="1"/>
              </p:cNvSpPr>
              <p:nvPr/>
            </p:nvSpPr>
            <p:spPr bwMode="auto">
              <a:xfrm flipV="1">
                <a:off x="3933" y="7908"/>
                <a:ext cx="1980" cy="1620"/>
              </a:xfrm>
              <a:prstGeom prst="line">
                <a:avLst/>
              </a:prstGeom>
              <a:noFill/>
              <a:ln w="9525">
                <a:solidFill>
                  <a:srgbClr val="000000"/>
                </a:solidFill>
                <a:round/>
                <a:headEnd/>
                <a:tailEnd type="triangle" w="med" len="med"/>
              </a:ln>
            </p:spPr>
            <p:txBody>
              <a:bodyPr/>
              <a:lstStyle/>
              <a:p>
                <a:endParaRPr lang="pt-BR"/>
              </a:p>
            </p:txBody>
          </p:sp>
          <p:sp>
            <p:nvSpPr>
              <p:cNvPr id="281614" name="Line 14"/>
              <p:cNvSpPr>
                <a:spLocks noChangeShapeType="1"/>
              </p:cNvSpPr>
              <p:nvPr/>
            </p:nvSpPr>
            <p:spPr bwMode="auto">
              <a:xfrm flipV="1">
                <a:off x="3933" y="9348"/>
                <a:ext cx="1800" cy="360"/>
              </a:xfrm>
              <a:prstGeom prst="line">
                <a:avLst/>
              </a:prstGeom>
              <a:noFill/>
              <a:ln w="9525">
                <a:solidFill>
                  <a:srgbClr val="000000"/>
                </a:solidFill>
                <a:round/>
                <a:headEnd/>
                <a:tailEnd type="triangle" w="med" len="med"/>
              </a:ln>
            </p:spPr>
            <p:txBody>
              <a:bodyPr/>
              <a:lstStyle/>
              <a:p>
                <a:endParaRPr lang="pt-BR"/>
              </a:p>
            </p:txBody>
          </p:sp>
          <p:sp>
            <p:nvSpPr>
              <p:cNvPr id="281615" name="Line 15"/>
              <p:cNvSpPr>
                <a:spLocks noChangeShapeType="1"/>
              </p:cNvSpPr>
              <p:nvPr/>
            </p:nvSpPr>
            <p:spPr bwMode="auto">
              <a:xfrm flipV="1">
                <a:off x="6273" y="8808"/>
                <a:ext cx="720" cy="360"/>
              </a:xfrm>
              <a:prstGeom prst="line">
                <a:avLst/>
              </a:prstGeom>
              <a:noFill/>
              <a:ln w="9525">
                <a:solidFill>
                  <a:srgbClr val="000000"/>
                </a:solidFill>
                <a:round/>
                <a:headEnd/>
                <a:tailEnd type="triangle" w="med" len="med"/>
              </a:ln>
            </p:spPr>
            <p:txBody>
              <a:bodyPr/>
              <a:lstStyle/>
              <a:p>
                <a:endParaRPr lang="pt-BR"/>
              </a:p>
            </p:txBody>
          </p:sp>
          <p:sp>
            <p:nvSpPr>
              <p:cNvPr id="281616" name="Text Box 16"/>
              <p:cNvSpPr txBox="1">
                <a:spLocks noChangeArrowheads="1"/>
              </p:cNvSpPr>
              <p:nvPr/>
            </p:nvSpPr>
            <p:spPr bwMode="auto">
              <a:xfrm>
                <a:off x="2853" y="8088"/>
                <a:ext cx="720" cy="360"/>
              </a:xfrm>
              <a:prstGeom prst="rect">
                <a:avLst/>
              </a:prstGeom>
              <a:noFill/>
              <a:ln w="9525">
                <a:noFill/>
                <a:miter lim="800000"/>
                <a:headEnd/>
                <a:tailEnd/>
              </a:ln>
            </p:spPr>
            <p:txBody>
              <a:bodyPr/>
              <a:lstStyle/>
              <a:p>
                <a:r>
                  <a:rPr lang="pt-BR" sz="1200"/>
                  <a:t>10</a:t>
                </a:r>
                <a:endParaRPr lang="pt-BR" sz="2400"/>
              </a:p>
            </p:txBody>
          </p:sp>
          <p:sp>
            <p:nvSpPr>
              <p:cNvPr id="281617" name="Text Box 17"/>
              <p:cNvSpPr txBox="1">
                <a:spLocks noChangeArrowheads="1"/>
              </p:cNvSpPr>
              <p:nvPr/>
            </p:nvSpPr>
            <p:spPr bwMode="auto">
              <a:xfrm>
                <a:off x="2493" y="7908"/>
                <a:ext cx="360" cy="360"/>
              </a:xfrm>
              <a:prstGeom prst="rect">
                <a:avLst/>
              </a:prstGeom>
              <a:noFill/>
              <a:ln w="9525">
                <a:noFill/>
                <a:miter lim="800000"/>
                <a:headEnd/>
                <a:tailEnd/>
              </a:ln>
            </p:spPr>
            <p:txBody>
              <a:bodyPr/>
              <a:lstStyle/>
              <a:p>
                <a:r>
                  <a:rPr lang="pt-BR" sz="1200"/>
                  <a:t>A</a:t>
                </a:r>
                <a:endParaRPr lang="pt-BR" sz="2400"/>
              </a:p>
            </p:txBody>
          </p:sp>
          <p:sp>
            <p:nvSpPr>
              <p:cNvPr id="281618" name="Text Box 18"/>
              <p:cNvSpPr txBox="1">
                <a:spLocks noChangeArrowheads="1"/>
              </p:cNvSpPr>
              <p:nvPr/>
            </p:nvSpPr>
            <p:spPr bwMode="auto">
              <a:xfrm>
                <a:off x="4467" y="7908"/>
                <a:ext cx="360" cy="360"/>
              </a:xfrm>
              <a:prstGeom prst="rect">
                <a:avLst/>
              </a:prstGeom>
              <a:noFill/>
              <a:ln w="9525">
                <a:noFill/>
                <a:miter lim="800000"/>
                <a:headEnd/>
                <a:tailEnd/>
              </a:ln>
            </p:spPr>
            <p:txBody>
              <a:bodyPr/>
              <a:lstStyle/>
              <a:p>
                <a:r>
                  <a:rPr lang="pt-BR" sz="1200"/>
                  <a:t>7</a:t>
                </a:r>
                <a:endParaRPr lang="pt-BR" sz="2400"/>
              </a:p>
            </p:txBody>
          </p:sp>
          <p:sp>
            <p:nvSpPr>
              <p:cNvPr id="281619" name="Text Box 19"/>
              <p:cNvSpPr txBox="1">
                <a:spLocks noChangeArrowheads="1"/>
              </p:cNvSpPr>
              <p:nvPr/>
            </p:nvSpPr>
            <p:spPr bwMode="auto">
              <a:xfrm>
                <a:off x="6633" y="7548"/>
                <a:ext cx="360" cy="360"/>
              </a:xfrm>
              <a:prstGeom prst="rect">
                <a:avLst/>
              </a:prstGeom>
              <a:noFill/>
              <a:ln w="9525">
                <a:noFill/>
                <a:miter lim="800000"/>
                <a:headEnd/>
                <a:tailEnd/>
              </a:ln>
            </p:spPr>
            <p:txBody>
              <a:bodyPr/>
              <a:lstStyle/>
              <a:p>
                <a:r>
                  <a:rPr lang="pt-BR" sz="1200"/>
                  <a:t>F</a:t>
                </a:r>
                <a:endParaRPr lang="pt-BR" sz="2400"/>
              </a:p>
            </p:txBody>
          </p:sp>
          <p:sp>
            <p:nvSpPr>
              <p:cNvPr id="281620" name="Text Box 20"/>
              <p:cNvSpPr txBox="1">
                <a:spLocks noChangeArrowheads="1"/>
              </p:cNvSpPr>
              <p:nvPr/>
            </p:nvSpPr>
            <p:spPr bwMode="auto">
              <a:xfrm>
                <a:off x="6273" y="7908"/>
                <a:ext cx="360" cy="360"/>
              </a:xfrm>
              <a:prstGeom prst="rect">
                <a:avLst/>
              </a:prstGeom>
              <a:noFill/>
              <a:ln w="9525">
                <a:noFill/>
                <a:miter lim="800000"/>
                <a:headEnd/>
                <a:tailEnd/>
              </a:ln>
            </p:spPr>
            <p:txBody>
              <a:bodyPr/>
              <a:lstStyle/>
              <a:p>
                <a:r>
                  <a:rPr lang="pt-BR" sz="1200"/>
                  <a:t>5</a:t>
                </a:r>
                <a:endParaRPr lang="pt-BR" sz="2400"/>
              </a:p>
            </p:txBody>
          </p:sp>
          <p:sp>
            <p:nvSpPr>
              <p:cNvPr id="281621" name="Text Box 21"/>
              <p:cNvSpPr txBox="1">
                <a:spLocks noChangeArrowheads="1"/>
              </p:cNvSpPr>
              <p:nvPr/>
            </p:nvSpPr>
            <p:spPr bwMode="auto">
              <a:xfrm>
                <a:off x="2673" y="8808"/>
                <a:ext cx="360" cy="360"/>
              </a:xfrm>
              <a:prstGeom prst="rect">
                <a:avLst/>
              </a:prstGeom>
              <a:noFill/>
              <a:ln w="9525">
                <a:noFill/>
                <a:miter lim="800000"/>
                <a:headEnd/>
                <a:tailEnd/>
              </a:ln>
            </p:spPr>
            <p:txBody>
              <a:bodyPr/>
              <a:lstStyle/>
              <a:p>
                <a:r>
                  <a:rPr lang="pt-BR" sz="1200"/>
                  <a:t>B</a:t>
                </a:r>
                <a:endParaRPr lang="pt-BR" sz="2400"/>
              </a:p>
            </p:txBody>
          </p:sp>
          <p:sp>
            <p:nvSpPr>
              <p:cNvPr id="281622" name="Text Box 22"/>
              <p:cNvSpPr txBox="1">
                <a:spLocks noChangeArrowheads="1"/>
              </p:cNvSpPr>
              <p:nvPr/>
            </p:nvSpPr>
            <p:spPr bwMode="auto">
              <a:xfrm>
                <a:off x="2493" y="9168"/>
                <a:ext cx="360" cy="360"/>
              </a:xfrm>
              <a:prstGeom prst="rect">
                <a:avLst/>
              </a:prstGeom>
              <a:noFill/>
              <a:ln w="9525">
                <a:noFill/>
                <a:miter lim="800000"/>
                <a:headEnd/>
                <a:tailEnd/>
              </a:ln>
            </p:spPr>
            <p:txBody>
              <a:bodyPr/>
              <a:lstStyle/>
              <a:p>
                <a:r>
                  <a:rPr lang="pt-BR" sz="1200"/>
                  <a:t>6</a:t>
                </a:r>
                <a:endParaRPr lang="pt-BR" sz="2400"/>
              </a:p>
            </p:txBody>
          </p:sp>
          <p:sp>
            <p:nvSpPr>
              <p:cNvPr id="281623" name="Text Box 23"/>
              <p:cNvSpPr txBox="1">
                <a:spLocks noChangeArrowheads="1"/>
              </p:cNvSpPr>
              <p:nvPr/>
            </p:nvSpPr>
            <p:spPr bwMode="auto">
              <a:xfrm>
                <a:off x="4473" y="8448"/>
                <a:ext cx="360" cy="360"/>
              </a:xfrm>
              <a:prstGeom prst="rect">
                <a:avLst/>
              </a:prstGeom>
              <a:noFill/>
              <a:ln w="9525">
                <a:noFill/>
                <a:miter lim="800000"/>
                <a:headEnd/>
                <a:tailEnd/>
              </a:ln>
            </p:spPr>
            <p:txBody>
              <a:bodyPr/>
              <a:lstStyle/>
              <a:p>
                <a:r>
                  <a:rPr lang="pt-BR" sz="1200"/>
                  <a:t>D</a:t>
                </a:r>
                <a:endParaRPr lang="pt-BR" sz="2400"/>
              </a:p>
            </p:txBody>
          </p:sp>
          <p:sp>
            <p:nvSpPr>
              <p:cNvPr id="281624" name="Text Box 24"/>
              <p:cNvSpPr txBox="1">
                <a:spLocks noChangeArrowheads="1"/>
              </p:cNvSpPr>
              <p:nvPr/>
            </p:nvSpPr>
            <p:spPr bwMode="auto">
              <a:xfrm>
                <a:off x="4833" y="8628"/>
                <a:ext cx="360" cy="360"/>
              </a:xfrm>
              <a:prstGeom prst="rect">
                <a:avLst/>
              </a:prstGeom>
              <a:noFill/>
              <a:ln w="9525">
                <a:noFill/>
                <a:miter lim="800000"/>
                <a:headEnd/>
                <a:tailEnd/>
              </a:ln>
            </p:spPr>
            <p:txBody>
              <a:bodyPr/>
              <a:lstStyle/>
              <a:p>
                <a:r>
                  <a:rPr lang="pt-BR" sz="1200"/>
                  <a:t>5</a:t>
                </a:r>
                <a:endParaRPr lang="pt-BR" sz="2400"/>
              </a:p>
            </p:txBody>
          </p:sp>
          <p:sp>
            <p:nvSpPr>
              <p:cNvPr id="281625" name="Text Box 25"/>
              <p:cNvSpPr txBox="1">
                <a:spLocks noChangeArrowheads="1"/>
              </p:cNvSpPr>
              <p:nvPr/>
            </p:nvSpPr>
            <p:spPr bwMode="auto">
              <a:xfrm>
                <a:off x="4653" y="9168"/>
                <a:ext cx="360" cy="360"/>
              </a:xfrm>
              <a:prstGeom prst="rect">
                <a:avLst/>
              </a:prstGeom>
              <a:noFill/>
              <a:ln w="9525">
                <a:noFill/>
                <a:miter lim="800000"/>
                <a:headEnd/>
                <a:tailEnd/>
              </a:ln>
            </p:spPr>
            <p:txBody>
              <a:bodyPr/>
              <a:lstStyle/>
              <a:p>
                <a:r>
                  <a:rPr lang="pt-BR" sz="1200"/>
                  <a:t>E</a:t>
                </a:r>
                <a:endParaRPr lang="pt-BR" sz="2400"/>
              </a:p>
            </p:txBody>
          </p:sp>
          <p:sp>
            <p:nvSpPr>
              <p:cNvPr id="281626" name="Text Box 26"/>
              <p:cNvSpPr txBox="1">
                <a:spLocks noChangeArrowheads="1"/>
              </p:cNvSpPr>
              <p:nvPr/>
            </p:nvSpPr>
            <p:spPr bwMode="auto">
              <a:xfrm>
                <a:off x="4653" y="9528"/>
                <a:ext cx="360" cy="360"/>
              </a:xfrm>
              <a:prstGeom prst="rect">
                <a:avLst/>
              </a:prstGeom>
              <a:noFill/>
              <a:ln w="9525">
                <a:noFill/>
                <a:miter lim="800000"/>
                <a:headEnd/>
                <a:tailEnd/>
              </a:ln>
            </p:spPr>
            <p:txBody>
              <a:bodyPr/>
              <a:lstStyle/>
              <a:p>
                <a:r>
                  <a:rPr lang="pt-BR" sz="1200"/>
                  <a:t>9</a:t>
                </a:r>
                <a:endParaRPr lang="pt-BR" sz="2400"/>
              </a:p>
            </p:txBody>
          </p:sp>
          <p:sp>
            <p:nvSpPr>
              <p:cNvPr id="281627" name="Text Box 27"/>
              <p:cNvSpPr txBox="1">
                <a:spLocks noChangeArrowheads="1"/>
              </p:cNvSpPr>
              <p:nvPr/>
            </p:nvSpPr>
            <p:spPr bwMode="auto">
              <a:xfrm>
                <a:off x="6273" y="8628"/>
                <a:ext cx="360" cy="360"/>
              </a:xfrm>
              <a:prstGeom prst="rect">
                <a:avLst/>
              </a:prstGeom>
              <a:noFill/>
              <a:ln w="9525">
                <a:noFill/>
                <a:miter lim="800000"/>
                <a:headEnd/>
                <a:tailEnd/>
              </a:ln>
            </p:spPr>
            <p:txBody>
              <a:bodyPr/>
              <a:lstStyle/>
              <a:p>
                <a:r>
                  <a:rPr lang="pt-BR" sz="1200"/>
                  <a:t>G</a:t>
                </a:r>
                <a:endParaRPr lang="pt-BR" sz="2400"/>
              </a:p>
            </p:txBody>
          </p:sp>
          <p:sp>
            <p:nvSpPr>
              <p:cNvPr id="281628" name="Text Box 28"/>
              <p:cNvSpPr txBox="1">
                <a:spLocks noChangeArrowheads="1"/>
              </p:cNvSpPr>
              <p:nvPr/>
            </p:nvSpPr>
            <p:spPr bwMode="auto">
              <a:xfrm>
                <a:off x="6453" y="8988"/>
                <a:ext cx="360" cy="360"/>
              </a:xfrm>
              <a:prstGeom prst="rect">
                <a:avLst/>
              </a:prstGeom>
              <a:noFill/>
              <a:ln w="9525">
                <a:noFill/>
                <a:miter lim="800000"/>
                <a:headEnd/>
                <a:tailEnd/>
              </a:ln>
            </p:spPr>
            <p:txBody>
              <a:bodyPr/>
              <a:lstStyle/>
              <a:p>
                <a:r>
                  <a:rPr lang="pt-BR" sz="1200"/>
                  <a:t>4</a:t>
                </a:r>
                <a:endParaRPr lang="pt-BR" sz="2400"/>
              </a:p>
            </p:txBody>
          </p:sp>
        </p:grpSp>
        <p:sp>
          <p:nvSpPr>
            <p:cNvPr id="281629" name="Oval 29"/>
            <p:cNvSpPr>
              <a:spLocks noChangeArrowheads="1"/>
            </p:cNvSpPr>
            <p:nvPr/>
          </p:nvSpPr>
          <p:spPr bwMode="auto">
            <a:xfrm>
              <a:off x="-2250" y="1806"/>
              <a:ext cx="216" cy="216"/>
            </a:xfrm>
            <a:prstGeom prst="ellipse">
              <a:avLst/>
            </a:prstGeom>
            <a:solidFill>
              <a:srgbClr val="FFFFFF"/>
            </a:solidFill>
            <a:ln w="9525">
              <a:solidFill>
                <a:srgbClr val="000000"/>
              </a:solidFill>
              <a:round/>
              <a:headEnd/>
              <a:tailEnd/>
            </a:ln>
          </p:spPr>
          <p:txBody>
            <a:bodyPr/>
            <a:lstStyle/>
            <a:p>
              <a:r>
                <a:rPr lang="pt-BR" sz="1200"/>
                <a:t>2</a:t>
              </a:r>
              <a:endParaRPr lang="pt-BR" sz="2400"/>
            </a:p>
          </p:txBody>
        </p:sp>
        <p:sp>
          <p:nvSpPr>
            <p:cNvPr id="281630" name="Oval 30"/>
            <p:cNvSpPr>
              <a:spLocks noChangeArrowheads="1"/>
            </p:cNvSpPr>
            <p:nvPr/>
          </p:nvSpPr>
          <p:spPr bwMode="auto">
            <a:xfrm>
              <a:off x="-1312" y="1672"/>
              <a:ext cx="216" cy="216"/>
            </a:xfrm>
            <a:prstGeom prst="ellipse">
              <a:avLst/>
            </a:prstGeom>
            <a:solidFill>
              <a:srgbClr val="FFFFFF"/>
            </a:solidFill>
            <a:ln w="9525">
              <a:solidFill>
                <a:srgbClr val="000000"/>
              </a:solidFill>
              <a:round/>
              <a:headEnd/>
              <a:tailEnd/>
            </a:ln>
          </p:spPr>
          <p:txBody>
            <a:bodyPr/>
            <a:lstStyle/>
            <a:p>
              <a:r>
                <a:rPr lang="pt-BR" sz="1200"/>
                <a:t>4</a:t>
              </a:r>
              <a:endParaRPr lang="pt-BR" sz="2400"/>
            </a:p>
          </p:txBody>
        </p:sp>
        <p:sp>
          <p:nvSpPr>
            <p:cNvPr id="281631" name="Line 31"/>
            <p:cNvSpPr>
              <a:spLocks noChangeShapeType="1"/>
            </p:cNvSpPr>
            <p:nvPr/>
          </p:nvSpPr>
          <p:spPr bwMode="auto">
            <a:xfrm flipV="1">
              <a:off x="-2034" y="1878"/>
              <a:ext cx="720" cy="0"/>
            </a:xfrm>
            <a:prstGeom prst="line">
              <a:avLst/>
            </a:prstGeom>
            <a:noFill/>
            <a:ln w="9525">
              <a:solidFill>
                <a:srgbClr val="000000"/>
              </a:solidFill>
              <a:round/>
              <a:headEnd/>
              <a:tailEnd type="triangle" w="med" len="med"/>
            </a:ln>
          </p:spPr>
          <p:txBody>
            <a:bodyPr/>
            <a:lstStyle/>
            <a:p>
              <a:endParaRPr lang="pt-BR"/>
            </a:p>
          </p:txBody>
        </p:sp>
        <p:sp>
          <p:nvSpPr>
            <p:cNvPr id="281632" name="Line 32"/>
            <p:cNvSpPr>
              <a:spLocks noChangeShapeType="1"/>
            </p:cNvSpPr>
            <p:nvPr/>
          </p:nvSpPr>
          <p:spPr bwMode="auto">
            <a:xfrm>
              <a:off x="-1098" y="1878"/>
              <a:ext cx="288" cy="216"/>
            </a:xfrm>
            <a:prstGeom prst="line">
              <a:avLst/>
            </a:prstGeom>
            <a:noFill/>
            <a:ln w="9525">
              <a:solidFill>
                <a:srgbClr val="000000"/>
              </a:solidFill>
              <a:round/>
              <a:headEnd/>
              <a:tailEnd type="triangle" w="med" len="med"/>
            </a:ln>
          </p:spPr>
          <p:txBody>
            <a:bodyPr/>
            <a:lstStyle/>
            <a:p>
              <a:endParaRPr lang="pt-BR"/>
            </a:p>
          </p:txBody>
        </p:sp>
        <p:sp>
          <p:nvSpPr>
            <p:cNvPr id="281633" name="Text Box 33"/>
            <p:cNvSpPr txBox="1">
              <a:spLocks noChangeArrowheads="1"/>
            </p:cNvSpPr>
            <p:nvPr/>
          </p:nvSpPr>
          <p:spPr bwMode="auto">
            <a:xfrm>
              <a:off x="-1818" y="1608"/>
              <a:ext cx="144" cy="144"/>
            </a:xfrm>
            <a:prstGeom prst="rect">
              <a:avLst/>
            </a:prstGeom>
            <a:noFill/>
            <a:ln w="9525">
              <a:noFill/>
              <a:miter lim="800000"/>
              <a:headEnd/>
              <a:tailEnd/>
            </a:ln>
          </p:spPr>
          <p:txBody>
            <a:bodyPr/>
            <a:lstStyle/>
            <a:p>
              <a:endParaRPr lang="pt-BR" sz="1200"/>
            </a:p>
            <a:p>
              <a:pPr eaLnBrk="0" hangingPunct="0"/>
              <a:r>
                <a:rPr lang="pt-BR" sz="1200"/>
                <a:t>C</a:t>
              </a:r>
              <a:endParaRPr lang="pt-BR" sz="2400"/>
            </a:p>
          </p:txBody>
        </p:sp>
      </p:grpSp>
      <p:sp>
        <p:nvSpPr>
          <p:cNvPr id="281634" name="Rectangle 34"/>
          <p:cNvSpPr>
            <a:spLocks noChangeArrowheads="1"/>
          </p:cNvSpPr>
          <p:nvPr/>
        </p:nvSpPr>
        <p:spPr bwMode="auto">
          <a:xfrm>
            <a:off x="825500" y="1168400"/>
            <a:ext cx="1479550" cy="701675"/>
          </a:xfrm>
          <a:prstGeom prst="rect">
            <a:avLst/>
          </a:prstGeom>
          <a:noFill/>
          <a:ln w="9525">
            <a:noFill/>
            <a:miter lim="800000"/>
            <a:headEnd/>
            <a:tailEnd/>
          </a:ln>
          <a:effectLst/>
        </p:spPr>
        <p:txBody>
          <a:bodyPr wrap="none" anchor="ctr">
            <a:spAutoFit/>
          </a:bodyPr>
          <a:lstStyle/>
          <a:p>
            <a:pPr>
              <a:tabLst>
                <a:tab pos="449263" algn="l"/>
                <a:tab pos="898525" algn="l"/>
                <a:tab pos="1295400" algn="l"/>
              </a:tabLst>
            </a:pPr>
            <a:r>
              <a:rPr lang="pt-BR" sz="2000"/>
              <a:t>Rede Pert	</a:t>
            </a:r>
          </a:p>
          <a:p>
            <a:pPr eaLnBrk="0" hangingPunct="0">
              <a:tabLst>
                <a:tab pos="449263" algn="l"/>
                <a:tab pos="898525" algn="l"/>
                <a:tab pos="1295400" algn="l"/>
              </a:tabLst>
            </a:pPr>
            <a:endParaRPr lang="pt-BR" sz="2000"/>
          </a:p>
        </p:txBody>
      </p:sp>
      <p:sp>
        <p:nvSpPr>
          <p:cNvPr id="281635" name="Rectangle 35"/>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281636" name="Rectangle 36"/>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281637" name="Rectangle 37"/>
          <p:cNvSpPr>
            <a:spLocks noChangeArrowheads="1"/>
          </p:cNvSpPr>
          <p:nvPr/>
        </p:nvSpPr>
        <p:spPr bwMode="auto">
          <a:xfrm>
            <a:off x="323850" y="3511550"/>
            <a:ext cx="8280400" cy="3113088"/>
          </a:xfrm>
          <a:prstGeom prst="rect">
            <a:avLst/>
          </a:prstGeom>
          <a:noFill/>
          <a:ln w="9525">
            <a:noFill/>
            <a:miter lim="800000"/>
            <a:headEnd/>
            <a:tailEnd/>
          </a:ln>
          <a:effectLst/>
        </p:spPr>
        <p:txBody>
          <a:bodyPr anchor="ctr">
            <a:spAutoFit/>
          </a:bodyPr>
          <a:lstStyle/>
          <a:p>
            <a:pPr>
              <a:buFont typeface="Arial" charset="0"/>
              <a:buChar char=""/>
            </a:pPr>
            <a:r>
              <a:rPr lang="pt-BR"/>
              <a:t>Diagrama que representa as dependências entre todas as atividades que compõe o projeto.</a:t>
            </a:r>
          </a:p>
          <a:p>
            <a:pPr eaLnBrk="0" hangingPunct="0">
              <a:buFont typeface="Arial" charset="0"/>
              <a:buChar char=""/>
            </a:pPr>
            <a:r>
              <a:rPr lang="pt-BR"/>
              <a:t>Composto de setas e nós. Setas representam as atividades do projeto que consomem determinado recurso (mão de obra, maquinas, etc). Os nós representam o momento de inicio e fim das atividades que são chamados de eventos. Esses eventos são pontos no tempo que demarcam o projeto e não consomem recursos nem tempo. Eles devem ser numerados da esquerda para direita e de cima para baixo. O nome da atividade aparece em cima e a duração em baixo.</a:t>
            </a:r>
          </a:p>
          <a:p>
            <a:pPr eaLnBrk="0" hangingPunct="0">
              <a:buFont typeface="Arial" charset="0"/>
              <a:buChar char=""/>
            </a:pPr>
            <a:r>
              <a:rPr lang="pt-BR"/>
              <a:t>A direção da seta indica o sentido de execução da atividade.</a:t>
            </a:r>
          </a:p>
          <a:p>
            <a:pPr eaLnBrk="0" hangingPunct="0"/>
            <a:endParaRPr lang="pt-BR"/>
          </a:p>
        </p:txBody>
      </p:sp>
      <p:sp>
        <p:nvSpPr>
          <p:cNvPr id="281639" name="Rectangle 39"/>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lnSpc>
                <a:spcPct val="70000"/>
              </a:lnSpc>
            </a:pPr>
            <a:r>
              <a:rPr lang="pt-BR" sz="2000" smtClean="0">
                <a:latin typeface="Arial" charset="0"/>
              </a:rPr>
              <a:t>Sequenciamento da Programação da Produção</a:t>
            </a:r>
            <a:r>
              <a:rPr lang="pt-BR" smtClean="0">
                <a:latin typeface="Arial" charset="0"/>
              </a:rPr>
              <a:t>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82628" name="Rectangle 4"/>
          <p:cNvSpPr>
            <a:spLocks noChangeArrowheads="1"/>
          </p:cNvSpPr>
          <p:nvPr/>
        </p:nvSpPr>
        <p:spPr bwMode="auto">
          <a:xfrm>
            <a:off x="825500" y="1168400"/>
            <a:ext cx="1479550" cy="701675"/>
          </a:xfrm>
          <a:prstGeom prst="rect">
            <a:avLst/>
          </a:prstGeom>
          <a:noFill/>
          <a:ln w="9525">
            <a:noFill/>
            <a:miter lim="800000"/>
            <a:headEnd/>
            <a:tailEnd/>
          </a:ln>
          <a:effectLst/>
        </p:spPr>
        <p:txBody>
          <a:bodyPr wrap="none" anchor="ctr">
            <a:spAutoFit/>
          </a:bodyPr>
          <a:lstStyle/>
          <a:p>
            <a:pPr>
              <a:tabLst>
                <a:tab pos="449263" algn="l"/>
                <a:tab pos="898525" algn="l"/>
                <a:tab pos="1295400" algn="l"/>
              </a:tabLst>
            </a:pPr>
            <a:r>
              <a:rPr lang="pt-BR" sz="2000"/>
              <a:t>Rede Pert	</a:t>
            </a:r>
          </a:p>
          <a:p>
            <a:pPr eaLnBrk="0" hangingPunct="0">
              <a:tabLst>
                <a:tab pos="449263" algn="l"/>
                <a:tab pos="898525" algn="l"/>
                <a:tab pos="1295400" algn="l"/>
              </a:tabLst>
            </a:pPr>
            <a:endParaRPr lang="pt-BR" sz="2000"/>
          </a:p>
        </p:txBody>
      </p:sp>
      <p:sp>
        <p:nvSpPr>
          <p:cNvPr id="282629" name="Rectangle 5"/>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282630" name="Rectangle 6"/>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graphicFrame>
        <p:nvGraphicFramePr>
          <p:cNvPr id="282631" name="Group 7"/>
          <p:cNvGraphicFramePr>
            <a:graphicFrameLocks noGrp="1"/>
          </p:cNvGraphicFramePr>
          <p:nvPr>
            <p:ph idx="4294967295"/>
          </p:nvPr>
        </p:nvGraphicFramePr>
        <p:xfrm>
          <a:off x="467544" y="1700808"/>
          <a:ext cx="7379468" cy="2194560"/>
        </p:xfrm>
        <a:graphic>
          <a:graphicData uri="http://schemas.openxmlformats.org/drawingml/2006/table">
            <a:tbl>
              <a:tblPr/>
              <a:tblGrid>
                <a:gridCol w="1925858"/>
                <a:gridCol w="2566317"/>
                <a:gridCol w="1082362"/>
                <a:gridCol w="1804931"/>
              </a:tblGrid>
              <a:tr h="2524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Atividade</a:t>
                      </a:r>
                      <a:endParaRPr kumimoji="0" lang="pt-B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Dependência</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Nós</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Duração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A</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B</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C</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A</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B</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B</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C e 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4-6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G</a:t>
                      </a:r>
                      <a:endParaRPr kumimoji="0" lang="pt-B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5-6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4</a:t>
                      </a:r>
                      <a:endParaRPr kumimoji="0" lang="pt-B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0" name="Rectangle 56"/>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lnSpc>
                <a:spcPct val="90000"/>
              </a:lnSpc>
            </a:pPr>
            <a:r>
              <a:rPr lang="pt-BR" sz="2000" smtClean="0">
                <a:latin typeface="Arial" charset="0"/>
              </a:rPr>
              <a:t>Sequenciamento da Programação da Produção </a:t>
            </a:r>
          </a:p>
        </p:txBody>
      </p:sp>
      <p:sp>
        <p:nvSpPr>
          <p:cNvPr id="282678" name="Rectangle 54"/>
          <p:cNvSpPr>
            <a:spLocks noChangeArrowheads="1"/>
          </p:cNvSpPr>
          <p:nvPr/>
        </p:nvSpPr>
        <p:spPr bwMode="auto">
          <a:xfrm>
            <a:off x="684213" y="4098925"/>
            <a:ext cx="7777162" cy="2505075"/>
          </a:xfrm>
          <a:prstGeom prst="rect">
            <a:avLst/>
          </a:prstGeom>
          <a:noFill/>
          <a:ln w="9525">
            <a:noFill/>
            <a:miter lim="800000"/>
            <a:headEnd/>
            <a:tailEnd/>
          </a:ln>
          <a:effectLst/>
        </p:spPr>
        <p:txBody>
          <a:bodyPr anchor="ctr">
            <a:spAutoFit/>
          </a:bodyPr>
          <a:lstStyle/>
          <a:p>
            <a:pPr>
              <a:lnSpc>
                <a:spcPct val="110000"/>
              </a:lnSpc>
            </a:pPr>
            <a:r>
              <a:rPr lang="pt-BR"/>
              <a:t>Caminho – a cada ligação que existe entre o nó inicial e o final do projeto </a:t>
            </a:r>
          </a:p>
          <a:p>
            <a:pPr>
              <a:lnSpc>
                <a:spcPct val="110000"/>
              </a:lnSpc>
            </a:pPr>
            <a:r>
              <a:rPr lang="pt-BR"/>
              <a:t>No exemplo temos 3 caminhos :</a:t>
            </a:r>
          </a:p>
          <a:p>
            <a:pPr>
              <a:lnSpc>
                <a:spcPct val="110000"/>
              </a:lnSpc>
            </a:pPr>
            <a:r>
              <a:rPr lang="pt-BR"/>
              <a:t>	1-2-4-6</a:t>
            </a:r>
          </a:p>
          <a:p>
            <a:pPr>
              <a:lnSpc>
                <a:spcPct val="110000"/>
              </a:lnSpc>
            </a:pPr>
            <a:r>
              <a:rPr lang="pt-BR"/>
              <a:t>	1-3-5-6</a:t>
            </a:r>
          </a:p>
          <a:p>
            <a:pPr>
              <a:lnSpc>
                <a:spcPct val="110000"/>
              </a:lnSpc>
            </a:pPr>
            <a:r>
              <a:rPr lang="pt-BR"/>
              <a:t>	1-3-4-6</a:t>
            </a:r>
          </a:p>
          <a:p>
            <a:pPr>
              <a:lnSpc>
                <a:spcPct val="110000"/>
              </a:lnSpc>
            </a:pPr>
            <a:r>
              <a:rPr lang="pt-BR"/>
              <a:t>	Somando o tempo de cada caminho e chegando ao maior teremos ai o caminho critico, onde suas atividades são criticas , qualquer atraso nesse caminho afetará o prazo do projeto diretamente.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83652" name="Rectangle 4"/>
          <p:cNvSpPr>
            <a:spLocks noChangeArrowheads="1"/>
          </p:cNvSpPr>
          <p:nvPr/>
        </p:nvSpPr>
        <p:spPr bwMode="auto">
          <a:xfrm>
            <a:off x="825500" y="1168400"/>
            <a:ext cx="1479550" cy="701675"/>
          </a:xfrm>
          <a:prstGeom prst="rect">
            <a:avLst/>
          </a:prstGeom>
          <a:noFill/>
          <a:ln w="9525">
            <a:noFill/>
            <a:miter lim="800000"/>
            <a:headEnd/>
            <a:tailEnd/>
          </a:ln>
          <a:effectLst/>
        </p:spPr>
        <p:txBody>
          <a:bodyPr wrap="none" anchor="ctr">
            <a:spAutoFit/>
          </a:bodyPr>
          <a:lstStyle/>
          <a:p>
            <a:pPr>
              <a:tabLst>
                <a:tab pos="449263" algn="l"/>
                <a:tab pos="898525" algn="l"/>
                <a:tab pos="1295400" algn="l"/>
              </a:tabLst>
            </a:pPr>
            <a:r>
              <a:rPr lang="pt-BR" sz="2000"/>
              <a:t>Rede Pert	</a:t>
            </a:r>
          </a:p>
          <a:p>
            <a:pPr eaLnBrk="0" hangingPunct="0">
              <a:tabLst>
                <a:tab pos="449263" algn="l"/>
                <a:tab pos="898525" algn="l"/>
                <a:tab pos="1295400" algn="l"/>
              </a:tabLst>
            </a:pPr>
            <a:endParaRPr lang="pt-BR" sz="2000"/>
          </a:p>
        </p:txBody>
      </p:sp>
      <p:sp>
        <p:nvSpPr>
          <p:cNvPr id="283653" name="Rectangle 5"/>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283654" name="Rectangle 6"/>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283655" name="Rectangle 7"/>
          <p:cNvSpPr>
            <a:spLocks noChangeArrowheads="1"/>
          </p:cNvSpPr>
          <p:nvPr/>
        </p:nvSpPr>
        <p:spPr bwMode="auto">
          <a:xfrm>
            <a:off x="683568" y="1700808"/>
            <a:ext cx="7488237" cy="3140075"/>
          </a:xfrm>
          <a:prstGeom prst="rect">
            <a:avLst/>
          </a:prstGeom>
          <a:noFill/>
          <a:ln w="9525">
            <a:noFill/>
            <a:miter lim="800000"/>
            <a:headEnd/>
            <a:tailEnd/>
          </a:ln>
          <a:effectLst/>
        </p:spPr>
        <p:txBody>
          <a:bodyPr anchor="ctr">
            <a:spAutoFit/>
          </a:bodyPr>
          <a:lstStyle/>
          <a:p>
            <a:r>
              <a:rPr lang="pt-BR" sz="2000" b="1" dirty="0"/>
              <a:t>Calculo dos tempos da rede </a:t>
            </a:r>
            <a:r>
              <a:rPr lang="pt-BR" sz="2000" b="1" dirty="0" err="1"/>
              <a:t>Pert</a:t>
            </a:r>
            <a:r>
              <a:rPr lang="pt-BR" sz="2000" b="1" dirty="0"/>
              <a:t> / COM</a:t>
            </a:r>
            <a:endParaRPr lang="pt-BR" sz="2000" dirty="0"/>
          </a:p>
          <a:p>
            <a:r>
              <a:rPr lang="pt-BR" sz="2000" dirty="0"/>
              <a:t>	Cada nó ou evento de uma rede que representa um projeto , podemos calcular 2 tempos que definirão os limites no tempo que as atividades que partem deste evento. Estes valores são conhecidos como </a:t>
            </a:r>
            <a:r>
              <a:rPr lang="pt-BR" sz="2000" b="1" dirty="0"/>
              <a:t>cedo  </a:t>
            </a:r>
            <a:r>
              <a:rPr lang="pt-BR" sz="2000" dirty="0"/>
              <a:t>e </a:t>
            </a:r>
            <a:r>
              <a:rPr lang="pt-BR" sz="2000" b="1" dirty="0"/>
              <a:t>tarde </a:t>
            </a:r>
            <a:r>
              <a:rPr lang="pt-BR" sz="2000" dirty="0"/>
              <a:t>eles são representados como fração onde o cedo é o numerador e o denominador é o tarde.</a:t>
            </a:r>
          </a:p>
          <a:p>
            <a:r>
              <a:rPr lang="pt-BR" sz="2000" dirty="0"/>
              <a:t>Cedo é o tempo necessário para que o evento seja atingido. Soma-se o evento inicial mais o valor do seu tempo de execução.</a:t>
            </a:r>
            <a:endParaRPr lang="pt-BR" sz="2400" dirty="0"/>
          </a:p>
        </p:txBody>
      </p:sp>
      <p:sp>
        <p:nvSpPr>
          <p:cNvPr id="283656" name="Rectangle 8"/>
          <p:cNvSpPr>
            <a:spLocks noChangeArrowheads="1"/>
          </p:cNvSpPr>
          <p:nvPr/>
        </p:nvSpPr>
        <p:spPr bwMode="auto">
          <a:xfrm>
            <a:off x="539750" y="4932901"/>
            <a:ext cx="8208963" cy="1600438"/>
          </a:xfrm>
          <a:prstGeom prst="rect">
            <a:avLst/>
          </a:prstGeom>
          <a:noFill/>
          <a:ln w="9525">
            <a:noFill/>
            <a:miter lim="800000"/>
            <a:headEnd/>
            <a:tailEnd/>
          </a:ln>
          <a:effectLst/>
        </p:spPr>
        <p:txBody>
          <a:bodyPr wrap="square" anchor="ctr">
            <a:spAutoFit/>
          </a:bodyPr>
          <a:lstStyle/>
          <a:p>
            <a:r>
              <a:rPr lang="pt-BR" sz="1400"/>
              <a:t>Nó 1 = Cedo 1 = 0 , pois é inicio do projeto</a:t>
            </a:r>
          </a:p>
          <a:p>
            <a:r>
              <a:rPr lang="pt-BR" sz="1400"/>
              <a:t>Nó 2 = Cedo 2 = 0 + 10 = 10 (ele provem do evento A</a:t>
            </a:r>
          </a:p>
          <a:p>
            <a:r>
              <a:rPr lang="pt-BR" sz="1400"/>
              <a:t>Nó 3 = Cedo 3 = 0 +  6 = 6</a:t>
            </a:r>
          </a:p>
          <a:p>
            <a:r>
              <a:rPr lang="pt-BR" sz="1400"/>
              <a:t> (ele provem do evento B</a:t>
            </a:r>
          </a:p>
          <a:p>
            <a:r>
              <a:rPr lang="pt-BR" sz="1400"/>
              <a:t>Nó 4 = Cedo 4 = 10 + 7 = 17 ou 6 + 5 = 11, depende do termino de C ou D. Utiliza-se o maior valor</a:t>
            </a:r>
          </a:p>
          <a:p>
            <a:r>
              <a:rPr lang="pt-BR" sz="1400"/>
              <a:t>Nó 5 = Cedo 5 = 6 + 9 = 15 </a:t>
            </a:r>
          </a:p>
          <a:p>
            <a:r>
              <a:rPr lang="pt-BR" sz="1400"/>
              <a:t>Nó 6 = Cedo 6 = 17 + 5 = 22 ou 15 + 4 = 19 , utiliza-se o maior valor 22.</a:t>
            </a:r>
          </a:p>
        </p:txBody>
      </p:sp>
      <p:sp>
        <p:nvSpPr>
          <p:cNvPr id="283658" name="Rectangle 10"/>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Sequenciamento da Programação da Produção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84676" name="Rectangle 4"/>
          <p:cNvSpPr>
            <a:spLocks noChangeArrowheads="1"/>
          </p:cNvSpPr>
          <p:nvPr/>
        </p:nvSpPr>
        <p:spPr bwMode="auto">
          <a:xfrm>
            <a:off x="395536" y="332656"/>
            <a:ext cx="1479550" cy="701675"/>
          </a:xfrm>
          <a:prstGeom prst="rect">
            <a:avLst/>
          </a:prstGeom>
          <a:noFill/>
          <a:ln w="9525">
            <a:noFill/>
            <a:miter lim="800000"/>
            <a:headEnd/>
            <a:tailEnd/>
          </a:ln>
          <a:effectLst/>
        </p:spPr>
        <p:txBody>
          <a:bodyPr wrap="none" anchor="ctr">
            <a:spAutoFit/>
          </a:bodyPr>
          <a:lstStyle/>
          <a:p>
            <a:pPr>
              <a:tabLst>
                <a:tab pos="449263" algn="l"/>
                <a:tab pos="898525" algn="l"/>
                <a:tab pos="1295400" algn="l"/>
              </a:tabLst>
            </a:pPr>
            <a:r>
              <a:rPr lang="pt-BR" sz="2000" dirty="0"/>
              <a:t>Rede </a:t>
            </a:r>
            <a:r>
              <a:rPr lang="pt-BR" sz="2000" dirty="0" err="1"/>
              <a:t>Pert</a:t>
            </a:r>
            <a:r>
              <a:rPr lang="pt-BR" sz="2000" dirty="0"/>
              <a:t>	</a:t>
            </a:r>
          </a:p>
          <a:p>
            <a:pPr eaLnBrk="0" hangingPunct="0">
              <a:tabLst>
                <a:tab pos="449263" algn="l"/>
                <a:tab pos="898525" algn="l"/>
                <a:tab pos="1295400" algn="l"/>
              </a:tabLst>
            </a:pPr>
            <a:endParaRPr lang="pt-BR" sz="2000" dirty="0"/>
          </a:p>
        </p:txBody>
      </p:sp>
      <p:sp>
        <p:nvSpPr>
          <p:cNvPr id="284677" name="Rectangle 5"/>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284678" name="Rectangle 6"/>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284679" name="Rectangle 7"/>
          <p:cNvSpPr>
            <a:spLocks noChangeArrowheads="1"/>
          </p:cNvSpPr>
          <p:nvPr/>
        </p:nvSpPr>
        <p:spPr bwMode="auto">
          <a:xfrm>
            <a:off x="323528" y="404664"/>
            <a:ext cx="8424936" cy="4401205"/>
          </a:xfrm>
          <a:prstGeom prst="rect">
            <a:avLst/>
          </a:prstGeom>
          <a:noFill/>
          <a:ln w="9525">
            <a:noFill/>
            <a:miter lim="800000"/>
            <a:headEnd/>
            <a:tailEnd/>
          </a:ln>
          <a:effectLst/>
        </p:spPr>
        <p:txBody>
          <a:bodyPr wrap="square" anchor="ctr">
            <a:spAutoFit/>
          </a:bodyPr>
          <a:lstStyle/>
          <a:p>
            <a:endParaRPr lang="pt-BR" sz="2400" dirty="0"/>
          </a:p>
          <a:p>
            <a:pPr eaLnBrk="0" hangingPunct="0">
              <a:buFont typeface="Arial" charset="0"/>
              <a:buChar char=""/>
            </a:pPr>
            <a:r>
              <a:rPr lang="pt-BR" sz="1200" dirty="0"/>
              <a:t> </a:t>
            </a:r>
            <a:r>
              <a:rPr lang="pt-BR" sz="1600" dirty="0"/>
              <a:t>Tarde é a última data de inicio deste evento de modo a não atrasar a conclusão do projeto. É o valor mínimo entre todos os valores de inicio das atividades que partem deste evento, devesse subtrair do tarde do evento aonde esta atividade chega menos o valor do seu tempo de execução.</a:t>
            </a:r>
          </a:p>
          <a:p>
            <a:pPr eaLnBrk="0" hangingPunct="0"/>
            <a:r>
              <a:rPr lang="pt-BR" sz="1600" dirty="0"/>
              <a:t>	Inicia-se da esquerda para direita ou seja do nó 6 para nó 1</a:t>
            </a:r>
          </a:p>
          <a:p>
            <a:pPr eaLnBrk="0" hangingPunct="0"/>
            <a:r>
              <a:rPr lang="pt-BR" sz="1600" dirty="0"/>
              <a:t>Nó 6 = igual ao cedo = 22</a:t>
            </a:r>
          </a:p>
          <a:p>
            <a:pPr eaLnBrk="0" hangingPunct="0"/>
            <a:r>
              <a:rPr lang="pt-BR" sz="1600" dirty="0"/>
              <a:t>Nó 5 = 22- 4 = 18</a:t>
            </a:r>
          </a:p>
          <a:p>
            <a:pPr eaLnBrk="0" hangingPunct="0"/>
            <a:r>
              <a:rPr lang="pt-BR" sz="1600" dirty="0"/>
              <a:t>Nó 4 = 22 – 5 = 17 </a:t>
            </a:r>
          </a:p>
          <a:p>
            <a:pPr eaLnBrk="0" hangingPunct="0"/>
            <a:r>
              <a:rPr lang="pt-BR" sz="1600" dirty="0"/>
              <a:t>Nó 3 = 18 – 9 = 9 ou 17 – 5 = 12 , utiliza-se o menor valor, portanto 9</a:t>
            </a:r>
          </a:p>
          <a:p>
            <a:pPr eaLnBrk="0" hangingPunct="0"/>
            <a:r>
              <a:rPr lang="pt-BR" sz="1600" dirty="0"/>
              <a:t>Nó 2 = 17 – 7 = 10</a:t>
            </a:r>
          </a:p>
          <a:p>
            <a:pPr eaLnBrk="0" hangingPunct="0"/>
            <a:r>
              <a:rPr lang="pt-BR" sz="1600" dirty="0"/>
              <a:t>Nó 1 = 10 – 10 = 0 ou 9 – 6 = 3, utiliza-se o menor valor, portanto 0</a:t>
            </a:r>
          </a:p>
          <a:p>
            <a:pPr eaLnBrk="0" hangingPunct="0"/>
            <a:endParaRPr lang="pt-BR" sz="1600" dirty="0" smtClean="0"/>
          </a:p>
          <a:p>
            <a:pPr eaLnBrk="0" hangingPunct="0"/>
            <a:endParaRPr lang="pt-BR" sz="1600" dirty="0" smtClean="0"/>
          </a:p>
          <a:p>
            <a:pPr eaLnBrk="0" hangingPunct="0"/>
            <a:endParaRPr lang="pt-BR" sz="1600" dirty="0" smtClean="0"/>
          </a:p>
          <a:p>
            <a:pPr eaLnBrk="0" hangingPunct="0"/>
            <a:endParaRPr lang="pt-BR" sz="1600" dirty="0" smtClean="0"/>
          </a:p>
          <a:p>
            <a:pPr eaLnBrk="0" hangingPunct="0"/>
            <a:r>
              <a:rPr lang="pt-BR" sz="1600" dirty="0" smtClean="0"/>
              <a:t>Calculo </a:t>
            </a:r>
            <a:r>
              <a:rPr lang="pt-BR" sz="1600" dirty="0"/>
              <a:t>das </a:t>
            </a:r>
            <a:r>
              <a:rPr lang="pt-BR" sz="1600" dirty="0" smtClean="0"/>
              <a:t>folgas</a:t>
            </a:r>
            <a:endParaRPr lang="pt-BR" sz="1600" dirty="0"/>
          </a:p>
        </p:txBody>
      </p:sp>
      <p:graphicFrame>
        <p:nvGraphicFramePr>
          <p:cNvPr id="284680" name="Group 8"/>
          <p:cNvGraphicFramePr>
            <a:graphicFrameLocks noGrp="1"/>
          </p:cNvGraphicFramePr>
          <p:nvPr/>
        </p:nvGraphicFramePr>
        <p:xfrm>
          <a:off x="2195736" y="3645024"/>
          <a:ext cx="6624739" cy="2712720"/>
        </p:xfrm>
        <a:graphic>
          <a:graphicData uri="http://schemas.openxmlformats.org/drawingml/2006/table">
            <a:tbl>
              <a:tblPr/>
              <a:tblGrid>
                <a:gridCol w="1381398"/>
                <a:gridCol w="602496"/>
                <a:gridCol w="602496"/>
                <a:gridCol w="602496"/>
                <a:gridCol w="602496"/>
                <a:gridCol w="602496"/>
                <a:gridCol w="548216"/>
                <a:gridCol w="531933"/>
                <a:gridCol w="618779"/>
                <a:gridCol w="531933"/>
              </a:tblGrid>
              <a:tr h="5043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Cedo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tarde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Atividade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I</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I</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Fl</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Fi</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A</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B</a:t>
                      </a:r>
                      <a:endParaRPr kumimoji="0" lang="pt-B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6</a:t>
                      </a:r>
                      <a:endParaRPr kumimoji="0" lang="pt-B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0</a:t>
                      </a:r>
                      <a:endParaRPr kumimoji="0" lang="pt-B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C</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18</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0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G</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18</a:t>
                      </a:r>
                      <a:endParaRPr kumimoji="0" lang="pt-B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0</a:t>
                      </a:r>
                      <a:endParaRPr kumimoji="0" lang="pt-B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4791" name="Rectangle 119"/>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lnSpc>
                <a:spcPct val="90000"/>
              </a:lnSpc>
            </a:pPr>
            <a:r>
              <a:rPr lang="pt-BR" sz="2000" smtClean="0">
                <a:latin typeface="Arial" charset="0"/>
              </a:rPr>
              <a:t>Sequenciamento da Programação da Produção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85700"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285701"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285702" name="Rectangle 6"/>
          <p:cNvSpPr>
            <a:spLocks noChangeArrowheads="1"/>
          </p:cNvSpPr>
          <p:nvPr/>
        </p:nvSpPr>
        <p:spPr bwMode="auto">
          <a:xfrm>
            <a:off x="323528" y="908720"/>
            <a:ext cx="8208963" cy="5568950"/>
          </a:xfrm>
          <a:prstGeom prst="rect">
            <a:avLst/>
          </a:prstGeom>
          <a:noFill/>
          <a:ln w="9525">
            <a:noFill/>
            <a:miter lim="800000"/>
            <a:headEnd/>
            <a:tailEnd/>
          </a:ln>
          <a:effectLst/>
        </p:spPr>
        <p:txBody>
          <a:bodyPr anchor="ctr">
            <a:spAutoFit/>
          </a:bodyPr>
          <a:lstStyle/>
          <a:p>
            <a:pPr>
              <a:lnSpc>
                <a:spcPct val="120000"/>
              </a:lnSpc>
            </a:pPr>
            <a:r>
              <a:rPr lang="pt-BR" sz="2000" dirty="0"/>
              <a:t>Explicando o quadro :</a:t>
            </a:r>
            <a:r>
              <a:rPr lang="pt-BR" sz="2000" b="1" i="1" dirty="0"/>
              <a:t>Tomando como exemplo a atividade “D”</a:t>
            </a:r>
            <a:endParaRPr lang="pt-BR" sz="2000" dirty="0"/>
          </a:p>
          <a:p>
            <a:pPr>
              <a:lnSpc>
                <a:spcPct val="120000"/>
              </a:lnSpc>
            </a:pPr>
            <a:r>
              <a:rPr lang="pt-BR" sz="2000" dirty="0"/>
              <a:t>Tudo começa com o calculo do PDI – Primeira data de inicio – é a data mais cedo que uma atividade pode iniciar = 6 (cedo)</a:t>
            </a:r>
          </a:p>
          <a:p>
            <a:pPr>
              <a:lnSpc>
                <a:spcPct val="120000"/>
              </a:lnSpc>
            </a:pPr>
            <a:r>
              <a:rPr lang="pt-BR" sz="2000" dirty="0"/>
              <a:t>Depois temos o PDT –  Primeira data de termino – é a data mais cedo que uma atividade pode ser concluída =  6 + 5 = 11 (cedo + t)</a:t>
            </a:r>
          </a:p>
          <a:p>
            <a:pPr>
              <a:lnSpc>
                <a:spcPct val="120000"/>
              </a:lnSpc>
            </a:pPr>
            <a:r>
              <a:rPr lang="pt-BR" sz="2000" dirty="0"/>
              <a:t>Temos agora o UDI – Última data de inicio – é a data mais tarde que uma atividade pode ser iniciada sem atrasar a data final de conclusão = 17 – 5 = 12.</a:t>
            </a:r>
          </a:p>
          <a:p>
            <a:pPr>
              <a:lnSpc>
                <a:spcPct val="120000"/>
              </a:lnSpc>
            </a:pPr>
            <a:r>
              <a:rPr lang="pt-BR" sz="2000" dirty="0"/>
              <a:t>E por último temos o UDT – Última data de término – é a data mais tarde que uma atividade pode ser concluída = 17</a:t>
            </a:r>
          </a:p>
          <a:p>
            <a:pPr>
              <a:lnSpc>
                <a:spcPct val="120000"/>
              </a:lnSpc>
            </a:pPr>
            <a:r>
              <a:rPr lang="pt-BR" sz="2000" dirty="0"/>
              <a:t>A partir destas datas é possível calcular as folgas de cada atividade, mas para isso é importante termos outro conceito, o tempo disponível ou TD de uma atividade . Ele é o intervalo de tempo entre PDI e UDT da atividade.</a:t>
            </a:r>
          </a:p>
          <a:p>
            <a:pPr>
              <a:lnSpc>
                <a:spcPct val="120000"/>
              </a:lnSpc>
            </a:pPr>
            <a:r>
              <a:rPr lang="pt-BR" sz="2000" dirty="0"/>
              <a:t>Para D teremos : 17 – 6 = 11.</a:t>
            </a:r>
          </a:p>
        </p:txBody>
      </p:sp>
      <p:sp>
        <p:nvSpPr>
          <p:cNvPr id="285704" name="Rectangle 8"/>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Sequenciamento da Programação da Produção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86724"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286725"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286726" name="Rectangle 6"/>
          <p:cNvSpPr>
            <a:spLocks noChangeArrowheads="1"/>
          </p:cNvSpPr>
          <p:nvPr/>
        </p:nvSpPr>
        <p:spPr bwMode="auto">
          <a:xfrm>
            <a:off x="323850" y="1036638"/>
            <a:ext cx="8208963" cy="4789487"/>
          </a:xfrm>
          <a:prstGeom prst="rect">
            <a:avLst/>
          </a:prstGeom>
          <a:noFill/>
          <a:ln w="9525">
            <a:noFill/>
            <a:miter lim="800000"/>
            <a:headEnd/>
            <a:tailEnd/>
          </a:ln>
          <a:effectLst/>
        </p:spPr>
        <p:txBody>
          <a:bodyPr anchor="ctr">
            <a:spAutoFit/>
          </a:bodyPr>
          <a:lstStyle/>
          <a:p>
            <a:pPr>
              <a:lnSpc>
                <a:spcPct val="140000"/>
              </a:lnSpc>
            </a:pPr>
            <a:endParaRPr lang="pt-BR" sz="2000"/>
          </a:p>
          <a:p>
            <a:pPr>
              <a:lnSpc>
                <a:spcPct val="140000"/>
              </a:lnSpc>
            </a:pPr>
            <a:r>
              <a:rPr lang="pt-BR" sz="2000"/>
              <a:t>Ft = Folga total = TD – t , é o atraso Maximo que uma atividade pode ter sem alterar a data final de sua conclusão.</a:t>
            </a:r>
          </a:p>
          <a:p>
            <a:pPr>
              <a:lnSpc>
                <a:spcPct val="140000"/>
              </a:lnSpc>
            </a:pPr>
            <a:r>
              <a:rPr lang="pt-BR" sz="2000"/>
              <a:t>Fl = Folga livre = (cedo f – cedo i) - t, é o  atraso máximo que uma atividade pode ter sem alterar a data estabelecida.</a:t>
            </a:r>
          </a:p>
          <a:p>
            <a:pPr>
              <a:lnSpc>
                <a:spcPct val="140000"/>
              </a:lnSpc>
            </a:pPr>
            <a:r>
              <a:rPr lang="pt-BR" sz="2000"/>
              <a:t>Fd = Folga dependente = (tarde f – tarde i) – t, é o período que se dispõe para realização da atividade iniciando no tarde do evento inicial sem ultrapassar o tarde do evento final.</a:t>
            </a:r>
          </a:p>
          <a:p>
            <a:pPr>
              <a:lnSpc>
                <a:spcPct val="140000"/>
              </a:lnSpc>
            </a:pPr>
            <a:r>
              <a:rPr lang="pt-BR" sz="2000"/>
              <a:t>Fi = Folga independente = (Cedo f – Tarde i ) – t, é o período que se dispõe para realização da atividade , iniciando-a no tarde do evento inicial e ao ultrapassando o cedo do evento final.</a:t>
            </a:r>
          </a:p>
        </p:txBody>
      </p:sp>
      <p:sp>
        <p:nvSpPr>
          <p:cNvPr id="286728" name="Rectangle 8"/>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Sequenciamento da Programação da Produção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87748"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287749"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graphicFrame>
        <p:nvGraphicFramePr>
          <p:cNvPr id="287750" name="Group 6"/>
          <p:cNvGraphicFramePr>
            <a:graphicFrameLocks noGrp="1"/>
          </p:cNvGraphicFramePr>
          <p:nvPr>
            <p:ph idx="4294967295"/>
          </p:nvPr>
        </p:nvGraphicFramePr>
        <p:xfrm>
          <a:off x="611560" y="1052736"/>
          <a:ext cx="7702550" cy="2712720"/>
        </p:xfrm>
        <a:graphic>
          <a:graphicData uri="http://schemas.openxmlformats.org/drawingml/2006/table">
            <a:tbl>
              <a:tblPr/>
              <a:tblGrid>
                <a:gridCol w="1606550"/>
                <a:gridCol w="700088"/>
                <a:gridCol w="700087"/>
                <a:gridCol w="701675"/>
                <a:gridCol w="700088"/>
                <a:gridCol w="700087"/>
                <a:gridCol w="638175"/>
                <a:gridCol w="617538"/>
                <a:gridCol w="719137"/>
                <a:gridCol w="619125"/>
              </a:tblGrid>
              <a:tr h="358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Cedo</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tarde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Atividade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I</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I</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Ft</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Fl</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Fi</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tx1"/>
                          </a:solidFill>
                          <a:effectLst/>
                          <a:latin typeface="Arial" charset="0"/>
                        </a:rPr>
                        <a:t>A</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B</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tx1"/>
                          </a:solidFill>
                          <a:effectLst/>
                          <a:latin typeface="Arial" charset="0"/>
                        </a:rPr>
                        <a:t>C</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D</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E</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9</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18</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tx1"/>
                          </a:solidFill>
                          <a:effectLst/>
                          <a:latin typeface="Arial" charset="0"/>
                        </a:rPr>
                        <a:t>F</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17</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G</a:t>
                      </a:r>
                      <a:endParaRPr kumimoji="0" lang="pt-B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4</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15</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18</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22</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0</a:t>
                      </a:r>
                      <a:endParaRPr kumimoji="0" lang="pt-B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0</a:t>
                      </a:r>
                      <a:endParaRPr kumimoji="0" lang="pt-BR"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7862" name="Rectangle 118"/>
          <p:cNvSpPr>
            <a:spLocks noGrp="1" noChangeArrowheads="1"/>
          </p:cNvSpPr>
          <p:nvPr>
            <p:ph type="title"/>
          </p:nvPr>
        </p:nvSpPr>
        <p:spPr bwMode="auto">
          <a:xfrm>
            <a:off x="4895850" y="0"/>
            <a:ext cx="4248150" cy="658813"/>
          </a:xfrm>
          <a:prstGeom prst="rect">
            <a:avLst/>
          </a:prstGeom>
          <a:solidFill>
            <a:srgbClr val="FFFFFF"/>
          </a:solidFill>
          <a:ln>
            <a:solidFill>
              <a:srgbClr val="000000"/>
            </a:solidFill>
            <a:miter lim="800000"/>
            <a:headEnd/>
            <a:tailEnd/>
          </a:ln>
        </p:spPr>
        <p:txBody>
          <a:bodyPr/>
          <a:lstStyle/>
          <a:p>
            <a:pPr algn="l">
              <a:lnSpc>
                <a:spcPct val="110000"/>
              </a:lnSpc>
            </a:pPr>
            <a:r>
              <a:rPr lang="pt-BR" sz="2000" smtClean="0">
                <a:latin typeface="Arial" charset="0"/>
              </a:rPr>
              <a:t>Sequenciamento da Programação da Produção </a:t>
            </a:r>
          </a:p>
        </p:txBody>
      </p:sp>
      <p:sp>
        <p:nvSpPr>
          <p:cNvPr id="287860" name="Rectangle 116"/>
          <p:cNvSpPr>
            <a:spLocks noChangeArrowheads="1"/>
          </p:cNvSpPr>
          <p:nvPr/>
        </p:nvSpPr>
        <p:spPr bwMode="auto">
          <a:xfrm>
            <a:off x="655638" y="4292600"/>
            <a:ext cx="5356225" cy="2292350"/>
          </a:xfrm>
          <a:prstGeom prst="rect">
            <a:avLst/>
          </a:prstGeom>
          <a:noFill/>
          <a:ln w="9525">
            <a:noFill/>
            <a:miter lim="800000"/>
            <a:headEnd/>
            <a:tailEnd/>
          </a:ln>
          <a:effectLst/>
        </p:spPr>
        <p:txBody>
          <a:bodyPr anchor="ctr">
            <a:spAutoFit/>
          </a:bodyPr>
          <a:lstStyle/>
          <a:p>
            <a:r>
              <a:rPr lang="pt-BR" sz="1600"/>
              <a:t>Calculo FT</a:t>
            </a:r>
          </a:p>
          <a:p>
            <a:r>
              <a:rPr lang="pt-BR" sz="1600"/>
              <a:t>A = 10 – 0 = 10 – 10 (t) = 0</a:t>
            </a:r>
          </a:p>
          <a:p>
            <a:r>
              <a:rPr lang="pt-BR" sz="1600"/>
              <a:t>B =   9 – 0 =    9 -   6(t)  = 3</a:t>
            </a:r>
          </a:p>
          <a:p>
            <a:r>
              <a:rPr lang="pt-BR" sz="1600"/>
              <a:t>C = 17 – 10 = 7 – 7 (t)  = 0</a:t>
            </a:r>
          </a:p>
          <a:p>
            <a:r>
              <a:rPr lang="pt-BR" sz="1600"/>
              <a:t>D = 17 – 6 = 11 – 5 (t) = 6</a:t>
            </a:r>
          </a:p>
          <a:p>
            <a:r>
              <a:rPr lang="pt-BR" sz="1600"/>
              <a:t>E = 18- 6  = 12 – 9 (t) = 3</a:t>
            </a:r>
          </a:p>
          <a:p>
            <a:r>
              <a:rPr lang="pt-BR" sz="1600"/>
              <a:t>F = 22 – 17 = 5 – 5 (t) = 0</a:t>
            </a:r>
          </a:p>
          <a:p>
            <a:r>
              <a:rPr lang="pt-BR" sz="1600"/>
              <a:t>G = 22 – 15 = 7 – 4(t) = 3</a:t>
            </a:r>
          </a:p>
          <a:p>
            <a:r>
              <a:rPr lang="pt-BR" sz="1600" b="1"/>
              <a:t>Caminho Critico =&gt; A; C; F</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32804"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32805"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332806" name="Rectangle 6"/>
          <p:cNvSpPr>
            <a:spLocks noChangeArrowheads="1"/>
          </p:cNvSpPr>
          <p:nvPr/>
        </p:nvSpPr>
        <p:spPr bwMode="auto">
          <a:xfrm>
            <a:off x="285720" y="1214422"/>
            <a:ext cx="8425185" cy="3785652"/>
          </a:xfrm>
          <a:prstGeom prst="rect">
            <a:avLst/>
          </a:prstGeom>
          <a:noFill/>
          <a:ln w="9525">
            <a:noFill/>
            <a:miter lim="800000"/>
            <a:headEnd/>
            <a:tailEnd/>
          </a:ln>
          <a:effectLst/>
        </p:spPr>
        <p:txBody>
          <a:bodyPr wrap="square" anchor="ctr">
            <a:spAutoFit/>
          </a:bodyPr>
          <a:lstStyle/>
          <a:p>
            <a:pPr>
              <a:lnSpc>
                <a:spcPct val="150000"/>
              </a:lnSpc>
            </a:pPr>
            <a:r>
              <a:rPr lang="pt-BR" sz="2000" b="1" dirty="0" smtClean="0"/>
              <a:t>PLT – Controle de Produção – capitulo V – página </a:t>
            </a:r>
          </a:p>
          <a:p>
            <a:pPr>
              <a:lnSpc>
                <a:spcPct val="150000"/>
              </a:lnSpc>
            </a:pPr>
            <a:r>
              <a:rPr lang="pt-BR" sz="2000" b="1" dirty="0" smtClean="0"/>
              <a:t>Acompanhamento </a:t>
            </a:r>
            <a:r>
              <a:rPr lang="pt-BR" sz="2000" b="1" dirty="0"/>
              <a:t>e controle de produção</a:t>
            </a:r>
            <a:endParaRPr lang="pt-BR" sz="2000" dirty="0"/>
          </a:p>
          <a:p>
            <a:pPr>
              <a:lnSpc>
                <a:spcPct val="150000"/>
              </a:lnSpc>
            </a:pPr>
            <a:r>
              <a:rPr lang="pt-BR" sz="2000" dirty="0"/>
              <a:t>	O objetivo do controle de produção é fazer o </a:t>
            </a:r>
            <a:r>
              <a:rPr lang="pt-BR" sz="2000" dirty="0" err="1"/>
              <a:t>lnk</a:t>
            </a:r>
            <a:r>
              <a:rPr lang="pt-BR" sz="2000" dirty="0"/>
              <a:t> com o planejamento e a execução das atividades. Identificar os </a:t>
            </a:r>
            <a:r>
              <a:rPr lang="pt-BR" sz="2000" dirty="0" err="1"/>
              <a:t>devíos</a:t>
            </a:r>
            <a:r>
              <a:rPr lang="pt-BR" sz="2000" dirty="0"/>
              <a:t> e sua magnitude e fornecer subsídios para tomada de decisões corretivas. Quanto mais rápido os problemas forem identificados mais rápido será possível corrigir as distorções e atendimento dos prazos.</a:t>
            </a:r>
          </a:p>
          <a:p>
            <a:pPr>
              <a:lnSpc>
                <a:spcPct val="150000"/>
              </a:lnSpc>
            </a:pPr>
            <a:r>
              <a:rPr lang="pt-BR" sz="2000" dirty="0"/>
              <a:t>	</a:t>
            </a:r>
            <a:endParaRPr lang="pt-BR" sz="24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32804"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32805"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332806" name="Rectangle 6"/>
          <p:cNvSpPr>
            <a:spLocks noChangeArrowheads="1"/>
          </p:cNvSpPr>
          <p:nvPr/>
        </p:nvSpPr>
        <p:spPr bwMode="auto">
          <a:xfrm>
            <a:off x="357158" y="857232"/>
            <a:ext cx="8425185" cy="5539978"/>
          </a:xfrm>
          <a:prstGeom prst="rect">
            <a:avLst/>
          </a:prstGeom>
          <a:noFill/>
          <a:ln w="9525">
            <a:noFill/>
            <a:miter lim="800000"/>
            <a:headEnd/>
            <a:tailEnd/>
          </a:ln>
          <a:effectLst/>
        </p:spPr>
        <p:txBody>
          <a:bodyPr wrap="square" anchor="ctr">
            <a:spAutoFit/>
          </a:bodyPr>
          <a:lstStyle/>
          <a:p>
            <a:pPr>
              <a:lnSpc>
                <a:spcPct val="150000"/>
              </a:lnSpc>
            </a:pPr>
            <a:r>
              <a:rPr lang="pt-BR" sz="2000" b="1" dirty="0" smtClean="0"/>
              <a:t>PLT – Controle de Produção – capitulo V – página </a:t>
            </a:r>
          </a:p>
          <a:p>
            <a:pPr>
              <a:lnSpc>
                <a:spcPct val="150000"/>
              </a:lnSpc>
            </a:pPr>
            <a:r>
              <a:rPr lang="pt-BR" sz="2000" b="1" dirty="0" smtClean="0"/>
              <a:t>Acompanhamento e controle de produção</a:t>
            </a:r>
            <a:endParaRPr lang="pt-BR" sz="2000" dirty="0" smtClean="0"/>
          </a:p>
          <a:p>
            <a:pPr>
              <a:lnSpc>
                <a:spcPct val="150000"/>
              </a:lnSpc>
            </a:pPr>
            <a:r>
              <a:rPr lang="pt-BR" sz="2000" dirty="0"/>
              <a:t>	</a:t>
            </a:r>
          </a:p>
          <a:p>
            <a:pPr>
              <a:lnSpc>
                <a:spcPct val="150000"/>
              </a:lnSpc>
            </a:pPr>
            <a:r>
              <a:rPr lang="pt-BR" sz="2000" dirty="0"/>
              <a:t>	O Controle de Produção tem as seguintes funções :</a:t>
            </a:r>
          </a:p>
          <a:p>
            <a:pPr>
              <a:lnSpc>
                <a:spcPct val="150000"/>
              </a:lnSpc>
            </a:pPr>
            <a:r>
              <a:rPr lang="pt-BR" sz="2000" dirty="0"/>
              <a:t>Coleta e registro de dados sobre o estágio das atividades </a:t>
            </a:r>
            <a:r>
              <a:rPr lang="pt-BR" sz="2000" dirty="0" smtClean="0"/>
              <a:t>programadas / </a:t>
            </a:r>
            <a:endParaRPr lang="pt-BR" sz="2000" dirty="0"/>
          </a:p>
          <a:p>
            <a:pPr>
              <a:lnSpc>
                <a:spcPct val="150000"/>
              </a:lnSpc>
            </a:pPr>
            <a:r>
              <a:rPr lang="pt-BR" sz="2000" dirty="0"/>
              <a:t>Comparação entre o programado e o </a:t>
            </a:r>
            <a:r>
              <a:rPr lang="pt-BR" sz="2000" dirty="0" smtClean="0"/>
              <a:t>executado / Identificação </a:t>
            </a:r>
            <a:r>
              <a:rPr lang="pt-BR" sz="2000" dirty="0"/>
              <a:t>dos </a:t>
            </a:r>
            <a:r>
              <a:rPr lang="pt-BR" sz="2000" dirty="0" smtClean="0"/>
              <a:t>desvios / Busca </a:t>
            </a:r>
            <a:r>
              <a:rPr lang="pt-BR" sz="2000" dirty="0"/>
              <a:t>de ações </a:t>
            </a:r>
            <a:r>
              <a:rPr lang="pt-BR" sz="2000" dirty="0" smtClean="0"/>
              <a:t>corretivas Emissão </a:t>
            </a:r>
            <a:r>
              <a:rPr lang="pt-BR" sz="2000" dirty="0"/>
              <a:t>de novas diretrizes com base nas ações </a:t>
            </a:r>
            <a:r>
              <a:rPr lang="pt-BR" sz="2000" dirty="0" smtClean="0"/>
              <a:t>corretivas / Fornecimento </a:t>
            </a:r>
            <a:r>
              <a:rPr lang="pt-BR" sz="2000" dirty="0"/>
              <a:t>de informações produtivas aos demais setores da empresa (MKT, Finanças, Engenharia, RH)</a:t>
            </a:r>
          </a:p>
          <a:p>
            <a:pPr>
              <a:lnSpc>
                <a:spcPct val="150000"/>
              </a:lnSpc>
            </a:pPr>
            <a:r>
              <a:rPr lang="pt-BR" sz="2000" dirty="0"/>
              <a:t>Preparação de relatórios de analise de desempenho do sistema produtivo.</a:t>
            </a:r>
          </a:p>
          <a:p>
            <a:pPr eaLnBrk="0" hangingPunct="0"/>
            <a:endParaRPr lang="pt-BR" sz="24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bwMode="auto">
          <a:xfrm>
            <a:off x="0" y="735013"/>
            <a:ext cx="7772400" cy="450850"/>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
        <p:nvSpPr>
          <p:cNvPr id="333827"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333828" name="Text Box 4"/>
          <p:cNvSpPr txBox="1">
            <a:spLocks noChangeArrowheads="1"/>
          </p:cNvSpPr>
          <p:nvPr/>
        </p:nvSpPr>
        <p:spPr bwMode="auto">
          <a:xfrm>
            <a:off x="323528" y="1484784"/>
            <a:ext cx="8424936" cy="3831818"/>
          </a:xfrm>
          <a:prstGeom prst="rect">
            <a:avLst/>
          </a:prstGeom>
          <a:noFill/>
          <a:ln w="9525">
            <a:noFill/>
            <a:miter lim="800000"/>
            <a:headEnd/>
            <a:tailEnd/>
          </a:ln>
          <a:effectLst/>
        </p:spPr>
        <p:txBody>
          <a:bodyPr wrap="square">
            <a:spAutoFit/>
          </a:bodyPr>
          <a:lstStyle/>
          <a:p>
            <a:pPr marL="457200" indent="-457200">
              <a:lnSpc>
                <a:spcPct val="150000"/>
              </a:lnSpc>
            </a:pPr>
            <a:r>
              <a:rPr lang="pt-BR" dirty="0"/>
              <a:t>	</a:t>
            </a:r>
            <a:r>
              <a:rPr lang="pt-BR" b="1" dirty="0"/>
              <a:t>Conceito de controle da qualidade total [TQC]:</a:t>
            </a:r>
            <a:endParaRPr lang="pt-BR" dirty="0"/>
          </a:p>
          <a:p>
            <a:pPr marL="457200" indent="-457200">
              <a:lnSpc>
                <a:spcPct val="150000"/>
              </a:lnSpc>
            </a:pPr>
            <a:r>
              <a:rPr lang="pt-BR" dirty="0"/>
              <a:t>Objetivo principal de uma empresa é satisfação das necessidades das pessoas: </a:t>
            </a:r>
          </a:p>
          <a:p>
            <a:pPr marL="457200" indent="-457200">
              <a:lnSpc>
                <a:spcPct val="150000"/>
              </a:lnSpc>
              <a:buFontTx/>
              <a:buChar char="•"/>
            </a:pPr>
            <a:r>
              <a:rPr lang="pt-BR" dirty="0"/>
              <a:t>consumidores [através qualidade], </a:t>
            </a:r>
          </a:p>
          <a:p>
            <a:pPr marL="457200" indent="-457200">
              <a:lnSpc>
                <a:spcPct val="150000"/>
              </a:lnSpc>
              <a:buFontTx/>
              <a:buChar char="•"/>
            </a:pPr>
            <a:r>
              <a:rPr lang="pt-BR" dirty="0"/>
              <a:t>empregados [através crescimento do ser humano], </a:t>
            </a:r>
          </a:p>
          <a:p>
            <a:pPr marL="457200" indent="-457200">
              <a:lnSpc>
                <a:spcPct val="150000"/>
              </a:lnSpc>
              <a:buFontTx/>
              <a:buChar char="•"/>
            </a:pPr>
            <a:r>
              <a:rPr lang="pt-BR" dirty="0"/>
              <a:t>acionistas [através produtividade, e vizinhos [através contribuição social]. </a:t>
            </a:r>
          </a:p>
          <a:p>
            <a:pPr marL="457200" indent="-457200">
              <a:lnSpc>
                <a:spcPct val="150000"/>
              </a:lnSpc>
            </a:pPr>
            <a:r>
              <a:rPr lang="pt-BR" dirty="0"/>
              <a:t>Este pode ser atingido pela prática do Controle da Qualidade Total [Total </a:t>
            </a:r>
            <a:r>
              <a:rPr lang="pt-BR" dirty="0" err="1"/>
              <a:t>Quality</a:t>
            </a:r>
            <a:r>
              <a:rPr lang="pt-BR" dirty="0"/>
              <a:t> </a:t>
            </a:r>
            <a:r>
              <a:rPr lang="pt-BR" dirty="0" err="1"/>
              <a:t>Control</a:t>
            </a:r>
            <a:r>
              <a:rPr lang="pt-BR" dirty="0"/>
              <a:t> - TQC].</a:t>
            </a:r>
          </a:p>
          <a:p>
            <a:pPr marL="457200" indent="-457200">
              <a:lnSpc>
                <a:spcPct val="150000"/>
              </a:lnSpc>
            </a:pPr>
            <a:r>
              <a:rPr lang="pt-BR" dirty="0"/>
              <a:t>	</a:t>
            </a:r>
            <a:r>
              <a:rPr lang="pt-BR" i="1" dirty="0"/>
              <a:t>TQC é o controle exercido pôr todas as pessoas para a satisfação das necessidades de todas as pessoas</a:t>
            </a:r>
            <a:r>
              <a:rPr lang="pt-BR"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838200" y="1676400"/>
            <a:ext cx="7623175" cy="2403475"/>
          </a:xfrm>
          <a:prstGeom prst="rect">
            <a:avLst/>
          </a:prstGeom>
          <a:noFill/>
          <a:ln w="9525">
            <a:noFill/>
            <a:miter lim="800000"/>
            <a:headEnd/>
            <a:tailEnd/>
          </a:ln>
          <a:effectLst/>
        </p:spPr>
        <p:txBody>
          <a:bodyPr>
            <a:spAutoFit/>
          </a:bodyPr>
          <a:lstStyle/>
          <a:p>
            <a:r>
              <a:rPr lang="pt-BR"/>
              <a:t>Tradicional – Sistema de produção continua em massa</a:t>
            </a:r>
          </a:p>
          <a:p>
            <a:endParaRPr lang="pt-BR"/>
          </a:p>
          <a:p>
            <a:r>
              <a:rPr lang="pt-BR"/>
              <a:t>Linhas de produtos variados</a:t>
            </a:r>
          </a:p>
          <a:p>
            <a:pPr lvl="2">
              <a:lnSpc>
                <a:spcPct val="90000"/>
              </a:lnSpc>
              <a:spcBef>
                <a:spcPct val="20000"/>
              </a:spcBef>
              <a:buClr>
                <a:schemeClr val="accent1"/>
              </a:buClr>
              <a:buSzPct val="65000"/>
              <a:buFont typeface="Arial" charset="0"/>
              <a:buChar char="n"/>
            </a:pPr>
            <a:r>
              <a:rPr lang="pt-BR"/>
              <a:t>Indústrias de refrigerantes</a:t>
            </a:r>
          </a:p>
          <a:p>
            <a:pPr lvl="2">
              <a:lnSpc>
                <a:spcPct val="90000"/>
              </a:lnSpc>
              <a:spcBef>
                <a:spcPct val="20000"/>
              </a:spcBef>
              <a:buClr>
                <a:schemeClr val="accent1"/>
              </a:buClr>
              <a:buSzPct val="65000"/>
              <a:buFont typeface="Arial" charset="0"/>
              <a:buChar char="n"/>
            </a:pPr>
            <a:r>
              <a:rPr lang="pt-BR"/>
              <a:t>Indústria de eletrodomésticos</a:t>
            </a:r>
          </a:p>
          <a:p>
            <a:pPr lvl="2">
              <a:lnSpc>
                <a:spcPct val="90000"/>
              </a:lnSpc>
              <a:spcBef>
                <a:spcPct val="20000"/>
              </a:spcBef>
              <a:buClr>
                <a:schemeClr val="accent1"/>
              </a:buClr>
              <a:buSzPct val="65000"/>
              <a:buFont typeface="Arial" charset="0"/>
              <a:buChar char="n"/>
            </a:pPr>
            <a:r>
              <a:rPr lang="pt-BR"/>
              <a:t>Indústria alimentícia</a:t>
            </a:r>
          </a:p>
          <a:p>
            <a:pPr lvl="2">
              <a:lnSpc>
                <a:spcPct val="90000"/>
              </a:lnSpc>
              <a:spcBef>
                <a:spcPct val="20000"/>
              </a:spcBef>
              <a:buClr>
                <a:schemeClr val="accent1"/>
              </a:buClr>
              <a:buSzPct val="65000"/>
              <a:buFont typeface="Arial" charset="0"/>
              <a:buChar char="n"/>
            </a:pPr>
            <a:r>
              <a:rPr lang="pt-BR"/>
              <a:t>Indústria de CDs</a:t>
            </a:r>
          </a:p>
          <a:p>
            <a:endParaRPr lang="pt-BR"/>
          </a:p>
        </p:txBody>
      </p:sp>
      <p:sp>
        <p:nvSpPr>
          <p:cNvPr id="366595" name="Rectangle 3"/>
          <p:cNvSpPr>
            <a:spLocks noChangeArrowheads="1"/>
          </p:cNvSpPr>
          <p:nvPr/>
        </p:nvSpPr>
        <p:spPr bwMode="auto">
          <a:xfrm>
            <a:off x="1219200" y="38100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a:t>
            </a:r>
          </a:p>
        </p:txBody>
      </p:sp>
      <p:sp>
        <p:nvSpPr>
          <p:cNvPr id="366596" name="Rectangle 4"/>
          <p:cNvSpPr>
            <a:spLocks noChangeArrowheads="1"/>
          </p:cNvSpPr>
          <p:nvPr/>
        </p:nvSpPr>
        <p:spPr bwMode="auto">
          <a:xfrm>
            <a:off x="1219200" y="45720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a:t>
            </a:r>
          </a:p>
        </p:txBody>
      </p:sp>
      <p:sp>
        <p:nvSpPr>
          <p:cNvPr id="366597" name="Rectangle 5"/>
          <p:cNvSpPr>
            <a:spLocks noChangeArrowheads="1"/>
          </p:cNvSpPr>
          <p:nvPr/>
        </p:nvSpPr>
        <p:spPr bwMode="auto">
          <a:xfrm>
            <a:off x="1219200" y="54864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a:t>
            </a:r>
          </a:p>
        </p:txBody>
      </p:sp>
      <p:sp>
        <p:nvSpPr>
          <p:cNvPr id="366598" name="Rectangle 6"/>
          <p:cNvSpPr>
            <a:spLocks noChangeArrowheads="1"/>
          </p:cNvSpPr>
          <p:nvPr/>
        </p:nvSpPr>
        <p:spPr bwMode="auto">
          <a:xfrm>
            <a:off x="2971800" y="45720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 </a:t>
            </a:r>
          </a:p>
        </p:txBody>
      </p:sp>
      <p:sp>
        <p:nvSpPr>
          <p:cNvPr id="366599" name="Rectangle 7"/>
          <p:cNvSpPr>
            <a:spLocks noChangeArrowheads="1"/>
          </p:cNvSpPr>
          <p:nvPr/>
        </p:nvSpPr>
        <p:spPr bwMode="auto">
          <a:xfrm>
            <a:off x="2971800" y="38100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a:t>
            </a:r>
          </a:p>
        </p:txBody>
      </p:sp>
      <p:sp>
        <p:nvSpPr>
          <p:cNvPr id="366600" name="Rectangle 8"/>
          <p:cNvSpPr>
            <a:spLocks noChangeArrowheads="1"/>
          </p:cNvSpPr>
          <p:nvPr/>
        </p:nvSpPr>
        <p:spPr bwMode="auto">
          <a:xfrm>
            <a:off x="2971800" y="54864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Posto </a:t>
            </a:r>
          </a:p>
        </p:txBody>
      </p:sp>
      <p:sp>
        <p:nvSpPr>
          <p:cNvPr id="366601" name="Rectangle 9"/>
          <p:cNvSpPr>
            <a:spLocks noChangeArrowheads="1"/>
          </p:cNvSpPr>
          <p:nvPr/>
        </p:nvSpPr>
        <p:spPr bwMode="auto">
          <a:xfrm>
            <a:off x="4724400" y="38100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A</a:t>
            </a:r>
          </a:p>
        </p:txBody>
      </p:sp>
      <p:sp>
        <p:nvSpPr>
          <p:cNvPr id="366602" name="Rectangle 10"/>
          <p:cNvSpPr>
            <a:spLocks noChangeArrowheads="1"/>
          </p:cNvSpPr>
          <p:nvPr/>
        </p:nvSpPr>
        <p:spPr bwMode="auto">
          <a:xfrm>
            <a:off x="4724400" y="45720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B</a:t>
            </a:r>
          </a:p>
        </p:txBody>
      </p:sp>
      <p:sp>
        <p:nvSpPr>
          <p:cNvPr id="366603" name="Rectangle 11"/>
          <p:cNvSpPr>
            <a:spLocks noChangeArrowheads="1"/>
          </p:cNvSpPr>
          <p:nvPr/>
        </p:nvSpPr>
        <p:spPr bwMode="auto">
          <a:xfrm>
            <a:off x="4724400" y="54864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pt-BR"/>
              <a:t>C</a:t>
            </a:r>
          </a:p>
        </p:txBody>
      </p:sp>
      <p:sp>
        <p:nvSpPr>
          <p:cNvPr id="366604" name="Line 12"/>
          <p:cNvSpPr>
            <a:spLocks noChangeShapeType="1"/>
          </p:cNvSpPr>
          <p:nvPr/>
        </p:nvSpPr>
        <p:spPr bwMode="auto">
          <a:xfrm>
            <a:off x="1981200" y="3962400"/>
            <a:ext cx="9906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6605" name="Line 13"/>
          <p:cNvSpPr>
            <a:spLocks noChangeShapeType="1"/>
          </p:cNvSpPr>
          <p:nvPr/>
        </p:nvSpPr>
        <p:spPr bwMode="auto">
          <a:xfrm flipV="1">
            <a:off x="1981200" y="4038600"/>
            <a:ext cx="990600" cy="68580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6606" name="Line 14"/>
          <p:cNvSpPr>
            <a:spLocks noChangeShapeType="1"/>
          </p:cNvSpPr>
          <p:nvPr/>
        </p:nvSpPr>
        <p:spPr bwMode="auto">
          <a:xfrm>
            <a:off x="1981200" y="4724400"/>
            <a:ext cx="9906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6607" name="Line 15"/>
          <p:cNvSpPr>
            <a:spLocks noChangeShapeType="1"/>
          </p:cNvSpPr>
          <p:nvPr/>
        </p:nvSpPr>
        <p:spPr bwMode="auto">
          <a:xfrm>
            <a:off x="1981200" y="5638800"/>
            <a:ext cx="9906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6608" name="Line 16"/>
          <p:cNvSpPr>
            <a:spLocks noChangeShapeType="1"/>
          </p:cNvSpPr>
          <p:nvPr/>
        </p:nvSpPr>
        <p:spPr bwMode="auto">
          <a:xfrm>
            <a:off x="3733800" y="3962400"/>
            <a:ext cx="9144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6609" name="Line 17"/>
          <p:cNvSpPr>
            <a:spLocks noChangeShapeType="1"/>
          </p:cNvSpPr>
          <p:nvPr/>
        </p:nvSpPr>
        <p:spPr bwMode="auto">
          <a:xfrm>
            <a:off x="3733800" y="4724400"/>
            <a:ext cx="9906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6610" name="Line 18"/>
          <p:cNvSpPr>
            <a:spLocks noChangeShapeType="1"/>
          </p:cNvSpPr>
          <p:nvPr/>
        </p:nvSpPr>
        <p:spPr bwMode="auto">
          <a:xfrm>
            <a:off x="3733800" y="5638800"/>
            <a:ext cx="9144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366611" name="Text Box 19"/>
          <p:cNvSpPr txBox="1">
            <a:spLocks noChangeArrowheads="1"/>
          </p:cNvSpPr>
          <p:nvPr/>
        </p:nvSpPr>
        <p:spPr bwMode="auto">
          <a:xfrm>
            <a:off x="642938" y="814388"/>
            <a:ext cx="4022725" cy="396875"/>
          </a:xfrm>
          <a:prstGeom prst="rect">
            <a:avLst/>
          </a:prstGeom>
          <a:noFill/>
          <a:ln w="9525">
            <a:noFill/>
            <a:miter lim="800000"/>
            <a:headEnd/>
            <a:tailEnd/>
          </a:ln>
          <a:effectLst/>
        </p:spPr>
        <p:txBody>
          <a:bodyPr wrap="none">
            <a:spAutoFit/>
          </a:bodyPr>
          <a:lstStyle/>
          <a:p>
            <a:r>
              <a:rPr lang="pt-BR" sz="2000" b="1">
                <a:solidFill>
                  <a:schemeClr val="tx2"/>
                </a:solidFill>
              </a:rPr>
              <a:t>Tipos de Sistemas de Produção</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bwMode="auto">
          <a:xfrm>
            <a:off x="395536" y="836712"/>
            <a:ext cx="7772400" cy="477837"/>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
        <p:nvSpPr>
          <p:cNvPr id="334852"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34853" name="Text Box 5"/>
          <p:cNvSpPr txBox="1">
            <a:spLocks noChangeArrowheads="1"/>
          </p:cNvSpPr>
          <p:nvPr/>
        </p:nvSpPr>
        <p:spPr bwMode="auto">
          <a:xfrm>
            <a:off x="467544" y="1447800"/>
            <a:ext cx="8280920" cy="5078313"/>
          </a:xfrm>
          <a:prstGeom prst="rect">
            <a:avLst/>
          </a:prstGeom>
          <a:noFill/>
          <a:ln w="9525">
            <a:noFill/>
            <a:miter lim="800000"/>
            <a:headEnd/>
            <a:tailEnd/>
          </a:ln>
          <a:effectLst/>
        </p:spPr>
        <p:txBody>
          <a:bodyPr wrap="square">
            <a:spAutoFit/>
          </a:bodyPr>
          <a:lstStyle/>
          <a:p>
            <a:pPr>
              <a:lnSpc>
                <a:spcPct val="120000"/>
              </a:lnSpc>
            </a:pPr>
            <a:r>
              <a:rPr lang="pt-BR" dirty="0"/>
              <a:t>Conceito do TQC é formado de seguintes </a:t>
            </a:r>
            <a:r>
              <a:rPr lang="pt-BR" dirty="0" smtClean="0"/>
              <a:t>tópicos</a:t>
            </a:r>
          </a:p>
          <a:p>
            <a:pPr>
              <a:lnSpc>
                <a:spcPct val="120000"/>
              </a:lnSpc>
            </a:pPr>
            <a:endParaRPr lang="pt-BR" dirty="0"/>
          </a:p>
          <a:p>
            <a:pPr lvl="1">
              <a:lnSpc>
                <a:spcPct val="120000"/>
              </a:lnSpc>
              <a:buFontTx/>
              <a:buChar char="•"/>
            </a:pPr>
            <a:r>
              <a:rPr lang="pt-BR" dirty="0"/>
              <a:t> </a:t>
            </a:r>
            <a:r>
              <a:rPr lang="pt-BR" b="1" dirty="0"/>
              <a:t>Orientação pelo cliente</a:t>
            </a:r>
            <a:r>
              <a:rPr lang="pt-BR" dirty="0"/>
              <a:t>. Produzir e fornecer serviços e produtos que sejam definitivamente  requisitados pelo consumidor.</a:t>
            </a:r>
          </a:p>
          <a:p>
            <a:pPr lvl="1">
              <a:lnSpc>
                <a:spcPct val="120000"/>
              </a:lnSpc>
              <a:buFontTx/>
              <a:buChar char="•"/>
            </a:pPr>
            <a:r>
              <a:rPr lang="pt-BR" dirty="0"/>
              <a:t> </a:t>
            </a:r>
            <a:r>
              <a:rPr lang="pt-BR" b="1" dirty="0"/>
              <a:t>Qualidade em primeiro lugar</a:t>
            </a:r>
            <a:r>
              <a:rPr lang="pt-BR" dirty="0"/>
              <a:t>. Conseguir a sobrevivência através do lucro continuo pelo domínio da qualidade.</a:t>
            </a:r>
          </a:p>
          <a:p>
            <a:pPr lvl="1">
              <a:lnSpc>
                <a:spcPct val="120000"/>
              </a:lnSpc>
              <a:buFontTx/>
              <a:buChar char="•"/>
            </a:pPr>
            <a:r>
              <a:rPr lang="pt-BR" dirty="0"/>
              <a:t> </a:t>
            </a:r>
            <a:r>
              <a:rPr lang="pt-BR" b="1" dirty="0"/>
              <a:t>Ações orientada por prioridades</a:t>
            </a:r>
            <a:r>
              <a:rPr lang="pt-BR" dirty="0"/>
              <a:t>. Identificar o problema mais critico e </a:t>
            </a:r>
            <a:r>
              <a:rPr lang="pt-BR" dirty="0" err="1"/>
              <a:t>soluciona-lo</a:t>
            </a:r>
            <a:r>
              <a:rPr lang="pt-BR" dirty="0"/>
              <a:t> pelo mais alta prioridade.</a:t>
            </a:r>
          </a:p>
          <a:p>
            <a:pPr lvl="1">
              <a:lnSpc>
                <a:spcPct val="120000"/>
              </a:lnSpc>
              <a:buFontTx/>
              <a:buChar char="•"/>
            </a:pPr>
            <a:r>
              <a:rPr lang="pt-BR" dirty="0"/>
              <a:t> </a:t>
            </a:r>
            <a:r>
              <a:rPr lang="pt-BR" b="1" dirty="0"/>
              <a:t>Ação orientada por fatos dados</a:t>
            </a:r>
            <a:r>
              <a:rPr lang="pt-BR" dirty="0"/>
              <a:t> . Falar, racionar e decidir com dados e com base em fatos.</a:t>
            </a:r>
          </a:p>
          <a:p>
            <a:pPr lvl="1">
              <a:lnSpc>
                <a:spcPct val="120000"/>
              </a:lnSpc>
              <a:buFontTx/>
              <a:buChar char="•"/>
            </a:pPr>
            <a:r>
              <a:rPr lang="pt-BR" dirty="0"/>
              <a:t> </a:t>
            </a:r>
            <a:r>
              <a:rPr lang="pt-BR" b="1" dirty="0"/>
              <a:t>Controle de processos</a:t>
            </a:r>
            <a:r>
              <a:rPr lang="pt-BR" dirty="0"/>
              <a:t>. Uma empresa não pode ser contratada por resultados, mas durante o processo. O resultado final é tardio para se tomar ações corretivas.</a:t>
            </a:r>
          </a:p>
          <a:p>
            <a:pPr lvl="1">
              <a:lnSpc>
                <a:spcPct val="120000"/>
              </a:lnSpc>
              <a:buFontTx/>
              <a:buChar char="•"/>
            </a:pPr>
            <a:r>
              <a:rPr lang="pt-BR" dirty="0"/>
              <a:t> </a:t>
            </a:r>
            <a:r>
              <a:rPr lang="pt-BR" b="1" dirty="0"/>
              <a:t>Controle da dispersão</a:t>
            </a:r>
            <a:r>
              <a:rPr lang="pt-BR" dirty="0"/>
              <a:t>. Observar cuidadosamente a dispersão dos dados e isolar a causa fundamental da dispersão</a:t>
            </a:r>
            <a:r>
              <a:rPr lang="pt-BR" dirty="0" smtClean="0"/>
              <a:t>.</a:t>
            </a:r>
            <a:endParaRPr lang="pt-B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335876"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35877" name="Text Box 5"/>
          <p:cNvSpPr txBox="1">
            <a:spLocks noChangeArrowheads="1"/>
          </p:cNvSpPr>
          <p:nvPr/>
        </p:nvSpPr>
        <p:spPr bwMode="auto">
          <a:xfrm>
            <a:off x="395536" y="1752600"/>
            <a:ext cx="8568952" cy="4103688"/>
          </a:xfrm>
          <a:prstGeom prst="rect">
            <a:avLst/>
          </a:prstGeom>
          <a:noFill/>
          <a:ln w="9525">
            <a:noFill/>
            <a:miter lim="800000"/>
            <a:headEnd/>
            <a:tailEnd/>
          </a:ln>
          <a:effectLst/>
        </p:spPr>
        <p:txBody>
          <a:bodyPr wrap="square">
            <a:spAutoFit/>
          </a:bodyPr>
          <a:lstStyle/>
          <a:p>
            <a:pPr>
              <a:lnSpc>
                <a:spcPct val="150000"/>
              </a:lnSpc>
              <a:buFontTx/>
              <a:buChar char="•"/>
            </a:pPr>
            <a:r>
              <a:rPr lang="pt-BR" dirty="0"/>
              <a:t> </a:t>
            </a:r>
            <a:r>
              <a:rPr lang="pt-BR" b="1" dirty="0"/>
              <a:t>O cliente</a:t>
            </a:r>
            <a:r>
              <a:rPr lang="pt-BR" dirty="0"/>
              <a:t>. Ele é um rei ou uma rainha com  quem não se deve discutir mas satisfazer os desejos que razoáveis. Não deixe passar produto / serviço defeituoso.</a:t>
            </a:r>
          </a:p>
          <a:p>
            <a:pPr>
              <a:lnSpc>
                <a:spcPct val="150000"/>
              </a:lnSpc>
              <a:buFontTx/>
              <a:buChar char="•"/>
            </a:pPr>
            <a:r>
              <a:rPr lang="pt-BR" dirty="0"/>
              <a:t> </a:t>
            </a:r>
            <a:r>
              <a:rPr lang="pt-BR" b="1" dirty="0"/>
              <a:t>Ação de bloqueio</a:t>
            </a:r>
            <a:r>
              <a:rPr lang="pt-BR" dirty="0"/>
              <a:t> . Não permita o mesmo engano ou erro. Não tropece na mesma pedra. Tome ação preventiva para que o mesmo problema não ocorra outra vez pela mesma causa.</a:t>
            </a:r>
          </a:p>
          <a:p>
            <a:pPr>
              <a:lnSpc>
                <a:spcPct val="150000"/>
              </a:lnSpc>
              <a:buFontTx/>
              <a:buChar char="•"/>
            </a:pPr>
            <a:r>
              <a:rPr lang="pt-BR" dirty="0"/>
              <a:t> </a:t>
            </a:r>
            <a:r>
              <a:rPr lang="pt-BR" b="1" dirty="0"/>
              <a:t>Respeito pelo empregado como ser humano</a:t>
            </a:r>
            <a:r>
              <a:rPr lang="pt-BR" dirty="0"/>
              <a:t>. Respeitar os empregados como seres humanos independentes (</a:t>
            </a:r>
            <a:r>
              <a:rPr lang="pt-BR" sz="1400" dirty="0"/>
              <a:t>padronizar tarefa individual; educar e treinar, delegar tarefas, usar sua criatividade, fornecer programa de desenvolvimento pessoal, </a:t>
            </a:r>
            <a:r>
              <a:rPr lang="pt-BR" sz="1400" dirty="0" err="1"/>
              <a:t>etc</a:t>
            </a:r>
            <a:r>
              <a:rPr lang="pt-BR" sz="1400" dirty="0"/>
              <a:t>)</a:t>
            </a:r>
          </a:p>
          <a:p>
            <a:pPr>
              <a:lnSpc>
                <a:spcPct val="150000"/>
              </a:lnSpc>
              <a:buFontTx/>
              <a:buChar char="•"/>
            </a:pPr>
            <a:r>
              <a:rPr lang="pt-BR" dirty="0"/>
              <a:t> </a:t>
            </a:r>
            <a:r>
              <a:rPr lang="pt-BR" b="1" dirty="0"/>
              <a:t>Comprometimento com a alta direção.</a:t>
            </a:r>
            <a:r>
              <a:rPr lang="pt-BR" dirty="0"/>
              <a:t> Missão , visão estratégica, valores. </a:t>
            </a:r>
          </a:p>
        </p:txBody>
      </p:sp>
      <p:sp>
        <p:nvSpPr>
          <p:cNvPr id="335879" name="Rectangle 7"/>
          <p:cNvSpPr>
            <a:spLocks noGrp="1" noChangeArrowheads="1"/>
          </p:cNvSpPr>
          <p:nvPr>
            <p:ph type="title"/>
          </p:nvPr>
        </p:nvSpPr>
        <p:spPr bwMode="auto">
          <a:xfrm>
            <a:off x="0" y="858838"/>
            <a:ext cx="7772400" cy="477837"/>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36900"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36901"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336902" name="Rectangle 6"/>
          <p:cNvSpPr>
            <a:spLocks noChangeArrowheads="1"/>
          </p:cNvSpPr>
          <p:nvPr/>
        </p:nvSpPr>
        <p:spPr bwMode="auto">
          <a:xfrm>
            <a:off x="323529" y="447968"/>
            <a:ext cx="8568952" cy="6498639"/>
          </a:xfrm>
          <a:prstGeom prst="rect">
            <a:avLst/>
          </a:prstGeom>
          <a:noFill/>
          <a:ln w="9525">
            <a:noFill/>
            <a:miter lim="800000"/>
            <a:headEnd/>
            <a:tailEnd/>
          </a:ln>
          <a:effectLst/>
        </p:spPr>
        <p:txBody>
          <a:bodyPr wrap="square" anchor="ctr">
            <a:spAutoFit/>
          </a:bodyPr>
          <a:lstStyle/>
          <a:p>
            <a:pPr>
              <a:lnSpc>
                <a:spcPct val="150000"/>
              </a:lnSpc>
            </a:pPr>
            <a:r>
              <a:rPr lang="pt-BR" sz="2000" b="1" dirty="0"/>
              <a:t>Ciclo de </a:t>
            </a:r>
            <a:r>
              <a:rPr lang="pt-BR" sz="2000" b="1" dirty="0" err="1"/>
              <a:t>Deming</a:t>
            </a:r>
            <a:r>
              <a:rPr lang="pt-BR" sz="2000" b="1" dirty="0"/>
              <a:t> ou Ciclo PDCA</a:t>
            </a:r>
          </a:p>
          <a:p>
            <a:pPr>
              <a:lnSpc>
                <a:spcPct val="150000"/>
              </a:lnSpc>
            </a:pPr>
            <a:r>
              <a:rPr lang="pt-BR" sz="2000" dirty="0"/>
              <a:t/>
            </a:r>
            <a:br>
              <a:rPr lang="pt-BR" sz="2000" dirty="0"/>
            </a:br>
            <a:r>
              <a:rPr lang="pt-BR" sz="2000" dirty="0"/>
              <a:t>	Todo gerenciamento do processo consta em estabelecer a manutenção nas melhorias dos padrões montados na organização, que servem como referências para o seu gerenciamento. Introduzir o gerenciamento do processo significa implementar o gerenciamento repetitivo via PDCA.</a:t>
            </a:r>
          </a:p>
          <a:p>
            <a:pPr>
              <a:lnSpc>
                <a:spcPct val="150000"/>
              </a:lnSpc>
            </a:pPr>
            <a:r>
              <a:rPr lang="pt-BR" sz="2000" dirty="0"/>
              <a:t>		O ciclo PDCA é um método que visa controlar e conseguir resultados eficazes e confiáveis nas atividades de uma organização. É um eficiente modo de apresentar uma melhoria no processo. Padroniza as informações do controle da qualidade, evita erros lógicos nas análises, e torna as informações mais fáceis de se entender. Pode também ser usado para facilitar a transição para o estilo de administração direcionada para melhoria contínua. </a:t>
            </a:r>
          </a:p>
        </p:txBody>
      </p:sp>
      <p:sp>
        <p:nvSpPr>
          <p:cNvPr id="336904" name="Rectangle 8"/>
          <p:cNvSpPr>
            <a:spLocks noGrp="1" noChangeArrowheads="1"/>
          </p:cNvSpPr>
          <p:nvPr>
            <p:ph type="title"/>
          </p:nvPr>
        </p:nvSpPr>
        <p:spPr bwMode="auto">
          <a:xfrm>
            <a:off x="611560" y="836712"/>
            <a:ext cx="7772400" cy="477837"/>
          </a:xfrm>
          <a:prstGeom prst="rect">
            <a:avLst/>
          </a:prstGeom>
          <a:solidFill>
            <a:srgbClr val="FFFFFF"/>
          </a:solidFill>
          <a:ln>
            <a:solidFill>
              <a:srgbClr val="000000"/>
            </a:solidFill>
            <a:miter lim="800000"/>
            <a:headEnd/>
            <a:tailEnd/>
          </a:ln>
        </p:spPr>
        <p:txBody>
          <a:bodyPr/>
          <a:lstStyle/>
          <a:p>
            <a:r>
              <a:rPr lang="pt-BR" sz="2000" dirty="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37924"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37925"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337926" name="Rectangle 6"/>
          <p:cNvSpPr>
            <a:spLocks noChangeArrowheads="1"/>
          </p:cNvSpPr>
          <p:nvPr/>
        </p:nvSpPr>
        <p:spPr bwMode="auto">
          <a:xfrm>
            <a:off x="1042988" y="1039813"/>
            <a:ext cx="6553200" cy="1465262"/>
          </a:xfrm>
          <a:prstGeom prst="rect">
            <a:avLst/>
          </a:prstGeom>
          <a:noFill/>
          <a:ln w="9525">
            <a:noFill/>
            <a:miter lim="800000"/>
            <a:headEnd/>
            <a:tailEnd/>
          </a:ln>
          <a:effectLst/>
        </p:spPr>
        <p:txBody>
          <a:bodyPr anchor="ctr">
            <a:spAutoFit/>
          </a:bodyPr>
          <a:lstStyle/>
          <a:p>
            <a:r>
              <a:rPr lang="pt-BR"/>
              <a:t>Este ciclo está composto em quatro fases básicas: Planejar, Executar, Verificar e Atuar corretivamente. Segundo Campos (1992:29), é implementada em seis etapas.</a:t>
            </a:r>
          </a:p>
          <a:p>
            <a:pPr eaLnBrk="0" hangingPunct="0"/>
            <a:r>
              <a:rPr lang="pt-BR"/>
              <a:t/>
            </a:r>
            <a:br>
              <a:rPr lang="pt-BR"/>
            </a:br>
            <a:endParaRPr lang="pt-BR"/>
          </a:p>
        </p:txBody>
      </p:sp>
      <p:pic>
        <p:nvPicPr>
          <p:cNvPr id="337927" name="Picture 7" descr="http://paginas.terra.com.br/negocios/processos2002/images/Image2.gif"/>
          <p:cNvPicPr>
            <a:picLocks noChangeAspect="1" noChangeArrowheads="1"/>
          </p:cNvPicPr>
          <p:nvPr/>
        </p:nvPicPr>
        <p:blipFill>
          <a:blip r:embed="rId2" r:link="rId3" cstate="print"/>
          <a:srcRect/>
          <a:stretch>
            <a:fillRect/>
          </a:stretch>
        </p:blipFill>
        <p:spPr bwMode="auto">
          <a:xfrm>
            <a:off x="2724150" y="2562225"/>
            <a:ext cx="3648075" cy="3314700"/>
          </a:xfrm>
          <a:prstGeom prst="rect">
            <a:avLst/>
          </a:prstGeom>
          <a:noFill/>
        </p:spPr>
      </p:pic>
      <p:sp>
        <p:nvSpPr>
          <p:cNvPr id="337929" name="Rectangle 9"/>
          <p:cNvSpPr>
            <a:spLocks noGrp="1" noChangeArrowheads="1"/>
          </p:cNvSpPr>
          <p:nvPr>
            <p:ph type="title"/>
          </p:nvPr>
        </p:nvSpPr>
        <p:spPr bwMode="auto">
          <a:xfrm>
            <a:off x="0" y="858838"/>
            <a:ext cx="7772400" cy="477837"/>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38948"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38949"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338950" name="Rectangle 6"/>
          <p:cNvSpPr>
            <a:spLocks noChangeArrowheads="1"/>
          </p:cNvSpPr>
          <p:nvPr/>
        </p:nvSpPr>
        <p:spPr bwMode="auto">
          <a:xfrm>
            <a:off x="827088" y="1098550"/>
            <a:ext cx="7561262" cy="5273675"/>
          </a:xfrm>
          <a:prstGeom prst="rect">
            <a:avLst/>
          </a:prstGeom>
          <a:noFill/>
          <a:ln w="9525">
            <a:noFill/>
            <a:miter lim="800000"/>
            <a:headEnd/>
            <a:tailEnd/>
          </a:ln>
          <a:effectLst/>
        </p:spPr>
        <p:txBody>
          <a:bodyPr anchor="ctr">
            <a:spAutoFit/>
          </a:bodyPr>
          <a:lstStyle/>
          <a:p>
            <a:r>
              <a:rPr lang="pt-BR" sz="2000" b="1"/>
              <a:t>Passo 1. TRAÇAR UM PLANO (PLAN) </a:t>
            </a:r>
            <a:r>
              <a:rPr lang="pt-BR" sz="2000"/>
              <a:t>–</a:t>
            </a:r>
            <a:br>
              <a:rPr lang="pt-BR" sz="2000"/>
            </a:br>
            <a:r>
              <a:rPr lang="pt-BR" sz="2000"/>
              <a:t>Este passo é estabelecido com bases nas diretrizes da empresa. Quando traçamos um plano, temos três pontos importantes para considerar:</a:t>
            </a:r>
          </a:p>
          <a:p>
            <a:r>
              <a:rPr lang="pt-BR" sz="2000"/>
              <a:t>a- Estabelecer os objetivos, sobre os itens de controles </a:t>
            </a:r>
          </a:p>
          <a:p>
            <a:r>
              <a:rPr lang="pt-BR" sz="2000"/>
              <a:t>b- Estabelecer o caminho para atingi-los. </a:t>
            </a:r>
          </a:p>
          <a:p>
            <a:r>
              <a:rPr lang="pt-BR" sz="2000"/>
              <a:t>c- Decidir quais os métodos a serem usados para conseguí-los. </a:t>
            </a:r>
          </a:p>
          <a:p>
            <a:r>
              <a:rPr lang="pt-BR" sz="2000"/>
              <a:t>Após definidas estas metas e os objetivos, deve-se estabelecer uma metodologia adequada para atingir os resultados </a:t>
            </a:r>
          </a:p>
          <a:p>
            <a:endParaRPr lang="pt-BR" sz="2000"/>
          </a:p>
          <a:p>
            <a:r>
              <a:rPr lang="pt-BR" sz="2000" b="1"/>
              <a:t>Passo 2. EXECUTAR O PLANO (DO) – </a:t>
            </a:r>
            <a:r>
              <a:rPr lang="pt-BR" sz="2000"/>
              <a:t/>
            </a:r>
            <a:br>
              <a:rPr lang="pt-BR" sz="2000"/>
            </a:br>
            <a:r>
              <a:rPr lang="pt-BR" sz="2000"/>
              <a:t>Neste passo pode ser abordado em três pontos importantes: </a:t>
            </a:r>
          </a:p>
          <a:p>
            <a:r>
              <a:rPr lang="pt-BR" sz="2000"/>
              <a:t>a- Treinar no trabalho o método a ser empregado. </a:t>
            </a:r>
          </a:p>
          <a:p>
            <a:r>
              <a:rPr lang="pt-BR" sz="2000"/>
              <a:t>b- Executar o método. </a:t>
            </a:r>
          </a:p>
          <a:p>
            <a:r>
              <a:rPr lang="pt-BR" sz="2000"/>
              <a:t>c- Coletar os dados para verificação do processo. </a:t>
            </a:r>
          </a:p>
          <a:p>
            <a:r>
              <a:rPr lang="pt-BR" sz="2000"/>
              <a:t>Neste passo devem ser executadas as tarefas exatamente como estão previstas nos planos.</a:t>
            </a:r>
          </a:p>
        </p:txBody>
      </p:sp>
      <p:sp>
        <p:nvSpPr>
          <p:cNvPr id="338952" name="Rectangle 8"/>
          <p:cNvSpPr>
            <a:spLocks noGrp="1" noChangeArrowheads="1"/>
          </p:cNvSpPr>
          <p:nvPr>
            <p:ph type="title"/>
          </p:nvPr>
        </p:nvSpPr>
        <p:spPr bwMode="auto">
          <a:xfrm>
            <a:off x="0" y="622300"/>
            <a:ext cx="7772400" cy="477838"/>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39972"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39973"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339974" name="Rectangle 6"/>
          <p:cNvSpPr>
            <a:spLocks noChangeArrowheads="1"/>
          </p:cNvSpPr>
          <p:nvPr/>
        </p:nvSpPr>
        <p:spPr bwMode="auto">
          <a:xfrm>
            <a:off x="468313" y="1249363"/>
            <a:ext cx="8496300" cy="4359275"/>
          </a:xfrm>
          <a:prstGeom prst="rect">
            <a:avLst/>
          </a:prstGeom>
          <a:noFill/>
          <a:ln w="9525">
            <a:noFill/>
            <a:miter lim="800000"/>
            <a:headEnd/>
            <a:tailEnd/>
          </a:ln>
          <a:effectLst/>
        </p:spPr>
        <p:txBody>
          <a:bodyPr anchor="ctr">
            <a:spAutoFit/>
          </a:bodyPr>
          <a:lstStyle/>
          <a:p>
            <a:r>
              <a:rPr lang="pt-BR" sz="2000" b="1"/>
              <a:t>Passo 3. VERIFICAR OS RESULTADOS (CHECK) –</a:t>
            </a:r>
            <a:r>
              <a:rPr lang="pt-BR" sz="2000"/>
              <a:t/>
            </a:r>
            <a:br>
              <a:rPr lang="pt-BR" sz="2000"/>
            </a:br>
            <a:r>
              <a:rPr lang="pt-BR" sz="2000"/>
              <a:t> Neste passo, verificamos o processo e avaliamos os resultados obtidos: </a:t>
            </a:r>
          </a:p>
          <a:p>
            <a:r>
              <a:rPr lang="pt-BR" sz="2000"/>
              <a:t>a- Verificar se o trabalho está sendo realizado de acordo com o padrão. </a:t>
            </a:r>
          </a:p>
          <a:p>
            <a:r>
              <a:rPr lang="pt-BR" sz="2000"/>
              <a:t>b- Verificar se os valores medidos variaram, e comparar os resultados com o padrão. </a:t>
            </a:r>
          </a:p>
          <a:p>
            <a:r>
              <a:rPr lang="pt-BR" sz="2000"/>
              <a:t>c- Verificar se os itens de controle correspondem com os valores dos objetivos.</a:t>
            </a:r>
          </a:p>
          <a:p>
            <a:endParaRPr lang="pt-BR" sz="2000"/>
          </a:p>
          <a:p>
            <a:r>
              <a:rPr lang="pt-BR" sz="2000" b="1"/>
              <a:t>Passo 4. FAZER AÇÕES CORRETIVAMENTE (ACT) –</a:t>
            </a:r>
            <a:r>
              <a:rPr lang="pt-BR" sz="2000"/>
              <a:t/>
            </a:r>
            <a:br>
              <a:rPr lang="pt-BR" sz="2000"/>
            </a:br>
            <a:r>
              <a:rPr lang="pt-BR" sz="2000"/>
              <a:t>Tomar ações baseadas nos resultados apresentados no passo 3. </a:t>
            </a:r>
          </a:p>
          <a:p>
            <a:r>
              <a:rPr lang="pt-BR" sz="2000"/>
              <a:t>a- Se o trabalho desviar do padrão, tomar ações para corrigir estes. </a:t>
            </a:r>
          </a:p>
          <a:p>
            <a:r>
              <a:rPr lang="pt-BR" sz="2000"/>
              <a:t>b- Se um resultado estiver fora do padrão, investigar as causas e tomar ações para prevenir e corrigi-lo. </a:t>
            </a:r>
          </a:p>
          <a:p>
            <a:r>
              <a:rPr lang="pt-BR" sz="2000"/>
              <a:t>c- Melhorar o sistema de trabalho e o método</a:t>
            </a:r>
          </a:p>
        </p:txBody>
      </p:sp>
      <p:sp>
        <p:nvSpPr>
          <p:cNvPr id="339976" name="Rectangle 8"/>
          <p:cNvSpPr>
            <a:spLocks noGrp="1" noChangeArrowheads="1"/>
          </p:cNvSpPr>
          <p:nvPr>
            <p:ph type="title"/>
          </p:nvPr>
        </p:nvSpPr>
        <p:spPr bwMode="auto">
          <a:xfrm>
            <a:off x="0" y="733425"/>
            <a:ext cx="7772400" cy="477838"/>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40996"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40997"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340998" name="Rectangle 6"/>
          <p:cNvSpPr>
            <a:spLocks noChangeArrowheads="1"/>
          </p:cNvSpPr>
          <p:nvPr/>
        </p:nvSpPr>
        <p:spPr bwMode="auto">
          <a:xfrm>
            <a:off x="468313" y="889000"/>
            <a:ext cx="8207375" cy="4054475"/>
          </a:xfrm>
          <a:prstGeom prst="rect">
            <a:avLst/>
          </a:prstGeom>
          <a:noFill/>
          <a:ln w="9525">
            <a:noFill/>
            <a:miter lim="800000"/>
            <a:headEnd/>
            <a:tailEnd/>
          </a:ln>
          <a:effectLst/>
        </p:spPr>
        <p:txBody>
          <a:bodyPr anchor="ctr">
            <a:spAutoFit/>
          </a:bodyPr>
          <a:lstStyle/>
          <a:p>
            <a:pPr>
              <a:tabLst>
                <a:tab pos="771525" algn="l"/>
              </a:tabLst>
            </a:pPr>
            <a:r>
              <a:rPr lang="pt-BR" sz="2000">
                <a:solidFill>
                  <a:srgbClr val="000000"/>
                </a:solidFill>
              </a:rPr>
              <a:t>O Diagrama de Ishikawa - de Causa e Efeito ou Espinha de Peixe</a:t>
            </a:r>
            <a:endParaRPr lang="pt-BR" sz="2000"/>
          </a:p>
          <a:p>
            <a:pPr eaLnBrk="0" hangingPunct="0">
              <a:tabLst>
                <a:tab pos="771525" algn="l"/>
              </a:tabLst>
            </a:pPr>
            <a:r>
              <a:rPr lang="pt-PT" sz="2000"/>
              <a:t>http://pt.wikipedia.org/wiki/Diagrama_de_Ishikawa</a:t>
            </a:r>
            <a:endParaRPr lang="pt-BR" sz="2000"/>
          </a:p>
          <a:p>
            <a:pPr eaLnBrk="0" hangingPunct="0">
              <a:tabLst>
                <a:tab pos="771525" algn="l"/>
              </a:tabLst>
            </a:pPr>
            <a:r>
              <a:rPr lang="pt-BR" sz="2000">
                <a:solidFill>
                  <a:srgbClr val="000000"/>
                </a:solidFill>
              </a:rPr>
              <a:t>   	O Diagrama de Ishikawa também conhecido como Diagrama de Causa e Efeito ou Espinha de Peixe permite estruturar hierarquicamente as causas  de determinado problema ou oportunidade de melhoria. Pode ser utilizado também com outros propósitos, além do apresentado, por permitir  estruturar qualquer sistema que resulte em uma resposta (uni ou multivariada) de forma gráfica e sintética.  </a:t>
            </a:r>
            <a:endParaRPr lang="pt-BR" sz="2000"/>
          </a:p>
          <a:p>
            <a:pPr eaLnBrk="0" hangingPunct="0">
              <a:tabLst>
                <a:tab pos="771525" algn="l"/>
              </a:tabLst>
            </a:pPr>
            <a:r>
              <a:rPr lang="pt-BR" sz="2000">
                <a:solidFill>
                  <a:srgbClr val="000000"/>
                </a:solidFill>
              </a:rPr>
              <a:t>   	As causas de um problema podem ser agrupadas, a partir do conceito dos 6M, como decorrentes de falhas em: materiais, métodos, mão-de-obra, máquinas, meio ambiente, medidas.  </a:t>
            </a:r>
            <a:endParaRPr lang="pt-BR" sz="2000"/>
          </a:p>
          <a:p>
            <a:pPr eaLnBrk="0" hangingPunct="0">
              <a:tabLst>
                <a:tab pos="771525" algn="l"/>
              </a:tabLst>
            </a:pPr>
            <a:endParaRPr lang="pt-BR" sz="2000"/>
          </a:p>
        </p:txBody>
      </p:sp>
      <p:pic>
        <p:nvPicPr>
          <p:cNvPr id="340999" name="Picture 7" descr="ishik6m"/>
          <p:cNvPicPr>
            <a:picLocks noChangeAspect="1" noChangeArrowheads="1"/>
          </p:cNvPicPr>
          <p:nvPr/>
        </p:nvPicPr>
        <p:blipFill>
          <a:blip r:embed="rId2" cstate="print"/>
          <a:srcRect/>
          <a:stretch>
            <a:fillRect/>
          </a:stretch>
        </p:blipFill>
        <p:spPr bwMode="auto">
          <a:xfrm>
            <a:off x="1690688" y="4724400"/>
            <a:ext cx="5545137" cy="1800225"/>
          </a:xfrm>
          <a:prstGeom prst="rect">
            <a:avLst/>
          </a:prstGeom>
          <a:noFill/>
          <a:ln w="9525">
            <a:noFill/>
            <a:miter lim="800000"/>
            <a:headEnd/>
            <a:tailEnd/>
          </a:ln>
        </p:spPr>
      </p:pic>
      <p:sp>
        <p:nvSpPr>
          <p:cNvPr id="341001" name="Rectangle 9"/>
          <p:cNvSpPr>
            <a:spLocks noGrp="1" noChangeArrowheads="1"/>
          </p:cNvSpPr>
          <p:nvPr>
            <p:ph type="title"/>
          </p:nvPr>
        </p:nvSpPr>
        <p:spPr bwMode="auto">
          <a:xfrm>
            <a:off x="1371600" y="512763"/>
            <a:ext cx="7772400" cy="477837"/>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42020"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42021"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42022" name="Picture 6" descr="ishik6m"/>
          <p:cNvPicPr>
            <a:picLocks noChangeAspect="1" noChangeArrowheads="1"/>
          </p:cNvPicPr>
          <p:nvPr/>
        </p:nvPicPr>
        <p:blipFill>
          <a:blip r:embed="rId2" cstate="print"/>
          <a:srcRect/>
          <a:stretch>
            <a:fillRect/>
          </a:stretch>
        </p:blipFill>
        <p:spPr bwMode="auto">
          <a:xfrm>
            <a:off x="684213" y="981075"/>
            <a:ext cx="7920037" cy="1800225"/>
          </a:xfrm>
          <a:prstGeom prst="rect">
            <a:avLst/>
          </a:prstGeom>
          <a:noFill/>
          <a:ln w="9525">
            <a:noFill/>
            <a:miter lim="800000"/>
            <a:headEnd/>
            <a:tailEnd/>
          </a:ln>
        </p:spPr>
      </p:pic>
      <p:sp>
        <p:nvSpPr>
          <p:cNvPr id="342023" name="Rectangle 7"/>
          <p:cNvSpPr>
            <a:spLocks noChangeArrowheads="1"/>
          </p:cNvSpPr>
          <p:nvPr/>
        </p:nvSpPr>
        <p:spPr bwMode="auto">
          <a:xfrm>
            <a:off x="395288" y="2779713"/>
            <a:ext cx="8280400" cy="4054475"/>
          </a:xfrm>
          <a:prstGeom prst="rect">
            <a:avLst/>
          </a:prstGeom>
          <a:noFill/>
          <a:ln w="9525">
            <a:noFill/>
            <a:miter lim="800000"/>
            <a:headEnd/>
            <a:tailEnd/>
          </a:ln>
          <a:effectLst/>
        </p:spPr>
        <p:txBody>
          <a:bodyPr anchor="ctr">
            <a:spAutoFit/>
          </a:bodyPr>
          <a:lstStyle/>
          <a:p>
            <a:pPr>
              <a:lnSpc>
                <a:spcPct val="90000"/>
              </a:lnSpc>
            </a:pPr>
            <a:r>
              <a:rPr lang="pt-BR" i="1"/>
              <a:t>Mão de obra:</a:t>
            </a:r>
            <a:r>
              <a:rPr lang="pt-BR"/>
              <a:t> Toda causa que envolve uma atitude do colaborador (ex: Procedimento Inadequado, Pressa, Imprudência, Ato Inseguro, etc.) </a:t>
            </a:r>
          </a:p>
          <a:p>
            <a:pPr>
              <a:lnSpc>
                <a:spcPct val="90000"/>
              </a:lnSpc>
            </a:pPr>
            <a:r>
              <a:rPr lang="pt-BR"/>
              <a:t>  </a:t>
            </a:r>
          </a:p>
          <a:p>
            <a:pPr>
              <a:lnSpc>
                <a:spcPct val="90000"/>
              </a:lnSpc>
            </a:pPr>
            <a:r>
              <a:rPr lang="pt-BR" i="1"/>
              <a:t>Material: </a:t>
            </a:r>
            <a:r>
              <a:rPr lang="pt-BR"/>
              <a:t>Toda causa que envolve o material que estava sendo trabalho. </a:t>
            </a:r>
          </a:p>
          <a:p>
            <a:pPr>
              <a:lnSpc>
                <a:spcPct val="90000"/>
              </a:lnSpc>
            </a:pPr>
            <a:r>
              <a:rPr lang="pt-BR"/>
              <a:t>  </a:t>
            </a:r>
          </a:p>
          <a:p>
            <a:pPr>
              <a:lnSpc>
                <a:spcPct val="90000"/>
              </a:lnSpc>
            </a:pPr>
            <a:r>
              <a:rPr lang="pt-BR" i="1"/>
              <a:t>Método: </a:t>
            </a:r>
            <a:r>
              <a:rPr lang="pt-BR"/>
              <a:t>Toda causa envolvendo o método que estava sendo executado o trabalho. </a:t>
            </a:r>
          </a:p>
          <a:p>
            <a:pPr>
              <a:lnSpc>
                <a:spcPct val="90000"/>
              </a:lnSpc>
            </a:pPr>
            <a:r>
              <a:rPr lang="pt-BR"/>
              <a:t>  </a:t>
            </a:r>
          </a:p>
          <a:p>
            <a:pPr>
              <a:lnSpc>
                <a:spcPct val="90000"/>
              </a:lnSpc>
            </a:pPr>
            <a:r>
              <a:rPr lang="pt-BR" i="1"/>
              <a:t>Máquina: </a:t>
            </a:r>
            <a:r>
              <a:rPr lang="pt-BR"/>
              <a:t>Toda causa envolvendo á máquina que estava sendo operada. </a:t>
            </a:r>
          </a:p>
          <a:p>
            <a:pPr>
              <a:lnSpc>
                <a:spcPct val="90000"/>
              </a:lnSpc>
            </a:pPr>
            <a:r>
              <a:rPr lang="pt-BR"/>
              <a:t>  </a:t>
            </a:r>
          </a:p>
          <a:p>
            <a:pPr>
              <a:lnSpc>
                <a:spcPct val="90000"/>
              </a:lnSpc>
            </a:pPr>
            <a:r>
              <a:rPr lang="pt-BR" i="1"/>
              <a:t>Medida: </a:t>
            </a:r>
            <a:r>
              <a:rPr lang="pt-BR"/>
              <a:t>Toda causa que envolve uma medida tomada anteriormente para modificar processo, etc. </a:t>
            </a:r>
          </a:p>
          <a:p>
            <a:pPr>
              <a:lnSpc>
                <a:spcPct val="90000"/>
              </a:lnSpc>
            </a:pPr>
            <a:r>
              <a:rPr lang="pt-BR"/>
              <a:t>  </a:t>
            </a:r>
          </a:p>
          <a:p>
            <a:pPr>
              <a:lnSpc>
                <a:spcPct val="90000"/>
              </a:lnSpc>
            </a:pPr>
            <a:r>
              <a:rPr lang="pt-BR" i="1"/>
              <a:t>Meio Ambiente: </a:t>
            </a:r>
            <a:r>
              <a:rPr lang="pt-BR"/>
              <a:t>Toda causa que envolve o meio ambiente em si (poluição, calor, poeira, etc.) e o ambiente de trabalho (Lay Out, falta de espaço, dimensionamento inadequado dos equipamentos, etc.) </a:t>
            </a:r>
          </a:p>
        </p:txBody>
      </p:sp>
      <p:sp>
        <p:nvSpPr>
          <p:cNvPr id="342025" name="Rectangle 9"/>
          <p:cNvSpPr>
            <a:spLocks noGrp="1" noChangeArrowheads="1"/>
          </p:cNvSpPr>
          <p:nvPr>
            <p:ph type="title"/>
          </p:nvPr>
        </p:nvSpPr>
        <p:spPr bwMode="auto">
          <a:xfrm>
            <a:off x="3074988" y="582613"/>
            <a:ext cx="6069012" cy="477837"/>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43044"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43045"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graphicFrame>
        <p:nvGraphicFramePr>
          <p:cNvPr id="343046" name="Group 6"/>
          <p:cNvGraphicFramePr>
            <a:graphicFrameLocks noGrp="1"/>
          </p:cNvGraphicFramePr>
          <p:nvPr>
            <p:ph idx="4294967295"/>
          </p:nvPr>
        </p:nvGraphicFramePr>
        <p:xfrm>
          <a:off x="719138" y="1579563"/>
          <a:ext cx="8424862" cy="4897438"/>
        </p:xfrm>
        <a:graphic>
          <a:graphicData uri="http://schemas.openxmlformats.org/drawingml/2006/table">
            <a:tbl>
              <a:tblPr/>
              <a:tblGrid>
                <a:gridCol w="430212"/>
                <a:gridCol w="1962150"/>
                <a:gridCol w="1470025"/>
                <a:gridCol w="1104900"/>
                <a:gridCol w="985838"/>
                <a:gridCol w="1236662"/>
                <a:gridCol w="1235075"/>
              </a:tblGrid>
              <a:tr h="962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Nº </a:t>
                      </a:r>
                      <a:endParaRPr kumimoji="0" lang="pt-BR"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1" u="none" strike="noStrike" cap="none" normalizeH="0" baseline="0" smtClean="0">
                          <a:ln>
                            <a:noFill/>
                          </a:ln>
                          <a:solidFill>
                            <a:schemeClr val="tx1"/>
                          </a:solidFill>
                          <a:effectLst/>
                          <a:latin typeface="Arial" charset="0"/>
                          <a:cs typeface="Arial" charset="0"/>
                        </a:rPr>
                        <a:t>O QUE </a:t>
                      </a:r>
                      <a:endParaRPr kumimoji="0" lang="pt-BR" sz="1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1" u="none" strike="noStrike" cap="none" normalizeH="0" baseline="0" smtClean="0">
                          <a:ln>
                            <a:noFill/>
                          </a:ln>
                          <a:solidFill>
                            <a:schemeClr val="tx1"/>
                          </a:solidFill>
                          <a:effectLst/>
                          <a:latin typeface="Arial" charset="0"/>
                          <a:cs typeface="Arial" charset="0"/>
                        </a:rPr>
                        <a:t>(Tarefas)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1" u="none" strike="noStrike" cap="none" normalizeH="0" baseline="0" smtClean="0">
                          <a:ln>
                            <a:noFill/>
                          </a:ln>
                          <a:solidFill>
                            <a:schemeClr val="tx1"/>
                          </a:solidFill>
                          <a:effectLst/>
                          <a:latin typeface="Arial" charset="0"/>
                          <a:cs typeface="Arial" charset="0"/>
                        </a:rPr>
                        <a:t>Quem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1" u="none" strike="noStrike" cap="none" normalizeH="0" baseline="0" smtClean="0">
                          <a:ln>
                            <a:noFill/>
                          </a:ln>
                          <a:solidFill>
                            <a:schemeClr val="tx1"/>
                          </a:solidFill>
                          <a:effectLst/>
                          <a:latin typeface="Arial" charset="0"/>
                          <a:cs typeface="Arial" charset="0"/>
                        </a:rPr>
                        <a:t>Onde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1" u="none" strike="noStrike" cap="none" normalizeH="0" baseline="0" smtClean="0">
                          <a:ln>
                            <a:noFill/>
                          </a:ln>
                          <a:solidFill>
                            <a:schemeClr val="tx1"/>
                          </a:solidFill>
                          <a:effectLst/>
                          <a:latin typeface="Arial" charset="0"/>
                          <a:cs typeface="Arial" charset="0"/>
                        </a:rPr>
                        <a:t>Porque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1" u="none" strike="noStrike" cap="none" normalizeH="0" baseline="0" smtClean="0">
                          <a:ln>
                            <a:noFill/>
                          </a:ln>
                          <a:solidFill>
                            <a:schemeClr val="tx1"/>
                          </a:solidFill>
                          <a:effectLst/>
                          <a:latin typeface="Arial" charset="0"/>
                          <a:cs typeface="Arial" charset="0"/>
                        </a:rPr>
                        <a:t>Como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1" u="none" strike="noStrike" cap="none" normalizeH="0" baseline="0" smtClean="0">
                          <a:ln>
                            <a:noFill/>
                          </a:ln>
                          <a:solidFill>
                            <a:schemeClr val="tx1"/>
                          </a:solidFill>
                          <a:effectLst/>
                          <a:latin typeface="Arial" charset="0"/>
                          <a:cs typeface="Arial" charset="0"/>
                        </a:rPr>
                        <a:t>Quando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1412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1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Ação a ser tomada </a:t>
                      </a:r>
                      <a:endParaRPr kumimoji="0" lang="pt-BR" sz="1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Responsável pela ação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Local onde a ação será tomada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O porque da ação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Como será tomada a ação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Prazo para execução da ação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10937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2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14287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cs typeface="Arial" charset="0"/>
                        </a:rPr>
                        <a:t>3 </a:t>
                      </a:r>
                      <a:endParaRPr kumimoji="0" lang="pt-BR" sz="14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 </a:t>
                      </a:r>
                      <a:r>
                        <a:rPr kumimoji="0" lang="pt-BR" sz="1400" b="0" i="0" u="none" strike="noStrike" cap="none" normalizeH="0" baseline="0" smtClean="0">
                          <a:ln>
                            <a:noFill/>
                          </a:ln>
                          <a:solidFill>
                            <a:schemeClr val="tx1"/>
                          </a:solidFill>
                          <a:effectLst/>
                          <a:latin typeface="Arial" charset="0"/>
                          <a:cs typeface="Arial" charset="0"/>
                        </a:rPr>
                        <a:t> </a:t>
                      </a: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3089" name="Rectangle 49"/>
          <p:cNvSpPr>
            <a:spLocks noGrp="1" noChangeArrowheads="1"/>
          </p:cNvSpPr>
          <p:nvPr>
            <p:ph type="title"/>
          </p:nvPr>
        </p:nvSpPr>
        <p:spPr bwMode="auto">
          <a:xfrm>
            <a:off x="0" y="1038225"/>
            <a:ext cx="6026150" cy="477838"/>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44068"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44069"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44070" name="Picture 6"/>
          <p:cNvPicPr>
            <a:picLocks noChangeAspect="1" noChangeArrowheads="1"/>
          </p:cNvPicPr>
          <p:nvPr/>
        </p:nvPicPr>
        <p:blipFill>
          <a:blip r:embed="rId2" cstate="print"/>
          <a:srcRect/>
          <a:stretch>
            <a:fillRect/>
          </a:stretch>
        </p:blipFill>
        <p:spPr bwMode="auto">
          <a:xfrm>
            <a:off x="468313" y="1196975"/>
            <a:ext cx="8064500" cy="5018088"/>
          </a:xfrm>
          <a:prstGeom prst="rect">
            <a:avLst/>
          </a:prstGeom>
          <a:noFill/>
          <a:ln w="9525">
            <a:noFill/>
            <a:miter lim="800000"/>
            <a:headEnd/>
            <a:tailEnd/>
          </a:ln>
          <a:effectLst/>
        </p:spPr>
      </p:pic>
      <p:sp>
        <p:nvSpPr>
          <p:cNvPr id="344072" name="Rectangle 8"/>
          <p:cNvSpPr>
            <a:spLocks noGrp="1" noChangeArrowheads="1"/>
          </p:cNvSpPr>
          <p:nvPr>
            <p:ph type="title"/>
          </p:nvPr>
        </p:nvSpPr>
        <p:spPr bwMode="auto">
          <a:xfrm>
            <a:off x="0" y="733425"/>
            <a:ext cx="7772400" cy="477838"/>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838200" y="1676400"/>
            <a:ext cx="7623175" cy="4675188"/>
          </a:xfrm>
          <a:prstGeom prst="rect">
            <a:avLst/>
          </a:prstGeom>
          <a:noFill/>
          <a:ln w="9525">
            <a:noFill/>
            <a:miter lim="800000"/>
            <a:headEnd/>
            <a:tailEnd/>
          </a:ln>
          <a:effectLst/>
        </p:spPr>
        <p:txBody>
          <a:bodyPr>
            <a:spAutoFit/>
          </a:bodyPr>
          <a:lstStyle/>
          <a:p>
            <a:pPr>
              <a:lnSpc>
                <a:spcPct val="120000"/>
              </a:lnSpc>
            </a:pPr>
            <a:r>
              <a:rPr lang="pt-BR"/>
              <a:t>Tradicional – Sistema de produção continua initerrupta</a:t>
            </a:r>
          </a:p>
          <a:p>
            <a:pPr lvl="1">
              <a:lnSpc>
                <a:spcPct val="120000"/>
              </a:lnSpc>
              <a:spcBef>
                <a:spcPct val="5000"/>
              </a:spcBef>
              <a:buClr>
                <a:schemeClr val="accent2"/>
              </a:buClr>
              <a:buSzPct val="65000"/>
              <a:buFont typeface="Arial" charset="0"/>
              <a:buChar char="n"/>
            </a:pPr>
            <a:r>
              <a:rPr lang="pt-BR"/>
              <a:t>Processo totalmente automatizado </a:t>
            </a:r>
          </a:p>
          <a:p>
            <a:pPr lvl="1">
              <a:lnSpc>
                <a:spcPct val="120000"/>
              </a:lnSpc>
              <a:spcBef>
                <a:spcPct val="5000"/>
              </a:spcBef>
              <a:buClr>
                <a:schemeClr val="accent2"/>
              </a:buClr>
              <a:buSzPct val="65000"/>
              <a:buFont typeface="Arial" charset="0"/>
              <a:buChar char="n"/>
            </a:pPr>
            <a:r>
              <a:rPr lang="pt-BR"/>
              <a:t>Produtos padronizados </a:t>
            </a:r>
          </a:p>
          <a:p>
            <a:pPr lvl="1">
              <a:lnSpc>
                <a:spcPct val="120000"/>
              </a:lnSpc>
              <a:spcBef>
                <a:spcPct val="5000"/>
              </a:spcBef>
              <a:buClr>
                <a:schemeClr val="accent2"/>
              </a:buClr>
              <a:buSzPct val="65000"/>
              <a:buFont typeface="Arial" charset="0"/>
              <a:buChar char="n"/>
            </a:pPr>
            <a:r>
              <a:rPr lang="pt-BR"/>
              <a:t>Tarefas repetitivas </a:t>
            </a:r>
          </a:p>
          <a:p>
            <a:pPr lvl="1">
              <a:lnSpc>
                <a:spcPct val="120000"/>
              </a:lnSpc>
              <a:spcBef>
                <a:spcPct val="5000"/>
              </a:spcBef>
              <a:buClr>
                <a:schemeClr val="accent2"/>
              </a:buClr>
              <a:buSzPct val="65000"/>
              <a:buFont typeface="Arial" charset="0"/>
              <a:buChar char="n"/>
            </a:pPr>
            <a:r>
              <a:rPr lang="pt-BR"/>
              <a:t>Rentabilidade obtida através da produção de grandes volumes</a:t>
            </a:r>
          </a:p>
          <a:p>
            <a:pPr lvl="1">
              <a:spcBef>
                <a:spcPct val="5000"/>
              </a:spcBef>
              <a:buClr>
                <a:schemeClr val="accent2"/>
              </a:buClr>
              <a:buSzPct val="65000"/>
              <a:buFont typeface="Arial" charset="0"/>
              <a:buChar char="n"/>
            </a:pPr>
            <a:endParaRPr lang="pt-BR"/>
          </a:p>
          <a:p>
            <a:pPr lvl="1">
              <a:lnSpc>
                <a:spcPct val="130000"/>
              </a:lnSpc>
              <a:spcBef>
                <a:spcPct val="5000"/>
              </a:spcBef>
              <a:buClr>
                <a:schemeClr val="accent2"/>
              </a:buClr>
              <a:buSzPct val="65000"/>
              <a:buFont typeface="Arial" charset="0"/>
              <a:buChar char="n"/>
            </a:pPr>
            <a:r>
              <a:rPr lang="pt-BR"/>
              <a:t>Custos altos em função de máquinas e equipamentos</a:t>
            </a:r>
          </a:p>
          <a:p>
            <a:pPr lvl="1">
              <a:lnSpc>
                <a:spcPct val="130000"/>
              </a:lnSpc>
              <a:spcBef>
                <a:spcPct val="5000"/>
              </a:spcBef>
              <a:buClr>
                <a:schemeClr val="accent2"/>
              </a:buClr>
              <a:buSzPct val="65000"/>
              <a:buFont typeface="Arial" charset="0"/>
              <a:buChar char="n"/>
            </a:pPr>
            <a:r>
              <a:rPr lang="pt-BR"/>
              <a:t>A linha de montagem não pode ser modificada</a:t>
            </a:r>
          </a:p>
          <a:p>
            <a:pPr lvl="2">
              <a:lnSpc>
                <a:spcPct val="130000"/>
              </a:lnSpc>
              <a:spcBef>
                <a:spcPct val="5000"/>
              </a:spcBef>
              <a:buClr>
                <a:schemeClr val="accent1"/>
              </a:buClr>
              <a:buSzPct val="65000"/>
              <a:buFont typeface="Arial" charset="0"/>
              <a:buChar char="n"/>
            </a:pPr>
            <a:r>
              <a:rPr lang="pt-BR"/>
              <a:t>Indústria química</a:t>
            </a:r>
          </a:p>
          <a:p>
            <a:pPr lvl="2">
              <a:lnSpc>
                <a:spcPct val="130000"/>
              </a:lnSpc>
              <a:spcBef>
                <a:spcPct val="5000"/>
              </a:spcBef>
              <a:buClr>
                <a:schemeClr val="accent1"/>
              </a:buClr>
              <a:buSzPct val="65000"/>
              <a:buFont typeface="Arial" charset="0"/>
              <a:buChar char="n"/>
            </a:pPr>
            <a:r>
              <a:rPr lang="pt-BR"/>
              <a:t>Indústria de papel</a:t>
            </a:r>
          </a:p>
          <a:p>
            <a:pPr lvl="2">
              <a:lnSpc>
                <a:spcPct val="130000"/>
              </a:lnSpc>
              <a:spcBef>
                <a:spcPct val="5000"/>
              </a:spcBef>
              <a:buClr>
                <a:schemeClr val="accent1"/>
              </a:buClr>
              <a:buSzPct val="65000"/>
              <a:buFont typeface="Arial" charset="0"/>
              <a:buChar char="n"/>
            </a:pPr>
            <a:r>
              <a:rPr lang="pt-BR"/>
              <a:t>Indústria de derivados de petróleo</a:t>
            </a:r>
          </a:p>
          <a:p>
            <a:pPr lvl="2">
              <a:lnSpc>
                <a:spcPct val="130000"/>
              </a:lnSpc>
              <a:spcBef>
                <a:spcPct val="5000"/>
              </a:spcBef>
              <a:buClr>
                <a:schemeClr val="accent1"/>
              </a:buClr>
              <a:buSzPct val="65000"/>
              <a:buFont typeface="Arial" charset="0"/>
              <a:buChar char="n"/>
            </a:pPr>
            <a:r>
              <a:rPr lang="pt-BR"/>
              <a:t>Indústria de aço</a:t>
            </a:r>
          </a:p>
          <a:p>
            <a:pPr>
              <a:lnSpc>
                <a:spcPct val="130000"/>
              </a:lnSpc>
            </a:pPr>
            <a:endParaRPr lang="pt-BR"/>
          </a:p>
        </p:txBody>
      </p:sp>
      <p:sp>
        <p:nvSpPr>
          <p:cNvPr id="367619" name="Text Box 3"/>
          <p:cNvSpPr txBox="1">
            <a:spLocks noChangeArrowheads="1"/>
          </p:cNvSpPr>
          <p:nvPr/>
        </p:nvSpPr>
        <p:spPr bwMode="auto">
          <a:xfrm>
            <a:off x="642938" y="814388"/>
            <a:ext cx="4022725" cy="396875"/>
          </a:xfrm>
          <a:prstGeom prst="rect">
            <a:avLst/>
          </a:prstGeom>
          <a:noFill/>
          <a:ln w="9525">
            <a:noFill/>
            <a:miter lim="800000"/>
            <a:headEnd/>
            <a:tailEnd/>
          </a:ln>
          <a:effectLst/>
        </p:spPr>
        <p:txBody>
          <a:bodyPr wrap="none">
            <a:spAutoFit/>
          </a:bodyPr>
          <a:lstStyle/>
          <a:p>
            <a:r>
              <a:rPr lang="pt-BR" sz="2000" b="1">
                <a:solidFill>
                  <a:schemeClr val="tx2"/>
                </a:solidFill>
              </a:rPr>
              <a:t>Tipos de Sistemas de Produção</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45092"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45093"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45094" name="Picture 6"/>
          <p:cNvPicPr>
            <a:picLocks noChangeAspect="1" noChangeArrowheads="1"/>
          </p:cNvPicPr>
          <p:nvPr/>
        </p:nvPicPr>
        <p:blipFill>
          <a:blip r:embed="rId2" cstate="print"/>
          <a:srcRect/>
          <a:stretch>
            <a:fillRect/>
          </a:stretch>
        </p:blipFill>
        <p:spPr bwMode="auto">
          <a:xfrm>
            <a:off x="661988" y="1052513"/>
            <a:ext cx="7820025" cy="5184775"/>
          </a:xfrm>
          <a:prstGeom prst="rect">
            <a:avLst/>
          </a:prstGeom>
          <a:noFill/>
          <a:ln w="9525">
            <a:noFill/>
            <a:miter lim="800000"/>
            <a:headEnd/>
            <a:tailEnd/>
          </a:ln>
          <a:effectLst/>
        </p:spPr>
      </p:pic>
      <p:sp>
        <p:nvSpPr>
          <p:cNvPr id="345096" name="Rectangle 8"/>
          <p:cNvSpPr>
            <a:spLocks noGrp="1" noChangeArrowheads="1"/>
          </p:cNvSpPr>
          <p:nvPr>
            <p:ph type="title"/>
          </p:nvPr>
        </p:nvSpPr>
        <p:spPr bwMode="auto">
          <a:xfrm>
            <a:off x="0" y="596900"/>
            <a:ext cx="7772400" cy="477838"/>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46116"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46117"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46118" name="Picture 6"/>
          <p:cNvPicPr>
            <a:picLocks noChangeAspect="1" noChangeArrowheads="1"/>
          </p:cNvPicPr>
          <p:nvPr/>
        </p:nvPicPr>
        <p:blipFill>
          <a:blip r:embed="rId2" cstate="print"/>
          <a:srcRect/>
          <a:stretch>
            <a:fillRect/>
          </a:stretch>
        </p:blipFill>
        <p:spPr bwMode="auto">
          <a:xfrm>
            <a:off x="666750" y="1095375"/>
            <a:ext cx="7810500" cy="4667250"/>
          </a:xfrm>
          <a:prstGeom prst="rect">
            <a:avLst/>
          </a:prstGeom>
          <a:noFill/>
          <a:ln w="9525">
            <a:noFill/>
            <a:miter lim="800000"/>
            <a:headEnd/>
            <a:tailEnd/>
          </a:ln>
          <a:effectLst/>
        </p:spPr>
      </p:pic>
      <p:sp>
        <p:nvSpPr>
          <p:cNvPr id="346120" name="Rectangle 8"/>
          <p:cNvSpPr>
            <a:spLocks noGrp="1" noChangeArrowheads="1"/>
          </p:cNvSpPr>
          <p:nvPr>
            <p:ph type="title"/>
          </p:nvPr>
        </p:nvSpPr>
        <p:spPr bwMode="auto">
          <a:xfrm>
            <a:off x="0" y="622300"/>
            <a:ext cx="7772400" cy="477838"/>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47140"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47141"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47142" name="Picture 6"/>
          <p:cNvPicPr>
            <a:picLocks noChangeAspect="1" noChangeArrowheads="1"/>
          </p:cNvPicPr>
          <p:nvPr/>
        </p:nvPicPr>
        <p:blipFill>
          <a:blip r:embed="rId2" cstate="print"/>
          <a:srcRect/>
          <a:stretch>
            <a:fillRect/>
          </a:stretch>
        </p:blipFill>
        <p:spPr bwMode="auto">
          <a:xfrm>
            <a:off x="652463" y="1368425"/>
            <a:ext cx="7839075" cy="4724400"/>
          </a:xfrm>
          <a:prstGeom prst="rect">
            <a:avLst/>
          </a:prstGeom>
          <a:noFill/>
          <a:ln w="9525">
            <a:noFill/>
            <a:miter lim="800000"/>
            <a:headEnd/>
            <a:tailEnd/>
          </a:ln>
          <a:effectLst/>
        </p:spPr>
      </p:pic>
      <p:sp>
        <p:nvSpPr>
          <p:cNvPr id="347144" name="Rectangle 8"/>
          <p:cNvSpPr>
            <a:spLocks noGrp="1" noChangeArrowheads="1"/>
          </p:cNvSpPr>
          <p:nvPr>
            <p:ph type="title"/>
          </p:nvPr>
        </p:nvSpPr>
        <p:spPr bwMode="auto">
          <a:xfrm>
            <a:off x="0" y="720725"/>
            <a:ext cx="7772400" cy="477838"/>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48164"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48165"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48166" name="Picture 6"/>
          <p:cNvPicPr>
            <a:picLocks noChangeAspect="1" noChangeArrowheads="1"/>
          </p:cNvPicPr>
          <p:nvPr/>
        </p:nvPicPr>
        <p:blipFill>
          <a:blip r:embed="rId2" cstate="print"/>
          <a:srcRect/>
          <a:stretch>
            <a:fillRect/>
          </a:stretch>
        </p:blipFill>
        <p:spPr bwMode="auto">
          <a:xfrm>
            <a:off x="685800" y="1047750"/>
            <a:ext cx="7772400" cy="4762500"/>
          </a:xfrm>
          <a:prstGeom prst="rect">
            <a:avLst/>
          </a:prstGeom>
          <a:noFill/>
          <a:ln w="9525">
            <a:noFill/>
            <a:miter lim="800000"/>
            <a:headEnd/>
            <a:tailEnd/>
          </a:ln>
          <a:effectLst/>
        </p:spPr>
      </p:pic>
      <p:sp>
        <p:nvSpPr>
          <p:cNvPr id="348168" name="Rectangle 8"/>
          <p:cNvSpPr>
            <a:spLocks noGrp="1" noChangeArrowheads="1"/>
          </p:cNvSpPr>
          <p:nvPr>
            <p:ph type="title"/>
          </p:nvPr>
        </p:nvSpPr>
        <p:spPr bwMode="auto">
          <a:xfrm>
            <a:off x="0" y="552450"/>
            <a:ext cx="7772400" cy="477838"/>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49188"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49189"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49190" name="Picture 6"/>
          <p:cNvPicPr>
            <a:picLocks noChangeAspect="1" noChangeArrowheads="1"/>
          </p:cNvPicPr>
          <p:nvPr/>
        </p:nvPicPr>
        <p:blipFill>
          <a:blip r:embed="rId2" cstate="print"/>
          <a:srcRect/>
          <a:stretch>
            <a:fillRect/>
          </a:stretch>
        </p:blipFill>
        <p:spPr bwMode="auto">
          <a:xfrm>
            <a:off x="793750" y="908050"/>
            <a:ext cx="7810500" cy="5041900"/>
          </a:xfrm>
          <a:prstGeom prst="rect">
            <a:avLst/>
          </a:prstGeom>
          <a:noFill/>
          <a:ln w="9525">
            <a:noFill/>
            <a:miter lim="800000"/>
            <a:headEnd/>
            <a:tailEnd/>
          </a:ln>
          <a:effectLst/>
        </p:spPr>
      </p:pic>
      <p:sp>
        <p:nvSpPr>
          <p:cNvPr id="349192" name="Rectangle 8"/>
          <p:cNvSpPr>
            <a:spLocks noGrp="1" noChangeArrowheads="1"/>
          </p:cNvSpPr>
          <p:nvPr>
            <p:ph type="title"/>
          </p:nvPr>
        </p:nvSpPr>
        <p:spPr bwMode="auto">
          <a:xfrm>
            <a:off x="0" y="498475"/>
            <a:ext cx="7772400" cy="477838"/>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50212"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50213"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50214" name="Picture 6"/>
          <p:cNvPicPr>
            <a:picLocks noChangeAspect="1" noChangeArrowheads="1"/>
          </p:cNvPicPr>
          <p:nvPr/>
        </p:nvPicPr>
        <p:blipFill>
          <a:blip r:embed="rId2" cstate="print"/>
          <a:srcRect/>
          <a:stretch>
            <a:fillRect/>
          </a:stretch>
        </p:blipFill>
        <p:spPr bwMode="auto">
          <a:xfrm>
            <a:off x="314325" y="1143000"/>
            <a:ext cx="8515350" cy="4572000"/>
          </a:xfrm>
          <a:prstGeom prst="rect">
            <a:avLst/>
          </a:prstGeom>
          <a:noFill/>
          <a:ln w="9525">
            <a:noFill/>
            <a:miter lim="800000"/>
            <a:headEnd/>
            <a:tailEnd/>
          </a:ln>
          <a:effectLst/>
        </p:spPr>
      </p:pic>
      <p:sp>
        <p:nvSpPr>
          <p:cNvPr id="350216" name="Rectangle 8"/>
          <p:cNvSpPr>
            <a:spLocks noGrp="1" noChangeArrowheads="1"/>
          </p:cNvSpPr>
          <p:nvPr>
            <p:ph type="title"/>
          </p:nvPr>
        </p:nvSpPr>
        <p:spPr bwMode="auto">
          <a:xfrm>
            <a:off x="0" y="485775"/>
            <a:ext cx="7772400" cy="477838"/>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51236"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51237"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51238" name="Picture 6"/>
          <p:cNvPicPr>
            <a:picLocks noChangeAspect="1" noChangeArrowheads="1"/>
          </p:cNvPicPr>
          <p:nvPr/>
        </p:nvPicPr>
        <p:blipFill>
          <a:blip r:embed="rId2" cstate="print"/>
          <a:srcRect/>
          <a:stretch>
            <a:fillRect/>
          </a:stretch>
        </p:blipFill>
        <p:spPr bwMode="auto">
          <a:xfrm>
            <a:off x="254000" y="1695450"/>
            <a:ext cx="8524875" cy="4714875"/>
          </a:xfrm>
          <a:prstGeom prst="rect">
            <a:avLst/>
          </a:prstGeom>
          <a:noFill/>
          <a:ln w="9525">
            <a:noFill/>
            <a:miter lim="800000"/>
            <a:headEnd/>
            <a:tailEnd/>
          </a:ln>
          <a:effectLst/>
        </p:spPr>
      </p:pic>
      <p:sp>
        <p:nvSpPr>
          <p:cNvPr id="351240" name="Rectangle 8"/>
          <p:cNvSpPr>
            <a:spLocks noGrp="1" noChangeArrowheads="1"/>
          </p:cNvSpPr>
          <p:nvPr>
            <p:ph type="title"/>
          </p:nvPr>
        </p:nvSpPr>
        <p:spPr bwMode="auto">
          <a:xfrm>
            <a:off x="0" y="858838"/>
            <a:ext cx="7772400" cy="477837"/>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52260"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52261"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52262" name="Picture 6"/>
          <p:cNvPicPr>
            <a:picLocks noChangeAspect="1" noChangeArrowheads="1"/>
          </p:cNvPicPr>
          <p:nvPr/>
        </p:nvPicPr>
        <p:blipFill>
          <a:blip r:embed="rId2" cstate="print"/>
          <a:srcRect/>
          <a:stretch>
            <a:fillRect/>
          </a:stretch>
        </p:blipFill>
        <p:spPr bwMode="auto">
          <a:xfrm>
            <a:off x="365125" y="1736725"/>
            <a:ext cx="8496300" cy="4714875"/>
          </a:xfrm>
          <a:prstGeom prst="rect">
            <a:avLst/>
          </a:prstGeom>
          <a:noFill/>
          <a:ln w="9525">
            <a:noFill/>
            <a:miter lim="800000"/>
            <a:headEnd/>
            <a:tailEnd/>
          </a:ln>
          <a:effectLst/>
        </p:spPr>
      </p:pic>
      <p:sp>
        <p:nvSpPr>
          <p:cNvPr id="352264" name="Rectangle 8"/>
          <p:cNvSpPr>
            <a:spLocks noGrp="1" noChangeArrowheads="1"/>
          </p:cNvSpPr>
          <p:nvPr>
            <p:ph type="title"/>
          </p:nvPr>
        </p:nvSpPr>
        <p:spPr bwMode="auto">
          <a:xfrm>
            <a:off x="0" y="858838"/>
            <a:ext cx="7772400" cy="477837"/>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53284"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53285"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53286" name="Picture 6"/>
          <p:cNvPicPr>
            <a:picLocks noChangeAspect="1" noChangeArrowheads="1"/>
          </p:cNvPicPr>
          <p:nvPr/>
        </p:nvPicPr>
        <p:blipFill>
          <a:blip r:embed="rId2" cstate="print"/>
          <a:srcRect/>
          <a:stretch>
            <a:fillRect/>
          </a:stretch>
        </p:blipFill>
        <p:spPr bwMode="auto">
          <a:xfrm>
            <a:off x="500063" y="1698625"/>
            <a:ext cx="8143875" cy="4791075"/>
          </a:xfrm>
          <a:prstGeom prst="rect">
            <a:avLst/>
          </a:prstGeom>
          <a:noFill/>
          <a:ln w="9525">
            <a:noFill/>
            <a:miter lim="800000"/>
            <a:headEnd/>
            <a:tailEnd/>
          </a:ln>
          <a:effectLst/>
        </p:spPr>
      </p:pic>
      <p:sp>
        <p:nvSpPr>
          <p:cNvPr id="353288" name="Rectangle 8"/>
          <p:cNvSpPr>
            <a:spLocks noGrp="1" noChangeArrowheads="1"/>
          </p:cNvSpPr>
          <p:nvPr>
            <p:ph type="title"/>
          </p:nvPr>
        </p:nvSpPr>
        <p:spPr bwMode="auto">
          <a:xfrm>
            <a:off x="0" y="858838"/>
            <a:ext cx="7772400" cy="477837"/>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54308"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54309"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pic>
        <p:nvPicPr>
          <p:cNvPr id="354310" name="Picture 6"/>
          <p:cNvPicPr>
            <a:picLocks noChangeAspect="1" noChangeArrowheads="1"/>
          </p:cNvPicPr>
          <p:nvPr/>
        </p:nvPicPr>
        <p:blipFill>
          <a:blip r:embed="rId2" cstate="print"/>
          <a:srcRect/>
          <a:stretch>
            <a:fillRect/>
          </a:stretch>
        </p:blipFill>
        <p:spPr bwMode="auto">
          <a:xfrm>
            <a:off x="652463" y="1547813"/>
            <a:ext cx="7839075" cy="3762375"/>
          </a:xfrm>
          <a:prstGeom prst="rect">
            <a:avLst/>
          </a:prstGeom>
          <a:noFill/>
          <a:ln w="9525">
            <a:noFill/>
            <a:miter lim="800000"/>
            <a:headEnd/>
            <a:tailEnd/>
          </a:ln>
          <a:effectLst/>
        </p:spPr>
      </p:pic>
      <p:sp>
        <p:nvSpPr>
          <p:cNvPr id="354312" name="Rectangle 8"/>
          <p:cNvSpPr>
            <a:spLocks noGrp="1" noChangeArrowheads="1"/>
          </p:cNvSpPr>
          <p:nvPr>
            <p:ph type="title"/>
          </p:nvPr>
        </p:nvSpPr>
        <p:spPr bwMode="auto">
          <a:xfrm>
            <a:off x="0" y="858838"/>
            <a:ext cx="7772400" cy="477837"/>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796925" y="1190625"/>
            <a:ext cx="7623175" cy="5180013"/>
          </a:xfrm>
          <a:prstGeom prst="rect">
            <a:avLst/>
          </a:prstGeom>
          <a:noFill/>
          <a:ln w="9525">
            <a:noFill/>
            <a:miter lim="800000"/>
            <a:headEnd/>
            <a:tailEnd/>
          </a:ln>
          <a:effectLst/>
        </p:spPr>
        <p:txBody>
          <a:bodyPr>
            <a:spAutoFit/>
          </a:bodyPr>
          <a:lstStyle/>
          <a:p>
            <a:pPr>
              <a:lnSpc>
                <a:spcPct val="130000"/>
              </a:lnSpc>
              <a:spcBef>
                <a:spcPct val="20000"/>
              </a:spcBef>
              <a:buClr>
                <a:schemeClr val="hlink"/>
              </a:buClr>
              <a:buSzPct val="75000"/>
              <a:buFont typeface="Arial" charset="0"/>
              <a:buChar char="n"/>
            </a:pPr>
            <a:r>
              <a:rPr lang="pt-BR" b="1"/>
              <a:t>PRODUÇÃO INTERMITENTE – EM LOTES – POR ENCOMENDA –</a:t>
            </a:r>
          </a:p>
          <a:p>
            <a:pPr lvl="1">
              <a:lnSpc>
                <a:spcPct val="130000"/>
              </a:lnSpc>
              <a:spcBef>
                <a:spcPct val="20000"/>
              </a:spcBef>
              <a:buClr>
                <a:schemeClr val="hlink"/>
              </a:buClr>
              <a:buSzPct val="75000"/>
              <a:buFont typeface="Arial" charset="0"/>
              <a:buChar char="n"/>
            </a:pPr>
            <a:r>
              <a:rPr lang="pt-BR"/>
              <a:t> Cada tipo de produto tem o seu processo e ao fim de cada lote os produtos podem ser diversificados. </a:t>
            </a:r>
          </a:p>
          <a:p>
            <a:pPr lvl="1">
              <a:lnSpc>
                <a:spcPct val="130000"/>
              </a:lnSpc>
              <a:spcBef>
                <a:spcPct val="20000"/>
              </a:spcBef>
              <a:buClr>
                <a:schemeClr val="hlink"/>
              </a:buClr>
              <a:buSzPct val="75000"/>
              <a:buFont typeface="Arial" charset="0"/>
              <a:buChar char="n"/>
            </a:pPr>
            <a:r>
              <a:rPr lang="pt-BR"/>
              <a:t> Há famílias de produtos com pouca variação</a:t>
            </a:r>
          </a:p>
          <a:p>
            <a:pPr lvl="1">
              <a:lnSpc>
                <a:spcPct val="130000"/>
              </a:lnSpc>
              <a:spcBef>
                <a:spcPct val="20000"/>
              </a:spcBef>
              <a:buClr>
                <a:schemeClr val="hlink"/>
              </a:buClr>
              <a:buSzPct val="75000"/>
              <a:buFont typeface="Arial" charset="0"/>
              <a:buChar char="n"/>
            </a:pPr>
            <a:r>
              <a:rPr lang="pt-BR"/>
              <a:t> Para processos automatizados exige-se maiores volumes.</a:t>
            </a:r>
          </a:p>
          <a:p>
            <a:pPr lvl="1">
              <a:lnSpc>
                <a:spcPct val="130000"/>
              </a:lnSpc>
              <a:spcBef>
                <a:spcPct val="20000"/>
              </a:spcBef>
              <a:buClr>
                <a:schemeClr val="hlink"/>
              </a:buClr>
              <a:buSzPct val="75000"/>
              <a:buFont typeface="Arial" charset="0"/>
              <a:buChar char="n"/>
            </a:pPr>
            <a:r>
              <a:rPr lang="pt-BR"/>
              <a:t> Em geral os projetos são dos clientes. </a:t>
            </a:r>
          </a:p>
          <a:p>
            <a:pPr lvl="1">
              <a:lnSpc>
                <a:spcPct val="130000"/>
              </a:lnSpc>
              <a:spcBef>
                <a:spcPct val="20000"/>
              </a:spcBef>
              <a:buClr>
                <a:schemeClr val="hlink"/>
              </a:buClr>
              <a:buSzPct val="75000"/>
              <a:buFont typeface="Arial" charset="0"/>
              <a:buChar char="n"/>
            </a:pPr>
            <a:r>
              <a:rPr lang="pt-BR"/>
              <a:t> O arranjo físico é conforme o processo de produção e podem ser disposto de acordo com as habilidades das pessoas, operações do processo e/ou equipamentos.</a:t>
            </a:r>
          </a:p>
          <a:p>
            <a:pPr lvl="1">
              <a:lnSpc>
                <a:spcPct val="130000"/>
              </a:lnSpc>
              <a:spcBef>
                <a:spcPct val="20000"/>
              </a:spcBef>
              <a:buClr>
                <a:schemeClr val="hlink"/>
              </a:buClr>
              <a:buSzPct val="75000"/>
              <a:buFont typeface="Arial" charset="0"/>
              <a:buChar char="n"/>
            </a:pPr>
            <a:r>
              <a:rPr lang="pt-BR"/>
              <a:t> Não há regularidade no fluxo dos produtos de uma fase para outra.</a:t>
            </a:r>
          </a:p>
          <a:p>
            <a:pPr lvl="1">
              <a:lnSpc>
                <a:spcPct val="130000"/>
              </a:lnSpc>
              <a:spcBef>
                <a:spcPct val="20000"/>
              </a:spcBef>
              <a:buClr>
                <a:schemeClr val="hlink"/>
              </a:buClr>
              <a:buSzPct val="75000"/>
              <a:buFont typeface="Arial" charset="0"/>
              <a:buChar char="n"/>
            </a:pPr>
            <a:r>
              <a:rPr lang="pt-BR"/>
              <a:t> Os recursos humanos são mais exigidos. </a:t>
            </a:r>
          </a:p>
          <a:p>
            <a:pPr lvl="1">
              <a:lnSpc>
                <a:spcPct val="130000"/>
              </a:lnSpc>
              <a:spcBef>
                <a:spcPct val="20000"/>
              </a:spcBef>
              <a:buClr>
                <a:schemeClr val="hlink"/>
              </a:buClr>
              <a:buSzPct val="75000"/>
              <a:buFont typeface="Arial" charset="0"/>
              <a:buChar char="n"/>
            </a:pPr>
            <a:r>
              <a:rPr lang="pt-BR"/>
              <a:t> São necessárias mudanças e calibragens nos equipamentos de acordo com os produtos.</a:t>
            </a:r>
          </a:p>
        </p:txBody>
      </p:sp>
      <p:sp>
        <p:nvSpPr>
          <p:cNvPr id="369667" name="Text Box 3"/>
          <p:cNvSpPr txBox="1">
            <a:spLocks noChangeArrowheads="1"/>
          </p:cNvSpPr>
          <p:nvPr/>
        </p:nvSpPr>
        <p:spPr bwMode="auto">
          <a:xfrm>
            <a:off x="642938" y="814388"/>
            <a:ext cx="4022725" cy="396875"/>
          </a:xfrm>
          <a:prstGeom prst="rect">
            <a:avLst/>
          </a:prstGeom>
          <a:noFill/>
          <a:ln w="9525">
            <a:noFill/>
            <a:miter lim="800000"/>
            <a:headEnd/>
            <a:tailEnd/>
          </a:ln>
          <a:effectLst/>
        </p:spPr>
        <p:txBody>
          <a:bodyPr wrap="none">
            <a:spAutoFit/>
          </a:bodyPr>
          <a:lstStyle/>
          <a:p>
            <a:r>
              <a:rPr lang="pt-BR" sz="2000" b="1">
                <a:solidFill>
                  <a:schemeClr val="tx2"/>
                </a:solidFill>
              </a:rPr>
              <a:t>Tipos de Sistemas de Produção</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55332" name="Rectangle 4"/>
          <p:cNvSpPr>
            <a:spLocks noChangeArrowheads="1"/>
          </p:cNvSpPr>
          <p:nvPr/>
        </p:nvSpPr>
        <p:spPr bwMode="auto">
          <a:xfrm>
            <a:off x="-4646613" y="1838325"/>
            <a:ext cx="184150" cy="958850"/>
          </a:xfrm>
          <a:prstGeom prst="rect">
            <a:avLst/>
          </a:prstGeom>
          <a:noFill/>
          <a:ln w="9525">
            <a:noFill/>
            <a:miter lim="800000"/>
            <a:headEnd/>
            <a:tailEnd/>
          </a:ln>
          <a:effectLst/>
        </p:spPr>
        <p:txBody>
          <a:bodyPr wrap="none" anchor="ctr">
            <a:spAutoFit/>
          </a:bodyPr>
          <a:lstStyle/>
          <a:p>
            <a:r>
              <a:rPr lang="pt-BR" sz="900"/>
              <a:t/>
            </a:r>
            <a:br>
              <a:rPr lang="pt-BR" sz="900"/>
            </a:br>
            <a:endParaRPr lang="pt-BR" sz="2400"/>
          </a:p>
          <a:p>
            <a:pPr eaLnBrk="0" hangingPunct="0"/>
            <a:endParaRPr lang="pt-BR" sz="2400"/>
          </a:p>
        </p:txBody>
      </p:sp>
      <p:sp>
        <p:nvSpPr>
          <p:cNvPr id="355333" name="Rectangle 5"/>
          <p:cNvSpPr>
            <a:spLocks noChangeArrowheads="1"/>
          </p:cNvSpPr>
          <p:nvPr/>
        </p:nvSpPr>
        <p:spPr bwMode="auto">
          <a:xfrm>
            <a:off x="-4646613" y="2873375"/>
            <a:ext cx="9144001" cy="0"/>
          </a:xfrm>
          <a:prstGeom prst="rect">
            <a:avLst/>
          </a:prstGeom>
          <a:noFill/>
          <a:ln w="9525">
            <a:noFill/>
            <a:miter lim="800000"/>
            <a:headEnd/>
            <a:tailEnd/>
          </a:ln>
          <a:effectLst/>
        </p:spPr>
        <p:txBody>
          <a:bodyPr wrap="none" anchor="ctr">
            <a:spAutoFit/>
          </a:bodyPr>
          <a:lstStyle/>
          <a:p>
            <a:endParaRPr lang="pt-BR"/>
          </a:p>
        </p:txBody>
      </p:sp>
      <p:sp>
        <p:nvSpPr>
          <p:cNvPr id="355334" name="Text Box 6"/>
          <p:cNvSpPr txBox="1">
            <a:spLocks noChangeArrowheads="1"/>
          </p:cNvSpPr>
          <p:nvPr/>
        </p:nvSpPr>
        <p:spPr bwMode="auto">
          <a:xfrm>
            <a:off x="323850" y="1406525"/>
            <a:ext cx="8208963" cy="4362450"/>
          </a:xfrm>
          <a:prstGeom prst="rect">
            <a:avLst/>
          </a:prstGeom>
          <a:noFill/>
          <a:ln w="9525">
            <a:noFill/>
            <a:miter lim="800000"/>
            <a:headEnd/>
            <a:tailEnd/>
          </a:ln>
          <a:effectLst/>
        </p:spPr>
        <p:txBody>
          <a:bodyPr>
            <a:spAutoFit/>
          </a:bodyPr>
          <a:lstStyle/>
          <a:p>
            <a:pPr>
              <a:lnSpc>
                <a:spcPct val="140000"/>
              </a:lnSpc>
            </a:pPr>
            <a:r>
              <a:rPr lang="pt-BR" sz="2000"/>
              <a:t>Lembrando no acompanhamento de produção e controle de produção, o PCP incorpora a função de verificar como está o desempenho ou a qualidade do atendimento do programa de produção projetado para o período, sendo este então o “processo” a ser acompanhado e avaliado.</a:t>
            </a:r>
          </a:p>
          <a:p>
            <a:pPr>
              <a:lnSpc>
                <a:spcPct val="140000"/>
              </a:lnSpc>
            </a:pPr>
            <a:r>
              <a:rPr lang="pt-BR" sz="2000"/>
              <a:t>Desta forma os itens de controle ou medidas de desempenho devem estar relacionados com :</a:t>
            </a:r>
          </a:p>
          <a:p>
            <a:pPr lvl="1">
              <a:lnSpc>
                <a:spcPct val="140000"/>
              </a:lnSpc>
              <a:buFontTx/>
              <a:buChar char="•"/>
            </a:pPr>
            <a:r>
              <a:rPr lang="pt-BR" sz="2000"/>
              <a:t> custo</a:t>
            </a:r>
          </a:p>
          <a:p>
            <a:pPr lvl="1">
              <a:lnSpc>
                <a:spcPct val="140000"/>
              </a:lnSpc>
              <a:buFontTx/>
              <a:buChar char="•"/>
            </a:pPr>
            <a:r>
              <a:rPr lang="pt-BR" sz="2000"/>
              <a:t> qualidade</a:t>
            </a:r>
          </a:p>
          <a:p>
            <a:pPr lvl="1">
              <a:lnSpc>
                <a:spcPct val="140000"/>
              </a:lnSpc>
              <a:buFontTx/>
              <a:buChar char="•"/>
            </a:pPr>
            <a:r>
              <a:rPr lang="pt-BR" sz="2000"/>
              <a:t> entrega de serviços do programa de produção em curso.</a:t>
            </a:r>
          </a:p>
        </p:txBody>
      </p:sp>
      <p:sp>
        <p:nvSpPr>
          <p:cNvPr id="355336" name="Rectangle 8"/>
          <p:cNvSpPr>
            <a:spLocks noGrp="1" noChangeArrowheads="1"/>
          </p:cNvSpPr>
          <p:nvPr>
            <p:ph type="title"/>
          </p:nvPr>
        </p:nvSpPr>
        <p:spPr bwMode="auto">
          <a:xfrm>
            <a:off x="0" y="858838"/>
            <a:ext cx="7772400" cy="477837"/>
          </a:xfrm>
          <a:prstGeom prst="rect">
            <a:avLst/>
          </a:prstGeom>
          <a:solidFill>
            <a:srgbClr val="FFFFFF"/>
          </a:solidFill>
          <a:ln>
            <a:solidFill>
              <a:srgbClr val="000000"/>
            </a:solidFill>
            <a:miter lim="800000"/>
            <a:headEnd/>
            <a:tailEnd/>
          </a:ln>
        </p:spPr>
        <p:txBody>
          <a:bodyPr/>
          <a:lstStyle/>
          <a:p>
            <a:r>
              <a:rPr lang="pt-BR" sz="2000" smtClean="0">
                <a:latin typeface="Arial" charset="0"/>
              </a:rPr>
              <a:t>TQC – Controle da qualidade total</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bwMode="auto">
          <a:xfrm>
            <a:off x="0" y="773113"/>
            <a:ext cx="8229600" cy="1143000"/>
          </a:xfrm>
          <a:prstGeom prst="rect">
            <a:avLst/>
          </a:prstGeom>
          <a:solidFill>
            <a:srgbClr val="FFFFFF"/>
          </a:solidFill>
          <a:ln>
            <a:solidFill>
              <a:srgbClr val="000000"/>
            </a:solidFill>
            <a:miter lim="800000"/>
            <a:headEnd/>
            <a:tailEnd/>
          </a:ln>
        </p:spPr>
        <p:txBody>
          <a:bodyPr/>
          <a:lstStyle/>
          <a:p>
            <a:r>
              <a:rPr lang="pt-BR" sz="1800" b="1" dirty="0" smtClean="0">
                <a:latin typeface="Arial" charset="0"/>
              </a:rPr>
              <a:t>PLT – Controle de estoque, capitulo VI , página 115</a:t>
            </a:r>
            <a:r>
              <a:rPr lang="pt-BR" sz="4000" dirty="0" smtClean="0">
                <a:latin typeface="Arial" charset="0"/>
              </a:rPr>
              <a:t/>
            </a:r>
            <a:br>
              <a:rPr lang="pt-BR" sz="4000" dirty="0" smtClean="0">
                <a:latin typeface="Arial" charset="0"/>
              </a:rPr>
            </a:br>
            <a:r>
              <a:rPr lang="pt-BR" sz="2400" dirty="0" smtClean="0">
                <a:latin typeface="Arial" charset="0"/>
              </a:rPr>
              <a:t>Administração </a:t>
            </a:r>
            <a:r>
              <a:rPr lang="pt-BR" sz="2400" dirty="0" smtClean="0">
                <a:latin typeface="Arial" charset="0"/>
              </a:rPr>
              <a:t>de estoques </a:t>
            </a:r>
          </a:p>
        </p:txBody>
      </p:sp>
      <p:sp>
        <p:nvSpPr>
          <p:cNvPr id="377860"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377862" name="Rectangle 6"/>
          <p:cNvSpPr>
            <a:spLocks noChangeArrowheads="1"/>
          </p:cNvSpPr>
          <p:nvPr/>
        </p:nvSpPr>
        <p:spPr bwMode="auto">
          <a:xfrm>
            <a:off x="471488" y="2147888"/>
            <a:ext cx="8105775" cy="3751262"/>
          </a:xfrm>
          <a:prstGeom prst="rect">
            <a:avLst/>
          </a:prstGeom>
          <a:noFill/>
          <a:ln w="9525">
            <a:noFill/>
            <a:miter lim="800000"/>
            <a:headEnd/>
            <a:tailEnd/>
          </a:ln>
          <a:effectLst/>
        </p:spPr>
        <p:txBody>
          <a:bodyPr>
            <a:spAutoFit/>
          </a:bodyPr>
          <a:lstStyle/>
          <a:p>
            <a:pPr>
              <a:lnSpc>
                <a:spcPct val="240000"/>
              </a:lnSpc>
            </a:pPr>
            <a:r>
              <a:rPr lang="pt-BR" sz="2000" dirty="0"/>
              <a:t>Funções básicas dos estoques :</a:t>
            </a:r>
          </a:p>
          <a:p>
            <a:pPr lvl="1">
              <a:lnSpc>
                <a:spcPct val="240000"/>
              </a:lnSpc>
            </a:pPr>
            <a:r>
              <a:rPr lang="pt-BR" sz="2000" dirty="0"/>
              <a:t> Garantir a disponibilidade de insumos para a produção</a:t>
            </a:r>
          </a:p>
          <a:p>
            <a:pPr lvl="1">
              <a:lnSpc>
                <a:spcPct val="240000"/>
              </a:lnSpc>
            </a:pPr>
            <a:r>
              <a:rPr lang="pt-BR" sz="2000" dirty="0"/>
              <a:t> Atuar como amortecedor durante o período de </a:t>
            </a:r>
            <a:r>
              <a:rPr lang="pt-BR" sz="2000" dirty="0" err="1"/>
              <a:t>ressuprimento</a:t>
            </a:r>
            <a:endParaRPr lang="pt-BR" sz="2000" dirty="0"/>
          </a:p>
          <a:p>
            <a:pPr lvl="1">
              <a:lnSpc>
                <a:spcPct val="240000"/>
              </a:lnSpc>
            </a:pPr>
            <a:r>
              <a:rPr lang="pt-BR" sz="2000" dirty="0"/>
              <a:t> Reduzir o custo do transporte, pela aquisição de maiores lotes</a:t>
            </a:r>
          </a:p>
          <a:p>
            <a:pPr lvl="1">
              <a:lnSpc>
                <a:spcPct val="240000"/>
              </a:lnSpc>
            </a:pPr>
            <a:r>
              <a:rPr lang="pt-BR" sz="2000" dirty="0"/>
              <a:t> Dispor de produtos acabados para entrega a clientes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bwMode="auto">
          <a:xfrm>
            <a:off x="0" y="773113"/>
            <a:ext cx="8229600" cy="1143000"/>
          </a:xfrm>
          <a:prstGeom prst="rect">
            <a:avLst/>
          </a:prstGeom>
          <a:solidFill>
            <a:srgbClr val="FFFFFF"/>
          </a:solidFill>
          <a:ln>
            <a:solidFill>
              <a:srgbClr val="000000"/>
            </a:solidFill>
            <a:miter lim="800000"/>
            <a:headEnd/>
            <a:tailEnd/>
          </a:ln>
        </p:spPr>
        <p:txBody>
          <a:bodyPr/>
          <a:lstStyle/>
          <a:p>
            <a:r>
              <a:rPr lang="pt-BR" sz="4000" smtClean="0">
                <a:latin typeface="Arial" charset="0"/>
              </a:rPr>
              <a:t>Administração de estoques </a:t>
            </a:r>
            <a:endParaRPr lang="pt-BR" sz="2400" smtClean="0">
              <a:latin typeface="Arial" charset="0"/>
            </a:endParaRPr>
          </a:p>
        </p:txBody>
      </p:sp>
      <p:sp>
        <p:nvSpPr>
          <p:cNvPr id="42905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429061" name="Rectangle 5"/>
          <p:cNvSpPr>
            <a:spLocks noChangeArrowheads="1"/>
          </p:cNvSpPr>
          <p:nvPr/>
        </p:nvSpPr>
        <p:spPr bwMode="auto">
          <a:xfrm>
            <a:off x="512763" y="2284413"/>
            <a:ext cx="8424862" cy="3629025"/>
          </a:xfrm>
          <a:prstGeom prst="rect">
            <a:avLst/>
          </a:prstGeom>
          <a:noFill/>
          <a:ln w="9525">
            <a:noFill/>
            <a:miter lim="800000"/>
            <a:headEnd/>
            <a:tailEnd/>
          </a:ln>
          <a:effectLst/>
        </p:spPr>
        <p:txBody>
          <a:bodyPr>
            <a:spAutoFit/>
          </a:bodyPr>
          <a:lstStyle/>
          <a:p>
            <a:pPr>
              <a:lnSpc>
                <a:spcPct val="290000"/>
              </a:lnSpc>
            </a:pPr>
            <a:r>
              <a:rPr lang="pt-BR" sz="2000"/>
              <a:t>Estoques imobilizam capital, alteram significativamente a rentabilidade.</a:t>
            </a:r>
          </a:p>
          <a:p>
            <a:pPr>
              <a:lnSpc>
                <a:spcPct val="290000"/>
              </a:lnSpc>
            </a:pPr>
            <a:r>
              <a:rPr lang="pt-BR" sz="2000"/>
              <a:t>Gestão eficaz de estoque traz grandes reduções nos seus níveis. </a:t>
            </a:r>
          </a:p>
          <a:p>
            <a:pPr>
              <a:lnSpc>
                <a:spcPct val="290000"/>
              </a:lnSpc>
            </a:pPr>
            <a:r>
              <a:rPr lang="pt-BR" sz="2000"/>
              <a:t>Uma visão integrada da cadeia de suprimentos, o </a:t>
            </a:r>
            <a:r>
              <a:rPr lang="pt-BR" sz="2000" i="1" u="sng"/>
              <a:t>just in time</a:t>
            </a:r>
            <a:r>
              <a:rPr lang="pt-BR" sz="2000"/>
              <a:t> pode ajudar nessa integração. Insumos na hora e local necessário</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bwMode="auto">
          <a:xfrm>
            <a:off x="0" y="773113"/>
            <a:ext cx="8229600" cy="1143000"/>
          </a:xfrm>
          <a:prstGeom prst="rect">
            <a:avLst/>
          </a:prstGeom>
          <a:solidFill>
            <a:srgbClr val="FFFFFF"/>
          </a:solidFill>
          <a:ln>
            <a:solidFill>
              <a:srgbClr val="000000"/>
            </a:solidFill>
            <a:miter lim="800000"/>
            <a:headEnd/>
            <a:tailEnd/>
          </a:ln>
        </p:spPr>
        <p:txBody>
          <a:bodyPr/>
          <a:lstStyle/>
          <a:p>
            <a:r>
              <a:rPr lang="pt-BR" sz="4000" smtClean="0">
                <a:latin typeface="Arial" charset="0"/>
              </a:rPr>
              <a:t>Administração de estoques </a:t>
            </a:r>
            <a:endParaRPr lang="pt-BR" sz="2400" smtClean="0">
              <a:latin typeface="Arial" charset="0"/>
            </a:endParaRPr>
          </a:p>
        </p:txBody>
      </p:sp>
      <p:sp>
        <p:nvSpPr>
          <p:cNvPr id="428035" name="Rectangle 3"/>
          <p:cNvSpPr>
            <a:spLocks noGrp="1" noChangeArrowheads="1"/>
          </p:cNvSpPr>
          <p:nvPr>
            <p:ph type="body" sz="half" idx="4294967295"/>
          </p:nvPr>
        </p:nvSpPr>
        <p:spPr bwMode="auto">
          <a:xfrm>
            <a:off x="539552" y="2276872"/>
            <a:ext cx="8062912" cy="3470275"/>
          </a:xfrm>
          <a:prstGeom prst="rect">
            <a:avLst/>
          </a:prstGeom>
          <a:solidFill>
            <a:srgbClr val="FFFFFF"/>
          </a:solidFill>
          <a:ln>
            <a:solidFill>
              <a:srgbClr val="000000"/>
            </a:solidFill>
            <a:miter lim="800000"/>
            <a:headEnd/>
            <a:tailEnd/>
          </a:ln>
        </p:spPr>
        <p:txBody>
          <a:bodyPr/>
          <a:lstStyle/>
          <a:p>
            <a:pPr>
              <a:lnSpc>
                <a:spcPct val="170000"/>
              </a:lnSpc>
              <a:buFontTx/>
              <a:buNone/>
            </a:pPr>
            <a:r>
              <a:rPr lang="pt-BR" sz="2800" smtClean="0">
                <a:latin typeface="Arial" charset="0"/>
              </a:rPr>
              <a:t>	As empresas trabalham com estoques de diferentes tipos que necessitam ser administrados, uma ferramenta importante é a curva ABC de Pareto. </a:t>
            </a:r>
          </a:p>
        </p:txBody>
      </p:sp>
      <p:sp>
        <p:nvSpPr>
          <p:cNvPr id="428036"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 Box 2"/>
          <p:cNvSpPr txBox="1">
            <a:spLocks noChangeArrowheads="1"/>
          </p:cNvSpPr>
          <p:nvPr/>
        </p:nvSpPr>
        <p:spPr bwMode="auto">
          <a:xfrm>
            <a:off x="684213" y="1544638"/>
            <a:ext cx="7777162" cy="1308100"/>
          </a:xfrm>
          <a:prstGeom prst="rect">
            <a:avLst/>
          </a:prstGeom>
          <a:noFill/>
          <a:ln w="9525">
            <a:noFill/>
            <a:miter lim="800000"/>
            <a:headEnd/>
            <a:tailEnd/>
          </a:ln>
          <a:effectLst/>
        </p:spPr>
        <p:txBody>
          <a:bodyPr>
            <a:spAutoFit/>
          </a:bodyPr>
          <a:lstStyle/>
          <a:p>
            <a:pPr marL="342900" indent="-342900">
              <a:lnSpc>
                <a:spcPct val="70000"/>
              </a:lnSpc>
            </a:pPr>
            <a:r>
              <a:rPr lang="pt-BR" sz="2400" b="1"/>
              <a:t>Curva de Pareto ou Curva ABC</a:t>
            </a:r>
          </a:p>
          <a:p>
            <a:pPr marL="342900" indent="-342900">
              <a:lnSpc>
                <a:spcPct val="70000"/>
              </a:lnSpc>
            </a:pPr>
            <a:endParaRPr lang="pt-BR"/>
          </a:p>
          <a:p>
            <a:pPr marL="342900" indent="-342900">
              <a:lnSpc>
                <a:spcPct val="70000"/>
              </a:lnSpc>
            </a:pPr>
            <a:r>
              <a:rPr lang="pt-BR"/>
              <a:t>Pareto foi seu criado no final do sec XIX.</a:t>
            </a:r>
          </a:p>
          <a:p>
            <a:pPr marL="342900" indent="-342900">
              <a:lnSpc>
                <a:spcPct val="70000"/>
              </a:lnSpc>
            </a:pPr>
            <a:endParaRPr lang="pt-BR"/>
          </a:p>
          <a:p>
            <a:pPr marL="342900" indent="-342900">
              <a:lnSpc>
                <a:spcPct val="70000"/>
              </a:lnSpc>
            </a:pPr>
            <a:r>
              <a:rPr lang="pt-BR"/>
              <a:t>	A curva ABC é utilizada para ordenar os itens de estoque conforme sua importância relativa. Seguindo os seguintes passos :</a:t>
            </a:r>
            <a:endParaRPr lang="pt-BR" b="1"/>
          </a:p>
        </p:txBody>
      </p:sp>
      <p:graphicFrame>
        <p:nvGraphicFramePr>
          <p:cNvPr id="378883" name="Group 3"/>
          <p:cNvGraphicFramePr>
            <a:graphicFrameLocks noGrp="1"/>
          </p:cNvGraphicFramePr>
          <p:nvPr>
            <p:ph idx="4294967295"/>
          </p:nvPr>
        </p:nvGraphicFramePr>
        <p:xfrm>
          <a:off x="539552" y="2852936"/>
          <a:ext cx="8229600" cy="3627120"/>
        </p:xfrm>
        <a:graphic>
          <a:graphicData uri="http://schemas.openxmlformats.org/drawingml/2006/table">
            <a:tbl>
              <a:tblPr/>
              <a:tblGrid>
                <a:gridCol w="730250"/>
                <a:gridCol w="2232025"/>
                <a:gridCol w="1944687"/>
                <a:gridCol w="1800225"/>
                <a:gridCol w="1522413"/>
              </a:tblGrid>
              <a:tr h="2159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Item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Consumo anual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Custo unitário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Custo 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Ordem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3.000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R$ 150.000,00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6ª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5.000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R$ 500.000,00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3ª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4.000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4ª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200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10ª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5.000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1ª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300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R$ 60.000,00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9ª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250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R$ 300,00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R$ 75.000,00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8ª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6.000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R$ 180.000,00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5ª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100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7ª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8.000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R$ 640.000,00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2ª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8963" name="Rectangle 83"/>
          <p:cNvSpPr>
            <a:spLocks noGrp="1" noChangeArrowheads="1"/>
          </p:cNvSpPr>
          <p:nvPr>
            <p:ph type="title"/>
          </p:nvPr>
        </p:nvSpPr>
        <p:spPr bwMode="auto">
          <a:xfrm>
            <a:off x="0" y="647700"/>
            <a:ext cx="7772400" cy="712788"/>
          </a:xfrm>
          <a:prstGeom prst="rect">
            <a:avLst/>
          </a:prstGeom>
          <a:solidFill>
            <a:srgbClr val="FFFFFF"/>
          </a:solidFill>
          <a:ln>
            <a:solidFill>
              <a:srgbClr val="000000"/>
            </a:solidFill>
            <a:miter lim="800000"/>
            <a:headEnd/>
            <a:tailEnd/>
          </a:ln>
        </p:spPr>
        <p:txBody>
          <a:bodyPr/>
          <a:lstStyle/>
          <a:p>
            <a:r>
              <a:rPr lang="pt-BR" sz="4000" smtClean="0">
                <a:latin typeface="Arial" charset="0"/>
              </a:rPr>
              <a:t>Administração de estoques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906" name="Group 2"/>
          <p:cNvGraphicFramePr>
            <a:graphicFrameLocks noGrp="1"/>
          </p:cNvGraphicFramePr>
          <p:nvPr>
            <p:ph sz="half" idx="4294967295"/>
          </p:nvPr>
        </p:nvGraphicFramePr>
        <p:xfrm>
          <a:off x="611560" y="1340768"/>
          <a:ext cx="8291512" cy="842328"/>
        </p:xfrm>
        <a:graphic>
          <a:graphicData uri="http://schemas.openxmlformats.org/drawingml/2006/table">
            <a:tbl>
              <a:tblPr/>
              <a:tblGrid>
                <a:gridCol w="668337"/>
                <a:gridCol w="2268538"/>
                <a:gridCol w="1978025"/>
                <a:gridCol w="1828800"/>
                <a:gridCol w="1547812"/>
              </a:tblGrid>
              <a:tr h="2984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rPr>
                        <a:t>Item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charset="0"/>
                        </a:rPr>
                        <a:t>Consumo anual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rPr>
                        <a:t>Custo unitário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rPr>
                        <a:t>Custo 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rPr>
                        <a:t>Ordem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rPr>
                        <a:t>3.000 UNID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rPr>
                        <a:t>R$ 50,00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1" i="0" u="none" strike="noStrike" cap="none" normalizeH="0" baseline="0" smtClean="0">
                          <a:ln>
                            <a:noFill/>
                          </a:ln>
                          <a:solidFill>
                            <a:schemeClr val="tx1"/>
                          </a:solidFill>
                          <a:effectLst/>
                          <a:latin typeface="Arial" charset="0"/>
                        </a:rPr>
                        <a:t>R$ 150.000,00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charset="0"/>
                        </a:rPr>
                        <a:t>6ª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9933" name="Group 29"/>
          <p:cNvGraphicFramePr>
            <a:graphicFrameLocks noGrp="1"/>
          </p:cNvGraphicFramePr>
          <p:nvPr>
            <p:ph sz="half" idx="4294967295"/>
          </p:nvPr>
        </p:nvGraphicFramePr>
        <p:xfrm>
          <a:off x="611560" y="2924944"/>
          <a:ext cx="8280400" cy="3640138"/>
        </p:xfrm>
        <a:graphic>
          <a:graphicData uri="http://schemas.openxmlformats.org/drawingml/2006/table">
            <a:tbl>
              <a:tblPr/>
              <a:tblGrid>
                <a:gridCol w="790575"/>
                <a:gridCol w="649287"/>
                <a:gridCol w="1584325"/>
                <a:gridCol w="1943100"/>
                <a:gridCol w="955675"/>
                <a:gridCol w="2357438"/>
              </a:tblGrid>
              <a:tr h="287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ordem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Item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Custo 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Custo acumulado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 aprox.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 acumulado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1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34,2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34,2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2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R$ 640.000,00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R$ 1.640.000,00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21,9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56,1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3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R$ 500.000,00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R$ 2.140.000,00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17,1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73,2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4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R$ 2.340.000,00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5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R$ 180.000,00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R$ 2.520.000,00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86,2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6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R$ 150.000,00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R$ 2.670.000,00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91,3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7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R$ 2.770.000,00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94,7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8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R$ 75.000,00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R$ 2.845.000,00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97,3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9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R$ 60.000,00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R$ 2.905.000,00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99,3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10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R$ 2.925.000,00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0028" name="Rectangle 124"/>
          <p:cNvSpPr>
            <a:spLocks noGrp="1" noChangeArrowheads="1"/>
          </p:cNvSpPr>
          <p:nvPr>
            <p:ph type="title"/>
          </p:nvPr>
        </p:nvSpPr>
        <p:spPr bwMode="auto">
          <a:xfrm>
            <a:off x="0" y="773113"/>
            <a:ext cx="8062913" cy="352425"/>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Administração de estoque</a:t>
            </a:r>
          </a:p>
        </p:txBody>
      </p:sp>
      <p:sp>
        <p:nvSpPr>
          <p:cNvPr id="379932" name="Text Box 28"/>
          <p:cNvSpPr txBox="1">
            <a:spLocks noChangeArrowheads="1"/>
          </p:cNvSpPr>
          <p:nvPr/>
        </p:nvSpPr>
        <p:spPr bwMode="auto">
          <a:xfrm>
            <a:off x="468313" y="2132856"/>
            <a:ext cx="8675687" cy="855662"/>
          </a:xfrm>
          <a:prstGeom prst="rect">
            <a:avLst/>
          </a:prstGeom>
          <a:noFill/>
          <a:ln w="9525">
            <a:noFill/>
            <a:miter lim="800000"/>
            <a:headEnd/>
            <a:tailEnd/>
          </a:ln>
          <a:effectLst/>
        </p:spPr>
        <p:txBody>
          <a:bodyPr>
            <a:spAutoFit/>
          </a:bodyPr>
          <a:lstStyle/>
          <a:p>
            <a:pPr>
              <a:buFontTx/>
              <a:buChar char="•"/>
            </a:pPr>
            <a:r>
              <a:rPr lang="pt-BR"/>
              <a:t> </a:t>
            </a:r>
            <a:r>
              <a:rPr lang="pt-BR" sz="1600"/>
              <a:t>Multiplica-se o valor unitário (coluna 3) de cada item por sua demanda (coluna 2)</a:t>
            </a:r>
          </a:p>
          <a:p>
            <a:pPr>
              <a:buFontTx/>
              <a:buChar char="•"/>
            </a:pPr>
            <a:r>
              <a:rPr lang="pt-BR" sz="1600"/>
              <a:t> Indica o valor na coluna 4 (custo total) em seguida se classifica do maior para o menor (coluna 5).</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0930" name="Group 2"/>
          <p:cNvGraphicFramePr>
            <a:graphicFrameLocks noGrp="1"/>
          </p:cNvGraphicFramePr>
          <p:nvPr>
            <p:ph sz="half" idx="4294967295"/>
          </p:nvPr>
        </p:nvGraphicFramePr>
        <p:xfrm>
          <a:off x="0" y="1412875"/>
          <a:ext cx="8280400" cy="1201738"/>
        </p:xfrm>
        <a:graphic>
          <a:graphicData uri="http://schemas.openxmlformats.org/drawingml/2006/table">
            <a:tbl>
              <a:tblPr/>
              <a:tblGrid>
                <a:gridCol w="790575"/>
                <a:gridCol w="649288"/>
                <a:gridCol w="1584325"/>
                <a:gridCol w="1943100"/>
                <a:gridCol w="955675"/>
                <a:gridCol w="2357437"/>
              </a:tblGrid>
              <a:tr h="287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2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ordem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Item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Custo 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Custo acumulado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 aprox.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 acumulado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1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34,2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34,2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2 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R$ 640.000,00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R$ 1.640.000,00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21,9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charset="0"/>
                        </a:rPr>
                        <a:t>56,1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0970" name="Group 42"/>
          <p:cNvGraphicFramePr>
            <a:graphicFrameLocks noGrp="1"/>
          </p:cNvGraphicFramePr>
          <p:nvPr>
            <p:ph sz="half" idx="4294967295"/>
          </p:nvPr>
        </p:nvGraphicFramePr>
        <p:xfrm>
          <a:off x="0" y="4508500"/>
          <a:ext cx="7056438" cy="1441452"/>
        </p:xfrm>
        <a:graphic>
          <a:graphicData uri="http://schemas.openxmlformats.org/drawingml/2006/table">
            <a:tbl>
              <a:tblPr/>
              <a:tblGrid>
                <a:gridCol w="2352675"/>
                <a:gridCol w="2351088"/>
                <a:gridCol w="2352675"/>
              </a:tblGrid>
              <a:tr h="360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Nº de itens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Valor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70 %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30 %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0994" name="Rectangle 66"/>
          <p:cNvSpPr>
            <a:spLocks noGrp="1" noChangeArrowheads="1"/>
          </p:cNvSpPr>
          <p:nvPr>
            <p:ph type="title"/>
          </p:nvPr>
        </p:nvSpPr>
        <p:spPr bwMode="auto">
          <a:xfrm>
            <a:off x="0" y="593725"/>
            <a:ext cx="8062913" cy="352425"/>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Administração de estoque</a:t>
            </a:r>
          </a:p>
        </p:txBody>
      </p:sp>
      <p:sp>
        <p:nvSpPr>
          <p:cNvPr id="380967" name="Text Box 39"/>
          <p:cNvSpPr txBox="1">
            <a:spLocks noChangeArrowheads="1"/>
          </p:cNvSpPr>
          <p:nvPr/>
        </p:nvSpPr>
        <p:spPr bwMode="auto">
          <a:xfrm>
            <a:off x="684213" y="1052513"/>
            <a:ext cx="7777162" cy="360362"/>
          </a:xfrm>
          <a:prstGeom prst="rect">
            <a:avLst/>
          </a:prstGeom>
          <a:noFill/>
          <a:ln w="9525">
            <a:noFill/>
            <a:miter lim="800000"/>
            <a:headEnd/>
            <a:tailEnd/>
          </a:ln>
          <a:effectLst/>
        </p:spPr>
        <p:txBody>
          <a:bodyPr>
            <a:spAutoFit/>
          </a:bodyPr>
          <a:lstStyle/>
          <a:p>
            <a:pPr marL="342900" indent="-342900">
              <a:lnSpc>
                <a:spcPct val="110000"/>
              </a:lnSpc>
            </a:pPr>
            <a:r>
              <a:rPr lang="pt-BR" sz="1600" b="1"/>
              <a:t>Curva de Pareto ou Curva ABC</a:t>
            </a:r>
            <a:endParaRPr lang="pt-BR" sz="1600"/>
          </a:p>
        </p:txBody>
      </p:sp>
      <p:sp>
        <p:nvSpPr>
          <p:cNvPr id="380968" name="Text Box 40"/>
          <p:cNvSpPr txBox="1">
            <a:spLocks noChangeArrowheads="1"/>
          </p:cNvSpPr>
          <p:nvPr/>
        </p:nvSpPr>
        <p:spPr bwMode="auto">
          <a:xfrm>
            <a:off x="468313" y="2781300"/>
            <a:ext cx="8675687" cy="1190625"/>
          </a:xfrm>
          <a:prstGeom prst="rect">
            <a:avLst/>
          </a:prstGeom>
          <a:noFill/>
          <a:ln w="9525">
            <a:noFill/>
            <a:miter lim="800000"/>
            <a:headEnd/>
            <a:tailEnd/>
          </a:ln>
          <a:effectLst/>
        </p:spPr>
        <p:txBody>
          <a:bodyPr>
            <a:spAutoFit/>
          </a:bodyPr>
          <a:lstStyle/>
          <a:p>
            <a:pPr>
              <a:buFontTx/>
              <a:buChar char="•"/>
            </a:pPr>
            <a:r>
              <a:rPr lang="pt-BR"/>
              <a:t> Ordenar do maior para o menor custo total (coluna 3)</a:t>
            </a:r>
          </a:p>
          <a:p>
            <a:pPr>
              <a:buFontTx/>
              <a:buChar char="•"/>
            </a:pPr>
            <a:r>
              <a:rPr lang="pt-BR"/>
              <a:t> Acumular o custo total (coluna 4)</a:t>
            </a:r>
          </a:p>
          <a:p>
            <a:pPr>
              <a:buFontTx/>
              <a:buChar char="•"/>
            </a:pPr>
            <a:r>
              <a:rPr lang="pt-BR"/>
              <a:t> Tirar percentual de participação (coluna 5)</a:t>
            </a:r>
          </a:p>
          <a:p>
            <a:pPr>
              <a:buFontTx/>
              <a:buChar char="•"/>
            </a:pPr>
            <a:r>
              <a:rPr lang="pt-BR"/>
              <a:t> Acumular os percentuais (coluna 6)</a:t>
            </a:r>
            <a:endParaRPr lang="pt-BR" sz="1600"/>
          </a:p>
        </p:txBody>
      </p:sp>
      <p:sp>
        <p:nvSpPr>
          <p:cNvPr id="380969" name="Text Box 41"/>
          <p:cNvSpPr txBox="1">
            <a:spLocks noChangeArrowheads="1"/>
          </p:cNvSpPr>
          <p:nvPr/>
        </p:nvSpPr>
        <p:spPr bwMode="auto">
          <a:xfrm>
            <a:off x="663575" y="4024313"/>
            <a:ext cx="6978650" cy="366712"/>
          </a:xfrm>
          <a:prstGeom prst="rect">
            <a:avLst/>
          </a:prstGeom>
          <a:noFill/>
          <a:ln w="9525">
            <a:noFill/>
            <a:miter lim="800000"/>
            <a:headEnd/>
            <a:tailEnd/>
          </a:ln>
          <a:effectLst/>
        </p:spPr>
        <p:txBody>
          <a:bodyPr wrap="none">
            <a:spAutoFit/>
          </a:bodyPr>
          <a:lstStyle/>
          <a:p>
            <a:r>
              <a:rPr lang="pt-BR"/>
              <a:t>Definir as classes ABC – pode ser por bom senso ou como segue :</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611188" y="1268413"/>
            <a:ext cx="7777162" cy="360362"/>
          </a:xfrm>
          <a:prstGeom prst="rect">
            <a:avLst/>
          </a:prstGeom>
          <a:noFill/>
          <a:ln w="9525">
            <a:noFill/>
            <a:miter lim="800000"/>
            <a:headEnd/>
            <a:tailEnd/>
          </a:ln>
          <a:effectLst/>
        </p:spPr>
        <p:txBody>
          <a:bodyPr>
            <a:spAutoFit/>
          </a:bodyPr>
          <a:lstStyle/>
          <a:p>
            <a:pPr marL="342900" indent="-342900">
              <a:lnSpc>
                <a:spcPct val="110000"/>
              </a:lnSpc>
            </a:pPr>
            <a:r>
              <a:rPr lang="pt-BR" sz="1600" b="1"/>
              <a:t>Curva de Pareto ou Curva ABC</a:t>
            </a:r>
            <a:endParaRPr lang="pt-BR" sz="1600"/>
          </a:p>
        </p:txBody>
      </p:sp>
      <p:sp>
        <p:nvSpPr>
          <p:cNvPr id="381955" name="Text Box 3"/>
          <p:cNvSpPr txBox="1">
            <a:spLocks noChangeArrowheads="1"/>
          </p:cNvSpPr>
          <p:nvPr/>
        </p:nvSpPr>
        <p:spPr bwMode="auto">
          <a:xfrm>
            <a:off x="539750" y="1838325"/>
            <a:ext cx="6978650" cy="366713"/>
          </a:xfrm>
          <a:prstGeom prst="rect">
            <a:avLst/>
          </a:prstGeom>
          <a:noFill/>
          <a:ln w="9525">
            <a:noFill/>
            <a:miter lim="800000"/>
            <a:headEnd/>
            <a:tailEnd/>
          </a:ln>
          <a:effectLst/>
        </p:spPr>
        <p:txBody>
          <a:bodyPr wrap="none">
            <a:spAutoFit/>
          </a:bodyPr>
          <a:lstStyle/>
          <a:p>
            <a:r>
              <a:rPr lang="pt-BR"/>
              <a:t>Definir as classes ABC – pode ser por bom senso ou como segue :</a:t>
            </a:r>
          </a:p>
        </p:txBody>
      </p:sp>
      <p:graphicFrame>
        <p:nvGraphicFramePr>
          <p:cNvPr id="381956" name="Group 4"/>
          <p:cNvGraphicFramePr>
            <a:graphicFrameLocks noGrp="1"/>
          </p:cNvGraphicFramePr>
          <p:nvPr>
            <p:ph sz="half" idx="4294967295"/>
          </p:nvPr>
        </p:nvGraphicFramePr>
        <p:xfrm>
          <a:off x="0" y="2132013"/>
          <a:ext cx="7056437" cy="1441452"/>
        </p:xfrm>
        <a:graphic>
          <a:graphicData uri="http://schemas.openxmlformats.org/drawingml/2006/table">
            <a:tbl>
              <a:tblPr/>
              <a:tblGrid>
                <a:gridCol w="2352675"/>
                <a:gridCol w="2351087"/>
                <a:gridCol w="2352675"/>
              </a:tblGrid>
              <a:tr h="360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Nº de itens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Valor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70 %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30 %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1979" name="Rectangle 27"/>
          <p:cNvSpPr>
            <a:spLocks noGrp="1" noChangeArrowheads="1"/>
          </p:cNvSpPr>
          <p:nvPr>
            <p:ph type="title"/>
          </p:nvPr>
        </p:nvSpPr>
        <p:spPr bwMode="auto">
          <a:xfrm>
            <a:off x="0" y="600075"/>
            <a:ext cx="7772400" cy="714375"/>
          </a:xfrm>
          <a:prstGeom prst="rect">
            <a:avLst/>
          </a:prstGeom>
          <a:noFill/>
          <a:ln>
            <a:miter lim="800000"/>
            <a:headEnd/>
            <a:tailEnd/>
          </a:ln>
        </p:spPr>
        <p:txBody>
          <a:bodyPr anchor="ctr"/>
          <a:lstStyle/>
          <a:p>
            <a:pPr algn="l"/>
            <a:r>
              <a:rPr lang="pt-BR" sz="2400" smtClean="0">
                <a:latin typeface="Arial" charset="0"/>
              </a:rPr>
              <a:t>Administração de estoques</a:t>
            </a:r>
          </a:p>
        </p:txBody>
      </p:sp>
      <p:sp>
        <p:nvSpPr>
          <p:cNvPr id="381978" name="Text Box 26"/>
          <p:cNvSpPr txBox="1">
            <a:spLocks noChangeArrowheads="1"/>
          </p:cNvSpPr>
          <p:nvPr/>
        </p:nvSpPr>
        <p:spPr bwMode="auto">
          <a:xfrm>
            <a:off x="611188" y="3789363"/>
            <a:ext cx="7869237" cy="2397125"/>
          </a:xfrm>
          <a:prstGeom prst="rect">
            <a:avLst/>
          </a:prstGeom>
          <a:noFill/>
          <a:ln w="9525">
            <a:noFill/>
            <a:miter lim="800000"/>
            <a:headEnd/>
            <a:tailEnd/>
          </a:ln>
          <a:effectLst/>
        </p:spPr>
        <p:txBody>
          <a:bodyPr>
            <a:spAutoFit/>
          </a:bodyPr>
          <a:lstStyle/>
          <a:p>
            <a:pPr>
              <a:lnSpc>
                <a:spcPct val="140000"/>
              </a:lnSpc>
            </a:pPr>
            <a:r>
              <a:rPr lang="pt-BR" b="1"/>
              <a:t>Itens A</a:t>
            </a:r>
            <a:r>
              <a:rPr lang="pt-BR"/>
              <a:t> – Merecem maior atenção , menores estoques e maior acompanhamento.</a:t>
            </a:r>
          </a:p>
          <a:p>
            <a:pPr>
              <a:lnSpc>
                <a:spcPct val="140000"/>
              </a:lnSpc>
            </a:pPr>
            <a:r>
              <a:rPr lang="pt-BR" b="1"/>
              <a:t>Itens B</a:t>
            </a:r>
            <a:r>
              <a:rPr lang="pt-BR"/>
              <a:t> – Podem sofre uma atenção menor , observando os lotes econômicos ou pontos de reposição médio</a:t>
            </a:r>
          </a:p>
          <a:p>
            <a:pPr>
              <a:lnSpc>
                <a:spcPct val="140000"/>
              </a:lnSpc>
            </a:pPr>
            <a:r>
              <a:rPr lang="pt-BR" b="1"/>
              <a:t>Itens C</a:t>
            </a:r>
            <a:r>
              <a:rPr lang="pt-BR"/>
              <a:t> – Podem ser tratados de forma mais automático , com estoque de reserva com maior segurança.</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bwMode="auto">
          <a:xfrm>
            <a:off x="1317625" y="692150"/>
            <a:ext cx="7826375" cy="700088"/>
          </a:xfrm>
          <a:prstGeom prst="rect">
            <a:avLst/>
          </a:prstGeom>
          <a:solidFill>
            <a:srgbClr val="FFFFFF"/>
          </a:solidFill>
          <a:ln>
            <a:solidFill>
              <a:srgbClr val="000000"/>
            </a:solidFill>
            <a:miter lim="800000"/>
            <a:headEnd/>
            <a:tailEnd/>
          </a:ln>
        </p:spPr>
        <p:txBody>
          <a:bodyPr/>
          <a:lstStyle/>
          <a:p>
            <a:r>
              <a:rPr lang="pt-BR" sz="4000" smtClean="0">
                <a:latin typeface="Arial" charset="0"/>
              </a:rPr>
              <a:t>Armazenagem – curva ABC</a:t>
            </a:r>
          </a:p>
        </p:txBody>
      </p:sp>
      <p:sp>
        <p:nvSpPr>
          <p:cNvPr id="382979" name="Line 3"/>
          <p:cNvSpPr>
            <a:spLocks noChangeShapeType="1"/>
          </p:cNvSpPr>
          <p:nvPr/>
        </p:nvSpPr>
        <p:spPr bwMode="auto">
          <a:xfrm>
            <a:off x="1619250" y="5229225"/>
            <a:ext cx="6481763" cy="0"/>
          </a:xfrm>
          <a:prstGeom prst="line">
            <a:avLst/>
          </a:prstGeom>
          <a:noFill/>
          <a:ln w="57150">
            <a:solidFill>
              <a:schemeClr val="tx1"/>
            </a:solidFill>
            <a:round/>
            <a:headEnd/>
            <a:tailEnd type="triangle" w="med" len="med"/>
          </a:ln>
          <a:effectLst/>
        </p:spPr>
        <p:txBody>
          <a:bodyPr/>
          <a:lstStyle/>
          <a:p>
            <a:endParaRPr lang="pt-BR"/>
          </a:p>
        </p:txBody>
      </p:sp>
      <p:sp>
        <p:nvSpPr>
          <p:cNvPr id="382980" name="Line 4"/>
          <p:cNvSpPr>
            <a:spLocks noChangeShapeType="1"/>
          </p:cNvSpPr>
          <p:nvPr/>
        </p:nvSpPr>
        <p:spPr bwMode="auto">
          <a:xfrm flipV="1">
            <a:off x="1619250" y="1484313"/>
            <a:ext cx="0" cy="3744912"/>
          </a:xfrm>
          <a:prstGeom prst="line">
            <a:avLst/>
          </a:prstGeom>
          <a:noFill/>
          <a:ln w="57150">
            <a:solidFill>
              <a:schemeClr val="tx1"/>
            </a:solidFill>
            <a:round/>
            <a:headEnd/>
            <a:tailEnd type="triangle" w="med" len="med"/>
          </a:ln>
          <a:effectLst/>
        </p:spPr>
        <p:txBody>
          <a:bodyPr/>
          <a:lstStyle/>
          <a:p>
            <a:endParaRPr lang="pt-BR"/>
          </a:p>
        </p:txBody>
      </p:sp>
      <p:sp>
        <p:nvSpPr>
          <p:cNvPr id="382981" name="Line 5"/>
          <p:cNvSpPr>
            <a:spLocks noChangeShapeType="1"/>
          </p:cNvSpPr>
          <p:nvPr/>
        </p:nvSpPr>
        <p:spPr bwMode="auto">
          <a:xfrm flipV="1">
            <a:off x="2843213" y="1844675"/>
            <a:ext cx="0" cy="3384550"/>
          </a:xfrm>
          <a:prstGeom prst="line">
            <a:avLst/>
          </a:prstGeom>
          <a:noFill/>
          <a:ln w="9525">
            <a:solidFill>
              <a:schemeClr val="tx1"/>
            </a:solidFill>
            <a:round/>
            <a:headEnd/>
            <a:tailEnd/>
          </a:ln>
          <a:effectLst/>
        </p:spPr>
        <p:txBody>
          <a:bodyPr/>
          <a:lstStyle/>
          <a:p>
            <a:endParaRPr lang="pt-BR"/>
          </a:p>
        </p:txBody>
      </p:sp>
      <p:sp>
        <p:nvSpPr>
          <p:cNvPr id="382982" name="Line 6"/>
          <p:cNvSpPr>
            <a:spLocks noChangeShapeType="1"/>
          </p:cNvSpPr>
          <p:nvPr/>
        </p:nvSpPr>
        <p:spPr bwMode="auto">
          <a:xfrm flipV="1">
            <a:off x="5148263" y="1844675"/>
            <a:ext cx="0" cy="3384550"/>
          </a:xfrm>
          <a:prstGeom prst="line">
            <a:avLst/>
          </a:prstGeom>
          <a:noFill/>
          <a:ln w="9525">
            <a:solidFill>
              <a:schemeClr val="tx1"/>
            </a:solidFill>
            <a:round/>
            <a:headEnd/>
            <a:tailEnd/>
          </a:ln>
          <a:effectLst/>
        </p:spPr>
        <p:txBody>
          <a:bodyPr/>
          <a:lstStyle/>
          <a:p>
            <a:endParaRPr lang="pt-BR"/>
          </a:p>
        </p:txBody>
      </p:sp>
      <p:sp>
        <p:nvSpPr>
          <p:cNvPr id="382983" name="Line 7"/>
          <p:cNvSpPr>
            <a:spLocks noChangeShapeType="1"/>
          </p:cNvSpPr>
          <p:nvPr/>
        </p:nvSpPr>
        <p:spPr bwMode="auto">
          <a:xfrm flipV="1">
            <a:off x="7596188" y="1773238"/>
            <a:ext cx="0" cy="3455987"/>
          </a:xfrm>
          <a:prstGeom prst="line">
            <a:avLst/>
          </a:prstGeom>
          <a:noFill/>
          <a:ln w="9525">
            <a:solidFill>
              <a:schemeClr val="tx1"/>
            </a:solidFill>
            <a:round/>
            <a:headEnd/>
            <a:tailEnd/>
          </a:ln>
          <a:effectLst/>
        </p:spPr>
        <p:txBody>
          <a:bodyPr/>
          <a:lstStyle/>
          <a:p>
            <a:endParaRPr lang="pt-BR"/>
          </a:p>
        </p:txBody>
      </p:sp>
      <p:sp>
        <p:nvSpPr>
          <p:cNvPr id="382984" name="Freeform 8"/>
          <p:cNvSpPr>
            <a:spLocks/>
          </p:cNvSpPr>
          <p:nvPr/>
        </p:nvSpPr>
        <p:spPr bwMode="auto">
          <a:xfrm>
            <a:off x="1657350" y="2100263"/>
            <a:ext cx="5921375" cy="3078162"/>
          </a:xfrm>
          <a:custGeom>
            <a:avLst/>
            <a:gdLst/>
            <a:ahLst/>
            <a:cxnLst>
              <a:cxn ang="0">
                <a:pos x="0" y="1939"/>
              </a:cxn>
              <a:cxn ang="0">
                <a:pos x="43" y="1895"/>
              </a:cxn>
              <a:cxn ang="0">
                <a:pos x="94" y="1723"/>
              </a:cxn>
              <a:cxn ang="0">
                <a:pos x="130" y="1665"/>
              </a:cxn>
              <a:cxn ang="0">
                <a:pos x="144" y="1636"/>
              </a:cxn>
              <a:cxn ang="0">
                <a:pos x="166" y="1615"/>
              </a:cxn>
              <a:cxn ang="0">
                <a:pos x="216" y="1543"/>
              </a:cxn>
              <a:cxn ang="0">
                <a:pos x="266" y="1471"/>
              </a:cxn>
              <a:cxn ang="0">
                <a:pos x="310" y="1427"/>
              </a:cxn>
              <a:cxn ang="0">
                <a:pos x="331" y="1406"/>
              </a:cxn>
              <a:cxn ang="0">
                <a:pos x="360" y="1348"/>
              </a:cxn>
              <a:cxn ang="0">
                <a:pos x="418" y="1233"/>
              </a:cxn>
              <a:cxn ang="0">
                <a:pos x="533" y="1046"/>
              </a:cxn>
              <a:cxn ang="0">
                <a:pos x="583" y="981"/>
              </a:cxn>
              <a:cxn ang="0">
                <a:pos x="634" y="902"/>
              </a:cxn>
              <a:cxn ang="0">
                <a:pos x="670" y="866"/>
              </a:cxn>
              <a:cxn ang="0">
                <a:pos x="677" y="844"/>
              </a:cxn>
              <a:cxn ang="0">
                <a:pos x="756" y="787"/>
              </a:cxn>
              <a:cxn ang="0">
                <a:pos x="850" y="729"/>
              </a:cxn>
              <a:cxn ang="0">
                <a:pos x="943" y="671"/>
              </a:cxn>
              <a:cxn ang="0">
                <a:pos x="1030" y="650"/>
              </a:cxn>
              <a:cxn ang="0">
                <a:pos x="1080" y="628"/>
              </a:cxn>
              <a:cxn ang="0">
                <a:pos x="1109" y="607"/>
              </a:cxn>
              <a:cxn ang="0">
                <a:pos x="1202" y="585"/>
              </a:cxn>
              <a:cxn ang="0">
                <a:pos x="1289" y="556"/>
              </a:cxn>
              <a:cxn ang="0">
                <a:pos x="1318" y="549"/>
              </a:cxn>
              <a:cxn ang="0">
                <a:pos x="1440" y="506"/>
              </a:cxn>
              <a:cxn ang="0">
                <a:pos x="1642" y="441"/>
              </a:cxn>
              <a:cxn ang="0">
                <a:pos x="1742" y="412"/>
              </a:cxn>
              <a:cxn ang="0">
                <a:pos x="1793" y="383"/>
              </a:cxn>
              <a:cxn ang="0">
                <a:pos x="1958" y="340"/>
              </a:cxn>
              <a:cxn ang="0">
                <a:pos x="2174" y="268"/>
              </a:cxn>
              <a:cxn ang="0">
                <a:pos x="2390" y="203"/>
              </a:cxn>
              <a:cxn ang="0">
                <a:pos x="2455" y="175"/>
              </a:cxn>
              <a:cxn ang="0">
                <a:pos x="2592" y="146"/>
              </a:cxn>
              <a:cxn ang="0">
                <a:pos x="2707" y="117"/>
              </a:cxn>
              <a:cxn ang="0">
                <a:pos x="3730" y="81"/>
              </a:cxn>
            </a:cxnLst>
            <a:rect l="0" t="0" r="r" b="b"/>
            <a:pathLst>
              <a:path w="3730" h="1939">
                <a:moveTo>
                  <a:pt x="0" y="1939"/>
                </a:moveTo>
                <a:cubicBezTo>
                  <a:pt x="14" y="1924"/>
                  <a:pt x="29" y="1910"/>
                  <a:pt x="43" y="1895"/>
                </a:cubicBezTo>
                <a:cubicBezTo>
                  <a:pt x="60" y="1844"/>
                  <a:pt x="57" y="1757"/>
                  <a:pt x="94" y="1723"/>
                </a:cubicBezTo>
                <a:cubicBezTo>
                  <a:pt x="102" y="1698"/>
                  <a:pt x="111" y="1683"/>
                  <a:pt x="130" y="1665"/>
                </a:cubicBezTo>
                <a:cubicBezTo>
                  <a:pt x="135" y="1655"/>
                  <a:pt x="138" y="1645"/>
                  <a:pt x="144" y="1636"/>
                </a:cubicBezTo>
                <a:cubicBezTo>
                  <a:pt x="150" y="1628"/>
                  <a:pt x="161" y="1624"/>
                  <a:pt x="166" y="1615"/>
                </a:cubicBezTo>
                <a:cubicBezTo>
                  <a:pt x="189" y="1574"/>
                  <a:pt x="166" y="1559"/>
                  <a:pt x="216" y="1543"/>
                </a:cubicBezTo>
                <a:cubicBezTo>
                  <a:pt x="236" y="1479"/>
                  <a:pt x="222" y="1510"/>
                  <a:pt x="266" y="1471"/>
                </a:cubicBezTo>
                <a:cubicBezTo>
                  <a:pt x="281" y="1457"/>
                  <a:pt x="295" y="1442"/>
                  <a:pt x="310" y="1427"/>
                </a:cubicBezTo>
                <a:cubicBezTo>
                  <a:pt x="317" y="1420"/>
                  <a:pt x="331" y="1406"/>
                  <a:pt x="331" y="1406"/>
                </a:cubicBezTo>
                <a:cubicBezTo>
                  <a:pt x="339" y="1382"/>
                  <a:pt x="343" y="1366"/>
                  <a:pt x="360" y="1348"/>
                </a:cubicBezTo>
                <a:cubicBezTo>
                  <a:pt x="373" y="1309"/>
                  <a:pt x="395" y="1267"/>
                  <a:pt x="418" y="1233"/>
                </a:cubicBezTo>
                <a:cubicBezTo>
                  <a:pt x="443" y="1154"/>
                  <a:pt x="489" y="1111"/>
                  <a:pt x="533" y="1046"/>
                </a:cubicBezTo>
                <a:cubicBezTo>
                  <a:pt x="550" y="1020"/>
                  <a:pt x="557" y="999"/>
                  <a:pt x="583" y="981"/>
                </a:cubicBezTo>
                <a:cubicBezTo>
                  <a:pt x="592" y="945"/>
                  <a:pt x="613" y="931"/>
                  <a:pt x="634" y="902"/>
                </a:cubicBezTo>
                <a:cubicBezTo>
                  <a:pt x="650" y="850"/>
                  <a:pt x="625" y="911"/>
                  <a:pt x="670" y="866"/>
                </a:cubicBezTo>
                <a:cubicBezTo>
                  <a:pt x="675" y="861"/>
                  <a:pt x="673" y="850"/>
                  <a:pt x="677" y="844"/>
                </a:cubicBezTo>
                <a:cubicBezTo>
                  <a:pt x="697" y="815"/>
                  <a:pt x="726" y="802"/>
                  <a:pt x="756" y="787"/>
                </a:cubicBezTo>
                <a:cubicBezTo>
                  <a:pt x="780" y="761"/>
                  <a:pt x="818" y="743"/>
                  <a:pt x="850" y="729"/>
                </a:cubicBezTo>
                <a:cubicBezTo>
                  <a:pt x="885" y="714"/>
                  <a:pt x="907" y="683"/>
                  <a:pt x="943" y="671"/>
                </a:cubicBezTo>
                <a:cubicBezTo>
                  <a:pt x="971" y="662"/>
                  <a:pt x="1002" y="659"/>
                  <a:pt x="1030" y="650"/>
                </a:cubicBezTo>
                <a:cubicBezTo>
                  <a:pt x="1093" y="605"/>
                  <a:pt x="1004" y="665"/>
                  <a:pt x="1080" y="628"/>
                </a:cubicBezTo>
                <a:cubicBezTo>
                  <a:pt x="1091" y="623"/>
                  <a:pt x="1098" y="612"/>
                  <a:pt x="1109" y="607"/>
                </a:cubicBezTo>
                <a:cubicBezTo>
                  <a:pt x="1133" y="596"/>
                  <a:pt x="1176" y="590"/>
                  <a:pt x="1202" y="585"/>
                </a:cubicBezTo>
                <a:cubicBezTo>
                  <a:pt x="1243" y="559"/>
                  <a:pt x="1215" y="573"/>
                  <a:pt x="1289" y="556"/>
                </a:cubicBezTo>
                <a:cubicBezTo>
                  <a:pt x="1299" y="554"/>
                  <a:pt x="1318" y="549"/>
                  <a:pt x="1318" y="549"/>
                </a:cubicBezTo>
                <a:cubicBezTo>
                  <a:pt x="1358" y="529"/>
                  <a:pt x="1395" y="513"/>
                  <a:pt x="1440" y="506"/>
                </a:cubicBezTo>
                <a:cubicBezTo>
                  <a:pt x="1506" y="484"/>
                  <a:pt x="1573" y="454"/>
                  <a:pt x="1642" y="441"/>
                </a:cubicBezTo>
                <a:cubicBezTo>
                  <a:pt x="1675" y="419"/>
                  <a:pt x="1702" y="418"/>
                  <a:pt x="1742" y="412"/>
                </a:cubicBezTo>
                <a:cubicBezTo>
                  <a:pt x="1760" y="403"/>
                  <a:pt x="1774" y="389"/>
                  <a:pt x="1793" y="383"/>
                </a:cubicBezTo>
                <a:cubicBezTo>
                  <a:pt x="1848" y="366"/>
                  <a:pt x="1905" y="362"/>
                  <a:pt x="1958" y="340"/>
                </a:cubicBezTo>
                <a:cubicBezTo>
                  <a:pt x="2027" y="311"/>
                  <a:pt x="2100" y="280"/>
                  <a:pt x="2174" y="268"/>
                </a:cubicBezTo>
                <a:cubicBezTo>
                  <a:pt x="2244" y="234"/>
                  <a:pt x="2318" y="231"/>
                  <a:pt x="2390" y="203"/>
                </a:cubicBezTo>
                <a:cubicBezTo>
                  <a:pt x="2428" y="188"/>
                  <a:pt x="2412" y="187"/>
                  <a:pt x="2455" y="175"/>
                </a:cubicBezTo>
                <a:cubicBezTo>
                  <a:pt x="2500" y="163"/>
                  <a:pt x="2547" y="158"/>
                  <a:pt x="2592" y="146"/>
                </a:cubicBezTo>
                <a:cubicBezTo>
                  <a:pt x="2717" y="112"/>
                  <a:pt x="2602" y="132"/>
                  <a:pt x="2707" y="117"/>
                </a:cubicBezTo>
                <a:cubicBezTo>
                  <a:pt x="3007" y="0"/>
                  <a:pt x="3572" y="81"/>
                  <a:pt x="3730" y="81"/>
                </a:cubicBezTo>
              </a:path>
            </a:pathLst>
          </a:custGeom>
          <a:noFill/>
          <a:ln w="9525">
            <a:solidFill>
              <a:schemeClr val="tx1"/>
            </a:solidFill>
            <a:round/>
            <a:headEnd/>
            <a:tailEnd/>
          </a:ln>
          <a:effectLst/>
        </p:spPr>
        <p:txBody>
          <a:bodyPr/>
          <a:lstStyle/>
          <a:p>
            <a:endParaRPr lang="pt-BR"/>
          </a:p>
        </p:txBody>
      </p:sp>
      <p:sp>
        <p:nvSpPr>
          <p:cNvPr id="382985" name="Text Box 9"/>
          <p:cNvSpPr txBox="1">
            <a:spLocks noChangeArrowheads="1"/>
          </p:cNvSpPr>
          <p:nvPr/>
        </p:nvSpPr>
        <p:spPr bwMode="auto">
          <a:xfrm>
            <a:off x="1887538" y="3305175"/>
            <a:ext cx="336550" cy="366713"/>
          </a:xfrm>
          <a:prstGeom prst="rect">
            <a:avLst/>
          </a:prstGeom>
          <a:noFill/>
          <a:ln w="9525">
            <a:noFill/>
            <a:miter lim="800000"/>
            <a:headEnd/>
            <a:tailEnd/>
          </a:ln>
          <a:effectLst/>
        </p:spPr>
        <p:txBody>
          <a:bodyPr wrap="none">
            <a:spAutoFit/>
          </a:bodyPr>
          <a:lstStyle/>
          <a:p>
            <a:r>
              <a:rPr lang="pt-BR"/>
              <a:t>A</a:t>
            </a:r>
          </a:p>
        </p:txBody>
      </p:sp>
      <p:sp>
        <p:nvSpPr>
          <p:cNvPr id="382986" name="Text Box 10"/>
          <p:cNvSpPr txBox="1">
            <a:spLocks noChangeArrowheads="1"/>
          </p:cNvSpPr>
          <p:nvPr/>
        </p:nvSpPr>
        <p:spPr bwMode="auto">
          <a:xfrm>
            <a:off x="4048125" y="3160713"/>
            <a:ext cx="336550" cy="366712"/>
          </a:xfrm>
          <a:prstGeom prst="rect">
            <a:avLst/>
          </a:prstGeom>
          <a:noFill/>
          <a:ln w="9525">
            <a:noFill/>
            <a:miter lim="800000"/>
            <a:headEnd/>
            <a:tailEnd/>
          </a:ln>
          <a:effectLst/>
        </p:spPr>
        <p:txBody>
          <a:bodyPr wrap="none">
            <a:spAutoFit/>
          </a:bodyPr>
          <a:lstStyle/>
          <a:p>
            <a:r>
              <a:rPr lang="pt-BR"/>
              <a:t>B</a:t>
            </a:r>
          </a:p>
        </p:txBody>
      </p:sp>
      <p:sp>
        <p:nvSpPr>
          <p:cNvPr id="382987" name="Text Box 11"/>
          <p:cNvSpPr txBox="1">
            <a:spLocks noChangeArrowheads="1"/>
          </p:cNvSpPr>
          <p:nvPr/>
        </p:nvSpPr>
        <p:spPr bwMode="auto">
          <a:xfrm>
            <a:off x="6424613" y="2584450"/>
            <a:ext cx="349250" cy="366713"/>
          </a:xfrm>
          <a:prstGeom prst="rect">
            <a:avLst/>
          </a:prstGeom>
          <a:noFill/>
          <a:ln w="9525">
            <a:noFill/>
            <a:miter lim="800000"/>
            <a:headEnd/>
            <a:tailEnd/>
          </a:ln>
          <a:effectLst/>
        </p:spPr>
        <p:txBody>
          <a:bodyPr wrap="none">
            <a:spAutoFit/>
          </a:bodyPr>
          <a:lstStyle/>
          <a:p>
            <a:r>
              <a:rPr lang="pt-BR"/>
              <a:t>C</a:t>
            </a:r>
          </a:p>
        </p:txBody>
      </p:sp>
      <p:sp>
        <p:nvSpPr>
          <p:cNvPr id="382988" name="Text Box 12"/>
          <p:cNvSpPr txBox="1">
            <a:spLocks noChangeArrowheads="1"/>
          </p:cNvSpPr>
          <p:nvPr/>
        </p:nvSpPr>
        <p:spPr bwMode="auto">
          <a:xfrm>
            <a:off x="2700338" y="5229225"/>
            <a:ext cx="438150" cy="366713"/>
          </a:xfrm>
          <a:prstGeom prst="rect">
            <a:avLst/>
          </a:prstGeom>
          <a:noFill/>
          <a:ln w="9525">
            <a:noFill/>
            <a:miter lim="800000"/>
            <a:headEnd/>
            <a:tailEnd/>
          </a:ln>
          <a:effectLst/>
        </p:spPr>
        <p:txBody>
          <a:bodyPr wrap="none">
            <a:spAutoFit/>
          </a:bodyPr>
          <a:lstStyle/>
          <a:p>
            <a:r>
              <a:rPr lang="pt-BR"/>
              <a:t>20</a:t>
            </a:r>
          </a:p>
        </p:txBody>
      </p:sp>
      <p:sp>
        <p:nvSpPr>
          <p:cNvPr id="382989" name="Text Box 13"/>
          <p:cNvSpPr txBox="1">
            <a:spLocks noChangeArrowheads="1"/>
          </p:cNvSpPr>
          <p:nvPr/>
        </p:nvSpPr>
        <p:spPr bwMode="auto">
          <a:xfrm>
            <a:off x="1116013" y="4221163"/>
            <a:ext cx="438150" cy="366712"/>
          </a:xfrm>
          <a:prstGeom prst="rect">
            <a:avLst/>
          </a:prstGeom>
          <a:noFill/>
          <a:ln w="9525">
            <a:noFill/>
            <a:miter lim="800000"/>
            <a:headEnd/>
            <a:tailEnd/>
          </a:ln>
          <a:effectLst/>
        </p:spPr>
        <p:txBody>
          <a:bodyPr wrap="none">
            <a:spAutoFit/>
          </a:bodyPr>
          <a:lstStyle/>
          <a:p>
            <a:r>
              <a:rPr lang="pt-BR"/>
              <a:t>20</a:t>
            </a:r>
          </a:p>
        </p:txBody>
      </p:sp>
      <p:sp>
        <p:nvSpPr>
          <p:cNvPr id="382990" name="Text Box 14"/>
          <p:cNvSpPr txBox="1">
            <a:spLocks noChangeArrowheads="1"/>
          </p:cNvSpPr>
          <p:nvPr/>
        </p:nvSpPr>
        <p:spPr bwMode="auto">
          <a:xfrm>
            <a:off x="7235825" y="5373688"/>
            <a:ext cx="565150" cy="366712"/>
          </a:xfrm>
          <a:prstGeom prst="rect">
            <a:avLst/>
          </a:prstGeom>
          <a:noFill/>
          <a:ln w="9525">
            <a:noFill/>
            <a:miter lim="800000"/>
            <a:headEnd/>
            <a:tailEnd/>
          </a:ln>
          <a:effectLst/>
        </p:spPr>
        <p:txBody>
          <a:bodyPr wrap="none">
            <a:spAutoFit/>
          </a:bodyPr>
          <a:lstStyle/>
          <a:p>
            <a:r>
              <a:rPr lang="pt-BR"/>
              <a:t>100</a:t>
            </a:r>
          </a:p>
        </p:txBody>
      </p:sp>
      <p:sp>
        <p:nvSpPr>
          <p:cNvPr id="382991" name="Text Box 15"/>
          <p:cNvSpPr txBox="1">
            <a:spLocks noChangeArrowheads="1"/>
          </p:cNvSpPr>
          <p:nvPr/>
        </p:nvSpPr>
        <p:spPr bwMode="auto">
          <a:xfrm>
            <a:off x="4859338" y="5300663"/>
            <a:ext cx="438150" cy="366712"/>
          </a:xfrm>
          <a:prstGeom prst="rect">
            <a:avLst/>
          </a:prstGeom>
          <a:noFill/>
          <a:ln w="9525">
            <a:noFill/>
            <a:miter lim="800000"/>
            <a:headEnd/>
            <a:tailEnd/>
          </a:ln>
          <a:effectLst/>
        </p:spPr>
        <p:txBody>
          <a:bodyPr wrap="none">
            <a:spAutoFit/>
          </a:bodyPr>
          <a:lstStyle/>
          <a:p>
            <a:r>
              <a:rPr lang="pt-BR"/>
              <a:t>50</a:t>
            </a:r>
          </a:p>
        </p:txBody>
      </p:sp>
      <p:sp>
        <p:nvSpPr>
          <p:cNvPr id="382992" name="Text Box 16"/>
          <p:cNvSpPr txBox="1">
            <a:spLocks noChangeArrowheads="1"/>
          </p:cNvSpPr>
          <p:nvPr/>
        </p:nvSpPr>
        <p:spPr bwMode="auto">
          <a:xfrm>
            <a:off x="1116013" y="2133600"/>
            <a:ext cx="565150" cy="366713"/>
          </a:xfrm>
          <a:prstGeom prst="rect">
            <a:avLst/>
          </a:prstGeom>
          <a:noFill/>
          <a:ln w="9525">
            <a:noFill/>
            <a:miter lim="800000"/>
            <a:headEnd/>
            <a:tailEnd/>
          </a:ln>
          <a:effectLst/>
        </p:spPr>
        <p:txBody>
          <a:bodyPr wrap="none">
            <a:spAutoFit/>
          </a:bodyPr>
          <a:lstStyle/>
          <a:p>
            <a:r>
              <a:rPr lang="pt-BR"/>
              <a:t>100</a:t>
            </a:r>
          </a:p>
        </p:txBody>
      </p:sp>
      <p:sp>
        <p:nvSpPr>
          <p:cNvPr id="382993" name="Text Box 17"/>
          <p:cNvSpPr txBox="1">
            <a:spLocks noChangeArrowheads="1"/>
          </p:cNvSpPr>
          <p:nvPr/>
        </p:nvSpPr>
        <p:spPr bwMode="auto">
          <a:xfrm>
            <a:off x="1187450" y="2997200"/>
            <a:ext cx="438150" cy="366713"/>
          </a:xfrm>
          <a:prstGeom prst="rect">
            <a:avLst/>
          </a:prstGeom>
          <a:noFill/>
          <a:ln w="9525">
            <a:noFill/>
            <a:miter lim="800000"/>
            <a:headEnd/>
            <a:tailEnd/>
          </a:ln>
          <a:effectLst/>
        </p:spPr>
        <p:txBody>
          <a:bodyPr wrap="none">
            <a:spAutoFit/>
          </a:bodyPr>
          <a:lstStyle/>
          <a:p>
            <a:r>
              <a:rPr lang="pt-BR"/>
              <a:t>50</a:t>
            </a:r>
          </a:p>
        </p:txBody>
      </p:sp>
      <p:sp>
        <p:nvSpPr>
          <p:cNvPr id="382994" name="Text Box 18"/>
          <p:cNvSpPr txBox="1">
            <a:spLocks noChangeArrowheads="1"/>
          </p:cNvSpPr>
          <p:nvPr/>
        </p:nvSpPr>
        <p:spPr bwMode="auto">
          <a:xfrm>
            <a:off x="1600200" y="5681663"/>
            <a:ext cx="3270250" cy="366712"/>
          </a:xfrm>
          <a:prstGeom prst="rect">
            <a:avLst/>
          </a:prstGeom>
          <a:noFill/>
          <a:ln w="9525">
            <a:noFill/>
            <a:miter lim="800000"/>
            <a:headEnd/>
            <a:tailEnd/>
          </a:ln>
          <a:effectLst/>
        </p:spPr>
        <p:txBody>
          <a:bodyPr wrap="none">
            <a:spAutoFit/>
          </a:bodyPr>
          <a:lstStyle/>
          <a:p>
            <a:r>
              <a:rPr lang="pt-BR"/>
              <a:t>% do total de itens disponíveis</a:t>
            </a:r>
          </a:p>
        </p:txBody>
      </p:sp>
      <p:sp>
        <p:nvSpPr>
          <p:cNvPr id="382995" name="Text Box 19"/>
          <p:cNvSpPr txBox="1">
            <a:spLocks noChangeArrowheads="1"/>
          </p:cNvSpPr>
          <p:nvPr/>
        </p:nvSpPr>
        <p:spPr bwMode="auto">
          <a:xfrm>
            <a:off x="539750" y="2060575"/>
            <a:ext cx="458788" cy="2898775"/>
          </a:xfrm>
          <a:prstGeom prst="rect">
            <a:avLst/>
          </a:prstGeom>
          <a:noFill/>
          <a:ln w="9525">
            <a:noFill/>
            <a:miter lim="800000"/>
            <a:headEnd/>
            <a:tailEnd/>
          </a:ln>
          <a:effectLst/>
        </p:spPr>
        <p:txBody>
          <a:bodyPr vert="eaVert" wrap="none">
            <a:spAutoFit/>
          </a:bodyPr>
          <a:lstStyle/>
          <a:p>
            <a:r>
              <a:rPr lang="pt-BR"/>
              <a:t>% do custo total acumulado</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384004" name="Text Box 4"/>
          <p:cNvSpPr txBox="1">
            <a:spLocks noChangeArrowheads="1"/>
          </p:cNvSpPr>
          <p:nvPr/>
        </p:nvSpPr>
        <p:spPr bwMode="auto">
          <a:xfrm>
            <a:off x="762000" y="1219200"/>
            <a:ext cx="7848600" cy="5732463"/>
          </a:xfrm>
          <a:prstGeom prst="rect">
            <a:avLst/>
          </a:prstGeom>
          <a:noFill/>
          <a:ln w="9525">
            <a:noFill/>
            <a:miter lim="800000"/>
            <a:headEnd/>
            <a:tailEnd/>
          </a:ln>
          <a:effectLst/>
        </p:spPr>
        <p:txBody>
          <a:bodyPr>
            <a:spAutoFit/>
          </a:bodyPr>
          <a:lstStyle/>
          <a:p>
            <a:pPr marL="457200" indent="-457200">
              <a:lnSpc>
                <a:spcPct val="140000"/>
              </a:lnSpc>
            </a:pPr>
            <a:r>
              <a:rPr lang="pt-BR"/>
              <a:t>	Tamanho do lote de reposição</a:t>
            </a:r>
          </a:p>
          <a:p>
            <a:pPr marL="457200" indent="-457200">
              <a:lnSpc>
                <a:spcPct val="140000"/>
              </a:lnSpc>
            </a:pPr>
            <a:r>
              <a:rPr lang="pt-BR"/>
              <a:t>	CD = D x C</a:t>
            </a:r>
          </a:p>
          <a:p>
            <a:pPr marL="457200" indent="-457200">
              <a:lnSpc>
                <a:spcPct val="140000"/>
              </a:lnSpc>
            </a:pPr>
            <a:r>
              <a:rPr lang="pt-BR" sz="1000"/>
              <a:t>CD = Custo direto do período</a:t>
            </a:r>
          </a:p>
          <a:p>
            <a:pPr marL="457200" indent="-457200">
              <a:lnSpc>
                <a:spcPct val="140000"/>
              </a:lnSpc>
            </a:pPr>
            <a:r>
              <a:rPr lang="pt-BR" sz="1000"/>
              <a:t>D = Demanda do item para o período</a:t>
            </a:r>
          </a:p>
          <a:p>
            <a:pPr marL="457200" indent="-457200">
              <a:lnSpc>
                <a:spcPct val="140000"/>
              </a:lnSpc>
            </a:pPr>
            <a:r>
              <a:rPr lang="pt-BR" sz="1000"/>
              <a:t>C = Custo unitário de compra ou fabricação do item</a:t>
            </a:r>
          </a:p>
          <a:p>
            <a:pPr marL="457200" indent="-457200"/>
            <a:r>
              <a:rPr lang="pt-BR" sz="2000"/>
              <a:t>CP = N x A  =&gt; Onde = N = D / Q</a:t>
            </a:r>
          </a:p>
          <a:p>
            <a:pPr marL="457200" indent="-457200"/>
            <a:r>
              <a:rPr lang="pt-BR" sz="2000"/>
              <a:t>Portanto : CP = </a:t>
            </a:r>
            <a:r>
              <a:rPr lang="pt-BR" sz="2000" u="sng"/>
              <a:t>D</a:t>
            </a:r>
            <a:r>
              <a:rPr lang="pt-BR" sz="2000"/>
              <a:t> x A</a:t>
            </a:r>
          </a:p>
          <a:p>
            <a:pPr marL="457200" indent="-457200">
              <a:lnSpc>
                <a:spcPct val="140000"/>
              </a:lnSpc>
            </a:pPr>
            <a:r>
              <a:rPr lang="pt-BR" sz="2000"/>
              <a:t>		           Q	</a:t>
            </a:r>
          </a:p>
          <a:p>
            <a:pPr marL="457200" indent="-457200">
              <a:lnSpc>
                <a:spcPct val="140000"/>
              </a:lnSpc>
            </a:pPr>
            <a:r>
              <a:rPr lang="pt-BR" sz="1000"/>
              <a:t>CP = Custo de preparação do período</a:t>
            </a:r>
          </a:p>
          <a:p>
            <a:pPr marL="457200" indent="-457200">
              <a:lnSpc>
                <a:spcPct val="140000"/>
              </a:lnSpc>
            </a:pPr>
            <a:r>
              <a:rPr lang="pt-BR" sz="1000"/>
              <a:t>N = Número de pedidos de compra ou fabricação durante o periodo</a:t>
            </a:r>
          </a:p>
          <a:p>
            <a:pPr marL="457200" indent="-457200">
              <a:lnSpc>
                <a:spcPct val="140000"/>
              </a:lnSpc>
            </a:pPr>
            <a:r>
              <a:rPr lang="pt-BR" sz="1000"/>
              <a:t>A = Custo unitário de preparação</a:t>
            </a:r>
          </a:p>
          <a:p>
            <a:pPr marL="457200" indent="-457200">
              <a:lnSpc>
                <a:spcPct val="140000"/>
              </a:lnSpc>
            </a:pPr>
            <a:r>
              <a:rPr lang="pt-BR" sz="1000"/>
              <a:t>Q = tamanho do lote de reposi;áo</a:t>
            </a:r>
          </a:p>
          <a:p>
            <a:pPr marL="457200" indent="-457200">
              <a:lnSpc>
                <a:spcPct val="140000"/>
              </a:lnSpc>
            </a:pPr>
            <a:r>
              <a:rPr lang="pt-BR" sz="2000"/>
              <a:t>CM = Qm x C x I</a:t>
            </a:r>
          </a:p>
          <a:p>
            <a:pPr marL="457200" indent="-457200">
              <a:lnSpc>
                <a:spcPct val="140000"/>
              </a:lnSpc>
            </a:pPr>
            <a:r>
              <a:rPr lang="pt-BR" sz="1000"/>
              <a:t>CM = custo de manutenção de estoques do período</a:t>
            </a:r>
          </a:p>
          <a:p>
            <a:pPr marL="457200" indent="-457200">
              <a:lnSpc>
                <a:spcPct val="140000"/>
              </a:lnSpc>
            </a:pPr>
            <a:r>
              <a:rPr lang="pt-BR" sz="1000"/>
              <a:t>Qm = Estoque médio durante o per[iodo</a:t>
            </a:r>
          </a:p>
          <a:p>
            <a:pPr marL="457200" indent="-457200">
              <a:lnSpc>
                <a:spcPct val="140000"/>
              </a:lnSpc>
            </a:pPr>
            <a:r>
              <a:rPr lang="pt-BR" sz="1000"/>
              <a:t>I = Taxa de encargos financeiros sobre os estoques</a:t>
            </a:r>
          </a:p>
          <a:p>
            <a:pPr marL="457200" indent="-457200">
              <a:lnSpc>
                <a:spcPct val="140000"/>
              </a:lnSpc>
            </a:pPr>
            <a:r>
              <a:rPr lang="pt-BR" sz="2000"/>
              <a:t>CT = CD + CP + CM</a:t>
            </a:r>
          </a:p>
          <a:p>
            <a:pPr marL="457200" indent="-457200">
              <a:lnSpc>
                <a:spcPct val="140000"/>
              </a:lnSpc>
            </a:pPr>
            <a:r>
              <a:rPr lang="pt-BR" sz="2000"/>
              <a:t>CT = DxC + </a:t>
            </a:r>
            <a:r>
              <a:rPr lang="pt-BR" sz="2000" u="sng"/>
              <a:t>D</a:t>
            </a:r>
            <a:r>
              <a:rPr lang="pt-BR" sz="2000"/>
              <a:t> x A + Qm x C x I</a:t>
            </a:r>
          </a:p>
          <a:p>
            <a:pPr marL="457200" indent="-457200">
              <a:lnSpc>
                <a:spcPct val="140000"/>
              </a:lnSpc>
            </a:pPr>
            <a:r>
              <a:rPr lang="pt-BR" sz="1000"/>
              <a:t>		</a:t>
            </a:r>
            <a:r>
              <a:rPr lang="pt-BR" sz="2000"/>
              <a:t>       Q</a:t>
            </a:r>
            <a:r>
              <a:rPr lang="pt-BR" sz="1000"/>
              <a:t>	</a:t>
            </a:r>
          </a:p>
        </p:txBody>
      </p:sp>
      <p:sp>
        <p:nvSpPr>
          <p:cNvPr id="384006" name="Rectangle 6"/>
          <p:cNvSpPr>
            <a:spLocks noGrp="1" noChangeArrowheads="1"/>
          </p:cNvSpPr>
          <p:nvPr>
            <p:ph type="title"/>
          </p:nvPr>
        </p:nvSpPr>
        <p:spPr bwMode="auto">
          <a:xfrm>
            <a:off x="0" y="773113"/>
            <a:ext cx="8062913" cy="352425"/>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Administração de estoque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 Box 2"/>
          <p:cNvSpPr txBox="1">
            <a:spLocks noChangeArrowheads="1"/>
          </p:cNvSpPr>
          <p:nvPr/>
        </p:nvSpPr>
        <p:spPr bwMode="auto">
          <a:xfrm>
            <a:off x="838200" y="1524000"/>
            <a:ext cx="7623175" cy="4489450"/>
          </a:xfrm>
          <a:prstGeom prst="rect">
            <a:avLst/>
          </a:prstGeom>
          <a:noFill/>
          <a:ln w="9525">
            <a:noFill/>
            <a:miter lim="800000"/>
            <a:headEnd/>
            <a:tailEnd/>
          </a:ln>
          <a:effectLst/>
        </p:spPr>
        <p:txBody>
          <a:bodyPr>
            <a:spAutoFit/>
          </a:bodyPr>
          <a:lstStyle/>
          <a:p>
            <a:pPr>
              <a:spcBef>
                <a:spcPct val="20000"/>
              </a:spcBef>
              <a:buClr>
                <a:schemeClr val="hlink"/>
              </a:buClr>
              <a:buSzPct val="75000"/>
              <a:buFont typeface="Arial" charset="0"/>
              <a:buChar char="n"/>
            </a:pPr>
            <a:r>
              <a:rPr lang="pt-BR" b="1"/>
              <a:t>PRODUÇÃO DE GRANDES PROJETOS.</a:t>
            </a:r>
          </a:p>
          <a:p>
            <a:pPr lvl="1">
              <a:spcBef>
                <a:spcPct val="20000"/>
              </a:spcBef>
              <a:buClr>
                <a:schemeClr val="hlink"/>
              </a:buClr>
              <a:buSzPct val="75000"/>
              <a:buFont typeface="Arial" charset="0"/>
              <a:buChar char="n"/>
            </a:pPr>
            <a:r>
              <a:rPr lang="pt-BR"/>
              <a:t> Cada projeto é um produto único.</a:t>
            </a:r>
          </a:p>
          <a:p>
            <a:pPr lvl="1">
              <a:spcBef>
                <a:spcPct val="20000"/>
              </a:spcBef>
              <a:buClr>
                <a:schemeClr val="hlink"/>
              </a:buClr>
              <a:buSzPct val="75000"/>
              <a:buFont typeface="Arial" charset="0"/>
              <a:buChar char="n"/>
            </a:pPr>
            <a:r>
              <a:rPr lang="pt-BR"/>
              <a:t> Não há um fluxo do produto.</a:t>
            </a:r>
          </a:p>
          <a:p>
            <a:pPr lvl="1">
              <a:spcBef>
                <a:spcPct val="20000"/>
              </a:spcBef>
              <a:buClr>
                <a:schemeClr val="hlink"/>
              </a:buClr>
              <a:buSzPct val="75000"/>
              <a:buFont typeface="Arial" charset="0"/>
              <a:buChar char="n"/>
            </a:pPr>
            <a:r>
              <a:rPr lang="pt-BR"/>
              <a:t> Produção em baixos volumes e grande variedade.</a:t>
            </a:r>
          </a:p>
          <a:p>
            <a:pPr lvl="1">
              <a:spcBef>
                <a:spcPct val="20000"/>
              </a:spcBef>
              <a:buClr>
                <a:schemeClr val="hlink"/>
              </a:buClr>
              <a:buSzPct val="75000"/>
              <a:buFont typeface="Arial" charset="0"/>
              <a:buChar char="n"/>
            </a:pPr>
            <a:r>
              <a:rPr lang="pt-BR"/>
              <a:t> Processo de longa duração, com início e fim bem definidos.</a:t>
            </a:r>
          </a:p>
          <a:p>
            <a:pPr lvl="1">
              <a:spcBef>
                <a:spcPct val="20000"/>
              </a:spcBef>
              <a:buClr>
                <a:schemeClr val="hlink"/>
              </a:buClr>
              <a:buSzPct val="75000"/>
              <a:buFont typeface="Arial" charset="0"/>
              <a:buChar char="n"/>
            </a:pPr>
            <a:r>
              <a:rPr lang="pt-BR"/>
              <a:t> Tarefas com pouca ou nenhuma repetitividade.</a:t>
            </a:r>
          </a:p>
          <a:p>
            <a:pPr lvl="1">
              <a:spcBef>
                <a:spcPct val="20000"/>
              </a:spcBef>
              <a:buClr>
                <a:schemeClr val="hlink"/>
              </a:buClr>
              <a:buSzPct val="75000"/>
              <a:buFont typeface="Arial" charset="0"/>
              <a:buChar char="n"/>
            </a:pPr>
            <a:r>
              <a:rPr lang="pt-BR"/>
              <a:t> Intervalos de tempos diferentes.</a:t>
            </a:r>
          </a:p>
          <a:p>
            <a:pPr lvl="1">
              <a:lnSpc>
                <a:spcPct val="110000"/>
              </a:lnSpc>
              <a:spcBef>
                <a:spcPct val="20000"/>
              </a:spcBef>
              <a:buClr>
                <a:schemeClr val="hlink"/>
              </a:buClr>
              <a:buSzPct val="75000"/>
              <a:buFont typeface="Arial" charset="0"/>
              <a:buChar char="n"/>
            </a:pPr>
            <a:r>
              <a:rPr lang="pt-BR"/>
              <a:t> Produtos de alto custo.</a:t>
            </a:r>
          </a:p>
          <a:p>
            <a:pPr lvl="1">
              <a:lnSpc>
                <a:spcPct val="210000"/>
              </a:lnSpc>
              <a:spcBef>
                <a:spcPct val="20000"/>
              </a:spcBef>
              <a:buClr>
                <a:schemeClr val="hlink"/>
              </a:buClr>
              <a:buSzPct val="75000"/>
              <a:buFont typeface="Arial" charset="0"/>
              <a:buNone/>
            </a:pPr>
            <a:r>
              <a:rPr lang="pt-BR"/>
              <a:t> </a:t>
            </a:r>
            <a:r>
              <a:rPr lang="pt-BR" i="1"/>
              <a:t>Exemplos: Estaleiros – navios, Fabricação de aviões, Grandes estruturas de engenharia e construção civil (túnel no Canal da Mancha, pontes, hidroelétricas, edifícios).Turbo geradores para Itaipu.Produção de filmes. </a:t>
            </a:r>
            <a:endParaRPr lang="pt-BR" b="1" i="1"/>
          </a:p>
        </p:txBody>
      </p:sp>
      <p:sp>
        <p:nvSpPr>
          <p:cNvPr id="372739" name="Text Box 3"/>
          <p:cNvSpPr txBox="1">
            <a:spLocks noChangeArrowheads="1"/>
          </p:cNvSpPr>
          <p:nvPr/>
        </p:nvSpPr>
        <p:spPr bwMode="auto">
          <a:xfrm>
            <a:off x="642938" y="814388"/>
            <a:ext cx="4022725" cy="396875"/>
          </a:xfrm>
          <a:prstGeom prst="rect">
            <a:avLst/>
          </a:prstGeom>
          <a:noFill/>
          <a:ln w="9525">
            <a:noFill/>
            <a:miter lim="800000"/>
            <a:headEnd/>
            <a:tailEnd/>
          </a:ln>
          <a:effectLst/>
        </p:spPr>
        <p:txBody>
          <a:bodyPr wrap="none">
            <a:spAutoFit/>
          </a:bodyPr>
          <a:lstStyle/>
          <a:p>
            <a:r>
              <a:rPr lang="pt-BR" sz="2000" b="1">
                <a:solidFill>
                  <a:schemeClr val="tx2"/>
                </a:solidFill>
              </a:rPr>
              <a:t>Tipos de Sistemas de Produção</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7"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385028" name="Text Box 4"/>
          <p:cNvSpPr txBox="1">
            <a:spLocks noChangeArrowheads="1"/>
          </p:cNvSpPr>
          <p:nvPr/>
        </p:nvSpPr>
        <p:spPr bwMode="auto">
          <a:xfrm>
            <a:off x="762000" y="1219200"/>
            <a:ext cx="7848600" cy="4927600"/>
          </a:xfrm>
          <a:prstGeom prst="rect">
            <a:avLst/>
          </a:prstGeom>
          <a:noFill/>
          <a:ln w="9525">
            <a:noFill/>
            <a:miter lim="800000"/>
            <a:headEnd/>
            <a:tailEnd/>
          </a:ln>
          <a:effectLst/>
        </p:spPr>
        <p:txBody>
          <a:bodyPr>
            <a:spAutoFit/>
          </a:bodyPr>
          <a:lstStyle/>
          <a:p>
            <a:pPr marL="457200" indent="-457200" defTabSz="938213">
              <a:lnSpc>
                <a:spcPct val="140000"/>
              </a:lnSpc>
              <a:tabLst>
                <a:tab pos="3408363" algn="l"/>
              </a:tabLst>
            </a:pPr>
            <a:r>
              <a:rPr lang="pt-BR"/>
              <a:t>	Tamanho do lote de reposição</a:t>
            </a:r>
          </a:p>
          <a:p>
            <a:pPr marL="457200" indent="-457200" defTabSz="938213">
              <a:lnSpc>
                <a:spcPct val="140000"/>
              </a:lnSpc>
              <a:tabLst>
                <a:tab pos="3408363" algn="l"/>
              </a:tabLst>
            </a:pPr>
            <a:r>
              <a:rPr lang="pt-BR"/>
              <a:t>	Um comerciante trabalha com máquinas fotográficas compradas em Manaus a um custo de $ 50,00 cada e vendida aqui. Em cada viagem a Manaus gasta $ 1300, independente da quantidade trazida. A demanda anual pelas máquinas é de 600 unidades e sobre o capital empatado para taxa de 78 % ao ano. Quantas viagens ele deve fazer por ano e qual o tamanho do lote a ser comprado em cada viagem ?</a:t>
            </a:r>
          </a:p>
          <a:p>
            <a:pPr marL="457200" indent="-457200" algn="ctr" defTabSz="938213">
              <a:tabLst>
                <a:tab pos="3408363" algn="l"/>
              </a:tabLst>
            </a:pPr>
            <a:r>
              <a:rPr lang="pt-BR" sz="2000"/>
              <a:t>CT = DxC +       </a:t>
            </a:r>
            <a:r>
              <a:rPr lang="pt-BR" sz="2000" u="sng"/>
              <a:t>D</a:t>
            </a:r>
            <a:r>
              <a:rPr lang="pt-BR" sz="2000"/>
              <a:t> x A +    Qm x C x I</a:t>
            </a:r>
          </a:p>
          <a:p>
            <a:pPr marL="457200" indent="-457200" algn="ctr" defTabSz="938213">
              <a:tabLst>
                <a:tab pos="3408363" algn="l"/>
              </a:tabLst>
            </a:pPr>
            <a:r>
              <a:rPr lang="pt-BR" sz="2000"/>
              <a:t>Q	</a:t>
            </a:r>
          </a:p>
          <a:p>
            <a:pPr marL="457200" indent="-457200" defTabSz="938213">
              <a:lnSpc>
                <a:spcPct val="140000"/>
              </a:lnSpc>
              <a:tabLst>
                <a:tab pos="3408363" algn="l"/>
              </a:tabLst>
            </a:pPr>
            <a:r>
              <a:rPr lang="pt-BR"/>
              <a:t>CT = 600 x 50 + 600/600 x 1300 + 300 x 50 x 0,78 = R$ 43.000</a:t>
            </a:r>
          </a:p>
          <a:p>
            <a:pPr marL="457200" indent="-457200" defTabSz="938213">
              <a:lnSpc>
                <a:spcPct val="140000"/>
              </a:lnSpc>
              <a:tabLst>
                <a:tab pos="3408363" algn="l"/>
              </a:tabLst>
            </a:pPr>
            <a:r>
              <a:rPr lang="pt-BR"/>
              <a:t>Lembrando ? </a:t>
            </a:r>
          </a:p>
          <a:p>
            <a:pPr marL="457200" indent="-457200" defTabSz="938213">
              <a:lnSpc>
                <a:spcPct val="140000"/>
              </a:lnSpc>
              <a:tabLst>
                <a:tab pos="3408363" algn="l"/>
              </a:tabLst>
            </a:pPr>
            <a:r>
              <a:rPr lang="pt-BR"/>
              <a:t>D/Q = Quando ele compra 1 vez no ano compra 600 e o </a:t>
            </a:r>
          </a:p>
          <a:p>
            <a:pPr marL="457200" indent="-457200" defTabSz="938213">
              <a:lnSpc>
                <a:spcPct val="140000"/>
              </a:lnSpc>
              <a:tabLst>
                <a:tab pos="3408363" algn="l"/>
              </a:tabLst>
            </a:pPr>
            <a:r>
              <a:rPr lang="pt-BR"/>
              <a:t>Qm = estoque médio será de 600 / 2 = 300</a:t>
            </a:r>
          </a:p>
        </p:txBody>
      </p:sp>
      <p:sp>
        <p:nvSpPr>
          <p:cNvPr id="385030" name="Rectangle 6"/>
          <p:cNvSpPr>
            <a:spLocks noGrp="1" noChangeArrowheads="1"/>
          </p:cNvSpPr>
          <p:nvPr>
            <p:ph type="title"/>
          </p:nvPr>
        </p:nvSpPr>
        <p:spPr bwMode="auto">
          <a:xfrm>
            <a:off x="0" y="773113"/>
            <a:ext cx="8062913" cy="352425"/>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Administração de estoque</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386052" name="Text Box 4"/>
          <p:cNvSpPr txBox="1">
            <a:spLocks noChangeArrowheads="1"/>
          </p:cNvSpPr>
          <p:nvPr/>
        </p:nvSpPr>
        <p:spPr bwMode="auto">
          <a:xfrm>
            <a:off x="762000" y="1219200"/>
            <a:ext cx="7848600" cy="860425"/>
          </a:xfrm>
          <a:prstGeom prst="rect">
            <a:avLst/>
          </a:prstGeom>
          <a:noFill/>
          <a:ln w="9525">
            <a:noFill/>
            <a:miter lim="800000"/>
            <a:headEnd/>
            <a:tailEnd/>
          </a:ln>
          <a:effectLst/>
        </p:spPr>
        <p:txBody>
          <a:bodyPr>
            <a:spAutoFit/>
          </a:bodyPr>
          <a:lstStyle/>
          <a:p>
            <a:pPr marL="457200" indent="-457200">
              <a:lnSpc>
                <a:spcPct val="140000"/>
              </a:lnSpc>
            </a:pPr>
            <a:r>
              <a:rPr lang="pt-BR"/>
              <a:t>	Tamanho do lote de reposição</a:t>
            </a:r>
          </a:p>
          <a:p>
            <a:pPr marL="457200" indent="-457200">
              <a:lnSpc>
                <a:spcPct val="140000"/>
              </a:lnSpc>
            </a:pPr>
            <a:r>
              <a:rPr lang="pt-BR"/>
              <a:t>	Se assumirmos 4 viagens , poderá ser outras :</a:t>
            </a:r>
          </a:p>
        </p:txBody>
      </p:sp>
      <p:graphicFrame>
        <p:nvGraphicFramePr>
          <p:cNvPr id="386053" name="Group 5"/>
          <p:cNvGraphicFramePr>
            <a:graphicFrameLocks noGrp="1"/>
          </p:cNvGraphicFramePr>
          <p:nvPr>
            <p:ph idx="4294967295"/>
          </p:nvPr>
        </p:nvGraphicFramePr>
        <p:xfrm>
          <a:off x="467544" y="2132856"/>
          <a:ext cx="8353425" cy="1981200"/>
        </p:xfrm>
        <a:graphic>
          <a:graphicData uri="http://schemas.openxmlformats.org/drawingml/2006/table">
            <a:tbl>
              <a:tblPr/>
              <a:tblGrid>
                <a:gridCol w="1392237"/>
                <a:gridCol w="1392238"/>
                <a:gridCol w="1392237"/>
                <a:gridCol w="1392238"/>
                <a:gridCol w="1392237"/>
                <a:gridCol w="1392238"/>
              </a:tblGrid>
              <a:tr h="395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VIAGENS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LOTES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CP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11700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43000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5850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38450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37800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5200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2925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rPr>
                        <a:t>38125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6099" name="Rectangle 51"/>
          <p:cNvSpPr>
            <a:spLocks noGrp="1" noChangeArrowheads="1"/>
          </p:cNvSpPr>
          <p:nvPr>
            <p:ph type="title"/>
          </p:nvPr>
        </p:nvSpPr>
        <p:spPr bwMode="auto">
          <a:xfrm>
            <a:off x="0" y="773113"/>
            <a:ext cx="8062913" cy="352425"/>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Administração de estoque</a:t>
            </a:r>
          </a:p>
        </p:txBody>
      </p:sp>
      <p:sp>
        <p:nvSpPr>
          <p:cNvPr id="386097" name="Text Box 49"/>
          <p:cNvSpPr txBox="1">
            <a:spLocks noChangeArrowheads="1"/>
          </p:cNvSpPr>
          <p:nvPr/>
        </p:nvSpPr>
        <p:spPr bwMode="auto">
          <a:xfrm>
            <a:off x="304800" y="4292600"/>
            <a:ext cx="8659813" cy="1006475"/>
          </a:xfrm>
          <a:prstGeom prst="rect">
            <a:avLst/>
          </a:prstGeom>
          <a:noFill/>
          <a:ln w="9525">
            <a:noFill/>
            <a:miter lim="800000"/>
            <a:headEnd/>
            <a:tailEnd/>
          </a:ln>
          <a:effectLst/>
        </p:spPr>
        <p:txBody>
          <a:bodyPr>
            <a:spAutoFit/>
          </a:bodyPr>
          <a:lstStyle/>
          <a:p>
            <a:r>
              <a:rPr lang="pt-BR" sz="2000"/>
              <a:t>O número de viagens que minimiza os custo total é de três viagens ao ano, equivalente a um lote de 200 unidades por viagem. </a:t>
            </a:r>
          </a:p>
          <a:p>
            <a:r>
              <a:rPr lang="pt-BR" sz="2000"/>
              <a:t>Esse é o lote econômico. </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387076" name="Text Box 4"/>
          <p:cNvSpPr txBox="1">
            <a:spLocks noChangeArrowheads="1"/>
          </p:cNvSpPr>
          <p:nvPr/>
        </p:nvSpPr>
        <p:spPr bwMode="auto">
          <a:xfrm>
            <a:off x="762000" y="1219200"/>
            <a:ext cx="7848600" cy="5207000"/>
          </a:xfrm>
          <a:prstGeom prst="rect">
            <a:avLst/>
          </a:prstGeom>
          <a:noFill/>
          <a:ln w="9525">
            <a:noFill/>
            <a:miter lim="800000"/>
            <a:headEnd/>
            <a:tailEnd/>
          </a:ln>
          <a:effectLst/>
        </p:spPr>
        <p:txBody>
          <a:bodyPr>
            <a:spAutoFit/>
          </a:bodyPr>
          <a:lstStyle/>
          <a:p>
            <a:pPr marL="457200" indent="-457200">
              <a:lnSpc>
                <a:spcPct val="90000"/>
              </a:lnSpc>
            </a:pPr>
            <a:r>
              <a:rPr lang="pt-BR"/>
              <a:t>	Lote econômico básico</a:t>
            </a:r>
          </a:p>
          <a:p>
            <a:pPr marL="457200" indent="-457200">
              <a:lnSpc>
                <a:spcPct val="90000"/>
              </a:lnSpc>
            </a:pPr>
            <a:endParaRPr lang="pt-BR"/>
          </a:p>
          <a:p>
            <a:pPr marL="457200" indent="-457200" algn="ctr">
              <a:lnSpc>
                <a:spcPct val="90000"/>
              </a:lnSpc>
            </a:pPr>
            <a:r>
              <a:rPr lang="pt-BR" sz="2000"/>
              <a:t>CT = DxC + </a:t>
            </a:r>
            <a:r>
              <a:rPr lang="pt-BR" sz="2000" u="sng"/>
              <a:t>D</a:t>
            </a:r>
            <a:r>
              <a:rPr lang="pt-BR" sz="2000"/>
              <a:t> x A + </a:t>
            </a:r>
            <a:r>
              <a:rPr lang="pt-BR" sz="2000" u="sng"/>
              <a:t>Q</a:t>
            </a:r>
            <a:r>
              <a:rPr lang="pt-BR" sz="2000"/>
              <a:t> x C x I</a:t>
            </a:r>
          </a:p>
          <a:p>
            <a:pPr marL="457200" indent="-457200" algn="ctr">
              <a:lnSpc>
                <a:spcPct val="90000"/>
              </a:lnSpc>
            </a:pPr>
            <a:r>
              <a:rPr lang="pt-BR" sz="2000"/>
              <a:t>        Q	         2</a:t>
            </a:r>
          </a:p>
          <a:p>
            <a:pPr marL="457200" indent="-457200">
              <a:lnSpc>
                <a:spcPct val="90000"/>
              </a:lnSpc>
            </a:pPr>
            <a:r>
              <a:rPr lang="pt-BR" sz="2000"/>
              <a:t>Onde : </a:t>
            </a:r>
          </a:p>
          <a:p>
            <a:pPr marL="457200" indent="-457200">
              <a:lnSpc>
                <a:spcPct val="90000"/>
              </a:lnSpc>
            </a:pPr>
            <a:r>
              <a:rPr lang="pt-BR" sz="2000"/>
              <a:t>Q =    </a:t>
            </a:r>
            <a:r>
              <a:rPr lang="pt-BR" sz="2000" u="sng"/>
              <a:t>2 x D x C x I</a:t>
            </a:r>
          </a:p>
          <a:p>
            <a:pPr marL="457200" indent="-457200">
              <a:lnSpc>
                <a:spcPct val="90000"/>
              </a:lnSpc>
            </a:pPr>
            <a:r>
              <a:rPr lang="pt-BR" sz="2000"/>
              <a:t>	C x I</a:t>
            </a:r>
          </a:p>
          <a:p>
            <a:pPr marL="457200" indent="-457200">
              <a:lnSpc>
                <a:spcPct val="90000"/>
              </a:lnSpc>
            </a:pPr>
            <a:r>
              <a:rPr lang="pt-BR" sz="2000"/>
              <a:t>N =  </a:t>
            </a:r>
            <a:r>
              <a:rPr lang="pt-BR" sz="2000" u="sng"/>
              <a:t>D x C x I</a:t>
            </a:r>
          </a:p>
          <a:p>
            <a:pPr marL="457200" indent="-457200">
              <a:lnSpc>
                <a:spcPct val="90000"/>
              </a:lnSpc>
            </a:pPr>
            <a:r>
              <a:rPr lang="pt-BR"/>
              <a:t>		2 x A</a:t>
            </a:r>
          </a:p>
          <a:p>
            <a:pPr marL="457200" indent="-457200">
              <a:lnSpc>
                <a:spcPct val="90000"/>
              </a:lnSpc>
            </a:pPr>
            <a:r>
              <a:rPr lang="pt-BR"/>
              <a:t>Dados anteriores teremos :</a:t>
            </a:r>
          </a:p>
          <a:p>
            <a:pPr marL="457200" indent="-457200">
              <a:lnSpc>
                <a:spcPct val="90000"/>
              </a:lnSpc>
            </a:pPr>
            <a:r>
              <a:rPr lang="pt-BR"/>
              <a:t>Q =    </a:t>
            </a:r>
            <a:r>
              <a:rPr lang="pt-BR" u="sng"/>
              <a:t>2 x 600 x 1300</a:t>
            </a:r>
          </a:p>
          <a:p>
            <a:pPr marL="457200" indent="-457200">
              <a:lnSpc>
                <a:spcPct val="90000"/>
              </a:lnSpc>
            </a:pPr>
            <a:r>
              <a:rPr lang="pt-BR"/>
              <a:t>		50 x 0,78</a:t>
            </a:r>
          </a:p>
          <a:p>
            <a:pPr marL="457200" indent="-457200">
              <a:lnSpc>
                <a:spcPct val="90000"/>
              </a:lnSpc>
            </a:pPr>
            <a:r>
              <a:rPr lang="pt-BR"/>
              <a:t>Q = 200 unidades por reposição</a:t>
            </a:r>
          </a:p>
          <a:p>
            <a:pPr marL="457200" indent="-457200">
              <a:lnSpc>
                <a:spcPct val="90000"/>
              </a:lnSpc>
            </a:pPr>
            <a:r>
              <a:rPr lang="pt-BR"/>
              <a:t>N =  </a:t>
            </a:r>
            <a:r>
              <a:rPr lang="pt-BR" u="sng"/>
              <a:t>600 x 50 x 0,78</a:t>
            </a:r>
          </a:p>
          <a:p>
            <a:pPr marL="457200" indent="-457200">
              <a:lnSpc>
                <a:spcPct val="90000"/>
              </a:lnSpc>
            </a:pPr>
            <a:r>
              <a:rPr lang="pt-BR"/>
              <a:t>		2 x 1300</a:t>
            </a:r>
          </a:p>
          <a:p>
            <a:pPr marL="457200" indent="-457200">
              <a:lnSpc>
                <a:spcPct val="90000"/>
              </a:lnSpc>
            </a:pPr>
            <a:r>
              <a:rPr lang="pt-BR"/>
              <a:t>N = 3 reposições por ano</a:t>
            </a:r>
          </a:p>
          <a:p>
            <a:pPr marL="457200" indent="-457200">
              <a:lnSpc>
                <a:spcPct val="90000"/>
              </a:lnSpc>
            </a:pPr>
            <a:endParaRPr lang="pt-BR"/>
          </a:p>
          <a:p>
            <a:pPr marL="457200" indent="-457200">
              <a:lnSpc>
                <a:spcPct val="90000"/>
              </a:lnSpc>
            </a:pPr>
            <a:r>
              <a:rPr lang="pt-BR"/>
              <a:t>Portanto o Custo Total</a:t>
            </a:r>
          </a:p>
          <a:p>
            <a:pPr marL="457200" indent="-457200">
              <a:lnSpc>
                <a:spcPct val="90000"/>
              </a:lnSpc>
            </a:pPr>
            <a:endParaRPr lang="pt-BR"/>
          </a:p>
          <a:p>
            <a:pPr marL="457200" indent="-457200">
              <a:lnSpc>
                <a:spcPct val="90000"/>
              </a:lnSpc>
            </a:pPr>
            <a:r>
              <a:rPr lang="pt-BR"/>
              <a:t>CT = 600 x 50 + 600 / 200 x 1300 + 200/2 x 50 x 078 = 37.800,00</a:t>
            </a:r>
          </a:p>
        </p:txBody>
      </p:sp>
      <p:sp>
        <p:nvSpPr>
          <p:cNvPr id="387077" name="Line 5"/>
          <p:cNvSpPr>
            <a:spLocks noChangeShapeType="1"/>
          </p:cNvSpPr>
          <p:nvPr/>
        </p:nvSpPr>
        <p:spPr bwMode="auto">
          <a:xfrm>
            <a:off x="1258888" y="3286125"/>
            <a:ext cx="144462" cy="287338"/>
          </a:xfrm>
          <a:prstGeom prst="line">
            <a:avLst/>
          </a:prstGeom>
          <a:noFill/>
          <a:ln w="9525">
            <a:solidFill>
              <a:schemeClr val="tx1"/>
            </a:solidFill>
            <a:round/>
            <a:headEnd/>
            <a:tailEnd/>
          </a:ln>
          <a:effectLst/>
        </p:spPr>
        <p:txBody>
          <a:bodyPr wrap="none" anchor="ctr"/>
          <a:lstStyle/>
          <a:p>
            <a:endParaRPr lang="pt-BR"/>
          </a:p>
        </p:txBody>
      </p:sp>
      <p:sp>
        <p:nvSpPr>
          <p:cNvPr id="387078" name="Line 6"/>
          <p:cNvSpPr>
            <a:spLocks noChangeShapeType="1"/>
          </p:cNvSpPr>
          <p:nvPr/>
        </p:nvSpPr>
        <p:spPr bwMode="auto">
          <a:xfrm flipV="1">
            <a:off x="1403350" y="3141663"/>
            <a:ext cx="0" cy="431800"/>
          </a:xfrm>
          <a:prstGeom prst="line">
            <a:avLst/>
          </a:prstGeom>
          <a:noFill/>
          <a:ln w="9525">
            <a:solidFill>
              <a:schemeClr val="tx1"/>
            </a:solidFill>
            <a:round/>
            <a:headEnd/>
            <a:tailEnd/>
          </a:ln>
          <a:effectLst/>
        </p:spPr>
        <p:txBody>
          <a:bodyPr wrap="none" anchor="ctr"/>
          <a:lstStyle/>
          <a:p>
            <a:endParaRPr lang="pt-BR"/>
          </a:p>
        </p:txBody>
      </p:sp>
      <p:sp>
        <p:nvSpPr>
          <p:cNvPr id="387079" name="Line 7"/>
          <p:cNvSpPr>
            <a:spLocks noChangeShapeType="1"/>
          </p:cNvSpPr>
          <p:nvPr/>
        </p:nvSpPr>
        <p:spPr bwMode="auto">
          <a:xfrm>
            <a:off x="1404938" y="3141663"/>
            <a:ext cx="1079500" cy="0"/>
          </a:xfrm>
          <a:prstGeom prst="line">
            <a:avLst/>
          </a:prstGeom>
          <a:noFill/>
          <a:ln w="9525">
            <a:solidFill>
              <a:schemeClr val="tx1"/>
            </a:solidFill>
            <a:round/>
            <a:headEnd/>
            <a:tailEnd/>
          </a:ln>
          <a:effectLst/>
        </p:spPr>
        <p:txBody>
          <a:bodyPr wrap="none" anchor="ctr"/>
          <a:lstStyle/>
          <a:p>
            <a:endParaRPr lang="pt-BR"/>
          </a:p>
        </p:txBody>
      </p:sp>
      <p:sp>
        <p:nvSpPr>
          <p:cNvPr id="387080" name="Line 8"/>
          <p:cNvSpPr>
            <a:spLocks noChangeShapeType="1"/>
          </p:cNvSpPr>
          <p:nvPr/>
        </p:nvSpPr>
        <p:spPr bwMode="auto">
          <a:xfrm>
            <a:off x="1187450" y="4005263"/>
            <a:ext cx="144463" cy="360362"/>
          </a:xfrm>
          <a:prstGeom prst="line">
            <a:avLst/>
          </a:prstGeom>
          <a:noFill/>
          <a:ln w="9525">
            <a:solidFill>
              <a:schemeClr val="tx1"/>
            </a:solidFill>
            <a:round/>
            <a:headEnd/>
            <a:tailEnd/>
          </a:ln>
          <a:effectLst/>
        </p:spPr>
        <p:txBody>
          <a:bodyPr wrap="none" anchor="ctr"/>
          <a:lstStyle/>
          <a:p>
            <a:endParaRPr lang="pt-BR"/>
          </a:p>
        </p:txBody>
      </p:sp>
      <p:sp>
        <p:nvSpPr>
          <p:cNvPr id="387081" name="Line 9"/>
          <p:cNvSpPr>
            <a:spLocks noChangeShapeType="1"/>
          </p:cNvSpPr>
          <p:nvPr/>
        </p:nvSpPr>
        <p:spPr bwMode="auto">
          <a:xfrm flipV="1">
            <a:off x="1330325" y="3933825"/>
            <a:ext cx="1588" cy="431800"/>
          </a:xfrm>
          <a:prstGeom prst="line">
            <a:avLst/>
          </a:prstGeom>
          <a:noFill/>
          <a:ln w="9525">
            <a:solidFill>
              <a:schemeClr val="tx1"/>
            </a:solidFill>
            <a:round/>
            <a:headEnd/>
            <a:tailEnd/>
          </a:ln>
          <a:effectLst/>
        </p:spPr>
        <p:txBody>
          <a:bodyPr wrap="none" anchor="ctr"/>
          <a:lstStyle/>
          <a:p>
            <a:endParaRPr lang="pt-BR"/>
          </a:p>
        </p:txBody>
      </p:sp>
      <p:sp>
        <p:nvSpPr>
          <p:cNvPr id="387082" name="Line 10"/>
          <p:cNvSpPr>
            <a:spLocks noChangeShapeType="1"/>
          </p:cNvSpPr>
          <p:nvPr/>
        </p:nvSpPr>
        <p:spPr bwMode="auto">
          <a:xfrm>
            <a:off x="1331913" y="3933825"/>
            <a:ext cx="1511300" cy="0"/>
          </a:xfrm>
          <a:prstGeom prst="line">
            <a:avLst/>
          </a:prstGeom>
          <a:noFill/>
          <a:ln w="9525">
            <a:solidFill>
              <a:schemeClr val="tx1"/>
            </a:solidFill>
            <a:round/>
            <a:headEnd/>
            <a:tailEnd/>
          </a:ln>
          <a:effectLst/>
        </p:spPr>
        <p:txBody>
          <a:bodyPr wrap="none" anchor="ctr"/>
          <a:lstStyle/>
          <a:p>
            <a:endParaRPr lang="pt-BR"/>
          </a:p>
        </p:txBody>
      </p:sp>
      <p:sp>
        <p:nvSpPr>
          <p:cNvPr id="387083" name="Line 11"/>
          <p:cNvSpPr>
            <a:spLocks noChangeShapeType="1"/>
          </p:cNvSpPr>
          <p:nvPr/>
        </p:nvSpPr>
        <p:spPr bwMode="auto">
          <a:xfrm>
            <a:off x="1042988" y="5013325"/>
            <a:ext cx="215900" cy="215900"/>
          </a:xfrm>
          <a:prstGeom prst="line">
            <a:avLst/>
          </a:prstGeom>
          <a:noFill/>
          <a:ln w="9525">
            <a:solidFill>
              <a:schemeClr val="tx1"/>
            </a:solidFill>
            <a:round/>
            <a:headEnd/>
            <a:tailEnd/>
          </a:ln>
          <a:effectLst/>
        </p:spPr>
        <p:txBody>
          <a:bodyPr wrap="none" anchor="ctr"/>
          <a:lstStyle/>
          <a:p>
            <a:endParaRPr lang="pt-BR"/>
          </a:p>
        </p:txBody>
      </p:sp>
      <p:sp>
        <p:nvSpPr>
          <p:cNvPr id="387084" name="Line 12"/>
          <p:cNvSpPr>
            <a:spLocks noChangeShapeType="1"/>
          </p:cNvSpPr>
          <p:nvPr/>
        </p:nvSpPr>
        <p:spPr bwMode="auto">
          <a:xfrm flipV="1">
            <a:off x="1258888" y="4652963"/>
            <a:ext cx="0" cy="576262"/>
          </a:xfrm>
          <a:prstGeom prst="line">
            <a:avLst/>
          </a:prstGeom>
          <a:noFill/>
          <a:ln w="9525">
            <a:solidFill>
              <a:schemeClr val="tx1"/>
            </a:solidFill>
            <a:round/>
            <a:headEnd/>
            <a:tailEnd/>
          </a:ln>
          <a:effectLst/>
        </p:spPr>
        <p:txBody>
          <a:bodyPr wrap="none" anchor="ctr"/>
          <a:lstStyle/>
          <a:p>
            <a:endParaRPr lang="pt-BR"/>
          </a:p>
        </p:txBody>
      </p:sp>
      <p:sp>
        <p:nvSpPr>
          <p:cNvPr id="387085" name="Line 13"/>
          <p:cNvSpPr>
            <a:spLocks noChangeShapeType="1"/>
          </p:cNvSpPr>
          <p:nvPr/>
        </p:nvSpPr>
        <p:spPr bwMode="auto">
          <a:xfrm>
            <a:off x="1258888" y="4652963"/>
            <a:ext cx="1512887" cy="0"/>
          </a:xfrm>
          <a:prstGeom prst="line">
            <a:avLst/>
          </a:prstGeom>
          <a:noFill/>
          <a:ln w="9525">
            <a:solidFill>
              <a:schemeClr val="tx1"/>
            </a:solidFill>
            <a:round/>
            <a:headEnd/>
            <a:tailEnd/>
          </a:ln>
          <a:effectLst/>
        </p:spPr>
        <p:txBody>
          <a:bodyPr wrap="none" anchor="ctr"/>
          <a:lstStyle/>
          <a:p>
            <a:endParaRPr lang="pt-BR"/>
          </a:p>
        </p:txBody>
      </p:sp>
      <p:sp>
        <p:nvSpPr>
          <p:cNvPr id="387086" name="Line 14"/>
          <p:cNvSpPr>
            <a:spLocks noChangeShapeType="1"/>
          </p:cNvSpPr>
          <p:nvPr/>
        </p:nvSpPr>
        <p:spPr bwMode="auto">
          <a:xfrm>
            <a:off x="1331913" y="2781300"/>
            <a:ext cx="144462" cy="215900"/>
          </a:xfrm>
          <a:prstGeom prst="line">
            <a:avLst/>
          </a:prstGeom>
          <a:noFill/>
          <a:ln w="9525">
            <a:solidFill>
              <a:schemeClr val="tx1"/>
            </a:solidFill>
            <a:round/>
            <a:headEnd/>
            <a:tailEnd/>
          </a:ln>
          <a:effectLst/>
        </p:spPr>
        <p:txBody>
          <a:bodyPr wrap="none" anchor="ctr"/>
          <a:lstStyle/>
          <a:p>
            <a:endParaRPr lang="pt-BR"/>
          </a:p>
        </p:txBody>
      </p:sp>
      <p:sp>
        <p:nvSpPr>
          <p:cNvPr id="387087" name="Line 15"/>
          <p:cNvSpPr>
            <a:spLocks noChangeShapeType="1"/>
          </p:cNvSpPr>
          <p:nvPr/>
        </p:nvSpPr>
        <p:spPr bwMode="auto">
          <a:xfrm flipV="1">
            <a:off x="1476375" y="2565400"/>
            <a:ext cx="0" cy="431800"/>
          </a:xfrm>
          <a:prstGeom prst="line">
            <a:avLst/>
          </a:prstGeom>
          <a:noFill/>
          <a:ln w="9525">
            <a:solidFill>
              <a:schemeClr val="tx1"/>
            </a:solidFill>
            <a:round/>
            <a:headEnd/>
            <a:tailEnd/>
          </a:ln>
          <a:effectLst/>
        </p:spPr>
        <p:txBody>
          <a:bodyPr wrap="none" anchor="ctr"/>
          <a:lstStyle/>
          <a:p>
            <a:endParaRPr lang="pt-BR"/>
          </a:p>
        </p:txBody>
      </p:sp>
      <p:sp>
        <p:nvSpPr>
          <p:cNvPr id="387088" name="Line 16"/>
          <p:cNvSpPr>
            <a:spLocks noChangeShapeType="1"/>
          </p:cNvSpPr>
          <p:nvPr/>
        </p:nvSpPr>
        <p:spPr bwMode="auto">
          <a:xfrm>
            <a:off x="1476375" y="2565400"/>
            <a:ext cx="1511300" cy="0"/>
          </a:xfrm>
          <a:prstGeom prst="line">
            <a:avLst/>
          </a:prstGeom>
          <a:noFill/>
          <a:ln w="9525">
            <a:solidFill>
              <a:schemeClr val="tx1"/>
            </a:solidFill>
            <a:round/>
            <a:headEnd/>
            <a:tailEnd/>
          </a:ln>
          <a:effectLst/>
        </p:spPr>
        <p:txBody>
          <a:bodyPr wrap="none" anchor="ctr"/>
          <a:lstStyle/>
          <a:p>
            <a:endParaRPr lang="pt-BR"/>
          </a:p>
        </p:txBody>
      </p:sp>
      <p:sp>
        <p:nvSpPr>
          <p:cNvPr id="387090" name="Rectangle 18"/>
          <p:cNvSpPr>
            <a:spLocks noGrp="1" noChangeArrowheads="1"/>
          </p:cNvSpPr>
          <p:nvPr>
            <p:ph type="title"/>
          </p:nvPr>
        </p:nvSpPr>
        <p:spPr bwMode="auto">
          <a:xfrm>
            <a:off x="0" y="773113"/>
            <a:ext cx="8062913" cy="352425"/>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Administração de estoque</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388100" name="Text Box 4"/>
          <p:cNvSpPr txBox="1">
            <a:spLocks noChangeArrowheads="1"/>
          </p:cNvSpPr>
          <p:nvPr/>
        </p:nvSpPr>
        <p:spPr bwMode="auto">
          <a:xfrm>
            <a:off x="762000" y="1219200"/>
            <a:ext cx="7848600" cy="5207000"/>
          </a:xfrm>
          <a:prstGeom prst="rect">
            <a:avLst/>
          </a:prstGeom>
          <a:noFill/>
          <a:ln w="9525">
            <a:noFill/>
            <a:miter lim="800000"/>
            <a:headEnd/>
            <a:tailEnd/>
          </a:ln>
          <a:effectLst/>
        </p:spPr>
        <p:txBody>
          <a:bodyPr>
            <a:spAutoFit/>
          </a:bodyPr>
          <a:lstStyle/>
          <a:p>
            <a:pPr marL="457200" indent="-457200">
              <a:lnSpc>
                <a:spcPct val="90000"/>
              </a:lnSpc>
            </a:pPr>
            <a:r>
              <a:rPr lang="pt-BR"/>
              <a:t>	Lote econômico com entrega parcelada</a:t>
            </a:r>
          </a:p>
          <a:p>
            <a:pPr marL="457200" indent="-457200">
              <a:lnSpc>
                <a:spcPct val="90000"/>
              </a:lnSpc>
            </a:pPr>
            <a:endParaRPr lang="pt-BR"/>
          </a:p>
          <a:p>
            <a:pPr marL="457200" indent="-457200" algn="ctr">
              <a:lnSpc>
                <a:spcPct val="90000"/>
              </a:lnSpc>
            </a:pPr>
            <a:r>
              <a:rPr lang="pt-BR" sz="2000"/>
              <a:t>CT = DxC + </a:t>
            </a:r>
            <a:r>
              <a:rPr lang="pt-BR" sz="2000" u="sng"/>
              <a:t>D</a:t>
            </a:r>
            <a:r>
              <a:rPr lang="pt-BR" sz="2000"/>
              <a:t> x A + (1- </a:t>
            </a:r>
            <a:r>
              <a:rPr lang="pt-BR" sz="2000" u="sng"/>
              <a:t>d)</a:t>
            </a:r>
            <a:r>
              <a:rPr lang="pt-BR" sz="2000"/>
              <a:t>x </a:t>
            </a:r>
            <a:r>
              <a:rPr lang="pt-BR" sz="2000" u="sng"/>
              <a:t>Q</a:t>
            </a:r>
            <a:r>
              <a:rPr lang="pt-BR" sz="2000"/>
              <a:t> x C x I</a:t>
            </a:r>
          </a:p>
          <a:p>
            <a:pPr marL="457200" indent="-457200" algn="ctr">
              <a:lnSpc>
                <a:spcPct val="90000"/>
              </a:lnSpc>
            </a:pPr>
            <a:r>
              <a:rPr lang="pt-BR" sz="2000"/>
              <a:t>        Q	              m     2</a:t>
            </a:r>
          </a:p>
          <a:p>
            <a:pPr marL="457200" indent="-457200">
              <a:lnSpc>
                <a:spcPct val="90000"/>
              </a:lnSpc>
            </a:pPr>
            <a:r>
              <a:rPr lang="pt-BR" sz="2000"/>
              <a:t>Onde : </a:t>
            </a:r>
          </a:p>
          <a:p>
            <a:pPr marL="457200" indent="-457200">
              <a:lnSpc>
                <a:spcPct val="90000"/>
              </a:lnSpc>
            </a:pPr>
            <a:r>
              <a:rPr lang="pt-BR" sz="2000"/>
              <a:t>Q =    </a:t>
            </a:r>
            <a:r>
              <a:rPr lang="pt-BR" sz="2000" u="sng"/>
              <a:t>2 x D x a</a:t>
            </a:r>
          </a:p>
          <a:p>
            <a:pPr marL="457200" indent="-457200">
              <a:lnSpc>
                <a:spcPct val="90000"/>
              </a:lnSpc>
            </a:pPr>
            <a:r>
              <a:rPr lang="pt-BR" sz="2000"/>
              <a:t>	C x I x (1 – d / m)</a:t>
            </a:r>
          </a:p>
          <a:p>
            <a:pPr marL="457200" indent="-457200">
              <a:lnSpc>
                <a:spcPct val="90000"/>
              </a:lnSpc>
            </a:pPr>
            <a:r>
              <a:rPr lang="pt-BR" sz="2000"/>
              <a:t>N =  </a:t>
            </a:r>
            <a:r>
              <a:rPr lang="pt-BR" sz="2000" u="sng"/>
              <a:t>D x C x I x (1 – d /m)</a:t>
            </a:r>
          </a:p>
          <a:p>
            <a:pPr marL="457200" indent="-457200">
              <a:lnSpc>
                <a:spcPct val="90000"/>
              </a:lnSpc>
            </a:pPr>
            <a:r>
              <a:rPr lang="pt-BR"/>
              <a:t>		2 x A</a:t>
            </a:r>
          </a:p>
          <a:p>
            <a:pPr marL="457200" indent="-457200">
              <a:lnSpc>
                <a:spcPct val="90000"/>
              </a:lnSpc>
            </a:pPr>
            <a:r>
              <a:rPr lang="pt-BR"/>
              <a:t>Dados anteriores , incluindo m como sendo 4 unidades por dia e 300 dias úteis :</a:t>
            </a:r>
          </a:p>
          <a:p>
            <a:pPr marL="457200" indent="-457200">
              <a:lnSpc>
                <a:spcPct val="90000"/>
              </a:lnSpc>
            </a:pPr>
            <a:r>
              <a:rPr lang="pt-BR"/>
              <a:t>Q =    </a:t>
            </a:r>
            <a:r>
              <a:rPr lang="pt-BR" u="sng"/>
              <a:t>2 x 600 x 1300</a:t>
            </a:r>
          </a:p>
          <a:p>
            <a:pPr marL="457200" indent="-457200">
              <a:lnSpc>
                <a:spcPct val="90000"/>
              </a:lnSpc>
            </a:pPr>
            <a:r>
              <a:rPr lang="pt-BR"/>
              <a:t>		50 x 0,78 x (1 – 2 / 4) onde d = 600 unid / 300 = 2 unidades por dia</a:t>
            </a:r>
          </a:p>
          <a:p>
            <a:pPr marL="457200" indent="-457200">
              <a:lnSpc>
                <a:spcPct val="90000"/>
              </a:lnSpc>
            </a:pPr>
            <a:r>
              <a:rPr lang="pt-BR" b="1"/>
              <a:t>Q = 283 unidades por reposição</a:t>
            </a:r>
          </a:p>
          <a:p>
            <a:pPr marL="457200" indent="-457200">
              <a:lnSpc>
                <a:spcPct val="90000"/>
              </a:lnSpc>
            </a:pPr>
            <a:r>
              <a:rPr lang="pt-BR"/>
              <a:t>N =  </a:t>
            </a:r>
            <a:r>
              <a:rPr lang="pt-BR" u="sng"/>
              <a:t>600 x 50 x 0,78 x (1 – 2/4)</a:t>
            </a:r>
          </a:p>
          <a:p>
            <a:pPr marL="457200" indent="-457200">
              <a:lnSpc>
                <a:spcPct val="90000"/>
              </a:lnSpc>
            </a:pPr>
            <a:r>
              <a:rPr lang="pt-BR"/>
              <a:t>		2 x 1300</a:t>
            </a:r>
          </a:p>
          <a:p>
            <a:pPr marL="457200" indent="-457200">
              <a:lnSpc>
                <a:spcPct val="90000"/>
              </a:lnSpc>
            </a:pPr>
            <a:r>
              <a:rPr lang="pt-BR" b="1"/>
              <a:t>N = 2,12 reposições por ano</a:t>
            </a:r>
          </a:p>
          <a:p>
            <a:pPr marL="457200" indent="-457200">
              <a:lnSpc>
                <a:spcPct val="90000"/>
              </a:lnSpc>
            </a:pPr>
            <a:endParaRPr lang="pt-BR"/>
          </a:p>
          <a:p>
            <a:pPr marL="457200" indent="-457200">
              <a:lnSpc>
                <a:spcPct val="90000"/>
              </a:lnSpc>
            </a:pPr>
            <a:r>
              <a:rPr lang="pt-BR"/>
              <a:t>Portanto o Custo Total</a:t>
            </a:r>
          </a:p>
          <a:p>
            <a:pPr marL="457200" indent="-457200">
              <a:lnSpc>
                <a:spcPct val="90000"/>
              </a:lnSpc>
            </a:pPr>
            <a:endParaRPr lang="pt-BR"/>
          </a:p>
          <a:p>
            <a:pPr marL="457200" indent="-457200">
              <a:lnSpc>
                <a:spcPct val="90000"/>
              </a:lnSpc>
            </a:pPr>
            <a:r>
              <a:rPr lang="pt-BR"/>
              <a:t>CT = 600 x 50 + 600 / 283 x 1300 + (1- 2/4) x 283/2 x 50 x 078 = 35.515,00</a:t>
            </a:r>
          </a:p>
        </p:txBody>
      </p:sp>
      <p:sp>
        <p:nvSpPr>
          <p:cNvPr id="388101" name="Line 5"/>
          <p:cNvSpPr>
            <a:spLocks noChangeShapeType="1"/>
          </p:cNvSpPr>
          <p:nvPr/>
        </p:nvSpPr>
        <p:spPr bwMode="auto">
          <a:xfrm>
            <a:off x="1258888" y="3286125"/>
            <a:ext cx="144462" cy="287338"/>
          </a:xfrm>
          <a:prstGeom prst="line">
            <a:avLst/>
          </a:prstGeom>
          <a:noFill/>
          <a:ln w="9525">
            <a:solidFill>
              <a:schemeClr val="tx1"/>
            </a:solidFill>
            <a:round/>
            <a:headEnd/>
            <a:tailEnd/>
          </a:ln>
          <a:effectLst/>
        </p:spPr>
        <p:txBody>
          <a:bodyPr wrap="none" anchor="ctr"/>
          <a:lstStyle/>
          <a:p>
            <a:endParaRPr lang="pt-BR"/>
          </a:p>
        </p:txBody>
      </p:sp>
      <p:sp>
        <p:nvSpPr>
          <p:cNvPr id="388102" name="Line 6"/>
          <p:cNvSpPr>
            <a:spLocks noChangeShapeType="1"/>
          </p:cNvSpPr>
          <p:nvPr/>
        </p:nvSpPr>
        <p:spPr bwMode="auto">
          <a:xfrm flipV="1">
            <a:off x="1403350" y="3141663"/>
            <a:ext cx="0" cy="431800"/>
          </a:xfrm>
          <a:prstGeom prst="line">
            <a:avLst/>
          </a:prstGeom>
          <a:noFill/>
          <a:ln w="9525">
            <a:solidFill>
              <a:schemeClr val="tx1"/>
            </a:solidFill>
            <a:round/>
            <a:headEnd/>
            <a:tailEnd/>
          </a:ln>
          <a:effectLst/>
        </p:spPr>
        <p:txBody>
          <a:bodyPr wrap="none" anchor="ctr"/>
          <a:lstStyle/>
          <a:p>
            <a:endParaRPr lang="pt-BR"/>
          </a:p>
        </p:txBody>
      </p:sp>
      <p:sp>
        <p:nvSpPr>
          <p:cNvPr id="388103" name="Line 7"/>
          <p:cNvSpPr>
            <a:spLocks noChangeShapeType="1"/>
          </p:cNvSpPr>
          <p:nvPr/>
        </p:nvSpPr>
        <p:spPr bwMode="auto">
          <a:xfrm>
            <a:off x="1404938" y="3141663"/>
            <a:ext cx="2303462" cy="0"/>
          </a:xfrm>
          <a:prstGeom prst="line">
            <a:avLst/>
          </a:prstGeom>
          <a:noFill/>
          <a:ln w="9525">
            <a:solidFill>
              <a:schemeClr val="tx1"/>
            </a:solidFill>
            <a:round/>
            <a:headEnd/>
            <a:tailEnd/>
          </a:ln>
          <a:effectLst/>
        </p:spPr>
        <p:txBody>
          <a:bodyPr wrap="none" anchor="ctr"/>
          <a:lstStyle/>
          <a:p>
            <a:endParaRPr lang="pt-BR"/>
          </a:p>
        </p:txBody>
      </p:sp>
      <p:sp>
        <p:nvSpPr>
          <p:cNvPr id="388104" name="Line 8"/>
          <p:cNvSpPr>
            <a:spLocks noChangeShapeType="1"/>
          </p:cNvSpPr>
          <p:nvPr/>
        </p:nvSpPr>
        <p:spPr bwMode="auto">
          <a:xfrm>
            <a:off x="1187450" y="4005263"/>
            <a:ext cx="144463" cy="360362"/>
          </a:xfrm>
          <a:prstGeom prst="line">
            <a:avLst/>
          </a:prstGeom>
          <a:noFill/>
          <a:ln w="9525">
            <a:solidFill>
              <a:schemeClr val="tx1"/>
            </a:solidFill>
            <a:round/>
            <a:headEnd/>
            <a:tailEnd/>
          </a:ln>
          <a:effectLst/>
        </p:spPr>
        <p:txBody>
          <a:bodyPr wrap="none" anchor="ctr"/>
          <a:lstStyle/>
          <a:p>
            <a:endParaRPr lang="pt-BR"/>
          </a:p>
        </p:txBody>
      </p:sp>
      <p:sp>
        <p:nvSpPr>
          <p:cNvPr id="388105" name="Line 9"/>
          <p:cNvSpPr>
            <a:spLocks noChangeShapeType="1"/>
          </p:cNvSpPr>
          <p:nvPr/>
        </p:nvSpPr>
        <p:spPr bwMode="auto">
          <a:xfrm flipV="1">
            <a:off x="1330325" y="3933825"/>
            <a:ext cx="1588" cy="431800"/>
          </a:xfrm>
          <a:prstGeom prst="line">
            <a:avLst/>
          </a:prstGeom>
          <a:noFill/>
          <a:ln w="9525">
            <a:solidFill>
              <a:schemeClr val="tx1"/>
            </a:solidFill>
            <a:round/>
            <a:headEnd/>
            <a:tailEnd/>
          </a:ln>
          <a:effectLst/>
        </p:spPr>
        <p:txBody>
          <a:bodyPr wrap="none" anchor="ctr"/>
          <a:lstStyle/>
          <a:p>
            <a:endParaRPr lang="pt-BR"/>
          </a:p>
        </p:txBody>
      </p:sp>
      <p:sp>
        <p:nvSpPr>
          <p:cNvPr id="388106" name="Line 10"/>
          <p:cNvSpPr>
            <a:spLocks noChangeShapeType="1"/>
          </p:cNvSpPr>
          <p:nvPr/>
        </p:nvSpPr>
        <p:spPr bwMode="auto">
          <a:xfrm>
            <a:off x="1331913" y="3933825"/>
            <a:ext cx="2447925" cy="0"/>
          </a:xfrm>
          <a:prstGeom prst="line">
            <a:avLst/>
          </a:prstGeom>
          <a:noFill/>
          <a:ln w="9525">
            <a:solidFill>
              <a:schemeClr val="tx1"/>
            </a:solidFill>
            <a:round/>
            <a:headEnd/>
            <a:tailEnd/>
          </a:ln>
          <a:effectLst/>
        </p:spPr>
        <p:txBody>
          <a:bodyPr wrap="none" anchor="ctr"/>
          <a:lstStyle/>
          <a:p>
            <a:endParaRPr lang="pt-BR"/>
          </a:p>
        </p:txBody>
      </p:sp>
      <p:sp>
        <p:nvSpPr>
          <p:cNvPr id="388107" name="Line 11"/>
          <p:cNvSpPr>
            <a:spLocks noChangeShapeType="1"/>
          </p:cNvSpPr>
          <p:nvPr/>
        </p:nvSpPr>
        <p:spPr bwMode="auto">
          <a:xfrm>
            <a:off x="1042988" y="5013325"/>
            <a:ext cx="215900" cy="215900"/>
          </a:xfrm>
          <a:prstGeom prst="line">
            <a:avLst/>
          </a:prstGeom>
          <a:noFill/>
          <a:ln w="9525">
            <a:solidFill>
              <a:schemeClr val="tx1"/>
            </a:solidFill>
            <a:round/>
            <a:headEnd/>
            <a:tailEnd/>
          </a:ln>
          <a:effectLst/>
        </p:spPr>
        <p:txBody>
          <a:bodyPr wrap="none" anchor="ctr"/>
          <a:lstStyle/>
          <a:p>
            <a:endParaRPr lang="pt-BR"/>
          </a:p>
        </p:txBody>
      </p:sp>
      <p:sp>
        <p:nvSpPr>
          <p:cNvPr id="388108" name="Line 12"/>
          <p:cNvSpPr>
            <a:spLocks noChangeShapeType="1"/>
          </p:cNvSpPr>
          <p:nvPr/>
        </p:nvSpPr>
        <p:spPr bwMode="auto">
          <a:xfrm flipV="1">
            <a:off x="1258888" y="4652963"/>
            <a:ext cx="0" cy="576262"/>
          </a:xfrm>
          <a:prstGeom prst="line">
            <a:avLst/>
          </a:prstGeom>
          <a:noFill/>
          <a:ln w="9525">
            <a:solidFill>
              <a:schemeClr val="tx1"/>
            </a:solidFill>
            <a:round/>
            <a:headEnd/>
            <a:tailEnd/>
          </a:ln>
          <a:effectLst/>
        </p:spPr>
        <p:txBody>
          <a:bodyPr wrap="none" anchor="ctr"/>
          <a:lstStyle/>
          <a:p>
            <a:endParaRPr lang="pt-BR"/>
          </a:p>
        </p:txBody>
      </p:sp>
      <p:sp>
        <p:nvSpPr>
          <p:cNvPr id="388109" name="Line 13"/>
          <p:cNvSpPr>
            <a:spLocks noChangeShapeType="1"/>
          </p:cNvSpPr>
          <p:nvPr/>
        </p:nvSpPr>
        <p:spPr bwMode="auto">
          <a:xfrm>
            <a:off x="1258888" y="4652963"/>
            <a:ext cx="2449512" cy="0"/>
          </a:xfrm>
          <a:prstGeom prst="line">
            <a:avLst/>
          </a:prstGeom>
          <a:noFill/>
          <a:ln w="9525">
            <a:solidFill>
              <a:schemeClr val="tx1"/>
            </a:solidFill>
            <a:round/>
            <a:headEnd/>
            <a:tailEnd/>
          </a:ln>
          <a:effectLst/>
        </p:spPr>
        <p:txBody>
          <a:bodyPr wrap="none" anchor="ctr"/>
          <a:lstStyle/>
          <a:p>
            <a:endParaRPr lang="pt-BR"/>
          </a:p>
        </p:txBody>
      </p:sp>
      <p:sp>
        <p:nvSpPr>
          <p:cNvPr id="388110" name="Line 14"/>
          <p:cNvSpPr>
            <a:spLocks noChangeShapeType="1"/>
          </p:cNvSpPr>
          <p:nvPr/>
        </p:nvSpPr>
        <p:spPr bwMode="auto">
          <a:xfrm>
            <a:off x="1331913" y="2781300"/>
            <a:ext cx="144462" cy="215900"/>
          </a:xfrm>
          <a:prstGeom prst="line">
            <a:avLst/>
          </a:prstGeom>
          <a:noFill/>
          <a:ln w="9525">
            <a:solidFill>
              <a:schemeClr val="tx1"/>
            </a:solidFill>
            <a:round/>
            <a:headEnd/>
            <a:tailEnd/>
          </a:ln>
          <a:effectLst/>
        </p:spPr>
        <p:txBody>
          <a:bodyPr wrap="none" anchor="ctr"/>
          <a:lstStyle/>
          <a:p>
            <a:endParaRPr lang="pt-BR"/>
          </a:p>
        </p:txBody>
      </p:sp>
      <p:sp>
        <p:nvSpPr>
          <p:cNvPr id="388111" name="Line 15"/>
          <p:cNvSpPr>
            <a:spLocks noChangeShapeType="1"/>
          </p:cNvSpPr>
          <p:nvPr/>
        </p:nvSpPr>
        <p:spPr bwMode="auto">
          <a:xfrm flipV="1">
            <a:off x="1476375" y="2565400"/>
            <a:ext cx="0" cy="431800"/>
          </a:xfrm>
          <a:prstGeom prst="line">
            <a:avLst/>
          </a:prstGeom>
          <a:noFill/>
          <a:ln w="9525">
            <a:solidFill>
              <a:schemeClr val="tx1"/>
            </a:solidFill>
            <a:round/>
            <a:headEnd/>
            <a:tailEnd/>
          </a:ln>
          <a:effectLst/>
        </p:spPr>
        <p:txBody>
          <a:bodyPr wrap="none" anchor="ctr"/>
          <a:lstStyle/>
          <a:p>
            <a:endParaRPr lang="pt-BR"/>
          </a:p>
        </p:txBody>
      </p:sp>
      <p:sp>
        <p:nvSpPr>
          <p:cNvPr id="388112" name="Line 16"/>
          <p:cNvSpPr>
            <a:spLocks noChangeShapeType="1"/>
          </p:cNvSpPr>
          <p:nvPr/>
        </p:nvSpPr>
        <p:spPr bwMode="auto">
          <a:xfrm>
            <a:off x="1476375" y="2565400"/>
            <a:ext cx="2232025" cy="0"/>
          </a:xfrm>
          <a:prstGeom prst="line">
            <a:avLst/>
          </a:prstGeom>
          <a:noFill/>
          <a:ln w="9525">
            <a:solidFill>
              <a:schemeClr val="tx1"/>
            </a:solidFill>
            <a:round/>
            <a:headEnd/>
            <a:tailEnd/>
          </a:ln>
          <a:effectLst/>
        </p:spPr>
        <p:txBody>
          <a:bodyPr wrap="none" anchor="ctr"/>
          <a:lstStyle/>
          <a:p>
            <a:endParaRPr lang="pt-BR"/>
          </a:p>
        </p:txBody>
      </p:sp>
      <p:sp>
        <p:nvSpPr>
          <p:cNvPr id="388114" name="Rectangle 18"/>
          <p:cNvSpPr>
            <a:spLocks noGrp="1" noChangeArrowheads="1"/>
          </p:cNvSpPr>
          <p:nvPr>
            <p:ph type="title"/>
          </p:nvPr>
        </p:nvSpPr>
        <p:spPr bwMode="auto">
          <a:xfrm>
            <a:off x="0" y="773113"/>
            <a:ext cx="8062913" cy="352425"/>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Administração de estoque</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389124" name="Text Box 4"/>
          <p:cNvSpPr txBox="1">
            <a:spLocks noChangeArrowheads="1"/>
          </p:cNvSpPr>
          <p:nvPr/>
        </p:nvSpPr>
        <p:spPr bwMode="auto">
          <a:xfrm>
            <a:off x="762000" y="1219200"/>
            <a:ext cx="7848600" cy="2238375"/>
          </a:xfrm>
          <a:prstGeom prst="rect">
            <a:avLst/>
          </a:prstGeom>
          <a:noFill/>
          <a:ln w="9525">
            <a:noFill/>
            <a:miter lim="800000"/>
            <a:headEnd/>
            <a:tailEnd/>
          </a:ln>
          <a:effectLst/>
        </p:spPr>
        <p:txBody>
          <a:bodyPr>
            <a:spAutoFit/>
          </a:bodyPr>
          <a:lstStyle/>
          <a:p>
            <a:pPr marL="457200" indent="-457200">
              <a:lnSpc>
                <a:spcPct val="90000"/>
              </a:lnSpc>
            </a:pPr>
            <a:r>
              <a:rPr lang="pt-BR"/>
              <a:t>	Controle de estoque por ponto de pedido</a:t>
            </a:r>
          </a:p>
          <a:p>
            <a:pPr marL="457200" indent="-457200">
              <a:lnSpc>
                <a:spcPct val="90000"/>
              </a:lnSpc>
            </a:pPr>
            <a:endParaRPr lang="pt-BR"/>
          </a:p>
          <a:p>
            <a:pPr marL="457200" indent="-457200">
              <a:lnSpc>
                <a:spcPct val="90000"/>
              </a:lnSpc>
            </a:pPr>
            <a:r>
              <a:rPr lang="pt-BR"/>
              <a:t>	Estabelecer uma quantidade de itens em estoque , que quando atingida , dá partida ao processo de reposição do item em uma quantidade pré estabelecida</a:t>
            </a:r>
          </a:p>
          <a:p>
            <a:pPr marL="457200" indent="-457200">
              <a:lnSpc>
                <a:spcPct val="90000"/>
              </a:lnSpc>
            </a:pPr>
            <a:endParaRPr lang="pt-BR"/>
          </a:p>
          <a:p>
            <a:pPr marL="457200" indent="-457200">
              <a:lnSpc>
                <a:spcPct val="90000"/>
              </a:lnSpc>
            </a:pPr>
            <a:r>
              <a:rPr lang="pt-BR"/>
              <a:t>PP = d x t + Qs</a:t>
            </a:r>
          </a:p>
          <a:p>
            <a:pPr marL="457200" indent="-457200">
              <a:lnSpc>
                <a:spcPct val="90000"/>
              </a:lnSpc>
            </a:pPr>
            <a:r>
              <a:rPr lang="pt-BR" sz="1200"/>
              <a:t>PP = ponto de pedido</a:t>
            </a:r>
          </a:p>
          <a:p>
            <a:pPr marL="457200" indent="-457200">
              <a:lnSpc>
                <a:spcPct val="90000"/>
              </a:lnSpc>
            </a:pPr>
            <a:r>
              <a:rPr lang="pt-BR" sz="1200"/>
              <a:t> d = demanda por unidade de tempo</a:t>
            </a:r>
          </a:p>
          <a:p>
            <a:pPr marL="457200" indent="-457200">
              <a:lnSpc>
                <a:spcPct val="90000"/>
              </a:lnSpc>
            </a:pPr>
            <a:r>
              <a:rPr lang="pt-BR" sz="1200"/>
              <a:t> t = tempo de ressuprimento</a:t>
            </a:r>
          </a:p>
          <a:p>
            <a:pPr marL="457200" indent="-457200">
              <a:lnSpc>
                <a:spcPct val="90000"/>
              </a:lnSpc>
            </a:pPr>
            <a:r>
              <a:rPr lang="pt-BR" sz="1200"/>
              <a:t>Qs = estoque de segurança</a:t>
            </a:r>
            <a:endParaRPr lang="pt-BR"/>
          </a:p>
        </p:txBody>
      </p:sp>
      <p:sp>
        <p:nvSpPr>
          <p:cNvPr id="389125" name="Line 5"/>
          <p:cNvSpPr>
            <a:spLocks noChangeShapeType="1"/>
          </p:cNvSpPr>
          <p:nvPr/>
        </p:nvSpPr>
        <p:spPr bwMode="auto">
          <a:xfrm>
            <a:off x="2339975" y="3789363"/>
            <a:ext cx="0" cy="2592387"/>
          </a:xfrm>
          <a:prstGeom prst="line">
            <a:avLst/>
          </a:prstGeom>
          <a:noFill/>
          <a:ln w="9525">
            <a:solidFill>
              <a:schemeClr val="tx1"/>
            </a:solidFill>
            <a:round/>
            <a:headEnd/>
            <a:tailEnd/>
          </a:ln>
          <a:effectLst/>
        </p:spPr>
        <p:txBody>
          <a:bodyPr wrap="none" anchor="ctr"/>
          <a:lstStyle/>
          <a:p>
            <a:endParaRPr lang="pt-BR"/>
          </a:p>
        </p:txBody>
      </p:sp>
      <p:sp>
        <p:nvSpPr>
          <p:cNvPr id="389126" name="Line 6"/>
          <p:cNvSpPr>
            <a:spLocks noChangeShapeType="1"/>
          </p:cNvSpPr>
          <p:nvPr/>
        </p:nvSpPr>
        <p:spPr bwMode="auto">
          <a:xfrm>
            <a:off x="1979613" y="6092825"/>
            <a:ext cx="5616575" cy="0"/>
          </a:xfrm>
          <a:prstGeom prst="line">
            <a:avLst/>
          </a:prstGeom>
          <a:noFill/>
          <a:ln w="9525">
            <a:solidFill>
              <a:schemeClr val="tx1"/>
            </a:solidFill>
            <a:round/>
            <a:headEnd/>
            <a:tailEnd/>
          </a:ln>
          <a:effectLst/>
        </p:spPr>
        <p:txBody>
          <a:bodyPr wrap="none" anchor="ctr"/>
          <a:lstStyle/>
          <a:p>
            <a:endParaRPr lang="pt-BR"/>
          </a:p>
        </p:txBody>
      </p:sp>
      <p:sp>
        <p:nvSpPr>
          <p:cNvPr id="389127" name="Line 7"/>
          <p:cNvSpPr>
            <a:spLocks noChangeShapeType="1"/>
          </p:cNvSpPr>
          <p:nvPr/>
        </p:nvSpPr>
        <p:spPr bwMode="auto">
          <a:xfrm>
            <a:off x="2339975" y="4149725"/>
            <a:ext cx="4824413" cy="0"/>
          </a:xfrm>
          <a:prstGeom prst="line">
            <a:avLst/>
          </a:prstGeom>
          <a:noFill/>
          <a:ln w="9525">
            <a:solidFill>
              <a:schemeClr val="tx1"/>
            </a:solidFill>
            <a:prstDash val="dash"/>
            <a:round/>
            <a:headEnd/>
            <a:tailEnd/>
          </a:ln>
          <a:effectLst/>
        </p:spPr>
        <p:txBody>
          <a:bodyPr wrap="none" anchor="ctr"/>
          <a:lstStyle/>
          <a:p>
            <a:endParaRPr lang="pt-BR"/>
          </a:p>
        </p:txBody>
      </p:sp>
      <p:sp>
        <p:nvSpPr>
          <p:cNvPr id="389128" name="Line 8"/>
          <p:cNvSpPr>
            <a:spLocks noChangeShapeType="1"/>
          </p:cNvSpPr>
          <p:nvPr/>
        </p:nvSpPr>
        <p:spPr bwMode="auto">
          <a:xfrm>
            <a:off x="2339975" y="5013325"/>
            <a:ext cx="4824413" cy="0"/>
          </a:xfrm>
          <a:prstGeom prst="line">
            <a:avLst/>
          </a:prstGeom>
          <a:noFill/>
          <a:ln w="9525">
            <a:solidFill>
              <a:schemeClr val="tx1"/>
            </a:solidFill>
            <a:prstDash val="dash"/>
            <a:round/>
            <a:headEnd/>
            <a:tailEnd/>
          </a:ln>
          <a:effectLst/>
        </p:spPr>
        <p:txBody>
          <a:bodyPr wrap="none" anchor="ctr"/>
          <a:lstStyle/>
          <a:p>
            <a:endParaRPr lang="pt-BR"/>
          </a:p>
        </p:txBody>
      </p:sp>
      <p:sp>
        <p:nvSpPr>
          <p:cNvPr id="389129" name="Line 9"/>
          <p:cNvSpPr>
            <a:spLocks noChangeShapeType="1"/>
          </p:cNvSpPr>
          <p:nvPr/>
        </p:nvSpPr>
        <p:spPr bwMode="auto">
          <a:xfrm>
            <a:off x="2339975" y="5661025"/>
            <a:ext cx="4824413" cy="0"/>
          </a:xfrm>
          <a:prstGeom prst="line">
            <a:avLst/>
          </a:prstGeom>
          <a:noFill/>
          <a:ln w="9525">
            <a:solidFill>
              <a:schemeClr val="tx1"/>
            </a:solidFill>
            <a:prstDash val="dash"/>
            <a:round/>
            <a:headEnd/>
            <a:tailEnd/>
          </a:ln>
          <a:effectLst/>
        </p:spPr>
        <p:txBody>
          <a:bodyPr wrap="none" anchor="ctr"/>
          <a:lstStyle/>
          <a:p>
            <a:endParaRPr lang="pt-BR"/>
          </a:p>
        </p:txBody>
      </p:sp>
      <p:sp>
        <p:nvSpPr>
          <p:cNvPr id="389130" name="Line 10"/>
          <p:cNvSpPr>
            <a:spLocks noChangeShapeType="1"/>
          </p:cNvSpPr>
          <p:nvPr/>
        </p:nvSpPr>
        <p:spPr bwMode="auto">
          <a:xfrm>
            <a:off x="3635375" y="4149725"/>
            <a:ext cx="0" cy="1511300"/>
          </a:xfrm>
          <a:prstGeom prst="line">
            <a:avLst/>
          </a:prstGeom>
          <a:noFill/>
          <a:ln w="9525">
            <a:solidFill>
              <a:schemeClr val="tx1"/>
            </a:solidFill>
            <a:round/>
            <a:headEnd/>
            <a:tailEnd/>
          </a:ln>
          <a:effectLst/>
        </p:spPr>
        <p:txBody>
          <a:bodyPr wrap="none" anchor="ctr"/>
          <a:lstStyle/>
          <a:p>
            <a:endParaRPr lang="pt-BR"/>
          </a:p>
        </p:txBody>
      </p:sp>
      <p:sp>
        <p:nvSpPr>
          <p:cNvPr id="389131" name="Line 11"/>
          <p:cNvSpPr>
            <a:spLocks noChangeShapeType="1"/>
          </p:cNvSpPr>
          <p:nvPr/>
        </p:nvSpPr>
        <p:spPr bwMode="auto">
          <a:xfrm>
            <a:off x="5003800" y="4149725"/>
            <a:ext cx="0" cy="1511300"/>
          </a:xfrm>
          <a:prstGeom prst="line">
            <a:avLst/>
          </a:prstGeom>
          <a:noFill/>
          <a:ln w="9525">
            <a:solidFill>
              <a:schemeClr val="tx1"/>
            </a:solidFill>
            <a:round/>
            <a:headEnd/>
            <a:tailEnd/>
          </a:ln>
          <a:effectLst/>
        </p:spPr>
        <p:txBody>
          <a:bodyPr wrap="none" anchor="ctr"/>
          <a:lstStyle/>
          <a:p>
            <a:endParaRPr lang="pt-BR"/>
          </a:p>
        </p:txBody>
      </p:sp>
      <p:sp>
        <p:nvSpPr>
          <p:cNvPr id="389132" name="Line 12"/>
          <p:cNvSpPr>
            <a:spLocks noChangeShapeType="1"/>
          </p:cNvSpPr>
          <p:nvPr/>
        </p:nvSpPr>
        <p:spPr bwMode="auto">
          <a:xfrm>
            <a:off x="6300788" y="4149725"/>
            <a:ext cx="0" cy="1511300"/>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389133" name="Line 13"/>
          <p:cNvSpPr>
            <a:spLocks noChangeShapeType="1"/>
          </p:cNvSpPr>
          <p:nvPr/>
        </p:nvSpPr>
        <p:spPr bwMode="auto">
          <a:xfrm>
            <a:off x="2339975" y="4149725"/>
            <a:ext cx="1295400" cy="1511300"/>
          </a:xfrm>
          <a:prstGeom prst="line">
            <a:avLst/>
          </a:prstGeom>
          <a:noFill/>
          <a:ln w="9525">
            <a:solidFill>
              <a:schemeClr val="tx1"/>
            </a:solidFill>
            <a:round/>
            <a:headEnd/>
            <a:tailEnd/>
          </a:ln>
          <a:effectLst/>
        </p:spPr>
        <p:txBody>
          <a:bodyPr wrap="none" anchor="ctr"/>
          <a:lstStyle/>
          <a:p>
            <a:endParaRPr lang="pt-BR"/>
          </a:p>
        </p:txBody>
      </p:sp>
      <p:sp>
        <p:nvSpPr>
          <p:cNvPr id="389134" name="Line 14"/>
          <p:cNvSpPr>
            <a:spLocks noChangeShapeType="1"/>
          </p:cNvSpPr>
          <p:nvPr/>
        </p:nvSpPr>
        <p:spPr bwMode="auto">
          <a:xfrm>
            <a:off x="3635375" y="4149725"/>
            <a:ext cx="1295400" cy="1511300"/>
          </a:xfrm>
          <a:prstGeom prst="line">
            <a:avLst/>
          </a:prstGeom>
          <a:noFill/>
          <a:ln w="9525">
            <a:solidFill>
              <a:schemeClr val="tx1"/>
            </a:solidFill>
            <a:round/>
            <a:headEnd/>
            <a:tailEnd/>
          </a:ln>
          <a:effectLst/>
        </p:spPr>
        <p:txBody>
          <a:bodyPr wrap="none" anchor="ctr"/>
          <a:lstStyle/>
          <a:p>
            <a:endParaRPr lang="pt-BR"/>
          </a:p>
        </p:txBody>
      </p:sp>
      <p:sp>
        <p:nvSpPr>
          <p:cNvPr id="389135" name="Line 15"/>
          <p:cNvSpPr>
            <a:spLocks noChangeShapeType="1"/>
          </p:cNvSpPr>
          <p:nvPr/>
        </p:nvSpPr>
        <p:spPr bwMode="auto">
          <a:xfrm>
            <a:off x="5003800" y="4149725"/>
            <a:ext cx="1295400" cy="1511300"/>
          </a:xfrm>
          <a:prstGeom prst="line">
            <a:avLst/>
          </a:prstGeom>
          <a:noFill/>
          <a:ln w="9525">
            <a:solidFill>
              <a:schemeClr val="tx1"/>
            </a:solidFill>
            <a:round/>
            <a:headEnd/>
            <a:tailEnd/>
          </a:ln>
          <a:effectLst/>
        </p:spPr>
        <p:txBody>
          <a:bodyPr wrap="none" anchor="ctr"/>
          <a:lstStyle/>
          <a:p>
            <a:endParaRPr lang="pt-BR"/>
          </a:p>
        </p:txBody>
      </p:sp>
      <p:sp>
        <p:nvSpPr>
          <p:cNvPr id="389136" name="Line 16"/>
          <p:cNvSpPr>
            <a:spLocks noChangeShapeType="1"/>
          </p:cNvSpPr>
          <p:nvPr/>
        </p:nvSpPr>
        <p:spPr bwMode="auto">
          <a:xfrm>
            <a:off x="3059113" y="5013325"/>
            <a:ext cx="0" cy="1439863"/>
          </a:xfrm>
          <a:prstGeom prst="line">
            <a:avLst/>
          </a:prstGeom>
          <a:noFill/>
          <a:ln w="9525">
            <a:solidFill>
              <a:schemeClr val="tx1"/>
            </a:solidFill>
            <a:prstDash val="dash"/>
            <a:round/>
            <a:headEnd/>
            <a:tailEnd/>
          </a:ln>
          <a:effectLst/>
        </p:spPr>
        <p:txBody>
          <a:bodyPr wrap="none" anchor="ctr"/>
          <a:lstStyle/>
          <a:p>
            <a:endParaRPr lang="pt-BR"/>
          </a:p>
        </p:txBody>
      </p:sp>
      <p:sp>
        <p:nvSpPr>
          <p:cNvPr id="389137" name="Line 17"/>
          <p:cNvSpPr>
            <a:spLocks noChangeShapeType="1"/>
          </p:cNvSpPr>
          <p:nvPr/>
        </p:nvSpPr>
        <p:spPr bwMode="auto">
          <a:xfrm>
            <a:off x="3635375" y="5661025"/>
            <a:ext cx="1588" cy="792163"/>
          </a:xfrm>
          <a:prstGeom prst="line">
            <a:avLst/>
          </a:prstGeom>
          <a:noFill/>
          <a:ln w="9525">
            <a:solidFill>
              <a:schemeClr val="tx1"/>
            </a:solidFill>
            <a:prstDash val="dash"/>
            <a:round/>
            <a:headEnd/>
            <a:tailEnd/>
          </a:ln>
          <a:effectLst/>
        </p:spPr>
        <p:txBody>
          <a:bodyPr wrap="none" anchor="ctr"/>
          <a:lstStyle/>
          <a:p>
            <a:endParaRPr lang="pt-BR"/>
          </a:p>
        </p:txBody>
      </p:sp>
      <p:sp>
        <p:nvSpPr>
          <p:cNvPr id="389138" name="Line 18"/>
          <p:cNvSpPr>
            <a:spLocks noChangeShapeType="1"/>
          </p:cNvSpPr>
          <p:nvPr/>
        </p:nvSpPr>
        <p:spPr bwMode="auto">
          <a:xfrm>
            <a:off x="3851275" y="4365625"/>
            <a:ext cx="0" cy="358775"/>
          </a:xfrm>
          <a:prstGeom prst="line">
            <a:avLst/>
          </a:prstGeom>
          <a:noFill/>
          <a:ln w="9525">
            <a:solidFill>
              <a:schemeClr val="tx1"/>
            </a:solidFill>
            <a:prstDash val="dash"/>
            <a:round/>
            <a:headEnd/>
            <a:tailEnd/>
          </a:ln>
          <a:effectLst/>
        </p:spPr>
        <p:txBody>
          <a:bodyPr wrap="none" anchor="ctr"/>
          <a:lstStyle/>
          <a:p>
            <a:endParaRPr lang="pt-BR"/>
          </a:p>
        </p:txBody>
      </p:sp>
      <p:sp>
        <p:nvSpPr>
          <p:cNvPr id="389139" name="Line 19"/>
          <p:cNvSpPr>
            <a:spLocks noChangeShapeType="1"/>
          </p:cNvSpPr>
          <p:nvPr/>
        </p:nvSpPr>
        <p:spPr bwMode="auto">
          <a:xfrm>
            <a:off x="3851275" y="4724400"/>
            <a:ext cx="288925" cy="0"/>
          </a:xfrm>
          <a:prstGeom prst="line">
            <a:avLst/>
          </a:prstGeom>
          <a:noFill/>
          <a:ln w="9525">
            <a:solidFill>
              <a:schemeClr val="tx1"/>
            </a:solidFill>
            <a:prstDash val="dash"/>
            <a:round/>
            <a:headEnd/>
            <a:tailEnd/>
          </a:ln>
          <a:effectLst/>
        </p:spPr>
        <p:txBody>
          <a:bodyPr wrap="none" anchor="ctr"/>
          <a:lstStyle/>
          <a:p>
            <a:endParaRPr lang="pt-BR"/>
          </a:p>
        </p:txBody>
      </p:sp>
      <p:sp>
        <p:nvSpPr>
          <p:cNvPr id="389140" name="Text Box 20"/>
          <p:cNvSpPr txBox="1">
            <a:spLocks noChangeArrowheads="1"/>
          </p:cNvSpPr>
          <p:nvPr/>
        </p:nvSpPr>
        <p:spPr bwMode="auto">
          <a:xfrm>
            <a:off x="3275856" y="3573016"/>
            <a:ext cx="1497012" cy="396875"/>
          </a:xfrm>
          <a:prstGeom prst="rect">
            <a:avLst/>
          </a:prstGeom>
          <a:noFill/>
          <a:ln w="9525">
            <a:noFill/>
            <a:miter lim="800000"/>
            <a:headEnd/>
            <a:tailEnd/>
          </a:ln>
          <a:effectLst/>
        </p:spPr>
        <p:txBody>
          <a:bodyPr wrap="none">
            <a:spAutoFit/>
          </a:bodyPr>
          <a:lstStyle/>
          <a:p>
            <a:pPr algn="ctr"/>
            <a:r>
              <a:rPr lang="pt-BR" sz="2000" dirty="0"/>
              <a:t>Quantidade</a:t>
            </a:r>
          </a:p>
        </p:txBody>
      </p:sp>
      <p:sp>
        <p:nvSpPr>
          <p:cNvPr id="389141" name="Text Box 21"/>
          <p:cNvSpPr txBox="1">
            <a:spLocks noChangeArrowheads="1"/>
          </p:cNvSpPr>
          <p:nvPr/>
        </p:nvSpPr>
        <p:spPr bwMode="auto">
          <a:xfrm>
            <a:off x="1155700" y="3856038"/>
            <a:ext cx="930275" cy="396875"/>
          </a:xfrm>
          <a:prstGeom prst="rect">
            <a:avLst/>
          </a:prstGeom>
          <a:noFill/>
          <a:ln w="9525">
            <a:noFill/>
            <a:miter lim="800000"/>
            <a:headEnd/>
            <a:tailEnd/>
          </a:ln>
          <a:effectLst/>
        </p:spPr>
        <p:txBody>
          <a:bodyPr wrap="none">
            <a:spAutoFit/>
          </a:bodyPr>
          <a:lstStyle/>
          <a:p>
            <a:pPr algn="ctr"/>
            <a:r>
              <a:rPr lang="pt-BR" sz="2000"/>
              <a:t>Q max</a:t>
            </a:r>
          </a:p>
        </p:txBody>
      </p:sp>
      <p:sp>
        <p:nvSpPr>
          <p:cNvPr id="389142" name="Text Box 22"/>
          <p:cNvSpPr txBox="1">
            <a:spLocks noChangeArrowheads="1"/>
          </p:cNvSpPr>
          <p:nvPr/>
        </p:nvSpPr>
        <p:spPr bwMode="auto">
          <a:xfrm>
            <a:off x="3186113" y="6127750"/>
            <a:ext cx="254000" cy="396875"/>
          </a:xfrm>
          <a:prstGeom prst="rect">
            <a:avLst/>
          </a:prstGeom>
          <a:noFill/>
          <a:ln w="9525">
            <a:noFill/>
            <a:miter lim="800000"/>
            <a:headEnd/>
            <a:tailEnd/>
          </a:ln>
          <a:effectLst/>
        </p:spPr>
        <p:txBody>
          <a:bodyPr wrap="none">
            <a:spAutoFit/>
          </a:bodyPr>
          <a:lstStyle/>
          <a:p>
            <a:pPr algn="ctr"/>
            <a:r>
              <a:rPr lang="pt-BR" sz="2000"/>
              <a:t>t</a:t>
            </a:r>
          </a:p>
        </p:txBody>
      </p:sp>
      <p:sp>
        <p:nvSpPr>
          <p:cNvPr id="389143" name="Text Box 23"/>
          <p:cNvSpPr txBox="1">
            <a:spLocks noChangeArrowheads="1"/>
          </p:cNvSpPr>
          <p:nvPr/>
        </p:nvSpPr>
        <p:spPr bwMode="auto">
          <a:xfrm>
            <a:off x="1606550" y="4797425"/>
            <a:ext cx="523875" cy="396875"/>
          </a:xfrm>
          <a:prstGeom prst="rect">
            <a:avLst/>
          </a:prstGeom>
          <a:noFill/>
          <a:ln w="9525">
            <a:noFill/>
            <a:miter lim="800000"/>
            <a:headEnd/>
            <a:tailEnd/>
          </a:ln>
          <a:effectLst/>
        </p:spPr>
        <p:txBody>
          <a:bodyPr wrap="none">
            <a:spAutoFit/>
          </a:bodyPr>
          <a:lstStyle/>
          <a:p>
            <a:pPr algn="ctr"/>
            <a:r>
              <a:rPr lang="pt-BR" sz="2000"/>
              <a:t>PP</a:t>
            </a:r>
          </a:p>
        </p:txBody>
      </p:sp>
      <p:sp>
        <p:nvSpPr>
          <p:cNvPr id="389144" name="Text Box 24"/>
          <p:cNvSpPr txBox="1">
            <a:spLocks noChangeArrowheads="1"/>
          </p:cNvSpPr>
          <p:nvPr/>
        </p:nvSpPr>
        <p:spPr bwMode="auto">
          <a:xfrm>
            <a:off x="1023938" y="5445125"/>
            <a:ext cx="1401762" cy="396875"/>
          </a:xfrm>
          <a:prstGeom prst="rect">
            <a:avLst/>
          </a:prstGeom>
          <a:noFill/>
          <a:ln w="9525">
            <a:noFill/>
            <a:miter lim="800000"/>
            <a:headEnd/>
            <a:tailEnd/>
          </a:ln>
          <a:effectLst/>
        </p:spPr>
        <p:txBody>
          <a:bodyPr wrap="none">
            <a:spAutoFit/>
          </a:bodyPr>
          <a:lstStyle/>
          <a:p>
            <a:pPr algn="ctr"/>
            <a:r>
              <a:rPr lang="pt-BR" sz="2000"/>
              <a:t>Qs = Qmin</a:t>
            </a:r>
          </a:p>
        </p:txBody>
      </p:sp>
      <p:sp>
        <p:nvSpPr>
          <p:cNvPr id="389145" name="Text Box 25"/>
          <p:cNvSpPr txBox="1">
            <a:spLocks noChangeArrowheads="1"/>
          </p:cNvSpPr>
          <p:nvPr/>
        </p:nvSpPr>
        <p:spPr bwMode="auto">
          <a:xfrm>
            <a:off x="6861175" y="6200775"/>
            <a:ext cx="974725" cy="396875"/>
          </a:xfrm>
          <a:prstGeom prst="rect">
            <a:avLst/>
          </a:prstGeom>
          <a:noFill/>
          <a:ln w="9525">
            <a:noFill/>
            <a:miter lim="800000"/>
            <a:headEnd/>
            <a:tailEnd/>
          </a:ln>
          <a:effectLst/>
        </p:spPr>
        <p:txBody>
          <a:bodyPr wrap="none">
            <a:spAutoFit/>
          </a:bodyPr>
          <a:lstStyle/>
          <a:p>
            <a:pPr algn="ctr"/>
            <a:r>
              <a:rPr lang="pt-BR" sz="2000"/>
              <a:t>Tempo</a:t>
            </a:r>
          </a:p>
        </p:txBody>
      </p:sp>
      <p:sp>
        <p:nvSpPr>
          <p:cNvPr id="389146" name="Text Box 26"/>
          <p:cNvSpPr txBox="1">
            <a:spLocks noChangeArrowheads="1"/>
          </p:cNvSpPr>
          <p:nvPr/>
        </p:nvSpPr>
        <p:spPr bwMode="auto">
          <a:xfrm>
            <a:off x="3563938" y="4508500"/>
            <a:ext cx="325437" cy="396875"/>
          </a:xfrm>
          <a:prstGeom prst="rect">
            <a:avLst/>
          </a:prstGeom>
          <a:noFill/>
          <a:ln w="9525">
            <a:noFill/>
            <a:miter lim="800000"/>
            <a:headEnd/>
            <a:tailEnd/>
          </a:ln>
          <a:effectLst/>
        </p:spPr>
        <p:txBody>
          <a:bodyPr wrap="none">
            <a:spAutoFit/>
          </a:bodyPr>
          <a:lstStyle/>
          <a:p>
            <a:pPr algn="ctr"/>
            <a:r>
              <a:rPr lang="pt-BR" sz="2000"/>
              <a:t>d</a:t>
            </a:r>
          </a:p>
        </p:txBody>
      </p:sp>
      <p:sp>
        <p:nvSpPr>
          <p:cNvPr id="389147" name="Text Box 27"/>
          <p:cNvSpPr txBox="1">
            <a:spLocks noChangeArrowheads="1"/>
          </p:cNvSpPr>
          <p:nvPr/>
        </p:nvSpPr>
        <p:spPr bwMode="auto">
          <a:xfrm>
            <a:off x="6270625" y="4327525"/>
            <a:ext cx="381000" cy="396875"/>
          </a:xfrm>
          <a:prstGeom prst="rect">
            <a:avLst/>
          </a:prstGeom>
          <a:noFill/>
          <a:ln w="9525">
            <a:noFill/>
            <a:miter lim="800000"/>
            <a:headEnd/>
            <a:tailEnd/>
          </a:ln>
          <a:effectLst/>
        </p:spPr>
        <p:txBody>
          <a:bodyPr wrap="none">
            <a:spAutoFit/>
          </a:bodyPr>
          <a:lstStyle/>
          <a:p>
            <a:pPr algn="ctr"/>
            <a:r>
              <a:rPr lang="pt-BR" sz="2000"/>
              <a:t>Q</a:t>
            </a:r>
          </a:p>
        </p:txBody>
      </p:sp>
      <p:sp>
        <p:nvSpPr>
          <p:cNvPr id="389150" name="Rectangle 30"/>
          <p:cNvSpPr>
            <a:spLocks noGrp="1" noChangeArrowheads="1"/>
          </p:cNvSpPr>
          <p:nvPr>
            <p:ph type="title"/>
          </p:nvPr>
        </p:nvSpPr>
        <p:spPr bwMode="auto">
          <a:xfrm>
            <a:off x="0" y="773113"/>
            <a:ext cx="8062913" cy="352425"/>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Administração de estoque</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bwMode="auto">
          <a:xfrm>
            <a:off x="0" y="773113"/>
            <a:ext cx="8062913" cy="352425"/>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Administração de estoque</a:t>
            </a:r>
          </a:p>
        </p:txBody>
      </p:sp>
      <p:sp>
        <p:nvSpPr>
          <p:cNvPr id="390147"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390148" name="Text Box 4"/>
          <p:cNvSpPr txBox="1">
            <a:spLocks noChangeArrowheads="1"/>
          </p:cNvSpPr>
          <p:nvPr/>
        </p:nvSpPr>
        <p:spPr bwMode="auto">
          <a:xfrm>
            <a:off x="762000" y="1219200"/>
            <a:ext cx="7848600" cy="5045075"/>
          </a:xfrm>
          <a:prstGeom prst="rect">
            <a:avLst/>
          </a:prstGeom>
          <a:noFill/>
          <a:ln w="9525">
            <a:noFill/>
            <a:miter lim="800000"/>
            <a:headEnd/>
            <a:tailEnd/>
          </a:ln>
          <a:effectLst/>
        </p:spPr>
        <p:txBody>
          <a:bodyPr>
            <a:spAutoFit/>
          </a:bodyPr>
          <a:lstStyle/>
          <a:p>
            <a:pPr marL="457200" indent="-457200">
              <a:lnSpc>
                <a:spcPct val="90000"/>
              </a:lnSpc>
            </a:pPr>
            <a:r>
              <a:rPr lang="pt-BR"/>
              <a:t>	Controle de estoque por ponto de pedido</a:t>
            </a:r>
          </a:p>
          <a:p>
            <a:pPr marL="457200" indent="-457200">
              <a:lnSpc>
                <a:spcPct val="90000"/>
              </a:lnSpc>
            </a:pPr>
            <a:endParaRPr lang="pt-BR"/>
          </a:p>
          <a:p>
            <a:pPr marL="457200" indent="-457200">
              <a:lnSpc>
                <a:spcPct val="90000"/>
              </a:lnSpc>
            </a:pPr>
            <a:r>
              <a:rPr lang="pt-BR"/>
              <a:t>	Supondo que um item tenha demanda anual de 1200 unidades, um custo de preparação do pedido de $ 200,00, uma taxa de encargos financeiros sobre os estoques de 50 % ao ano e um custo unitário de $ 10,00. Supondo que o estoque de segurança seja de 80 unidades e um tempo de ressuprimento de 15 dias. Supondo um ano com 300 dias úteis a reposição se dado através de lotes econômicos. Monte um modelo de controle por ponto de pedido.</a:t>
            </a:r>
          </a:p>
          <a:p>
            <a:pPr marL="457200" indent="-457200">
              <a:lnSpc>
                <a:spcPct val="90000"/>
              </a:lnSpc>
            </a:pPr>
            <a:endParaRPr lang="pt-BR"/>
          </a:p>
          <a:p>
            <a:pPr marL="457200" indent="-457200">
              <a:lnSpc>
                <a:spcPct val="90000"/>
              </a:lnSpc>
            </a:pPr>
            <a:r>
              <a:rPr lang="pt-BR"/>
              <a:t> d = 1200 / 300 = 4 unidades por dia</a:t>
            </a:r>
          </a:p>
          <a:p>
            <a:pPr marL="457200" indent="-457200">
              <a:lnSpc>
                <a:spcPct val="90000"/>
              </a:lnSpc>
            </a:pPr>
            <a:endParaRPr lang="pt-BR"/>
          </a:p>
          <a:p>
            <a:pPr marL="457200" indent="-457200">
              <a:lnSpc>
                <a:spcPct val="90000"/>
              </a:lnSpc>
            </a:pPr>
            <a:r>
              <a:rPr lang="pt-BR"/>
              <a:t>PP = d x t + Qs</a:t>
            </a:r>
          </a:p>
          <a:p>
            <a:pPr marL="457200" indent="-457200">
              <a:lnSpc>
                <a:spcPct val="90000"/>
              </a:lnSpc>
            </a:pPr>
            <a:r>
              <a:rPr lang="pt-BR"/>
              <a:t>PP = 4 x 15 + 80 = 140 unidades</a:t>
            </a:r>
          </a:p>
          <a:p>
            <a:pPr marL="457200" indent="-457200">
              <a:lnSpc>
                <a:spcPct val="90000"/>
              </a:lnSpc>
            </a:pPr>
            <a:endParaRPr lang="pt-BR"/>
          </a:p>
          <a:p>
            <a:pPr marL="457200" indent="-457200">
              <a:lnSpc>
                <a:spcPct val="90000"/>
              </a:lnSpc>
            </a:pPr>
            <a:r>
              <a:rPr lang="pt-BR"/>
              <a:t>Q =    2 x D x A / C x I</a:t>
            </a:r>
          </a:p>
          <a:p>
            <a:pPr marL="457200" indent="-457200">
              <a:lnSpc>
                <a:spcPct val="90000"/>
              </a:lnSpc>
            </a:pPr>
            <a:endParaRPr lang="pt-BR"/>
          </a:p>
          <a:p>
            <a:pPr marL="457200" indent="-457200">
              <a:lnSpc>
                <a:spcPct val="90000"/>
              </a:lnSpc>
            </a:pPr>
            <a:r>
              <a:rPr lang="pt-BR"/>
              <a:t>Q =    2 x 1200 x 200 / 10 x 0,50  =  310 unidades</a:t>
            </a:r>
          </a:p>
          <a:p>
            <a:pPr marL="457200" indent="-457200">
              <a:lnSpc>
                <a:spcPct val="90000"/>
              </a:lnSpc>
            </a:pPr>
            <a:endParaRPr lang="pt-BR"/>
          </a:p>
          <a:p>
            <a:pPr marL="457200" indent="-457200">
              <a:lnSpc>
                <a:spcPct val="90000"/>
              </a:lnSpc>
            </a:pPr>
            <a:r>
              <a:rPr lang="pt-BR"/>
              <a:t>Q max = 310 unidades</a:t>
            </a:r>
          </a:p>
          <a:p>
            <a:pPr marL="457200" indent="-457200">
              <a:lnSpc>
                <a:spcPct val="90000"/>
              </a:lnSpc>
            </a:pPr>
            <a:r>
              <a:rPr lang="pt-BR"/>
              <a:t>Q min  =   80 unidades</a:t>
            </a:r>
          </a:p>
        </p:txBody>
      </p:sp>
      <p:sp>
        <p:nvSpPr>
          <p:cNvPr id="390149" name="Line 5"/>
          <p:cNvSpPr>
            <a:spLocks noChangeShapeType="1"/>
          </p:cNvSpPr>
          <p:nvPr/>
        </p:nvSpPr>
        <p:spPr bwMode="auto">
          <a:xfrm>
            <a:off x="1258888" y="4797425"/>
            <a:ext cx="144462" cy="215900"/>
          </a:xfrm>
          <a:prstGeom prst="line">
            <a:avLst/>
          </a:prstGeom>
          <a:noFill/>
          <a:ln w="9525">
            <a:solidFill>
              <a:schemeClr val="tx1"/>
            </a:solidFill>
            <a:round/>
            <a:headEnd/>
            <a:tailEnd/>
          </a:ln>
          <a:effectLst/>
        </p:spPr>
        <p:txBody>
          <a:bodyPr wrap="none" anchor="ctr"/>
          <a:lstStyle/>
          <a:p>
            <a:endParaRPr lang="pt-BR"/>
          </a:p>
        </p:txBody>
      </p:sp>
      <p:sp>
        <p:nvSpPr>
          <p:cNvPr id="390150" name="Line 6"/>
          <p:cNvSpPr>
            <a:spLocks noChangeShapeType="1"/>
          </p:cNvSpPr>
          <p:nvPr/>
        </p:nvSpPr>
        <p:spPr bwMode="auto">
          <a:xfrm flipV="1">
            <a:off x="1403350" y="4652963"/>
            <a:ext cx="0" cy="360362"/>
          </a:xfrm>
          <a:prstGeom prst="line">
            <a:avLst/>
          </a:prstGeom>
          <a:noFill/>
          <a:ln w="9525">
            <a:solidFill>
              <a:schemeClr val="tx1"/>
            </a:solidFill>
            <a:round/>
            <a:headEnd/>
            <a:tailEnd/>
          </a:ln>
          <a:effectLst/>
        </p:spPr>
        <p:txBody>
          <a:bodyPr wrap="none" anchor="ctr"/>
          <a:lstStyle/>
          <a:p>
            <a:endParaRPr lang="pt-BR"/>
          </a:p>
        </p:txBody>
      </p:sp>
      <p:sp>
        <p:nvSpPr>
          <p:cNvPr id="390151" name="Line 7"/>
          <p:cNvSpPr>
            <a:spLocks noChangeShapeType="1"/>
          </p:cNvSpPr>
          <p:nvPr/>
        </p:nvSpPr>
        <p:spPr bwMode="auto">
          <a:xfrm>
            <a:off x="1403648" y="4653136"/>
            <a:ext cx="1655763" cy="0"/>
          </a:xfrm>
          <a:prstGeom prst="line">
            <a:avLst/>
          </a:prstGeom>
          <a:noFill/>
          <a:ln w="9525">
            <a:solidFill>
              <a:schemeClr val="tx1"/>
            </a:solidFill>
            <a:round/>
            <a:headEnd/>
            <a:tailEnd/>
          </a:ln>
          <a:effectLst/>
        </p:spPr>
        <p:txBody>
          <a:bodyPr wrap="none" anchor="ctr"/>
          <a:lstStyle/>
          <a:p>
            <a:endParaRPr lang="pt-BR"/>
          </a:p>
        </p:txBody>
      </p:sp>
      <p:sp>
        <p:nvSpPr>
          <p:cNvPr id="390152" name="Line 8"/>
          <p:cNvSpPr>
            <a:spLocks noChangeShapeType="1"/>
          </p:cNvSpPr>
          <p:nvPr/>
        </p:nvSpPr>
        <p:spPr bwMode="auto">
          <a:xfrm>
            <a:off x="1258888" y="5373688"/>
            <a:ext cx="144462" cy="142875"/>
          </a:xfrm>
          <a:prstGeom prst="line">
            <a:avLst/>
          </a:prstGeom>
          <a:noFill/>
          <a:ln w="9525">
            <a:solidFill>
              <a:schemeClr val="tx1"/>
            </a:solidFill>
            <a:round/>
            <a:headEnd/>
            <a:tailEnd/>
          </a:ln>
          <a:effectLst/>
        </p:spPr>
        <p:txBody>
          <a:bodyPr wrap="none" anchor="ctr"/>
          <a:lstStyle/>
          <a:p>
            <a:endParaRPr lang="pt-BR"/>
          </a:p>
        </p:txBody>
      </p:sp>
      <p:sp>
        <p:nvSpPr>
          <p:cNvPr id="390153" name="Line 9"/>
          <p:cNvSpPr>
            <a:spLocks noChangeShapeType="1"/>
          </p:cNvSpPr>
          <p:nvPr/>
        </p:nvSpPr>
        <p:spPr bwMode="auto">
          <a:xfrm flipH="1" flipV="1">
            <a:off x="1403350" y="5157788"/>
            <a:ext cx="298" cy="359444"/>
          </a:xfrm>
          <a:prstGeom prst="line">
            <a:avLst/>
          </a:prstGeom>
          <a:noFill/>
          <a:ln w="9525">
            <a:solidFill>
              <a:schemeClr val="tx1"/>
            </a:solidFill>
            <a:round/>
            <a:headEnd/>
            <a:tailEnd/>
          </a:ln>
          <a:effectLst/>
        </p:spPr>
        <p:txBody>
          <a:bodyPr wrap="none" anchor="ctr"/>
          <a:lstStyle/>
          <a:p>
            <a:endParaRPr lang="pt-BR"/>
          </a:p>
        </p:txBody>
      </p:sp>
      <p:sp>
        <p:nvSpPr>
          <p:cNvPr id="390154" name="Line 10"/>
          <p:cNvSpPr>
            <a:spLocks noChangeShapeType="1"/>
          </p:cNvSpPr>
          <p:nvPr/>
        </p:nvSpPr>
        <p:spPr bwMode="auto">
          <a:xfrm>
            <a:off x="1403350" y="5157788"/>
            <a:ext cx="2376488" cy="0"/>
          </a:xfrm>
          <a:prstGeom prst="line">
            <a:avLst/>
          </a:prstGeom>
          <a:noFill/>
          <a:ln w="9525">
            <a:solidFill>
              <a:schemeClr val="tx1"/>
            </a:solidFill>
            <a:round/>
            <a:headEnd/>
            <a:tailEnd/>
          </a:ln>
          <a:effectLst/>
        </p:spPr>
        <p:txBody>
          <a:bodyPr wrap="none" anchor="ctr"/>
          <a:lstStyle/>
          <a:p>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4" name="Picture 2"/>
          <p:cNvPicPr>
            <a:picLocks noChangeAspect="1" noChangeArrowheads="1"/>
          </p:cNvPicPr>
          <p:nvPr/>
        </p:nvPicPr>
        <p:blipFill>
          <a:blip r:embed="rId2" cstate="print"/>
          <a:srcRect/>
          <a:stretch>
            <a:fillRect/>
          </a:stretch>
        </p:blipFill>
        <p:spPr bwMode="auto">
          <a:xfrm>
            <a:off x="428596" y="857232"/>
            <a:ext cx="8424862" cy="5616624"/>
          </a:xfrm>
          <a:prstGeom prst="rect">
            <a:avLst/>
          </a:prstGeom>
          <a:noFill/>
          <a:ln w="9525">
            <a:noFill/>
            <a:miter lim="800000"/>
            <a:headEnd/>
            <a:tailEnd/>
          </a:ln>
          <a:effectLst/>
        </p:spPr>
      </p:pic>
      <p:sp>
        <p:nvSpPr>
          <p:cNvPr id="3" name="CaixaDeTexto 2"/>
          <p:cNvSpPr txBox="1"/>
          <p:nvPr/>
        </p:nvSpPr>
        <p:spPr>
          <a:xfrm>
            <a:off x="714348" y="785794"/>
            <a:ext cx="6335902" cy="369332"/>
          </a:xfrm>
          <a:prstGeom prst="rect">
            <a:avLst/>
          </a:prstGeom>
          <a:noFill/>
        </p:spPr>
        <p:txBody>
          <a:bodyPr wrap="none" rtlCol="0">
            <a:spAutoFit/>
          </a:bodyPr>
          <a:lstStyle/>
          <a:p>
            <a:r>
              <a:rPr lang="pt-BR" b="1" dirty="0" smtClean="0"/>
              <a:t>PLT – Planejamento de Produção - Capitulo II, página 23</a:t>
            </a:r>
            <a:endParaRPr lang="pt-B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7" name="Picture 3"/>
          <p:cNvPicPr>
            <a:picLocks noChangeAspect="1" noChangeArrowheads="1"/>
          </p:cNvPicPr>
          <p:nvPr/>
        </p:nvPicPr>
        <p:blipFill>
          <a:blip r:embed="rId2" cstate="print"/>
          <a:srcRect/>
          <a:stretch>
            <a:fillRect/>
          </a:stretch>
        </p:blipFill>
        <p:spPr bwMode="auto">
          <a:xfrm>
            <a:off x="395288" y="764703"/>
            <a:ext cx="8424862" cy="56886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Picture 3"/>
          <p:cNvPicPr>
            <a:picLocks noChangeAspect="1" noChangeArrowheads="1"/>
          </p:cNvPicPr>
          <p:nvPr/>
        </p:nvPicPr>
        <p:blipFill>
          <a:blip r:embed="rId2" cstate="print"/>
          <a:srcRect/>
          <a:stretch>
            <a:fillRect/>
          </a:stretch>
        </p:blipFill>
        <p:spPr bwMode="auto">
          <a:xfrm>
            <a:off x="395288" y="1023938"/>
            <a:ext cx="8064500" cy="5357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3"/>
          <p:cNvPicPr>
            <a:picLocks noChangeAspect="1" noChangeArrowheads="1"/>
          </p:cNvPicPr>
          <p:nvPr/>
        </p:nvPicPr>
        <p:blipFill>
          <a:blip r:embed="rId2" cstate="print"/>
          <a:srcRect/>
          <a:stretch>
            <a:fillRect/>
          </a:stretch>
        </p:blipFill>
        <p:spPr bwMode="auto">
          <a:xfrm>
            <a:off x="611188" y="764704"/>
            <a:ext cx="7848600" cy="55446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9" name="Picture 3" descr="pcp165">
            <a:hlinkClick r:id="rId2"/>
          </p:cNvPr>
          <p:cNvPicPr>
            <a:picLocks noChangeAspect="1" noChangeArrowheads="1"/>
          </p:cNvPicPr>
          <p:nvPr/>
        </p:nvPicPr>
        <p:blipFill>
          <a:blip r:embed="rId3" cstate="print"/>
          <a:srcRect/>
          <a:stretch>
            <a:fillRect/>
          </a:stretch>
        </p:blipFill>
        <p:spPr bwMode="auto">
          <a:xfrm>
            <a:off x="2073275" y="1125538"/>
            <a:ext cx="4659313" cy="4679950"/>
          </a:xfrm>
          <a:prstGeom prst="rect">
            <a:avLst/>
          </a:prstGeom>
          <a:noFill/>
        </p:spPr>
      </p:pic>
      <p:sp>
        <p:nvSpPr>
          <p:cNvPr id="157700" name="Rectangle 4"/>
          <p:cNvSpPr>
            <a:spLocks noChangeArrowheads="1"/>
          </p:cNvSpPr>
          <p:nvPr/>
        </p:nvSpPr>
        <p:spPr bwMode="auto">
          <a:xfrm>
            <a:off x="684213" y="5599113"/>
            <a:ext cx="7772400" cy="1143000"/>
          </a:xfrm>
          <a:prstGeom prst="rect">
            <a:avLst/>
          </a:prstGeom>
          <a:noFill/>
          <a:ln w="9525">
            <a:noFill/>
            <a:miter lim="800000"/>
            <a:headEnd/>
            <a:tailEnd/>
          </a:ln>
          <a:effectLst/>
        </p:spPr>
        <p:txBody>
          <a:bodyPr anchor="ctr"/>
          <a:lstStyle/>
          <a:p>
            <a:pPr algn="ctr" eaLnBrk="0" hangingPunct="0"/>
            <a:r>
              <a:rPr lang="pt-BR" sz="4400">
                <a:solidFill>
                  <a:schemeClr val="tx2"/>
                </a:solidFill>
              </a:rPr>
              <a:t>Planejamento Programação Controle Produção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3"/>
          <p:cNvPicPr>
            <a:picLocks noChangeAspect="1" noChangeArrowheads="1"/>
          </p:cNvPicPr>
          <p:nvPr/>
        </p:nvPicPr>
        <p:blipFill>
          <a:blip r:embed="rId2" cstate="print"/>
          <a:srcRect/>
          <a:stretch>
            <a:fillRect/>
          </a:stretch>
        </p:blipFill>
        <p:spPr bwMode="auto">
          <a:xfrm>
            <a:off x="755650" y="981075"/>
            <a:ext cx="8008938" cy="5327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3"/>
          <p:cNvPicPr>
            <a:picLocks noChangeAspect="1" noChangeArrowheads="1"/>
          </p:cNvPicPr>
          <p:nvPr/>
        </p:nvPicPr>
        <p:blipFill>
          <a:blip r:embed="rId2" cstate="print"/>
          <a:srcRect/>
          <a:stretch>
            <a:fillRect/>
          </a:stretch>
        </p:blipFill>
        <p:spPr bwMode="auto">
          <a:xfrm>
            <a:off x="684213" y="1104900"/>
            <a:ext cx="7704137" cy="520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cstate="print"/>
          <a:srcRect/>
          <a:stretch>
            <a:fillRect/>
          </a:stretch>
        </p:blipFill>
        <p:spPr bwMode="auto">
          <a:xfrm>
            <a:off x="400050" y="981075"/>
            <a:ext cx="8420100" cy="5688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Text Box 3"/>
          <p:cNvSpPr txBox="1">
            <a:spLocks noChangeArrowheads="1"/>
          </p:cNvSpPr>
          <p:nvPr/>
        </p:nvSpPr>
        <p:spPr bwMode="auto">
          <a:xfrm>
            <a:off x="655638" y="1130300"/>
            <a:ext cx="8093075" cy="5219700"/>
          </a:xfrm>
          <a:prstGeom prst="rect">
            <a:avLst/>
          </a:prstGeom>
          <a:noFill/>
          <a:ln w="9525">
            <a:noFill/>
            <a:miter lim="800000"/>
            <a:headEnd/>
            <a:tailEnd/>
          </a:ln>
          <a:effectLst/>
        </p:spPr>
        <p:txBody>
          <a:bodyPr>
            <a:spAutoFit/>
          </a:bodyPr>
          <a:lstStyle/>
          <a:p>
            <a:pPr marL="342900" indent="-342900">
              <a:lnSpc>
                <a:spcPct val="110000"/>
              </a:lnSpc>
            </a:pPr>
            <a:r>
              <a:rPr lang="pt-BR" b="1"/>
              <a:t>Príncipios Fundamentais do PCP</a:t>
            </a:r>
          </a:p>
          <a:p>
            <a:pPr marL="342900" indent="-342900">
              <a:lnSpc>
                <a:spcPct val="110000"/>
              </a:lnSpc>
            </a:pPr>
            <a:endParaRPr lang="pt-BR" b="1"/>
          </a:p>
          <a:p>
            <a:pPr marL="342900" indent="-342900">
              <a:lnSpc>
                <a:spcPct val="110000"/>
              </a:lnSpc>
              <a:buFontTx/>
              <a:buAutoNum type="arabicPeriod"/>
            </a:pPr>
            <a:r>
              <a:rPr lang="pt-BR"/>
              <a:t>Princípio da definição do Objetivo =&gt; De forma clara o objetivo que deve ser alcançado. Planejar os meios a se atingir os objetivos.</a:t>
            </a:r>
          </a:p>
          <a:p>
            <a:pPr marL="342900" indent="-342900">
              <a:lnSpc>
                <a:spcPct val="110000"/>
              </a:lnSpc>
              <a:buFontTx/>
              <a:buAutoNum type="arabicPeriod"/>
            </a:pPr>
            <a:r>
              <a:rPr lang="pt-BR"/>
              <a:t>Princípio da flexibilidade do Planejamento =&gt; O Planejamento deve ser flexível para se adaptar as necessidades</a:t>
            </a:r>
          </a:p>
          <a:p>
            <a:pPr marL="342900" indent="-342900">
              <a:lnSpc>
                <a:spcPct val="110000"/>
              </a:lnSpc>
              <a:buFontTx/>
              <a:buAutoNum type="arabicPeriod"/>
            </a:pPr>
            <a:endParaRPr lang="pt-BR"/>
          </a:p>
          <a:p>
            <a:pPr marL="342900" indent="-342900">
              <a:lnSpc>
                <a:spcPct val="110000"/>
              </a:lnSpc>
            </a:pPr>
            <a:r>
              <a:rPr lang="pt-BR" b="1"/>
              <a:t>Princípios que regem o controle</a:t>
            </a:r>
          </a:p>
          <a:p>
            <a:pPr marL="342900" indent="-342900">
              <a:lnSpc>
                <a:spcPct val="110000"/>
              </a:lnSpc>
            </a:pPr>
            <a:endParaRPr lang="pt-BR"/>
          </a:p>
          <a:p>
            <a:pPr marL="342900" indent="-342900">
              <a:lnSpc>
                <a:spcPct val="110000"/>
              </a:lnSpc>
              <a:buFontTx/>
              <a:buAutoNum type="arabicPeriod"/>
            </a:pPr>
            <a:r>
              <a:rPr lang="pt-BR"/>
              <a:t>Princípio do objetivo =&gt; Deve contribuir para alcanças o objetivo , indica erros ou falhas, em tempo habíl.</a:t>
            </a:r>
          </a:p>
          <a:p>
            <a:pPr marL="342900" indent="-342900">
              <a:lnSpc>
                <a:spcPct val="110000"/>
              </a:lnSpc>
              <a:buFontTx/>
              <a:buAutoNum type="arabicPeriod"/>
            </a:pPr>
            <a:r>
              <a:rPr lang="pt-BR"/>
              <a:t>Principio da definição de padrão =&gt; Padrões definidos antes da execução e servirão de critérios para o futuro desempenho</a:t>
            </a:r>
          </a:p>
          <a:p>
            <a:pPr marL="342900" indent="-342900">
              <a:lnSpc>
                <a:spcPct val="110000"/>
              </a:lnSpc>
              <a:buFontTx/>
              <a:buAutoNum type="arabicPeriod"/>
            </a:pPr>
            <a:r>
              <a:rPr lang="pt-BR"/>
              <a:t>Princípio da exceção =&gt; O controle de se concentrar exclusivamente sobre as situações excepcionais, isto é nos desvios.</a:t>
            </a:r>
          </a:p>
          <a:p>
            <a:pPr marL="342900" indent="-342900">
              <a:lnSpc>
                <a:spcPct val="110000"/>
              </a:lnSpc>
              <a:buFontTx/>
              <a:buAutoNum type="arabicPeriod"/>
            </a:pPr>
            <a:r>
              <a:rPr lang="pt-BR"/>
              <a:t>Princípio das ações =&gt; O controle só serve quando se gera ações corretivas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711200" y="952500"/>
            <a:ext cx="1738313" cy="396875"/>
          </a:xfrm>
          <a:prstGeom prst="rect">
            <a:avLst/>
          </a:prstGeom>
          <a:noFill/>
          <a:ln w="9525">
            <a:noFill/>
            <a:miter lim="800000"/>
            <a:headEnd/>
            <a:tailEnd/>
          </a:ln>
          <a:effectLst/>
        </p:spPr>
        <p:txBody>
          <a:bodyPr wrap="none">
            <a:spAutoFit/>
          </a:bodyPr>
          <a:lstStyle/>
          <a:p>
            <a:r>
              <a:rPr lang="pt-BR" sz="2000" b="1"/>
              <a:t>Fase do PCP</a:t>
            </a:r>
          </a:p>
        </p:txBody>
      </p:sp>
      <p:sp>
        <p:nvSpPr>
          <p:cNvPr id="375812" name="Rectangle 4"/>
          <p:cNvSpPr>
            <a:spLocks noChangeArrowheads="1"/>
          </p:cNvSpPr>
          <p:nvPr/>
        </p:nvSpPr>
        <p:spPr bwMode="auto">
          <a:xfrm>
            <a:off x="539552" y="1628800"/>
            <a:ext cx="1728192" cy="968573"/>
          </a:xfrm>
          <a:prstGeom prst="rect">
            <a:avLst/>
          </a:prstGeom>
          <a:blipFill dpi="0" rotWithShape="1">
            <a:blip r:embed="rId2" cstate="print">
              <a:alphaModFix amt="85000"/>
            </a:blip>
            <a:srcRect/>
            <a:tile tx="0" ty="0" sx="100000" sy="100000" flip="x" algn="tl"/>
          </a:blipFill>
          <a:ln w="9525">
            <a:solidFill>
              <a:schemeClr val="tx1"/>
            </a:solidFill>
            <a:miter lim="800000"/>
            <a:headEnd/>
            <a:tailEnd/>
          </a:ln>
          <a:effectLst/>
          <a:scene3d>
            <a:camera prst="orthographicFront"/>
            <a:lightRig rig="threePt" dir="t">
              <a:rot lat="0" lon="0" rev="1800000"/>
            </a:lightRig>
          </a:scene3d>
          <a:sp3d>
            <a:bevelT/>
          </a:sp3d>
        </p:spPr>
        <p:txBody>
          <a:bodyPr wrap="none" anchor="ctr"/>
          <a:lstStyle/>
          <a:p>
            <a:pPr algn="ctr"/>
            <a:r>
              <a:rPr lang="pt-BR" dirty="0"/>
              <a:t>1ª fase</a:t>
            </a:r>
          </a:p>
          <a:p>
            <a:pPr algn="ctr"/>
            <a:r>
              <a:rPr lang="pt-BR" dirty="0"/>
              <a:t>Projeto de </a:t>
            </a:r>
          </a:p>
          <a:p>
            <a:pPr algn="ctr"/>
            <a:r>
              <a:rPr lang="pt-BR" dirty="0"/>
              <a:t>produção</a:t>
            </a:r>
          </a:p>
        </p:txBody>
      </p:sp>
      <p:sp>
        <p:nvSpPr>
          <p:cNvPr id="12" name="Rectangle 4"/>
          <p:cNvSpPr>
            <a:spLocks noChangeArrowheads="1"/>
          </p:cNvSpPr>
          <p:nvPr/>
        </p:nvSpPr>
        <p:spPr bwMode="auto">
          <a:xfrm>
            <a:off x="3203848" y="1556792"/>
            <a:ext cx="2016224" cy="1112589"/>
          </a:xfrm>
          <a:prstGeom prst="rect">
            <a:avLst/>
          </a:prstGeom>
          <a:blipFill dpi="0" rotWithShape="1">
            <a:blip r:embed="rId2" cstate="print">
              <a:alphaModFix amt="85000"/>
            </a:blip>
            <a:srcRect/>
            <a:tile tx="0" ty="0" sx="100000" sy="100000" flip="x" algn="tl"/>
          </a:blipFill>
          <a:ln w="9525">
            <a:solidFill>
              <a:schemeClr val="tx1"/>
            </a:solidFill>
            <a:miter lim="800000"/>
            <a:headEnd/>
            <a:tailEnd/>
          </a:ln>
          <a:effectLst/>
          <a:scene3d>
            <a:camera prst="orthographicFront"/>
            <a:lightRig rig="threePt" dir="t">
              <a:rot lat="0" lon="0" rev="1800000"/>
            </a:lightRig>
          </a:scene3d>
          <a:sp3d>
            <a:bevelT/>
          </a:sp3d>
        </p:spPr>
        <p:txBody>
          <a:bodyPr wrap="none" anchor="ctr"/>
          <a:lstStyle/>
          <a:p>
            <a:pPr algn="ctr"/>
            <a:r>
              <a:rPr lang="pt-BR" dirty="0" smtClean="0"/>
              <a:t>2 ª </a:t>
            </a:r>
            <a:r>
              <a:rPr lang="pt-BR" dirty="0"/>
              <a:t>fase</a:t>
            </a:r>
          </a:p>
          <a:p>
            <a:pPr algn="ctr"/>
            <a:r>
              <a:rPr lang="pt-BR" dirty="0" smtClean="0"/>
              <a:t>Planejamento </a:t>
            </a:r>
            <a:r>
              <a:rPr lang="pt-BR" dirty="0"/>
              <a:t>de </a:t>
            </a:r>
          </a:p>
          <a:p>
            <a:pPr algn="ctr"/>
            <a:r>
              <a:rPr lang="pt-BR" dirty="0"/>
              <a:t>produção</a:t>
            </a:r>
          </a:p>
        </p:txBody>
      </p:sp>
      <p:sp>
        <p:nvSpPr>
          <p:cNvPr id="13" name="Seta para a direita 12"/>
          <p:cNvSpPr/>
          <p:nvPr/>
        </p:nvSpPr>
        <p:spPr bwMode="auto">
          <a:xfrm>
            <a:off x="2339752" y="1916832"/>
            <a:ext cx="792088" cy="360040"/>
          </a:xfrm>
          <a:prstGeom prst="rightArrow">
            <a:avLst/>
          </a:prstGeom>
          <a:solidFill>
            <a:schemeClr val="accent1"/>
          </a:solidFill>
          <a:ln w="9525">
            <a:solidFill>
              <a:schemeClr val="tx1"/>
            </a:solidFill>
            <a:miter lim="800000"/>
            <a:headEnd/>
            <a:tailEnd/>
          </a:ln>
          <a:effectLst/>
          <a:scene3d>
            <a:camera prst="orthographicFront"/>
            <a:lightRig rig="sunset" dir="t">
              <a:rot lat="0" lon="0" rev="1800000"/>
            </a:lightRig>
          </a:scene3d>
        </p:spPr>
        <p:txBody>
          <a:bodyPr wrap="none" rtlCol="0" anchor="ctr"/>
          <a:lstStyle/>
          <a:p>
            <a:pPr algn="ctr"/>
            <a:endParaRPr lang="pt-BR" dirty="0"/>
          </a:p>
        </p:txBody>
      </p:sp>
      <p:sp>
        <p:nvSpPr>
          <p:cNvPr id="14" name="Rectangle 4"/>
          <p:cNvSpPr>
            <a:spLocks noChangeArrowheads="1"/>
          </p:cNvSpPr>
          <p:nvPr/>
        </p:nvSpPr>
        <p:spPr bwMode="auto">
          <a:xfrm>
            <a:off x="6156176" y="1484784"/>
            <a:ext cx="1800200" cy="1184597"/>
          </a:xfrm>
          <a:prstGeom prst="rect">
            <a:avLst/>
          </a:prstGeom>
          <a:blipFill dpi="0" rotWithShape="1">
            <a:blip r:embed="rId2" cstate="print">
              <a:alphaModFix amt="85000"/>
            </a:blip>
            <a:srcRect/>
            <a:tile tx="0" ty="0" sx="100000" sy="100000" flip="x" algn="tl"/>
          </a:blipFill>
          <a:ln w="9525">
            <a:solidFill>
              <a:schemeClr val="tx1"/>
            </a:solidFill>
            <a:miter lim="800000"/>
            <a:headEnd/>
            <a:tailEnd/>
          </a:ln>
          <a:effectLst/>
          <a:scene3d>
            <a:camera prst="orthographicFront"/>
            <a:lightRig rig="threePt" dir="t">
              <a:rot lat="0" lon="0" rev="1800000"/>
            </a:lightRig>
          </a:scene3d>
          <a:sp3d>
            <a:bevelT/>
          </a:sp3d>
        </p:spPr>
        <p:txBody>
          <a:bodyPr wrap="none" anchor="ctr"/>
          <a:lstStyle/>
          <a:p>
            <a:pPr algn="ctr"/>
            <a:r>
              <a:rPr lang="pt-BR" dirty="0" smtClean="0"/>
              <a:t>3 ª </a:t>
            </a:r>
            <a:r>
              <a:rPr lang="pt-BR" dirty="0"/>
              <a:t>fase</a:t>
            </a:r>
          </a:p>
          <a:p>
            <a:pPr algn="ctr"/>
            <a:r>
              <a:rPr lang="pt-BR" dirty="0" smtClean="0"/>
              <a:t>Controle de  </a:t>
            </a:r>
            <a:endParaRPr lang="pt-BR" dirty="0"/>
          </a:p>
          <a:p>
            <a:pPr algn="ctr"/>
            <a:r>
              <a:rPr lang="pt-BR" dirty="0"/>
              <a:t>produção</a:t>
            </a:r>
          </a:p>
        </p:txBody>
      </p:sp>
      <p:sp>
        <p:nvSpPr>
          <p:cNvPr id="15" name="Seta para a direita 14"/>
          <p:cNvSpPr/>
          <p:nvPr/>
        </p:nvSpPr>
        <p:spPr bwMode="auto">
          <a:xfrm>
            <a:off x="5292080" y="1844824"/>
            <a:ext cx="792088" cy="360040"/>
          </a:xfrm>
          <a:prstGeom prst="rightArrow">
            <a:avLst/>
          </a:prstGeom>
          <a:solidFill>
            <a:schemeClr val="accent1"/>
          </a:solidFill>
          <a:ln w="9525">
            <a:solidFill>
              <a:schemeClr val="tx1"/>
            </a:solidFill>
            <a:miter lim="800000"/>
            <a:headEnd/>
            <a:tailEnd/>
          </a:ln>
          <a:effectLst/>
          <a:scene3d>
            <a:camera prst="orthographicFront"/>
            <a:lightRig rig="sunset" dir="t">
              <a:rot lat="0" lon="0" rev="1800000"/>
            </a:lightRig>
          </a:scene3d>
        </p:spPr>
        <p:txBody>
          <a:bodyPr wrap="none" rtlCol="0" anchor="ctr"/>
          <a:lstStyle/>
          <a:p>
            <a:pPr algn="ctr"/>
            <a:endParaRPr lang="pt-BR" dirty="0"/>
          </a:p>
        </p:txBody>
      </p:sp>
      <p:sp>
        <p:nvSpPr>
          <p:cNvPr id="16" name="Retângulo 15"/>
          <p:cNvSpPr/>
          <p:nvPr/>
        </p:nvSpPr>
        <p:spPr bwMode="auto">
          <a:xfrm>
            <a:off x="971600" y="4221088"/>
            <a:ext cx="2952328" cy="1224136"/>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miter lim="800000"/>
            <a:headEnd/>
            <a:tailEnd/>
          </a:ln>
          <a:effectLst/>
          <a:scene3d>
            <a:camera prst="perspectiveRelaxedModerately"/>
            <a:lightRig rig="threePt" dir="t"/>
          </a:scene3d>
        </p:spPr>
        <p:txBody>
          <a:bodyPr wrap="none" rtlCol="0" anchor="ctr"/>
          <a:lstStyle/>
          <a:p>
            <a:pPr algn="ctr"/>
            <a:r>
              <a:rPr lang="pt-BR" dirty="0" smtClean="0"/>
              <a:t>Formulação do plano</a:t>
            </a:r>
          </a:p>
          <a:p>
            <a:pPr algn="ctr"/>
            <a:r>
              <a:rPr lang="pt-BR" dirty="0" smtClean="0"/>
              <a:t>de produção</a:t>
            </a:r>
            <a:endParaRPr lang="pt-BR" dirty="0"/>
          </a:p>
        </p:txBody>
      </p:sp>
      <p:sp>
        <p:nvSpPr>
          <p:cNvPr id="17" name="Retângulo 16"/>
          <p:cNvSpPr/>
          <p:nvPr/>
        </p:nvSpPr>
        <p:spPr bwMode="auto">
          <a:xfrm>
            <a:off x="5076056" y="4221088"/>
            <a:ext cx="2520280" cy="1224136"/>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miter lim="800000"/>
            <a:headEnd/>
            <a:tailEnd/>
          </a:ln>
          <a:effectLst/>
          <a:scene3d>
            <a:camera prst="perspectiveRelaxedModerately"/>
            <a:lightRig rig="threePt" dir="t"/>
          </a:scene3d>
        </p:spPr>
        <p:txBody>
          <a:bodyPr wrap="none" rtlCol="0" anchor="ctr"/>
          <a:lstStyle/>
          <a:p>
            <a:pPr algn="ctr"/>
            <a:r>
              <a:rPr lang="pt-BR" dirty="0" smtClean="0"/>
              <a:t>Programação</a:t>
            </a:r>
          </a:p>
          <a:p>
            <a:pPr algn="ctr"/>
            <a:r>
              <a:rPr lang="pt-BR" dirty="0" smtClean="0"/>
              <a:t>de produção</a:t>
            </a:r>
            <a:endParaRPr lang="pt-BR" dirty="0"/>
          </a:p>
        </p:txBody>
      </p:sp>
      <p:sp>
        <p:nvSpPr>
          <p:cNvPr id="18" name="Seta para a direita listrada 17"/>
          <p:cNvSpPr/>
          <p:nvPr/>
        </p:nvSpPr>
        <p:spPr bwMode="auto">
          <a:xfrm rot="7011358">
            <a:off x="2006183" y="3080965"/>
            <a:ext cx="1689398" cy="936104"/>
          </a:xfrm>
          <a:prstGeom prst="stripedRightArrow">
            <a:avLst/>
          </a:prstGeom>
          <a:solidFill>
            <a:schemeClr val="accent1"/>
          </a:solidFill>
          <a:ln w="9525">
            <a:solidFill>
              <a:schemeClr val="tx1"/>
            </a:solidFill>
            <a:miter lim="800000"/>
            <a:headEnd/>
            <a:tailEnd/>
          </a:ln>
          <a:effectLst/>
          <a:scene3d>
            <a:camera prst="orthographicFront"/>
            <a:lightRig rig="sunset" dir="t">
              <a:rot lat="0" lon="0" rev="1800000"/>
            </a:lightRig>
          </a:scene3d>
        </p:spPr>
        <p:txBody>
          <a:bodyPr wrap="none" rtlCol="0" anchor="ctr"/>
          <a:lstStyle/>
          <a:p>
            <a:pPr algn="ctr"/>
            <a:endParaRPr lang="pt-BR" dirty="0"/>
          </a:p>
        </p:txBody>
      </p:sp>
      <p:sp>
        <p:nvSpPr>
          <p:cNvPr id="19" name="Seta para a direita listrada 18"/>
          <p:cNvSpPr/>
          <p:nvPr/>
        </p:nvSpPr>
        <p:spPr bwMode="auto">
          <a:xfrm rot="3059933">
            <a:off x="4910671" y="2903842"/>
            <a:ext cx="1689398" cy="936104"/>
          </a:xfrm>
          <a:prstGeom prst="stripedRightArrow">
            <a:avLst/>
          </a:prstGeom>
          <a:solidFill>
            <a:schemeClr val="accent1"/>
          </a:solidFill>
          <a:ln w="9525">
            <a:solidFill>
              <a:schemeClr val="tx1"/>
            </a:solidFill>
            <a:miter lim="800000"/>
            <a:headEnd/>
            <a:tailEnd/>
          </a:ln>
          <a:effectLst/>
          <a:scene3d>
            <a:camera prst="orthographicFront"/>
            <a:lightRig rig="sunset" dir="t">
              <a:rot lat="0" lon="0" rev="1800000"/>
            </a:lightRig>
          </a:scene3d>
        </p:spPr>
        <p:txBody>
          <a:bodyPr wrap="none" rtlCol="0" anchor="ctr"/>
          <a:lstStyle/>
          <a:p>
            <a:pPr algn="ct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4" name="Text Box 12"/>
          <p:cNvSpPr txBox="1">
            <a:spLocks noChangeArrowheads="1"/>
          </p:cNvSpPr>
          <p:nvPr/>
        </p:nvSpPr>
        <p:spPr bwMode="auto">
          <a:xfrm>
            <a:off x="795338" y="1063625"/>
            <a:ext cx="7921625" cy="5251450"/>
          </a:xfrm>
          <a:prstGeom prst="rect">
            <a:avLst/>
          </a:prstGeom>
          <a:noFill/>
          <a:ln w="9525">
            <a:noFill/>
            <a:miter lim="800000"/>
            <a:headEnd/>
            <a:tailEnd/>
          </a:ln>
          <a:effectLst/>
        </p:spPr>
        <p:txBody>
          <a:bodyPr>
            <a:spAutoFit/>
          </a:bodyPr>
          <a:lstStyle/>
          <a:p>
            <a:pPr>
              <a:lnSpc>
                <a:spcPct val="130000"/>
              </a:lnSpc>
            </a:pPr>
            <a:r>
              <a:rPr lang="pt-BR" sz="2000"/>
              <a:t>MRP I =&gt; material requirement planing – Planejamento de necessidade de materiais .</a:t>
            </a:r>
          </a:p>
          <a:p>
            <a:pPr>
              <a:lnSpc>
                <a:spcPct val="130000"/>
              </a:lnSpc>
            </a:pPr>
            <a:r>
              <a:rPr lang="pt-BR" sz="2000"/>
              <a:t>	Basea-se em um estrutura de produtos onde se verifica a quantidade de cada componente e sua necessidade.</a:t>
            </a:r>
          </a:p>
          <a:p>
            <a:pPr>
              <a:lnSpc>
                <a:spcPct val="130000"/>
              </a:lnSpc>
            </a:pPr>
            <a:endParaRPr lang="pt-BR" sz="2000"/>
          </a:p>
          <a:p>
            <a:pPr>
              <a:lnSpc>
                <a:spcPct val="130000"/>
              </a:lnSpc>
            </a:pPr>
            <a:r>
              <a:rPr lang="pt-BR" sz="2000"/>
              <a:t>MRP II =&gt; manufacturing resources planning – planejamento dos recursos junto com o ERP – enterprise resources planning.</a:t>
            </a:r>
          </a:p>
          <a:p>
            <a:pPr>
              <a:lnSpc>
                <a:spcPct val="130000"/>
              </a:lnSpc>
            </a:pPr>
            <a:r>
              <a:rPr lang="pt-BR" sz="2000"/>
              <a:t>O MRP II trata da produção como um todo não apenas dos materiais.</a:t>
            </a:r>
          </a:p>
          <a:p>
            <a:pPr>
              <a:lnSpc>
                <a:spcPct val="130000"/>
              </a:lnSpc>
            </a:pPr>
            <a:endParaRPr lang="pt-BR" sz="2000"/>
          </a:p>
          <a:p>
            <a:pPr>
              <a:lnSpc>
                <a:spcPct val="130000"/>
              </a:lnSpc>
            </a:pPr>
            <a:r>
              <a:rPr lang="pt-BR" sz="2000"/>
              <a:t>Envolve a previsão de vendas , planejamento recursos, produção, necessidade da produção, controle e acompanhamento da fabricação compras e contabilização dos custos.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Text Box 2"/>
          <p:cNvSpPr txBox="1">
            <a:spLocks noChangeArrowheads="1"/>
          </p:cNvSpPr>
          <p:nvPr/>
        </p:nvSpPr>
        <p:spPr bwMode="auto">
          <a:xfrm>
            <a:off x="466725" y="952500"/>
            <a:ext cx="5330825" cy="396875"/>
          </a:xfrm>
          <a:prstGeom prst="rect">
            <a:avLst/>
          </a:prstGeom>
          <a:noFill/>
          <a:ln w="9525">
            <a:noFill/>
            <a:miter lim="800000"/>
            <a:headEnd/>
            <a:tailEnd/>
          </a:ln>
          <a:effectLst/>
        </p:spPr>
        <p:txBody>
          <a:bodyPr wrap="none">
            <a:spAutoFit/>
          </a:bodyPr>
          <a:lstStyle/>
          <a:p>
            <a:pPr algn="ctr"/>
            <a:r>
              <a:rPr lang="pt-BR" sz="2000" b="1">
                <a:solidFill>
                  <a:schemeClr val="tx2"/>
                </a:solidFill>
              </a:rPr>
              <a:t>CIM – Manufatura integrada por tecnologia</a:t>
            </a:r>
          </a:p>
        </p:txBody>
      </p:sp>
      <p:sp>
        <p:nvSpPr>
          <p:cNvPr id="42393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423940" name="Text Box 4"/>
          <p:cNvSpPr txBox="1">
            <a:spLocks noChangeArrowheads="1"/>
          </p:cNvSpPr>
          <p:nvPr/>
        </p:nvSpPr>
        <p:spPr bwMode="auto">
          <a:xfrm>
            <a:off x="581025" y="1385888"/>
            <a:ext cx="8110538" cy="5054600"/>
          </a:xfrm>
          <a:prstGeom prst="rect">
            <a:avLst/>
          </a:prstGeom>
          <a:noFill/>
          <a:ln w="9525">
            <a:noFill/>
            <a:miter lim="800000"/>
            <a:headEnd/>
            <a:tailEnd/>
          </a:ln>
          <a:effectLst/>
        </p:spPr>
        <p:txBody>
          <a:bodyPr>
            <a:spAutoFit/>
          </a:bodyPr>
          <a:lstStyle/>
          <a:p>
            <a:pPr>
              <a:lnSpc>
                <a:spcPct val="170000"/>
              </a:lnSpc>
              <a:spcBef>
                <a:spcPct val="50000"/>
              </a:spcBef>
            </a:pPr>
            <a:r>
              <a:rPr lang="pt-BR" sz="2000">
                <a:solidFill>
                  <a:srgbClr val="000000"/>
                </a:solidFill>
              </a:rPr>
              <a:t>	</a:t>
            </a:r>
            <a:r>
              <a:rPr lang="pt-BR" sz="2000" i="1" u="sng">
                <a:solidFill>
                  <a:srgbClr val="000000"/>
                </a:solidFill>
              </a:rPr>
              <a:t>Tecnologia de Informação. </a:t>
            </a:r>
          </a:p>
          <a:p>
            <a:pPr>
              <a:lnSpc>
                <a:spcPct val="170000"/>
              </a:lnSpc>
              <a:spcBef>
                <a:spcPct val="50000"/>
              </a:spcBef>
            </a:pPr>
            <a:r>
              <a:rPr lang="pt-BR" sz="2000">
                <a:solidFill>
                  <a:srgbClr val="000000"/>
                </a:solidFill>
              </a:rPr>
              <a:t>	CIM como sendo "a utilização do processamento de dados eletrônicos e o fluxo de informações auxiliado por computador em todos os setores da empresa".</a:t>
            </a:r>
          </a:p>
          <a:p>
            <a:pPr>
              <a:lnSpc>
                <a:spcPct val="170000"/>
              </a:lnSpc>
              <a:spcBef>
                <a:spcPct val="50000"/>
              </a:spcBef>
            </a:pPr>
            <a:r>
              <a:rPr lang="pt-BR" sz="2000">
                <a:solidFill>
                  <a:srgbClr val="000000"/>
                </a:solidFill>
              </a:rPr>
              <a:t>	 A ênfase agora mudou e a letra hoje então mais importante da sigla CIM é o “I" de Integração, que representa os processos de negócios nas suas diversas visões (estratégias, atividades, informação, recursos e organização) dentro de uma  visão holística do negocio.</a:t>
            </a:r>
            <a:endParaRPr lang="pt-BR" sz="2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424963"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pic>
        <p:nvPicPr>
          <p:cNvPr id="424964" name="Picture 4" descr="cim3"/>
          <p:cNvPicPr>
            <a:picLocks noChangeAspect="1" noChangeArrowheads="1"/>
          </p:cNvPicPr>
          <p:nvPr/>
        </p:nvPicPr>
        <p:blipFill>
          <a:blip r:embed="rId2" cstate="print"/>
          <a:srcRect/>
          <a:stretch>
            <a:fillRect/>
          </a:stretch>
        </p:blipFill>
        <p:spPr bwMode="auto">
          <a:xfrm>
            <a:off x="1371600" y="1981200"/>
            <a:ext cx="6400800" cy="3962400"/>
          </a:xfrm>
          <a:prstGeom prst="rect">
            <a:avLst/>
          </a:prstGeom>
          <a:noFill/>
        </p:spPr>
      </p:pic>
      <p:sp>
        <p:nvSpPr>
          <p:cNvPr id="424965" name="Text Box 5"/>
          <p:cNvSpPr txBox="1">
            <a:spLocks noChangeArrowheads="1"/>
          </p:cNvSpPr>
          <p:nvPr/>
        </p:nvSpPr>
        <p:spPr bwMode="auto">
          <a:xfrm>
            <a:off x="466725" y="952500"/>
            <a:ext cx="5330825" cy="396875"/>
          </a:xfrm>
          <a:prstGeom prst="rect">
            <a:avLst/>
          </a:prstGeom>
          <a:noFill/>
          <a:ln w="9525">
            <a:noFill/>
            <a:miter lim="800000"/>
            <a:headEnd/>
            <a:tailEnd/>
          </a:ln>
          <a:effectLst/>
        </p:spPr>
        <p:txBody>
          <a:bodyPr wrap="none">
            <a:spAutoFit/>
          </a:bodyPr>
          <a:lstStyle/>
          <a:p>
            <a:pPr algn="ctr"/>
            <a:r>
              <a:rPr lang="pt-BR" sz="2000" b="1">
                <a:solidFill>
                  <a:schemeClr val="tx2"/>
                </a:solidFill>
              </a:rPr>
              <a:t>CIM – Manufatura integrada por tecnologia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425987" name="Text Box 3"/>
          <p:cNvSpPr txBox="1">
            <a:spLocks noChangeArrowheads="1"/>
          </p:cNvSpPr>
          <p:nvPr/>
        </p:nvSpPr>
        <p:spPr bwMode="auto">
          <a:xfrm>
            <a:off x="609600" y="1524000"/>
            <a:ext cx="8305800" cy="5159375"/>
          </a:xfrm>
          <a:prstGeom prst="rect">
            <a:avLst/>
          </a:prstGeom>
          <a:noFill/>
          <a:ln w="9525">
            <a:noFill/>
            <a:miter lim="800000"/>
            <a:headEnd/>
            <a:tailEnd/>
          </a:ln>
          <a:effectLst/>
        </p:spPr>
        <p:txBody>
          <a:bodyPr>
            <a:spAutoFit/>
          </a:bodyPr>
          <a:lstStyle/>
          <a:p>
            <a:pPr>
              <a:lnSpc>
                <a:spcPct val="130000"/>
              </a:lnSpc>
            </a:pPr>
            <a:r>
              <a:rPr lang="pt-BR" sz="2000">
                <a:solidFill>
                  <a:srgbClr val="000000"/>
                </a:solidFill>
              </a:rPr>
              <a:t>Integrar é obter uma operação mais eficaz dos processos de negócio de uma empresas e entre eles, compreendendo as pessoas, máquinas e informação, de acordo com os objetivos da empresa (Goranson 1997).</a:t>
            </a:r>
          </a:p>
          <a:p>
            <a:pPr>
              <a:lnSpc>
                <a:spcPct val="130000"/>
              </a:lnSpc>
            </a:pPr>
            <a:r>
              <a:rPr lang="pt-BR" sz="2000">
                <a:solidFill>
                  <a:srgbClr val="000000"/>
                </a:solidFill>
              </a:rPr>
              <a:t>Integração significa unificar componentes heterogêneos de uma forma sinérgica. Em uma empresa trata de facilitar o acesso a informação, o controle e fluxo de material, conectando todas as funções e entidades funcionais heterogêneas. Com isso melhora a comunicação, cooperação e coordenação dentro da empresa, de forma que ela se comporte como  um "todo" integrado, assim como sua produtividade, flexibilidade e capacidade de gerenciamento de mudança (Vernadat 1996). </a:t>
            </a:r>
          </a:p>
          <a:p>
            <a:endParaRPr lang="pt-BR" sz="2000"/>
          </a:p>
        </p:txBody>
      </p:sp>
      <p:sp>
        <p:nvSpPr>
          <p:cNvPr id="425988" name="Text Box 4"/>
          <p:cNvSpPr txBox="1">
            <a:spLocks noChangeArrowheads="1"/>
          </p:cNvSpPr>
          <p:nvPr/>
        </p:nvSpPr>
        <p:spPr bwMode="auto">
          <a:xfrm>
            <a:off x="466725" y="952500"/>
            <a:ext cx="5330825" cy="396875"/>
          </a:xfrm>
          <a:prstGeom prst="rect">
            <a:avLst/>
          </a:prstGeom>
          <a:noFill/>
          <a:ln w="9525">
            <a:noFill/>
            <a:miter lim="800000"/>
            <a:headEnd/>
            <a:tailEnd/>
          </a:ln>
          <a:effectLst/>
        </p:spPr>
        <p:txBody>
          <a:bodyPr wrap="none">
            <a:spAutoFit/>
          </a:bodyPr>
          <a:lstStyle/>
          <a:p>
            <a:pPr algn="ctr"/>
            <a:r>
              <a:rPr lang="pt-BR" sz="2000" b="1">
                <a:solidFill>
                  <a:schemeClr val="tx2"/>
                </a:solidFill>
              </a:rPr>
              <a:t>CIM – Manufatura integrada por tecnologia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427011"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427012" name="Text Box 4"/>
          <p:cNvSpPr txBox="1">
            <a:spLocks noChangeArrowheads="1"/>
          </p:cNvSpPr>
          <p:nvPr/>
        </p:nvSpPr>
        <p:spPr bwMode="auto">
          <a:xfrm>
            <a:off x="609600" y="1484313"/>
            <a:ext cx="7772400" cy="5349875"/>
          </a:xfrm>
          <a:prstGeom prst="rect">
            <a:avLst/>
          </a:prstGeom>
          <a:noFill/>
          <a:ln w="9525">
            <a:noFill/>
            <a:miter lim="800000"/>
            <a:headEnd/>
            <a:tailEnd/>
          </a:ln>
          <a:effectLst/>
        </p:spPr>
        <p:txBody>
          <a:bodyPr>
            <a:spAutoFit/>
          </a:bodyPr>
          <a:lstStyle/>
          <a:p>
            <a:pPr>
              <a:lnSpc>
                <a:spcPct val="110000"/>
              </a:lnSpc>
            </a:pPr>
            <a:r>
              <a:rPr lang="pt-BR" sz="2000">
                <a:solidFill>
                  <a:srgbClr val="000000"/>
                </a:solidFill>
              </a:rPr>
              <a:t>Tecnologia de Informação, é o recurso potencializador da integração, quando pensarmos nos sistema de gestão integradas ERP-</a:t>
            </a:r>
            <a:r>
              <a:rPr lang="pt-BR" sz="2000" b="1" i="1">
                <a:solidFill>
                  <a:srgbClr val="000000"/>
                </a:solidFill>
              </a:rPr>
              <a:t>Enterprise Resource Planning - </a:t>
            </a:r>
            <a:r>
              <a:rPr lang="pt-BR" sz="2000">
                <a:solidFill>
                  <a:srgbClr val="000000"/>
                </a:solidFill>
              </a:rPr>
              <a:t>Sistemas Integrados de Gestão Empresarial).</a:t>
            </a:r>
          </a:p>
          <a:p>
            <a:pPr>
              <a:lnSpc>
                <a:spcPct val="110000"/>
              </a:lnSpc>
            </a:pPr>
            <a:endParaRPr lang="pt-BR" sz="2000">
              <a:solidFill>
                <a:srgbClr val="000000"/>
              </a:solidFill>
            </a:endParaRPr>
          </a:p>
          <a:p>
            <a:pPr>
              <a:lnSpc>
                <a:spcPct val="110000"/>
              </a:lnSpc>
            </a:pPr>
            <a:r>
              <a:rPr lang="pt-BR" sz="2000">
                <a:solidFill>
                  <a:srgbClr val="000000"/>
                </a:solidFill>
              </a:rPr>
              <a:t> A Tecnologia de Informação tem o potencial de facilitar a integração da organização e de suas pessoas também com o uso de tecnologias, agenda eletrônica em grupo, correio eletrônico entre outros sistemas CRM -</a:t>
            </a:r>
            <a:r>
              <a:rPr lang="pt-BR" sz="2000" b="1">
                <a:solidFill>
                  <a:srgbClr val="000000"/>
                </a:solidFill>
              </a:rPr>
              <a:t>Customer Relationship Management</a:t>
            </a:r>
            <a:r>
              <a:rPr lang="pt-BR" sz="2000">
                <a:solidFill>
                  <a:srgbClr val="000000"/>
                </a:solidFill>
              </a:rPr>
              <a:t> (Gestão de relacionamento ao cliente)</a:t>
            </a:r>
          </a:p>
          <a:p>
            <a:pPr>
              <a:lnSpc>
                <a:spcPct val="110000"/>
              </a:lnSpc>
            </a:pPr>
            <a:r>
              <a:rPr lang="pt-BR" sz="2000">
                <a:solidFill>
                  <a:srgbClr val="000000"/>
                </a:solidFill>
              </a:rPr>
              <a:t> </a:t>
            </a:r>
          </a:p>
          <a:p>
            <a:pPr>
              <a:lnSpc>
                <a:spcPct val="110000"/>
              </a:lnSpc>
            </a:pPr>
            <a:r>
              <a:rPr lang="pt-BR" sz="2000">
                <a:solidFill>
                  <a:srgbClr val="000000"/>
                </a:solidFill>
              </a:rPr>
              <a:t>Nesses casos outros fatores, tais como cultura organizacional e capacidade de aprendizado da organização são  importantes e muitas vezes inviabilizam o sucesso da aplicação dessas tecnologias .</a:t>
            </a:r>
            <a:r>
              <a:rPr lang="pt-BR" sz="2000"/>
              <a:t> </a:t>
            </a:r>
            <a:r>
              <a:rPr lang="pt-BR" sz="2000">
                <a:solidFill>
                  <a:srgbClr val="000000"/>
                </a:solidFill>
              </a:rPr>
              <a:t/>
            </a:r>
            <a:br>
              <a:rPr lang="pt-BR" sz="2000">
                <a:solidFill>
                  <a:srgbClr val="000000"/>
                </a:solidFill>
              </a:rPr>
            </a:br>
            <a:endParaRPr lang="pt-BR" sz="1400"/>
          </a:p>
        </p:txBody>
      </p:sp>
      <p:sp>
        <p:nvSpPr>
          <p:cNvPr id="427013" name="Text Box 5"/>
          <p:cNvSpPr txBox="1">
            <a:spLocks noChangeArrowheads="1"/>
          </p:cNvSpPr>
          <p:nvPr/>
        </p:nvSpPr>
        <p:spPr bwMode="auto">
          <a:xfrm>
            <a:off x="466725" y="952500"/>
            <a:ext cx="5330825" cy="396875"/>
          </a:xfrm>
          <a:prstGeom prst="rect">
            <a:avLst/>
          </a:prstGeom>
          <a:noFill/>
          <a:ln w="9525">
            <a:noFill/>
            <a:miter lim="800000"/>
            <a:headEnd/>
            <a:tailEnd/>
          </a:ln>
          <a:effectLst/>
        </p:spPr>
        <p:txBody>
          <a:bodyPr wrap="none">
            <a:spAutoFit/>
          </a:bodyPr>
          <a:lstStyle/>
          <a:p>
            <a:pPr algn="ctr"/>
            <a:r>
              <a:rPr lang="pt-BR" sz="2000" b="1">
                <a:solidFill>
                  <a:schemeClr val="tx2"/>
                </a:solidFill>
              </a:rPr>
              <a:t>CIM – Manufatura integrada por tecnologia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58" name="Group 38"/>
          <p:cNvGraphicFramePr>
            <a:graphicFrameLocks noGrp="1"/>
          </p:cNvGraphicFramePr>
          <p:nvPr>
            <p:ph idx="4294967295"/>
          </p:nvPr>
        </p:nvGraphicFramePr>
        <p:xfrm>
          <a:off x="467544" y="836712"/>
          <a:ext cx="8255317" cy="5040839"/>
        </p:xfrm>
        <a:graphic>
          <a:graphicData uri="http://schemas.openxmlformats.org/drawingml/2006/table">
            <a:tbl>
              <a:tblPr/>
              <a:tblGrid>
                <a:gridCol w="208280"/>
                <a:gridCol w="8047037"/>
              </a:tblGrid>
              <a:tr h="1234966">
                <a:tc gridSpan="2">
                  <a:txBody>
                    <a:bodyPr/>
                    <a:lstStyle/>
                    <a:p>
                      <a:pPr marL="342900" marR="0" lvl="0" indent="-342900" algn="l" defTabSz="914400" rtl="0" eaLnBrk="1" fontAlgn="b" latinLnBrk="0" hangingPunct="1">
                        <a:lnSpc>
                          <a:spcPct val="14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Arial" charset="0"/>
                          <a:cs typeface="Arial" charset="0"/>
                        </a:rPr>
                        <a:t>PLT – Produção - Capitulo I pagina 1</a:t>
                      </a:r>
                    </a:p>
                    <a:p>
                      <a:pPr marL="342900" marR="0" lvl="0" indent="-342900" algn="l" defTabSz="914400" rtl="0" eaLnBrk="1" fontAlgn="b" latinLnBrk="0" hangingPunct="1">
                        <a:lnSpc>
                          <a:spcPct val="14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Defina </a:t>
                      </a:r>
                      <a:r>
                        <a:rPr kumimoji="0" lang="pt-BR" sz="2000" b="0" i="0" u="none" strike="noStrike" cap="none" normalizeH="0" baseline="0" dirty="0" smtClean="0">
                          <a:ln>
                            <a:noFill/>
                          </a:ln>
                          <a:solidFill>
                            <a:schemeClr val="tx1"/>
                          </a:solidFill>
                          <a:effectLst/>
                          <a:latin typeface="Arial" charset="0"/>
                          <a:cs typeface="Arial" charset="0"/>
                        </a:rPr>
                        <a:t>organização</a:t>
                      </a:r>
                    </a:p>
                  </a:txBody>
                  <a:tcPr anchor="b" horzOverflow="overflow">
                    <a:lnL cap="flat">
                      <a:noFill/>
                    </a:lnL>
                    <a:lnR cap="flat">
                      <a:noFill/>
                    </a:lnR>
                    <a:lnT cap="flat">
                      <a:noFill/>
                    </a:lnT>
                    <a:lnB>
                      <a:noFill/>
                    </a:lnB>
                    <a:lnTlToBr>
                      <a:noFill/>
                    </a:lnTlToBr>
                    <a:lnBlToTr>
                      <a:noFill/>
                    </a:lnBlToTr>
                    <a:noFill/>
                  </a:tcPr>
                </a:tc>
                <a:tc hMerge="1">
                  <a:txBody>
                    <a:bodyPr/>
                    <a:lstStyle/>
                    <a:p>
                      <a:endParaRPr lang="pt-BR"/>
                    </a:p>
                  </a:txBody>
                  <a:tcPr/>
                </a:tc>
              </a:tr>
              <a:tr h="1331913">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4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Vivemos e crescemos em organizações, até morremos : industrias , escolas , igrejas, instituições financeiras . Existem para produzir e disponibilizar à sociedade.</a:t>
                      </a:r>
                    </a:p>
                  </a:txBody>
                  <a:tcPr anchor="b" horzOverflow="overflow">
                    <a:lnL>
                      <a:noFill/>
                    </a:lnL>
                    <a:lnR cap="flat">
                      <a:noFill/>
                    </a:lnR>
                    <a:lnT>
                      <a:noFill/>
                    </a:lnT>
                    <a:lnB>
                      <a:noFill/>
                    </a:lnB>
                    <a:lnTlToBr>
                      <a:noFill/>
                    </a:lnTlToBr>
                    <a:lnBlToTr>
                      <a:noFill/>
                    </a:lnBlToTr>
                    <a:noFill/>
                  </a:tcPr>
                </a:tc>
              </a:tr>
              <a:tr h="393028">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625475">
                <a:tc gridSpan="2">
                  <a:txBody>
                    <a:bodyPr/>
                    <a:lstStyle/>
                    <a:p>
                      <a:pPr marL="342900" marR="0" lvl="0" indent="-342900" algn="l" defTabSz="914400" rtl="0" eaLnBrk="1" fontAlgn="b" latinLnBrk="0" hangingPunct="1">
                        <a:lnSpc>
                          <a:spcPct val="14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Defina empresas</a:t>
                      </a:r>
                    </a:p>
                  </a:txBody>
                  <a:tcPr anchor="b" horzOverflow="overflow">
                    <a:lnL cap="flat">
                      <a:noFill/>
                    </a:lnL>
                    <a:lnR cap="flat">
                      <a:noFill/>
                    </a:lnR>
                    <a:lnT>
                      <a:noFill/>
                    </a:lnT>
                    <a:lnB>
                      <a:noFill/>
                    </a:lnB>
                    <a:lnTlToBr>
                      <a:noFill/>
                    </a:lnTlToBr>
                    <a:lnBlToTr>
                      <a:noFill/>
                    </a:lnBlToTr>
                    <a:noFill/>
                  </a:tcPr>
                </a:tc>
                <a:tc hMerge="1">
                  <a:txBody>
                    <a:bodyPr/>
                    <a:lstStyle/>
                    <a:p>
                      <a:endParaRPr lang="pt-BR"/>
                    </a:p>
                  </a:txBody>
                  <a:tcPr/>
                </a:tc>
              </a:tr>
              <a:tr h="1330325">
                <a:tc>
                  <a:txBody>
                    <a:bodyPr/>
                    <a:lstStyle/>
                    <a:p>
                      <a:pPr marL="0" marR="0" lvl="0" indent="0" algn="l" defTabSz="914400" rtl="0" eaLnBrk="0" fontAlgn="base" latinLnBrk="0" hangingPunct="0">
                        <a:lnSpc>
                          <a:spcPct val="14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4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Organizações sociais que utilizam recursos e competências especifica para atingir objetivos</a:t>
                      </a: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ChangeArrowheads="1"/>
          </p:cNvSpPr>
          <p:nvPr/>
        </p:nvSpPr>
        <p:spPr bwMode="auto">
          <a:xfrm>
            <a:off x="2909888" y="1579563"/>
            <a:ext cx="1800225" cy="414337"/>
          </a:xfrm>
          <a:prstGeom prst="rect">
            <a:avLst/>
          </a:prstGeom>
          <a:solidFill>
            <a:schemeClr val="accent1"/>
          </a:solidFill>
          <a:ln w="9525">
            <a:solidFill>
              <a:schemeClr val="tx1"/>
            </a:solidFill>
            <a:miter lim="800000"/>
            <a:headEnd/>
            <a:tailEnd/>
          </a:ln>
          <a:effectLst/>
        </p:spPr>
        <p:txBody>
          <a:bodyPr wrap="none" anchor="ctr"/>
          <a:lstStyle/>
          <a:p>
            <a:pPr algn="ctr"/>
            <a:r>
              <a:rPr lang="pt-BR"/>
              <a:t>Produto Y</a:t>
            </a:r>
          </a:p>
        </p:txBody>
      </p:sp>
      <p:sp>
        <p:nvSpPr>
          <p:cNvPr id="413700" name="Text Box 4"/>
          <p:cNvSpPr txBox="1">
            <a:spLocks noChangeArrowheads="1"/>
          </p:cNvSpPr>
          <p:nvPr/>
        </p:nvSpPr>
        <p:spPr bwMode="auto">
          <a:xfrm>
            <a:off x="393700" y="841375"/>
            <a:ext cx="3979863" cy="396875"/>
          </a:xfrm>
          <a:prstGeom prst="rect">
            <a:avLst/>
          </a:prstGeom>
          <a:noFill/>
          <a:ln w="9525">
            <a:noFill/>
            <a:miter lim="800000"/>
            <a:headEnd/>
            <a:tailEnd/>
          </a:ln>
          <a:effectLst/>
        </p:spPr>
        <p:txBody>
          <a:bodyPr wrap="none">
            <a:spAutoFit/>
          </a:bodyPr>
          <a:lstStyle/>
          <a:p>
            <a:r>
              <a:rPr lang="pt-BR" sz="2000"/>
              <a:t>Esquema de explosão do produto</a:t>
            </a:r>
          </a:p>
        </p:txBody>
      </p:sp>
      <p:sp>
        <p:nvSpPr>
          <p:cNvPr id="413701" name="Oval 5"/>
          <p:cNvSpPr>
            <a:spLocks noChangeArrowheads="1"/>
          </p:cNvSpPr>
          <p:nvPr/>
        </p:nvSpPr>
        <p:spPr bwMode="auto">
          <a:xfrm>
            <a:off x="1441450" y="2465388"/>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1</a:t>
            </a:r>
          </a:p>
        </p:txBody>
      </p:sp>
      <p:sp>
        <p:nvSpPr>
          <p:cNvPr id="413702" name="Oval 6"/>
          <p:cNvSpPr>
            <a:spLocks noChangeArrowheads="1"/>
          </p:cNvSpPr>
          <p:nvPr/>
        </p:nvSpPr>
        <p:spPr bwMode="auto">
          <a:xfrm>
            <a:off x="673100" y="3249613"/>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4</a:t>
            </a:r>
          </a:p>
        </p:txBody>
      </p:sp>
      <p:sp>
        <p:nvSpPr>
          <p:cNvPr id="413703" name="Oval 7"/>
          <p:cNvSpPr>
            <a:spLocks noChangeArrowheads="1"/>
          </p:cNvSpPr>
          <p:nvPr/>
        </p:nvSpPr>
        <p:spPr bwMode="auto">
          <a:xfrm>
            <a:off x="1970088" y="3284538"/>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5</a:t>
            </a:r>
          </a:p>
        </p:txBody>
      </p:sp>
      <p:sp>
        <p:nvSpPr>
          <p:cNvPr id="413704" name="Oval 8"/>
          <p:cNvSpPr>
            <a:spLocks noChangeArrowheads="1"/>
          </p:cNvSpPr>
          <p:nvPr/>
        </p:nvSpPr>
        <p:spPr bwMode="auto">
          <a:xfrm>
            <a:off x="674688" y="4344988"/>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11</a:t>
            </a:r>
          </a:p>
        </p:txBody>
      </p:sp>
      <p:sp>
        <p:nvSpPr>
          <p:cNvPr id="413705" name="Oval 9"/>
          <p:cNvSpPr>
            <a:spLocks noChangeArrowheads="1"/>
          </p:cNvSpPr>
          <p:nvPr/>
        </p:nvSpPr>
        <p:spPr bwMode="auto">
          <a:xfrm>
            <a:off x="2859088" y="3273425"/>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6</a:t>
            </a:r>
          </a:p>
        </p:txBody>
      </p:sp>
      <p:sp>
        <p:nvSpPr>
          <p:cNvPr id="413706" name="Oval 10"/>
          <p:cNvSpPr>
            <a:spLocks noChangeArrowheads="1"/>
          </p:cNvSpPr>
          <p:nvPr/>
        </p:nvSpPr>
        <p:spPr bwMode="auto">
          <a:xfrm>
            <a:off x="3684588" y="3281363"/>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7</a:t>
            </a:r>
          </a:p>
        </p:txBody>
      </p:sp>
      <p:sp>
        <p:nvSpPr>
          <p:cNvPr id="413707" name="Oval 11"/>
          <p:cNvSpPr>
            <a:spLocks noChangeArrowheads="1"/>
          </p:cNvSpPr>
          <p:nvPr/>
        </p:nvSpPr>
        <p:spPr bwMode="auto">
          <a:xfrm>
            <a:off x="4510088" y="3278188"/>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8</a:t>
            </a:r>
          </a:p>
        </p:txBody>
      </p:sp>
      <p:sp>
        <p:nvSpPr>
          <p:cNvPr id="413708" name="Oval 12"/>
          <p:cNvSpPr>
            <a:spLocks noChangeArrowheads="1"/>
          </p:cNvSpPr>
          <p:nvPr/>
        </p:nvSpPr>
        <p:spPr bwMode="auto">
          <a:xfrm>
            <a:off x="5586413" y="2549525"/>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3</a:t>
            </a:r>
          </a:p>
        </p:txBody>
      </p:sp>
      <p:sp>
        <p:nvSpPr>
          <p:cNvPr id="413709" name="Oval 13"/>
          <p:cNvSpPr>
            <a:spLocks noChangeArrowheads="1"/>
          </p:cNvSpPr>
          <p:nvPr/>
        </p:nvSpPr>
        <p:spPr bwMode="auto">
          <a:xfrm>
            <a:off x="3514725" y="2557463"/>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2</a:t>
            </a:r>
          </a:p>
        </p:txBody>
      </p:sp>
      <p:sp>
        <p:nvSpPr>
          <p:cNvPr id="413710" name="Oval 14"/>
          <p:cNvSpPr>
            <a:spLocks noChangeArrowheads="1"/>
          </p:cNvSpPr>
          <p:nvPr/>
        </p:nvSpPr>
        <p:spPr bwMode="auto">
          <a:xfrm>
            <a:off x="2847975" y="4330700"/>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12</a:t>
            </a:r>
          </a:p>
        </p:txBody>
      </p:sp>
      <p:sp>
        <p:nvSpPr>
          <p:cNvPr id="413711" name="Oval 15"/>
          <p:cNvSpPr>
            <a:spLocks noChangeArrowheads="1"/>
          </p:cNvSpPr>
          <p:nvPr/>
        </p:nvSpPr>
        <p:spPr bwMode="auto">
          <a:xfrm>
            <a:off x="6029325" y="4295775"/>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13</a:t>
            </a:r>
          </a:p>
        </p:txBody>
      </p:sp>
      <p:sp>
        <p:nvSpPr>
          <p:cNvPr id="413712" name="Oval 16"/>
          <p:cNvSpPr>
            <a:spLocks noChangeArrowheads="1"/>
          </p:cNvSpPr>
          <p:nvPr/>
        </p:nvSpPr>
        <p:spPr bwMode="auto">
          <a:xfrm>
            <a:off x="6051550" y="3292475"/>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10</a:t>
            </a:r>
          </a:p>
        </p:txBody>
      </p:sp>
      <p:sp>
        <p:nvSpPr>
          <p:cNvPr id="413713" name="Oval 17"/>
          <p:cNvSpPr>
            <a:spLocks noChangeArrowheads="1"/>
          </p:cNvSpPr>
          <p:nvPr/>
        </p:nvSpPr>
        <p:spPr bwMode="auto">
          <a:xfrm>
            <a:off x="5241925" y="3273425"/>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9</a:t>
            </a:r>
          </a:p>
        </p:txBody>
      </p:sp>
      <p:sp>
        <p:nvSpPr>
          <p:cNvPr id="413714" name="Oval 18"/>
          <p:cNvSpPr>
            <a:spLocks noChangeArrowheads="1"/>
          </p:cNvSpPr>
          <p:nvPr/>
        </p:nvSpPr>
        <p:spPr bwMode="auto">
          <a:xfrm>
            <a:off x="2835275" y="5451475"/>
            <a:ext cx="428625" cy="292100"/>
          </a:xfrm>
          <a:prstGeom prst="ellipse">
            <a:avLst/>
          </a:prstGeom>
          <a:solidFill>
            <a:schemeClr val="accent1"/>
          </a:solidFill>
          <a:ln w="9525">
            <a:solidFill>
              <a:schemeClr val="tx1"/>
            </a:solidFill>
            <a:round/>
            <a:headEnd/>
            <a:tailEnd/>
          </a:ln>
          <a:effectLst/>
        </p:spPr>
        <p:txBody>
          <a:bodyPr wrap="none" anchor="ctr"/>
          <a:lstStyle/>
          <a:p>
            <a:pPr algn="ctr"/>
            <a:r>
              <a:rPr lang="pt-BR"/>
              <a:t>14</a:t>
            </a:r>
          </a:p>
        </p:txBody>
      </p:sp>
      <p:sp>
        <p:nvSpPr>
          <p:cNvPr id="413715" name="Text Box 19"/>
          <p:cNvSpPr txBox="1">
            <a:spLocks noChangeArrowheads="1"/>
          </p:cNvSpPr>
          <p:nvPr/>
        </p:nvSpPr>
        <p:spPr bwMode="auto">
          <a:xfrm>
            <a:off x="7334250" y="2552700"/>
            <a:ext cx="755650" cy="304800"/>
          </a:xfrm>
          <a:prstGeom prst="rect">
            <a:avLst/>
          </a:prstGeom>
          <a:noFill/>
          <a:ln w="9525">
            <a:noFill/>
            <a:miter lim="800000"/>
            <a:headEnd/>
            <a:tailEnd/>
          </a:ln>
          <a:effectLst/>
        </p:spPr>
        <p:txBody>
          <a:bodyPr wrap="none">
            <a:spAutoFit/>
          </a:bodyPr>
          <a:lstStyle/>
          <a:p>
            <a:r>
              <a:rPr lang="pt-BR" sz="1400" b="1"/>
              <a:t>Nível 1</a:t>
            </a:r>
          </a:p>
        </p:txBody>
      </p:sp>
      <p:sp>
        <p:nvSpPr>
          <p:cNvPr id="413716" name="Text Box 20"/>
          <p:cNvSpPr txBox="1">
            <a:spLocks noChangeArrowheads="1"/>
          </p:cNvSpPr>
          <p:nvPr/>
        </p:nvSpPr>
        <p:spPr bwMode="auto">
          <a:xfrm>
            <a:off x="7340600" y="3252788"/>
            <a:ext cx="755650" cy="304800"/>
          </a:xfrm>
          <a:prstGeom prst="rect">
            <a:avLst/>
          </a:prstGeom>
          <a:noFill/>
          <a:ln w="9525">
            <a:noFill/>
            <a:miter lim="800000"/>
            <a:headEnd/>
            <a:tailEnd/>
          </a:ln>
          <a:effectLst/>
        </p:spPr>
        <p:txBody>
          <a:bodyPr wrap="none">
            <a:spAutoFit/>
          </a:bodyPr>
          <a:lstStyle/>
          <a:p>
            <a:r>
              <a:rPr lang="pt-BR" sz="1400" b="1"/>
              <a:t>Nível 2</a:t>
            </a:r>
          </a:p>
        </p:txBody>
      </p:sp>
      <p:sp>
        <p:nvSpPr>
          <p:cNvPr id="413717" name="Text Box 21"/>
          <p:cNvSpPr txBox="1">
            <a:spLocks noChangeArrowheads="1"/>
          </p:cNvSpPr>
          <p:nvPr/>
        </p:nvSpPr>
        <p:spPr bwMode="auto">
          <a:xfrm>
            <a:off x="7362825" y="4232275"/>
            <a:ext cx="755650" cy="304800"/>
          </a:xfrm>
          <a:prstGeom prst="rect">
            <a:avLst/>
          </a:prstGeom>
          <a:noFill/>
          <a:ln w="9525">
            <a:noFill/>
            <a:miter lim="800000"/>
            <a:headEnd/>
            <a:tailEnd/>
          </a:ln>
          <a:effectLst/>
        </p:spPr>
        <p:txBody>
          <a:bodyPr wrap="none">
            <a:spAutoFit/>
          </a:bodyPr>
          <a:lstStyle/>
          <a:p>
            <a:r>
              <a:rPr lang="pt-BR" sz="1400" b="1"/>
              <a:t>Nível 3</a:t>
            </a:r>
          </a:p>
        </p:txBody>
      </p:sp>
      <p:sp>
        <p:nvSpPr>
          <p:cNvPr id="413718" name="Text Box 22"/>
          <p:cNvSpPr txBox="1">
            <a:spLocks noChangeArrowheads="1"/>
          </p:cNvSpPr>
          <p:nvPr/>
        </p:nvSpPr>
        <p:spPr bwMode="auto">
          <a:xfrm>
            <a:off x="7331075" y="5403850"/>
            <a:ext cx="755650" cy="304800"/>
          </a:xfrm>
          <a:prstGeom prst="rect">
            <a:avLst/>
          </a:prstGeom>
          <a:noFill/>
          <a:ln w="9525">
            <a:noFill/>
            <a:miter lim="800000"/>
            <a:headEnd/>
            <a:tailEnd/>
          </a:ln>
          <a:effectLst/>
        </p:spPr>
        <p:txBody>
          <a:bodyPr wrap="none">
            <a:spAutoFit/>
          </a:bodyPr>
          <a:lstStyle/>
          <a:p>
            <a:r>
              <a:rPr lang="pt-BR" sz="1400" b="1"/>
              <a:t>Nível 4</a:t>
            </a:r>
          </a:p>
        </p:txBody>
      </p:sp>
      <p:sp>
        <p:nvSpPr>
          <p:cNvPr id="413719" name="Line 23"/>
          <p:cNvSpPr>
            <a:spLocks noChangeShapeType="1"/>
          </p:cNvSpPr>
          <p:nvPr/>
        </p:nvSpPr>
        <p:spPr bwMode="auto">
          <a:xfrm flipH="1">
            <a:off x="1855788" y="1966913"/>
            <a:ext cx="1054100" cy="541337"/>
          </a:xfrm>
          <a:prstGeom prst="line">
            <a:avLst/>
          </a:prstGeom>
          <a:noFill/>
          <a:ln w="9525">
            <a:solidFill>
              <a:schemeClr val="tx1"/>
            </a:solidFill>
            <a:round/>
            <a:headEnd/>
            <a:tailEnd type="triangle" w="med" len="med"/>
          </a:ln>
          <a:effectLst/>
        </p:spPr>
        <p:txBody>
          <a:bodyPr/>
          <a:lstStyle/>
          <a:p>
            <a:endParaRPr lang="pt-BR"/>
          </a:p>
        </p:txBody>
      </p:sp>
      <p:sp>
        <p:nvSpPr>
          <p:cNvPr id="413720" name="Line 24"/>
          <p:cNvSpPr>
            <a:spLocks noChangeShapeType="1"/>
          </p:cNvSpPr>
          <p:nvPr/>
        </p:nvSpPr>
        <p:spPr bwMode="auto">
          <a:xfrm>
            <a:off x="3684588" y="1995488"/>
            <a:ext cx="12700" cy="512762"/>
          </a:xfrm>
          <a:prstGeom prst="line">
            <a:avLst/>
          </a:prstGeom>
          <a:noFill/>
          <a:ln w="9525">
            <a:solidFill>
              <a:schemeClr val="tx1"/>
            </a:solidFill>
            <a:round/>
            <a:headEnd/>
            <a:tailEnd type="triangle" w="med" len="med"/>
          </a:ln>
          <a:effectLst/>
        </p:spPr>
        <p:txBody>
          <a:bodyPr/>
          <a:lstStyle/>
          <a:p>
            <a:endParaRPr lang="pt-BR"/>
          </a:p>
        </p:txBody>
      </p:sp>
      <p:sp>
        <p:nvSpPr>
          <p:cNvPr id="413721" name="Line 25"/>
          <p:cNvSpPr>
            <a:spLocks noChangeShapeType="1"/>
          </p:cNvSpPr>
          <p:nvPr/>
        </p:nvSpPr>
        <p:spPr bwMode="auto">
          <a:xfrm>
            <a:off x="4668838" y="1995488"/>
            <a:ext cx="942975" cy="581025"/>
          </a:xfrm>
          <a:prstGeom prst="line">
            <a:avLst/>
          </a:prstGeom>
          <a:noFill/>
          <a:ln w="9525">
            <a:solidFill>
              <a:schemeClr val="tx1"/>
            </a:solidFill>
            <a:round/>
            <a:headEnd/>
            <a:tailEnd type="triangle" w="med" len="med"/>
          </a:ln>
          <a:effectLst/>
        </p:spPr>
        <p:txBody>
          <a:bodyPr/>
          <a:lstStyle/>
          <a:p>
            <a:endParaRPr lang="pt-BR"/>
          </a:p>
        </p:txBody>
      </p:sp>
      <p:sp>
        <p:nvSpPr>
          <p:cNvPr id="413722" name="Line 26"/>
          <p:cNvSpPr>
            <a:spLocks noChangeShapeType="1"/>
          </p:cNvSpPr>
          <p:nvPr/>
        </p:nvSpPr>
        <p:spPr bwMode="auto">
          <a:xfrm flipH="1">
            <a:off x="1081088" y="2770188"/>
            <a:ext cx="428625" cy="500062"/>
          </a:xfrm>
          <a:prstGeom prst="line">
            <a:avLst/>
          </a:prstGeom>
          <a:noFill/>
          <a:ln w="9525">
            <a:solidFill>
              <a:schemeClr val="tx1"/>
            </a:solidFill>
            <a:round/>
            <a:headEnd/>
            <a:tailEnd type="triangle" w="med" len="med"/>
          </a:ln>
          <a:effectLst/>
        </p:spPr>
        <p:txBody>
          <a:bodyPr/>
          <a:lstStyle/>
          <a:p>
            <a:endParaRPr lang="pt-BR"/>
          </a:p>
        </p:txBody>
      </p:sp>
      <p:sp>
        <p:nvSpPr>
          <p:cNvPr id="413723" name="Line 27"/>
          <p:cNvSpPr>
            <a:spLocks noChangeShapeType="1"/>
          </p:cNvSpPr>
          <p:nvPr/>
        </p:nvSpPr>
        <p:spPr bwMode="auto">
          <a:xfrm>
            <a:off x="1758950" y="2743200"/>
            <a:ext cx="249238" cy="527050"/>
          </a:xfrm>
          <a:prstGeom prst="line">
            <a:avLst/>
          </a:prstGeom>
          <a:noFill/>
          <a:ln w="9525">
            <a:solidFill>
              <a:schemeClr val="tx1"/>
            </a:solidFill>
            <a:round/>
            <a:headEnd/>
            <a:tailEnd type="triangle" w="med" len="med"/>
          </a:ln>
          <a:effectLst/>
        </p:spPr>
        <p:txBody>
          <a:bodyPr/>
          <a:lstStyle/>
          <a:p>
            <a:endParaRPr lang="pt-BR"/>
          </a:p>
        </p:txBody>
      </p:sp>
      <p:sp>
        <p:nvSpPr>
          <p:cNvPr id="413724" name="Line 28"/>
          <p:cNvSpPr>
            <a:spLocks noChangeShapeType="1"/>
          </p:cNvSpPr>
          <p:nvPr/>
        </p:nvSpPr>
        <p:spPr bwMode="auto">
          <a:xfrm flipH="1">
            <a:off x="3186113" y="2813050"/>
            <a:ext cx="430212" cy="469900"/>
          </a:xfrm>
          <a:prstGeom prst="line">
            <a:avLst/>
          </a:prstGeom>
          <a:noFill/>
          <a:ln w="9525">
            <a:solidFill>
              <a:schemeClr val="tx1"/>
            </a:solidFill>
            <a:round/>
            <a:headEnd/>
            <a:tailEnd type="triangle" w="med" len="med"/>
          </a:ln>
          <a:effectLst/>
        </p:spPr>
        <p:txBody>
          <a:bodyPr/>
          <a:lstStyle/>
          <a:p>
            <a:endParaRPr lang="pt-BR"/>
          </a:p>
        </p:txBody>
      </p:sp>
      <p:sp>
        <p:nvSpPr>
          <p:cNvPr id="413725" name="Line 29"/>
          <p:cNvSpPr>
            <a:spLocks noChangeShapeType="1"/>
          </p:cNvSpPr>
          <p:nvPr/>
        </p:nvSpPr>
        <p:spPr bwMode="auto">
          <a:xfrm>
            <a:off x="3783013" y="2854325"/>
            <a:ext cx="41275" cy="387350"/>
          </a:xfrm>
          <a:prstGeom prst="line">
            <a:avLst/>
          </a:prstGeom>
          <a:noFill/>
          <a:ln w="9525">
            <a:solidFill>
              <a:schemeClr val="tx1"/>
            </a:solidFill>
            <a:round/>
            <a:headEnd/>
            <a:tailEnd type="triangle" w="med" len="med"/>
          </a:ln>
          <a:effectLst/>
        </p:spPr>
        <p:txBody>
          <a:bodyPr/>
          <a:lstStyle/>
          <a:p>
            <a:endParaRPr lang="pt-BR"/>
          </a:p>
        </p:txBody>
      </p:sp>
      <p:sp>
        <p:nvSpPr>
          <p:cNvPr id="413726" name="Line 30"/>
          <p:cNvSpPr>
            <a:spLocks noChangeShapeType="1"/>
          </p:cNvSpPr>
          <p:nvPr/>
        </p:nvSpPr>
        <p:spPr bwMode="auto">
          <a:xfrm>
            <a:off x="3935413" y="2770188"/>
            <a:ext cx="581025" cy="471487"/>
          </a:xfrm>
          <a:prstGeom prst="line">
            <a:avLst/>
          </a:prstGeom>
          <a:noFill/>
          <a:ln w="9525">
            <a:solidFill>
              <a:schemeClr val="tx1"/>
            </a:solidFill>
            <a:round/>
            <a:headEnd/>
            <a:tailEnd type="triangle" w="med" len="med"/>
          </a:ln>
          <a:effectLst/>
        </p:spPr>
        <p:txBody>
          <a:bodyPr/>
          <a:lstStyle/>
          <a:p>
            <a:endParaRPr lang="pt-BR"/>
          </a:p>
        </p:txBody>
      </p:sp>
      <p:sp>
        <p:nvSpPr>
          <p:cNvPr id="413727" name="Line 31"/>
          <p:cNvSpPr>
            <a:spLocks noChangeShapeType="1"/>
          </p:cNvSpPr>
          <p:nvPr/>
        </p:nvSpPr>
        <p:spPr bwMode="auto">
          <a:xfrm flipH="1">
            <a:off x="5513388" y="2840038"/>
            <a:ext cx="207962" cy="401637"/>
          </a:xfrm>
          <a:prstGeom prst="line">
            <a:avLst/>
          </a:prstGeom>
          <a:noFill/>
          <a:ln w="9525">
            <a:solidFill>
              <a:schemeClr val="tx1"/>
            </a:solidFill>
            <a:round/>
            <a:headEnd/>
            <a:tailEnd type="triangle" w="med" len="med"/>
          </a:ln>
          <a:effectLst/>
        </p:spPr>
        <p:txBody>
          <a:bodyPr/>
          <a:lstStyle/>
          <a:p>
            <a:endParaRPr lang="pt-BR"/>
          </a:p>
        </p:txBody>
      </p:sp>
      <p:sp>
        <p:nvSpPr>
          <p:cNvPr id="413728" name="Line 32"/>
          <p:cNvSpPr>
            <a:spLocks noChangeShapeType="1"/>
          </p:cNvSpPr>
          <p:nvPr/>
        </p:nvSpPr>
        <p:spPr bwMode="auto">
          <a:xfrm>
            <a:off x="5916613" y="2825750"/>
            <a:ext cx="220662" cy="430213"/>
          </a:xfrm>
          <a:prstGeom prst="line">
            <a:avLst/>
          </a:prstGeom>
          <a:noFill/>
          <a:ln w="9525">
            <a:solidFill>
              <a:schemeClr val="tx1"/>
            </a:solidFill>
            <a:round/>
            <a:headEnd/>
            <a:tailEnd type="triangle" w="med" len="med"/>
          </a:ln>
          <a:effectLst/>
        </p:spPr>
        <p:txBody>
          <a:bodyPr/>
          <a:lstStyle/>
          <a:p>
            <a:endParaRPr lang="pt-BR"/>
          </a:p>
        </p:txBody>
      </p:sp>
      <p:sp>
        <p:nvSpPr>
          <p:cNvPr id="413729" name="Line 33"/>
          <p:cNvSpPr>
            <a:spLocks noChangeShapeType="1"/>
          </p:cNvSpPr>
          <p:nvPr/>
        </p:nvSpPr>
        <p:spPr bwMode="auto">
          <a:xfrm>
            <a:off x="887413" y="3560763"/>
            <a:ext cx="12700" cy="720725"/>
          </a:xfrm>
          <a:prstGeom prst="line">
            <a:avLst/>
          </a:prstGeom>
          <a:noFill/>
          <a:ln w="9525">
            <a:solidFill>
              <a:schemeClr val="tx1"/>
            </a:solidFill>
            <a:round/>
            <a:headEnd/>
            <a:tailEnd type="triangle" w="med" len="med"/>
          </a:ln>
          <a:effectLst/>
        </p:spPr>
        <p:txBody>
          <a:bodyPr/>
          <a:lstStyle/>
          <a:p>
            <a:endParaRPr lang="pt-BR"/>
          </a:p>
        </p:txBody>
      </p:sp>
      <p:sp>
        <p:nvSpPr>
          <p:cNvPr id="413730" name="Line 34"/>
          <p:cNvSpPr>
            <a:spLocks noChangeShapeType="1"/>
          </p:cNvSpPr>
          <p:nvPr/>
        </p:nvSpPr>
        <p:spPr bwMode="auto">
          <a:xfrm>
            <a:off x="3074988" y="3587750"/>
            <a:ext cx="0" cy="679450"/>
          </a:xfrm>
          <a:prstGeom prst="line">
            <a:avLst/>
          </a:prstGeom>
          <a:noFill/>
          <a:ln w="9525">
            <a:solidFill>
              <a:schemeClr val="tx1"/>
            </a:solidFill>
            <a:round/>
            <a:headEnd/>
            <a:tailEnd type="triangle" w="med" len="med"/>
          </a:ln>
          <a:effectLst/>
        </p:spPr>
        <p:txBody>
          <a:bodyPr/>
          <a:lstStyle/>
          <a:p>
            <a:endParaRPr lang="pt-BR"/>
          </a:p>
        </p:txBody>
      </p:sp>
      <p:sp>
        <p:nvSpPr>
          <p:cNvPr id="413731" name="Line 35"/>
          <p:cNvSpPr>
            <a:spLocks noChangeShapeType="1"/>
          </p:cNvSpPr>
          <p:nvPr/>
        </p:nvSpPr>
        <p:spPr bwMode="auto">
          <a:xfrm>
            <a:off x="3074988" y="4641850"/>
            <a:ext cx="0" cy="762000"/>
          </a:xfrm>
          <a:prstGeom prst="line">
            <a:avLst/>
          </a:prstGeom>
          <a:noFill/>
          <a:ln w="9525">
            <a:solidFill>
              <a:schemeClr val="tx1"/>
            </a:solidFill>
            <a:round/>
            <a:headEnd/>
            <a:tailEnd type="triangle" w="med" len="med"/>
          </a:ln>
          <a:effectLst/>
        </p:spPr>
        <p:txBody>
          <a:bodyPr/>
          <a:lstStyle/>
          <a:p>
            <a:endParaRPr lang="pt-BR"/>
          </a:p>
        </p:txBody>
      </p:sp>
      <p:sp>
        <p:nvSpPr>
          <p:cNvPr id="413732" name="Line 36"/>
          <p:cNvSpPr>
            <a:spLocks noChangeShapeType="1"/>
          </p:cNvSpPr>
          <p:nvPr/>
        </p:nvSpPr>
        <p:spPr bwMode="auto">
          <a:xfrm flipH="1">
            <a:off x="6248400" y="3602038"/>
            <a:ext cx="14288" cy="650875"/>
          </a:xfrm>
          <a:prstGeom prst="line">
            <a:avLst/>
          </a:prstGeom>
          <a:noFill/>
          <a:ln w="9525">
            <a:solidFill>
              <a:schemeClr val="tx1"/>
            </a:solidFill>
            <a:round/>
            <a:headEnd/>
            <a:tailEnd type="triangle" w="med" len="med"/>
          </a:ln>
          <a:effectLst/>
        </p:spPr>
        <p:txBody>
          <a:bodyPr/>
          <a:lstStyle/>
          <a:p>
            <a:endParaRPr lang="pt-BR"/>
          </a:p>
        </p:txBody>
      </p:sp>
      <p:sp>
        <p:nvSpPr>
          <p:cNvPr id="413733" name="Text Box 37"/>
          <p:cNvSpPr txBox="1">
            <a:spLocks noChangeArrowheads="1"/>
          </p:cNvSpPr>
          <p:nvPr/>
        </p:nvSpPr>
        <p:spPr bwMode="auto">
          <a:xfrm>
            <a:off x="476250" y="6062663"/>
            <a:ext cx="2368550" cy="366712"/>
          </a:xfrm>
          <a:prstGeom prst="rect">
            <a:avLst/>
          </a:prstGeom>
          <a:noFill/>
          <a:ln w="9525">
            <a:noFill/>
            <a:miter lim="800000"/>
            <a:headEnd/>
            <a:tailEnd/>
          </a:ln>
          <a:effectLst/>
        </p:spPr>
        <p:txBody>
          <a:bodyPr wrap="none">
            <a:spAutoFit/>
          </a:bodyPr>
          <a:lstStyle/>
          <a:p>
            <a:r>
              <a:rPr lang="pt-BR"/>
              <a:t>BOM – </a:t>
            </a:r>
            <a:r>
              <a:rPr lang="pt-BR" i="1"/>
              <a:t>bill of material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84213" y="827088"/>
            <a:ext cx="8162925" cy="762000"/>
          </a:xfrm>
        </p:spPr>
        <p:txBody>
          <a:bodyPr/>
          <a:lstStyle/>
          <a:p>
            <a:r>
              <a:rPr lang="pt-BR" sz="3600" b="1"/>
              <a:t>Exemplo de Estrutura Analítica</a:t>
            </a:r>
            <a:r>
              <a:rPr lang="pt-BR"/>
              <a:t> </a:t>
            </a:r>
          </a:p>
        </p:txBody>
      </p:sp>
      <p:pic>
        <p:nvPicPr>
          <p:cNvPr id="164869" name="Picture 5"/>
          <p:cNvPicPr>
            <a:picLocks noChangeAspect="1" noChangeArrowheads="1"/>
          </p:cNvPicPr>
          <p:nvPr/>
        </p:nvPicPr>
        <p:blipFill>
          <a:blip r:embed="rId2" cstate="print"/>
          <a:srcRect/>
          <a:stretch>
            <a:fillRect/>
          </a:stretch>
        </p:blipFill>
        <p:spPr bwMode="auto">
          <a:xfrm>
            <a:off x="611560" y="1412776"/>
            <a:ext cx="7600950" cy="4016375"/>
          </a:xfrm>
          <a:prstGeom prst="rect">
            <a:avLst/>
          </a:prstGeom>
          <a:noFill/>
          <a:ln w="9525">
            <a:noFill/>
            <a:miter lim="800000"/>
            <a:headEnd/>
            <a:tailEnd/>
          </a:ln>
          <a:effectLst/>
        </p:spPr>
      </p:pic>
      <p:sp>
        <p:nvSpPr>
          <p:cNvPr id="6" name="Retângulo 5"/>
          <p:cNvSpPr/>
          <p:nvPr/>
        </p:nvSpPr>
        <p:spPr>
          <a:xfrm>
            <a:off x="2987824" y="5949280"/>
            <a:ext cx="5544616" cy="646331"/>
          </a:xfrm>
          <a:prstGeom prst="rect">
            <a:avLst/>
          </a:prstGeom>
        </p:spPr>
        <p:txBody>
          <a:bodyPr wrap="square">
            <a:spAutoFit/>
          </a:bodyPr>
          <a:lstStyle/>
          <a:p>
            <a:r>
              <a:rPr lang="pt-BR" i="1" dirty="0" smtClean="0"/>
              <a:t>profjosealberto.com/arquivos/.../</a:t>
            </a:r>
            <a:r>
              <a:rPr lang="pt-BR" b="1" i="1" dirty="0" smtClean="0"/>
              <a:t>Produto</a:t>
            </a:r>
            <a:r>
              <a:rPr lang="pt-BR" i="1" dirty="0" smtClean="0"/>
              <a:t>.</a:t>
            </a:r>
            <a:r>
              <a:rPr lang="pt-BR" b="1" i="1" dirty="0" err="1" smtClean="0"/>
              <a:t>ppt</a:t>
            </a:r>
            <a:r>
              <a:rPr lang="pt-BR" b="1" i="1" dirty="0" smtClean="0"/>
              <a:t>  , acesso 07-02-12</a:t>
            </a:r>
            <a:endParaRPr lang="pt-BR" dirty="0"/>
          </a:p>
        </p:txBody>
      </p:sp>
      <p:sp>
        <p:nvSpPr>
          <p:cNvPr id="7" name="Espaço Reservado para Número de Slide 6"/>
          <p:cNvSpPr>
            <a:spLocks noGrp="1"/>
          </p:cNvSpPr>
          <p:nvPr>
            <p:ph type="sldNum" sz="quarter" idx="12"/>
          </p:nvPr>
        </p:nvSpPr>
        <p:spPr/>
        <p:txBody>
          <a:bodyPr/>
          <a:lstStyle/>
          <a:p>
            <a:pPr>
              <a:defRPr/>
            </a:pPr>
            <a:fld id="{D92C9965-FF09-46E4-B941-20427482450C}" type="slidenum">
              <a:rPr lang="pt-BR" smtClean="0"/>
              <a:pPr>
                <a:defRPr/>
              </a:pPr>
              <a:t>31</a:t>
            </a:fld>
            <a:endParaRPr lang="pt-B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871538" y="862013"/>
            <a:ext cx="8162925" cy="762000"/>
          </a:xfrm>
        </p:spPr>
        <p:txBody>
          <a:bodyPr/>
          <a:lstStyle/>
          <a:p>
            <a:r>
              <a:rPr lang="pt-BR" sz="3600" b="1"/>
              <a:t>Exemplo de Lista de Materiais</a:t>
            </a:r>
            <a:r>
              <a:rPr lang="pt-BR"/>
              <a:t> </a:t>
            </a:r>
          </a:p>
        </p:txBody>
      </p:sp>
      <p:sp>
        <p:nvSpPr>
          <p:cNvPr id="169987" name="Rectangle 3"/>
          <p:cNvSpPr>
            <a:spLocks noChangeArrowheads="1"/>
          </p:cNvSpPr>
          <p:nvPr/>
        </p:nvSpPr>
        <p:spPr bwMode="auto">
          <a:xfrm>
            <a:off x="0" y="933450"/>
            <a:ext cx="9144000" cy="0"/>
          </a:xfrm>
          <a:prstGeom prst="rect">
            <a:avLst/>
          </a:prstGeom>
          <a:noFill/>
          <a:ln w="9525">
            <a:noFill/>
            <a:miter lim="800000"/>
            <a:headEnd/>
            <a:tailEnd/>
          </a:ln>
          <a:effectLst/>
        </p:spPr>
        <p:txBody>
          <a:bodyPr wrap="none" anchor="ctr">
            <a:spAutoFit/>
          </a:bodyPr>
          <a:lstStyle/>
          <a:p>
            <a:endParaRPr lang="pt-BR" b="0">
              <a:latin typeface="Times New Roman" pitchFamily="18" charset="0"/>
            </a:endParaRPr>
          </a:p>
        </p:txBody>
      </p:sp>
      <p:sp>
        <p:nvSpPr>
          <p:cNvPr id="169988" name="Rectangle 4"/>
          <p:cNvSpPr>
            <a:spLocks noChangeArrowheads="1"/>
          </p:cNvSpPr>
          <p:nvPr/>
        </p:nvSpPr>
        <p:spPr bwMode="auto">
          <a:xfrm>
            <a:off x="0" y="5924550"/>
            <a:ext cx="9144000" cy="0"/>
          </a:xfrm>
          <a:prstGeom prst="rect">
            <a:avLst/>
          </a:prstGeom>
          <a:noFill/>
          <a:ln w="9525">
            <a:noFill/>
            <a:miter lim="800000"/>
            <a:headEnd/>
            <a:tailEnd/>
          </a:ln>
          <a:effectLst/>
        </p:spPr>
        <p:txBody>
          <a:bodyPr wrap="none" anchor="ctr">
            <a:spAutoFit/>
          </a:bodyPr>
          <a:lstStyle/>
          <a:p>
            <a:endParaRPr lang="pt-BR" b="0">
              <a:latin typeface="Times New Roman" pitchFamily="18" charset="0"/>
            </a:endParaRPr>
          </a:p>
        </p:txBody>
      </p:sp>
      <p:graphicFrame>
        <p:nvGraphicFramePr>
          <p:cNvPr id="170392" name="Group 408"/>
          <p:cNvGraphicFramePr>
            <a:graphicFrameLocks noGrp="1"/>
          </p:cNvGraphicFramePr>
          <p:nvPr>
            <p:ph idx="1"/>
          </p:nvPr>
        </p:nvGraphicFramePr>
        <p:xfrm>
          <a:off x="1187624" y="1412776"/>
          <a:ext cx="6409556" cy="4953000"/>
        </p:xfrm>
        <a:graphic>
          <a:graphicData uri="http://schemas.openxmlformats.org/drawingml/2006/table">
            <a:tbl>
              <a:tblPr/>
              <a:tblGrid>
                <a:gridCol w="1578267"/>
                <a:gridCol w="804641"/>
                <a:gridCol w="706430"/>
                <a:gridCol w="1340493"/>
                <a:gridCol w="939034"/>
                <a:gridCol w="1040691"/>
              </a:tblGrid>
              <a:tr h="295937">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latin typeface="Times New Roman" pitchFamily="18" charset="0"/>
                          <a:cs typeface="Times New Roman" pitchFamily="18" charset="0"/>
                        </a:rPr>
                        <a:t>LISTA DE MATERIAL</a:t>
                      </a:r>
                      <a:endParaRPr kumimoji="0" lang="pt-BR"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6344">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tx1"/>
                          </a:solidFill>
                          <a:effectLst/>
                          <a:latin typeface="Times New Roman" pitchFamily="18" charset="0"/>
                          <a:cs typeface="Times New Roman" pitchFamily="18" charset="0"/>
                        </a:rPr>
                        <a:t>NOME</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Times New Roman" pitchFamily="18" charset="0"/>
                          <a:cs typeface="Times New Roman" pitchFamily="18" charset="0"/>
                        </a:rPr>
                        <a:t>CÓDIGO</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Times New Roman" pitchFamily="18" charset="0"/>
                          <a:cs typeface="Times New Roman" pitchFamily="18" charset="0"/>
                        </a:rPr>
                        <a:t>NÍVEL</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smtClean="0">
                          <a:ln>
                            <a:noFill/>
                          </a:ln>
                          <a:solidFill>
                            <a:schemeClr val="tx1"/>
                          </a:solidFill>
                          <a:effectLst/>
                          <a:latin typeface="Times New Roman" pitchFamily="18" charset="0"/>
                          <a:cs typeface="Times New Roman" pitchFamily="18" charset="0"/>
                        </a:rPr>
                        <a:t>QUANTIDADE</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tx1"/>
                          </a:solidFill>
                          <a:effectLst/>
                          <a:latin typeface="Times New Roman" pitchFamily="18" charset="0"/>
                          <a:cs typeface="Times New Roman" pitchFamily="18" charset="0"/>
                        </a:rPr>
                        <a:t>FORNECEDORES</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r>
              <a:tr h="221953">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Times New Roman" pitchFamily="18" charset="0"/>
                          <a:cs typeface="Times New Roman" pitchFamily="18" charset="0"/>
                        </a:rPr>
                        <a:t>INTERNOS</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Times New Roman" pitchFamily="18" charset="0"/>
                          <a:cs typeface="Times New Roman" pitchFamily="18" charset="0"/>
                        </a:rPr>
                        <a:t>EXTERNOS</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030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Peça XYZ</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pt-BR" sz="2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pt-BR" sz="2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030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Suporte</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SA</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pt-BR" sz="2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03094">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114300" algn="l"/>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Cantoneira</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R 209</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pt-BR" sz="2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03094">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114300" algn="l"/>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Cantoneira</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R 207</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pt-BR" sz="2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030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Parafuso com porca</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PR 3</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pt-BR" sz="2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030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Rolamento</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R 204</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pt-BR" sz="28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030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Retentor</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R 796</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pt-BR" sz="2800" b="0"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030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Etiqueta</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Times New Roman" pitchFamily="18" charset="0"/>
                          <a:cs typeface="Times New Roman" pitchFamily="18" charset="0"/>
                        </a:rPr>
                        <a:t>E 604</a:t>
                      </a:r>
                      <a:endParaRPr kumimoji="0" lang="pt-BR"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pt-BR"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pt-BR"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pt-BR"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endParaRPr kumimoji="0" lang="pt-BR" sz="2800" b="0"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7" name="Espaço Reservado para Rodapé 4"/>
          <p:cNvSpPr txBox="1">
            <a:spLocks/>
          </p:cNvSpPr>
          <p:nvPr/>
        </p:nvSpPr>
        <p:spPr>
          <a:xfrm>
            <a:off x="323528" y="4797152"/>
            <a:ext cx="936104" cy="12961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smtClean="0">
                <a:ln>
                  <a:noFill/>
                </a:ln>
                <a:solidFill>
                  <a:schemeClr val="tx1"/>
                </a:solidFill>
                <a:effectLst/>
                <a:uLnTx/>
                <a:uFillTx/>
                <a:latin typeface="+mn-lt"/>
                <a:ea typeface="+mn-ea"/>
                <a:cs typeface="+mn-cs"/>
              </a:rPr>
              <a:t>Professor José Alberto</a:t>
            </a:r>
            <a:endParaRPr kumimoji="0" lang="pt-B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tângulo 7"/>
          <p:cNvSpPr/>
          <p:nvPr/>
        </p:nvSpPr>
        <p:spPr>
          <a:xfrm>
            <a:off x="7596336" y="5805264"/>
            <a:ext cx="1152128" cy="646331"/>
          </a:xfrm>
          <a:prstGeom prst="rect">
            <a:avLst/>
          </a:prstGeom>
        </p:spPr>
        <p:txBody>
          <a:bodyPr wrap="square">
            <a:spAutoFit/>
          </a:bodyPr>
          <a:lstStyle/>
          <a:p>
            <a:r>
              <a:rPr lang="pt-BR" sz="900" i="1" dirty="0" smtClean="0"/>
              <a:t>profjosealberto.com/arquivos/.../</a:t>
            </a:r>
            <a:r>
              <a:rPr lang="pt-BR" sz="900" b="1" i="1" dirty="0" smtClean="0"/>
              <a:t>Produto</a:t>
            </a:r>
            <a:r>
              <a:rPr lang="pt-BR" sz="900" i="1" dirty="0" smtClean="0"/>
              <a:t>.</a:t>
            </a:r>
            <a:r>
              <a:rPr lang="pt-BR" sz="900" b="1" i="1" dirty="0" err="1" smtClean="0"/>
              <a:t>ppt</a:t>
            </a:r>
            <a:r>
              <a:rPr lang="pt-BR" sz="900" b="1" i="1" dirty="0" smtClean="0"/>
              <a:t>  , acesso 07-02-12</a:t>
            </a:r>
            <a:endParaRPr lang="pt-BR" sz="900" dirty="0"/>
          </a:p>
        </p:txBody>
      </p:sp>
      <p:sp>
        <p:nvSpPr>
          <p:cNvPr id="9" name="Espaço Reservado para Número de Slide 8"/>
          <p:cNvSpPr>
            <a:spLocks noGrp="1"/>
          </p:cNvSpPr>
          <p:nvPr>
            <p:ph type="sldNum" sz="quarter" idx="12"/>
          </p:nvPr>
        </p:nvSpPr>
        <p:spPr/>
        <p:txBody>
          <a:bodyPr/>
          <a:lstStyle/>
          <a:p>
            <a:fld id="{49922BC0-F10B-45BE-BE86-018DFBAD08C8}" type="slidenum">
              <a:rPr lang="pt-BR" smtClean="0"/>
              <a:pPr/>
              <a:t>32</a:t>
            </a:fld>
            <a:endParaRPr lang="pt-B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785786" y="2071678"/>
            <a:ext cx="7345362" cy="4219575"/>
          </a:xfrm>
          <a:prstGeom prst="rect">
            <a:avLst/>
          </a:prstGeom>
          <a:noFill/>
          <a:ln w="9525">
            <a:noFill/>
            <a:miter lim="800000"/>
            <a:headEnd/>
            <a:tailEnd/>
          </a:ln>
          <a:effectLst/>
        </p:spPr>
        <p:txBody>
          <a:bodyPr anchor="ctr">
            <a:spAutoFit/>
          </a:bodyPr>
          <a:lstStyle/>
          <a:p>
            <a:pPr>
              <a:lnSpc>
                <a:spcPct val="150000"/>
              </a:lnSpc>
            </a:pPr>
            <a:r>
              <a:rPr lang="pt-BR" dirty="0"/>
              <a:t>	Em economia, </a:t>
            </a:r>
            <a:r>
              <a:rPr lang="pt-BR" b="1" dirty="0"/>
              <a:t>Demanda</a:t>
            </a:r>
            <a:r>
              <a:rPr lang="pt-BR" dirty="0"/>
              <a:t> ou </a:t>
            </a:r>
            <a:r>
              <a:rPr lang="pt-BR" b="1" dirty="0"/>
              <a:t>Procura</a:t>
            </a:r>
            <a:r>
              <a:rPr lang="pt-BR" dirty="0"/>
              <a:t> ou "" demandada"" é a quantidade de um </a:t>
            </a:r>
            <a:r>
              <a:rPr lang="pt-BR" i="1" u="sng" dirty="0">
                <a:effectLst>
                  <a:outerShdw blurRad="38100" dist="38100" dir="2700000" algn="tl">
                    <a:srgbClr val="C0C0C0"/>
                  </a:outerShdw>
                </a:effectLst>
              </a:rPr>
              <a:t>bem</a:t>
            </a:r>
            <a:r>
              <a:rPr lang="pt-BR" dirty="0"/>
              <a:t> ou </a:t>
            </a:r>
            <a:r>
              <a:rPr lang="pt-BR" i="1" u="sng" dirty="0"/>
              <a:t>serviço</a:t>
            </a:r>
            <a:r>
              <a:rPr lang="pt-BR" dirty="0"/>
              <a:t> que os consumidores desejam adquirir por um preço definido em um dado </a:t>
            </a:r>
            <a:r>
              <a:rPr lang="pt-BR" i="1" u="sng" dirty="0">
                <a:effectLst>
                  <a:outerShdw blurRad="38100" dist="38100" dir="2700000" algn="tl">
                    <a:srgbClr val="C0C0C0"/>
                  </a:outerShdw>
                </a:effectLst>
              </a:rPr>
              <a:t>mercado</a:t>
            </a:r>
            <a:r>
              <a:rPr lang="pt-BR" dirty="0"/>
              <a:t>, durante uma unidade de </a:t>
            </a:r>
            <a:r>
              <a:rPr lang="pt-BR" i="1" u="sng" dirty="0">
                <a:effectLst>
                  <a:outerShdw blurRad="38100" dist="38100" dir="2700000" algn="tl">
                    <a:srgbClr val="C0C0C0"/>
                  </a:outerShdw>
                </a:effectLst>
              </a:rPr>
              <a:t>tempo</a:t>
            </a:r>
            <a:r>
              <a:rPr lang="pt-BR" dirty="0"/>
              <a:t>.</a:t>
            </a:r>
          </a:p>
          <a:p>
            <a:pPr>
              <a:lnSpc>
                <a:spcPct val="150000"/>
              </a:lnSpc>
            </a:pPr>
            <a:r>
              <a:rPr lang="pt-BR" dirty="0"/>
              <a:t>	A demanda pode ser interpretada como procura, mas nem sempre como consumo, uma vez que é possível demandar (desejar) e não consumir (adquirir) um bem ou serviço. A quantidade de um bem que os compradores desejam e podem comprar é chamada de quantidade demandada.</a:t>
            </a:r>
          </a:p>
          <a:p>
            <a:pPr>
              <a:lnSpc>
                <a:spcPct val="150000"/>
              </a:lnSpc>
            </a:pPr>
            <a:r>
              <a:rPr lang="pt-BR" dirty="0"/>
              <a:t>			http://pt.wikipedia.org/wiki/Demanda</a:t>
            </a:r>
          </a:p>
        </p:txBody>
      </p:sp>
      <p:sp>
        <p:nvSpPr>
          <p:cNvPr id="181253" name="Text Box 5"/>
          <p:cNvSpPr txBox="1">
            <a:spLocks noChangeArrowheads="1"/>
          </p:cNvSpPr>
          <p:nvPr/>
        </p:nvSpPr>
        <p:spPr bwMode="auto">
          <a:xfrm>
            <a:off x="642938" y="911225"/>
            <a:ext cx="3724289" cy="1015663"/>
          </a:xfrm>
          <a:prstGeom prst="rect">
            <a:avLst/>
          </a:prstGeom>
          <a:noFill/>
          <a:ln w="9525">
            <a:noFill/>
            <a:miter lim="800000"/>
            <a:headEnd/>
            <a:tailEnd/>
          </a:ln>
          <a:effectLst/>
        </p:spPr>
        <p:txBody>
          <a:bodyPr wrap="none">
            <a:spAutoFit/>
          </a:bodyPr>
          <a:lstStyle/>
          <a:p>
            <a:r>
              <a:rPr lang="pt-BR" sz="2000" b="1" dirty="0" smtClean="0"/>
              <a:t>PLT – Capitulo III – Página 49</a:t>
            </a:r>
          </a:p>
          <a:p>
            <a:endParaRPr lang="pt-BR" sz="2000" b="1" dirty="0" smtClean="0"/>
          </a:p>
          <a:p>
            <a:r>
              <a:rPr lang="pt-BR" sz="2000" b="1" dirty="0" smtClean="0"/>
              <a:t>Gestão </a:t>
            </a:r>
            <a:r>
              <a:rPr lang="pt-BR" sz="2000" b="1" dirty="0"/>
              <a:t>de demanda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3"/>
          <p:cNvSpPr txBox="1">
            <a:spLocks noChangeArrowheads="1"/>
          </p:cNvSpPr>
          <p:nvPr/>
        </p:nvSpPr>
        <p:spPr bwMode="auto">
          <a:xfrm>
            <a:off x="900113" y="1268413"/>
            <a:ext cx="7508875" cy="5133975"/>
          </a:xfrm>
          <a:prstGeom prst="rect">
            <a:avLst/>
          </a:prstGeom>
          <a:noFill/>
          <a:ln w="9525">
            <a:noFill/>
            <a:miter lim="800000"/>
            <a:headEnd/>
            <a:tailEnd/>
          </a:ln>
          <a:effectLst/>
        </p:spPr>
        <p:txBody>
          <a:bodyPr>
            <a:spAutoFit/>
          </a:bodyPr>
          <a:lstStyle/>
          <a:p>
            <a:pPr>
              <a:lnSpc>
                <a:spcPct val="150000"/>
              </a:lnSpc>
            </a:pPr>
            <a:r>
              <a:rPr lang="pt-BR" sz="2000"/>
              <a:t>	A gestão da demanda é uma iniciativa através da qual as empresas procuram </a:t>
            </a:r>
            <a:r>
              <a:rPr lang="pt-BR"/>
              <a:t> melhorar o atendimento a seus clientes . Atividades necessárias :</a:t>
            </a:r>
          </a:p>
          <a:p>
            <a:pPr lvl="1">
              <a:lnSpc>
                <a:spcPct val="150000"/>
              </a:lnSpc>
              <a:buFontTx/>
              <a:buChar char="•"/>
            </a:pPr>
            <a:r>
              <a:rPr lang="pt-BR"/>
              <a:t> Prever a demanda </a:t>
            </a:r>
          </a:p>
          <a:p>
            <a:pPr lvl="1">
              <a:lnSpc>
                <a:spcPct val="150000"/>
              </a:lnSpc>
              <a:buFontTx/>
              <a:buChar char="•"/>
            </a:pPr>
            <a:r>
              <a:rPr lang="pt-BR"/>
              <a:t> Influenciar a demanda através de promoções incentivos, de forma a torna-la mais uniforme mais uniforme e constante ao longo do tempo.</a:t>
            </a:r>
          </a:p>
          <a:p>
            <a:pPr lvl="1">
              <a:lnSpc>
                <a:spcPct val="150000"/>
              </a:lnSpc>
              <a:buFontTx/>
              <a:buChar char="•"/>
            </a:pPr>
            <a:r>
              <a:rPr lang="pt-BR"/>
              <a:t> Antecipar iniciativas, tais como pedidos e produção, em resposta a demandas futuras</a:t>
            </a:r>
          </a:p>
          <a:p>
            <a:pPr lvl="1">
              <a:lnSpc>
                <a:spcPct val="150000"/>
              </a:lnSpc>
              <a:buFontTx/>
              <a:buChar char="•"/>
            </a:pPr>
            <a:r>
              <a:rPr lang="pt-BR"/>
              <a:t> Uniformizar o consumo dos recursos produtivos</a:t>
            </a:r>
          </a:p>
          <a:p>
            <a:pPr lvl="1">
              <a:lnSpc>
                <a:spcPct val="150000"/>
              </a:lnSpc>
              <a:buFontTx/>
              <a:buChar char="•"/>
            </a:pPr>
            <a:r>
              <a:rPr lang="pt-BR"/>
              <a:t> Eventualmente acumular estoques em período de baixa demanda para consumo em períodos de alta.</a:t>
            </a:r>
          </a:p>
        </p:txBody>
      </p:sp>
      <p:sp>
        <p:nvSpPr>
          <p:cNvPr id="182277" name="Text Box 5"/>
          <p:cNvSpPr txBox="1">
            <a:spLocks noChangeArrowheads="1"/>
          </p:cNvSpPr>
          <p:nvPr/>
        </p:nvSpPr>
        <p:spPr bwMode="auto">
          <a:xfrm>
            <a:off x="642938" y="911225"/>
            <a:ext cx="2597150" cy="396875"/>
          </a:xfrm>
          <a:prstGeom prst="rect">
            <a:avLst/>
          </a:prstGeom>
          <a:noFill/>
          <a:ln w="9525">
            <a:noFill/>
            <a:miter lim="800000"/>
            <a:headEnd/>
            <a:tailEnd/>
          </a:ln>
          <a:effectLst/>
        </p:spPr>
        <p:txBody>
          <a:bodyPr wrap="none">
            <a:spAutoFit/>
          </a:bodyPr>
          <a:lstStyle/>
          <a:p>
            <a:r>
              <a:rPr lang="pt-BR" sz="2000" b="1"/>
              <a:t>Gestão de demanda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68538" y="1943100"/>
            <a:ext cx="4465637" cy="4149725"/>
            <a:chOff x="1429" y="981"/>
            <a:chExt cx="2813" cy="2614"/>
          </a:xfrm>
        </p:grpSpPr>
        <p:sp>
          <p:nvSpPr>
            <p:cNvPr id="183300" name="Oval 4"/>
            <p:cNvSpPr>
              <a:spLocks noChangeArrowheads="1"/>
            </p:cNvSpPr>
            <p:nvPr/>
          </p:nvSpPr>
          <p:spPr bwMode="auto">
            <a:xfrm>
              <a:off x="1429" y="981"/>
              <a:ext cx="2812" cy="2614"/>
            </a:xfrm>
            <a:prstGeom prst="ellipse">
              <a:avLst/>
            </a:prstGeom>
            <a:solidFill>
              <a:schemeClr val="accent1"/>
            </a:solidFill>
            <a:ln w="9525">
              <a:solidFill>
                <a:schemeClr val="tx1"/>
              </a:solidFill>
              <a:round/>
              <a:headEnd/>
              <a:tailEnd/>
            </a:ln>
            <a:effectLst/>
          </p:spPr>
          <p:txBody>
            <a:bodyPr wrap="none" anchor="ctr"/>
            <a:lstStyle/>
            <a:p>
              <a:pPr algn="ctr"/>
              <a:r>
                <a:rPr lang="pt-BR"/>
                <a:t>Pr</a:t>
              </a:r>
            </a:p>
          </p:txBody>
        </p:sp>
        <p:sp>
          <p:nvSpPr>
            <p:cNvPr id="183301" name="Oval 5"/>
            <p:cNvSpPr>
              <a:spLocks noChangeArrowheads="1"/>
            </p:cNvSpPr>
            <p:nvPr/>
          </p:nvSpPr>
          <p:spPr bwMode="auto">
            <a:xfrm>
              <a:off x="2381" y="1797"/>
              <a:ext cx="953" cy="772"/>
            </a:xfrm>
            <a:prstGeom prst="ellipse">
              <a:avLst/>
            </a:prstGeom>
            <a:solidFill>
              <a:schemeClr val="accent1"/>
            </a:solidFill>
            <a:ln w="9525">
              <a:solidFill>
                <a:schemeClr val="tx1"/>
              </a:solidFill>
              <a:round/>
              <a:headEnd/>
              <a:tailEnd/>
            </a:ln>
            <a:effectLst/>
          </p:spPr>
          <p:txBody>
            <a:bodyPr wrap="none" anchor="ctr"/>
            <a:lstStyle/>
            <a:p>
              <a:pPr algn="ctr"/>
              <a:r>
                <a:rPr lang="pt-BR"/>
                <a:t>Gestão de</a:t>
              </a:r>
            </a:p>
            <a:p>
              <a:pPr algn="ctr"/>
              <a:r>
                <a:rPr lang="pt-BR"/>
                <a:t> demanda</a:t>
              </a:r>
            </a:p>
          </p:txBody>
        </p:sp>
        <p:sp>
          <p:nvSpPr>
            <p:cNvPr id="183302" name="Text Box 6"/>
            <p:cNvSpPr txBox="1">
              <a:spLocks noChangeArrowheads="1"/>
            </p:cNvSpPr>
            <p:nvPr/>
          </p:nvSpPr>
          <p:spPr bwMode="auto">
            <a:xfrm>
              <a:off x="3470" y="1752"/>
              <a:ext cx="772" cy="404"/>
            </a:xfrm>
            <a:prstGeom prst="rect">
              <a:avLst/>
            </a:prstGeom>
            <a:noFill/>
            <a:ln w="9525">
              <a:noFill/>
              <a:miter lim="800000"/>
              <a:headEnd/>
              <a:tailEnd/>
            </a:ln>
            <a:effectLst/>
          </p:spPr>
          <p:txBody>
            <a:bodyPr wrap="none">
              <a:spAutoFit/>
            </a:bodyPr>
            <a:lstStyle/>
            <a:p>
              <a:r>
                <a:rPr lang="pt-BR"/>
                <a:t>Promessa</a:t>
              </a:r>
            </a:p>
            <a:p>
              <a:r>
                <a:rPr lang="pt-BR"/>
                <a:t>De prazos</a:t>
              </a:r>
            </a:p>
          </p:txBody>
        </p:sp>
        <p:sp>
          <p:nvSpPr>
            <p:cNvPr id="183303" name="Text Box 7"/>
            <p:cNvSpPr txBox="1">
              <a:spLocks noChangeArrowheads="1"/>
            </p:cNvSpPr>
            <p:nvPr/>
          </p:nvSpPr>
          <p:spPr bwMode="auto">
            <a:xfrm>
              <a:off x="1746" y="2750"/>
              <a:ext cx="1180" cy="404"/>
            </a:xfrm>
            <a:prstGeom prst="rect">
              <a:avLst/>
            </a:prstGeom>
            <a:noFill/>
            <a:ln w="9525">
              <a:noFill/>
              <a:miter lim="800000"/>
              <a:headEnd/>
              <a:tailEnd/>
            </a:ln>
            <a:effectLst/>
          </p:spPr>
          <p:txBody>
            <a:bodyPr wrap="none">
              <a:spAutoFit/>
            </a:bodyPr>
            <a:lstStyle/>
            <a:p>
              <a:r>
                <a:rPr lang="pt-BR"/>
                <a:t>Comunicação </a:t>
              </a:r>
            </a:p>
            <a:p>
              <a:r>
                <a:rPr lang="pt-BR"/>
                <a:t>Com o mercado </a:t>
              </a:r>
            </a:p>
          </p:txBody>
        </p:sp>
        <p:sp>
          <p:nvSpPr>
            <p:cNvPr id="183304" name="Text Box 8"/>
            <p:cNvSpPr txBox="1">
              <a:spLocks noChangeArrowheads="1"/>
            </p:cNvSpPr>
            <p:nvPr/>
          </p:nvSpPr>
          <p:spPr bwMode="auto">
            <a:xfrm>
              <a:off x="3061" y="2750"/>
              <a:ext cx="956" cy="404"/>
            </a:xfrm>
            <a:prstGeom prst="rect">
              <a:avLst/>
            </a:prstGeom>
            <a:noFill/>
            <a:ln w="9525">
              <a:noFill/>
              <a:miter lim="800000"/>
              <a:headEnd/>
              <a:tailEnd/>
            </a:ln>
            <a:effectLst/>
          </p:spPr>
          <p:txBody>
            <a:bodyPr wrap="none">
              <a:spAutoFit/>
            </a:bodyPr>
            <a:lstStyle/>
            <a:p>
              <a:r>
                <a:rPr lang="pt-BR"/>
                <a:t>Priorização e</a:t>
              </a:r>
            </a:p>
            <a:p>
              <a:r>
                <a:rPr lang="pt-BR"/>
                <a:t> alocação</a:t>
              </a:r>
            </a:p>
          </p:txBody>
        </p:sp>
        <p:sp>
          <p:nvSpPr>
            <p:cNvPr id="183305" name="Text Box 9"/>
            <p:cNvSpPr txBox="1">
              <a:spLocks noChangeArrowheads="1"/>
            </p:cNvSpPr>
            <p:nvPr/>
          </p:nvSpPr>
          <p:spPr bwMode="auto">
            <a:xfrm>
              <a:off x="1474" y="1842"/>
              <a:ext cx="732" cy="577"/>
            </a:xfrm>
            <a:prstGeom prst="rect">
              <a:avLst/>
            </a:prstGeom>
            <a:noFill/>
            <a:ln w="9525">
              <a:noFill/>
              <a:miter lim="800000"/>
              <a:headEnd/>
              <a:tailEnd/>
            </a:ln>
            <a:effectLst/>
          </p:spPr>
          <p:txBody>
            <a:bodyPr wrap="none">
              <a:spAutoFit/>
            </a:bodyPr>
            <a:lstStyle/>
            <a:p>
              <a:r>
                <a:rPr lang="pt-BR"/>
                <a:t>Influência</a:t>
              </a:r>
            </a:p>
            <a:p>
              <a:r>
                <a:rPr lang="pt-BR"/>
                <a:t>Sobre o </a:t>
              </a:r>
            </a:p>
            <a:p>
              <a:r>
                <a:rPr lang="pt-BR"/>
                <a:t>mercado</a:t>
              </a:r>
            </a:p>
          </p:txBody>
        </p:sp>
        <p:sp>
          <p:nvSpPr>
            <p:cNvPr id="183306" name="Text Box 10"/>
            <p:cNvSpPr txBox="1">
              <a:spLocks noChangeArrowheads="1"/>
            </p:cNvSpPr>
            <p:nvPr/>
          </p:nvSpPr>
          <p:spPr bwMode="auto">
            <a:xfrm>
              <a:off x="2290" y="1117"/>
              <a:ext cx="876" cy="404"/>
            </a:xfrm>
            <a:prstGeom prst="rect">
              <a:avLst/>
            </a:prstGeom>
            <a:noFill/>
            <a:ln w="9525">
              <a:noFill/>
              <a:miter lim="800000"/>
              <a:headEnd/>
              <a:tailEnd/>
            </a:ln>
            <a:effectLst/>
          </p:spPr>
          <p:txBody>
            <a:bodyPr wrap="none">
              <a:spAutoFit/>
            </a:bodyPr>
            <a:lstStyle/>
            <a:p>
              <a:r>
                <a:rPr lang="pt-BR"/>
                <a:t>Previsão de</a:t>
              </a:r>
            </a:p>
            <a:p>
              <a:r>
                <a:rPr lang="pt-BR"/>
                <a:t> demanda</a:t>
              </a:r>
            </a:p>
          </p:txBody>
        </p:sp>
      </p:grpSp>
      <p:sp>
        <p:nvSpPr>
          <p:cNvPr id="183307" name="Text Box 11"/>
          <p:cNvSpPr txBox="1">
            <a:spLocks noChangeArrowheads="1"/>
          </p:cNvSpPr>
          <p:nvPr/>
        </p:nvSpPr>
        <p:spPr bwMode="auto">
          <a:xfrm>
            <a:off x="755650" y="1341438"/>
            <a:ext cx="4692650" cy="366712"/>
          </a:xfrm>
          <a:prstGeom prst="rect">
            <a:avLst/>
          </a:prstGeom>
          <a:noFill/>
          <a:ln w="9525">
            <a:noFill/>
            <a:miter lim="800000"/>
            <a:headEnd/>
            <a:tailEnd/>
          </a:ln>
          <a:effectLst/>
        </p:spPr>
        <p:txBody>
          <a:bodyPr wrap="none">
            <a:spAutoFit/>
          </a:bodyPr>
          <a:lstStyle/>
          <a:p>
            <a:r>
              <a:rPr lang="pt-BR"/>
              <a:t>Principais elementos da gestão de demanda</a:t>
            </a:r>
          </a:p>
        </p:txBody>
      </p:sp>
      <p:sp>
        <p:nvSpPr>
          <p:cNvPr id="183308" name="Text Box 12"/>
          <p:cNvSpPr txBox="1">
            <a:spLocks noChangeArrowheads="1"/>
          </p:cNvSpPr>
          <p:nvPr/>
        </p:nvSpPr>
        <p:spPr bwMode="auto">
          <a:xfrm>
            <a:off x="4932363" y="6308725"/>
            <a:ext cx="3406775" cy="304800"/>
          </a:xfrm>
          <a:prstGeom prst="rect">
            <a:avLst/>
          </a:prstGeom>
          <a:noFill/>
          <a:ln w="9525">
            <a:noFill/>
            <a:miter lim="800000"/>
            <a:headEnd/>
            <a:tailEnd/>
          </a:ln>
          <a:effectLst/>
        </p:spPr>
        <p:txBody>
          <a:bodyPr wrap="none">
            <a:spAutoFit/>
          </a:bodyPr>
          <a:lstStyle/>
          <a:p>
            <a:r>
              <a:rPr lang="pt-BR" sz="1400"/>
              <a:t>Plan. Prog. Henrique L Correa – ed Atlas</a:t>
            </a:r>
          </a:p>
        </p:txBody>
      </p:sp>
      <p:sp>
        <p:nvSpPr>
          <p:cNvPr id="183310" name="Text Box 14"/>
          <p:cNvSpPr txBox="1">
            <a:spLocks noChangeArrowheads="1"/>
          </p:cNvSpPr>
          <p:nvPr/>
        </p:nvSpPr>
        <p:spPr bwMode="auto">
          <a:xfrm>
            <a:off x="642938" y="911225"/>
            <a:ext cx="2597150" cy="396875"/>
          </a:xfrm>
          <a:prstGeom prst="rect">
            <a:avLst/>
          </a:prstGeom>
          <a:noFill/>
          <a:ln w="9525">
            <a:noFill/>
            <a:miter lim="800000"/>
            <a:headEnd/>
            <a:tailEnd/>
          </a:ln>
          <a:effectLst/>
        </p:spPr>
        <p:txBody>
          <a:bodyPr wrap="none">
            <a:spAutoFit/>
          </a:bodyPr>
          <a:lstStyle/>
          <a:p>
            <a:r>
              <a:rPr lang="pt-BR" sz="2000" b="1"/>
              <a:t>Gestão de demanda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ext Box 3"/>
          <p:cNvSpPr txBox="1">
            <a:spLocks noChangeArrowheads="1"/>
          </p:cNvSpPr>
          <p:nvPr/>
        </p:nvSpPr>
        <p:spPr bwMode="auto">
          <a:xfrm>
            <a:off x="755650" y="1341438"/>
            <a:ext cx="7920038" cy="4976812"/>
          </a:xfrm>
          <a:prstGeom prst="rect">
            <a:avLst/>
          </a:prstGeom>
          <a:noFill/>
          <a:ln w="9525">
            <a:noFill/>
            <a:miter lim="800000"/>
            <a:headEnd/>
            <a:tailEnd/>
          </a:ln>
          <a:effectLst/>
        </p:spPr>
        <p:txBody>
          <a:bodyPr>
            <a:spAutoFit/>
          </a:bodyPr>
          <a:lstStyle/>
          <a:p>
            <a:pPr>
              <a:lnSpc>
                <a:spcPct val="140000"/>
              </a:lnSpc>
            </a:pPr>
            <a:r>
              <a:rPr lang="pt-BR"/>
              <a:t>Principais elementos da gestão de demanda</a:t>
            </a:r>
          </a:p>
          <a:p>
            <a:pPr>
              <a:lnSpc>
                <a:spcPct val="140000"/>
              </a:lnSpc>
            </a:pPr>
            <a:endParaRPr lang="pt-BR"/>
          </a:p>
          <a:p>
            <a:pPr lvl="1">
              <a:lnSpc>
                <a:spcPct val="140000"/>
              </a:lnSpc>
              <a:buFontTx/>
              <a:buChar char="•"/>
            </a:pPr>
            <a:r>
              <a:rPr lang="pt-BR"/>
              <a:t> Previsão de demanda – A empresa deve saber utilizar as ferramentas disponíveis para conseguir antecipar a demanda futura</a:t>
            </a:r>
          </a:p>
          <a:p>
            <a:pPr lvl="1">
              <a:lnSpc>
                <a:spcPct val="140000"/>
              </a:lnSpc>
              <a:buFontTx/>
              <a:buChar char="•"/>
            </a:pPr>
            <a:r>
              <a:rPr lang="pt-BR"/>
              <a:t> Comunicação com o mercado – O contato com o cliente e mercado deve ser além do vender. A relação deve ser próxima para realimentar o processo da empresa de atualização .</a:t>
            </a:r>
          </a:p>
          <a:p>
            <a:pPr lvl="1">
              <a:lnSpc>
                <a:spcPct val="140000"/>
              </a:lnSpc>
              <a:buFontTx/>
              <a:buChar char="•"/>
            </a:pPr>
            <a:r>
              <a:rPr lang="pt-BR"/>
              <a:t> Poder de influência sobre a demanda – Como a empresa pode influenciar o consumo, promoções, prazo de entrega.</a:t>
            </a:r>
          </a:p>
          <a:p>
            <a:pPr lvl="1">
              <a:lnSpc>
                <a:spcPct val="140000"/>
              </a:lnSpc>
              <a:buFontTx/>
              <a:buChar char="•"/>
            </a:pPr>
            <a:r>
              <a:rPr lang="pt-BR"/>
              <a:t> Prometer prazos – capacidade de atendimento conforme combinado</a:t>
            </a:r>
          </a:p>
          <a:p>
            <a:pPr lvl="1">
              <a:lnSpc>
                <a:spcPct val="140000"/>
              </a:lnSpc>
              <a:buFontTx/>
              <a:buChar char="•"/>
            </a:pPr>
            <a:r>
              <a:rPr lang="pt-BR"/>
              <a:t> Prioridade de alocação – Decidir no que investir, quais produtos produzir, ou qual cliente atender</a:t>
            </a:r>
          </a:p>
          <a:p>
            <a:pPr lvl="1">
              <a:buFontTx/>
              <a:buChar char="•"/>
            </a:pPr>
            <a:endParaRPr lang="pt-BR"/>
          </a:p>
        </p:txBody>
      </p:sp>
      <p:sp>
        <p:nvSpPr>
          <p:cNvPr id="184324" name="Text Box 4"/>
          <p:cNvSpPr txBox="1">
            <a:spLocks noChangeArrowheads="1"/>
          </p:cNvSpPr>
          <p:nvPr/>
        </p:nvSpPr>
        <p:spPr bwMode="auto">
          <a:xfrm>
            <a:off x="4643438" y="6237288"/>
            <a:ext cx="3406775" cy="304800"/>
          </a:xfrm>
          <a:prstGeom prst="rect">
            <a:avLst/>
          </a:prstGeom>
          <a:noFill/>
          <a:ln w="9525">
            <a:noFill/>
            <a:miter lim="800000"/>
            <a:headEnd/>
            <a:tailEnd/>
          </a:ln>
          <a:effectLst/>
        </p:spPr>
        <p:txBody>
          <a:bodyPr wrap="none">
            <a:spAutoFit/>
          </a:bodyPr>
          <a:lstStyle/>
          <a:p>
            <a:r>
              <a:rPr lang="pt-BR" sz="1400"/>
              <a:t>Plan. Prog. Henrique L Correa – ed Atlas</a:t>
            </a:r>
          </a:p>
        </p:txBody>
      </p:sp>
      <p:sp>
        <p:nvSpPr>
          <p:cNvPr id="184326" name="Text Box 6"/>
          <p:cNvSpPr txBox="1">
            <a:spLocks noChangeArrowheads="1"/>
          </p:cNvSpPr>
          <p:nvPr/>
        </p:nvSpPr>
        <p:spPr bwMode="auto">
          <a:xfrm>
            <a:off x="642938" y="911225"/>
            <a:ext cx="2597150" cy="396875"/>
          </a:xfrm>
          <a:prstGeom prst="rect">
            <a:avLst/>
          </a:prstGeom>
          <a:noFill/>
          <a:ln w="9525">
            <a:noFill/>
            <a:miter lim="800000"/>
            <a:headEnd/>
            <a:tailEnd/>
          </a:ln>
          <a:effectLst/>
        </p:spPr>
        <p:txBody>
          <a:bodyPr wrap="none">
            <a:spAutoFit/>
          </a:bodyPr>
          <a:lstStyle/>
          <a:p>
            <a:r>
              <a:rPr lang="pt-BR" sz="2000" b="1"/>
              <a:t>Gestão de demanda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Text Box 3"/>
          <p:cNvSpPr txBox="1">
            <a:spLocks noChangeArrowheads="1"/>
          </p:cNvSpPr>
          <p:nvPr/>
        </p:nvSpPr>
        <p:spPr bwMode="auto">
          <a:xfrm>
            <a:off x="900113" y="1268413"/>
            <a:ext cx="7508875" cy="4767262"/>
          </a:xfrm>
          <a:prstGeom prst="rect">
            <a:avLst/>
          </a:prstGeom>
          <a:noFill/>
          <a:ln w="9525">
            <a:noFill/>
            <a:miter lim="800000"/>
            <a:headEnd/>
            <a:tailEnd/>
          </a:ln>
          <a:effectLst/>
        </p:spPr>
        <p:txBody>
          <a:bodyPr>
            <a:spAutoFit/>
          </a:bodyPr>
          <a:lstStyle/>
          <a:p>
            <a:pPr>
              <a:lnSpc>
                <a:spcPct val="150000"/>
              </a:lnSpc>
            </a:pPr>
            <a:r>
              <a:rPr lang="pt-BR"/>
              <a:t>	Previsões :</a:t>
            </a:r>
          </a:p>
          <a:p>
            <a:r>
              <a:rPr lang="pt-BR" i="1"/>
              <a:t>	sf</a:t>
            </a:r>
            <a:r>
              <a:rPr lang="pt-BR"/>
              <a:t> (</a:t>
            </a:r>
            <a:r>
              <a:rPr lang="pt-BR" i="1"/>
              <a:t>lat praevisione</a:t>
            </a:r>
            <a:r>
              <a:rPr lang="pt-BR"/>
              <a:t>)</a:t>
            </a:r>
            <a:r>
              <a:rPr lang="pt-BR" b="1"/>
              <a:t> 1</a:t>
            </a:r>
            <a:r>
              <a:rPr lang="pt-BR"/>
              <a:t> Ato ou efeito de prever; conjetura.</a:t>
            </a:r>
            <a:r>
              <a:rPr lang="pt-BR" b="1"/>
              <a:t> 2</a:t>
            </a:r>
            <a:r>
              <a:rPr lang="pt-BR"/>
              <a:t> Presciência, prevenção.</a:t>
            </a:r>
            <a:r>
              <a:rPr lang="pt-BR" b="1"/>
              <a:t> 3</a:t>
            </a:r>
            <a:r>
              <a:rPr lang="pt-BR"/>
              <a:t> Predição:</a:t>
            </a:r>
            <a:r>
              <a:rPr lang="pt-BR" i="1"/>
              <a:t> Previsão</a:t>
            </a:r>
            <a:r>
              <a:rPr lang="pt-BR"/>
              <a:t> </a:t>
            </a:r>
            <a:r>
              <a:rPr lang="pt-BR" i="1"/>
              <a:t>do tempo.</a:t>
            </a:r>
            <a:r>
              <a:rPr lang="pt-BR" b="1"/>
              <a:t> 4</a:t>
            </a:r>
            <a:r>
              <a:rPr lang="pt-BR" i="1"/>
              <a:t> Sociol</a:t>
            </a:r>
            <a:r>
              <a:rPr lang="pt-BR"/>
              <a:t> Ação de prever o que deve ser feito ou evitado em favor da coletividade:</a:t>
            </a:r>
            <a:r>
              <a:rPr lang="pt-BR" i="1"/>
              <a:t> Previsão</a:t>
            </a:r>
            <a:r>
              <a:rPr lang="pt-BR"/>
              <a:t> </a:t>
            </a:r>
            <a:r>
              <a:rPr lang="pt-BR" i="1"/>
              <a:t>orçamentária.</a:t>
            </a:r>
          </a:p>
          <a:p>
            <a:r>
              <a:rPr lang="pt-BR" i="1"/>
              <a:t>		fonte: http:// michaellis.uol.com.br</a:t>
            </a:r>
            <a:endParaRPr lang="pt-BR"/>
          </a:p>
          <a:p>
            <a:pPr>
              <a:lnSpc>
                <a:spcPct val="150000"/>
              </a:lnSpc>
            </a:pPr>
            <a:r>
              <a:rPr lang="pt-BR"/>
              <a:t>	</a:t>
            </a:r>
          </a:p>
          <a:p>
            <a:pPr>
              <a:lnSpc>
                <a:spcPct val="150000"/>
              </a:lnSpc>
            </a:pPr>
            <a:r>
              <a:rPr lang="pt-BR"/>
              <a:t>Através das previsões é possível :</a:t>
            </a:r>
          </a:p>
          <a:p>
            <a:pPr lvl="3">
              <a:lnSpc>
                <a:spcPct val="150000"/>
              </a:lnSpc>
              <a:buFontTx/>
              <a:buChar char="•"/>
            </a:pPr>
            <a:r>
              <a:rPr lang="pt-BR"/>
              <a:t> Estabelecer padrões de níveis de serviço</a:t>
            </a:r>
          </a:p>
          <a:p>
            <a:pPr lvl="3">
              <a:lnSpc>
                <a:spcPct val="150000"/>
              </a:lnSpc>
              <a:buFontTx/>
              <a:buChar char="•"/>
            </a:pPr>
            <a:r>
              <a:rPr lang="pt-BR"/>
              <a:t> Planejar alocação dos recursos e investimentos</a:t>
            </a:r>
          </a:p>
          <a:p>
            <a:pPr lvl="3">
              <a:lnSpc>
                <a:spcPct val="150000"/>
              </a:lnSpc>
              <a:buFontTx/>
              <a:buChar char="•"/>
            </a:pPr>
            <a:r>
              <a:rPr lang="pt-BR"/>
              <a:t> Abertura de ordem de produção</a:t>
            </a:r>
          </a:p>
          <a:p>
            <a:pPr lvl="3">
              <a:lnSpc>
                <a:spcPct val="150000"/>
              </a:lnSpc>
              <a:buFontTx/>
              <a:buChar char="•"/>
            </a:pPr>
            <a:r>
              <a:rPr lang="pt-BR"/>
              <a:t> Identificar necessidades adicionais de capacidade</a:t>
            </a:r>
          </a:p>
          <a:p>
            <a:pPr lvl="3">
              <a:lnSpc>
                <a:spcPct val="150000"/>
              </a:lnSpc>
              <a:buFontTx/>
              <a:buChar char="•"/>
            </a:pPr>
            <a:r>
              <a:rPr lang="pt-BR"/>
              <a:t> Escolher alternativas de produção</a:t>
            </a:r>
          </a:p>
        </p:txBody>
      </p:sp>
      <p:sp>
        <p:nvSpPr>
          <p:cNvPr id="186373" name="Text Box 5"/>
          <p:cNvSpPr txBox="1">
            <a:spLocks noChangeArrowheads="1"/>
          </p:cNvSpPr>
          <p:nvPr/>
        </p:nvSpPr>
        <p:spPr bwMode="auto">
          <a:xfrm>
            <a:off x="642938" y="911225"/>
            <a:ext cx="2597150" cy="396875"/>
          </a:xfrm>
          <a:prstGeom prst="rect">
            <a:avLst/>
          </a:prstGeom>
          <a:noFill/>
          <a:ln w="9525">
            <a:noFill/>
            <a:miter lim="800000"/>
            <a:headEnd/>
            <a:tailEnd/>
          </a:ln>
          <a:effectLst/>
        </p:spPr>
        <p:txBody>
          <a:bodyPr wrap="none">
            <a:spAutoFit/>
          </a:bodyPr>
          <a:lstStyle/>
          <a:p>
            <a:r>
              <a:rPr lang="pt-BR" sz="2000" b="1"/>
              <a:t>Gestão de demanda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Text Box 3"/>
          <p:cNvSpPr txBox="1">
            <a:spLocks noChangeArrowheads="1"/>
          </p:cNvSpPr>
          <p:nvPr/>
        </p:nvSpPr>
        <p:spPr bwMode="auto">
          <a:xfrm>
            <a:off x="1116013" y="1273175"/>
            <a:ext cx="7292975" cy="4606925"/>
          </a:xfrm>
          <a:prstGeom prst="rect">
            <a:avLst/>
          </a:prstGeom>
          <a:noFill/>
          <a:ln w="9525">
            <a:noFill/>
            <a:miter lim="800000"/>
            <a:headEnd/>
            <a:tailEnd/>
          </a:ln>
          <a:effectLst/>
        </p:spPr>
        <p:txBody>
          <a:bodyPr>
            <a:spAutoFit/>
          </a:bodyPr>
          <a:lstStyle/>
          <a:p>
            <a:r>
              <a:rPr lang="pt-BR"/>
              <a:t>	</a:t>
            </a:r>
            <a:r>
              <a:rPr lang="pt-BR" sz="2000" b="1" i="1"/>
              <a:t>Atenção :</a:t>
            </a:r>
          </a:p>
          <a:p>
            <a:endParaRPr lang="pt-BR" sz="2000" b="1" i="1"/>
          </a:p>
          <a:p>
            <a:r>
              <a:rPr lang="pt-BR"/>
              <a:t>	</a:t>
            </a:r>
            <a:r>
              <a:rPr lang="pt-BR" sz="2000" b="1" u="sng"/>
              <a:t>Todas as previsões apresentam erros.</a:t>
            </a:r>
          </a:p>
          <a:p>
            <a:endParaRPr lang="pt-BR" sz="2000" b="1" u="sng"/>
          </a:p>
          <a:p>
            <a:r>
              <a:rPr lang="pt-BR"/>
              <a:t>		Erros de previsão, forecast são as diferenças entre a demanda real e a demanda prevista de um determinado item ou grupo de itens para cada horizonte de planejamento.</a:t>
            </a:r>
          </a:p>
          <a:p>
            <a:r>
              <a:rPr lang="pt-BR"/>
              <a:t>		</a:t>
            </a:r>
          </a:p>
          <a:p>
            <a:r>
              <a:rPr lang="pt-BR"/>
              <a:t>Por que monitorar os erros :</a:t>
            </a:r>
          </a:p>
          <a:p>
            <a:endParaRPr lang="pt-BR"/>
          </a:p>
          <a:p>
            <a:pPr lvl="4">
              <a:buFontTx/>
              <a:buChar char="•"/>
            </a:pPr>
            <a:r>
              <a:rPr lang="pt-BR"/>
              <a:t> Dimensionar os estoques necessários</a:t>
            </a:r>
          </a:p>
          <a:p>
            <a:pPr lvl="4">
              <a:buFontTx/>
              <a:buChar char="•"/>
            </a:pPr>
            <a:r>
              <a:rPr lang="pt-BR"/>
              <a:t> Atualização de  parametros de modelos matemáticos</a:t>
            </a:r>
          </a:p>
          <a:p>
            <a:pPr lvl="4">
              <a:buFontTx/>
              <a:buChar char="•"/>
            </a:pPr>
            <a:r>
              <a:rPr lang="pt-BR"/>
              <a:t> Reavaliar o desempenho dos componentes (humano) utilizado			</a:t>
            </a:r>
          </a:p>
          <a:p>
            <a:r>
              <a:rPr lang="pt-B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ChangeArrowheads="1"/>
          </p:cNvSpPr>
          <p:nvPr/>
        </p:nvSpPr>
        <p:spPr bwMode="auto">
          <a:xfrm>
            <a:off x="900113" y="1341438"/>
            <a:ext cx="7345362" cy="2568575"/>
          </a:xfrm>
          <a:prstGeom prst="rect">
            <a:avLst/>
          </a:prstGeom>
          <a:noFill/>
          <a:ln w="9525">
            <a:noFill/>
            <a:miter lim="800000"/>
            <a:headEnd/>
            <a:tailEnd/>
          </a:ln>
          <a:effectLst/>
        </p:spPr>
        <p:txBody>
          <a:bodyPr anchor="ctr">
            <a:spAutoFit/>
          </a:bodyPr>
          <a:lstStyle/>
          <a:p>
            <a:pPr>
              <a:lnSpc>
                <a:spcPct val="150000"/>
              </a:lnSpc>
            </a:pPr>
            <a:r>
              <a:rPr lang="pt-BR"/>
              <a:t>	Serie Temporal é uma sequência de observações da demanda ao longo do tempo. Em geral são espaçadas igualmente (dias , semanas, meses, trimestral,anos,) </a:t>
            </a:r>
          </a:p>
          <a:p>
            <a:pPr>
              <a:lnSpc>
                <a:spcPct val="150000"/>
              </a:lnSpc>
            </a:pPr>
            <a:r>
              <a:rPr lang="pt-BR"/>
              <a:t>	Hipótese básica da série Temporal – os valores futuros das séries podem ser estimados com base nos valores passados.</a:t>
            </a:r>
          </a:p>
          <a:p>
            <a:pPr>
              <a:lnSpc>
                <a:spcPct val="150000"/>
              </a:lnSpc>
            </a:pPr>
            <a:r>
              <a:rPr lang="pt-BR"/>
              <a:t>Y – demanda		X - Tempo</a:t>
            </a:r>
          </a:p>
        </p:txBody>
      </p:sp>
      <p:graphicFrame>
        <p:nvGraphicFramePr>
          <p:cNvPr id="195588" name="Object 4"/>
          <p:cNvGraphicFramePr>
            <a:graphicFrameLocks noChangeAspect="1"/>
          </p:cNvGraphicFramePr>
          <p:nvPr>
            <p:ph idx="4294967295"/>
          </p:nvPr>
        </p:nvGraphicFramePr>
        <p:xfrm>
          <a:off x="683568" y="4077072"/>
          <a:ext cx="7307263" cy="2227262"/>
        </p:xfrm>
        <a:graphic>
          <a:graphicData uri="http://schemas.openxmlformats.org/presentationml/2006/ole">
            <p:oleObj spid="_x0000_s1026" name="Gráfico" r:id="rId3" imgW="6562725" imgH="2000402" progId="MSGraph.Chart.8">
              <p:embed followColorScheme="full"/>
            </p:oleObj>
          </a:graphicData>
        </a:graphic>
      </p:graphicFrame>
      <p:sp>
        <p:nvSpPr>
          <p:cNvPr id="195589" name="Text Box 5"/>
          <p:cNvSpPr txBox="1">
            <a:spLocks noChangeArrowheads="1"/>
          </p:cNvSpPr>
          <p:nvPr/>
        </p:nvSpPr>
        <p:spPr bwMode="auto">
          <a:xfrm>
            <a:off x="4911725" y="6353175"/>
            <a:ext cx="3638550" cy="336550"/>
          </a:xfrm>
          <a:prstGeom prst="rect">
            <a:avLst/>
          </a:prstGeom>
          <a:noFill/>
          <a:ln w="9525">
            <a:noFill/>
            <a:miter lim="800000"/>
            <a:headEnd/>
            <a:tailEnd/>
          </a:ln>
          <a:effectLst/>
        </p:spPr>
        <p:txBody>
          <a:bodyPr wrap="none">
            <a:spAutoFit/>
          </a:bodyPr>
          <a:lstStyle/>
          <a:p>
            <a:r>
              <a:rPr lang="pt-BR" sz="1600"/>
              <a:t>Adm. de produção Daniel Aug.Moreira</a:t>
            </a:r>
          </a:p>
        </p:txBody>
      </p:sp>
      <p:sp>
        <p:nvSpPr>
          <p:cNvPr id="195591" name="Text Box 7"/>
          <p:cNvSpPr txBox="1">
            <a:spLocks noChangeArrowheads="1"/>
          </p:cNvSpPr>
          <p:nvPr/>
        </p:nvSpPr>
        <p:spPr bwMode="auto">
          <a:xfrm>
            <a:off x="447675" y="1019175"/>
            <a:ext cx="4349750" cy="366713"/>
          </a:xfrm>
          <a:prstGeom prst="rect">
            <a:avLst/>
          </a:prstGeom>
          <a:noFill/>
          <a:ln w="9525">
            <a:noFill/>
            <a:miter lim="800000"/>
            <a:headEnd/>
            <a:tailEnd/>
          </a:ln>
          <a:effectLst/>
        </p:spPr>
        <p:txBody>
          <a:bodyPr wrap="none">
            <a:spAutoFit/>
          </a:bodyPr>
          <a:lstStyle/>
          <a:p>
            <a:r>
              <a:rPr lang="pt-BR" b="1">
                <a:solidFill>
                  <a:schemeClr val="tx2"/>
                </a:solidFill>
              </a:rPr>
              <a:t>Previsão de Demanda-Série temporais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88" name="Group 88"/>
          <p:cNvGraphicFramePr>
            <a:graphicFrameLocks noGrp="1"/>
          </p:cNvGraphicFramePr>
          <p:nvPr>
            <p:ph idx="4294967295"/>
          </p:nvPr>
        </p:nvGraphicFramePr>
        <p:xfrm>
          <a:off x="611560" y="764704"/>
          <a:ext cx="8229600" cy="5858829"/>
        </p:xfrm>
        <a:graphic>
          <a:graphicData uri="http://schemas.openxmlformats.org/drawingml/2006/table">
            <a:tbl>
              <a:tblPr/>
              <a:tblGrid>
                <a:gridCol w="271463"/>
                <a:gridCol w="7686675"/>
                <a:gridCol w="271462"/>
              </a:tblGrid>
              <a:tr h="26352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Classifique as empresas quanto a propriedade</a:t>
                      </a:r>
                    </a:p>
                  </a:txBody>
                  <a:tcPr anchor="b" horzOverflow="overflow">
                    <a:lnL cap="flat">
                      <a:noFill/>
                    </a:lnL>
                    <a:lnR cap="flat">
                      <a:noFill/>
                    </a:lnR>
                    <a:lnT cap="flat">
                      <a:noFill/>
                    </a:lnT>
                    <a:lnB>
                      <a:noFill/>
                    </a:lnB>
                    <a:lnTlToBr>
                      <a:noFill/>
                    </a:lnTlToBr>
                    <a:lnBlToTr>
                      <a:noFill/>
                    </a:lnBlToTr>
                    <a:noFill/>
                  </a:tcPr>
                </a:tc>
                <a:tc hMerge="1">
                  <a:txBody>
                    <a:bodyPr/>
                    <a:lstStyle/>
                    <a:p>
                      <a:endParaRPr lang="pt-BR"/>
                    </a:p>
                  </a:txBody>
                  <a:tcPr/>
                </a:tc>
                <a:tc hMerge="1">
                  <a:txBody>
                    <a:bodyPr/>
                    <a:lstStyle/>
                    <a:p>
                      <a:endParaRPr lang="pt-BR"/>
                    </a:p>
                  </a:txBody>
                  <a:tcPr/>
                </a:tc>
              </a:tr>
              <a:tr h="428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Estatal</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427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Privada</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428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Mista</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6352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Classifique as empresas quanto ao tamanho</a:t>
                      </a:r>
                    </a:p>
                  </a:txBody>
                  <a:tcPr anchor="b" horzOverflow="overflow">
                    <a:lnL cap="flat">
                      <a:noFill/>
                    </a:lnL>
                    <a:lnR cap="flat">
                      <a:noFill/>
                    </a:lnR>
                    <a:lnT>
                      <a:noFill/>
                    </a:lnT>
                    <a:lnB>
                      <a:noFill/>
                    </a:lnB>
                    <a:lnTlToBr>
                      <a:noFill/>
                    </a:lnTlToBr>
                    <a:lnBlToTr>
                      <a:noFill/>
                    </a:lnBlToTr>
                    <a:noFill/>
                  </a:tcPr>
                </a:tc>
                <a:tc hMerge="1">
                  <a:txBody>
                    <a:bodyPr/>
                    <a:lstStyle/>
                    <a:p>
                      <a:endParaRPr lang="pt-BR"/>
                    </a:p>
                  </a:txBody>
                  <a:tcPr/>
                </a:tc>
                <a:tc hMerge="1">
                  <a:txBody>
                    <a:bodyPr/>
                    <a:lstStyle/>
                    <a:p>
                      <a:endParaRPr lang="pt-BR"/>
                    </a:p>
                  </a:txBody>
                  <a:tcPr/>
                </a:tc>
              </a:tr>
              <a:tr h="428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Grandes =&gt; + 500 funcionários</a:t>
                      </a:r>
                    </a:p>
                  </a:txBody>
                  <a:tcPr anchor="b" horzOverflow="overflow">
                    <a:lnL>
                      <a:noFill/>
                    </a:lnL>
                    <a:lnR cap="flat">
                      <a:noFill/>
                    </a:lnR>
                    <a:lnT>
                      <a:noFill/>
                    </a:lnT>
                    <a:lnB>
                      <a:noFill/>
                    </a:lnB>
                    <a:lnTlToBr>
                      <a:noFill/>
                    </a:lnTlToBr>
                    <a:lnBlToTr>
                      <a:noFill/>
                    </a:lnBlToTr>
                    <a:noFill/>
                  </a:tcPr>
                </a:tc>
                <a:tc hMerge="1">
                  <a:txBody>
                    <a:bodyPr/>
                    <a:lstStyle/>
                    <a:p>
                      <a:endParaRPr lang="pt-BR"/>
                    </a:p>
                  </a:txBody>
                  <a:tcPr/>
                </a:tc>
              </a:tr>
              <a:tr h="427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Média =&gt; de 50 a 500 funcionários</a:t>
                      </a:r>
                    </a:p>
                  </a:txBody>
                  <a:tcPr anchor="b" horzOverflow="overflow">
                    <a:lnL>
                      <a:noFill/>
                    </a:lnL>
                    <a:lnR cap="flat">
                      <a:noFill/>
                    </a:lnR>
                    <a:lnT>
                      <a:noFill/>
                    </a:lnT>
                    <a:lnB>
                      <a:noFill/>
                    </a:lnB>
                    <a:lnTlToBr>
                      <a:noFill/>
                    </a:lnTlToBr>
                    <a:lnBlToTr>
                      <a:noFill/>
                    </a:lnBlToTr>
                    <a:noFill/>
                  </a:tcPr>
                </a:tc>
                <a:tc hMerge="1">
                  <a:txBody>
                    <a:bodyPr/>
                    <a:lstStyle/>
                    <a:p>
                      <a:endParaRPr lang="pt-BR"/>
                    </a:p>
                  </a:txBody>
                  <a:tcPr/>
                </a:tc>
              </a:tr>
              <a:tr h="427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Pequena =&gt; Inferior a 50 funcionários</a:t>
                      </a:r>
                    </a:p>
                  </a:txBody>
                  <a:tcPr anchor="b" horzOverflow="overflow">
                    <a:lnL>
                      <a:noFill/>
                    </a:lnL>
                    <a:lnR cap="flat">
                      <a:noFill/>
                    </a:lnR>
                    <a:lnT>
                      <a:noFill/>
                    </a:lnT>
                    <a:lnB>
                      <a:noFill/>
                    </a:lnB>
                    <a:lnTlToBr>
                      <a:noFill/>
                    </a:lnTlToBr>
                    <a:lnBlToTr>
                      <a:noFill/>
                    </a:lnBlToTr>
                    <a:noFill/>
                  </a:tcPr>
                </a:tc>
                <a:tc hMerge="1">
                  <a:txBody>
                    <a:bodyPr/>
                    <a:lstStyle/>
                    <a:p>
                      <a:endParaRPr lang="pt-BR"/>
                    </a:p>
                  </a:txBody>
                  <a:tcPr/>
                </a:tc>
              </a:tr>
              <a:tr h="265113">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Classifique as empresas quanto ao tipo de produção</a:t>
                      </a:r>
                    </a:p>
                  </a:txBody>
                  <a:tcPr anchor="b" horzOverflow="overflow">
                    <a:lnL cap="flat">
                      <a:noFill/>
                    </a:lnL>
                    <a:lnR cap="flat">
                      <a:noFill/>
                    </a:lnR>
                    <a:lnT>
                      <a:noFill/>
                    </a:lnT>
                    <a:lnB>
                      <a:noFill/>
                    </a:lnB>
                    <a:lnTlToBr>
                      <a:noFill/>
                    </a:lnTlToBr>
                    <a:lnBlToTr>
                      <a:noFill/>
                    </a:lnBlToTr>
                    <a:noFill/>
                  </a:tcPr>
                </a:tc>
                <a:tc hMerge="1">
                  <a:txBody>
                    <a:bodyPr/>
                    <a:lstStyle/>
                    <a:p>
                      <a:endParaRPr lang="pt-BR"/>
                    </a:p>
                  </a:txBody>
                  <a:tcPr/>
                </a:tc>
                <a:tc hMerge="1">
                  <a:txBody>
                    <a:bodyPr/>
                    <a:lstStyle/>
                    <a:p>
                      <a:endParaRPr lang="pt-BR"/>
                    </a:p>
                  </a:txBody>
                  <a:tcPr/>
                </a:tc>
              </a:tr>
              <a:tr h="561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Primárias , extrativas =&gt; atividades como : agricola, pesca, mineração, extração de petroleo</a:t>
                      </a:r>
                    </a:p>
                  </a:txBody>
                  <a:tcPr anchor="b" horzOverflow="overflow">
                    <a:lnL>
                      <a:noFill/>
                    </a:lnL>
                    <a:lnR cap="flat">
                      <a:noFill/>
                    </a:lnR>
                    <a:lnT>
                      <a:noFill/>
                    </a:lnT>
                    <a:lnB>
                      <a:noFill/>
                    </a:lnB>
                    <a:lnTlToBr>
                      <a:noFill/>
                    </a:lnTlToBr>
                    <a:lnBlToTr>
                      <a:noFill/>
                    </a:lnBlToTr>
                    <a:noFill/>
                  </a:tcPr>
                </a:tc>
                <a:tc hMerge="1">
                  <a:txBody>
                    <a:bodyPr/>
                    <a:lstStyle/>
                    <a:p>
                      <a:endParaRPr lang="pt-BR"/>
                    </a:p>
                  </a:txBody>
                  <a:tcPr/>
                </a:tc>
              </a:tr>
              <a:tr h="561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Arial" charset="0"/>
                        </a:rPr>
                        <a:t>Secundaria ou transformaçao =&gt; Processam Matéria Prima em Produto acabado</a:t>
                      </a:r>
                    </a:p>
                  </a:txBody>
                  <a:tcPr anchor="b" horzOverflow="overflow">
                    <a:lnL>
                      <a:noFill/>
                    </a:lnL>
                    <a:lnR cap="flat">
                      <a:noFill/>
                    </a:lnR>
                    <a:lnT>
                      <a:noFill/>
                    </a:lnT>
                    <a:lnB>
                      <a:noFill/>
                    </a:lnB>
                    <a:lnTlToBr>
                      <a:noFill/>
                    </a:lnTlToBr>
                    <a:lnBlToTr>
                      <a:noFill/>
                    </a:lnBlToTr>
                    <a:noFill/>
                  </a:tcPr>
                </a:tc>
                <a:tc hMerge="1">
                  <a:txBody>
                    <a:bodyPr/>
                    <a:lstStyle/>
                    <a:p>
                      <a:endParaRPr lang="pt-BR"/>
                    </a:p>
                  </a:txBody>
                  <a:tcPr/>
                </a:tc>
              </a:tr>
              <a:tr h="561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Terciárias ou Prestadora de Serviço =&gt; Executam ou prestam serviços especializados</a:t>
                      </a:r>
                    </a:p>
                  </a:txBody>
                  <a:tcPr anchor="b" horzOverflow="overflow">
                    <a:lnL>
                      <a:noFill/>
                    </a:lnL>
                    <a:lnR cap="flat">
                      <a:noFill/>
                    </a:lnR>
                    <a:lnT>
                      <a:noFill/>
                    </a:lnT>
                    <a:lnB cap="flat">
                      <a:noFill/>
                    </a:lnB>
                    <a:lnTlToBr>
                      <a:noFill/>
                    </a:lnTlToBr>
                    <a:lnBlToTr>
                      <a:noFill/>
                    </a:lnBlToTr>
                    <a:noFill/>
                  </a:tcPr>
                </a:tc>
                <a:tc hMerge="1">
                  <a:txBody>
                    <a:bodyPr/>
                    <a:lstStyle/>
                    <a:p>
                      <a:endParaRPr lang="pt-BR"/>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idx="4294967295"/>
          </p:nvPr>
        </p:nvSpPr>
        <p:spPr bwMode="auto">
          <a:xfrm>
            <a:off x="395536" y="1556792"/>
            <a:ext cx="8229600" cy="4525963"/>
          </a:xfrm>
          <a:prstGeom prst="rect">
            <a:avLst/>
          </a:prstGeom>
          <a:solidFill>
            <a:srgbClr val="FFFFFF"/>
          </a:solidFill>
          <a:ln>
            <a:solidFill>
              <a:srgbClr val="000000"/>
            </a:solidFill>
            <a:miter lim="800000"/>
            <a:headEnd/>
            <a:tailEnd/>
          </a:ln>
        </p:spPr>
        <p:txBody>
          <a:bodyPr/>
          <a:lstStyle/>
          <a:p>
            <a:pPr>
              <a:lnSpc>
                <a:spcPct val="90000"/>
              </a:lnSpc>
              <a:buFontTx/>
              <a:buNone/>
            </a:pPr>
            <a:r>
              <a:rPr lang="pt-BR" sz="1800" smtClean="0">
                <a:latin typeface="Arial" charset="0"/>
              </a:rPr>
              <a:t>	Partem do principio de que a demanda futura será uma projeção de seus valores do passado, não sofrendo influências de outras variáveis.</a:t>
            </a:r>
          </a:p>
          <a:p>
            <a:pPr>
              <a:lnSpc>
                <a:spcPct val="90000"/>
              </a:lnSpc>
              <a:buFontTx/>
              <a:buNone/>
            </a:pPr>
            <a:endParaRPr lang="pt-BR" sz="1800" smtClean="0">
              <a:latin typeface="Arial" charset="0"/>
            </a:endParaRPr>
          </a:p>
          <a:p>
            <a:pPr>
              <a:lnSpc>
                <a:spcPct val="90000"/>
              </a:lnSpc>
              <a:buFontTx/>
              <a:buNone/>
            </a:pPr>
            <a:r>
              <a:rPr lang="pt-BR" sz="1800" smtClean="0">
                <a:latin typeface="Arial" charset="0"/>
              </a:rPr>
              <a:t>Média móvel </a:t>
            </a:r>
          </a:p>
          <a:p>
            <a:pPr>
              <a:lnSpc>
                <a:spcPct val="90000"/>
              </a:lnSpc>
              <a:buFontTx/>
              <a:buNone/>
            </a:pPr>
            <a:r>
              <a:rPr lang="pt-BR" sz="1800" smtClean="0">
                <a:latin typeface="Arial" charset="0"/>
              </a:rPr>
              <a:t>	</a:t>
            </a:r>
          </a:p>
          <a:p>
            <a:pPr>
              <a:lnSpc>
                <a:spcPct val="90000"/>
              </a:lnSpc>
              <a:buFontTx/>
              <a:buNone/>
            </a:pPr>
            <a:r>
              <a:rPr lang="pt-BR" sz="1800" smtClean="0">
                <a:latin typeface="Arial" charset="0"/>
              </a:rPr>
              <a:t>	Utiliza dados de um número pré determinado de períodos, normalmente os mais recentes para gerar a sua previsão </a:t>
            </a:r>
          </a:p>
          <a:p>
            <a:pPr>
              <a:lnSpc>
                <a:spcPct val="90000"/>
              </a:lnSpc>
              <a:buFontTx/>
              <a:buNone/>
            </a:pPr>
            <a:endParaRPr lang="pt-BR" sz="1800" smtClean="0">
              <a:latin typeface="Arial" charset="0"/>
            </a:endParaRPr>
          </a:p>
          <a:p>
            <a:pPr>
              <a:lnSpc>
                <a:spcPct val="90000"/>
              </a:lnSpc>
              <a:buFontTx/>
              <a:buNone/>
            </a:pPr>
            <a:r>
              <a:rPr lang="pt-BR" sz="1800" smtClean="0">
                <a:latin typeface="Arial" charset="0"/>
              </a:rPr>
              <a:t>	Média = Mm = Di / n</a:t>
            </a:r>
          </a:p>
          <a:p>
            <a:pPr>
              <a:lnSpc>
                <a:spcPct val="90000"/>
              </a:lnSpc>
              <a:buFontTx/>
              <a:buNone/>
            </a:pPr>
            <a:r>
              <a:rPr lang="pt-BR" sz="1800" smtClean="0">
                <a:latin typeface="Arial" charset="0"/>
              </a:rPr>
              <a:t>Mn = média móvel de n períodos</a:t>
            </a:r>
          </a:p>
          <a:p>
            <a:pPr>
              <a:lnSpc>
                <a:spcPct val="90000"/>
              </a:lnSpc>
              <a:buFontTx/>
              <a:buNone/>
            </a:pPr>
            <a:r>
              <a:rPr lang="pt-BR" sz="1800" smtClean="0">
                <a:latin typeface="Arial" charset="0"/>
              </a:rPr>
              <a:t>Di = demanda ocorrida no período i</a:t>
            </a:r>
          </a:p>
          <a:p>
            <a:pPr>
              <a:lnSpc>
                <a:spcPct val="90000"/>
              </a:lnSpc>
              <a:buFontTx/>
              <a:buNone/>
            </a:pPr>
            <a:r>
              <a:rPr lang="pt-BR" sz="1800" smtClean="0">
                <a:latin typeface="Arial" charset="0"/>
              </a:rPr>
              <a:t>N – número de períodos</a:t>
            </a:r>
          </a:p>
          <a:p>
            <a:pPr>
              <a:lnSpc>
                <a:spcPct val="90000"/>
              </a:lnSpc>
              <a:buFontTx/>
              <a:buNone/>
            </a:pPr>
            <a:r>
              <a:rPr lang="pt-BR" sz="1800" smtClean="0">
                <a:latin typeface="Arial" charset="0"/>
              </a:rPr>
              <a:t>I – índice de período (1 = 1,2,3....)</a:t>
            </a:r>
          </a:p>
          <a:p>
            <a:pPr>
              <a:lnSpc>
                <a:spcPct val="90000"/>
              </a:lnSpc>
              <a:buFontTx/>
              <a:buNone/>
            </a:pPr>
            <a:endParaRPr lang="pt-BR" sz="1800" smtClean="0">
              <a:latin typeface="Arial" charset="0"/>
            </a:endParaRPr>
          </a:p>
          <a:p>
            <a:pPr>
              <a:lnSpc>
                <a:spcPct val="90000"/>
              </a:lnSpc>
              <a:buFontTx/>
              <a:buNone/>
            </a:pPr>
            <a:endParaRPr lang="pt-BR" sz="1800" smtClean="0">
              <a:latin typeface="Arial" charset="0"/>
            </a:endParaRPr>
          </a:p>
        </p:txBody>
      </p:sp>
      <p:sp>
        <p:nvSpPr>
          <p:cNvPr id="197637" name="Rectangle 5"/>
          <p:cNvSpPr>
            <a:spLocks noChangeArrowheads="1"/>
          </p:cNvSpPr>
          <p:nvPr/>
        </p:nvSpPr>
        <p:spPr bwMode="auto">
          <a:xfrm>
            <a:off x="495300" y="946150"/>
            <a:ext cx="4349750" cy="366713"/>
          </a:xfrm>
          <a:prstGeom prst="rect">
            <a:avLst/>
          </a:prstGeom>
          <a:noFill/>
          <a:ln w="9525">
            <a:noFill/>
            <a:miter lim="800000"/>
            <a:headEnd/>
            <a:tailEnd/>
          </a:ln>
          <a:effectLst/>
        </p:spPr>
        <p:txBody>
          <a:bodyPr wrap="none">
            <a:spAutoFit/>
          </a:bodyPr>
          <a:lstStyle/>
          <a:p>
            <a:r>
              <a:rPr lang="pt-BR" b="1">
                <a:solidFill>
                  <a:schemeClr val="tx2"/>
                </a:solidFill>
              </a:rPr>
              <a:t>Previsão de Demanda-Série temporais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body" idx="4294967295"/>
          </p:nvPr>
        </p:nvSpPr>
        <p:spPr bwMode="auto">
          <a:xfrm>
            <a:off x="611560" y="1268760"/>
            <a:ext cx="7702550" cy="5184775"/>
          </a:xfrm>
          <a:prstGeom prst="rect">
            <a:avLst/>
          </a:prstGeom>
          <a:solidFill>
            <a:srgbClr val="FFFFFF"/>
          </a:solidFill>
          <a:ln>
            <a:solidFill>
              <a:srgbClr val="000000"/>
            </a:solidFill>
            <a:miter lim="800000"/>
            <a:headEnd/>
            <a:tailEnd/>
          </a:ln>
        </p:spPr>
        <p:txBody>
          <a:bodyPr/>
          <a:lstStyle/>
          <a:p>
            <a:pPr>
              <a:lnSpc>
                <a:spcPct val="90000"/>
              </a:lnSpc>
              <a:buFontTx/>
              <a:buNone/>
            </a:pPr>
            <a:r>
              <a:rPr lang="pt-BR" sz="1800" smtClean="0">
                <a:latin typeface="Arial" charset="0"/>
              </a:rPr>
              <a:t>	Média móvel </a:t>
            </a:r>
          </a:p>
          <a:p>
            <a:pPr>
              <a:lnSpc>
                <a:spcPct val="90000"/>
              </a:lnSpc>
              <a:buFontTx/>
              <a:buNone/>
            </a:pPr>
            <a:r>
              <a:rPr lang="pt-BR" sz="1800" smtClean="0">
                <a:latin typeface="Arial" charset="0"/>
              </a:rPr>
              <a:t>	</a:t>
            </a:r>
          </a:p>
          <a:p>
            <a:pPr>
              <a:lnSpc>
                <a:spcPct val="90000"/>
              </a:lnSpc>
              <a:buFontTx/>
              <a:buNone/>
            </a:pPr>
            <a:r>
              <a:rPr lang="pt-BR" sz="1800" smtClean="0">
                <a:latin typeface="Arial" charset="0"/>
              </a:rPr>
              <a:t>	Supondo que nos últimos seis meses a demanda de determinado o produto foi a seguinte :</a:t>
            </a:r>
          </a:p>
          <a:p>
            <a:pPr>
              <a:lnSpc>
                <a:spcPct val="90000"/>
              </a:lnSpc>
              <a:buFontTx/>
              <a:buNone/>
            </a:pPr>
            <a:r>
              <a:rPr lang="pt-BR" sz="1800" smtClean="0">
                <a:latin typeface="Arial" charset="0"/>
              </a:rPr>
              <a:t>Período		demanda</a:t>
            </a:r>
          </a:p>
          <a:p>
            <a:pPr>
              <a:lnSpc>
                <a:spcPct val="90000"/>
              </a:lnSpc>
              <a:buFontTx/>
              <a:buNone/>
            </a:pPr>
            <a:r>
              <a:rPr lang="pt-BR" sz="1800" smtClean="0">
                <a:latin typeface="Arial" charset="0"/>
              </a:rPr>
              <a:t>Jan		60</a:t>
            </a:r>
          </a:p>
          <a:p>
            <a:pPr>
              <a:lnSpc>
                <a:spcPct val="90000"/>
              </a:lnSpc>
              <a:buFontTx/>
              <a:buNone/>
            </a:pPr>
            <a:r>
              <a:rPr lang="pt-BR" sz="1800" smtClean="0">
                <a:latin typeface="Arial" charset="0"/>
              </a:rPr>
              <a:t>Fev		50</a:t>
            </a:r>
          </a:p>
          <a:p>
            <a:pPr>
              <a:lnSpc>
                <a:spcPct val="90000"/>
              </a:lnSpc>
              <a:buFontTx/>
              <a:buNone/>
            </a:pPr>
            <a:r>
              <a:rPr lang="pt-BR" sz="1800" smtClean="0">
                <a:latin typeface="Arial" charset="0"/>
              </a:rPr>
              <a:t>Mar		45</a:t>
            </a:r>
          </a:p>
          <a:p>
            <a:pPr>
              <a:lnSpc>
                <a:spcPct val="90000"/>
              </a:lnSpc>
              <a:buFontTx/>
              <a:buNone/>
            </a:pPr>
            <a:r>
              <a:rPr lang="pt-BR" sz="1800" smtClean="0">
                <a:latin typeface="Arial" charset="0"/>
              </a:rPr>
              <a:t>Abr		50</a:t>
            </a:r>
          </a:p>
          <a:p>
            <a:pPr>
              <a:lnSpc>
                <a:spcPct val="90000"/>
              </a:lnSpc>
              <a:buFontTx/>
              <a:buNone/>
            </a:pPr>
            <a:r>
              <a:rPr lang="pt-BR" sz="1800" smtClean="0">
                <a:latin typeface="Arial" charset="0"/>
              </a:rPr>
              <a:t>Mai		45</a:t>
            </a:r>
          </a:p>
          <a:p>
            <a:pPr>
              <a:lnSpc>
                <a:spcPct val="90000"/>
              </a:lnSpc>
              <a:buFontTx/>
              <a:buNone/>
            </a:pPr>
            <a:r>
              <a:rPr lang="pt-BR" sz="1800" smtClean="0">
                <a:latin typeface="Arial" charset="0"/>
              </a:rPr>
              <a:t>Jun		70</a:t>
            </a:r>
          </a:p>
          <a:p>
            <a:pPr>
              <a:lnSpc>
                <a:spcPct val="90000"/>
              </a:lnSpc>
              <a:buFontTx/>
              <a:buNone/>
            </a:pPr>
            <a:endParaRPr lang="pt-BR" sz="1800" smtClean="0">
              <a:latin typeface="Arial" charset="0"/>
            </a:endParaRPr>
          </a:p>
          <a:p>
            <a:pPr>
              <a:lnSpc>
                <a:spcPct val="90000"/>
              </a:lnSpc>
              <a:buFontTx/>
              <a:buNone/>
            </a:pPr>
            <a:r>
              <a:rPr lang="pt-BR" sz="1800" smtClean="0">
                <a:latin typeface="Arial" charset="0"/>
              </a:rPr>
              <a:t>	Prev Jul = Mm = Di / n =&gt; (50 + 45 + 70 ) / 3 =&gt; 55</a:t>
            </a:r>
          </a:p>
          <a:p>
            <a:pPr>
              <a:lnSpc>
                <a:spcPct val="90000"/>
              </a:lnSpc>
              <a:buFontTx/>
              <a:buNone/>
            </a:pPr>
            <a:endParaRPr lang="pt-BR" sz="1800" smtClean="0">
              <a:latin typeface="Arial" charset="0"/>
            </a:endParaRPr>
          </a:p>
          <a:p>
            <a:pPr>
              <a:lnSpc>
                <a:spcPct val="90000"/>
              </a:lnSpc>
              <a:buFontTx/>
              <a:buNone/>
            </a:pPr>
            <a:r>
              <a:rPr lang="pt-BR" sz="1800" smtClean="0">
                <a:latin typeface="Arial" charset="0"/>
              </a:rPr>
              <a:t>Se julho – real for igual a 60 unidades a previsão de agosto, será</a:t>
            </a:r>
          </a:p>
          <a:p>
            <a:pPr>
              <a:lnSpc>
                <a:spcPct val="90000"/>
              </a:lnSpc>
              <a:buFontTx/>
              <a:buNone/>
            </a:pPr>
            <a:endParaRPr lang="pt-BR" sz="1800" smtClean="0">
              <a:latin typeface="Arial" charset="0"/>
            </a:endParaRPr>
          </a:p>
          <a:p>
            <a:pPr>
              <a:lnSpc>
                <a:spcPct val="90000"/>
              </a:lnSpc>
              <a:buFontTx/>
              <a:buNone/>
            </a:pPr>
            <a:r>
              <a:rPr lang="pt-BR" sz="1800" smtClean="0">
                <a:latin typeface="Arial" charset="0"/>
              </a:rPr>
              <a:t>Prev Ago = Mm = Di / n =&gt; (45 + 70 + 60 ) / 3 =&gt; 58,33</a:t>
            </a:r>
          </a:p>
        </p:txBody>
      </p:sp>
      <p:sp>
        <p:nvSpPr>
          <p:cNvPr id="198661" name="Rectangle 5"/>
          <p:cNvSpPr>
            <a:spLocks noChangeArrowheads="1"/>
          </p:cNvSpPr>
          <p:nvPr/>
        </p:nvSpPr>
        <p:spPr bwMode="auto">
          <a:xfrm>
            <a:off x="481013" y="847725"/>
            <a:ext cx="4349750" cy="366713"/>
          </a:xfrm>
          <a:prstGeom prst="rect">
            <a:avLst/>
          </a:prstGeom>
          <a:noFill/>
          <a:ln w="9525">
            <a:noFill/>
            <a:miter lim="800000"/>
            <a:headEnd/>
            <a:tailEnd/>
          </a:ln>
          <a:effectLst/>
        </p:spPr>
        <p:txBody>
          <a:bodyPr wrap="none">
            <a:spAutoFit/>
          </a:bodyPr>
          <a:lstStyle/>
          <a:p>
            <a:r>
              <a:rPr lang="pt-BR" b="1">
                <a:solidFill>
                  <a:schemeClr val="tx2"/>
                </a:solidFill>
              </a:rPr>
              <a:t>Previsão de Demanda-Série temporais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4294967295"/>
          </p:nvPr>
        </p:nvSpPr>
        <p:spPr bwMode="auto">
          <a:xfrm>
            <a:off x="611560" y="1340768"/>
            <a:ext cx="7702550" cy="5184775"/>
          </a:xfrm>
          <a:prstGeom prst="rect">
            <a:avLst/>
          </a:prstGeom>
          <a:solidFill>
            <a:srgbClr val="FFFFFF"/>
          </a:solidFill>
          <a:ln>
            <a:solidFill>
              <a:srgbClr val="000000"/>
            </a:solidFill>
            <a:miter lim="800000"/>
            <a:headEnd/>
            <a:tailEnd/>
          </a:ln>
        </p:spPr>
        <p:txBody>
          <a:bodyPr/>
          <a:lstStyle/>
          <a:p>
            <a:pPr>
              <a:buFontTx/>
              <a:buNone/>
            </a:pPr>
            <a:r>
              <a:rPr lang="pt-BR" sz="2000" smtClean="0">
                <a:latin typeface="Arial" charset="0"/>
              </a:rPr>
              <a:t>	Média móvel </a:t>
            </a:r>
          </a:p>
          <a:p>
            <a:pPr>
              <a:buFontTx/>
              <a:buNone/>
            </a:pPr>
            <a:r>
              <a:rPr lang="pt-BR" sz="2000" smtClean="0">
                <a:latin typeface="Arial" charset="0"/>
              </a:rPr>
              <a:t>	</a:t>
            </a:r>
          </a:p>
          <a:p>
            <a:pPr>
              <a:buFontTx/>
              <a:buNone/>
            </a:pPr>
            <a:r>
              <a:rPr lang="pt-BR" sz="2000" smtClean="0">
                <a:latin typeface="Arial" charset="0"/>
              </a:rPr>
              <a:t>	Para mínimar erros é possível se fazer a média ponderada , como segue :</a:t>
            </a:r>
          </a:p>
          <a:p>
            <a:pPr>
              <a:buFontTx/>
              <a:buNone/>
            </a:pPr>
            <a:r>
              <a:rPr lang="pt-BR" sz="2000" smtClean="0">
                <a:latin typeface="Arial" charset="0"/>
              </a:rPr>
              <a:t>	Prev Jul = Mm = Di / n =&gt; (50 + 45 + 70 ) / 3 =&gt; 55</a:t>
            </a:r>
          </a:p>
          <a:p>
            <a:pPr>
              <a:buFontTx/>
              <a:buNone/>
            </a:pPr>
            <a:r>
              <a:rPr lang="pt-BR" sz="2000" smtClean="0">
                <a:latin typeface="Arial" charset="0"/>
              </a:rPr>
              <a:t>Prev jul (ponderada) = 50 x 0,2 + 45 x 0,3 + 70 x 0,50 = 58,5</a:t>
            </a:r>
          </a:p>
          <a:p>
            <a:pPr>
              <a:buFontTx/>
              <a:buNone/>
            </a:pPr>
            <a:endParaRPr lang="pt-BR" sz="2000" smtClean="0">
              <a:latin typeface="Arial" charset="0"/>
            </a:endParaRPr>
          </a:p>
          <a:p>
            <a:pPr>
              <a:buFontTx/>
              <a:buNone/>
            </a:pPr>
            <a:r>
              <a:rPr lang="pt-BR" sz="2000" smtClean="0">
                <a:latin typeface="Arial" charset="0"/>
              </a:rPr>
              <a:t>	A média ponderada móvel utilizada em demandas estáveis e o produto não for muito relevante</a:t>
            </a:r>
          </a:p>
        </p:txBody>
      </p:sp>
      <p:sp>
        <p:nvSpPr>
          <p:cNvPr id="199685" name="Rectangle 5"/>
          <p:cNvSpPr>
            <a:spLocks noChangeArrowheads="1"/>
          </p:cNvSpPr>
          <p:nvPr/>
        </p:nvSpPr>
        <p:spPr bwMode="auto">
          <a:xfrm>
            <a:off x="495300" y="849313"/>
            <a:ext cx="4349750" cy="366712"/>
          </a:xfrm>
          <a:prstGeom prst="rect">
            <a:avLst/>
          </a:prstGeom>
          <a:noFill/>
          <a:ln w="9525">
            <a:noFill/>
            <a:miter lim="800000"/>
            <a:headEnd/>
            <a:tailEnd/>
          </a:ln>
          <a:effectLst/>
        </p:spPr>
        <p:txBody>
          <a:bodyPr wrap="none">
            <a:spAutoFit/>
          </a:bodyPr>
          <a:lstStyle/>
          <a:p>
            <a:r>
              <a:rPr lang="pt-BR" b="1">
                <a:solidFill>
                  <a:schemeClr val="tx2"/>
                </a:solidFill>
              </a:rPr>
              <a:t>Previsão de Demanda-Série temporais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Text Box 3"/>
          <p:cNvSpPr txBox="1">
            <a:spLocks noChangeArrowheads="1"/>
          </p:cNvSpPr>
          <p:nvPr/>
        </p:nvSpPr>
        <p:spPr bwMode="auto">
          <a:xfrm>
            <a:off x="879475" y="1144588"/>
            <a:ext cx="8085138" cy="5375275"/>
          </a:xfrm>
          <a:prstGeom prst="rect">
            <a:avLst/>
          </a:prstGeom>
          <a:noFill/>
          <a:ln w="9525">
            <a:noFill/>
            <a:miter lim="800000"/>
            <a:headEnd/>
            <a:tailEnd/>
          </a:ln>
          <a:effectLst/>
        </p:spPr>
        <p:txBody>
          <a:bodyPr>
            <a:spAutoFit/>
          </a:bodyPr>
          <a:lstStyle/>
          <a:p>
            <a:pPr>
              <a:lnSpc>
                <a:spcPct val="120000"/>
              </a:lnSpc>
            </a:pPr>
            <a:r>
              <a:rPr lang="pt-BR"/>
              <a:t>Equação linear para tendências</a:t>
            </a:r>
          </a:p>
          <a:p>
            <a:pPr>
              <a:lnSpc>
                <a:spcPct val="120000"/>
              </a:lnSpc>
            </a:pPr>
            <a:endParaRPr lang="pt-BR"/>
          </a:p>
          <a:p>
            <a:pPr>
              <a:lnSpc>
                <a:spcPct val="120000"/>
              </a:lnSpc>
            </a:pPr>
            <a:r>
              <a:rPr lang="pt-BR"/>
              <a:t>Y = a + b X</a:t>
            </a:r>
          </a:p>
          <a:p>
            <a:pPr>
              <a:lnSpc>
                <a:spcPct val="120000"/>
              </a:lnSpc>
            </a:pPr>
            <a:endParaRPr lang="pt-BR"/>
          </a:p>
          <a:p>
            <a:pPr>
              <a:lnSpc>
                <a:spcPct val="120000"/>
              </a:lnSpc>
            </a:pPr>
            <a:r>
              <a:rPr lang="pt-BR"/>
              <a:t>Y – Previsão de demanda para o período x</a:t>
            </a:r>
          </a:p>
          <a:p>
            <a:pPr>
              <a:lnSpc>
                <a:spcPct val="120000"/>
              </a:lnSpc>
            </a:pPr>
            <a:r>
              <a:rPr lang="pt-BR"/>
              <a:t>a  – Ordenada à origem , ou intercepção no eixo dos Y</a:t>
            </a:r>
          </a:p>
          <a:p>
            <a:pPr>
              <a:lnSpc>
                <a:spcPct val="120000"/>
              </a:lnSpc>
            </a:pPr>
            <a:r>
              <a:rPr lang="pt-BR"/>
              <a:t>b – coeficiente angular</a:t>
            </a:r>
          </a:p>
          <a:p>
            <a:pPr>
              <a:lnSpc>
                <a:spcPct val="120000"/>
              </a:lnSpc>
            </a:pPr>
            <a:r>
              <a:rPr lang="pt-BR"/>
              <a:t>x – período (partindo de x=0) para a previsão</a:t>
            </a:r>
          </a:p>
          <a:p>
            <a:pPr>
              <a:lnSpc>
                <a:spcPct val="120000"/>
              </a:lnSpc>
            </a:pPr>
            <a:endParaRPr lang="pt-BR"/>
          </a:p>
          <a:p>
            <a:pPr>
              <a:lnSpc>
                <a:spcPct val="120000"/>
              </a:lnSpc>
            </a:pPr>
            <a:r>
              <a:rPr lang="pt-BR"/>
              <a:t>Por exemplo – considerando a equação linear Y= 80 + 4x, para a previsão de tendência de demanda, onde temos o valor da demanda x=0 é de 80 unidades, e o coeficiente angular da reta é de 4 unidades. Dessa forma para cada valor de x, incrementado na origem temos adição de 4 unidades ao valor previsto anteriormente. Qual será o valor de Y , se x=5.</a:t>
            </a:r>
          </a:p>
          <a:p>
            <a:pPr>
              <a:lnSpc>
                <a:spcPct val="120000"/>
              </a:lnSpc>
            </a:pPr>
            <a:endParaRPr lang="pt-BR"/>
          </a:p>
          <a:p>
            <a:pPr>
              <a:lnSpc>
                <a:spcPct val="120000"/>
              </a:lnSpc>
            </a:pPr>
            <a:r>
              <a:rPr lang="pt-BR"/>
              <a:t>Y = 80 + 4. 5 = 100 unidades</a:t>
            </a:r>
          </a:p>
        </p:txBody>
      </p:sp>
      <p:sp>
        <p:nvSpPr>
          <p:cNvPr id="202757" name="Rectangle 5"/>
          <p:cNvSpPr>
            <a:spLocks noChangeArrowheads="1"/>
          </p:cNvSpPr>
          <p:nvPr/>
        </p:nvSpPr>
        <p:spPr bwMode="auto">
          <a:xfrm>
            <a:off x="495300" y="863600"/>
            <a:ext cx="3892550" cy="366713"/>
          </a:xfrm>
          <a:prstGeom prst="rect">
            <a:avLst/>
          </a:prstGeom>
          <a:noFill/>
          <a:ln w="9525">
            <a:noFill/>
            <a:miter lim="800000"/>
            <a:headEnd/>
            <a:tailEnd/>
          </a:ln>
          <a:effectLst/>
        </p:spPr>
        <p:txBody>
          <a:bodyPr wrap="none">
            <a:spAutoFit/>
          </a:bodyPr>
          <a:lstStyle/>
          <a:p>
            <a:r>
              <a:rPr lang="pt-BR" b="1">
                <a:solidFill>
                  <a:schemeClr val="tx2"/>
                </a:solidFill>
              </a:rPr>
              <a:t>Previsão de Demanda - Tendência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3779" name="Group 3"/>
          <p:cNvGraphicFramePr>
            <a:graphicFrameLocks noGrp="1"/>
          </p:cNvGraphicFramePr>
          <p:nvPr>
            <p:ph sz="half" idx="4294967295"/>
          </p:nvPr>
        </p:nvGraphicFramePr>
        <p:xfrm>
          <a:off x="539552" y="3284984"/>
          <a:ext cx="4038600" cy="1089025"/>
        </p:xfrm>
        <a:graphic>
          <a:graphicData uri="http://schemas.openxmlformats.org/drawingml/2006/table">
            <a:tbl>
              <a:tblPr/>
              <a:tblGrid>
                <a:gridCol w="706438"/>
                <a:gridCol w="666750"/>
                <a:gridCol w="666750"/>
                <a:gridCol w="666750"/>
                <a:gridCol w="665162"/>
                <a:gridCol w="666750"/>
              </a:tblGrid>
              <a:tr h="6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Y1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X1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3806" name="Group 30"/>
          <p:cNvGraphicFramePr>
            <a:graphicFrameLocks noGrp="1"/>
          </p:cNvGraphicFramePr>
          <p:nvPr>
            <p:ph sz="half" idx="4294967295"/>
          </p:nvPr>
        </p:nvGraphicFramePr>
        <p:xfrm>
          <a:off x="5868144" y="2852936"/>
          <a:ext cx="2516188" cy="2958148"/>
        </p:xfrm>
        <a:graphic>
          <a:graphicData uri="http://schemas.openxmlformats.org/drawingml/2006/table">
            <a:tbl>
              <a:tblPr/>
              <a:tblGrid>
                <a:gridCol w="568325"/>
                <a:gridCol w="569913"/>
                <a:gridCol w="714375"/>
                <a:gridCol w="663575"/>
              </a:tblGrid>
              <a:tr h="341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X²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Exy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0" i="0" u="none" strike="noStrike" cap="none" normalizeH="0" baseline="0" dirty="0" err="1" smtClean="0">
                          <a:ln>
                            <a:noFill/>
                          </a:ln>
                          <a:solidFill>
                            <a:schemeClr val="tx1"/>
                          </a:solidFill>
                          <a:effectLst/>
                          <a:latin typeface="Arial" charset="0"/>
                        </a:rPr>
                        <a:t>Ex²</a:t>
                      </a:r>
                      <a:endParaRPr kumimoji="0" lang="pt-BR"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3802" name="Text Box 26"/>
          <p:cNvSpPr txBox="1">
            <a:spLocks noChangeArrowheads="1"/>
          </p:cNvSpPr>
          <p:nvPr/>
        </p:nvSpPr>
        <p:spPr bwMode="auto">
          <a:xfrm>
            <a:off x="4911725" y="6353175"/>
            <a:ext cx="3638550" cy="336550"/>
          </a:xfrm>
          <a:prstGeom prst="rect">
            <a:avLst/>
          </a:prstGeom>
          <a:noFill/>
          <a:ln w="9525">
            <a:noFill/>
            <a:miter lim="800000"/>
            <a:headEnd/>
            <a:tailEnd/>
          </a:ln>
          <a:effectLst/>
        </p:spPr>
        <p:txBody>
          <a:bodyPr wrap="none">
            <a:spAutoFit/>
          </a:bodyPr>
          <a:lstStyle/>
          <a:p>
            <a:r>
              <a:rPr lang="pt-BR" sz="1600"/>
              <a:t>Adm. de produção Daniel Aug.Moreira</a:t>
            </a:r>
          </a:p>
        </p:txBody>
      </p:sp>
      <p:sp>
        <p:nvSpPr>
          <p:cNvPr id="203803" name="Text Box 27"/>
          <p:cNvSpPr txBox="1">
            <a:spLocks noChangeArrowheads="1"/>
          </p:cNvSpPr>
          <p:nvPr/>
        </p:nvSpPr>
        <p:spPr bwMode="auto">
          <a:xfrm>
            <a:off x="879475" y="1144588"/>
            <a:ext cx="4013200" cy="1465262"/>
          </a:xfrm>
          <a:prstGeom prst="rect">
            <a:avLst/>
          </a:prstGeom>
          <a:noFill/>
          <a:ln w="9525">
            <a:noFill/>
            <a:miter lim="800000"/>
            <a:headEnd/>
            <a:tailEnd/>
          </a:ln>
          <a:effectLst/>
        </p:spPr>
        <p:txBody>
          <a:bodyPr wrap="none">
            <a:spAutoFit/>
          </a:bodyPr>
          <a:lstStyle/>
          <a:p>
            <a:r>
              <a:rPr lang="pt-BR"/>
              <a:t>Como calcular os valores de ‘a’ e “b’:</a:t>
            </a:r>
          </a:p>
          <a:p>
            <a:endParaRPr lang="pt-BR"/>
          </a:p>
          <a:p>
            <a:r>
              <a:rPr lang="pt-BR"/>
              <a:t>a = E y – b (Ex) / n</a:t>
            </a:r>
          </a:p>
          <a:p>
            <a:endParaRPr lang="pt-BR"/>
          </a:p>
          <a:p>
            <a:r>
              <a:rPr lang="pt-BR"/>
              <a:t>b = n (Exy) – (Ex).(Ey) / n(Ex²) – (Ex)²</a:t>
            </a:r>
          </a:p>
        </p:txBody>
      </p:sp>
      <p:sp>
        <p:nvSpPr>
          <p:cNvPr id="203804" name="Text Box 28"/>
          <p:cNvSpPr txBox="1">
            <a:spLocks noChangeArrowheads="1"/>
          </p:cNvSpPr>
          <p:nvPr/>
        </p:nvSpPr>
        <p:spPr bwMode="auto">
          <a:xfrm>
            <a:off x="755576" y="2780928"/>
            <a:ext cx="1200150" cy="366713"/>
          </a:xfrm>
          <a:prstGeom prst="rect">
            <a:avLst/>
          </a:prstGeom>
          <a:noFill/>
          <a:ln w="9525">
            <a:noFill/>
            <a:miter lim="800000"/>
            <a:headEnd/>
            <a:tailEnd/>
          </a:ln>
          <a:effectLst/>
        </p:spPr>
        <p:txBody>
          <a:bodyPr wrap="none">
            <a:spAutoFit/>
          </a:bodyPr>
          <a:lstStyle/>
          <a:p>
            <a:r>
              <a:rPr lang="pt-BR"/>
              <a:t>Exemplo :</a:t>
            </a:r>
          </a:p>
        </p:txBody>
      </p:sp>
      <p:sp>
        <p:nvSpPr>
          <p:cNvPr id="203805" name="Text Box 29"/>
          <p:cNvSpPr txBox="1">
            <a:spLocks noChangeArrowheads="1"/>
          </p:cNvSpPr>
          <p:nvPr/>
        </p:nvSpPr>
        <p:spPr bwMode="auto">
          <a:xfrm>
            <a:off x="5795963" y="2060575"/>
            <a:ext cx="2736850" cy="641350"/>
          </a:xfrm>
          <a:prstGeom prst="rect">
            <a:avLst/>
          </a:prstGeom>
          <a:noFill/>
          <a:ln w="9525">
            <a:noFill/>
            <a:miter lim="800000"/>
            <a:headEnd/>
            <a:tailEnd/>
          </a:ln>
          <a:effectLst/>
        </p:spPr>
        <p:txBody>
          <a:bodyPr>
            <a:spAutoFit/>
          </a:bodyPr>
          <a:lstStyle/>
          <a:p>
            <a:r>
              <a:rPr lang="pt-BR"/>
              <a:t>Obtendo as somatórias da equação :</a:t>
            </a:r>
          </a:p>
        </p:txBody>
      </p:sp>
      <p:sp>
        <p:nvSpPr>
          <p:cNvPr id="203853" name="Text Box 77"/>
          <p:cNvSpPr txBox="1">
            <a:spLocks noChangeArrowheads="1"/>
          </p:cNvSpPr>
          <p:nvPr/>
        </p:nvSpPr>
        <p:spPr bwMode="auto">
          <a:xfrm>
            <a:off x="763588" y="4710113"/>
            <a:ext cx="3448050" cy="1311275"/>
          </a:xfrm>
          <a:prstGeom prst="rect">
            <a:avLst/>
          </a:prstGeom>
          <a:noFill/>
          <a:ln w="9525">
            <a:noFill/>
            <a:miter lim="800000"/>
            <a:headEnd/>
            <a:tailEnd/>
          </a:ln>
          <a:effectLst/>
        </p:spPr>
        <p:txBody>
          <a:bodyPr>
            <a:spAutoFit/>
          </a:bodyPr>
          <a:lstStyle/>
          <a:p>
            <a:r>
              <a:rPr lang="pt-BR" sz="2000"/>
              <a:t>Y1 – Demanda de um período passado</a:t>
            </a:r>
          </a:p>
          <a:p>
            <a:r>
              <a:rPr lang="pt-BR" sz="2000"/>
              <a:t>X1 – período de tempo , mês, ano, dias,..</a:t>
            </a:r>
          </a:p>
        </p:txBody>
      </p:sp>
      <p:sp>
        <p:nvSpPr>
          <p:cNvPr id="203854" name="Rectangle 78"/>
          <p:cNvSpPr>
            <a:spLocks noChangeArrowheads="1"/>
          </p:cNvSpPr>
          <p:nvPr/>
        </p:nvSpPr>
        <p:spPr bwMode="auto">
          <a:xfrm>
            <a:off x="454025" y="874713"/>
            <a:ext cx="4933950" cy="366712"/>
          </a:xfrm>
          <a:prstGeom prst="rect">
            <a:avLst/>
          </a:prstGeom>
          <a:noFill/>
          <a:ln w="9525">
            <a:noFill/>
            <a:miter lim="800000"/>
            <a:headEnd/>
            <a:tailEnd/>
          </a:ln>
          <a:effectLst/>
        </p:spPr>
        <p:txBody>
          <a:bodyPr wrap="none">
            <a:spAutoFit/>
          </a:bodyPr>
          <a:lstStyle/>
          <a:p>
            <a:r>
              <a:rPr lang="pt-BR" b="1">
                <a:solidFill>
                  <a:schemeClr val="tx2"/>
                </a:solidFill>
              </a:rPr>
              <a:t>Gestão de Demanda- Previsão de tendência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Text Box 3"/>
          <p:cNvSpPr txBox="1">
            <a:spLocks noChangeArrowheads="1"/>
          </p:cNvSpPr>
          <p:nvPr/>
        </p:nvSpPr>
        <p:spPr bwMode="auto">
          <a:xfrm>
            <a:off x="4911725" y="6353175"/>
            <a:ext cx="3638550" cy="336550"/>
          </a:xfrm>
          <a:prstGeom prst="rect">
            <a:avLst/>
          </a:prstGeom>
          <a:noFill/>
          <a:ln w="9525">
            <a:noFill/>
            <a:miter lim="800000"/>
            <a:headEnd/>
            <a:tailEnd/>
          </a:ln>
          <a:effectLst/>
        </p:spPr>
        <p:txBody>
          <a:bodyPr wrap="none">
            <a:spAutoFit/>
          </a:bodyPr>
          <a:lstStyle/>
          <a:p>
            <a:r>
              <a:rPr lang="pt-BR" sz="1600"/>
              <a:t>Adm. de produção Daniel Aug.Moreira</a:t>
            </a:r>
          </a:p>
        </p:txBody>
      </p:sp>
      <p:sp>
        <p:nvSpPr>
          <p:cNvPr id="204804" name="Text Box 4"/>
          <p:cNvSpPr txBox="1">
            <a:spLocks noChangeArrowheads="1"/>
          </p:cNvSpPr>
          <p:nvPr/>
        </p:nvSpPr>
        <p:spPr bwMode="auto">
          <a:xfrm>
            <a:off x="251520" y="836712"/>
            <a:ext cx="4464496" cy="2523768"/>
          </a:xfrm>
          <a:prstGeom prst="rect">
            <a:avLst/>
          </a:prstGeom>
          <a:noFill/>
          <a:ln w="9525">
            <a:noFill/>
            <a:miter lim="800000"/>
            <a:headEnd/>
            <a:tailEnd/>
          </a:ln>
          <a:effectLst/>
        </p:spPr>
        <p:txBody>
          <a:bodyPr wrap="square">
            <a:spAutoFit/>
          </a:bodyPr>
          <a:lstStyle/>
          <a:p>
            <a:r>
              <a:rPr lang="pt-BR" dirty="0"/>
              <a:t>Equação para determinação de ‘a’ e “b’:</a:t>
            </a:r>
          </a:p>
          <a:p>
            <a:endParaRPr lang="pt-BR" sz="2000" dirty="0"/>
          </a:p>
          <a:p>
            <a:r>
              <a:rPr lang="pt-BR" sz="2000" dirty="0"/>
              <a:t>b = n (</a:t>
            </a:r>
            <a:r>
              <a:rPr lang="pt-BR" sz="2000" dirty="0" err="1"/>
              <a:t>Exy</a:t>
            </a:r>
            <a:r>
              <a:rPr lang="pt-BR" sz="2000" dirty="0"/>
              <a:t>) – (Ex).(</a:t>
            </a:r>
            <a:r>
              <a:rPr lang="pt-BR" sz="2000" dirty="0" err="1"/>
              <a:t>Ey</a:t>
            </a:r>
            <a:r>
              <a:rPr lang="pt-BR" sz="2000" dirty="0"/>
              <a:t>) / n(</a:t>
            </a:r>
            <a:r>
              <a:rPr lang="pt-BR" sz="2000" dirty="0" err="1"/>
              <a:t>Ex²</a:t>
            </a:r>
            <a:r>
              <a:rPr lang="pt-BR" sz="2000" dirty="0"/>
              <a:t>) – (Ex)²</a:t>
            </a:r>
          </a:p>
          <a:p>
            <a:endParaRPr lang="pt-BR" sz="2000" dirty="0"/>
          </a:p>
          <a:p>
            <a:r>
              <a:rPr lang="pt-BR" sz="2000" dirty="0"/>
              <a:t>b = 5(179) – 10x78 / 5x30 – 10x10</a:t>
            </a:r>
          </a:p>
          <a:p>
            <a:endParaRPr lang="pt-BR" sz="2000" b="1" dirty="0"/>
          </a:p>
          <a:p>
            <a:r>
              <a:rPr lang="pt-BR" sz="2000" b="1" dirty="0"/>
              <a:t>b = 2,30</a:t>
            </a:r>
          </a:p>
          <a:p>
            <a:endParaRPr lang="pt-BR" sz="2000" dirty="0"/>
          </a:p>
        </p:txBody>
      </p:sp>
      <p:sp>
        <p:nvSpPr>
          <p:cNvPr id="4" name="Text Box 4"/>
          <p:cNvSpPr txBox="1">
            <a:spLocks noChangeArrowheads="1"/>
          </p:cNvSpPr>
          <p:nvPr/>
        </p:nvSpPr>
        <p:spPr bwMode="auto">
          <a:xfrm>
            <a:off x="5940152" y="908720"/>
            <a:ext cx="2923680" cy="2215991"/>
          </a:xfrm>
          <a:prstGeom prst="rect">
            <a:avLst/>
          </a:prstGeom>
          <a:noFill/>
          <a:ln w="9525">
            <a:noFill/>
            <a:miter lim="800000"/>
            <a:headEnd/>
            <a:tailEnd/>
          </a:ln>
          <a:effectLst/>
        </p:spPr>
        <p:txBody>
          <a:bodyPr wrap="square">
            <a:spAutoFit/>
          </a:bodyPr>
          <a:lstStyle/>
          <a:p>
            <a:endParaRPr lang="pt-BR" sz="2000" dirty="0"/>
          </a:p>
          <a:p>
            <a:r>
              <a:rPr lang="pt-BR" sz="2000" dirty="0" smtClean="0"/>
              <a:t>a </a:t>
            </a:r>
            <a:r>
              <a:rPr lang="pt-BR" sz="2000" dirty="0"/>
              <a:t>= E y – b (Ex) / n</a:t>
            </a:r>
          </a:p>
          <a:p>
            <a:endParaRPr lang="pt-BR" sz="2000" dirty="0"/>
          </a:p>
          <a:p>
            <a:r>
              <a:rPr lang="pt-BR" sz="2000" dirty="0"/>
              <a:t>a = 78 – 2,3x10 / 5</a:t>
            </a:r>
          </a:p>
          <a:p>
            <a:endParaRPr lang="pt-BR" sz="2000" dirty="0"/>
          </a:p>
          <a:p>
            <a:r>
              <a:rPr lang="pt-BR" sz="2000" b="1" dirty="0"/>
              <a:t>a = 11</a:t>
            </a:r>
          </a:p>
          <a:p>
            <a:endParaRPr lang="pt-BR" dirty="0"/>
          </a:p>
        </p:txBody>
      </p:sp>
      <p:graphicFrame>
        <p:nvGraphicFramePr>
          <p:cNvPr id="5" name="Group 6"/>
          <p:cNvGraphicFramePr>
            <a:graphicFrameLocks/>
          </p:cNvGraphicFramePr>
          <p:nvPr/>
        </p:nvGraphicFramePr>
        <p:xfrm>
          <a:off x="827584" y="4797152"/>
          <a:ext cx="5915025" cy="1341438"/>
        </p:xfrm>
        <a:graphic>
          <a:graphicData uri="http://schemas.openxmlformats.org/drawingml/2006/table">
            <a:tbl>
              <a:tblPr/>
              <a:tblGrid>
                <a:gridCol w="801688"/>
                <a:gridCol w="865187"/>
                <a:gridCol w="935038"/>
                <a:gridCol w="936625"/>
                <a:gridCol w="792162"/>
                <a:gridCol w="792163"/>
                <a:gridCol w="792162"/>
              </a:tblGrid>
              <a:tr h="460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rPr>
                        <a:t>22,5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5"/>
          <p:cNvSpPr txBox="1">
            <a:spLocks noChangeArrowheads="1"/>
          </p:cNvSpPr>
          <p:nvPr/>
        </p:nvSpPr>
        <p:spPr bwMode="auto">
          <a:xfrm>
            <a:off x="395536" y="3717032"/>
            <a:ext cx="3194016" cy="369332"/>
          </a:xfrm>
          <a:prstGeom prst="rect">
            <a:avLst/>
          </a:prstGeom>
          <a:noFill/>
          <a:ln w="9525">
            <a:noFill/>
            <a:miter lim="800000"/>
            <a:headEnd/>
            <a:tailEnd/>
          </a:ln>
          <a:effectLst/>
        </p:spPr>
        <p:txBody>
          <a:bodyPr wrap="none">
            <a:spAutoFit/>
          </a:bodyPr>
          <a:lstStyle/>
          <a:p>
            <a:r>
              <a:rPr lang="pt-BR" dirty="0"/>
              <a:t>^y = a + b.x =&gt; </a:t>
            </a:r>
            <a:r>
              <a:rPr lang="pt-BR" dirty="0" smtClean="0"/>
              <a:t>^y = 11 </a:t>
            </a:r>
            <a:r>
              <a:rPr lang="pt-BR" dirty="0"/>
              <a:t>+ 2,3x</a:t>
            </a:r>
          </a:p>
        </p:txBody>
      </p:sp>
      <p:sp>
        <p:nvSpPr>
          <p:cNvPr id="7" name="Text Box 4"/>
          <p:cNvSpPr txBox="1">
            <a:spLocks noChangeArrowheads="1"/>
          </p:cNvSpPr>
          <p:nvPr/>
        </p:nvSpPr>
        <p:spPr bwMode="auto">
          <a:xfrm>
            <a:off x="323528" y="3284984"/>
            <a:ext cx="4235450" cy="366712"/>
          </a:xfrm>
          <a:prstGeom prst="rect">
            <a:avLst/>
          </a:prstGeom>
          <a:noFill/>
          <a:ln w="9525">
            <a:noFill/>
            <a:miter lim="800000"/>
            <a:headEnd/>
            <a:tailEnd/>
          </a:ln>
          <a:effectLst/>
        </p:spPr>
        <p:txBody>
          <a:bodyPr wrap="none">
            <a:spAutoFit/>
          </a:bodyPr>
          <a:lstStyle/>
          <a:p>
            <a:r>
              <a:rPr lang="pt-BR" dirty="0"/>
              <a:t>Equação para determinação de ‘a’ e “b’:</a:t>
            </a:r>
          </a:p>
        </p:txBody>
      </p:sp>
      <p:sp>
        <p:nvSpPr>
          <p:cNvPr id="8" name="Text Box 40"/>
          <p:cNvSpPr txBox="1">
            <a:spLocks noChangeArrowheads="1"/>
          </p:cNvSpPr>
          <p:nvPr/>
        </p:nvSpPr>
        <p:spPr bwMode="auto">
          <a:xfrm>
            <a:off x="467544" y="4149080"/>
            <a:ext cx="7213600" cy="366713"/>
          </a:xfrm>
          <a:prstGeom prst="rect">
            <a:avLst/>
          </a:prstGeom>
          <a:noFill/>
          <a:ln w="9525">
            <a:noFill/>
            <a:miter lim="800000"/>
            <a:headEnd/>
            <a:tailEnd/>
          </a:ln>
          <a:effectLst/>
        </p:spPr>
        <p:txBody>
          <a:bodyPr wrap="none">
            <a:spAutoFit/>
          </a:bodyPr>
          <a:lstStyle/>
          <a:p>
            <a:r>
              <a:rPr lang="pt-BR" dirty="0"/>
              <a:t>Substituindo o valor de x na equação teremos o valore previsto de ^Y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15" name="Object 3"/>
          <p:cNvGraphicFramePr>
            <a:graphicFrameLocks/>
          </p:cNvGraphicFramePr>
          <p:nvPr/>
        </p:nvGraphicFramePr>
        <p:xfrm>
          <a:off x="6248400" y="2667000"/>
          <a:ext cx="1184275" cy="1657350"/>
        </p:xfrm>
        <a:graphic>
          <a:graphicData uri="http://schemas.openxmlformats.org/presentationml/2006/ole">
            <p:oleObj spid="_x0000_s2050" name="ClipArt" r:id="rId3" imgW="1674720" imgH="3214440" progId="">
              <p:embed/>
            </p:oleObj>
          </a:graphicData>
        </a:graphic>
      </p:graphicFrame>
      <p:graphicFrame>
        <p:nvGraphicFramePr>
          <p:cNvPr id="218116" name="Object 4"/>
          <p:cNvGraphicFramePr>
            <a:graphicFrameLocks/>
          </p:cNvGraphicFramePr>
          <p:nvPr/>
        </p:nvGraphicFramePr>
        <p:xfrm>
          <a:off x="457200" y="1600200"/>
          <a:ext cx="2894013" cy="1773238"/>
        </p:xfrm>
        <a:graphic>
          <a:graphicData uri="http://schemas.openxmlformats.org/presentationml/2006/ole">
            <p:oleObj spid="_x0000_s2051" name="ClipArt" r:id="rId4" imgW="4081320" imgH="3435120" progId="">
              <p:embed/>
            </p:oleObj>
          </a:graphicData>
        </a:graphic>
      </p:graphicFrame>
      <p:graphicFrame>
        <p:nvGraphicFramePr>
          <p:cNvPr id="218117" name="Object 5"/>
          <p:cNvGraphicFramePr>
            <a:graphicFrameLocks/>
          </p:cNvGraphicFramePr>
          <p:nvPr/>
        </p:nvGraphicFramePr>
        <p:xfrm>
          <a:off x="2743200" y="2438400"/>
          <a:ext cx="933450" cy="728663"/>
        </p:xfrm>
        <a:graphic>
          <a:graphicData uri="http://schemas.openxmlformats.org/presentationml/2006/ole">
            <p:oleObj spid="_x0000_s2052" name="ClipArt" r:id="rId5" imgW="3160440" imgH="4028760" progId="">
              <p:embed/>
            </p:oleObj>
          </a:graphicData>
        </a:graphic>
      </p:graphicFrame>
      <p:graphicFrame>
        <p:nvGraphicFramePr>
          <p:cNvPr id="218118" name="Object 6"/>
          <p:cNvGraphicFramePr>
            <a:graphicFrameLocks/>
          </p:cNvGraphicFramePr>
          <p:nvPr/>
        </p:nvGraphicFramePr>
        <p:xfrm>
          <a:off x="3657600" y="1143000"/>
          <a:ext cx="1839913" cy="981075"/>
        </p:xfrm>
        <a:graphic>
          <a:graphicData uri="http://schemas.openxmlformats.org/presentationml/2006/ole">
            <p:oleObj spid="_x0000_s2053" name="ClipArt" r:id="rId6" imgW="2422440" imgH="3236760" progId="">
              <p:embed/>
            </p:oleObj>
          </a:graphicData>
        </a:graphic>
      </p:graphicFrame>
      <p:graphicFrame>
        <p:nvGraphicFramePr>
          <p:cNvPr id="218119" name="Object 7"/>
          <p:cNvGraphicFramePr>
            <a:graphicFrameLocks/>
          </p:cNvGraphicFramePr>
          <p:nvPr/>
        </p:nvGraphicFramePr>
        <p:xfrm>
          <a:off x="7239000" y="1828800"/>
          <a:ext cx="1069975" cy="1042988"/>
        </p:xfrm>
        <a:graphic>
          <a:graphicData uri="http://schemas.openxmlformats.org/presentationml/2006/ole">
            <p:oleObj spid="_x0000_s2054" name="ClipArt" r:id="rId7" imgW="2422440" imgH="3236760" progId="">
              <p:embed/>
            </p:oleObj>
          </a:graphicData>
        </a:graphic>
      </p:graphicFrame>
      <p:grpSp>
        <p:nvGrpSpPr>
          <p:cNvPr id="2" name="Group 8"/>
          <p:cNvGrpSpPr>
            <a:grpSpLocks/>
          </p:cNvGrpSpPr>
          <p:nvPr/>
        </p:nvGrpSpPr>
        <p:grpSpPr bwMode="auto">
          <a:xfrm>
            <a:off x="3962400" y="2590800"/>
            <a:ext cx="1084263" cy="850900"/>
            <a:chOff x="1824" y="1632"/>
            <a:chExt cx="683" cy="536"/>
          </a:xfrm>
        </p:grpSpPr>
        <p:sp>
          <p:nvSpPr>
            <p:cNvPr id="218121" name="AutoShape 9"/>
            <p:cNvSpPr>
              <a:spLocks noChangeArrowheads="1"/>
            </p:cNvSpPr>
            <p:nvPr/>
          </p:nvSpPr>
          <p:spPr bwMode="auto">
            <a:xfrm>
              <a:off x="2068" y="1650"/>
              <a:ext cx="164" cy="490"/>
            </a:xfrm>
            <a:prstGeom prst="cube">
              <a:avLst>
                <a:gd name="adj" fmla="val 24995"/>
              </a:avLst>
            </a:prstGeom>
            <a:solidFill>
              <a:schemeClr val="accent1"/>
            </a:solidFill>
            <a:ln w="12700">
              <a:solidFill>
                <a:schemeClr val="tx1"/>
              </a:solidFill>
              <a:miter lim="800000"/>
              <a:headEnd/>
              <a:tailEnd/>
            </a:ln>
            <a:effectLst/>
          </p:spPr>
          <p:txBody>
            <a:bodyPr wrap="none" anchor="ctr"/>
            <a:lstStyle/>
            <a:p>
              <a:endParaRPr lang="pt-BR"/>
            </a:p>
          </p:txBody>
        </p:sp>
        <p:grpSp>
          <p:nvGrpSpPr>
            <p:cNvPr id="3" name="Group 10"/>
            <p:cNvGrpSpPr>
              <a:grpSpLocks/>
            </p:cNvGrpSpPr>
            <p:nvPr/>
          </p:nvGrpSpPr>
          <p:grpSpPr bwMode="auto">
            <a:xfrm>
              <a:off x="2189" y="1633"/>
              <a:ext cx="318" cy="241"/>
              <a:chOff x="3025" y="1095"/>
              <a:chExt cx="357" cy="303"/>
            </a:xfrm>
          </p:grpSpPr>
          <p:sp>
            <p:nvSpPr>
              <p:cNvPr id="218123" name="Freeform 11"/>
              <p:cNvSpPr>
                <a:spLocks/>
              </p:cNvSpPr>
              <p:nvPr/>
            </p:nvSpPr>
            <p:spPr bwMode="auto">
              <a:xfrm>
                <a:off x="3038" y="1096"/>
                <a:ext cx="344" cy="300"/>
              </a:xfrm>
              <a:custGeom>
                <a:avLst/>
                <a:gdLst/>
                <a:ahLst/>
                <a:cxnLst>
                  <a:cxn ang="0">
                    <a:pos x="2" y="236"/>
                  </a:cxn>
                  <a:cxn ang="0">
                    <a:pos x="0" y="69"/>
                  </a:cxn>
                  <a:cxn ang="0">
                    <a:pos x="213" y="66"/>
                  </a:cxn>
                  <a:cxn ang="0">
                    <a:pos x="213" y="0"/>
                  </a:cxn>
                  <a:cxn ang="0">
                    <a:pos x="343" y="148"/>
                  </a:cxn>
                  <a:cxn ang="0">
                    <a:pos x="218" y="299"/>
                  </a:cxn>
                  <a:cxn ang="0">
                    <a:pos x="217" y="232"/>
                  </a:cxn>
                  <a:cxn ang="0">
                    <a:pos x="2" y="236"/>
                  </a:cxn>
                </a:cxnLst>
                <a:rect l="0" t="0" r="r" b="b"/>
                <a:pathLst>
                  <a:path w="344" h="300">
                    <a:moveTo>
                      <a:pt x="2" y="236"/>
                    </a:moveTo>
                    <a:lnTo>
                      <a:pt x="0" y="69"/>
                    </a:lnTo>
                    <a:lnTo>
                      <a:pt x="213" y="66"/>
                    </a:lnTo>
                    <a:lnTo>
                      <a:pt x="213" y="0"/>
                    </a:lnTo>
                    <a:lnTo>
                      <a:pt x="343" y="148"/>
                    </a:lnTo>
                    <a:lnTo>
                      <a:pt x="218" y="299"/>
                    </a:lnTo>
                    <a:lnTo>
                      <a:pt x="217" y="232"/>
                    </a:lnTo>
                    <a:lnTo>
                      <a:pt x="2" y="236"/>
                    </a:lnTo>
                  </a:path>
                </a:pathLst>
              </a:custGeom>
              <a:solidFill>
                <a:srgbClr val="FF00FF"/>
              </a:solidFill>
              <a:ln w="12700" cap="rnd" cmpd="sng">
                <a:solidFill>
                  <a:srgbClr val="000000"/>
                </a:solidFill>
                <a:prstDash val="solid"/>
                <a:round/>
                <a:headEnd/>
                <a:tailEnd/>
              </a:ln>
              <a:effectLst/>
            </p:spPr>
            <p:txBody>
              <a:bodyPr/>
              <a:lstStyle/>
              <a:p>
                <a:endParaRPr lang="pt-BR"/>
              </a:p>
            </p:txBody>
          </p:sp>
          <p:sp>
            <p:nvSpPr>
              <p:cNvPr id="218124" name="Freeform 12"/>
              <p:cNvSpPr>
                <a:spLocks/>
              </p:cNvSpPr>
              <p:nvPr/>
            </p:nvSpPr>
            <p:spPr bwMode="auto">
              <a:xfrm>
                <a:off x="3025" y="1165"/>
                <a:ext cx="18" cy="167"/>
              </a:xfrm>
              <a:custGeom>
                <a:avLst/>
                <a:gdLst/>
                <a:ahLst/>
                <a:cxnLst>
                  <a:cxn ang="0">
                    <a:pos x="14" y="0"/>
                  </a:cxn>
                  <a:cxn ang="0">
                    <a:pos x="17" y="165"/>
                  </a:cxn>
                  <a:cxn ang="0">
                    <a:pos x="3" y="166"/>
                  </a:cxn>
                  <a:cxn ang="0">
                    <a:pos x="0" y="0"/>
                  </a:cxn>
                  <a:cxn ang="0">
                    <a:pos x="14" y="0"/>
                  </a:cxn>
                </a:cxnLst>
                <a:rect l="0" t="0" r="r" b="b"/>
                <a:pathLst>
                  <a:path w="18" h="167">
                    <a:moveTo>
                      <a:pt x="14" y="0"/>
                    </a:moveTo>
                    <a:lnTo>
                      <a:pt x="17" y="165"/>
                    </a:lnTo>
                    <a:lnTo>
                      <a:pt x="3" y="166"/>
                    </a:lnTo>
                    <a:lnTo>
                      <a:pt x="0" y="0"/>
                    </a:lnTo>
                    <a:lnTo>
                      <a:pt x="14" y="0"/>
                    </a:lnTo>
                  </a:path>
                </a:pathLst>
              </a:custGeom>
              <a:solidFill>
                <a:srgbClr val="C000C0"/>
              </a:solidFill>
              <a:ln w="12700" cap="rnd" cmpd="sng">
                <a:solidFill>
                  <a:srgbClr val="000000"/>
                </a:solidFill>
                <a:prstDash val="solid"/>
                <a:round/>
                <a:headEnd/>
                <a:tailEnd/>
              </a:ln>
              <a:effectLst/>
            </p:spPr>
            <p:txBody>
              <a:bodyPr/>
              <a:lstStyle/>
              <a:p>
                <a:endParaRPr lang="pt-BR"/>
              </a:p>
            </p:txBody>
          </p:sp>
          <p:sp>
            <p:nvSpPr>
              <p:cNvPr id="218125" name="Freeform 13"/>
              <p:cNvSpPr>
                <a:spLocks/>
              </p:cNvSpPr>
              <p:nvPr/>
            </p:nvSpPr>
            <p:spPr bwMode="auto">
              <a:xfrm>
                <a:off x="3231" y="1095"/>
                <a:ext cx="22" cy="66"/>
              </a:xfrm>
              <a:custGeom>
                <a:avLst/>
                <a:gdLst/>
                <a:ahLst/>
                <a:cxnLst>
                  <a:cxn ang="0">
                    <a:pos x="2" y="65"/>
                  </a:cxn>
                  <a:cxn ang="0">
                    <a:pos x="21" y="64"/>
                  </a:cxn>
                  <a:cxn ang="0">
                    <a:pos x="20" y="0"/>
                  </a:cxn>
                  <a:cxn ang="0">
                    <a:pos x="0" y="1"/>
                  </a:cxn>
                  <a:cxn ang="0">
                    <a:pos x="2" y="65"/>
                  </a:cxn>
                </a:cxnLst>
                <a:rect l="0" t="0" r="r" b="b"/>
                <a:pathLst>
                  <a:path w="22" h="66">
                    <a:moveTo>
                      <a:pt x="2" y="65"/>
                    </a:moveTo>
                    <a:lnTo>
                      <a:pt x="21" y="64"/>
                    </a:lnTo>
                    <a:lnTo>
                      <a:pt x="20" y="0"/>
                    </a:lnTo>
                    <a:lnTo>
                      <a:pt x="0" y="1"/>
                    </a:lnTo>
                    <a:lnTo>
                      <a:pt x="2" y="65"/>
                    </a:lnTo>
                  </a:path>
                </a:pathLst>
              </a:custGeom>
              <a:solidFill>
                <a:srgbClr val="C000C0"/>
              </a:solidFill>
              <a:ln w="12700" cap="rnd" cmpd="sng">
                <a:solidFill>
                  <a:srgbClr val="000000"/>
                </a:solidFill>
                <a:prstDash val="solid"/>
                <a:round/>
                <a:headEnd/>
                <a:tailEnd/>
              </a:ln>
              <a:effectLst/>
            </p:spPr>
            <p:txBody>
              <a:bodyPr/>
              <a:lstStyle/>
              <a:p>
                <a:endParaRPr lang="pt-BR"/>
              </a:p>
            </p:txBody>
          </p:sp>
          <p:sp>
            <p:nvSpPr>
              <p:cNvPr id="218126" name="Freeform 14"/>
              <p:cNvSpPr>
                <a:spLocks/>
              </p:cNvSpPr>
              <p:nvPr/>
            </p:nvSpPr>
            <p:spPr bwMode="auto">
              <a:xfrm>
                <a:off x="3235" y="1328"/>
                <a:ext cx="23" cy="70"/>
              </a:xfrm>
              <a:custGeom>
                <a:avLst/>
                <a:gdLst/>
                <a:ahLst/>
                <a:cxnLst>
                  <a:cxn ang="0">
                    <a:pos x="2" y="69"/>
                  </a:cxn>
                  <a:cxn ang="0">
                    <a:pos x="22" y="68"/>
                  </a:cxn>
                  <a:cxn ang="0">
                    <a:pos x="20" y="0"/>
                  </a:cxn>
                  <a:cxn ang="0">
                    <a:pos x="0" y="1"/>
                  </a:cxn>
                  <a:cxn ang="0">
                    <a:pos x="2" y="69"/>
                  </a:cxn>
                </a:cxnLst>
                <a:rect l="0" t="0" r="r" b="b"/>
                <a:pathLst>
                  <a:path w="23" h="70">
                    <a:moveTo>
                      <a:pt x="2" y="69"/>
                    </a:moveTo>
                    <a:lnTo>
                      <a:pt x="22" y="68"/>
                    </a:lnTo>
                    <a:lnTo>
                      <a:pt x="20" y="0"/>
                    </a:lnTo>
                    <a:lnTo>
                      <a:pt x="0" y="1"/>
                    </a:lnTo>
                    <a:lnTo>
                      <a:pt x="2" y="69"/>
                    </a:lnTo>
                  </a:path>
                </a:pathLst>
              </a:custGeom>
              <a:solidFill>
                <a:srgbClr val="C000C0"/>
              </a:solidFill>
              <a:ln w="12700" cap="rnd" cmpd="sng">
                <a:solidFill>
                  <a:srgbClr val="000000"/>
                </a:solidFill>
                <a:prstDash val="solid"/>
                <a:round/>
                <a:headEnd/>
                <a:tailEnd/>
              </a:ln>
              <a:effectLst/>
            </p:spPr>
            <p:txBody>
              <a:bodyPr/>
              <a:lstStyle/>
              <a:p>
                <a:endParaRPr lang="pt-BR"/>
              </a:p>
            </p:txBody>
          </p:sp>
        </p:grpSp>
        <p:grpSp>
          <p:nvGrpSpPr>
            <p:cNvPr id="4" name="Group 15"/>
            <p:cNvGrpSpPr>
              <a:grpSpLocks/>
            </p:cNvGrpSpPr>
            <p:nvPr/>
          </p:nvGrpSpPr>
          <p:grpSpPr bwMode="auto">
            <a:xfrm>
              <a:off x="2149" y="1953"/>
              <a:ext cx="302" cy="215"/>
              <a:chOff x="2980" y="1498"/>
              <a:chExt cx="339" cy="270"/>
            </a:xfrm>
          </p:grpSpPr>
          <p:sp>
            <p:nvSpPr>
              <p:cNvPr id="218128" name="Freeform 16"/>
              <p:cNvSpPr>
                <a:spLocks/>
              </p:cNvSpPr>
              <p:nvPr/>
            </p:nvSpPr>
            <p:spPr bwMode="auto">
              <a:xfrm>
                <a:off x="3004" y="1505"/>
                <a:ext cx="315" cy="263"/>
              </a:xfrm>
              <a:custGeom>
                <a:avLst/>
                <a:gdLst/>
                <a:ahLst/>
                <a:cxnLst>
                  <a:cxn ang="0">
                    <a:pos x="194" y="0"/>
                  </a:cxn>
                  <a:cxn ang="0">
                    <a:pos x="18" y="39"/>
                  </a:cxn>
                  <a:cxn ang="0">
                    <a:pos x="67" y="189"/>
                  </a:cxn>
                  <a:cxn ang="0">
                    <a:pos x="0" y="205"/>
                  </a:cxn>
                  <a:cxn ang="0">
                    <a:pos x="186" y="262"/>
                  </a:cxn>
                  <a:cxn ang="0">
                    <a:pos x="314" y="137"/>
                  </a:cxn>
                  <a:cxn ang="0">
                    <a:pos x="245" y="152"/>
                  </a:cxn>
                  <a:cxn ang="0">
                    <a:pos x="194" y="0"/>
                  </a:cxn>
                </a:cxnLst>
                <a:rect l="0" t="0" r="r" b="b"/>
                <a:pathLst>
                  <a:path w="315" h="263">
                    <a:moveTo>
                      <a:pt x="194" y="0"/>
                    </a:moveTo>
                    <a:lnTo>
                      <a:pt x="18" y="39"/>
                    </a:lnTo>
                    <a:lnTo>
                      <a:pt x="67" y="189"/>
                    </a:lnTo>
                    <a:lnTo>
                      <a:pt x="0" y="205"/>
                    </a:lnTo>
                    <a:lnTo>
                      <a:pt x="186" y="262"/>
                    </a:lnTo>
                    <a:lnTo>
                      <a:pt x="314" y="137"/>
                    </a:lnTo>
                    <a:lnTo>
                      <a:pt x="245" y="152"/>
                    </a:lnTo>
                    <a:lnTo>
                      <a:pt x="194" y="0"/>
                    </a:lnTo>
                  </a:path>
                </a:pathLst>
              </a:custGeom>
              <a:solidFill>
                <a:srgbClr val="FF8000"/>
              </a:solidFill>
              <a:ln w="12700" cap="rnd" cmpd="sng">
                <a:solidFill>
                  <a:srgbClr val="000000"/>
                </a:solidFill>
                <a:prstDash val="solid"/>
                <a:round/>
                <a:headEnd/>
                <a:tailEnd/>
              </a:ln>
              <a:effectLst/>
            </p:spPr>
            <p:txBody>
              <a:bodyPr/>
              <a:lstStyle/>
              <a:p>
                <a:endParaRPr lang="pt-BR"/>
              </a:p>
            </p:txBody>
          </p:sp>
          <p:sp>
            <p:nvSpPr>
              <p:cNvPr id="218129" name="Freeform 17"/>
              <p:cNvSpPr>
                <a:spLocks/>
              </p:cNvSpPr>
              <p:nvPr/>
            </p:nvSpPr>
            <p:spPr bwMode="auto">
              <a:xfrm>
                <a:off x="2999" y="1537"/>
                <a:ext cx="74" cy="159"/>
              </a:xfrm>
              <a:custGeom>
                <a:avLst/>
                <a:gdLst/>
                <a:ahLst/>
                <a:cxnLst>
                  <a:cxn ang="0">
                    <a:pos x="49" y="153"/>
                  </a:cxn>
                  <a:cxn ang="0">
                    <a:pos x="73" y="158"/>
                  </a:cxn>
                  <a:cxn ang="0">
                    <a:pos x="23" y="5"/>
                  </a:cxn>
                  <a:cxn ang="0">
                    <a:pos x="0" y="0"/>
                  </a:cxn>
                  <a:cxn ang="0">
                    <a:pos x="49" y="153"/>
                  </a:cxn>
                </a:cxnLst>
                <a:rect l="0" t="0" r="r" b="b"/>
                <a:pathLst>
                  <a:path w="74" h="159">
                    <a:moveTo>
                      <a:pt x="49" y="153"/>
                    </a:moveTo>
                    <a:lnTo>
                      <a:pt x="73" y="158"/>
                    </a:lnTo>
                    <a:lnTo>
                      <a:pt x="23" y="5"/>
                    </a:lnTo>
                    <a:lnTo>
                      <a:pt x="0" y="0"/>
                    </a:lnTo>
                    <a:lnTo>
                      <a:pt x="49" y="153"/>
                    </a:lnTo>
                  </a:path>
                </a:pathLst>
              </a:custGeom>
              <a:solidFill>
                <a:srgbClr val="804000"/>
              </a:solidFill>
              <a:ln w="12700" cap="rnd" cmpd="sng">
                <a:solidFill>
                  <a:srgbClr val="000000"/>
                </a:solidFill>
                <a:prstDash val="solid"/>
                <a:round/>
                <a:headEnd/>
                <a:tailEnd/>
              </a:ln>
              <a:effectLst/>
            </p:spPr>
            <p:txBody>
              <a:bodyPr/>
              <a:lstStyle/>
              <a:p>
                <a:endParaRPr lang="pt-BR"/>
              </a:p>
            </p:txBody>
          </p:sp>
          <p:sp>
            <p:nvSpPr>
              <p:cNvPr id="218130" name="Freeform 18"/>
              <p:cNvSpPr>
                <a:spLocks/>
              </p:cNvSpPr>
              <p:nvPr/>
            </p:nvSpPr>
            <p:spPr bwMode="auto">
              <a:xfrm>
                <a:off x="2980" y="1689"/>
                <a:ext cx="93" cy="22"/>
              </a:xfrm>
              <a:custGeom>
                <a:avLst/>
                <a:gdLst/>
                <a:ahLst/>
                <a:cxnLst>
                  <a:cxn ang="0">
                    <a:pos x="68" y="0"/>
                  </a:cxn>
                  <a:cxn ang="0">
                    <a:pos x="92" y="5"/>
                  </a:cxn>
                  <a:cxn ang="0">
                    <a:pos x="24" y="21"/>
                  </a:cxn>
                  <a:cxn ang="0">
                    <a:pos x="0" y="14"/>
                  </a:cxn>
                  <a:cxn ang="0">
                    <a:pos x="68" y="0"/>
                  </a:cxn>
                </a:cxnLst>
                <a:rect l="0" t="0" r="r" b="b"/>
                <a:pathLst>
                  <a:path w="93" h="22">
                    <a:moveTo>
                      <a:pt x="68" y="0"/>
                    </a:moveTo>
                    <a:lnTo>
                      <a:pt x="92" y="5"/>
                    </a:lnTo>
                    <a:lnTo>
                      <a:pt x="24" y="21"/>
                    </a:lnTo>
                    <a:lnTo>
                      <a:pt x="0" y="14"/>
                    </a:lnTo>
                    <a:lnTo>
                      <a:pt x="68" y="0"/>
                    </a:lnTo>
                  </a:path>
                </a:pathLst>
              </a:custGeom>
              <a:solidFill>
                <a:srgbClr val="C06000"/>
              </a:solidFill>
              <a:ln w="12700" cap="rnd" cmpd="sng">
                <a:solidFill>
                  <a:srgbClr val="000000"/>
                </a:solidFill>
                <a:prstDash val="solid"/>
                <a:round/>
                <a:headEnd/>
                <a:tailEnd/>
              </a:ln>
              <a:effectLst/>
            </p:spPr>
            <p:txBody>
              <a:bodyPr/>
              <a:lstStyle/>
              <a:p>
                <a:endParaRPr lang="pt-BR"/>
              </a:p>
            </p:txBody>
          </p:sp>
          <p:sp>
            <p:nvSpPr>
              <p:cNvPr id="218131" name="Freeform 19"/>
              <p:cNvSpPr>
                <a:spLocks/>
              </p:cNvSpPr>
              <p:nvPr/>
            </p:nvSpPr>
            <p:spPr bwMode="auto">
              <a:xfrm>
                <a:off x="2999" y="1498"/>
                <a:ext cx="201" cy="46"/>
              </a:xfrm>
              <a:custGeom>
                <a:avLst/>
                <a:gdLst/>
                <a:ahLst/>
                <a:cxnLst>
                  <a:cxn ang="0">
                    <a:pos x="177" y="0"/>
                  </a:cxn>
                  <a:cxn ang="0">
                    <a:pos x="200" y="7"/>
                  </a:cxn>
                  <a:cxn ang="0">
                    <a:pos x="24" y="45"/>
                  </a:cxn>
                  <a:cxn ang="0">
                    <a:pos x="0" y="39"/>
                  </a:cxn>
                  <a:cxn ang="0">
                    <a:pos x="177" y="0"/>
                  </a:cxn>
                </a:cxnLst>
                <a:rect l="0" t="0" r="r" b="b"/>
                <a:pathLst>
                  <a:path w="201" h="46">
                    <a:moveTo>
                      <a:pt x="177" y="0"/>
                    </a:moveTo>
                    <a:lnTo>
                      <a:pt x="200" y="7"/>
                    </a:lnTo>
                    <a:lnTo>
                      <a:pt x="24" y="45"/>
                    </a:lnTo>
                    <a:lnTo>
                      <a:pt x="0" y="39"/>
                    </a:lnTo>
                    <a:lnTo>
                      <a:pt x="177" y="0"/>
                    </a:lnTo>
                  </a:path>
                </a:pathLst>
              </a:custGeom>
              <a:solidFill>
                <a:srgbClr val="C06000"/>
              </a:solidFill>
              <a:ln w="12700" cap="rnd" cmpd="sng">
                <a:solidFill>
                  <a:srgbClr val="000000"/>
                </a:solidFill>
                <a:prstDash val="solid"/>
                <a:round/>
                <a:headEnd/>
                <a:tailEnd/>
              </a:ln>
              <a:effectLst/>
            </p:spPr>
            <p:txBody>
              <a:bodyPr/>
              <a:lstStyle/>
              <a:p>
                <a:endParaRPr lang="pt-BR"/>
              </a:p>
            </p:txBody>
          </p:sp>
          <p:sp>
            <p:nvSpPr>
              <p:cNvPr id="218132" name="Freeform 20"/>
              <p:cNvSpPr>
                <a:spLocks/>
              </p:cNvSpPr>
              <p:nvPr/>
            </p:nvSpPr>
            <p:spPr bwMode="auto">
              <a:xfrm>
                <a:off x="3245" y="1634"/>
                <a:ext cx="74" cy="23"/>
              </a:xfrm>
              <a:custGeom>
                <a:avLst/>
                <a:gdLst/>
                <a:ahLst/>
                <a:cxnLst>
                  <a:cxn ang="0">
                    <a:pos x="0" y="12"/>
                  </a:cxn>
                  <a:cxn ang="0">
                    <a:pos x="4" y="22"/>
                  </a:cxn>
                  <a:cxn ang="0">
                    <a:pos x="73" y="7"/>
                  </a:cxn>
                  <a:cxn ang="0">
                    <a:pos x="50" y="0"/>
                  </a:cxn>
                  <a:cxn ang="0">
                    <a:pos x="0" y="12"/>
                  </a:cxn>
                </a:cxnLst>
                <a:rect l="0" t="0" r="r" b="b"/>
                <a:pathLst>
                  <a:path w="74" h="23">
                    <a:moveTo>
                      <a:pt x="0" y="12"/>
                    </a:moveTo>
                    <a:lnTo>
                      <a:pt x="4" y="22"/>
                    </a:lnTo>
                    <a:lnTo>
                      <a:pt x="73" y="7"/>
                    </a:lnTo>
                    <a:lnTo>
                      <a:pt x="50" y="0"/>
                    </a:lnTo>
                    <a:lnTo>
                      <a:pt x="0" y="12"/>
                    </a:lnTo>
                  </a:path>
                </a:pathLst>
              </a:custGeom>
              <a:solidFill>
                <a:srgbClr val="C06000"/>
              </a:solidFill>
              <a:ln w="12700" cap="rnd" cmpd="sng">
                <a:solidFill>
                  <a:srgbClr val="000000"/>
                </a:solidFill>
                <a:prstDash val="solid"/>
                <a:round/>
                <a:headEnd/>
                <a:tailEnd/>
              </a:ln>
              <a:effectLst/>
            </p:spPr>
            <p:txBody>
              <a:bodyPr/>
              <a:lstStyle/>
              <a:p>
                <a:endParaRPr lang="pt-BR"/>
              </a:p>
            </p:txBody>
          </p:sp>
        </p:grpSp>
        <p:grpSp>
          <p:nvGrpSpPr>
            <p:cNvPr id="5" name="Group 21"/>
            <p:cNvGrpSpPr>
              <a:grpSpLocks/>
            </p:cNvGrpSpPr>
            <p:nvPr/>
          </p:nvGrpSpPr>
          <p:grpSpPr bwMode="auto">
            <a:xfrm>
              <a:off x="1824" y="1894"/>
              <a:ext cx="310" cy="226"/>
              <a:chOff x="2615" y="1423"/>
              <a:chExt cx="348" cy="285"/>
            </a:xfrm>
          </p:grpSpPr>
          <p:sp>
            <p:nvSpPr>
              <p:cNvPr id="218134" name="Freeform 22"/>
              <p:cNvSpPr>
                <a:spLocks/>
              </p:cNvSpPr>
              <p:nvPr/>
            </p:nvSpPr>
            <p:spPr bwMode="auto">
              <a:xfrm>
                <a:off x="2615" y="1423"/>
                <a:ext cx="332" cy="269"/>
              </a:xfrm>
              <a:custGeom>
                <a:avLst/>
                <a:gdLst/>
                <a:ahLst/>
                <a:cxnLst>
                  <a:cxn ang="0">
                    <a:pos x="331" y="60"/>
                  </a:cxn>
                  <a:cxn ang="0">
                    <a:pos x="331" y="210"/>
                  </a:cxn>
                  <a:cxn ang="0">
                    <a:pos x="125" y="210"/>
                  </a:cxn>
                  <a:cxn ang="0">
                    <a:pos x="125" y="268"/>
                  </a:cxn>
                  <a:cxn ang="0">
                    <a:pos x="0" y="134"/>
                  </a:cxn>
                  <a:cxn ang="0">
                    <a:pos x="125" y="0"/>
                  </a:cxn>
                  <a:cxn ang="0">
                    <a:pos x="125" y="60"/>
                  </a:cxn>
                  <a:cxn ang="0">
                    <a:pos x="331" y="60"/>
                  </a:cxn>
                </a:cxnLst>
                <a:rect l="0" t="0" r="r" b="b"/>
                <a:pathLst>
                  <a:path w="332" h="269">
                    <a:moveTo>
                      <a:pt x="331" y="60"/>
                    </a:moveTo>
                    <a:lnTo>
                      <a:pt x="331" y="210"/>
                    </a:lnTo>
                    <a:lnTo>
                      <a:pt x="125" y="210"/>
                    </a:lnTo>
                    <a:lnTo>
                      <a:pt x="125" y="268"/>
                    </a:lnTo>
                    <a:lnTo>
                      <a:pt x="0" y="134"/>
                    </a:lnTo>
                    <a:lnTo>
                      <a:pt x="125" y="0"/>
                    </a:lnTo>
                    <a:lnTo>
                      <a:pt x="125" y="60"/>
                    </a:lnTo>
                    <a:lnTo>
                      <a:pt x="331" y="60"/>
                    </a:lnTo>
                  </a:path>
                </a:pathLst>
              </a:custGeom>
              <a:solidFill>
                <a:srgbClr val="00FF00"/>
              </a:solidFill>
              <a:ln w="12700" cap="rnd" cmpd="sng">
                <a:solidFill>
                  <a:srgbClr val="000000"/>
                </a:solidFill>
                <a:prstDash val="solid"/>
                <a:round/>
                <a:headEnd/>
                <a:tailEnd/>
              </a:ln>
              <a:effectLst/>
            </p:spPr>
            <p:txBody>
              <a:bodyPr/>
              <a:lstStyle/>
              <a:p>
                <a:endParaRPr lang="pt-BR"/>
              </a:p>
            </p:txBody>
          </p:sp>
          <p:sp>
            <p:nvSpPr>
              <p:cNvPr id="218135" name="Freeform 23"/>
              <p:cNvSpPr>
                <a:spLocks/>
              </p:cNvSpPr>
              <p:nvPr/>
            </p:nvSpPr>
            <p:spPr bwMode="auto">
              <a:xfrm>
                <a:off x="2740" y="1633"/>
                <a:ext cx="223" cy="18"/>
              </a:xfrm>
              <a:custGeom>
                <a:avLst/>
                <a:gdLst/>
                <a:ahLst/>
                <a:cxnLst>
                  <a:cxn ang="0">
                    <a:pos x="15" y="17"/>
                  </a:cxn>
                  <a:cxn ang="0">
                    <a:pos x="0" y="0"/>
                  </a:cxn>
                  <a:cxn ang="0">
                    <a:pos x="207" y="0"/>
                  </a:cxn>
                  <a:cxn ang="0">
                    <a:pos x="222" y="17"/>
                  </a:cxn>
                  <a:cxn ang="0">
                    <a:pos x="15" y="17"/>
                  </a:cxn>
                </a:cxnLst>
                <a:rect l="0" t="0" r="r" b="b"/>
                <a:pathLst>
                  <a:path w="223" h="18">
                    <a:moveTo>
                      <a:pt x="15" y="17"/>
                    </a:moveTo>
                    <a:lnTo>
                      <a:pt x="0" y="0"/>
                    </a:lnTo>
                    <a:lnTo>
                      <a:pt x="207" y="0"/>
                    </a:lnTo>
                    <a:lnTo>
                      <a:pt x="222" y="17"/>
                    </a:lnTo>
                    <a:lnTo>
                      <a:pt x="15" y="17"/>
                    </a:lnTo>
                  </a:path>
                </a:pathLst>
              </a:custGeom>
              <a:solidFill>
                <a:srgbClr val="004000"/>
              </a:solidFill>
              <a:ln w="12700" cap="rnd" cmpd="sng">
                <a:solidFill>
                  <a:srgbClr val="000000"/>
                </a:solidFill>
                <a:prstDash val="solid"/>
                <a:round/>
                <a:headEnd/>
                <a:tailEnd/>
              </a:ln>
              <a:effectLst/>
            </p:spPr>
            <p:txBody>
              <a:bodyPr/>
              <a:lstStyle/>
              <a:p>
                <a:endParaRPr lang="pt-BR"/>
              </a:p>
            </p:txBody>
          </p:sp>
          <p:sp>
            <p:nvSpPr>
              <p:cNvPr id="218136" name="Freeform 24"/>
              <p:cNvSpPr>
                <a:spLocks/>
              </p:cNvSpPr>
              <p:nvPr/>
            </p:nvSpPr>
            <p:spPr bwMode="auto">
              <a:xfrm>
                <a:off x="2740" y="1633"/>
                <a:ext cx="17" cy="75"/>
              </a:xfrm>
              <a:custGeom>
                <a:avLst/>
                <a:gdLst/>
                <a:ahLst/>
                <a:cxnLst>
                  <a:cxn ang="0">
                    <a:pos x="16" y="17"/>
                  </a:cxn>
                  <a:cxn ang="0">
                    <a:pos x="0" y="0"/>
                  </a:cxn>
                  <a:cxn ang="0">
                    <a:pos x="0" y="58"/>
                  </a:cxn>
                  <a:cxn ang="0">
                    <a:pos x="16" y="74"/>
                  </a:cxn>
                  <a:cxn ang="0">
                    <a:pos x="16" y="17"/>
                  </a:cxn>
                </a:cxnLst>
                <a:rect l="0" t="0" r="r" b="b"/>
                <a:pathLst>
                  <a:path w="17" h="75">
                    <a:moveTo>
                      <a:pt x="16" y="17"/>
                    </a:moveTo>
                    <a:lnTo>
                      <a:pt x="0" y="0"/>
                    </a:lnTo>
                    <a:lnTo>
                      <a:pt x="0" y="58"/>
                    </a:lnTo>
                    <a:lnTo>
                      <a:pt x="16" y="74"/>
                    </a:lnTo>
                    <a:lnTo>
                      <a:pt x="16" y="17"/>
                    </a:lnTo>
                  </a:path>
                </a:pathLst>
              </a:custGeom>
              <a:solidFill>
                <a:srgbClr val="008000"/>
              </a:solidFill>
              <a:ln w="12700" cap="rnd" cmpd="sng">
                <a:solidFill>
                  <a:srgbClr val="000000"/>
                </a:solidFill>
                <a:prstDash val="solid"/>
                <a:round/>
                <a:headEnd/>
                <a:tailEnd/>
              </a:ln>
              <a:effectLst/>
            </p:spPr>
            <p:txBody>
              <a:bodyPr/>
              <a:lstStyle/>
              <a:p>
                <a:endParaRPr lang="pt-BR"/>
              </a:p>
            </p:txBody>
          </p:sp>
          <p:sp>
            <p:nvSpPr>
              <p:cNvPr id="218137" name="Freeform 25"/>
              <p:cNvSpPr>
                <a:spLocks/>
              </p:cNvSpPr>
              <p:nvPr/>
            </p:nvSpPr>
            <p:spPr bwMode="auto">
              <a:xfrm>
                <a:off x="2946" y="1483"/>
                <a:ext cx="17" cy="168"/>
              </a:xfrm>
              <a:custGeom>
                <a:avLst/>
                <a:gdLst/>
                <a:ahLst/>
                <a:cxnLst>
                  <a:cxn ang="0">
                    <a:pos x="16" y="18"/>
                  </a:cxn>
                  <a:cxn ang="0">
                    <a:pos x="0" y="0"/>
                  </a:cxn>
                  <a:cxn ang="0">
                    <a:pos x="0" y="150"/>
                  </a:cxn>
                  <a:cxn ang="0">
                    <a:pos x="16" y="167"/>
                  </a:cxn>
                  <a:cxn ang="0">
                    <a:pos x="16" y="18"/>
                  </a:cxn>
                </a:cxnLst>
                <a:rect l="0" t="0" r="r" b="b"/>
                <a:pathLst>
                  <a:path w="17" h="168">
                    <a:moveTo>
                      <a:pt x="16" y="18"/>
                    </a:moveTo>
                    <a:lnTo>
                      <a:pt x="0" y="0"/>
                    </a:lnTo>
                    <a:lnTo>
                      <a:pt x="0" y="150"/>
                    </a:lnTo>
                    <a:lnTo>
                      <a:pt x="16" y="167"/>
                    </a:lnTo>
                    <a:lnTo>
                      <a:pt x="16" y="18"/>
                    </a:lnTo>
                  </a:path>
                </a:pathLst>
              </a:custGeom>
              <a:solidFill>
                <a:srgbClr val="008000"/>
              </a:solidFill>
              <a:ln w="12700" cap="rnd" cmpd="sng">
                <a:solidFill>
                  <a:srgbClr val="000000"/>
                </a:solidFill>
                <a:prstDash val="solid"/>
                <a:round/>
                <a:headEnd/>
                <a:tailEnd/>
              </a:ln>
              <a:effectLst/>
            </p:spPr>
            <p:txBody>
              <a:bodyPr/>
              <a:lstStyle/>
              <a:p>
                <a:endParaRPr lang="pt-BR"/>
              </a:p>
            </p:txBody>
          </p:sp>
          <p:sp>
            <p:nvSpPr>
              <p:cNvPr id="218138" name="Freeform 26"/>
              <p:cNvSpPr>
                <a:spLocks/>
              </p:cNvSpPr>
              <p:nvPr/>
            </p:nvSpPr>
            <p:spPr bwMode="auto">
              <a:xfrm>
                <a:off x="2740" y="1423"/>
                <a:ext cx="17" cy="61"/>
              </a:xfrm>
              <a:custGeom>
                <a:avLst/>
                <a:gdLst/>
                <a:ahLst/>
                <a:cxnLst>
                  <a:cxn ang="0">
                    <a:pos x="16" y="60"/>
                  </a:cxn>
                  <a:cxn ang="0">
                    <a:pos x="0" y="60"/>
                  </a:cxn>
                  <a:cxn ang="0">
                    <a:pos x="0" y="0"/>
                  </a:cxn>
                  <a:cxn ang="0">
                    <a:pos x="16" y="16"/>
                  </a:cxn>
                  <a:cxn ang="0">
                    <a:pos x="16" y="60"/>
                  </a:cxn>
                </a:cxnLst>
                <a:rect l="0" t="0" r="r" b="b"/>
                <a:pathLst>
                  <a:path w="17" h="61">
                    <a:moveTo>
                      <a:pt x="16" y="60"/>
                    </a:moveTo>
                    <a:lnTo>
                      <a:pt x="0" y="60"/>
                    </a:lnTo>
                    <a:lnTo>
                      <a:pt x="0" y="0"/>
                    </a:lnTo>
                    <a:lnTo>
                      <a:pt x="16" y="16"/>
                    </a:lnTo>
                    <a:lnTo>
                      <a:pt x="16" y="60"/>
                    </a:lnTo>
                  </a:path>
                </a:pathLst>
              </a:custGeom>
              <a:solidFill>
                <a:srgbClr val="008000"/>
              </a:solidFill>
              <a:ln w="12700" cap="rnd" cmpd="sng">
                <a:solidFill>
                  <a:srgbClr val="000000"/>
                </a:solidFill>
                <a:prstDash val="solid"/>
                <a:round/>
                <a:headEnd/>
                <a:tailEnd/>
              </a:ln>
              <a:effectLst/>
            </p:spPr>
            <p:txBody>
              <a:bodyPr/>
              <a:lstStyle/>
              <a:p>
                <a:endParaRPr lang="pt-BR"/>
              </a:p>
            </p:txBody>
          </p:sp>
        </p:grpSp>
        <p:grpSp>
          <p:nvGrpSpPr>
            <p:cNvPr id="6" name="Group 27"/>
            <p:cNvGrpSpPr>
              <a:grpSpLocks/>
            </p:cNvGrpSpPr>
            <p:nvPr/>
          </p:nvGrpSpPr>
          <p:grpSpPr bwMode="auto">
            <a:xfrm>
              <a:off x="1832" y="1632"/>
              <a:ext cx="305" cy="238"/>
              <a:chOff x="2624" y="1094"/>
              <a:chExt cx="342" cy="299"/>
            </a:xfrm>
          </p:grpSpPr>
          <p:sp>
            <p:nvSpPr>
              <p:cNvPr id="218140" name="Freeform 28"/>
              <p:cNvSpPr>
                <a:spLocks/>
              </p:cNvSpPr>
              <p:nvPr/>
            </p:nvSpPr>
            <p:spPr bwMode="auto">
              <a:xfrm>
                <a:off x="2624" y="1095"/>
                <a:ext cx="327" cy="298"/>
              </a:xfrm>
              <a:custGeom>
                <a:avLst/>
                <a:gdLst/>
                <a:ahLst/>
                <a:cxnLst>
                  <a:cxn ang="0">
                    <a:pos x="326" y="230"/>
                  </a:cxn>
                  <a:cxn ang="0">
                    <a:pos x="325" y="65"/>
                  </a:cxn>
                  <a:cxn ang="0">
                    <a:pos x="121" y="65"/>
                  </a:cxn>
                  <a:cxn ang="0">
                    <a:pos x="122" y="0"/>
                  </a:cxn>
                  <a:cxn ang="0">
                    <a:pos x="0" y="149"/>
                  </a:cxn>
                  <a:cxn ang="0">
                    <a:pos x="121" y="297"/>
                  </a:cxn>
                  <a:cxn ang="0">
                    <a:pos x="122" y="230"/>
                  </a:cxn>
                  <a:cxn ang="0">
                    <a:pos x="326" y="230"/>
                  </a:cxn>
                </a:cxnLst>
                <a:rect l="0" t="0" r="r" b="b"/>
                <a:pathLst>
                  <a:path w="327" h="298">
                    <a:moveTo>
                      <a:pt x="326" y="230"/>
                    </a:moveTo>
                    <a:lnTo>
                      <a:pt x="325" y="65"/>
                    </a:lnTo>
                    <a:lnTo>
                      <a:pt x="121" y="65"/>
                    </a:lnTo>
                    <a:lnTo>
                      <a:pt x="122" y="0"/>
                    </a:lnTo>
                    <a:lnTo>
                      <a:pt x="0" y="149"/>
                    </a:lnTo>
                    <a:lnTo>
                      <a:pt x="121" y="297"/>
                    </a:lnTo>
                    <a:lnTo>
                      <a:pt x="122" y="230"/>
                    </a:lnTo>
                    <a:lnTo>
                      <a:pt x="326" y="230"/>
                    </a:lnTo>
                  </a:path>
                </a:pathLst>
              </a:custGeom>
              <a:solidFill>
                <a:srgbClr val="FF0000"/>
              </a:solidFill>
              <a:ln w="12700" cap="rnd" cmpd="sng">
                <a:solidFill>
                  <a:srgbClr val="000000"/>
                </a:solidFill>
                <a:prstDash val="solid"/>
                <a:round/>
                <a:headEnd/>
                <a:tailEnd/>
              </a:ln>
              <a:effectLst/>
            </p:spPr>
            <p:txBody>
              <a:bodyPr/>
              <a:lstStyle/>
              <a:p>
                <a:endParaRPr lang="pt-BR"/>
              </a:p>
            </p:txBody>
          </p:sp>
          <p:sp>
            <p:nvSpPr>
              <p:cNvPr id="218141" name="Freeform 29"/>
              <p:cNvSpPr>
                <a:spLocks/>
              </p:cNvSpPr>
              <p:nvPr/>
            </p:nvSpPr>
            <p:spPr bwMode="auto">
              <a:xfrm>
                <a:off x="2949" y="1159"/>
                <a:ext cx="17" cy="169"/>
              </a:xfrm>
              <a:custGeom>
                <a:avLst/>
                <a:gdLst/>
                <a:ahLst/>
                <a:cxnLst>
                  <a:cxn ang="0">
                    <a:pos x="0" y="1"/>
                  </a:cxn>
                  <a:cxn ang="0">
                    <a:pos x="1" y="168"/>
                  </a:cxn>
                  <a:cxn ang="0">
                    <a:pos x="16" y="168"/>
                  </a:cxn>
                  <a:cxn ang="0">
                    <a:pos x="16" y="0"/>
                  </a:cxn>
                  <a:cxn ang="0">
                    <a:pos x="0" y="1"/>
                  </a:cxn>
                </a:cxnLst>
                <a:rect l="0" t="0" r="r" b="b"/>
                <a:pathLst>
                  <a:path w="17" h="169">
                    <a:moveTo>
                      <a:pt x="0" y="1"/>
                    </a:moveTo>
                    <a:lnTo>
                      <a:pt x="1" y="168"/>
                    </a:lnTo>
                    <a:lnTo>
                      <a:pt x="16" y="168"/>
                    </a:lnTo>
                    <a:lnTo>
                      <a:pt x="16" y="0"/>
                    </a:lnTo>
                    <a:lnTo>
                      <a:pt x="0" y="1"/>
                    </a:lnTo>
                  </a:path>
                </a:pathLst>
              </a:custGeom>
              <a:solidFill>
                <a:srgbClr val="C00000"/>
              </a:solidFill>
              <a:ln w="12700" cap="rnd" cmpd="sng">
                <a:solidFill>
                  <a:srgbClr val="000000"/>
                </a:solidFill>
                <a:prstDash val="solid"/>
                <a:round/>
                <a:headEnd/>
                <a:tailEnd/>
              </a:ln>
              <a:effectLst/>
            </p:spPr>
            <p:txBody>
              <a:bodyPr/>
              <a:lstStyle/>
              <a:p>
                <a:endParaRPr lang="pt-BR"/>
              </a:p>
            </p:txBody>
          </p:sp>
          <p:sp>
            <p:nvSpPr>
              <p:cNvPr id="218142" name="Freeform 30"/>
              <p:cNvSpPr>
                <a:spLocks/>
              </p:cNvSpPr>
              <p:nvPr/>
            </p:nvSpPr>
            <p:spPr bwMode="auto">
              <a:xfrm>
                <a:off x="2745" y="1094"/>
                <a:ext cx="20" cy="67"/>
              </a:xfrm>
              <a:custGeom>
                <a:avLst/>
                <a:gdLst/>
                <a:ahLst/>
                <a:cxnLst>
                  <a:cxn ang="0">
                    <a:pos x="19" y="66"/>
                  </a:cxn>
                  <a:cxn ang="0">
                    <a:pos x="0" y="66"/>
                  </a:cxn>
                  <a:cxn ang="0">
                    <a:pos x="1" y="1"/>
                  </a:cxn>
                  <a:cxn ang="0">
                    <a:pos x="19" y="0"/>
                  </a:cxn>
                  <a:cxn ang="0">
                    <a:pos x="19" y="66"/>
                  </a:cxn>
                </a:cxnLst>
                <a:rect l="0" t="0" r="r" b="b"/>
                <a:pathLst>
                  <a:path w="20" h="67">
                    <a:moveTo>
                      <a:pt x="19" y="66"/>
                    </a:moveTo>
                    <a:lnTo>
                      <a:pt x="0" y="66"/>
                    </a:lnTo>
                    <a:lnTo>
                      <a:pt x="1" y="1"/>
                    </a:lnTo>
                    <a:lnTo>
                      <a:pt x="19" y="0"/>
                    </a:lnTo>
                    <a:lnTo>
                      <a:pt x="19" y="66"/>
                    </a:lnTo>
                  </a:path>
                </a:pathLst>
              </a:custGeom>
              <a:solidFill>
                <a:srgbClr val="C00000"/>
              </a:solidFill>
              <a:ln w="12700" cap="rnd" cmpd="sng">
                <a:solidFill>
                  <a:srgbClr val="000000"/>
                </a:solidFill>
                <a:prstDash val="solid"/>
                <a:round/>
                <a:headEnd/>
                <a:tailEnd/>
              </a:ln>
              <a:effectLst/>
            </p:spPr>
            <p:txBody>
              <a:bodyPr/>
              <a:lstStyle/>
              <a:p>
                <a:endParaRPr lang="pt-BR"/>
              </a:p>
            </p:txBody>
          </p:sp>
          <p:sp>
            <p:nvSpPr>
              <p:cNvPr id="218143" name="Freeform 31"/>
              <p:cNvSpPr>
                <a:spLocks/>
              </p:cNvSpPr>
              <p:nvPr/>
            </p:nvSpPr>
            <p:spPr bwMode="auto">
              <a:xfrm>
                <a:off x="2745" y="1327"/>
                <a:ext cx="19" cy="66"/>
              </a:xfrm>
              <a:custGeom>
                <a:avLst/>
                <a:gdLst/>
                <a:ahLst/>
                <a:cxnLst>
                  <a:cxn ang="0">
                    <a:pos x="18" y="64"/>
                  </a:cxn>
                  <a:cxn ang="0">
                    <a:pos x="0" y="65"/>
                  </a:cxn>
                  <a:cxn ang="0">
                    <a:pos x="1" y="0"/>
                  </a:cxn>
                  <a:cxn ang="0">
                    <a:pos x="18" y="0"/>
                  </a:cxn>
                  <a:cxn ang="0">
                    <a:pos x="18" y="64"/>
                  </a:cxn>
                </a:cxnLst>
                <a:rect l="0" t="0" r="r" b="b"/>
                <a:pathLst>
                  <a:path w="19" h="66">
                    <a:moveTo>
                      <a:pt x="18" y="64"/>
                    </a:moveTo>
                    <a:lnTo>
                      <a:pt x="0" y="65"/>
                    </a:lnTo>
                    <a:lnTo>
                      <a:pt x="1" y="0"/>
                    </a:lnTo>
                    <a:lnTo>
                      <a:pt x="18" y="0"/>
                    </a:lnTo>
                    <a:lnTo>
                      <a:pt x="18" y="64"/>
                    </a:lnTo>
                  </a:path>
                </a:pathLst>
              </a:custGeom>
              <a:solidFill>
                <a:srgbClr val="C00000"/>
              </a:solidFill>
              <a:ln w="12700" cap="rnd" cmpd="sng">
                <a:solidFill>
                  <a:srgbClr val="000000"/>
                </a:solidFill>
                <a:prstDash val="solid"/>
                <a:round/>
                <a:headEnd/>
                <a:tailEnd/>
              </a:ln>
              <a:effectLst/>
            </p:spPr>
            <p:txBody>
              <a:bodyPr/>
              <a:lstStyle/>
              <a:p>
                <a:endParaRPr lang="pt-BR"/>
              </a:p>
            </p:txBody>
          </p:sp>
        </p:grpSp>
      </p:grpSp>
      <p:graphicFrame>
        <p:nvGraphicFramePr>
          <p:cNvPr id="218144" name="Object 32"/>
          <p:cNvGraphicFramePr>
            <a:graphicFrameLocks/>
          </p:cNvGraphicFramePr>
          <p:nvPr/>
        </p:nvGraphicFramePr>
        <p:xfrm>
          <a:off x="990600" y="3429000"/>
          <a:ext cx="1139825" cy="709613"/>
        </p:xfrm>
        <a:graphic>
          <a:graphicData uri="http://schemas.openxmlformats.org/presentationml/2006/ole">
            <p:oleObj spid="_x0000_s2055" name="ClipArt" r:id="rId8" imgW="9624960" imgH="8240400" progId="">
              <p:embed/>
            </p:oleObj>
          </a:graphicData>
        </a:graphic>
      </p:graphicFrame>
      <p:grpSp>
        <p:nvGrpSpPr>
          <p:cNvPr id="7" name="Group 33"/>
          <p:cNvGrpSpPr>
            <a:grpSpLocks/>
          </p:cNvGrpSpPr>
          <p:nvPr/>
        </p:nvGrpSpPr>
        <p:grpSpPr bwMode="auto">
          <a:xfrm>
            <a:off x="1219200" y="838200"/>
            <a:ext cx="6681788" cy="3471863"/>
            <a:chOff x="889" y="780"/>
            <a:chExt cx="4209" cy="2187"/>
          </a:xfrm>
        </p:grpSpPr>
        <p:sp>
          <p:nvSpPr>
            <p:cNvPr id="218146" name="Line 34"/>
            <p:cNvSpPr>
              <a:spLocks noChangeShapeType="1"/>
            </p:cNvSpPr>
            <p:nvPr/>
          </p:nvSpPr>
          <p:spPr bwMode="auto">
            <a:xfrm>
              <a:off x="889" y="1405"/>
              <a:ext cx="1768" cy="532"/>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47" name="Line 35"/>
            <p:cNvSpPr>
              <a:spLocks noChangeShapeType="1"/>
            </p:cNvSpPr>
            <p:nvPr/>
          </p:nvSpPr>
          <p:spPr bwMode="auto">
            <a:xfrm flipV="1">
              <a:off x="3153" y="780"/>
              <a:ext cx="1910" cy="1063"/>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48" name="Line 36"/>
            <p:cNvSpPr>
              <a:spLocks noChangeShapeType="1"/>
            </p:cNvSpPr>
            <p:nvPr/>
          </p:nvSpPr>
          <p:spPr bwMode="auto">
            <a:xfrm>
              <a:off x="924" y="1904"/>
              <a:ext cx="1238" cy="439"/>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49" name="Line 37"/>
            <p:cNvSpPr>
              <a:spLocks noChangeShapeType="1"/>
            </p:cNvSpPr>
            <p:nvPr/>
          </p:nvSpPr>
          <p:spPr bwMode="auto">
            <a:xfrm flipH="1">
              <a:off x="1349" y="2435"/>
              <a:ext cx="813" cy="439"/>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50" name="Line 38"/>
            <p:cNvSpPr>
              <a:spLocks noChangeShapeType="1"/>
            </p:cNvSpPr>
            <p:nvPr/>
          </p:nvSpPr>
          <p:spPr bwMode="auto">
            <a:xfrm>
              <a:off x="2162" y="2343"/>
              <a:ext cx="0" cy="92"/>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51" name="Line 39"/>
            <p:cNvSpPr>
              <a:spLocks noChangeShapeType="1"/>
            </p:cNvSpPr>
            <p:nvPr/>
          </p:nvSpPr>
          <p:spPr bwMode="auto">
            <a:xfrm flipH="1">
              <a:off x="3859" y="1311"/>
              <a:ext cx="1239" cy="718"/>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52" name="Line 40"/>
            <p:cNvSpPr>
              <a:spLocks noChangeShapeType="1"/>
            </p:cNvSpPr>
            <p:nvPr/>
          </p:nvSpPr>
          <p:spPr bwMode="auto">
            <a:xfrm>
              <a:off x="3859" y="2123"/>
              <a:ext cx="460" cy="127"/>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53" name="Line 41"/>
            <p:cNvSpPr>
              <a:spLocks noChangeShapeType="1"/>
            </p:cNvSpPr>
            <p:nvPr/>
          </p:nvSpPr>
          <p:spPr bwMode="auto">
            <a:xfrm>
              <a:off x="3859" y="2029"/>
              <a:ext cx="0" cy="94"/>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54" name="Line 42"/>
            <p:cNvSpPr>
              <a:spLocks noChangeShapeType="1"/>
            </p:cNvSpPr>
            <p:nvPr/>
          </p:nvSpPr>
          <p:spPr bwMode="auto">
            <a:xfrm flipV="1">
              <a:off x="2657" y="1873"/>
              <a:ext cx="425" cy="64"/>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55" name="Line 43"/>
            <p:cNvSpPr>
              <a:spLocks noChangeShapeType="1"/>
            </p:cNvSpPr>
            <p:nvPr/>
          </p:nvSpPr>
          <p:spPr bwMode="auto">
            <a:xfrm flipH="1">
              <a:off x="2374" y="2685"/>
              <a:ext cx="425" cy="282"/>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56" name="Line 44"/>
            <p:cNvSpPr>
              <a:spLocks noChangeShapeType="1"/>
            </p:cNvSpPr>
            <p:nvPr/>
          </p:nvSpPr>
          <p:spPr bwMode="auto">
            <a:xfrm>
              <a:off x="3011" y="2655"/>
              <a:ext cx="778" cy="250"/>
            </a:xfrm>
            <a:prstGeom prst="line">
              <a:avLst/>
            </a:prstGeom>
            <a:noFill/>
            <a:ln w="25400">
              <a:solidFill>
                <a:schemeClr val="accent2"/>
              </a:solidFill>
              <a:round/>
              <a:headEnd type="none" w="sm" len="sm"/>
              <a:tailEnd type="none" w="sm" len="sm"/>
            </a:ln>
            <a:effectLst/>
          </p:spPr>
          <p:txBody>
            <a:bodyPr wrap="none" anchor="ctr"/>
            <a:lstStyle/>
            <a:p>
              <a:endParaRPr lang="pt-BR"/>
            </a:p>
          </p:txBody>
        </p:sp>
        <p:sp>
          <p:nvSpPr>
            <p:cNvPr id="218157" name="Line 45"/>
            <p:cNvSpPr>
              <a:spLocks noChangeShapeType="1"/>
            </p:cNvSpPr>
            <p:nvPr/>
          </p:nvSpPr>
          <p:spPr bwMode="auto">
            <a:xfrm flipV="1">
              <a:off x="2799" y="2655"/>
              <a:ext cx="177" cy="30"/>
            </a:xfrm>
            <a:prstGeom prst="line">
              <a:avLst/>
            </a:prstGeom>
            <a:noFill/>
            <a:ln w="25400">
              <a:solidFill>
                <a:schemeClr val="accent2"/>
              </a:solidFill>
              <a:round/>
              <a:headEnd type="none" w="sm" len="sm"/>
              <a:tailEnd type="none" w="sm" len="sm"/>
            </a:ln>
            <a:effectLst/>
          </p:spPr>
          <p:txBody>
            <a:bodyPr wrap="none" anchor="ctr"/>
            <a:lstStyle/>
            <a:p>
              <a:endParaRPr lang="pt-BR"/>
            </a:p>
          </p:txBody>
        </p:sp>
      </p:grpSp>
      <p:sp>
        <p:nvSpPr>
          <p:cNvPr id="218158" name="Rectangle 46"/>
          <p:cNvSpPr>
            <a:spLocks noChangeArrowheads="1"/>
          </p:cNvSpPr>
          <p:nvPr/>
        </p:nvSpPr>
        <p:spPr bwMode="auto">
          <a:xfrm>
            <a:off x="457200" y="4267200"/>
            <a:ext cx="6705600" cy="2292350"/>
          </a:xfrm>
          <a:prstGeom prst="rect">
            <a:avLst/>
          </a:prstGeom>
          <a:noFill/>
          <a:ln w="9525">
            <a:noFill/>
            <a:miter lim="800000"/>
            <a:headEnd/>
            <a:tailEnd/>
          </a:ln>
          <a:effectLst/>
        </p:spPr>
        <p:txBody>
          <a:bodyPr>
            <a:spAutoFit/>
          </a:bodyPr>
          <a:lstStyle/>
          <a:p>
            <a:pPr algn="ctr" eaLnBrk="0" hangingPunct="0">
              <a:spcBef>
                <a:spcPct val="50000"/>
              </a:spcBef>
            </a:pPr>
            <a:r>
              <a:rPr lang="pt-BR" b="1" i="1"/>
              <a:t>Pode dizer-me que caminho devo tomar?</a:t>
            </a:r>
          </a:p>
          <a:p>
            <a:pPr algn="ctr" eaLnBrk="0" hangingPunct="0">
              <a:spcBef>
                <a:spcPct val="50000"/>
              </a:spcBef>
            </a:pPr>
            <a:r>
              <a:rPr lang="pt-BR" b="1" i="1"/>
              <a:t>- Isto depende do lugar para onde você quer ir.</a:t>
            </a:r>
          </a:p>
          <a:p>
            <a:pPr algn="ctr" eaLnBrk="0" hangingPunct="0">
              <a:spcBef>
                <a:spcPct val="50000"/>
              </a:spcBef>
            </a:pPr>
            <a:r>
              <a:rPr lang="pt-BR" b="1" i="1"/>
              <a:t>  (Respondeu com muito propósito o gato)</a:t>
            </a:r>
          </a:p>
          <a:p>
            <a:pPr algn="ctr" eaLnBrk="0" hangingPunct="0">
              <a:spcBef>
                <a:spcPct val="50000"/>
              </a:spcBef>
              <a:buFontTx/>
              <a:buChar char="-"/>
            </a:pPr>
            <a:r>
              <a:rPr lang="pt-BR" b="1" i="1"/>
              <a:t>Não tenho destino certo.</a:t>
            </a:r>
          </a:p>
          <a:p>
            <a:pPr algn="ctr" eaLnBrk="0" hangingPunct="0">
              <a:spcBef>
                <a:spcPct val="50000"/>
              </a:spcBef>
              <a:buFontTx/>
              <a:buChar char="-"/>
            </a:pPr>
            <a:r>
              <a:rPr lang="pt-BR" b="1" i="1"/>
              <a:t> Neste caso qualquer caminho serve.</a:t>
            </a:r>
            <a:r>
              <a:rPr lang="pt-BR" b="1"/>
              <a:t>(“Alice no País da Maravilhas” - Lewis Carrol)</a:t>
            </a:r>
          </a:p>
        </p:txBody>
      </p:sp>
      <p:sp>
        <p:nvSpPr>
          <p:cNvPr id="218160" name="Rectangle 48"/>
          <p:cNvSpPr>
            <a:spLocks noChangeArrowheads="1"/>
          </p:cNvSpPr>
          <p:nvPr/>
        </p:nvSpPr>
        <p:spPr bwMode="auto">
          <a:xfrm>
            <a:off x="322263" y="823913"/>
            <a:ext cx="4897437" cy="396875"/>
          </a:xfrm>
          <a:prstGeom prst="rect">
            <a:avLst/>
          </a:prstGeom>
          <a:noFill/>
          <a:ln w="9525">
            <a:noFill/>
            <a:miter lim="800000"/>
            <a:headEnd/>
            <a:tailEnd/>
          </a:ln>
          <a:effectLst/>
        </p:spPr>
        <p:txBody>
          <a:bodyPr wrap="none">
            <a:spAutoFit/>
          </a:bodyPr>
          <a:lstStyle/>
          <a:p>
            <a:r>
              <a:rPr lang="pt-BR" sz="2000" b="1">
                <a:solidFill>
                  <a:schemeClr val="tx2"/>
                </a:solidFill>
              </a:rPr>
              <a:t>Planejamento Estratégico da Produção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ChangeArrowheads="1"/>
          </p:cNvSpPr>
          <p:nvPr/>
        </p:nvSpPr>
        <p:spPr bwMode="auto">
          <a:xfrm>
            <a:off x="533400" y="1343025"/>
            <a:ext cx="7134225" cy="701675"/>
          </a:xfrm>
          <a:prstGeom prst="rect">
            <a:avLst/>
          </a:prstGeom>
          <a:noFill/>
          <a:ln w="9525">
            <a:noFill/>
            <a:miter lim="800000"/>
            <a:headEnd/>
            <a:tailEnd/>
          </a:ln>
          <a:effectLst/>
        </p:spPr>
        <p:txBody>
          <a:bodyPr>
            <a:spAutoFit/>
          </a:bodyPr>
          <a:lstStyle/>
          <a:p>
            <a:pPr algn="ctr" eaLnBrk="0" hangingPunct="0"/>
            <a:r>
              <a:rPr lang="pt-BR" sz="2000" b="1"/>
              <a:t>Planejamento Estratégico organização –</a:t>
            </a:r>
          </a:p>
          <a:p>
            <a:pPr algn="ctr" eaLnBrk="0" hangingPunct="0"/>
            <a:r>
              <a:rPr lang="pt-BR" sz="2000" b="1"/>
              <a:t>É um modelo de decisão, unificado e integrador, que:</a:t>
            </a:r>
          </a:p>
        </p:txBody>
      </p:sp>
      <p:sp>
        <p:nvSpPr>
          <p:cNvPr id="219140" name="Rectangle 4"/>
          <p:cNvSpPr>
            <a:spLocks noChangeArrowheads="1"/>
          </p:cNvSpPr>
          <p:nvPr/>
        </p:nvSpPr>
        <p:spPr bwMode="auto">
          <a:xfrm>
            <a:off x="457200" y="2286000"/>
            <a:ext cx="7848600" cy="3780522"/>
          </a:xfrm>
          <a:prstGeom prst="rect">
            <a:avLst/>
          </a:prstGeom>
          <a:noFill/>
          <a:ln w="9525">
            <a:noFill/>
            <a:miter lim="800000"/>
            <a:headEnd/>
            <a:tailEnd/>
          </a:ln>
          <a:effectLst/>
        </p:spPr>
        <p:txBody>
          <a:bodyPr>
            <a:spAutoFit/>
          </a:bodyPr>
          <a:lstStyle/>
          <a:p>
            <a:pPr eaLnBrk="0" hangingPunct="0">
              <a:lnSpc>
                <a:spcPct val="150000"/>
              </a:lnSpc>
              <a:spcBef>
                <a:spcPct val="50000"/>
              </a:spcBef>
            </a:pPr>
            <a:r>
              <a:rPr lang="pt-BR" dirty="0" smtClean="0"/>
              <a:t>	Determina </a:t>
            </a:r>
            <a:r>
              <a:rPr lang="pt-BR" dirty="0"/>
              <a:t>e revela o propósito organizacional em termos de Valores, Missão, Objetivos, Estratégias, Metas e Ações, com foco em Priorizar a Alocação de Recursos;</a:t>
            </a:r>
          </a:p>
          <a:p>
            <a:pPr eaLnBrk="0" hangingPunct="0">
              <a:lnSpc>
                <a:spcPct val="150000"/>
              </a:lnSpc>
              <a:spcBef>
                <a:spcPct val="50000"/>
              </a:spcBef>
            </a:pPr>
            <a:r>
              <a:rPr lang="pt-BR" dirty="0" smtClean="0"/>
              <a:t>	Delimita </a:t>
            </a:r>
            <a:r>
              <a:rPr lang="pt-BR" dirty="0"/>
              <a:t>os domínios de atuação da Instituição;</a:t>
            </a:r>
          </a:p>
          <a:p>
            <a:pPr eaLnBrk="0" hangingPunct="0">
              <a:lnSpc>
                <a:spcPct val="150000"/>
              </a:lnSpc>
              <a:spcBef>
                <a:spcPct val="50000"/>
              </a:spcBef>
            </a:pPr>
            <a:r>
              <a:rPr lang="pt-BR" dirty="0" smtClean="0"/>
              <a:t>	Descreve </a:t>
            </a:r>
            <a:r>
              <a:rPr lang="pt-BR" dirty="0"/>
              <a:t>as condições internas de resposta ao ambiente externo e a forma de modificá-las, com vistas ao fortalecimento da Instituição;</a:t>
            </a:r>
          </a:p>
          <a:p>
            <a:pPr eaLnBrk="0" hangingPunct="0">
              <a:lnSpc>
                <a:spcPct val="150000"/>
              </a:lnSpc>
              <a:spcBef>
                <a:spcPct val="50000"/>
              </a:spcBef>
            </a:pPr>
            <a:r>
              <a:rPr lang="pt-BR" dirty="0" smtClean="0"/>
              <a:t>	Engaja </a:t>
            </a:r>
            <a:r>
              <a:rPr lang="pt-BR" dirty="0"/>
              <a:t>todos os níveis da Instituição para a consecução dos fins maiores.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ChangeArrowheads="1"/>
          </p:cNvSpPr>
          <p:nvPr/>
        </p:nvSpPr>
        <p:spPr bwMode="auto">
          <a:xfrm>
            <a:off x="533400" y="1125538"/>
            <a:ext cx="7134225" cy="396875"/>
          </a:xfrm>
          <a:prstGeom prst="rect">
            <a:avLst/>
          </a:prstGeom>
          <a:noFill/>
          <a:ln w="9525">
            <a:noFill/>
            <a:miter lim="800000"/>
            <a:headEnd/>
            <a:tailEnd/>
          </a:ln>
          <a:effectLst/>
        </p:spPr>
        <p:txBody>
          <a:bodyPr>
            <a:spAutoFit/>
          </a:bodyPr>
          <a:lstStyle/>
          <a:p>
            <a:pPr algn="ctr" eaLnBrk="0" hangingPunct="0"/>
            <a:r>
              <a:rPr lang="pt-BR" sz="2000" b="1"/>
              <a:t>Visão geral do planejamento estratégico</a:t>
            </a:r>
          </a:p>
        </p:txBody>
      </p:sp>
      <p:sp>
        <p:nvSpPr>
          <p:cNvPr id="220164" name="Oval 4"/>
          <p:cNvSpPr>
            <a:spLocks noChangeArrowheads="1"/>
          </p:cNvSpPr>
          <p:nvPr/>
        </p:nvSpPr>
        <p:spPr bwMode="auto">
          <a:xfrm>
            <a:off x="3419475" y="1628775"/>
            <a:ext cx="1223963" cy="360363"/>
          </a:xfrm>
          <a:prstGeom prst="ellipse">
            <a:avLst/>
          </a:prstGeom>
          <a:solidFill>
            <a:schemeClr val="accent1"/>
          </a:solidFill>
          <a:ln w="9525">
            <a:solidFill>
              <a:schemeClr val="tx1"/>
            </a:solidFill>
            <a:round/>
            <a:headEnd/>
            <a:tailEnd/>
          </a:ln>
          <a:effectLst/>
        </p:spPr>
        <p:txBody>
          <a:bodyPr wrap="none" anchor="ctr"/>
          <a:lstStyle/>
          <a:p>
            <a:pPr algn="ctr"/>
            <a:r>
              <a:rPr lang="pt-BR" sz="2000"/>
              <a:t>missão</a:t>
            </a:r>
          </a:p>
        </p:txBody>
      </p:sp>
      <p:sp>
        <p:nvSpPr>
          <p:cNvPr id="220165" name="AutoShape 5"/>
          <p:cNvSpPr>
            <a:spLocks noChangeArrowheads="1"/>
          </p:cNvSpPr>
          <p:nvPr/>
        </p:nvSpPr>
        <p:spPr bwMode="auto">
          <a:xfrm>
            <a:off x="2484438" y="2276475"/>
            <a:ext cx="3455987" cy="3603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pt-BR" sz="2000"/>
              <a:t>Estratégia coorporativa</a:t>
            </a:r>
          </a:p>
        </p:txBody>
      </p:sp>
      <p:sp>
        <p:nvSpPr>
          <p:cNvPr id="220166" name="AutoShape 6"/>
          <p:cNvSpPr>
            <a:spLocks noChangeArrowheads="1"/>
          </p:cNvSpPr>
          <p:nvPr/>
        </p:nvSpPr>
        <p:spPr bwMode="auto">
          <a:xfrm>
            <a:off x="2484438" y="2997200"/>
            <a:ext cx="3455987" cy="3603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pt-BR" sz="2000"/>
              <a:t>Estratégia competitiva</a:t>
            </a:r>
          </a:p>
        </p:txBody>
      </p:sp>
      <p:sp>
        <p:nvSpPr>
          <p:cNvPr id="220167" name="AutoShape 7"/>
          <p:cNvSpPr>
            <a:spLocks noChangeArrowheads="1"/>
          </p:cNvSpPr>
          <p:nvPr/>
        </p:nvSpPr>
        <p:spPr bwMode="auto">
          <a:xfrm>
            <a:off x="2484438" y="3644900"/>
            <a:ext cx="3455987" cy="3603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pt-BR" sz="2000"/>
              <a:t>Estratégia funcional</a:t>
            </a:r>
          </a:p>
        </p:txBody>
      </p:sp>
      <p:sp>
        <p:nvSpPr>
          <p:cNvPr id="220168" name="AutoShape 8"/>
          <p:cNvSpPr>
            <a:spLocks noChangeArrowheads="1"/>
          </p:cNvSpPr>
          <p:nvPr/>
        </p:nvSpPr>
        <p:spPr bwMode="auto">
          <a:xfrm>
            <a:off x="2987675" y="4292600"/>
            <a:ext cx="2232025" cy="431800"/>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pt-BR" sz="2000"/>
              <a:t>Plano de marketing</a:t>
            </a:r>
          </a:p>
        </p:txBody>
      </p:sp>
      <p:sp>
        <p:nvSpPr>
          <p:cNvPr id="220169" name="AutoShape 9"/>
          <p:cNvSpPr>
            <a:spLocks noChangeArrowheads="1"/>
          </p:cNvSpPr>
          <p:nvPr/>
        </p:nvSpPr>
        <p:spPr bwMode="auto">
          <a:xfrm>
            <a:off x="250825" y="4365625"/>
            <a:ext cx="1944688" cy="3603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pt-BR" sz="2000"/>
              <a:t>Plano financeiro</a:t>
            </a:r>
          </a:p>
        </p:txBody>
      </p:sp>
      <p:sp>
        <p:nvSpPr>
          <p:cNvPr id="220170" name="AutoShape 10"/>
          <p:cNvSpPr>
            <a:spLocks noChangeArrowheads="1"/>
          </p:cNvSpPr>
          <p:nvPr/>
        </p:nvSpPr>
        <p:spPr bwMode="auto">
          <a:xfrm>
            <a:off x="3203575" y="5084763"/>
            <a:ext cx="1871663" cy="3603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pt-BR" sz="2000"/>
              <a:t>Tática</a:t>
            </a:r>
          </a:p>
        </p:txBody>
      </p:sp>
      <p:sp>
        <p:nvSpPr>
          <p:cNvPr id="220171" name="AutoShape 11"/>
          <p:cNvSpPr>
            <a:spLocks noChangeArrowheads="1"/>
          </p:cNvSpPr>
          <p:nvPr/>
        </p:nvSpPr>
        <p:spPr bwMode="auto">
          <a:xfrm>
            <a:off x="142875" y="5732463"/>
            <a:ext cx="2557463" cy="3603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pt-BR" sz="2000"/>
              <a:t>Operações financeiras</a:t>
            </a:r>
          </a:p>
        </p:txBody>
      </p:sp>
      <p:sp>
        <p:nvSpPr>
          <p:cNvPr id="220172" name="AutoShape 12"/>
          <p:cNvSpPr>
            <a:spLocks noChangeArrowheads="1"/>
          </p:cNvSpPr>
          <p:nvPr/>
        </p:nvSpPr>
        <p:spPr bwMode="auto">
          <a:xfrm>
            <a:off x="2843213" y="5732463"/>
            <a:ext cx="2808287" cy="3603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pt-BR" sz="2000"/>
              <a:t>Operações de MKT</a:t>
            </a:r>
          </a:p>
        </p:txBody>
      </p:sp>
      <p:sp>
        <p:nvSpPr>
          <p:cNvPr id="220173" name="AutoShape 13"/>
          <p:cNvSpPr>
            <a:spLocks noChangeArrowheads="1"/>
          </p:cNvSpPr>
          <p:nvPr/>
        </p:nvSpPr>
        <p:spPr bwMode="auto">
          <a:xfrm>
            <a:off x="5868988" y="5732463"/>
            <a:ext cx="3024187" cy="360362"/>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pt-BR" sz="2000"/>
              <a:t>Operações de produção</a:t>
            </a:r>
          </a:p>
        </p:txBody>
      </p:sp>
      <p:sp>
        <p:nvSpPr>
          <p:cNvPr id="220174" name="AutoShape 14"/>
          <p:cNvSpPr>
            <a:spLocks noChangeArrowheads="1"/>
          </p:cNvSpPr>
          <p:nvPr/>
        </p:nvSpPr>
        <p:spPr bwMode="auto">
          <a:xfrm>
            <a:off x="6156325" y="4292600"/>
            <a:ext cx="2808288" cy="360363"/>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pt-BR" sz="2000"/>
              <a:t>Plano de produção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ChangeArrowheads="1"/>
          </p:cNvSpPr>
          <p:nvPr/>
        </p:nvSpPr>
        <p:spPr bwMode="auto">
          <a:xfrm>
            <a:off x="395536" y="764704"/>
            <a:ext cx="8352928" cy="1569660"/>
          </a:xfrm>
          <a:prstGeom prst="rect">
            <a:avLst/>
          </a:prstGeom>
          <a:noFill/>
          <a:ln w="9525">
            <a:noFill/>
            <a:miter lim="800000"/>
            <a:headEnd/>
            <a:tailEnd/>
          </a:ln>
          <a:effectLst/>
        </p:spPr>
        <p:txBody>
          <a:bodyPr wrap="square">
            <a:spAutoFit/>
          </a:bodyPr>
          <a:lstStyle/>
          <a:p>
            <a:pPr algn="just" eaLnBrk="0" hangingPunct="0"/>
            <a:r>
              <a:rPr lang="pt-BR" sz="2400" b="1" dirty="0"/>
              <a:t>Planejamento Estratégico da Produção </a:t>
            </a:r>
            <a:r>
              <a:rPr lang="pt-BR" sz="2400" b="1" dirty="0" smtClean="0"/>
              <a:t>– </a:t>
            </a:r>
          </a:p>
          <a:p>
            <a:pPr algn="just" eaLnBrk="0" hangingPunct="0"/>
            <a:r>
              <a:rPr lang="pt-BR" sz="2400" dirty="0" smtClean="0"/>
              <a:t>Diz </a:t>
            </a:r>
            <a:r>
              <a:rPr lang="pt-BR" sz="2400" dirty="0"/>
              <a:t>respeito ao padrão de decisões e ações estratégicas que define o papel, os objetivos e as atividades da produção.</a:t>
            </a:r>
          </a:p>
        </p:txBody>
      </p:sp>
      <p:sp>
        <p:nvSpPr>
          <p:cNvPr id="221188" name="Rectangle 4"/>
          <p:cNvSpPr>
            <a:spLocks noChangeArrowheads="1"/>
          </p:cNvSpPr>
          <p:nvPr/>
        </p:nvSpPr>
        <p:spPr bwMode="auto">
          <a:xfrm>
            <a:off x="3200400" y="3810000"/>
            <a:ext cx="2514600" cy="990600"/>
          </a:xfrm>
          <a:prstGeom prst="rect">
            <a:avLst/>
          </a:prstGeom>
          <a:noFill/>
          <a:ln w="9525">
            <a:solidFill>
              <a:schemeClr val="tx1"/>
            </a:solidFill>
            <a:miter lim="800000"/>
            <a:headEnd/>
            <a:tailEnd/>
          </a:ln>
          <a:effectLst/>
        </p:spPr>
        <p:txBody>
          <a:bodyPr wrap="none" anchor="ctr"/>
          <a:lstStyle/>
          <a:p>
            <a:pPr algn="ctr"/>
            <a:r>
              <a:rPr lang="pt-BR"/>
              <a:t>Estratégia </a:t>
            </a:r>
          </a:p>
          <a:p>
            <a:pPr algn="ctr"/>
            <a:r>
              <a:rPr lang="pt-BR"/>
              <a:t>de produção</a:t>
            </a:r>
          </a:p>
        </p:txBody>
      </p:sp>
      <p:sp>
        <p:nvSpPr>
          <p:cNvPr id="221189" name="Rectangle 5"/>
          <p:cNvSpPr>
            <a:spLocks noChangeArrowheads="1"/>
          </p:cNvSpPr>
          <p:nvPr/>
        </p:nvSpPr>
        <p:spPr bwMode="auto">
          <a:xfrm>
            <a:off x="304800" y="3810000"/>
            <a:ext cx="2133600" cy="914400"/>
          </a:xfrm>
          <a:prstGeom prst="rect">
            <a:avLst/>
          </a:prstGeom>
          <a:noFill/>
          <a:ln w="9525">
            <a:solidFill>
              <a:schemeClr val="tx1"/>
            </a:solidFill>
            <a:miter lim="800000"/>
            <a:headEnd/>
            <a:tailEnd/>
          </a:ln>
          <a:effectLst/>
        </p:spPr>
        <p:txBody>
          <a:bodyPr wrap="none" anchor="ctr"/>
          <a:lstStyle/>
          <a:p>
            <a:pPr algn="ctr"/>
            <a:r>
              <a:rPr lang="pt-BR" i="1"/>
              <a:t>O que os recursos de</a:t>
            </a:r>
          </a:p>
          <a:p>
            <a:pPr algn="ctr"/>
            <a:r>
              <a:rPr lang="pt-BR" i="1"/>
              <a:t> operações</a:t>
            </a:r>
          </a:p>
          <a:p>
            <a:pPr algn="ctr"/>
            <a:r>
              <a:rPr lang="pt-BR" i="1"/>
              <a:t> podem fazer</a:t>
            </a:r>
          </a:p>
        </p:txBody>
      </p:sp>
      <p:sp>
        <p:nvSpPr>
          <p:cNvPr id="221190" name="Rectangle 6"/>
          <p:cNvSpPr>
            <a:spLocks noChangeArrowheads="1"/>
          </p:cNvSpPr>
          <p:nvPr/>
        </p:nvSpPr>
        <p:spPr bwMode="auto">
          <a:xfrm>
            <a:off x="3059832" y="2286000"/>
            <a:ext cx="2655168" cy="1143000"/>
          </a:xfrm>
          <a:prstGeom prst="rect">
            <a:avLst/>
          </a:prstGeom>
          <a:noFill/>
          <a:ln w="9525">
            <a:solidFill>
              <a:schemeClr val="tx1"/>
            </a:solidFill>
            <a:miter lim="800000"/>
            <a:headEnd/>
            <a:tailEnd/>
          </a:ln>
          <a:effectLst/>
        </p:spPr>
        <p:txBody>
          <a:bodyPr wrap="none" anchor="ctr"/>
          <a:lstStyle/>
          <a:p>
            <a:pPr algn="ctr"/>
            <a:r>
              <a:rPr lang="pt-BR" i="1" dirty="0"/>
              <a:t>O que a empresa deseja </a:t>
            </a:r>
          </a:p>
          <a:p>
            <a:pPr algn="ctr"/>
            <a:r>
              <a:rPr lang="pt-BR" i="1" dirty="0"/>
              <a:t>que as operações façam</a:t>
            </a:r>
          </a:p>
        </p:txBody>
      </p:sp>
      <p:sp>
        <p:nvSpPr>
          <p:cNvPr id="221191" name="Rectangle 7"/>
          <p:cNvSpPr>
            <a:spLocks noChangeArrowheads="1"/>
          </p:cNvSpPr>
          <p:nvPr/>
        </p:nvSpPr>
        <p:spPr bwMode="auto">
          <a:xfrm>
            <a:off x="3048000" y="5334000"/>
            <a:ext cx="2892152" cy="990600"/>
          </a:xfrm>
          <a:prstGeom prst="rect">
            <a:avLst/>
          </a:prstGeom>
          <a:noFill/>
          <a:ln w="9525">
            <a:solidFill>
              <a:schemeClr val="tx1"/>
            </a:solidFill>
            <a:miter lim="800000"/>
            <a:headEnd/>
            <a:tailEnd/>
          </a:ln>
          <a:effectLst/>
        </p:spPr>
        <p:txBody>
          <a:bodyPr wrap="none" anchor="ctr"/>
          <a:lstStyle/>
          <a:p>
            <a:pPr algn="ctr"/>
            <a:r>
              <a:rPr lang="pt-BR" i="1"/>
              <a:t>O que a experiência diária </a:t>
            </a:r>
          </a:p>
          <a:p>
            <a:pPr algn="ctr"/>
            <a:r>
              <a:rPr lang="pt-BR" i="1"/>
              <a:t>sugere que as operações</a:t>
            </a:r>
          </a:p>
          <a:p>
            <a:pPr algn="ctr"/>
            <a:r>
              <a:rPr lang="pt-BR" i="1"/>
              <a:t> deveriam fazer</a:t>
            </a:r>
          </a:p>
        </p:txBody>
      </p:sp>
      <p:sp>
        <p:nvSpPr>
          <p:cNvPr id="221192" name="Rectangle 8"/>
          <p:cNvSpPr>
            <a:spLocks noChangeArrowheads="1"/>
          </p:cNvSpPr>
          <p:nvPr/>
        </p:nvSpPr>
        <p:spPr bwMode="auto">
          <a:xfrm>
            <a:off x="6228184" y="3733800"/>
            <a:ext cx="2736304" cy="990600"/>
          </a:xfrm>
          <a:prstGeom prst="rect">
            <a:avLst/>
          </a:prstGeom>
          <a:noFill/>
          <a:ln w="9525">
            <a:solidFill>
              <a:schemeClr val="tx1"/>
            </a:solidFill>
            <a:miter lim="800000"/>
            <a:headEnd/>
            <a:tailEnd/>
          </a:ln>
          <a:effectLst/>
        </p:spPr>
        <p:txBody>
          <a:bodyPr wrap="none" anchor="ctr"/>
          <a:lstStyle/>
          <a:p>
            <a:pPr algn="ctr"/>
            <a:r>
              <a:rPr lang="pt-BR" i="1" dirty="0"/>
              <a:t>O que o posicionamento</a:t>
            </a:r>
          </a:p>
          <a:p>
            <a:pPr algn="ctr"/>
            <a:r>
              <a:rPr lang="pt-BR" i="1" dirty="0"/>
              <a:t> de mercado requer que </a:t>
            </a:r>
            <a:endParaRPr lang="pt-BR" i="1" dirty="0" smtClean="0"/>
          </a:p>
          <a:p>
            <a:pPr algn="ctr"/>
            <a:r>
              <a:rPr lang="pt-BR" i="1" dirty="0" smtClean="0"/>
              <a:t>as </a:t>
            </a:r>
            <a:r>
              <a:rPr lang="pt-BR" i="1" dirty="0"/>
              <a:t>operações façam</a:t>
            </a:r>
          </a:p>
        </p:txBody>
      </p:sp>
      <p:sp>
        <p:nvSpPr>
          <p:cNvPr id="221193" name="AutoShape 9"/>
          <p:cNvSpPr>
            <a:spLocks noChangeArrowheads="1"/>
          </p:cNvSpPr>
          <p:nvPr/>
        </p:nvSpPr>
        <p:spPr bwMode="auto">
          <a:xfrm>
            <a:off x="2590800" y="4038600"/>
            <a:ext cx="533400" cy="381000"/>
          </a:xfrm>
          <a:prstGeom prst="rightArrow">
            <a:avLst>
              <a:gd name="adj1" fmla="val 50000"/>
              <a:gd name="adj2" fmla="val 35000"/>
            </a:avLst>
          </a:prstGeom>
          <a:solidFill>
            <a:schemeClr val="tx1"/>
          </a:solidFill>
          <a:ln w="9525">
            <a:solidFill>
              <a:schemeClr val="tx1"/>
            </a:solidFill>
            <a:miter lim="800000"/>
            <a:headEnd/>
            <a:tailEnd/>
          </a:ln>
          <a:effectLst/>
        </p:spPr>
        <p:txBody>
          <a:bodyPr wrap="none" anchor="ctr"/>
          <a:lstStyle/>
          <a:p>
            <a:endParaRPr lang="pt-BR"/>
          </a:p>
        </p:txBody>
      </p:sp>
      <p:sp>
        <p:nvSpPr>
          <p:cNvPr id="221194" name="AutoShape 10"/>
          <p:cNvSpPr>
            <a:spLocks noChangeArrowheads="1"/>
          </p:cNvSpPr>
          <p:nvPr/>
        </p:nvSpPr>
        <p:spPr bwMode="auto">
          <a:xfrm>
            <a:off x="5791200" y="4114800"/>
            <a:ext cx="436984" cy="381000"/>
          </a:xfrm>
          <a:prstGeom prst="rightArrow">
            <a:avLst>
              <a:gd name="adj1" fmla="val 50000"/>
              <a:gd name="adj2" fmla="val 35000"/>
            </a:avLst>
          </a:prstGeom>
          <a:solidFill>
            <a:schemeClr val="tx1"/>
          </a:solidFill>
          <a:ln w="9525">
            <a:solidFill>
              <a:schemeClr val="tx1"/>
            </a:solidFill>
            <a:miter lim="800000"/>
            <a:headEnd/>
            <a:tailEnd/>
          </a:ln>
          <a:effectLst/>
        </p:spPr>
        <p:txBody>
          <a:bodyPr wrap="none" anchor="ctr"/>
          <a:lstStyle/>
          <a:p>
            <a:endParaRPr lang="pt-BR"/>
          </a:p>
        </p:txBody>
      </p:sp>
      <p:sp>
        <p:nvSpPr>
          <p:cNvPr id="221195" name="AutoShape 11"/>
          <p:cNvSpPr>
            <a:spLocks noChangeArrowheads="1"/>
          </p:cNvSpPr>
          <p:nvPr/>
        </p:nvSpPr>
        <p:spPr bwMode="auto">
          <a:xfrm>
            <a:off x="4267200" y="3505200"/>
            <a:ext cx="304800" cy="228600"/>
          </a:xfrm>
          <a:prstGeom prst="down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pt-BR"/>
          </a:p>
        </p:txBody>
      </p:sp>
      <p:sp>
        <p:nvSpPr>
          <p:cNvPr id="221196" name="AutoShape 12"/>
          <p:cNvSpPr>
            <a:spLocks noChangeArrowheads="1"/>
          </p:cNvSpPr>
          <p:nvPr/>
        </p:nvSpPr>
        <p:spPr bwMode="auto">
          <a:xfrm>
            <a:off x="4191000" y="4953000"/>
            <a:ext cx="381000" cy="304800"/>
          </a:xfrm>
          <a:prstGeom prst="up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82" name="Group 58"/>
          <p:cNvGraphicFramePr>
            <a:graphicFrameLocks noGrp="1"/>
          </p:cNvGraphicFramePr>
          <p:nvPr>
            <p:ph idx="4294967295"/>
          </p:nvPr>
        </p:nvGraphicFramePr>
        <p:xfrm>
          <a:off x="467544" y="908720"/>
          <a:ext cx="8229600" cy="5116804"/>
        </p:xfrm>
        <a:graphic>
          <a:graphicData uri="http://schemas.openxmlformats.org/drawingml/2006/table">
            <a:tbl>
              <a:tblPr/>
              <a:tblGrid>
                <a:gridCol w="292100"/>
                <a:gridCol w="7937500"/>
              </a:tblGrid>
              <a:tr h="554038">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PLT - Capitulo I , pagina 6</a:t>
                      </a:r>
                    </a:p>
                    <a:p>
                      <a:pPr marL="0" marR="0" lvl="0" indent="0" algn="l" defTabSz="914400" rtl="0" eaLnBrk="1" fontAlgn="b" latinLnBrk="0" hangingPunct="1">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Defina </a:t>
                      </a:r>
                      <a:r>
                        <a:rPr kumimoji="0" lang="pt-BR" sz="2000" b="0" i="0" u="none" strike="noStrike" cap="none" normalizeH="0" baseline="0" dirty="0" smtClean="0">
                          <a:ln>
                            <a:noFill/>
                          </a:ln>
                          <a:solidFill>
                            <a:schemeClr val="tx1"/>
                          </a:solidFill>
                          <a:effectLst/>
                          <a:latin typeface="Arial" charset="0"/>
                          <a:cs typeface="Arial" charset="0"/>
                        </a:rPr>
                        <a:t>Bem e Serviço</a:t>
                      </a:r>
                    </a:p>
                  </a:txBody>
                  <a:tcPr anchor="b" horzOverflow="overflow">
                    <a:lnL cap="flat">
                      <a:noFill/>
                    </a:lnL>
                    <a:lnR cap="flat">
                      <a:noFill/>
                    </a:lnR>
                    <a:lnT cap="flat">
                      <a:noFill/>
                    </a:lnT>
                    <a:lnB>
                      <a:noFill/>
                    </a:lnB>
                    <a:lnTlToBr>
                      <a:noFill/>
                    </a:lnTlToBr>
                    <a:lnBlToTr>
                      <a:noFill/>
                    </a:lnBlToTr>
                    <a:noFill/>
                  </a:tcPr>
                </a:tc>
                <a:tc hMerge="1">
                  <a:txBody>
                    <a:bodyPr/>
                    <a:lstStyle/>
                    <a:p>
                      <a:endParaRPr lang="pt-BR"/>
                    </a:p>
                  </a:txBody>
                  <a:tcPr/>
                </a:tc>
              </a:tr>
              <a:tr h="1177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A classificação quanto ao tipo de produção pode ser desmembrado:</a:t>
                      </a:r>
                    </a:p>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Empresas Primárias (extrativistas) e Secundárias (de transformação) , estas produção bens ou mercadorias</a:t>
                      </a:r>
                    </a:p>
                    <a:p>
                      <a:pPr marL="0" marR="0" lvl="0" indent="0" algn="l" defTabSz="914400" rtl="0" eaLnBrk="1" fontAlgn="b" latinLnBrk="0" hangingPunct="1">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Bem </a:t>
                      </a:r>
                      <a:r>
                        <a:rPr kumimoji="0" lang="pt-BR" sz="2000" b="0" i="0" u="none" strike="noStrike" cap="none" normalizeH="0" baseline="0" dirty="0" smtClean="0">
                          <a:ln>
                            <a:noFill/>
                          </a:ln>
                          <a:solidFill>
                            <a:schemeClr val="tx1"/>
                          </a:solidFill>
                          <a:effectLst/>
                          <a:latin typeface="Arial" charset="0"/>
                          <a:cs typeface="Arial" charset="0"/>
                        </a:rPr>
                        <a:t>=&gt; Ou mercadoria é um produto físico tangível</a:t>
                      </a:r>
                    </a:p>
                  </a:txBody>
                  <a:tcPr anchor="b" horzOverflow="overflow">
                    <a:lnL>
                      <a:noFill/>
                    </a:lnL>
                    <a:lnR cap="flat">
                      <a:noFill/>
                    </a:lnR>
                    <a:lnT>
                      <a:noFill/>
                    </a:lnT>
                    <a:lnB>
                      <a:noFill/>
                    </a:lnB>
                    <a:lnTlToBr>
                      <a:noFill/>
                    </a:lnTlToBr>
                    <a:lnBlToTr>
                      <a:noFill/>
                    </a:lnBlToTr>
                    <a:noFill/>
                  </a:tcPr>
                </a:tc>
              </a:tr>
              <a:tr h="541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914400" marR="0" lvl="2" indent="0" algn="l" defTabSz="914400" rtl="0" eaLnBrk="1" fontAlgn="b"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Arial" charset="0"/>
                          <a:cs typeface="Arial" charset="0"/>
                        </a:rPr>
                        <a:t>Bem de consumo - ligado ao consumidor </a:t>
                      </a:r>
                    </a:p>
                  </a:txBody>
                  <a:tcPr anchor="b" horzOverflow="overflow">
                    <a:lnL>
                      <a:noFill/>
                    </a:lnL>
                    <a:lnR cap="flat">
                      <a:noFill/>
                    </a:lnR>
                    <a:lnT>
                      <a:noFill/>
                    </a:lnT>
                    <a:lnB>
                      <a:noFill/>
                    </a:lnB>
                    <a:lnTlToBr>
                      <a:noFill/>
                    </a:lnTlToBr>
                    <a:lnBlToTr>
                      <a:noFill/>
                    </a:lnBlToTr>
                    <a:noFill/>
                  </a:tcPr>
                </a:tc>
              </a:tr>
              <a:tr h="642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914400" marR="0" lvl="2" indent="0" algn="l" defTabSz="914400" rtl="0" eaLnBrk="1" fontAlgn="b"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1"/>
                          </a:solidFill>
                          <a:effectLst/>
                          <a:latin typeface="Arial" charset="0"/>
                          <a:cs typeface="Arial" charset="0"/>
                        </a:rPr>
                        <a:t>Bem de produção ligado as empresas</a:t>
                      </a:r>
                    </a:p>
                  </a:txBody>
                  <a:tcPr anchor="b" horzOverflow="overflow">
                    <a:lnL>
                      <a:noFill/>
                    </a:lnL>
                    <a:lnR cap="flat">
                      <a:noFill/>
                    </a:lnR>
                    <a:lnT>
                      <a:noFill/>
                    </a:lnT>
                    <a:lnB>
                      <a:noFill/>
                    </a:lnB>
                    <a:lnTlToBr>
                      <a:noFill/>
                    </a:lnTlToBr>
                    <a:lnBlToTr>
                      <a:noFill/>
                    </a:lnBlToTr>
                    <a:noFill/>
                  </a:tcPr>
                </a:tc>
              </a:tr>
              <a:tr h="1179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Empresas terceirizadas produzem serviços</a:t>
                      </a:r>
                    </a:p>
                    <a:p>
                      <a:pPr marL="0" marR="0" lvl="0" indent="0" algn="l" defTabSz="914400" rtl="0" eaLnBrk="1" fontAlgn="b" latinLnBrk="0" hangingPunct="1">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cs typeface="Arial" charset="0"/>
                        </a:rPr>
                        <a:t>Serviço </a:t>
                      </a:r>
                      <a:r>
                        <a:rPr kumimoji="0" lang="pt-BR" sz="2000" b="0" i="0" u="none" strike="noStrike" cap="none" normalizeH="0" baseline="0" dirty="0" smtClean="0">
                          <a:ln>
                            <a:noFill/>
                          </a:ln>
                          <a:solidFill>
                            <a:schemeClr val="tx1"/>
                          </a:solidFill>
                          <a:effectLst/>
                          <a:latin typeface="Arial" charset="0"/>
                          <a:cs typeface="Arial" charset="0"/>
                        </a:rPr>
                        <a:t>=&gt; Atividades especializadas imprescindíveis as pessoas, empresa e sociedade</a:t>
                      </a: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ChangeArrowheads="1"/>
          </p:cNvSpPr>
          <p:nvPr/>
        </p:nvSpPr>
        <p:spPr bwMode="auto">
          <a:xfrm>
            <a:off x="684213" y="1052513"/>
            <a:ext cx="7848600" cy="5481637"/>
          </a:xfrm>
          <a:prstGeom prst="rect">
            <a:avLst/>
          </a:prstGeom>
          <a:noFill/>
          <a:ln w="9525">
            <a:noFill/>
            <a:miter lim="800000"/>
            <a:headEnd/>
            <a:tailEnd/>
          </a:ln>
          <a:effectLst/>
        </p:spPr>
        <p:txBody>
          <a:bodyPr>
            <a:spAutoFit/>
          </a:bodyPr>
          <a:lstStyle/>
          <a:p>
            <a:pPr eaLnBrk="0" hangingPunct="0">
              <a:lnSpc>
                <a:spcPct val="120000"/>
              </a:lnSpc>
            </a:pPr>
            <a:r>
              <a:rPr lang="pt-BR" sz="2000"/>
              <a:t>Missão coorporativa </a:t>
            </a:r>
          </a:p>
          <a:p>
            <a:pPr eaLnBrk="0" hangingPunct="0">
              <a:lnSpc>
                <a:spcPct val="120000"/>
              </a:lnSpc>
            </a:pPr>
            <a:r>
              <a:rPr lang="pt-BR" sz="2000"/>
              <a:t>É a base de uma empresa, é a razão de sua existência.</a:t>
            </a:r>
          </a:p>
          <a:p>
            <a:pPr eaLnBrk="0" hangingPunct="0">
              <a:lnSpc>
                <a:spcPct val="120000"/>
              </a:lnSpc>
            </a:pPr>
            <a:r>
              <a:rPr lang="pt-BR" sz="2000"/>
              <a:t>		Exemplo :</a:t>
            </a:r>
          </a:p>
          <a:p>
            <a:pPr eaLnBrk="0" hangingPunct="0">
              <a:lnSpc>
                <a:spcPct val="90000"/>
              </a:lnSpc>
            </a:pPr>
            <a:r>
              <a:rPr lang="pt-BR" sz="2000"/>
              <a:t/>
            </a:r>
            <a:br>
              <a:rPr lang="pt-BR" sz="2000"/>
            </a:br>
            <a:r>
              <a:rPr lang="pt-BR" sz="2000"/>
              <a:t>“P</a:t>
            </a:r>
            <a:r>
              <a:rPr lang="pt-BR" sz="2000" i="1"/>
              <a:t>rover qualidade de produtos e serviços na manufatura de eletrônicos, trazendo o melhor valor agregado aos nossos clientes através do esforço conjunto de todos os colaboradores, melhora contínua de processos e pesquisa de novas tecnologias”</a:t>
            </a:r>
          </a:p>
          <a:p>
            <a:pPr eaLnBrk="0" hangingPunct="0">
              <a:lnSpc>
                <a:spcPct val="120000"/>
              </a:lnSpc>
            </a:pPr>
            <a:endParaRPr lang="pt-BR" sz="2000" i="1"/>
          </a:p>
          <a:p>
            <a:pPr eaLnBrk="0" hangingPunct="0">
              <a:lnSpc>
                <a:spcPct val="120000"/>
              </a:lnSpc>
            </a:pPr>
            <a:r>
              <a:rPr lang="pt-BR" sz="2000"/>
              <a:t>“ </a:t>
            </a:r>
            <a:r>
              <a:rPr lang="pt-BR" sz="2000" i="1"/>
              <a:t>Buscar por meio de constante crescimento e inovação tecnológica dos produtos e ou serviços, preservando o meio ambiente, a satisfação de clientes, acionistas e colaboradores. “</a:t>
            </a:r>
          </a:p>
          <a:p>
            <a:pPr eaLnBrk="0" hangingPunct="0">
              <a:lnSpc>
                <a:spcPct val="120000"/>
              </a:lnSpc>
            </a:pPr>
            <a:endParaRPr lang="pt-BR" sz="2000" i="1"/>
          </a:p>
          <a:p>
            <a:pPr eaLnBrk="0" hangingPunct="0">
              <a:lnSpc>
                <a:spcPct val="120000"/>
              </a:lnSpc>
            </a:pPr>
            <a:r>
              <a:rPr lang="pt-BR" sz="2000"/>
              <a:t>Como a missão corporativa é a meta a ser alcançada, ela deve ser operacionalizada por meio de estratégias corporativa, competitiva e funcional.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ChangeArrowheads="1"/>
          </p:cNvSpPr>
          <p:nvPr/>
        </p:nvSpPr>
        <p:spPr bwMode="auto">
          <a:xfrm>
            <a:off x="684213" y="1343025"/>
            <a:ext cx="7848600" cy="5116513"/>
          </a:xfrm>
          <a:prstGeom prst="rect">
            <a:avLst/>
          </a:prstGeom>
          <a:noFill/>
          <a:ln w="9525">
            <a:noFill/>
            <a:miter lim="800000"/>
            <a:headEnd/>
            <a:tailEnd/>
          </a:ln>
          <a:effectLst/>
        </p:spPr>
        <p:txBody>
          <a:bodyPr>
            <a:spAutoFit/>
          </a:bodyPr>
          <a:lstStyle/>
          <a:p>
            <a:pPr eaLnBrk="0" hangingPunct="0">
              <a:lnSpc>
                <a:spcPct val="110000"/>
              </a:lnSpc>
            </a:pPr>
            <a:r>
              <a:rPr lang="pt-BR" sz="2000"/>
              <a:t>Estratégia corporativa</a:t>
            </a:r>
          </a:p>
          <a:p>
            <a:pPr eaLnBrk="0" hangingPunct="0">
              <a:lnSpc>
                <a:spcPct val="110000"/>
              </a:lnSpc>
            </a:pPr>
            <a:endParaRPr lang="pt-BR" sz="2000"/>
          </a:p>
          <a:p>
            <a:pPr eaLnBrk="0" hangingPunct="0">
              <a:lnSpc>
                <a:spcPct val="110000"/>
              </a:lnSpc>
            </a:pPr>
            <a:r>
              <a:rPr lang="pt-BR" sz="2000"/>
              <a:t>Define as áreas de negócios em que a empresa deverá atuar e como ela deverá adquirir e priorizar os recursos corporativos para atender a cada unidade de negócios.</a:t>
            </a:r>
          </a:p>
          <a:p>
            <a:pPr eaLnBrk="0" hangingPunct="0">
              <a:lnSpc>
                <a:spcPct val="110000"/>
              </a:lnSpc>
            </a:pPr>
            <a:r>
              <a:rPr lang="pt-BR" sz="2000"/>
              <a:t>É através dela que os diversos negócios da empresa tenham um sentido comum e obtenham resultados superiores à mera soma dos resultados individuais.</a:t>
            </a:r>
          </a:p>
          <a:p>
            <a:pPr eaLnBrk="0" hangingPunct="0">
              <a:lnSpc>
                <a:spcPct val="110000"/>
              </a:lnSpc>
            </a:pPr>
            <a:endParaRPr lang="pt-BR" sz="2000"/>
          </a:p>
          <a:p>
            <a:pPr eaLnBrk="0" hangingPunct="0">
              <a:lnSpc>
                <a:spcPct val="110000"/>
              </a:lnSpc>
            </a:pPr>
            <a:r>
              <a:rPr lang="pt-BR" sz="2000"/>
              <a:t>Estratégia competitiva</a:t>
            </a:r>
          </a:p>
          <a:p>
            <a:pPr eaLnBrk="0" hangingPunct="0">
              <a:lnSpc>
                <a:spcPct val="110000"/>
              </a:lnSpc>
            </a:pPr>
            <a:endParaRPr lang="pt-BR" sz="2000"/>
          </a:p>
          <a:p>
            <a:pPr eaLnBrk="0" hangingPunct="0">
              <a:lnSpc>
                <a:spcPct val="110000"/>
              </a:lnSpc>
            </a:pPr>
            <a:r>
              <a:rPr lang="pt-BR" sz="2000"/>
              <a:t>Propõem a base na qual os diferentes negócios da empresa irão competir no mercado, suas metas de desempenho e as estratégias que serão formuladas para as várias área funcionais do negócio, para suportar a competição e tais metas.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ChangeArrowheads="1"/>
          </p:cNvSpPr>
          <p:nvPr/>
        </p:nvSpPr>
        <p:spPr bwMode="auto">
          <a:xfrm>
            <a:off x="684213" y="1343025"/>
            <a:ext cx="7848600" cy="4270375"/>
          </a:xfrm>
          <a:prstGeom prst="rect">
            <a:avLst/>
          </a:prstGeom>
          <a:noFill/>
          <a:ln w="9525">
            <a:noFill/>
            <a:miter lim="800000"/>
            <a:headEnd/>
            <a:tailEnd/>
          </a:ln>
          <a:effectLst/>
        </p:spPr>
        <p:txBody>
          <a:bodyPr>
            <a:spAutoFit/>
          </a:bodyPr>
          <a:lstStyle/>
          <a:p>
            <a:pPr eaLnBrk="0" hangingPunct="0">
              <a:lnSpc>
                <a:spcPct val="110000"/>
              </a:lnSpc>
            </a:pPr>
            <a:r>
              <a:rPr lang="pt-BR" sz="2000"/>
              <a:t>Estratégia de produção</a:t>
            </a:r>
          </a:p>
          <a:p>
            <a:pPr eaLnBrk="0" hangingPunct="0">
              <a:lnSpc>
                <a:spcPct val="110000"/>
              </a:lnSpc>
            </a:pPr>
            <a:endParaRPr lang="pt-BR" sz="2000"/>
          </a:p>
          <a:p>
            <a:pPr eaLnBrk="0" hangingPunct="0">
              <a:lnSpc>
                <a:spcPct val="230000"/>
              </a:lnSpc>
            </a:pPr>
            <a:r>
              <a:rPr lang="pt-BR" sz="2000"/>
              <a:t>Consiste na definição de um conjunto de políticas, no âmbito da função de produção, que dá sustento à posição competitiva da unidade de negócio da empresa. Ela deve especificar como a produção suportará uma vantagem competitiva, e como complementará e apoiará as demais estratégias funcionais.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ext Box 3"/>
          <p:cNvSpPr txBox="1">
            <a:spLocks noChangeArrowheads="1"/>
          </p:cNvSpPr>
          <p:nvPr/>
        </p:nvSpPr>
        <p:spPr bwMode="auto">
          <a:xfrm>
            <a:off x="644525" y="1336675"/>
            <a:ext cx="7467600" cy="5273675"/>
          </a:xfrm>
          <a:prstGeom prst="rect">
            <a:avLst/>
          </a:prstGeom>
          <a:noFill/>
          <a:ln w="9525">
            <a:noFill/>
            <a:miter lim="800000"/>
            <a:headEnd/>
            <a:tailEnd/>
          </a:ln>
          <a:effectLst/>
        </p:spPr>
        <p:txBody>
          <a:bodyPr>
            <a:spAutoFit/>
          </a:bodyPr>
          <a:lstStyle/>
          <a:p>
            <a:r>
              <a:rPr lang="pt-BR" sz="2000"/>
              <a:t>Exemplo :</a:t>
            </a:r>
          </a:p>
          <a:p>
            <a:r>
              <a:rPr lang="pt-BR" sz="2000"/>
              <a:t>Se uma empresa que imprime embalagens para produtos de consumo  decide expandir rapidamente . Ela imagina que a longo prazo, as empresas com fatias maiores de mercado irão sobreviver, ao contrario das pequenas empresas .</a:t>
            </a:r>
          </a:p>
          <a:p>
            <a:endParaRPr lang="pt-BR" sz="2000"/>
          </a:p>
          <a:p>
            <a:r>
              <a:rPr lang="pt-BR" sz="2000"/>
              <a:t>	O que é isso ????</a:t>
            </a:r>
          </a:p>
          <a:p>
            <a:endParaRPr lang="pt-BR" sz="2000"/>
          </a:p>
          <a:p>
            <a:r>
              <a:rPr lang="pt-BR" sz="2000" u="sng"/>
              <a:t>O objetivo do negócio</a:t>
            </a:r>
            <a:r>
              <a:rPr lang="pt-BR" sz="2000"/>
              <a:t> , enfatiza o crescimento de volume, acima da lucratividade de curto prazo e do retorno sobre o investimento.</a:t>
            </a:r>
          </a:p>
          <a:p>
            <a:endParaRPr lang="pt-BR" sz="2000"/>
          </a:p>
          <a:p>
            <a:r>
              <a:rPr lang="pt-BR" sz="2000"/>
              <a:t>Estratégia de produção</a:t>
            </a:r>
          </a:p>
          <a:p>
            <a:endParaRPr lang="pt-BR" sz="2000"/>
          </a:p>
          <a:p>
            <a:r>
              <a:rPr lang="pt-BR" sz="2000"/>
              <a:t>	Será necessário investir em capacidade extra (fábricas, equipamentos e mão de obra) , mesmo que isso signifique capacidade excedente.</a:t>
            </a:r>
          </a:p>
        </p:txBody>
      </p:sp>
      <p:sp>
        <p:nvSpPr>
          <p:cNvPr id="225285" name="Rectangle 5"/>
          <p:cNvSpPr>
            <a:spLocks noChangeArrowheads="1"/>
          </p:cNvSpPr>
          <p:nvPr/>
        </p:nvSpPr>
        <p:spPr bwMode="auto">
          <a:xfrm>
            <a:off x="573088" y="935038"/>
            <a:ext cx="4897437" cy="396875"/>
          </a:xfrm>
          <a:prstGeom prst="rect">
            <a:avLst/>
          </a:prstGeom>
          <a:noFill/>
          <a:ln w="9525">
            <a:noFill/>
            <a:miter lim="800000"/>
            <a:headEnd/>
            <a:tailEnd/>
          </a:ln>
          <a:effectLst/>
        </p:spPr>
        <p:txBody>
          <a:bodyPr wrap="none">
            <a:spAutoFit/>
          </a:bodyPr>
          <a:lstStyle/>
          <a:p>
            <a:r>
              <a:rPr lang="pt-BR" sz="2000" b="1">
                <a:solidFill>
                  <a:schemeClr val="tx2"/>
                </a:solidFill>
              </a:rPr>
              <a:t>Planejamento Estratégico da Produção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Text Box 3"/>
          <p:cNvSpPr txBox="1">
            <a:spLocks noChangeArrowheads="1"/>
          </p:cNvSpPr>
          <p:nvPr/>
        </p:nvSpPr>
        <p:spPr bwMode="auto">
          <a:xfrm>
            <a:off x="990600" y="977900"/>
            <a:ext cx="7467600" cy="3749675"/>
          </a:xfrm>
          <a:prstGeom prst="rect">
            <a:avLst/>
          </a:prstGeom>
          <a:noFill/>
          <a:ln w="9525">
            <a:noFill/>
            <a:miter lim="800000"/>
            <a:headEnd/>
            <a:tailEnd/>
          </a:ln>
          <a:effectLst/>
        </p:spPr>
        <p:txBody>
          <a:bodyPr>
            <a:spAutoFit/>
          </a:bodyPr>
          <a:lstStyle/>
          <a:p>
            <a:pPr>
              <a:lnSpc>
                <a:spcPct val="200000"/>
              </a:lnSpc>
            </a:pPr>
            <a:r>
              <a:rPr lang="pt-BR" sz="2000"/>
              <a:t>Exemplo :</a:t>
            </a:r>
          </a:p>
          <a:p>
            <a:pPr>
              <a:lnSpc>
                <a:spcPct val="200000"/>
              </a:lnSpc>
            </a:pPr>
            <a:endParaRPr lang="pt-BR" sz="2000"/>
          </a:p>
          <a:p>
            <a:pPr>
              <a:lnSpc>
                <a:spcPct val="200000"/>
              </a:lnSpc>
            </a:pPr>
            <a:r>
              <a:rPr lang="pt-BR" sz="2000"/>
              <a:t>O ponto importante aqui é que objetivos de negócios diferentes provavelmente resultariam em uma estratégia da produção muito diferente. O papel da produção é a de implementar ou operacionalizar a estratégia da empresa. </a:t>
            </a:r>
          </a:p>
        </p:txBody>
      </p:sp>
      <p:sp>
        <p:nvSpPr>
          <p:cNvPr id="226308" name="Text Box 4"/>
          <p:cNvSpPr txBox="1">
            <a:spLocks noChangeArrowheads="1"/>
          </p:cNvSpPr>
          <p:nvPr/>
        </p:nvSpPr>
        <p:spPr bwMode="auto">
          <a:xfrm>
            <a:off x="4392613" y="5268913"/>
            <a:ext cx="3103562" cy="304800"/>
          </a:xfrm>
          <a:prstGeom prst="rect">
            <a:avLst/>
          </a:prstGeom>
          <a:noFill/>
          <a:ln w="9525">
            <a:noFill/>
            <a:miter lim="800000"/>
            <a:headEnd/>
            <a:tailEnd/>
          </a:ln>
          <a:effectLst/>
        </p:spPr>
        <p:txBody>
          <a:bodyPr wrap="none">
            <a:spAutoFit/>
          </a:bodyPr>
          <a:lstStyle/>
          <a:p>
            <a:pPr algn="ctr"/>
            <a:r>
              <a:rPr lang="pt-BR" sz="1400"/>
              <a:t>Administração de produção (NigelSlack)</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ChangeArrowheads="1"/>
          </p:cNvSpPr>
          <p:nvPr/>
        </p:nvSpPr>
        <p:spPr bwMode="auto">
          <a:xfrm>
            <a:off x="4724400" y="3657600"/>
            <a:ext cx="1143000" cy="1066800"/>
          </a:xfrm>
          <a:prstGeom prst="rect">
            <a:avLst/>
          </a:prstGeom>
          <a:solidFill>
            <a:schemeClr val="bg1"/>
          </a:solidFill>
          <a:ln w="9525">
            <a:noFill/>
            <a:miter lim="800000"/>
            <a:headEnd/>
            <a:tailEnd/>
          </a:ln>
          <a:effectLst/>
        </p:spPr>
        <p:txBody>
          <a:bodyPr wrap="none" anchor="ctr"/>
          <a:lstStyle/>
          <a:p>
            <a:endParaRPr lang="pt-BR"/>
          </a:p>
        </p:txBody>
      </p:sp>
      <p:sp>
        <p:nvSpPr>
          <p:cNvPr id="227332" name="Text Box 4"/>
          <p:cNvSpPr txBox="1">
            <a:spLocks noChangeArrowheads="1"/>
          </p:cNvSpPr>
          <p:nvPr/>
        </p:nvSpPr>
        <p:spPr bwMode="auto">
          <a:xfrm>
            <a:off x="899592" y="1196752"/>
            <a:ext cx="7543800" cy="1878013"/>
          </a:xfrm>
          <a:prstGeom prst="rect">
            <a:avLst/>
          </a:prstGeom>
          <a:noFill/>
          <a:ln w="9525">
            <a:noFill/>
            <a:miter lim="800000"/>
            <a:headEnd/>
            <a:tailEnd/>
          </a:ln>
          <a:effectLst/>
        </p:spPr>
        <p:txBody>
          <a:bodyPr>
            <a:spAutoFit/>
          </a:bodyPr>
          <a:lstStyle/>
          <a:p>
            <a:pPr>
              <a:lnSpc>
                <a:spcPct val="130000"/>
              </a:lnSpc>
            </a:pPr>
            <a:r>
              <a:rPr lang="pt-BR" dirty="0"/>
              <a:t>	Em seu aspecto mais básico , JIT significa produzir bens ou serviços exatamente no momento em que são necessários , não antes para não forma estoques </a:t>
            </a:r>
            <a:r>
              <a:rPr lang="pt-BR" dirty="0" err="1"/>
              <a:t>enão</a:t>
            </a:r>
            <a:r>
              <a:rPr lang="pt-BR" dirty="0"/>
              <a:t> depois para que seus clientes não tenham que esperar.</a:t>
            </a:r>
          </a:p>
          <a:p>
            <a:pPr>
              <a:lnSpc>
                <a:spcPct val="130000"/>
              </a:lnSpc>
            </a:pPr>
            <a:r>
              <a:rPr lang="pt-BR" dirty="0"/>
              <a:t>	O JIT visa atender a demanda instantaneamente , com qualidade perfeita e sem desperdícios.	</a:t>
            </a:r>
          </a:p>
        </p:txBody>
      </p:sp>
      <p:sp>
        <p:nvSpPr>
          <p:cNvPr id="227333" name="Text Box 5"/>
          <p:cNvSpPr txBox="1">
            <a:spLocks noChangeArrowheads="1"/>
          </p:cNvSpPr>
          <p:nvPr/>
        </p:nvSpPr>
        <p:spPr bwMode="auto">
          <a:xfrm>
            <a:off x="838200" y="3352800"/>
            <a:ext cx="7543800" cy="3063875"/>
          </a:xfrm>
          <a:prstGeom prst="rect">
            <a:avLst/>
          </a:prstGeom>
          <a:noFill/>
          <a:ln w="9525">
            <a:noFill/>
            <a:miter lim="800000"/>
            <a:headEnd/>
            <a:tailEnd/>
          </a:ln>
          <a:effectLst/>
        </p:spPr>
        <p:txBody>
          <a:bodyPr>
            <a:spAutoFit/>
          </a:bodyPr>
          <a:lstStyle/>
          <a:p>
            <a:pPr>
              <a:lnSpc>
                <a:spcPct val="120000"/>
              </a:lnSpc>
            </a:pPr>
            <a:r>
              <a:rPr lang="pt-BR" dirty="0"/>
              <a:t>Definição mais completa : O </a:t>
            </a:r>
            <a:r>
              <a:rPr lang="pt-BR" dirty="0" err="1"/>
              <a:t>just</a:t>
            </a:r>
            <a:r>
              <a:rPr lang="pt-BR" dirty="0"/>
              <a:t> in time é uma abordagem disciplinada , que visa aprimorar a produtividade global e eliminar os desperdícios. Ele possibilita a produção eficaz em termos de custos, assim como o fornecimento apenas da quantidade correta, no momento e locais corretos, utilizando o mínimo de instalações, equipamentos, materiais e recursos humanos. O JIT é dependente do balanço entre flexibilidade do fornecedor e a flexibilidade do usuário. Ele é alcançado por meio da aplicação de elementos que requerem um envolvimento total dos funcionários e trabalho em equipe . Uma filosofia – chave do JIT é a simplificação.</a:t>
            </a:r>
          </a:p>
        </p:txBody>
      </p:sp>
      <p:sp>
        <p:nvSpPr>
          <p:cNvPr id="227334" name="Text Box 6"/>
          <p:cNvSpPr txBox="1">
            <a:spLocks noChangeArrowheads="1"/>
          </p:cNvSpPr>
          <p:nvPr/>
        </p:nvSpPr>
        <p:spPr bwMode="auto">
          <a:xfrm>
            <a:off x="5029200" y="6248400"/>
            <a:ext cx="3103563" cy="304800"/>
          </a:xfrm>
          <a:prstGeom prst="rect">
            <a:avLst/>
          </a:prstGeom>
          <a:noFill/>
          <a:ln w="9525">
            <a:noFill/>
            <a:miter lim="800000"/>
            <a:headEnd/>
            <a:tailEnd/>
          </a:ln>
          <a:effectLst/>
        </p:spPr>
        <p:txBody>
          <a:bodyPr wrap="none">
            <a:spAutoFit/>
          </a:bodyPr>
          <a:lstStyle/>
          <a:p>
            <a:pPr algn="ctr"/>
            <a:r>
              <a:rPr lang="pt-BR" sz="1400"/>
              <a:t>Administração de produção (NigelSlack)</a:t>
            </a:r>
          </a:p>
        </p:txBody>
      </p:sp>
      <p:sp>
        <p:nvSpPr>
          <p:cNvPr id="227336" name="Text Box 8"/>
          <p:cNvSpPr txBox="1">
            <a:spLocks noChangeArrowheads="1"/>
          </p:cNvSpPr>
          <p:nvPr/>
        </p:nvSpPr>
        <p:spPr bwMode="auto">
          <a:xfrm>
            <a:off x="752475" y="814388"/>
            <a:ext cx="2239963" cy="396875"/>
          </a:xfrm>
          <a:prstGeom prst="rect">
            <a:avLst/>
          </a:prstGeom>
          <a:noFill/>
          <a:ln w="9525">
            <a:noFill/>
            <a:miter lim="800000"/>
            <a:headEnd/>
            <a:tailEnd/>
          </a:ln>
          <a:effectLst/>
        </p:spPr>
        <p:txBody>
          <a:bodyPr wrap="none">
            <a:spAutoFit/>
          </a:bodyPr>
          <a:lstStyle/>
          <a:p>
            <a:r>
              <a:rPr lang="pt-BR" sz="2000" b="1"/>
              <a:t>JIT – Just in time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p:cNvSpPr>
            <a:spLocks noChangeArrowheads="1"/>
          </p:cNvSpPr>
          <p:nvPr/>
        </p:nvSpPr>
        <p:spPr bwMode="auto">
          <a:xfrm>
            <a:off x="4724400" y="3657600"/>
            <a:ext cx="1143000" cy="1066800"/>
          </a:xfrm>
          <a:prstGeom prst="rect">
            <a:avLst/>
          </a:prstGeom>
          <a:solidFill>
            <a:schemeClr val="bg1"/>
          </a:solidFill>
          <a:ln w="9525">
            <a:noFill/>
            <a:miter lim="800000"/>
            <a:headEnd/>
            <a:tailEnd/>
          </a:ln>
          <a:effectLst/>
        </p:spPr>
        <p:txBody>
          <a:bodyPr wrap="none" anchor="ctr"/>
          <a:lstStyle/>
          <a:p>
            <a:endParaRPr lang="pt-BR"/>
          </a:p>
        </p:txBody>
      </p:sp>
      <p:sp>
        <p:nvSpPr>
          <p:cNvPr id="228356" name="AutoShape 4"/>
          <p:cNvSpPr>
            <a:spLocks noChangeArrowheads="1"/>
          </p:cNvSpPr>
          <p:nvPr/>
        </p:nvSpPr>
        <p:spPr bwMode="auto">
          <a:xfrm>
            <a:off x="914400" y="2446338"/>
            <a:ext cx="1143000" cy="533400"/>
          </a:xfrm>
          <a:prstGeom prst="roundRect">
            <a:avLst>
              <a:gd name="adj" fmla="val 16667"/>
            </a:avLst>
          </a:prstGeom>
          <a:noFill/>
          <a:ln w="9525">
            <a:solidFill>
              <a:schemeClr val="tx1"/>
            </a:solidFill>
            <a:round/>
            <a:headEnd/>
            <a:tailEnd/>
          </a:ln>
          <a:effectLst/>
        </p:spPr>
        <p:txBody>
          <a:bodyPr wrap="none" anchor="ctr"/>
          <a:lstStyle/>
          <a:p>
            <a:pPr algn="ctr"/>
            <a:r>
              <a:rPr lang="pt-BR"/>
              <a:t>Estágio A</a:t>
            </a:r>
          </a:p>
        </p:txBody>
      </p:sp>
      <p:sp>
        <p:nvSpPr>
          <p:cNvPr id="228357" name="AutoShape 5"/>
          <p:cNvSpPr>
            <a:spLocks noChangeArrowheads="1"/>
          </p:cNvSpPr>
          <p:nvPr/>
        </p:nvSpPr>
        <p:spPr bwMode="auto">
          <a:xfrm>
            <a:off x="3962400" y="2522538"/>
            <a:ext cx="1143000" cy="533400"/>
          </a:xfrm>
          <a:prstGeom prst="roundRect">
            <a:avLst>
              <a:gd name="adj" fmla="val 16667"/>
            </a:avLst>
          </a:prstGeom>
          <a:noFill/>
          <a:ln w="9525">
            <a:solidFill>
              <a:schemeClr val="tx1"/>
            </a:solidFill>
            <a:round/>
            <a:headEnd/>
            <a:tailEnd/>
          </a:ln>
          <a:effectLst/>
        </p:spPr>
        <p:txBody>
          <a:bodyPr wrap="none" anchor="ctr"/>
          <a:lstStyle/>
          <a:p>
            <a:pPr algn="ctr"/>
            <a:r>
              <a:rPr lang="pt-BR"/>
              <a:t>Estágio B</a:t>
            </a:r>
          </a:p>
        </p:txBody>
      </p:sp>
      <p:sp>
        <p:nvSpPr>
          <p:cNvPr id="228358" name="AutoShape 6"/>
          <p:cNvSpPr>
            <a:spLocks noChangeArrowheads="1"/>
          </p:cNvSpPr>
          <p:nvPr/>
        </p:nvSpPr>
        <p:spPr bwMode="auto">
          <a:xfrm>
            <a:off x="7010400" y="2522538"/>
            <a:ext cx="1143000" cy="533400"/>
          </a:xfrm>
          <a:prstGeom prst="roundRect">
            <a:avLst>
              <a:gd name="adj" fmla="val 16667"/>
            </a:avLst>
          </a:prstGeom>
          <a:noFill/>
          <a:ln w="9525">
            <a:solidFill>
              <a:schemeClr val="tx1"/>
            </a:solidFill>
            <a:round/>
            <a:headEnd/>
            <a:tailEnd/>
          </a:ln>
          <a:effectLst/>
        </p:spPr>
        <p:txBody>
          <a:bodyPr wrap="none" anchor="ctr"/>
          <a:lstStyle/>
          <a:p>
            <a:pPr algn="ctr"/>
            <a:r>
              <a:rPr lang="pt-BR"/>
              <a:t>Estágio C</a:t>
            </a:r>
          </a:p>
        </p:txBody>
      </p:sp>
      <p:sp>
        <p:nvSpPr>
          <p:cNvPr id="228359" name="AutoShape 7"/>
          <p:cNvSpPr>
            <a:spLocks noChangeArrowheads="1"/>
          </p:cNvSpPr>
          <p:nvPr/>
        </p:nvSpPr>
        <p:spPr bwMode="auto">
          <a:xfrm>
            <a:off x="2438400" y="2293938"/>
            <a:ext cx="1143000" cy="990600"/>
          </a:xfrm>
          <a:prstGeom prst="flowChartMerge">
            <a:avLst/>
          </a:prstGeom>
          <a:noFill/>
          <a:ln w="9525">
            <a:solidFill>
              <a:schemeClr val="tx1"/>
            </a:solidFill>
            <a:miter lim="800000"/>
            <a:headEnd/>
            <a:tailEnd/>
          </a:ln>
          <a:effectLst/>
        </p:spPr>
        <p:txBody>
          <a:bodyPr wrap="none" anchor="ctr"/>
          <a:lstStyle/>
          <a:p>
            <a:pPr algn="ctr"/>
            <a:r>
              <a:rPr lang="pt-BR"/>
              <a:t>estoque</a:t>
            </a:r>
          </a:p>
        </p:txBody>
      </p:sp>
      <p:sp>
        <p:nvSpPr>
          <p:cNvPr id="228360" name="AutoShape 8"/>
          <p:cNvSpPr>
            <a:spLocks noChangeArrowheads="1"/>
          </p:cNvSpPr>
          <p:nvPr/>
        </p:nvSpPr>
        <p:spPr bwMode="auto">
          <a:xfrm>
            <a:off x="5562600" y="2217738"/>
            <a:ext cx="1143000" cy="990600"/>
          </a:xfrm>
          <a:prstGeom prst="flowChartMerge">
            <a:avLst/>
          </a:prstGeom>
          <a:noFill/>
          <a:ln w="9525">
            <a:solidFill>
              <a:schemeClr val="tx1"/>
            </a:solidFill>
            <a:miter lim="800000"/>
            <a:headEnd/>
            <a:tailEnd/>
          </a:ln>
          <a:effectLst/>
        </p:spPr>
        <p:txBody>
          <a:bodyPr wrap="none" anchor="ctr"/>
          <a:lstStyle/>
          <a:p>
            <a:pPr algn="ctr"/>
            <a:r>
              <a:rPr lang="pt-BR"/>
              <a:t>estoque</a:t>
            </a:r>
          </a:p>
        </p:txBody>
      </p:sp>
      <p:sp>
        <p:nvSpPr>
          <p:cNvPr id="228361" name="Line 9"/>
          <p:cNvSpPr>
            <a:spLocks noChangeShapeType="1"/>
          </p:cNvSpPr>
          <p:nvPr/>
        </p:nvSpPr>
        <p:spPr bwMode="auto">
          <a:xfrm>
            <a:off x="2057400" y="2827338"/>
            <a:ext cx="6858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228362" name="Line 10"/>
          <p:cNvSpPr>
            <a:spLocks noChangeShapeType="1"/>
          </p:cNvSpPr>
          <p:nvPr/>
        </p:nvSpPr>
        <p:spPr bwMode="auto">
          <a:xfrm>
            <a:off x="3276600" y="2827338"/>
            <a:ext cx="6858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228363" name="Line 11"/>
          <p:cNvSpPr>
            <a:spLocks noChangeShapeType="1"/>
          </p:cNvSpPr>
          <p:nvPr/>
        </p:nvSpPr>
        <p:spPr bwMode="auto">
          <a:xfrm>
            <a:off x="5105400" y="2827338"/>
            <a:ext cx="7620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228364" name="Line 12"/>
          <p:cNvSpPr>
            <a:spLocks noChangeShapeType="1"/>
          </p:cNvSpPr>
          <p:nvPr/>
        </p:nvSpPr>
        <p:spPr bwMode="auto">
          <a:xfrm>
            <a:off x="6400800" y="2827338"/>
            <a:ext cx="5334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228365" name="Text Box 13"/>
          <p:cNvSpPr txBox="1">
            <a:spLocks noChangeArrowheads="1"/>
          </p:cNvSpPr>
          <p:nvPr/>
        </p:nvSpPr>
        <p:spPr bwMode="auto">
          <a:xfrm>
            <a:off x="990600" y="1684338"/>
            <a:ext cx="4927600" cy="366712"/>
          </a:xfrm>
          <a:prstGeom prst="rect">
            <a:avLst/>
          </a:prstGeom>
          <a:noFill/>
          <a:ln w="9525">
            <a:noFill/>
            <a:miter lim="800000"/>
            <a:headEnd/>
            <a:tailEnd/>
          </a:ln>
          <a:effectLst/>
        </p:spPr>
        <p:txBody>
          <a:bodyPr wrap="none">
            <a:spAutoFit/>
          </a:bodyPr>
          <a:lstStyle/>
          <a:p>
            <a:pPr algn="ctr"/>
            <a:r>
              <a:rPr lang="pt-BR"/>
              <a:t>Abordagem tradicional – estoques separam estágios</a:t>
            </a:r>
          </a:p>
        </p:txBody>
      </p:sp>
      <p:sp>
        <p:nvSpPr>
          <p:cNvPr id="228366" name="AutoShape 14"/>
          <p:cNvSpPr>
            <a:spLocks noChangeArrowheads="1"/>
          </p:cNvSpPr>
          <p:nvPr/>
        </p:nvSpPr>
        <p:spPr bwMode="auto">
          <a:xfrm>
            <a:off x="1066800" y="5037138"/>
            <a:ext cx="1143000" cy="533400"/>
          </a:xfrm>
          <a:prstGeom prst="roundRect">
            <a:avLst>
              <a:gd name="adj" fmla="val 16667"/>
            </a:avLst>
          </a:prstGeom>
          <a:noFill/>
          <a:ln w="9525">
            <a:solidFill>
              <a:schemeClr val="tx1"/>
            </a:solidFill>
            <a:round/>
            <a:headEnd/>
            <a:tailEnd/>
          </a:ln>
          <a:effectLst/>
        </p:spPr>
        <p:txBody>
          <a:bodyPr wrap="none" anchor="ctr"/>
          <a:lstStyle/>
          <a:p>
            <a:pPr algn="ctr"/>
            <a:r>
              <a:rPr lang="pt-BR"/>
              <a:t>Estágio A</a:t>
            </a:r>
          </a:p>
        </p:txBody>
      </p:sp>
      <p:sp>
        <p:nvSpPr>
          <p:cNvPr id="228367" name="AutoShape 15"/>
          <p:cNvSpPr>
            <a:spLocks noChangeArrowheads="1"/>
          </p:cNvSpPr>
          <p:nvPr/>
        </p:nvSpPr>
        <p:spPr bwMode="auto">
          <a:xfrm>
            <a:off x="3733800" y="5037138"/>
            <a:ext cx="1143000" cy="533400"/>
          </a:xfrm>
          <a:prstGeom prst="roundRect">
            <a:avLst>
              <a:gd name="adj" fmla="val 16667"/>
            </a:avLst>
          </a:prstGeom>
          <a:noFill/>
          <a:ln w="9525">
            <a:solidFill>
              <a:schemeClr val="tx1"/>
            </a:solidFill>
            <a:round/>
            <a:headEnd/>
            <a:tailEnd/>
          </a:ln>
          <a:effectLst/>
        </p:spPr>
        <p:txBody>
          <a:bodyPr wrap="none" anchor="ctr"/>
          <a:lstStyle/>
          <a:p>
            <a:pPr algn="ctr"/>
            <a:r>
              <a:rPr lang="pt-BR"/>
              <a:t>Estágio B</a:t>
            </a:r>
          </a:p>
        </p:txBody>
      </p:sp>
      <p:sp>
        <p:nvSpPr>
          <p:cNvPr id="228368" name="AutoShape 16"/>
          <p:cNvSpPr>
            <a:spLocks noChangeArrowheads="1"/>
          </p:cNvSpPr>
          <p:nvPr/>
        </p:nvSpPr>
        <p:spPr bwMode="auto">
          <a:xfrm>
            <a:off x="6934200" y="4960938"/>
            <a:ext cx="1143000" cy="533400"/>
          </a:xfrm>
          <a:prstGeom prst="roundRect">
            <a:avLst>
              <a:gd name="adj" fmla="val 16667"/>
            </a:avLst>
          </a:prstGeom>
          <a:noFill/>
          <a:ln w="9525">
            <a:solidFill>
              <a:schemeClr val="tx1"/>
            </a:solidFill>
            <a:round/>
            <a:headEnd/>
            <a:tailEnd/>
          </a:ln>
          <a:effectLst/>
        </p:spPr>
        <p:txBody>
          <a:bodyPr wrap="none" anchor="ctr"/>
          <a:lstStyle/>
          <a:p>
            <a:pPr algn="ctr"/>
            <a:r>
              <a:rPr lang="pt-BR"/>
              <a:t>Estágio C</a:t>
            </a:r>
          </a:p>
        </p:txBody>
      </p:sp>
      <p:cxnSp>
        <p:nvCxnSpPr>
          <p:cNvPr id="228369" name="AutoShape 17"/>
          <p:cNvCxnSpPr>
            <a:cxnSpLocks noChangeShapeType="1"/>
          </p:cNvCxnSpPr>
          <p:nvPr/>
        </p:nvCxnSpPr>
        <p:spPr bwMode="auto">
          <a:xfrm rot="16200000" flipH="1">
            <a:off x="2628106" y="4237832"/>
            <a:ext cx="1587" cy="2667000"/>
          </a:xfrm>
          <a:prstGeom prst="bentConnector3">
            <a:avLst>
              <a:gd name="adj1" fmla="val 14400000"/>
            </a:avLst>
          </a:prstGeom>
          <a:noFill/>
          <a:ln w="9525">
            <a:solidFill>
              <a:schemeClr val="tx1"/>
            </a:solidFill>
            <a:miter lim="800000"/>
            <a:headEnd/>
            <a:tailEnd type="triangle" w="med" len="med"/>
          </a:ln>
          <a:effectLst/>
        </p:spPr>
      </p:cxnSp>
      <p:cxnSp>
        <p:nvCxnSpPr>
          <p:cNvPr id="228370" name="AutoShape 18"/>
          <p:cNvCxnSpPr>
            <a:cxnSpLocks noChangeShapeType="1"/>
          </p:cNvCxnSpPr>
          <p:nvPr/>
        </p:nvCxnSpPr>
        <p:spPr bwMode="auto">
          <a:xfrm rot="5400000" flipH="1" flipV="1">
            <a:off x="6210300" y="3932238"/>
            <a:ext cx="76200" cy="3200400"/>
          </a:xfrm>
          <a:prstGeom prst="bentConnector3">
            <a:avLst>
              <a:gd name="adj1" fmla="val -300000"/>
            </a:avLst>
          </a:prstGeom>
          <a:noFill/>
          <a:ln w="9525">
            <a:solidFill>
              <a:schemeClr val="tx1"/>
            </a:solidFill>
            <a:miter lim="800000"/>
            <a:headEnd/>
            <a:tailEnd type="triangle" w="med" len="med"/>
          </a:ln>
          <a:effectLst/>
        </p:spPr>
      </p:cxnSp>
      <p:cxnSp>
        <p:nvCxnSpPr>
          <p:cNvPr id="228371" name="AutoShape 19"/>
          <p:cNvCxnSpPr>
            <a:cxnSpLocks noChangeShapeType="1"/>
            <a:stCxn id="228367" idx="1"/>
            <a:endCxn id="228366" idx="0"/>
          </p:cNvCxnSpPr>
          <p:nvPr/>
        </p:nvCxnSpPr>
        <p:spPr bwMode="auto">
          <a:xfrm rot="10800000">
            <a:off x="1638300" y="5037138"/>
            <a:ext cx="2095500" cy="266700"/>
          </a:xfrm>
          <a:prstGeom prst="bentConnector4">
            <a:avLst>
              <a:gd name="adj1" fmla="val 36366"/>
              <a:gd name="adj2" fmla="val 185713"/>
            </a:avLst>
          </a:prstGeom>
          <a:noFill/>
          <a:ln w="9525">
            <a:solidFill>
              <a:schemeClr val="tx1"/>
            </a:solidFill>
            <a:miter lim="800000"/>
            <a:headEnd/>
            <a:tailEnd type="triangle" w="med" len="med"/>
          </a:ln>
          <a:effectLst/>
        </p:spPr>
      </p:cxnSp>
      <p:cxnSp>
        <p:nvCxnSpPr>
          <p:cNvPr id="228372" name="AutoShape 20"/>
          <p:cNvCxnSpPr>
            <a:cxnSpLocks noChangeShapeType="1"/>
            <a:stCxn id="228368" idx="0"/>
            <a:endCxn id="228367" idx="0"/>
          </p:cNvCxnSpPr>
          <p:nvPr/>
        </p:nvCxnSpPr>
        <p:spPr bwMode="auto">
          <a:xfrm rot="16200000" flipH="1" flipV="1">
            <a:off x="5867400" y="3398838"/>
            <a:ext cx="76200" cy="3200400"/>
          </a:xfrm>
          <a:prstGeom prst="bentConnector3">
            <a:avLst>
              <a:gd name="adj1" fmla="val -300000"/>
            </a:avLst>
          </a:prstGeom>
          <a:noFill/>
          <a:ln w="9525">
            <a:solidFill>
              <a:schemeClr val="tx1"/>
            </a:solidFill>
            <a:miter lim="800000"/>
            <a:headEnd/>
            <a:tailEnd type="triangle" w="med" len="med"/>
          </a:ln>
          <a:effectLst/>
        </p:spPr>
      </p:cxnSp>
      <p:sp>
        <p:nvSpPr>
          <p:cNvPr id="228373" name="Text Box 21"/>
          <p:cNvSpPr txBox="1">
            <a:spLocks noChangeArrowheads="1"/>
          </p:cNvSpPr>
          <p:nvPr/>
        </p:nvSpPr>
        <p:spPr bwMode="auto">
          <a:xfrm>
            <a:off x="1752600" y="4503738"/>
            <a:ext cx="819150" cy="366712"/>
          </a:xfrm>
          <a:prstGeom prst="rect">
            <a:avLst/>
          </a:prstGeom>
          <a:noFill/>
          <a:ln w="9525">
            <a:noFill/>
            <a:miter lim="800000"/>
            <a:headEnd/>
            <a:tailEnd/>
          </a:ln>
          <a:effectLst/>
        </p:spPr>
        <p:txBody>
          <a:bodyPr wrap="none">
            <a:spAutoFit/>
          </a:bodyPr>
          <a:lstStyle/>
          <a:p>
            <a:pPr algn="ctr"/>
            <a:r>
              <a:rPr lang="pt-BR"/>
              <a:t>Pedido</a:t>
            </a:r>
          </a:p>
        </p:txBody>
      </p:sp>
      <p:sp>
        <p:nvSpPr>
          <p:cNvPr id="228374" name="Text Box 22"/>
          <p:cNvSpPr txBox="1">
            <a:spLocks noChangeArrowheads="1"/>
          </p:cNvSpPr>
          <p:nvPr/>
        </p:nvSpPr>
        <p:spPr bwMode="auto">
          <a:xfrm>
            <a:off x="5334000" y="4427538"/>
            <a:ext cx="819150" cy="366712"/>
          </a:xfrm>
          <a:prstGeom prst="rect">
            <a:avLst/>
          </a:prstGeom>
          <a:noFill/>
          <a:ln w="9525">
            <a:noFill/>
            <a:miter lim="800000"/>
            <a:headEnd/>
            <a:tailEnd/>
          </a:ln>
          <a:effectLst/>
        </p:spPr>
        <p:txBody>
          <a:bodyPr wrap="none">
            <a:spAutoFit/>
          </a:bodyPr>
          <a:lstStyle/>
          <a:p>
            <a:pPr algn="ctr"/>
            <a:r>
              <a:rPr lang="pt-BR"/>
              <a:t>Pedido</a:t>
            </a:r>
          </a:p>
        </p:txBody>
      </p:sp>
      <p:sp>
        <p:nvSpPr>
          <p:cNvPr id="228375" name="Text Box 23"/>
          <p:cNvSpPr txBox="1">
            <a:spLocks noChangeArrowheads="1"/>
          </p:cNvSpPr>
          <p:nvPr/>
        </p:nvSpPr>
        <p:spPr bwMode="auto">
          <a:xfrm>
            <a:off x="1676400" y="5799138"/>
            <a:ext cx="895350" cy="366712"/>
          </a:xfrm>
          <a:prstGeom prst="rect">
            <a:avLst/>
          </a:prstGeom>
          <a:noFill/>
          <a:ln w="9525">
            <a:noFill/>
            <a:miter lim="800000"/>
            <a:headEnd/>
            <a:tailEnd/>
          </a:ln>
          <a:effectLst/>
        </p:spPr>
        <p:txBody>
          <a:bodyPr wrap="none">
            <a:spAutoFit/>
          </a:bodyPr>
          <a:lstStyle/>
          <a:p>
            <a:pPr algn="ctr"/>
            <a:r>
              <a:rPr lang="pt-BR"/>
              <a:t>Entrega</a:t>
            </a:r>
          </a:p>
        </p:txBody>
      </p:sp>
      <p:sp>
        <p:nvSpPr>
          <p:cNvPr id="228376" name="Text Box 24"/>
          <p:cNvSpPr txBox="1">
            <a:spLocks noChangeArrowheads="1"/>
          </p:cNvSpPr>
          <p:nvPr/>
        </p:nvSpPr>
        <p:spPr bwMode="auto">
          <a:xfrm>
            <a:off x="5791200" y="5799138"/>
            <a:ext cx="895350" cy="366712"/>
          </a:xfrm>
          <a:prstGeom prst="rect">
            <a:avLst/>
          </a:prstGeom>
          <a:noFill/>
          <a:ln w="9525">
            <a:noFill/>
            <a:miter lim="800000"/>
            <a:headEnd/>
            <a:tailEnd/>
          </a:ln>
          <a:effectLst/>
        </p:spPr>
        <p:txBody>
          <a:bodyPr wrap="none">
            <a:spAutoFit/>
          </a:bodyPr>
          <a:lstStyle/>
          <a:p>
            <a:pPr algn="ctr"/>
            <a:r>
              <a:rPr lang="pt-BR"/>
              <a:t>Entrega</a:t>
            </a:r>
          </a:p>
        </p:txBody>
      </p:sp>
      <p:sp>
        <p:nvSpPr>
          <p:cNvPr id="228377" name="Text Box 25"/>
          <p:cNvSpPr txBox="1">
            <a:spLocks noChangeArrowheads="1"/>
          </p:cNvSpPr>
          <p:nvPr/>
        </p:nvSpPr>
        <p:spPr bwMode="auto">
          <a:xfrm>
            <a:off x="904875" y="3894138"/>
            <a:ext cx="5251450" cy="366712"/>
          </a:xfrm>
          <a:prstGeom prst="rect">
            <a:avLst/>
          </a:prstGeom>
          <a:noFill/>
          <a:ln w="9525">
            <a:noFill/>
            <a:miter lim="800000"/>
            <a:headEnd/>
            <a:tailEnd/>
          </a:ln>
          <a:effectLst/>
        </p:spPr>
        <p:txBody>
          <a:bodyPr wrap="none">
            <a:spAutoFit/>
          </a:bodyPr>
          <a:lstStyle/>
          <a:p>
            <a:pPr algn="ctr"/>
            <a:r>
              <a:rPr lang="pt-BR"/>
              <a:t>Abordagem JIT  – entregas são feitas contra solicitação</a:t>
            </a:r>
          </a:p>
        </p:txBody>
      </p:sp>
      <p:sp>
        <p:nvSpPr>
          <p:cNvPr id="228379" name="Text Box 27"/>
          <p:cNvSpPr txBox="1">
            <a:spLocks noChangeArrowheads="1"/>
          </p:cNvSpPr>
          <p:nvPr/>
        </p:nvSpPr>
        <p:spPr bwMode="auto">
          <a:xfrm>
            <a:off x="752475" y="814388"/>
            <a:ext cx="2239963" cy="396875"/>
          </a:xfrm>
          <a:prstGeom prst="rect">
            <a:avLst/>
          </a:prstGeom>
          <a:noFill/>
          <a:ln w="9525">
            <a:noFill/>
            <a:miter lim="800000"/>
            <a:headEnd/>
            <a:tailEnd/>
          </a:ln>
          <a:effectLst/>
        </p:spPr>
        <p:txBody>
          <a:bodyPr wrap="none">
            <a:spAutoFit/>
          </a:bodyPr>
          <a:lstStyle/>
          <a:p>
            <a:r>
              <a:rPr lang="pt-BR" sz="2000" b="1"/>
              <a:t>JIT – Just in time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29380" name="Text Box 4"/>
          <p:cNvSpPr txBox="1">
            <a:spLocks noChangeArrowheads="1"/>
          </p:cNvSpPr>
          <p:nvPr/>
        </p:nvSpPr>
        <p:spPr bwMode="auto">
          <a:xfrm>
            <a:off x="1295400" y="1219200"/>
            <a:ext cx="6315075" cy="4930775"/>
          </a:xfrm>
          <a:prstGeom prst="rect">
            <a:avLst/>
          </a:prstGeom>
          <a:noFill/>
          <a:ln w="9525">
            <a:noFill/>
            <a:miter lim="800000"/>
            <a:headEnd/>
            <a:tailEnd/>
          </a:ln>
          <a:effectLst/>
        </p:spPr>
        <p:txBody>
          <a:bodyPr>
            <a:spAutoFit/>
          </a:bodyPr>
          <a:lstStyle/>
          <a:p>
            <a:pPr>
              <a:lnSpc>
                <a:spcPct val="120000"/>
              </a:lnSpc>
            </a:pPr>
            <a:r>
              <a:rPr lang="pt-BR"/>
              <a:t>	Esta ligada a forma direta ao chamado Sistema de produção Toyota, que transformou-a em uma das lideres do mercado automobilística.</a:t>
            </a:r>
          </a:p>
          <a:p>
            <a:pPr>
              <a:lnSpc>
                <a:spcPct val="120000"/>
              </a:lnSpc>
            </a:pPr>
            <a:r>
              <a:rPr lang="pt-BR"/>
              <a:t>	Em 1973 do petróleo havia aumentado drasticamente os custos para as empresas japonesas , especialmente as que competiam com o mercado internacional. A Toyota através de seu presidente Taiichi Ohno, foi forçada a atacar os desperdício e produtividade nas sua rotinas diárias para enfrentar a crise.</a:t>
            </a:r>
          </a:p>
          <a:p>
            <a:r>
              <a:rPr lang="pt-BR"/>
              <a:t>	Preocupações do JIT :</a:t>
            </a:r>
          </a:p>
          <a:p>
            <a:endParaRPr lang="pt-BR"/>
          </a:p>
          <a:p>
            <a:pPr lvl="1">
              <a:buFontTx/>
              <a:buChar char="•"/>
            </a:pPr>
            <a:r>
              <a:rPr lang="pt-BR"/>
              <a:t> Preocupação com desperdício</a:t>
            </a:r>
          </a:p>
          <a:p>
            <a:pPr lvl="1">
              <a:buFontTx/>
              <a:buChar char="•"/>
            </a:pPr>
            <a:r>
              <a:rPr lang="pt-BR"/>
              <a:t> Ênfase no melhoramento continuo</a:t>
            </a:r>
          </a:p>
          <a:p>
            <a:pPr lvl="1">
              <a:buFontTx/>
              <a:buChar char="•"/>
            </a:pPr>
            <a:r>
              <a:rPr lang="pt-BR"/>
              <a:t> Ênfase na ordem e no arranjo do local de trabalho</a:t>
            </a:r>
          </a:p>
          <a:p>
            <a:pPr lvl="1">
              <a:buFontTx/>
              <a:buChar char="•"/>
            </a:pPr>
            <a:r>
              <a:rPr lang="pt-BR"/>
              <a:t> Nivelamento da produção</a:t>
            </a:r>
          </a:p>
          <a:p>
            <a:pPr lvl="1">
              <a:buFontTx/>
              <a:buChar char="•"/>
            </a:pPr>
            <a:r>
              <a:rPr lang="pt-BR"/>
              <a:t> Respeito pelas pessoas</a:t>
            </a:r>
          </a:p>
          <a:p>
            <a:pPr lvl="1">
              <a:buFontTx/>
              <a:buChar char="•"/>
            </a:pPr>
            <a:endParaRPr lang="pt-BR"/>
          </a:p>
        </p:txBody>
      </p:sp>
      <p:sp>
        <p:nvSpPr>
          <p:cNvPr id="229382" name="Text Box 6"/>
          <p:cNvSpPr txBox="1">
            <a:spLocks noChangeArrowheads="1"/>
          </p:cNvSpPr>
          <p:nvPr/>
        </p:nvSpPr>
        <p:spPr bwMode="auto">
          <a:xfrm>
            <a:off x="752475" y="814388"/>
            <a:ext cx="2239963" cy="396875"/>
          </a:xfrm>
          <a:prstGeom prst="rect">
            <a:avLst/>
          </a:prstGeom>
          <a:noFill/>
          <a:ln w="9525">
            <a:noFill/>
            <a:miter lim="800000"/>
            <a:headEnd/>
            <a:tailEnd/>
          </a:ln>
          <a:effectLst/>
        </p:spPr>
        <p:txBody>
          <a:bodyPr wrap="none">
            <a:spAutoFit/>
          </a:bodyPr>
          <a:lstStyle/>
          <a:p>
            <a:r>
              <a:rPr lang="pt-BR" sz="2000" b="1"/>
              <a:t>JIT – Just in time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bwMode="auto">
          <a:xfrm>
            <a:off x="467544" y="927100"/>
            <a:ext cx="7762056" cy="720725"/>
          </a:xfrm>
          <a:prstGeom prst="rect">
            <a:avLst/>
          </a:prstGeom>
          <a:solidFill>
            <a:srgbClr val="FFFFFF"/>
          </a:solidFill>
          <a:ln>
            <a:solidFill>
              <a:srgbClr val="000000"/>
            </a:solidFill>
            <a:miter lim="800000"/>
            <a:headEnd/>
            <a:tailEnd/>
          </a:ln>
        </p:spPr>
        <p:txBody>
          <a:bodyPr/>
          <a:lstStyle/>
          <a:p>
            <a:r>
              <a:rPr lang="pt-BR" b="1" smtClean="0">
                <a:solidFill>
                  <a:schemeClr val="tx1"/>
                </a:solidFill>
                <a:latin typeface="Arial" charset="0"/>
              </a:rPr>
              <a:t>O Que é Kanban?</a:t>
            </a:r>
          </a:p>
        </p:txBody>
      </p:sp>
      <p:sp>
        <p:nvSpPr>
          <p:cNvPr id="392195" name="Rectangle 3"/>
          <p:cNvSpPr>
            <a:spLocks noGrp="1" noChangeArrowheads="1"/>
          </p:cNvSpPr>
          <p:nvPr>
            <p:ph type="body" idx="4294967295"/>
          </p:nvPr>
        </p:nvSpPr>
        <p:spPr bwMode="auto">
          <a:xfrm>
            <a:off x="539552" y="1916832"/>
            <a:ext cx="7992888" cy="4176464"/>
          </a:xfrm>
          <a:prstGeom prst="rect">
            <a:avLst/>
          </a:prstGeom>
          <a:solidFill>
            <a:srgbClr val="FFFFFF"/>
          </a:solidFill>
          <a:ln>
            <a:solidFill>
              <a:srgbClr val="000000"/>
            </a:solidFill>
            <a:miter lim="800000"/>
            <a:headEnd/>
            <a:tailEnd/>
          </a:ln>
        </p:spPr>
        <p:txBody>
          <a:bodyPr/>
          <a:lstStyle/>
          <a:p>
            <a:pPr>
              <a:lnSpc>
                <a:spcPct val="150000"/>
              </a:lnSpc>
              <a:buClr>
                <a:schemeClr val="tx1"/>
              </a:buClr>
            </a:pPr>
            <a:r>
              <a:rPr lang="pt-BR" sz="2800" dirty="0" smtClean="0">
                <a:latin typeface="Arial" charset="0"/>
              </a:rPr>
              <a:t>Palavra de origem Japonesa que significa etiqueta ou cartão</a:t>
            </a:r>
          </a:p>
          <a:p>
            <a:pPr>
              <a:lnSpc>
                <a:spcPct val="150000"/>
              </a:lnSpc>
              <a:buClr>
                <a:schemeClr val="tx1"/>
              </a:buClr>
            </a:pPr>
            <a:r>
              <a:rPr lang="pt-BR" sz="2800" dirty="0" smtClean="0">
                <a:latin typeface="Arial" charset="0"/>
              </a:rPr>
              <a:t>dispositivo sinalizador que fornece instruções para a produção de itens.</a:t>
            </a:r>
          </a:p>
          <a:p>
            <a:pPr>
              <a:lnSpc>
                <a:spcPct val="150000"/>
              </a:lnSpc>
              <a:buClr>
                <a:schemeClr val="tx1"/>
              </a:buClr>
            </a:pPr>
            <a:r>
              <a:rPr lang="pt-BR" sz="2800" dirty="0" smtClean="0">
                <a:latin typeface="Arial" charset="0"/>
              </a:rPr>
              <a:t>Método para programação de produção, que se utiliza de um quadro e cartões.</a:t>
            </a:r>
          </a:p>
          <a:p>
            <a:pPr>
              <a:lnSpc>
                <a:spcPct val="110000"/>
              </a:lnSpc>
            </a:pPr>
            <a:endParaRPr lang="pt-BR" sz="2800" dirty="0" smtClean="0">
              <a:latin typeface="Arial" charset="0"/>
            </a:endParaRPr>
          </a:p>
          <a:p>
            <a:endParaRPr lang="pt-BR" sz="2800" dirty="0" smtClean="0">
              <a:latin typeface="Arial"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type="body" idx="4294967295"/>
          </p:nvPr>
        </p:nvSpPr>
        <p:spPr bwMode="auto">
          <a:xfrm>
            <a:off x="467544" y="1052736"/>
            <a:ext cx="8301608" cy="5616624"/>
          </a:xfrm>
          <a:prstGeom prst="rect">
            <a:avLst/>
          </a:prstGeom>
          <a:noFill/>
          <a:ln>
            <a:solidFill>
              <a:srgbClr val="000000"/>
            </a:solidFill>
            <a:miter lim="800000"/>
            <a:headEnd/>
            <a:tailEnd/>
          </a:ln>
        </p:spPr>
        <p:txBody>
          <a:bodyPr/>
          <a:lstStyle/>
          <a:p>
            <a:pPr>
              <a:lnSpc>
                <a:spcPct val="110000"/>
              </a:lnSpc>
              <a:buClr>
                <a:schemeClr val="tx1"/>
              </a:buClr>
            </a:pPr>
            <a:r>
              <a:rPr lang="pt-BR" sz="2800" b="1" dirty="0" smtClean="0">
                <a:latin typeface="Arial" charset="0"/>
              </a:rPr>
              <a:t>Regra 1:</a:t>
            </a:r>
            <a:r>
              <a:rPr lang="pt-BR" sz="2800" dirty="0" smtClean="0">
                <a:latin typeface="Arial" charset="0"/>
              </a:rPr>
              <a:t> O cliente somente retirar peças do estoque quando isto realmente for necessário.</a:t>
            </a:r>
          </a:p>
          <a:p>
            <a:pPr>
              <a:lnSpc>
                <a:spcPct val="110000"/>
              </a:lnSpc>
              <a:buClr>
                <a:schemeClr val="tx1"/>
              </a:buClr>
            </a:pPr>
            <a:r>
              <a:rPr lang="pt-BR" sz="2800" b="1" dirty="0" smtClean="0">
                <a:latin typeface="Arial" charset="0"/>
              </a:rPr>
              <a:t>Regra 2:</a:t>
            </a:r>
            <a:r>
              <a:rPr lang="pt-BR" sz="2800" dirty="0" smtClean="0">
                <a:latin typeface="Arial" charset="0"/>
              </a:rPr>
              <a:t> O fornecedor só pode produzir peças dos quais possui </a:t>
            </a:r>
            <a:r>
              <a:rPr lang="pt-BR" sz="2800" dirty="0" err="1" smtClean="0">
                <a:latin typeface="Arial" charset="0"/>
              </a:rPr>
              <a:t>kanbans</a:t>
            </a:r>
            <a:r>
              <a:rPr lang="pt-BR" sz="2800" dirty="0" smtClean="0">
                <a:latin typeface="Arial" charset="0"/>
              </a:rPr>
              <a:t> de produção e nas quantidades definidas nestes.</a:t>
            </a:r>
          </a:p>
          <a:p>
            <a:pPr>
              <a:lnSpc>
                <a:spcPct val="110000"/>
              </a:lnSpc>
              <a:buClr>
                <a:schemeClr val="tx1"/>
              </a:buClr>
            </a:pPr>
            <a:r>
              <a:rPr lang="pt-BR" sz="2800" b="1" dirty="0" smtClean="0">
                <a:latin typeface="Arial" charset="0"/>
              </a:rPr>
              <a:t>Regra 3:</a:t>
            </a:r>
            <a:r>
              <a:rPr lang="pt-BR" sz="2800" dirty="0" smtClean="0">
                <a:latin typeface="Arial" charset="0"/>
              </a:rPr>
              <a:t> Somente peças boas podem ser colocadas em estoque. </a:t>
            </a:r>
          </a:p>
          <a:p>
            <a:pPr>
              <a:lnSpc>
                <a:spcPct val="110000"/>
              </a:lnSpc>
              <a:buClr>
                <a:schemeClr val="tx1"/>
              </a:buClr>
            </a:pPr>
            <a:r>
              <a:rPr lang="pt-BR" sz="2800" b="1" dirty="0" smtClean="0">
                <a:latin typeface="Arial" charset="0"/>
              </a:rPr>
              <a:t>Regra 4:</a:t>
            </a:r>
            <a:r>
              <a:rPr lang="pt-BR" sz="2800" dirty="0" smtClean="0">
                <a:latin typeface="Arial" charset="0"/>
              </a:rPr>
              <a:t> Os cartões devem ficar nas embalagens cheias ou no Quadro </a:t>
            </a:r>
            <a:r>
              <a:rPr lang="pt-BR" sz="2800" dirty="0" err="1" smtClean="0">
                <a:latin typeface="Arial" charset="0"/>
              </a:rPr>
              <a:t>Kanban</a:t>
            </a:r>
            <a:r>
              <a:rPr lang="pt-BR" sz="2800" dirty="0" smtClean="0">
                <a:latin typeface="Arial" charset="0"/>
              </a:rPr>
              <a:t>.</a:t>
            </a:r>
          </a:p>
          <a:p>
            <a:pPr>
              <a:lnSpc>
                <a:spcPct val="110000"/>
              </a:lnSpc>
              <a:buClr>
                <a:schemeClr val="tx1"/>
              </a:buClr>
            </a:pPr>
            <a:r>
              <a:rPr lang="pt-BR" sz="2800" dirty="0" smtClean="0">
                <a:latin typeface="Arial" charset="0"/>
              </a:rPr>
              <a:t> </a:t>
            </a:r>
            <a:r>
              <a:rPr lang="pt-BR" sz="2800" b="1" dirty="0" smtClean="0">
                <a:latin typeface="Arial" charset="0"/>
              </a:rPr>
              <a:t>Regra 5 : </a:t>
            </a:r>
            <a:r>
              <a:rPr lang="pt-BR" sz="2800" dirty="0" smtClean="0">
                <a:latin typeface="Arial" charset="0"/>
              </a:rPr>
              <a:t>O sistema deve adaptar-se a pequenas flutuações na demanda.</a:t>
            </a:r>
          </a:p>
          <a:p>
            <a:pPr>
              <a:lnSpc>
                <a:spcPct val="90000"/>
              </a:lnSpc>
            </a:pPr>
            <a:endParaRPr lang="pt-BR" sz="2800" dirty="0" smtClean="0">
              <a:latin typeface="Arial" charset="0"/>
            </a:endParaRPr>
          </a:p>
        </p:txBody>
      </p:sp>
      <p:sp>
        <p:nvSpPr>
          <p:cNvPr id="393220" name="Rectangle 4"/>
          <p:cNvSpPr>
            <a:spLocks noChangeArrowheads="1"/>
          </p:cNvSpPr>
          <p:nvPr/>
        </p:nvSpPr>
        <p:spPr bwMode="auto">
          <a:xfrm>
            <a:off x="0" y="582613"/>
            <a:ext cx="2876550" cy="457200"/>
          </a:xfrm>
          <a:prstGeom prst="rect">
            <a:avLst/>
          </a:prstGeom>
          <a:noFill/>
          <a:ln w="9525">
            <a:noFill/>
            <a:miter lim="800000"/>
            <a:headEnd/>
            <a:tailEnd/>
          </a:ln>
          <a:effectLst/>
        </p:spPr>
        <p:txBody>
          <a:bodyPr wrap="none">
            <a:spAutoFit/>
          </a:bodyPr>
          <a:lstStyle/>
          <a:p>
            <a:r>
              <a:rPr lang="pt-BR" sz="2400" b="1"/>
              <a:t>Regras do Kanban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1127125" y="1866900"/>
            <a:ext cx="3359150" cy="366713"/>
          </a:xfrm>
          <a:prstGeom prst="rect">
            <a:avLst/>
          </a:prstGeom>
          <a:noFill/>
          <a:ln w="9525">
            <a:noFill/>
            <a:miter lim="800000"/>
            <a:headEnd/>
            <a:tailEnd/>
          </a:ln>
          <a:effectLst/>
        </p:spPr>
        <p:txBody>
          <a:bodyPr wrap="none">
            <a:spAutoFit/>
          </a:bodyPr>
          <a:lstStyle/>
          <a:p>
            <a:r>
              <a:rPr lang="pt-BR"/>
              <a:t>Elementos do sistema de produção</a:t>
            </a:r>
          </a:p>
        </p:txBody>
      </p:sp>
      <p:sp>
        <p:nvSpPr>
          <p:cNvPr id="373763" name="Rectangle 3"/>
          <p:cNvSpPr>
            <a:spLocks noChangeArrowheads="1"/>
          </p:cNvSpPr>
          <p:nvPr/>
        </p:nvSpPr>
        <p:spPr bwMode="auto">
          <a:xfrm>
            <a:off x="3352800" y="3581400"/>
            <a:ext cx="2286000" cy="1066800"/>
          </a:xfrm>
          <a:prstGeom prst="rect">
            <a:avLst/>
          </a:prstGeom>
          <a:noFill/>
          <a:ln w="9525">
            <a:solidFill>
              <a:schemeClr val="tx1"/>
            </a:solidFill>
            <a:miter lim="800000"/>
            <a:headEnd/>
            <a:tailEnd/>
          </a:ln>
          <a:effectLst/>
        </p:spPr>
        <p:txBody>
          <a:bodyPr wrap="none" anchor="ctr"/>
          <a:lstStyle/>
          <a:p>
            <a:pPr algn="ctr"/>
            <a:r>
              <a:rPr lang="pt-BR" sz="2400"/>
              <a:t>Processo</a:t>
            </a:r>
          </a:p>
          <a:p>
            <a:pPr algn="ctr"/>
            <a:r>
              <a:rPr lang="pt-BR" sz="2400"/>
              <a:t> de conversão ou</a:t>
            </a:r>
          </a:p>
          <a:p>
            <a:pPr algn="ctr"/>
            <a:r>
              <a:rPr lang="pt-BR" sz="2400"/>
              <a:t> transferência</a:t>
            </a:r>
          </a:p>
        </p:txBody>
      </p:sp>
      <p:sp>
        <p:nvSpPr>
          <p:cNvPr id="373764" name="Text Box 4"/>
          <p:cNvSpPr txBox="1">
            <a:spLocks noChangeArrowheads="1"/>
          </p:cNvSpPr>
          <p:nvPr/>
        </p:nvSpPr>
        <p:spPr bwMode="auto">
          <a:xfrm>
            <a:off x="3352800" y="2438400"/>
            <a:ext cx="2241550" cy="366713"/>
          </a:xfrm>
          <a:prstGeom prst="rect">
            <a:avLst/>
          </a:prstGeom>
          <a:noFill/>
          <a:ln w="9525">
            <a:noFill/>
            <a:miter lim="800000"/>
            <a:headEnd/>
            <a:tailEnd/>
          </a:ln>
          <a:effectLst/>
        </p:spPr>
        <p:txBody>
          <a:bodyPr wrap="none">
            <a:spAutoFit/>
          </a:bodyPr>
          <a:lstStyle/>
          <a:p>
            <a:pPr algn="ctr"/>
            <a:r>
              <a:rPr lang="pt-BR"/>
              <a:t>Influência / Restrições</a:t>
            </a:r>
          </a:p>
        </p:txBody>
      </p:sp>
      <p:sp>
        <p:nvSpPr>
          <p:cNvPr id="373765" name="Text Box 5"/>
          <p:cNvSpPr txBox="1">
            <a:spLocks noChangeArrowheads="1"/>
          </p:cNvSpPr>
          <p:nvPr/>
        </p:nvSpPr>
        <p:spPr bwMode="auto">
          <a:xfrm>
            <a:off x="990600" y="3962400"/>
            <a:ext cx="958850" cy="366713"/>
          </a:xfrm>
          <a:prstGeom prst="rect">
            <a:avLst/>
          </a:prstGeom>
          <a:noFill/>
          <a:ln w="9525">
            <a:noFill/>
            <a:miter lim="800000"/>
            <a:headEnd/>
            <a:tailEnd/>
          </a:ln>
          <a:effectLst/>
        </p:spPr>
        <p:txBody>
          <a:bodyPr wrap="none">
            <a:spAutoFit/>
          </a:bodyPr>
          <a:lstStyle/>
          <a:p>
            <a:pPr algn="ctr"/>
            <a:r>
              <a:rPr lang="pt-BR"/>
              <a:t>Insumos</a:t>
            </a:r>
          </a:p>
        </p:txBody>
      </p:sp>
      <p:sp>
        <p:nvSpPr>
          <p:cNvPr id="373766" name="Text Box 6"/>
          <p:cNvSpPr txBox="1">
            <a:spLocks noChangeArrowheads="1"/>
          </p:cNvSpPr>
          <p:nvPr/>
        </p:nvSpPr>
        <p:spPr bwMode="auto">
          <a:xfrm>
            <a:off x="3063875" y="5410200"/>
            <a:ext cx="2451100" cy="366713"/>
          </a:xfrm>
          <a:prstGeom prst="rect">
            <a:avLst/>
          </a:prstGeom>
          <a:noFill/>
          <a:ln w="9525">
            <a:noFill/>
            <a:miter lim="800000"/>
            <a:headEnd/>
            <a:tailEnd/>
          </a:ln>
          <a:effectLst/>
        </p:spPr>
        <p:txBody>
          <a:bodyPr wrap="none">
            <a:spAutoFit/>
          </a:bodyPr>
          <a:lstStyle/>
          <a:p>
            <a:pPr algn="ctr"/>
            <a:r>
              <a:rPr lang="pt-BR"/>
              <a:t>Sub sistemas de controle</a:t>
            </a:r>
          </a:p>
        </p:txBody>
      </p:sp>
      <p:sp>
        <p:nvSpPr>
          <p:cNvPr id="373767" name="Text Box 7"/>
          <p:cNvSpPr txBox="1">
            <a:spLocks noChangeArrowheads="1"/>
          </p:cNvSpPr>
          <p:nvPr/>
        </p:nvSpPr>
        <p:spPr bwMode="auto">
          <a:xfrm>
            <a:off x="6705600" y="3733800"/>
            <a:ext cx="1092200" cy="641350"/>
          </a:xfrm>
          <a:prstGeom prst="rect">
            <a:avLst/>
          </a:prstGeom>
          <a:noFill/>
          <a:ln w="9525">
            <a:noFill/>
            <a:miter lim="800000"/>
            <a:headEnd/>
            <a:tailEnd/>
          </a:ln>
          <a:effectLst/>
        </p:spPr>
        <p:txBody>
          <a:bodyPr wrap="none">
            <a:spAutoFit/>
          </a:bodyPr>
          <a:lstStyle/>
          <a:p>
            <a:pPr algn="ctr"/>
            <a:r>
              <a:rPr lang="pt-BR"/>
              <a:t>Produtos </a:t>
            </a:r>
          </a:p>
          <a:p>
            <a:pPr algn="ctr"/>
            <a:r>
              <a:rPr lang="pt-BR"/>
              <a:t>/ Serviços</a:t>
            </a:r>
          </a:p>
        </p:txBody>
      </p:sp>
      <p:sp>
        <p:nvSpPr>
          <p:cNvPr id="373768" name="Line 8"/>
          <p:cNvSpPr>
            <a:spLocks noChangeShapeType="1"/>
          </p:cNvSpPr>
          <p:nvPr/>
        </p:nvSpPr>
        <p:spPr bwMode="auto">
          <a:xfrm>
            <a:off x="5715000" y="5638800"/>
            <a:ext cx="1447800" cy="0"/>
          </a:xfrm>
          <a:prstGeom prst="line">
            <a:avLst/>
          </a:prstGeom>
          <a:noFill/>
          <a:ln w="9525">
            <a:solidFill>
              <a:schemeClr val="tx1"/>
            </a:solidFill>
            <a:prstDash val="dashDot"/>
            <a:round/>
            <a:headEnd/>
            <a:tailEnd/>
          </a:ln>
          <a:effectLst/>
        </p:spPr>
        <p:txBody>
          <a:bodyPr wrap="none" anchor="ctr"/>
          <a:lstStyle/>
          <a:p>
            <a:endParaRPr lang="pt-BR"/>
          </a:p>
        </p:txBody>
      </p:sp>
      <p:sp>
        <p:nvSpPr>
          <p:cNvPr id="373769" name="Line 9"/>
          <p:cNvSpPr>
            <a:spLocks noChangeShapeType="1"/>
          </p:cNvSpPr>
          <p:nvPr/>
        </p:nvSpPr>
        <p:spPr bwMode="auto">
          <a:xfrm flipH="1">
            <a:off x="1447800" y="5638800"/>
            <a:ext cx="1524000" cy="0"/>
          </a:xfrm>
          <a:prstGeom prst="line">
            <a:avLst/>
          </a:prstGeom>
          <a:noFill/>
          <a:ln w="9525">
            <a:solidFill>
              <a:schemeClr val="tx1"/>
            </a:solidFill>
            <a:prstDash val="dashDot"/>
            <a:round/>
            <a:headEnd/>
            <a:tailEnd/>
          </a:ln>
          <a:effectLst/>
        </p:spPr>
        <p:txBody>
          <a:bodyPr wrap="none" anchor="ctr"/>
          <a:lstStyle/>
          <a:p>
            <a:endParaRPr lang="pt-BR"/>
          </a:p>
        </p:txBody>
      </p:sp>
      <p:sp>
        <p:nvSpPr>
          <p:cNvPr id="373770" name="Line 10"/>
          <p:cNvSpPr>
            <a:spLocks noChangeShapeType="1"/>
          </p:cNvSpPr>
          <p:nvPr/>
        </p:nvSpPr>
        <p:spPr bwMode="auto">
          <a:xfrm flipV="1">
            <a:off x="1447800" y="4648200"/>
            <a:ext cx="0" cy="990600"/>
          </a:xfrm>
          <a:prstGeom prst="line">
            <a:avLst/>
          </a:prstGeom>
          <a:noFill/>
          <a:ln w="9525">
            <a:solidFill>
              <a:schemeClr val="tx1"/>
            </a:solidFill>
            <a:prstDash val="dashDot"/>
            <a:round/>
            <a:headEnd/>
            <a:tailEnd type="triangle" w="med" len="med"/>
          </a:ln>
          <a:effectLst/>
        </p:spPr>
        <p:txBody>
          <a:bodyPr wrap="none" anchor="ctr"/>
          <a:lstStyle/>
          <a:p>
            <a:endParaRPr lang="pt-BR"/>
          </a:p>
        </p:txBody>
      </p:sp>
      <p:sp>
        <p:nvSpPr>
          <p:cNvPr id="373771" name="Line 11"/>
          <p:cNvSpPr>
            <a:spLocks noChangeShapeType="1"/>
          </p:cNvSpPr>
          <p:nvPr/>
        </p:nvSpPr>
        <p:spPr bwMode="auto">
          <a:xfrm flipV="1">
            <a:off x="7162800" y="4648200"/>
            <a:ext cx="0" cy="990600"/>
          </a:xfrm>
          <a:prstGeom prst="line">
            <a:avLst/>
          </a:prstGeom>
          <a:noFill/>
          <a:ln w="9525">
            <a:solidFill>
              <a:schemeClr val="tx1"/>
            </a:solidFill>
            <a:prstDash val="dashDot"/>
            <a:round/>
            <a:headEnd/>
            <a:tailEnd type="triangle" w="med" len="med"/>
          </a:ln>
          <a:effectLst/>
        </p:spPr>
        <p:txBody>
          <a:bodyPr wrap="none" anchor="ctr"/>
          <a:lstStyle/>
          <a:p>
            <a:endParaRPr lang="pt-BR"/>
          </a:p>
        </p:txBody>
      </p:sp>
      <p:sp>
        <p:nvSpPr>
          <p:cNvPr id="373772" name="Line 12"/>
          <p:cNvSpPr>
            <a:spLocks noChangeShapeType="1"/>
          </p:cNvSpPr>
          <p:nvPr/>
        </p:nvSpPr>
        <p:spPr bwMode="auto">
          <a:xfrm flipH="1">
            <a:off x="1524000" y="2590800"/>
            <a:ext cx="1752600" cy="0"/>
          </a:xfrm>
          <a:prstGeom prst="line">
            <a:avLst/>
          </a:prstGeom>
          <a:noFill/>
          <a:ln w="9525">
            <a:solidFill>
              <a:schemeClr val="tx1"/>
            </a:solidFill>
            <a:prstDash val="dashDot"/>
            <a:round/>
            <a:headEnd/>
            <a:tailEnd/>
          </a:ln>
          <a:effectLst/>
        </p:spPr>
        <p:txBody>
          <a:bodyPr wrap="none" anchor="ctr"/>
          <a:lstStyle/>
          <a:p>
            <a:endParaRPr lang="pt-BR"/>
          </a:p>
        </p:txBody>
      </p:sp>
      <p:sp>
        <p:nvSpPr>
          <p:cNvPr id="373773" name="Line 13"/>
          <p:cNvSpPr>
            <a:spLocks noChangeShapeType="1"/>
          </p:cNvSpPr>
          <p:nvPr/>
        </p:nvSpPr>
        <p:spPr bwMode="auto">
          <a:xfrm flipH="1">
            <a:off x="5638800" y="2667000"/>
            <a:ext cx="1524000" cy="0"/>
          </a:xfrm>
          <a:prstGeom prst="line">
            <a:avLst/>
          </a:prstGeom>
          <a:noFill/>
          <a:ln w="9525">
            <a:solidFill>
              <a:schemeClr val="tx1"/>
            </a:solidFill>
            <a:prstDash val="dashDot"/>
            <a:round/>
            <a:headEnd/>
            <a:tailEnd/>
          </a:ln>
          <a:effectLst/>
        </p:spPr>
        <p:txBody>
          <a:bodyPr wrap="none" anchor="ctr"/>
          <a:lstStyle/>
          <a:p>
            <a:endParaRPr lang="pt-BR"/>
          </a:p>
        </p:txBody>
      </p:sp>
      <p:sp>
        <p:nvSpPr>
          <p:cNvPr id="373774" name="Line 14"/>
          <p:cNvSpPr>
            <a:spLocks noChangeShapeType="1"/>
          </p:cNvSpPr>
          <p:nvPr/>
        </p:nvSpPr>
        <p:spPr bwMode="auto">
          <a:xfrm>
            <a:off x="1524000" y="2590800"/>
            <a:ext cx="0" cy="1143000"/>
          </a:xfrm>
          <a:prstGeom prst="line">
            <a:avLst/>
          </a:prstGeom>
          <a:noFill/>
          <a:ln w="9525">
            <a:solidFill>
              <a:schemeClr val="tx1"/>
            </a:solidFill>
            <a:prstDash val="dashDot"/>
            <a:round/>
            <a:headEnd/>
            <a:tailEnd type="triangle" w="med" len="med"/>
          </a:ln>
          <a:effectLst/>
        </p:spPr>
        <p:txBody>
          <a:bodyPr wrap="none" anchor="ctr"/>
          <a:lstStyle/>
          <a:p>
            <a:endParaRPr lang="pt-BR"/>
          </a:p>
        </p:txBody>
      </p:sp>
      <p:sp>
        <p:nvSpPr>
          <p:cNvPr id="373775" name="Line 15"/>
          <p:cNvSpPr>
            <a:spLocks noChangeShapeType="1"/>
          </p:cNvSpPr>
          <p:nvPr/>
        </p:nvSpPr>
        <p:spPr bwMode="auto">
          <a:xfrm>
            <a:off x="7162800" y="2667000"/>
            <a:ext cx="0" cy="914400"/>
          </a:xfrm>
          <a:prstGeom prst="line">
            <a:avLst/>
          </a:prstGeom>
          <a:noFill/>
          <a:ln w="9525">
            <a:solidFill>
              <a:schemeClr val="tx1"/>
            </a:solidFill>
            <a:prstDash val="dashDot"/>
            <a:round/>
            <a:headEnd/>
            <a:tailEnd type="triangle" w="med" len="med"/>
          </a:ln>
          <a:effectLst/>
        </p:spPr>
        <p:txBody>
          <a:bodyPr wrap="none" anchor="ctr"/>
          <a:lstStyle/>
          <a:p>
            <a:endParaRPr lang="pt-BR"/>
          </a:p>
        </p:txBody>
      </p:sp>
      <p:sp>
        <p:nvSpPr>
          <p:cNvPr id="373776" name="Line 16"/>
          <p:cNvSpPr>
            <a:spLocks noChangeShapeType="1"/>
          </p:cNvSpPr>
          <p:nvPr/>
        </p:nvSpPr>
        <p:spPr bwMode="auto">
          <a:xfrm>
            <a:off x="1981200" y="4191000"/>
            <a:ext cx="11430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373777" name="Line 17"/>
          <p:cNvSpPr>
            <a:spLocks noChangeShapeType="1"/>
          </p:cNvSpPr>
          <p:nvPr/>
        </p:nvSpPr>
        <p:spPr bwMode="auto">
          <a:xfrm flipH="1">
            <a:off x="5791200" y="4114800"/>
            <a:ext cx="8382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373778" name="Line 18"/>
          <p:cNvSpPr>
            <a:spLocks noChangeShapeType="1"/>
          </p:cNvSpPr>
          <p:nvPr/>
        </p:nvSpPr>
        <p:spPr bwMode="auto">
          <a:xfrm flipV="1">
            <a:off x="4267200" y="4800600"/>
            <a:ext cx="0" cy="685800"/>
          </a:xfrm>
          <a:prstGeom prst="line">
            <a:avLst/>
          </a:prstGeom>
          <a:noFill/>
          <a:ln w="9525">
            <a:solidFill>
              <a:schemeClr val="tx1"/>
            </a:solidFill>
            <a:round/>
            <a:headEnd/>
            <a:tailEnd type="triangle" w="med" len="med"/>
          </a:ln>
          <a:effectLst/>
        </p:spPr>
        <p:txBody>
          <a:bodyPr wrap="none" anchor="ctr"/>
          <a:lstStyle/>
          <a:p>
            <a:endParaRPr lang="pt-BR"/>
          </a:p>
        </p:txBody>
      </p:sp>
      <p:sp>
        <p:nvSpPr>
          <p:cNvPr id="373779" name="Line 19"/>
          <p:cNvSpPr>
            <a:spLocks noChangeShapeType="1"/>
          </p:cNvSpPr>
          <p:nvPr/>
        </p:nvSpPr>
        <p:spPr bwMode="auto">
          <a:xfrm>
            <a:off x="4343400" y="2819400"/>
            <a:ext cx="0" cy="609600"/>
          </a:xfrm>
          <a:prstGeom prst="line">
            <a:avLst/>
          </a:prstGeom>
          <a:noFill/>
          <a:ln w="9525">
            <a:solidFill>
              <a:schemeClr val="tx1"/>
            </a:solidFill>
            <a:round/>
            <a:headEnd/>
            <a:tailEnd type="triangle" w="med" len="med"/>
          </a:ln>
          <a:effectLst/>
        </p:spPr>
        <p:txBody>
          <a:bodyPr wrap="none" anchor="ctr"/>
          <a:lstStyle/>
          <a:p>
            <a:endParaRPr lang="pt-BR"/>
          </a:p>
        </p:txBody>
      </p:sp>
      <p:sp>
        <p:nvSpPr>
          <p:cNvPr id="373780" name="Text Box 20"/>
          <p:cNvSpPr txBox="1">
            <a:spLocks noChangeArrowheads="1"/>
          </p:cNvSpPr>
          <p:nvPr/>
        </p:nvSpPr>
        <p:spPr bwMode="auto">
          <a:xfrm>
            <a:off x="6705600" y="5943600"/>
            <a:ext cx="1504950" cy="244475"/>
          </a:xfrm>
          <a:prstGeom prst="rect">
            <a:avLst/>
          </a:prstGeom>
          <a:noFill/>
          <a:ln w="9525">
            <a:noFill/>
            <a:miter lim="800000"/>
            <a:headEnd/>
            <a:tailEnd/>
          </a:ln>
          <a:effectLst/>
        </p:spPr>
        <p:txBody>
          <a:bodyPr wrap="none">
            <a:spAutoFit/>
          </a:bodyPr>
          <a:lstStyle/>
          <a:p>
            <a:pPr algn="ctr"/>
            <a:r>
              <a:rPr lang="pt-BR" sz="1000"/>
              <a:t>Daniel Augusto Moreira</a:t>
            </a:r>
          </a:p>
        </p:txBody>
      </p:sp>
      <p:sp>
        <p:nvSpPr>
          <p:cNvPr id="373781" name="Line 21"/>
          <p:cNvSpPr>
            <a:spLocks noChangeShapeType="1"/>
          </p:cNvSpPr>
          <p:nvPr/>
        </p:nvSpPr>
        <p:spPr bwMode="auto">
          <a:xfrm>
            <a:off x="1227138" y="1346200"/>
            <a:ext cx="1509712" cy="0"/>
          </a:xfrm>
          <a:prstGeom prst="line">
            <a:avLst/>
          </a:prstGeom>
          <a:noFill/>
          <a:ln w="9525">
            <a:solidFill>
              <a:schemeClr val="tx1"/>
            </a:solidFill>
            <a:round/>
            <a:headEnd/>
            <a:tailEnd type="triangle" w="med" len="med"/>
          </a:ln>
          <a:effectLst/>
        </p:spPr>
        <p:txBody>
          <a:bodyPr/>
          <a:lstStyle/>
          <a:p>
            <a:endParaRPr lang="pt-BR"/>
          </a:p>
        </p:txBody>
      </p:sp>
      <p:sp>
        <p:nvSpPr>
          <p:cNvPr id="373782" name="Rectangle 22"/>
          <p:cNvSpPr>
            <a:spLocks noChangeArrowheads="1"/>
          </p:cNvSpPr>
          <p:nvPr/>
        </p:nvSpPr>
        <p:spPr bwMode="auto">
          <a:xfrm>
            <a:off x="2820988" y="1027113"/>
            <a:ext cx="2840037" cy="652462"/>
          </a:xfrm>
          <a:prstGeom prst="rect">
            <a:avLst/>
          </a:prstGeom>
          <a:solidFill>
            <a:schemeClr val="accent1"/>
          </a:solidFill>
          <a:ln w="9525">
            <a:solidFill>
              <a:schemeClr val="tx1"/>
            </a:solidFill>
            <a:miter lim="800000"/>
            <a:headEnd/>
            <a:tailEnd/>
          </a:ln>
          <a:effectLst/>
        </p:spPr>
        <p:txBody>
          <a:bodyPr wrap="none" anchor="ctr"/>
          <a:lstStyle/>
          <a:p>
            <a:pPr algn="ctr"/>
            <a:r>
              <a:rPr lang="pt-BR"/>
              <a:t>EMPRESAS</a:t>
            </a:r>
          </a:p>
        </p:txBody>
      </p:sp>
      <p:sp>
        <p:nvSpPr>
          <p:cNvPr id="373783" name="Line 23"/>
          <p:cNvSpPr>
            <a:spLocks noChangeShapeType="1"/>
          </p:cNvSpPr>
          <p:nvPr/>
        </p:nvSpPr>
        <p:spPr bwMode="auto">
          <a:xfrm>
            <a:off x="5716588" y="1346200"/>
            <a:ext cx="1565275" cy="0"/>
          </a:xfrm>
          <a:prstGeom prst="line">
            <a:avLst/>
          </a:prstGeom>
          <a:noFill/>
          <a:ln w="9525">
            <a:solidFill>
              <a:schemeClr val="tx1"/>
            </a:solidFill>
            <a:round/>
            <a:headEnd/>
            <a:tailEnd type="triangle" w="med" len="med"/>
          </a:ln>
          <a:effectLst/>
        </p:spPr>
        <p:txBody>
          <a:bodyPr/>
          <a:lstStyle/>
          <a:p>
            <a:endParaRPr lang="pt-BR"/>
          </a:p>
        </p:txBody>
      </p:sp>
      <p:sp>
        <p:nvSpPr>
          <p:cNvPr id="373784" name="Text Box 24"/>
          <p:cNvSpPr txBox="1">
            <a:spLocks noChangeArrowheads="1"/>
          </p:cNvSpPr>
          <p:nvPr/>
        </p:nvSpPr>
        <p:spPr bwMode="auto">
          <a:xfrm>
            <a:off x="1246188" y="981075"/>
            <a:ext cx="1428750" cy="366713"/>
          </a:xfrm>
          <a:prstGeom prst="rect">
            <a:avLst/>
          </a:prstGeom>
          <a:noFill/>
          <a:ln w="9525">
            <a:noFill/>
            <a:miter lim="800000"/>
            <a:headEnd/>
            <a:tailEnd/>
          </a:ln>
          <a:effectLst/>
        </p:spPr>
        <p:txBody>
          <a:bodyPr wrap="none">
            <a:spAutoFit/>
          </a:bodyPr>
          <a:lstStyle/>
          <a:p>
            <a:r>
              <a:rPr lang="pt-BR"/>
              <a:t>ENTRADAS</a:t>
            </a:r>
          </a:p>
        </p:txBody>
      </p:sp>
      <p:sp>
        <p:nvSpPr>
          <p:cNvPr id="373785" name="Text Box 25"/>
          <p:cNvSpPr txBox="1">
            <a:spLocks noChangeArrowheads="1"/>
          </p:cNvSpPr>
          <p:nvPr/>
        </p:nvSpPr>
        <p:spPr bwMode="auto">
          <a:xfrm>
            <a:off x="5845175" y="955675"/>
            <a:ext cx="1022350" cy="366713"/>
          </a:xfrm>
          <a:prstGeom prst="rect">
            <a:avLst/>
          </a:prstGeom>
          <a:noFill/>
          <a:ln w="9525">
            <a:noFill/>
            <a:miter lim="800000"/>
            <a:headEnd/>
            <a:tailEnd/>
          </a:ln>
          <a:effectLst/>
        </p:spPr>
        <p:txBody>
          <a:bodyPr wrap="none">
            <a:spAutoFit/>
          </a:bodyPr>
          <a:lstStyle/>
          <a:p>
            <a:r>
              <a:rPr lang="pt-BR"/>
              <a:t>SAÍDAS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bwMode="auto">
          <a:xfrm>
            <a:off x="611560" y="548680"/>
            <a:ext cx="8208912" cy="720725"/>
          </a:xfrm>
          <a:prstGeom prst="rect">
            <a:avLst/>
          </a:prstGeom>
          <a:solidFill>
            <a:srgbClr val="FFFFFF"/>
          </a:solidFill>
          <a:ln>
            <a:solidFill>
              <a:srgbClr val="000000"/>
            </a:solidFill>
            <a:miter lim="800000"/>
            <a:headEnd/>
            <a:tailEnd/>
          </a:ln>
        </p:spPr>
        <p:txBody>
          <a:bodyPr/>
          <a:lstStyle/>
          <a:p>
            <a:pPr algn="l"/>
            <a:r>
              <a:rPr lang="pt-BR" sz="2800" b="1" smtClean="0">
                <a:solidFill>
                  <a:schemeClr val="tx1"/>
                </a:solidFill>
                <a:latin typeface="Arial" charset="0"/>
              </a:rPr>
              <a:t>Funcionamento do Sistema Kanban</a:t>
            </a:r>
          </a:p>
        </p:txBody>
      </p:sp>
      <p:sp>
        <p:nvSpPr>
          <p:cNvPr id="394243" name="Rectangle 3"/>
          <p:cNvSpPr>
            <a:spLocks noGrp="1" noChangeArrowheads="1"/>
          </p:cNvSpPr>
          <p:nvPr>
            <p:ph type="body" idx="4294967295"/>
          </p:nvPr>
        </p:nvSpPr>
        <p:spPr bwMode="auto">
          <a:xfrm>
            <a:off x="611560" y="1268761"/>
            <a:ext cx="8157592" cy="3240360"/>
          </a:xfrm>
          <a:prstGeom prst="rect">
            <a:avLst/>
          </a:prstGeom>
          <a:solidFill>
            <a:srgbClr val="FFFFFF"/>
          </a:solidFill>
          <a:ln>
            <a:solidFill>
              <a:srgbClr val="000000"/>
            </a:solidFill>
            <a:miter lim="800000"/>
            <a:headEnd/>
            <a:tailEnd/>
          </a:ln>
        </p:spPr>
        <p:txBody>
          <a:bodyPr/>
          <a:lstStyle/>
          <a:p>
            <a:pPr>
              <a:buClr>
                <a:schemeClr val="tx1"/>
              </a:buClr>
            </a:pPr>
            <a:r>
              <a:rPr lang="pt-BR" sz="2800" dirty="0" smtClean="0">
                <a:latin typeface="Arial" charset="0"/>
              </a:rPr>
              <a:t>Para cada peça temos uma seqüência de posições, onde são colocados os cartões;</a:t>
            </a:r>
          </a:p>
          <a:p>
            <a:pPr>
              <a:buClr>
                <a:schemeClr val="tx1"/>
              </a:buClr>
            </a:pPr>
            <a:r>
              <a:rPr lang="pt-BR" sz="2800" dirty="0" smtClean="0">
                <a:latin typeface="Arial" charset="0"/>
              </a:rPr>
              <a:t>As posições vazias indicam o estoque disponível (Embalagens Cheias) e cada cor indica  o grau de urgência da reposição.</a:t>
            </a:r>
          </a:p>
          <a:p>
            <a:pPr>
              <a:buClr>
                <a:schemeClr val="tx1"/>
              </a:buClr>
            </a:pPr>
            <a:r>
              <a:rPr lang="pt-BR" sz="2800" dirty="0" smtClean="0">
                <a:latin typeface="Arial" charset="0"/>
              </a:rPr>
              <a:t>Os cartões são colocados do verde para o vermelho.</a:t>
            </a:r>
            <a:endParaRPr lang="pt-BR" dirty="0" smtClean="0">
              <a:latin typeface="Arial" charset="0"/>
            </a:endParaRPr>
          </a:p>
        </p:txBody>
      </p:sp>
      <p:sp>
        <p:nvSpPr>
          <p:cNvPr id="394244" name="Rectangle 4"/>
          <p:cNvSpPr>
            <a:spLocks noChangeArrowheads="1"/>
          </p:cNvSpPr>
          <p:nvPr/>
        </p:nvSpPr>
        <p:spPr bwMode="auto">
          <a:xfrm>
            <a:off x="731838" y="4827588"/>
            <a:ext cx="800100" cy="1055687"/>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4245" name="Rectangle 5"/>
          <p:cNvSpPr>
            <a:spLocks noChangeArrowheads="1"/>
          </p:cNvSpPr>
          <p:nvPr/>
        </p:nvSpPr>
        <p:spPr bwMode="auto">
          <a:xfrm>
            <a:off x="1690688" y="4827588"/>
            <a:ext cx="800100" cy="1055687"/>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4246" name="Rectangle 6"/>
          <p:cNvSpPr>
            <a:spLocks noChangeArrowheads="1"/>
          </p:cNvSpPr>
          <p:nvPr/>
        </p:nvSpPr>
        <p:spPr bwMode="auto">
          <a:xfrm>
            <a:off x="2651125" y="4827588"/>
            <a:ext cx="800100" cy="1055687"/>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4247" name="Rectangle 7"/>
          <p:cNvSpPr>
            <a:spLocks noChangeArrowheads="1"/>
          </p:cNvSpPr>
          <p:nvPr/>
        </p:nvSpPr>
        <p:spPr bwMode="auto">
          <a:xfrm>
            <a:off x="3611563" y="4827588"/>
            <a:ext cx="800100" cy="1055687"/>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4248" name="Rectangle 8"/>
          <p:cNvSpPr>
            <a:spLocks noChangeArrowheads="1"/>
          </p:cNvSpPr>
          <p:nvPr/>
        </p:nvSpPr>
        <p:spPr bwMode="auto">
          <a:xfrm>
            <a:off x="4572000" y="4827588"/>
            <a:ext cx="800100" cy="1055687"/>
          </a:xfrm>
          <a:prstGeom prst="rect">
            <a:avLst/>
          </a:prstGeom>
          <a:solidFill>
            <a:srgbClr val="FFFF00"/>
          </a:solidFill>
          <a:ln w="9525">
            <a:solidFill>
              <a:schemeClr val="tx1"/>
            </a:solidFill>
            <a:miter lim="800000"/>
            <a:headEnd/>
            <a:tailEnd/>
          </a:ln>
          <a:effectLst/>
        </p:spPr>
        <p:txBody>
          <a:bodyPr wrap="none" anchor="ctr"/>
          <a:lstStyle/>
          <a:p>
            <a:endParaRPr lang="pt-BR"/>
          </a:p>
        </p:txBody>
      </p:sp>
      <p:sp>
        <p:nvSpPr>
          <p:cNvPr id="394249" name="Rectangle 9"/>
          <p:cNvSpPr>
            <a:spLocks noChangeArrowheads="1"/>
          </p:cNvSpPr>
          <p:nvPr/>
        </p:nvSpPr>
        <p:spPr bwMode="auto">
          <a:xfrm>
            <a:off x="5611813" y="4827588"/>
            <a:ext cx="800100" cy="1055687"/>
          </a:xfrm>
          <a:prstGeom prst="rect">
            <a:avLst/>
          </a:prstGeom>
          <a:solidFill>
            <a:srgbClr val="FFFF00"/>
          </a:solidFill>
          <a:ln w="9525" algn="ctr">
            <a:solidFill>
              <a:schemeClr val="tx1"/>
            </a:solidFill>
            <a:miter lim="800000"/>
            <a:headEnd/>
            <a:tailEnd/>
          </a:ln>
          <a:effectLst/>
        </p:spPr>
        <p:txBody>
          <a:bodyPr wrap="none" anchor="ctr"/>
          <a:lstStyle/>
          <a:p>
            <a:endParaRPr lang="pt-BR"/>
          </a:p>
        </p:txBody>
      </p:sp>
      <p:sp>
        <p:nvSpPr>
          <p:cNvPr id="394250" name="Rectangle 10"/>
          <p:cNvSpPr>
            <a:spLocks noChangeArrowheads="1"/>
          </p:cNvSpPr>
          <p:nvPr/>
        </p:nvSpPr>
        <p:spPr bwMode="auto">
          <a:xfrm>
            <a:off x="6651625" y="4827588"/>
            <a:ext cx="800100" cy="1055687"/>
          </a:xfrm>
          <a:prstGeom prst="rect">
            <a:avLst/>
          </a:prstGeom>
          <a:solidFill>
            <a:srgbClr val="FF0000"/>
          </a:solidFill>
          <a:ln w="9525">
            <a:solidFill>
              <a:schemeClr val="tx1"/>
            </a:solidFill>
            <a:miter lim="800000"/>
            <a:headEnd/>
            <a:tailEnd/>
          </a:ln>
          <a:effectLst/>
        </p:spPr>
        <p:txBody>
          <a:bodyPr wrap="none" anchor="ctr"/>
          <a:lstStyle/>
          <a:p>
            <a:endParaRPr lang="pt-BR"/>
          </a:p>
        </p:txBody>
      </p:sp>
      <p:sp>
        <p:nvSpPr>
          <p:cNvPr id="394251" name="Rectangle 11"/>
          <p:cNvSpPr>
            <a:spLocks noChangeArrowheads="1"/>
          </p:cNvSpPr>
          <p:nvPr/>
        </p:nvSpPr>
        <p:spPr bwMode="auto">
          <a:xfrm>
            <a:off x="7691438" y="4827588"/>
            <a:ext cx="800100" cy="1055687"/>
          </a:xfrm>
          <a:prstGeom prst="rect">
            <a:avLst/>
          </a:prstGeom>
          <a:solidFill>
            <a:srgbClr val="FF0000"/>
          </a:solidFill>
          <a:ln w="9525" algn="ctr">
            <a:solidFill>
              <a:schemeClr val="tx1"/>
            </a:solidFill>
            <a:miter lim="800000"/>
            <a:headEnd/>
            <a:tailEnd/>
          </a:ln>
          <a:effectLst/>
        </p:spPr>
        <p:txBody>
          <a:bodyPr wrap="none" anchor="ctr"/>
          <a:lstStyle/>
          <a:p>
            <a:endParaRPr lang="pt-BR"/>
          </a:p>
        </p:txBody>
      </p:sp>
      <p:sp>
        <p:nvSpPr>
          <p:cNvPr id="394252" name="Text Box 12"/>
          <p:cNvSpPr txBox="1">
            <a:spLocks noChangeArrowheads="1"/>
          </p:cNvSpPr>
          <p:nvPr/>
        </p:nvSpPr>
        <p:spPr bwMode="auto">
          <a:xfrm>
            <a:off x="874713" y="5883275"/>
            <a:ext cx="7477125" cy="476250"/>
          </a:xfrm>
          <a:prstGeom prst="rect">
            <a:avLst/>
          </a:prstGeom>
          <a:noFill/>
          <a:ln w="9525">
            <a:noFill/>
            <a:miter lim="800000"/>
            <a:headEnd/>
            <a:tailEnd/>
          </a:ln>
          <a:effectLst/>
        </p:spPr>
        <p:txBody>
          <a:bodyPr wrap="none" lIns="96661" tIns="48331" rIns="96661" bIns="48331">
            <a:spAutoFit/>
          </a:bodyPr>
          <a:lstStyle/>
          <a:p>
            <a:pPr defTabSz="966788" eaLnBrk="0" hangingPunct="0"/>
            <a:r>
              <a:rPr lang="pt-BR" sz="2500"/>
              <a:t>	     Lote		Resposta	  Segurança</a:t>
            </a:r>
          </a:p>
        </p:txBody>
      </p:sp>
      <p:sp>
        <p:nvSpPr>
          <p:cNvPr id="394253" name="Line 13"/>
          <p:cNvSpPr>
            <a:spLocks noChangeShapeType="1"/>
          </p:cNvSpPr>
          <p:nvPr/>
        </p:nvSpPr>
        <p:spPr bwMode="auto">
          <a:xfrm flipH="1">
            <a:off x="731838" y="6289675"/>
            <a:ext cx="3679825" cy="0"/>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394254" name="Line 14"/>
          <p:cNvSpPr>
            <a:spLocks noChangeShapeType="1"/>
          </p:cNvSpPr>
          <p:nvPr/>
        </p:nvSpPr>
        <p:spPr bwMode="auto">
          <a:xfrm>
            <a:off x="4411663" y="5965825"/>
            <a:ext cx="0" cy="487363"/>
          </a:xfrm>
          <a:prstGeom prst="line">
            <a:avLst/>
          </a:prstGeom>
          <a:noFill/>
          <a:ln w="9525">
            <a:solidFill>
              <a:schemeClr val="tx1"/>
            </a:solidFill>
            <a:round/>
            <a:headEnd/>
            <a:tailEnd/>
          </a:ln>
          <a:effectLst/>
        </p:spPr>
        <p:txBody>
          <a:bodyPr wrap="none" anchor="ctr"/>
          <a:lstStyle/>
          <a:p>
            <a:endParaRPr lang="pt-BR"/>
          </a:p>
        </p:txBody>
      </p:sp>
      <p:sp>
        <p:nvSpPr>
          <p:cNvPr id="394255" name="Line 15"/>
          <p:cNvSpPr>
            <a:spLocks noChangeShapeType="1"/>
          </p:cNvSpPr>
          <p:nvPr/>
        </p:nvSpPr>
        <p:spPr bwMode="auto">
          <a:xfrm>
            <a:off x="731838" y="5965825"/>
            <a:ext cx="0" cy="487363"/>
          </a:xfrm>
          <a:prstGeom prst="line">
            <a:avLst/>
          </a:prstGeom>
          <a:noFill/>
          <a:ln w="9525">
            <a:solidFill>
              <a:schemeClr val="tx1"/>
            </a:solidFill>
            <a:round/>
            <a:headEnd/>
            <a:tailEnd/>
          </a:ln>
          <a:effectLst/>
        </p:spPr>
        <p:txBody>
          <a:bodyPr wrap="none" anchor="ctr"/>
          <a:lstStyle/>
          <a:p>
            <a:endParaRPr lang="pt-BR"/>
          </a:p>
        </p:txBody>
      </p:sp>
      <p:sp>
        <p:nvSpPr>
          <p:cNvPr id="394256" name="Line 16"/>
          <p:cNvSpPr>
            <a:spLocks noChangeShapeType="1"/>
          </p:cNvSpPr>
          <p:nvPr/>
        </p:nvSpPr>
        <p:spPr bwMode="auto">
          <a:xfrm flipH="1">
            <a:off x="4572000" y="6289675"/>
            <a:ext cx="1839913" cy="0"/>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394257" name="Line 17"/>
          <p:cNvSpPr>
            <a:spLocks noChangeShapeType="1"/>
          </p:cNvSpPr>
          <p:nvPr/>
        </p:nvSpPr>
        <p:spPr bwMode="auto">
          <a:xfrm>
            <a:off x="4572000" y="5965825"/>
            <a:ext cx="0" cy="487363"/>
          </a:xfrm>
          <a:prstGeom prst="line">
            <a:avLst/>
          </a:prstGeom>
          <a:noFill/>
          <a:ln w="9525">
            <a:solidFill>
              <a:schemeClr val="tx1"/>
            </a:solidFill>
            <a:round/>
            <a:headEnd/>
            <a:tailEnd/>
          </a:ln>
          <a:effectLst/>
        </p:spPr>
        <p:txBody>
          <a:bodyPr wrap="none" anchor="ctr"/>
          <a:lstStyle/>
          <a:p>
            <a:endParaRPr lang="pt-BR"/>
          </a:p>
        </p:txBody>
      </p:sp>
      <p:sp>
        <p:nvSpPr>
          <p:cNvPr id="394258" name="Line 18"/>
          <p:cNvSpPr>
            <a:spLocks noChangeShapeType="1"/>
          </p:cNvSpPr>
          <p:nvPr/>
        </p:nvSpPr>
        <p:spPr bwMode="auto">
          <a:xfrm>
            <a:off x="6411913" y="5965825"/>
            <a:ext cx="0" cy="487363"/>
          </a:xfrm>
          <a:prstGeom prst="line">
            <a:avLst/>
          </a:prstGeom>
          <a:noFill/>
          <a:ln w="9525">
            <a:solidFill>
              <a:schemeClr val="tx1"/>
            </a:solidFill>
            <a:round/>
            <a:headEnd/>
            <a:tailEnd/>
          </a:ln>
          <a:effectLst/>
        </p:spPr>
        <p:txBody>
          <a:bodyPr wrap="none" anchor="ctr"/>
          <a:lstStyle/>
          <a:p>
            <a:endParaRPr lang="pt-BR"/>
          </a:p>
        </p:txBody>
      </p:sp>
      <p:sp>
        <p:nvSpPr>
          <p:cNvPr id="394259" name="Line 19"/>
          <p:cNvSpPr>
            <a:spLocks noChangeShapeType="1"/>
          </p:cNvSpPr>
          <p:nvPr/>
        </p:nvSpPr>
        <p:spPr bwMode="auto">
          <a:xfrm flipH="1">
            <a:off x="6651625" y="6289675"/>
            <a:ext cx="1839913" cy="0"/>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394260" name="Line 20"/>
          <p:cNvSpPr>
            <a:spLocks noChangeShapeType="1"/>
          </p:cNvSpPr>
          <p:nvPr/>
        </p:nvSpPr>
        <p:spPr bwMode="auto">
          <a:xfrm>
            <a:off x="6651625" y="5965825"/>
            <a:ext cx="0" cy="487363"/>
          </a:xfrm>
          <a:prstGeom prst="line">
            <a:avLst/>
          </a:prstGeom>
          <a:noFill/>
          <a:ln w="9525">
            <a:solidFill>
              <a:schemeClr val="tx1"/>
            </a:solidFill>
            <a:round/>
            <a:headEnd/>
            <a:tailEnd/>
          </a:ln>
          <a:effectLst/>
        </p:spPr>
        <p:txBody>
          <a:bodyPr wrap="none" anchor="ctr"/>
          <a:lstStyle/>
          <a:p>
            <a:endParaRPr lang="pt-BR"/>
          </a:p>
        </p:txBody>
      </p:sp>
      <p:sp>
        <p:nvSpPr>
          <p:cNvPr id="394261" name="Line 21"/>
          <p:cNvSpPr>
            <a:spLocks noChangeShapeType="1"/>
          </p:cNvSpPr>
          <p:nvPr/>
        </p:nvSpPr>
        <p:spPr bwMode="auto">
          <a:xfrm>
            <a:off x="8491538" y="5965825"/>
            <a:ext cx="0" cy="487363"/>
          </a:xfrm>
          <a:prstGeom prst="line">
            <a:avLst/>
          </a:prstGeom>
          <a:noFill/>
          <a:ln w="9525">
            <a:solidFill>
              <a:schemeClr val="tx1"/>
            </a:solidFill>
            <a:round/>
            <a:headEnd/>
            <a:tailEnd/>
          </a:ln>
          <a:effectLst/>
        </p:spPr>
        <p:txBody>
          <a:bodyPr wrap="none" anchor="ctr"/>
          <a:lstStyle/>
          <a:p>
            <a:endParaRPr lang="pt-B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p:cNvPicPr>
            <a:picLocks noGrp="1" noChangeAspect="1" noChangeArrowheads="1"/>
          </p:cNvPicPr>
          <p:nvPr>
            <p:ph type="title"/>
          </p:nvPr>
        </p:nvPicPr>
        <p:blipFill>
          <a:blip r:embed="rId2" cstate="print">
            <a:lum bright="24000"/>
          </a:blip>
          <a:srcRect t="1665" r="4755" b="4407"/>
          <a:stretch>
            <a:fillRect/>
          </a:stretch>
        </p:blipFill>
        <p:spPr bwMode="auto">
          <a:xfrm>
            <a:off x="3563888" y="2492896"/>
            <a:ext cx="2527300" cy="3024187"/>
          </a:xfrm>
          <a:prstGeom prst="rect">
            <a:avLst/>
          </a:prstGeom>
          <a:noFill/>
          <a:ln w="12700">
            <a:solidFill>
              <a:schemeClr val="tx1"/>
            </a:solidFill>
            <a:miter lim="800000"/>
            <a:headEnd/>
            <a:tailEnd/>
          </a:ln>
        </p:spPr>
      </p:pic>
      <p:sp>
        <p:nvSpPr>
          <p:cNvPr id="395267" name="Rectangle 3"/>
          <p:cNvSpPr>
            <a:spLocks noGrp="1" noChangeArrowheads="1"/>
          </p:cNvSpPr>
          <p:nvPr>
            <p:ph type="title"/>
          </p:nvPr>
        </p:nvSpPr>
        <p:spPr bwMode="auto">
          <a:xfrm>
            <a:off x="467544" y="690563"/>
            <a:ext cx="7762056" cy="658812"/>
          </a:xfrm>
          <a:prstGeom prst="rect">
            <a:avLst/>
          </a:prstGeom>
          <a:solidFill>
            <a:srgbClr val="FFFFFF"/>
          </a:solidFill>
          <a:ln>
            <a:solidFill>
              <a:srgbClr val="000000"/>
            </a:solidFill>
            <a:miter lim="800000"/>
            <a:headEnd/>
            <a:tailEnd/>
          </a:ln>
        </p:spPr>
        <p:txBody>
          <a:bodyPr/>
          <a:lstStyle/>
          <a:p>
            <a:pPr algn="l"/>
            <a:r>
              <a:rPr lang="en-US" sz="3200" b="1" smtClean="0">
                <a:solidFill>
                  <a:schemeClr val="tx1"/>
                </a:solidFill>
                <a:latin typeface="Arial" charset="0"/>
              </a:rPr>
              <a:t>Cartão Kanban</a:t>
            </a:r>
            <a:endParaRPr lang="pt-BR" sz="3200" b="1" smtClean="0">
              <a:solidFill>
                <a:schemeClr val="tx1"/>
              </a:solidFill>
              <a:latin typeface="Arial" charset="0"/>
            </a:endParaRPr>
          </a:p>
        </p:txBody>
      </p:sp>
      <p:sp>
        <p:nvSpPr>
          <p:cNvPr id="395268" name="Rectangle 4"/>
          <p:cNvSpPr>
            <a:spLocks noGrp="1" noChangeArrowheads="1"/>
          </p:cNvSpPr>
          <p:nvPr>
            <p:ph type="body" sz="half" idx="4294967295"/>
          </p:nvPr>
        </p:nvSpPr>
        <p:spPr bwMode="auto">
          <a:xfrm flipH="1">
            <a:off x="827584" y="1556792"/>
            <a:ext cx="4238625" cy="425450"/>
          </a:xfrm>
          <a:prstGeom prst="rect">
            <a:avLst/>
          </a:prstGeom>
          <a:solidFill>
            <a:srgbClr val="FFFFFF"/>
          </a:solidFill>
          <a:ln>
            <a:solidFill>
              <a:srgbClr val="000000"/>
            </a:solidFill>
            <a:miter lim="800000"/>
            <a:headEnd/>
            <a:tailEnd/>
          </a:ln>
        </p:spPr>
        <p:txBody>
          <a:bodyPr/>
          <a:lstStyle/>
          <a:p>
            <a:pPr lvl="1">
              <a:lnSpc>
                <a:spcPct val="90000"/>
              </a:lnSpc>
            </a:pPr>
            <a:r>
              <a:rPr lang="en-US" sz="2200" b="1" smtClean="0">
                <a:latin typeface="Arial" charset="0"/>
              </a:rPr>
              <a:t>Cartão de produção</a:t>
            </a:r>
            <a:r>
              <a:rPr lang="en-US" sz="2000" smtClean="0">
                <a:latin typeface="Arial" charset="0"/>
              </a:rPr>
              <a:t> </a:t>
            </a:r>
          </a:p>
        </p:txBody>
      </p:sp>
      <p:sp>
        <p:nvSpPr>
          <p:cNvPr id="395269" name="Text Box 5"/>
          <p:cNvSpPr txBox="1">
            <a:spLocks noChangeArrowheads="1"/>
          </p:cNvSpPr>
          <p:nvPr/>
        </p:nvSpPr>
        <p:spPr bwMode="auto">
          <a:xfrm>
            <a:off x="6084888" y="4292600"/>
            <a:ext cx="2119312" cy="857250"/>
          </a:xfrm>
          <a:prstGeom prst="rect">
            <a:avLst/>
          </a:prstGeom>
          <a:noFill/>
          <a:ln w="9525">
            <a:noFill/>
            <a:miter lim="800000"/>
            <a:headEnd/>
            <a:tailEnd/>
          </a:ln>
          <a:effectLst/>
        </p:spPr>
        <p:txBody>
          <a:bodyPr wrap="none" lIns="96661" tIns="48331" rIns="96661" bIns="48331">
            <a:spAutoFit/>
          </a:bodyPr>
          <a:lstStyle/>
          <a:p>
            <a:pPr defTabSz="966788" eaLnBrk="0" hangingPunct="0"/>
            <a:r>
              <a:rPr lang="pt-BR" sz="2500"/>
              <a:t>Qtde.</a:t>
            </a:r>
          </a:p>
          <a:p>
            <a:pPr defTabSz="966788" eaLnBrk="0" hangingPunct="0"/>
            <a:r>
              <a:rPr lang="pt-BR" sz="2500"/>
              <a:t>Pç/Embalagem</a:t>
            </a:r>
          </a:p>
        </p:txBody>
      </p:sp>
      <p:sp>
        <p:nvSpPr>
          <p:cNvPr id="395270" name="Text Box 6"/>
          <p:cNvSpPr txBox="1">
            <a:spLocks noChangeArrowheads="1"/>
          </p:cNvSpPr>
          <p:nvPr/>
        </p:nvSpPr>
        <p:spPr bwMode="auto">
          <a:xfrm>
            <a:off x="6227763" y="3500438"/>
            <a:ext cx="2011362" cy="476250"/>
          </a:xfrm>
          <a:prstGeom prst="rect">
            <a:avLst/>
          </a:prstGeom>
          <a:noFill/>
          <a:ln w="9525">
            <a:noFill/>
            <a:miter lim="800000"/>
            <a:headEnd/>
            <a:tailEnd/>
          </a:ln>
          <a:effectLst/>
        </p:spPr>
        <p:txBody>
          <a:bodyPr wrap="none" lIns="96661" tIns="48331" rIns="96661" bIns="48331">
            <a:spAutoFit/>
          </a:bodyPr>
          <a:lstStyle/>
          <a:p>
            <a:pPr defTabSz="966788" eaLnBrk="0" hangingPunct="0"/>
            <a:r>
              <a:rPr lang="pt-BR" sz="2500"/>
              <a:t>Nome da peça</a:t>
            </a:r>
          </a:p>
        </p:txBody>
      </p:sp>
      <p:sp>
        <p:nvSpPr>
          <p:cNvPr id="395271" name="Text Box 7"/>
          <p:cNvSpPr txBox="1">
            <a:spLocks noChangeArrowheads="1"/>
          </p:cNvSpPr>
          <p:nvPr/>
        </p:nvSpPr>
        <p:spPr bwMode="auto">
          <a:xfrm>
            <a:off x="2339975" y="4340225"/>
            <a:ext cx="1131888" cy="457200"/>
          </a:xfrm>
          <a:prstGeom prst="rect">
            <a:avLst/>
          </a:prstGeom>
          <a:noFill/>
          <a:ln w="9525">
            <a:noFill/>
            <a:miter lim="800000"/>
            <a:headEnd/>
            <a:tailEnd/>
          </a:ln>
          <a:effectLst/>
        </p:spPr>
        <p:txBody>
          <a:bodyPr wrap="none">
            <a:spAutoFit/>
          </a:bodyPr>
          <a:lstStyle/>
          <a:p>
            <a:r>
              <a:rPr lang="en-US" sz="2400"/>
              <a:t>Modelo</a:t>
            </a:r>
            <a:endParaRPr lang="pt-BR" sz="2400"/>
          </a:p>
        </p:txBody>
      </p:sp>
      <p:sp>
        <p:nvSpPr>
          <p:cNvPr id="395272" name="Text Box 8"/>
          <p:cNvSpPr txBox="1">
            <a:spLocks noChangeArrowheads="1"/>
          </p:cNvSpPr>
          <p:nvPr/>
        </p:nvSpPr>
        <p:spPr bwMode="auto">
          <a:xfrm>
            <a:off x="6037263" y="5334000"/>
            <a:ext cx="2427268" cy="830997"/>
          </a:xfrm>
          <a:prstGeom prst="rect">
            <a:avLst/>
          </a:prstGeom>
          <a:noFill/>
          <a:ln w="9525">
            <a:noFill/>
            <a:miter lim="800000"/>
            <a:headEnd/>
            <a:tailEnd/>
          </a:ln>
          <a:effectLst/>
        </p:spPr>
        <p:txBody>
          <a:bodyPr wrap="none">
            <a:spAutoFit/>
          </a:bodyPr>
          <a:lstStyle/>
          <a:p>
            <a:r>
              <a:rPr lang="pt-BR" sz="2400" dirty="0"/>
              <a:t>Identificação do </a:t>
            </a:r>
            <a:endParaRPr lang="pt-BR" sz="2400" dirty="0" smtClean="0"/>
          </a:p>
          <a:p>
            <a:r>
              <a:rPr lang="pt-BR" sz="2400" dirty="0" smtClean="0"/>
              <a:t>Cliente</a:t>
            </a:r>
            <a:endParaRPr lang="pt-BR" sz="2400" dirty="0"/>
          </a:p>
        </p:txBody>
      </p:sp>
      <p:sp>
        <p:nvSpPr>
          <p:cNvPr id="395273" name="Text Box 9"/>
          <p:cNvSpPr txBox="1">
            <a:spLocks noChangeArrowheads="1"/>
          </p:cNvSpPr>
          <p:nvPr/>
        </p:nvSpPr>
        <p:spPr bwMode="auto">
          <a:xfrm>
            <a:off x="611188" y="2781300"/>
            <a:ext cx="2078037" cy="457200"/>
          </a:xfrm>
          <a:prstGeom prst="rect">
            <a:avLst/>
          </a:prstGeom>
          <a:noFill/>
          <a:ln w="9525">
            <a:noFill/>
            <a:miter lim="800000"/>
            <a:headEnd/>
            <a:tailEnd/>
          </a:ln>
          <a:effectLst/>
        </p:spPr>
        <p:txBody>
          <a:bodyPr wrap="none">
            <a:spAutoFit/>
          </a:bodyPr>
          <a:lstStyle/>
          <a:p>
            <a:r>
              <a:rPr lang="en-US" sz="2400"/>
              <a:t>Código da peça</a:t>
            </a:r>
            <a:endParaRPr lang="pt-BR" sz="2400"/>
          </a:p>
        </p:txBody>
      </p:sp>
      <p:sp>
        <p:nvSpPr>
          <p:cNvPr id="395274" name="Line 10"/>
          <p:cNvSpPr>
            <a:spLocks noChangeShapeType="1"/>
          </p:cNvSpPr>
          <p:nvPr/>
        </p:nvSpPr>
        <p:spPr bwMode="auto">
          <a:xfrm>
            <a:off x="2987675" y="3068638"/>
            <a:ext cx="720725" cy="73025"/>
          </a:xfrm>
          <a:prstGeom prst="line">
            <a:avLst/>
          </a:prstGeom>
          <a:noFill/>
          <a:ln w="28575">
            <a:solidFill>
              <a:schemeClr val="tx1"/>
            </a:solidFill>
            <a:round/>
            <a:headEnd/>
            <a:tailEnd type="triangle" w="med" len="med"/>
          </a:ln>
          <a:effectLst/>
        </p:spPr>
        <p:txBody>
          <a:bodyPr/>
          <a:lstStyle/>
          <a:p>
            <a:endParaRPr lang="pt-BR"/>
          </a:p>
        </p:txBody>
      </p:sp>
      <p:sp>
        <p:nvSpPr>
          <p:cNvPr id="395275" name="Line 11"/>
          <p:cNvSpPr>
            <a:spLocks noChangeShapeType="1"/>
          </p:cNvSpPr>
          <p:nvPr/>
        </p:nvSpPr>
        <p:spPr bwMode="auto">
          <a:xfrm flipH="1" flipV="1">
            <a:off x="5435600" y="3573463"/>
            <a:ext cx="792163" cy="142875"/>
          </a:xfrm>
          <a:prstGeom prst="line">
            <a:avLst/>
          </a:prstGeom>
          <a:noFill/>
          <a:ln w="28575">
            <a:solidFill>
              <a:schemeClr val="tx1"/>
            </a:solidFill>
            <a:round/>
            <a:headEnd/>
            <a:tailEnd type="triangle" w="med" len="med"/>
          </a:ln>
          <a:effectLst/>
        </p:spPr>
        <p:txBody>
          <a:bodyPr/>
          <a:lstStyle/>
          <a:p>
            <a:endParaRPr lang="pt-BR"/>
          </a:p>
        </p:txBody>
      </p:sp>
      <p:sp>
        <p:nvSpPr>
          <p:cNvPr id="395276" name="Line 12"/>
          <p:cNvSpPr>
            <a:spLocks noChangeShapeType="1"/>
          </p:cNvSpPr>
          <p:nvPr/>
        </p:nvSpPr>
        <p:spPr bwMode="auto">
          <a:xfrm flipH="1" flipV="1">
            <a:off x="5435600" y="4725988"/>
            <a:ext cx="649288" cy="215900"/>
          </a:xfrm>
          <a:prstGeom prst="line">
            <a:avLst/>
          </a:prstGeom>
          <a:noFill/>
          <a:ln w="28575">
            <a:solidFill>
              <a:schemeClr val="tx1"/>
            </a:solidFill>
            <a:round/>
            <a:headEnd/>
            <a:tailEnd type="triangle" w="med" len="med"/>
          </a:ln>
          <a:effectLst/>
        </p:spPr>
        <p:txBody>
          <a:bodyPr/>
          <a:lstStyle/>
          <a:p>
            <a:endParaRPr lang="pt-BR"/>
          </a:p>
        </p:txBody>
      </p:sp>
      <p:sp>
        <p:nvSpPr>
          <p:cNvPr id="395277" name="Line 13"/>
          <p:cNvSpPr>
            <a:spLocks noChangeShapeType="1"/>
          </p:cNvSpPr>
          <p:nvPr/>
        </p:nvSpPr>
        <p:spPr bwMode="auto">
          <a:xfrm flipH="1" flipV="1">
            <a:off x="5257800" y="5105400"/>
            <a:ext cx="1008063" cy="287338"/>
          </a:xfrm>
          <a:prstGeom prst="line">
            <a:avLst/>
          </a:prstGeom>
          <a:noFill/>
          <a:ln w="28575">
            <a:solidFill>
              <a:schemeClr val="tx1"/>
            </a:solidFill>
            <a:round/>
            <a:headEnd/>
            <a:tailEnd type="triangle" w="med" len="med"/>
          </a:ln>
          <a:effectLst/>
        </p:spPr>
        <p:txBody>
          <a:bodyPr/>
          <a:lstStyle/>
          <a:p>
            <a:endParaRPr lang="pt-BR"/>
          </a:p>
        </p:txBody>
      </p:sp>
      <p:sp>
        <p:nvSpPr>
          <p:cNvPr id="395278" name="Line 14"/>
          <p:cNvSpPr>
            <a:spLocks noChangeShapeType="1"/>
          </p:cNvSpPr>
          <p:nvPr/>
        </p:nvSpPr>
        <p:spPr bwMode="auto">
          <a:xfrm>
            <a:off x="3419475" y="4629150"/>
            <a:ext cx="360363" cy="0"/>
          </a:xfrm>
          <a:prstGeom prst="line">
            <a:avLst/>
          </a:prstGeom>
          <a:noFill/>
          <a:ln w="28575">
            <a:solidFill>
              <a:schemeClr val="tx1"/>
            </a:solidFill>
            <a:round/>
            <a:headEnd/>
            <a:tailEnd type="triangle" w="med" len="med"/>
          </a:ln>
          <a:effectLst/>
        </p:spPr>
        <p:txBody>
          <a:bodyPr/>
          <a:lstStyle/>
          <a:p>
            <a:endParaRPr lang="pt-BR"/>
          </a:p>
        </p:txBody>
      </p:sp>
      <p:sp>
        <p:nvSpPr>
          <p:cNvPr id="395279" name="Line 15"/>
          <p:cNvSpPr>
            <a:spLocks noChangeShapeType="1"/>
          </p:cNvSpPr>
          <p:nvPr/>
        </p:nvSpPr>
        <p:spPr bwMode="auto">
          <a:xfrm flipH="1">
            <a:off x="5181600" y="2636838"/>
            <a:ext cx="1119188" cy="411162"/>
          </a:xfrm>
          <a:prstGeom prst="line">
            <a:avLst/>
          </a:prstGeom>
          <a:noFill/>
          <a:ln w="28575">
            <a:solidFill>
              <a:schemeClr val="tx1"/>
            </a:solidFill>
            <a:round/>
            <a:headEnd/>
            <a:tailEnd type="triangle" w="med" len="med"/>
          </a:ln>
          <a:effectLst/>
        </p:spPr>
        <p:txBody>
          <a:bodyPr/>
          <a:lstStyle/>
          <a:p>
            <a:endParaRPr lang="pt-BR"/>
          </a:p>
        </p:txBody>
      </p:sp>
      <p:sp>
        <p:nvSpPr>
          <p:cNvPr id="395280" name="Text Box 16"/>
          <p:cNvSpPr txBox="1">
            <a:spLocks noChangeArrowheads="1"/>
          </p:cNvSpPr>
          <p:nvPr/>
        </p:nvSpPr>
        <p:spPr bwMode="auto">
          <a:xfrm>
            <a:off x="6300788" y="1989138"/>
            <a:ext cx="2087562" cy="1619250"/>
          </a:xfrm>
          <a:prstGeom prst="rect">
            <a:avLst/>
          </a:prstGeom>
          <a:noFill/>
          <a:ln w="9525">
            <a:noFill/>
            <a:miter lim="800000"/>
            <a:headEnd/>
            <a:tailEnd/>
          </a:ln>
          <a:effectLst/>
        </p:spPr>
        <p:txBody>
          <a:bodyPr lIns="96661" tIns="48331" rIns="96661" bIns="48331">
            <a:spAutoFit/>
          </a:bodyPr>
          <a:lstStyle/>
          <a:p>
            <a:pPr defTabSz="966788" eaLnBrk="0" hangingPunct="0"/>
            <a:r>
              <a:rPr lang="pt-BR" sz="2500"/>
              <a:t>Local onde são produzidas as peças.</a:t>
            </a:r>
          </a:p>
        </p:txBody>
      </p:sp>
      <p:sp>
        <p:nvSpPr>
          <p:cNvPr id="395281" name="Line 17"/>
          <p:cNvSpPr>
            <a:spLocks noChangeShapeType="1"/>
          </p:cNvSpPr>
          <p:nvPr/>
        </p:nvSpPr>
        <p:spPr bwMode="auto">
          <a:xfrm flipV="1">
            <a:off x="3419475" y="4149725"/>
            <a:ext cx="215900" cy="430213"/>
          </a:xfrm>
          <a:prstGeom prst="line">
            <a:avLst/>
          </a:prstGeom>
          <a:noFill/>
          <a:ln w="28575">
            <a:solidFill>
              <a:schemeClr val="tx1"/>
            </a:solidFill>
            <a:round/>
            <a:headEnd/>
            <a:tailEnd type="triangle" w="med" len="med"/>
          </a:ln>
          <a:effectLst/>
        </p:spPr>
        <p:txBody>
          <a:bodyPr/>
          <a:lstStyle/>
          <a:p>
            <a:endParaRPr lang="pt-B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bwMode="auto">
          <a:xfrm>
            <a:off x="755576" y="692696"/>
            <a:ext cx="6750050" cy="579437"/>
          </a:xfrm>
          <a:prstGeom prst="rect">
            <a:avLst/>
          </a:prstGeom>
          <a:solidFill>
            <a:srgbClr val="FFFFFF"/>
          </a:solidFill>
          <a:ln>
            <a:solidFill>
              <a:srgbClr val="000000"/>
            </a:solidFill>
            <a:miter lim="800000"/>
            <a:headEnd/>
            <a:tailEnd/>
          </a:ln>
        </p:spPr>
        <p:txBody>
          <a:bodyPr/>
          <a:lstStyle/>
          <a:p>
            <a:r>
              <a:rPr lang="en-US" sz="3600" b="1" smtClean="0">
                <a:solidFill>
                  <a:schemeClr val="tx1"/>
                </a:solidFill>
                <a:latin typeface="Arial" charset="0"/>
              </a:rPr>
              <a:t>Quadro Kanban</a:t>
            </a:r>
            <a:endParaRPr lang="pt-BR" sz="3600" b="1" smtClean="0">
              <a:solidFill>
                <a:schemeClr val="tx1"/>
              </a:solidFill>
              <a:latin typeface="Arial" charset="0"/>
            </a:endParaRPr>
          </a:p>
        </p:txBody>
      </p:sp>
      <p:pic>
        <p:nvPicPr>
          <p:cNvPr id="396291" name="Picture 3"/>
          <p:cNvPicPr>
            <a:picLocks noChangeAspect="1" noChangeArrowheads="1"/>
          </p:cNvPicPr>
          <p:nvPr/>
        </p:nvPicPr>
        <p:blipFill>
          <a:blip r:embed="rId2" cstate="print"/>
          <a:srcRect/>
          <a:stretch>
            <a:fillRect/>
          </a:stretch>
        </p:blipFill>
        <p:spPr bwMode="auto">
          <a:xfrm>
            <a:off x="1163638" y="1544638"/>
            <a:ext cx="6716712" cy="4906962"/>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7314" name="Picture 2" descr="MVC-378S"/>
          <p:cNvPicPr>
            <a:picLocks noGrp="1" noChangeAspect="1" noChangeArrowheads="1"/>
          </p:cNvPicPr>
          <p:nvPr>
            <p:ph idx="4294967295"/>
          </p:nvPr>
        </p:nvPicPr>
        <p:blipFill>
          <a:blip r:embed="rId2" cstate="print"/>
          <a:srcRect t="9349" r="24791" b="13881"/>
          <a:stretch>
            <a:fillRect/>
          </a:stretch>
        </p:blipFill>
        <p:spPr bwMode="auto">
          <a:xfrm>
            <a:off x="1763688" y="1412776"/>
            <a:ext cx="3611563" cy="4768850"/>
          </a:xfrm>
          <a:prstGeom prst="rect">
            <a:avLst/>
          </a:prstGeom>
          <a:noFill/>
        </p:spPr>
      </p:pic>
      <p:pic>
        <p:nvPicPr>
          <p:cNvPr id="397316" name="Picture 4" descr="MVC-376S"/>
          <p:cNvPicPr>
            <a:picLocks noGrp="1" noChangeAspect="1" noChangeArrowheads="1"/>
          </p:cNvPicPr>
          <p:nvPr>
            <p:ph idx="4294967295"/>
          </p:nvPr>
        </p:nvPicPr>
        <p:blipFill>
          <a:blip r:embed="rId3" cstate="print"/>
          <a:srcRect l="22838" t="11563" r="27553" b="8125"/>
          <a:stretch>
            <a:fillRect/>
          </a:stretch>
        </p:blipFill>
        <p:spPr bwMode="auto">
          <a:xfrm>
            <a:off x="3635896" y="3140968"/>
            <a:ext cx="1244600" cy="1511300"/>
          </a:xfrm>
          <a:prstGeom prst="rect">
            <a:avLst/>
          </a:prstGeom>
          <a:noFill/>
          <a:ln>
            <a:miter lim="800000"/>
            <a:headEnd/>
            <a:tailEnd/>
          </a:ln>
        </p:spPr>
      </p:pic>
      <p:sp>
        <p:nvSpPr>
          <p:cNvPr id="397315" name="Text Box 3"/>
          <p:cNvSpPr txBox="1">
            <a:spLocks noChangeArrowheads="1"/>
          </p:cNvSpPr>
          <p:nvPr/>
        </p:nvSpPr>
        <p:spPr bwMode="auto">
          <a:xfrm>
            <a:off x="6084888" y="1989138"/>
            <a:ext cx="777875" cy="476250"/>
          </a:xfrm>
          <a:prstGeom prst="rect">
            <a:avLst/>
          </a:prstGeom>
          <a:noFill/>
          <a:ln w="9525">
            <a:noFill/>
            <a:miter lim="800000"/>
            <a:headEnd/>
            <a:tailEnd/>
          </a:ln>
          <a:effectLst/>
        </p:spPr>
        <p:txBody>
          <a:bodyPr wrap="none" lIns="96661" tIns="48331" rIns="96661" bIns="48331">
            <a:spAutoFit/>
          </a:bodyPr>
          <a:lstStyle/>
          <a:p>
            <a:pPr defTabSz="966788" eaLnBrk="0" hangingPunct="0"/>
            <a:r>
              <a:rPr lang="pt-BR" sz="2500"/>
              <a:t>Item</a:t>
            </a:r>
          </a:p>
        </p:txBody>
      </p:sp>
      <p:sp>
        <p:nvSpPr>
          <p:cNvPr id="397317" name="Text Box 5"/>
          <p:cNvSpPr txBox="1">
            <a:spLocks noChangeArrowheads="1"/>
          </p:cNvSpPr>
          <p:nvPr/>
        </p:nvSpPr>
        <p:spPr bwMode="auto">
          <a:xfrm>
            <a:off x="6011863" y="2492375"/>
            <a:ext cx="1131887" cy="457200"/>
          </a:xfrm>
          <a:prstGeom prst="rect">
            <a:avLst/>
          </a:prstGeom>
          <a:noFill/>
          <a:ln w="9525">
            <a:noFill/>
            <a:miter lim="800000"/>
            <a:headEnd/>
            <a:tailEnd/>
          </a:ln>
          <a:effectLst/>
        </p:spPr>
        <p:txBody>
          <a:bodyPr wrap="none">
            <a:spAutoFit/>
          </a:bodyPr>
          <a:lstStyle/>
          <a:p>
            <a:r>
              <a:rPr lang="en-US" sz="2400"/>
              <a:t>Modelo</a:t>
            </a:r>
            <a:endParaRPr lang="pt-BR" sz="2400"/>
          </a:p>
        </p:txBody>
      </p:sp>
      <p:sp>
        <p:nvSpPr>
          <p:cNvPr id="397318" name="Text Box 6"/>
          <p:cNvSpPr txBox="1">
            <a:spLocks noChangeArrowheads="1"/>
          </p:cNvSpPr>
          <p:nvPr/>
        </p:nvSpPr>
        <p:spPr bwMode="auto">
          <a:xfrm>
            <a:off x="5940425" y="1557338"/>
            <a:ext cx="2078038" cy="457200"/>
          </a:xfrm>
          <a:prstGeom prst="rect">
            <a:avLst/>
          </a:prstGeom>
          <a:noFill/>
          <a:ln w="9525">
            <a:noFill/>
            <a:miter lim="800000"/>
            <a:headEnd/>
            <a:tailEnd/>
          </a:ln>
          <a:effectLst/>
        </p:spPr>
        <p:txBody>
          <a:bodyPr wrap="none">
            <a:spAutoFit/>
          </a:bodyPr>
          <a:lstStyle/>
          <a:p>
            <a:r>
              <a:rPr lang="en-US" sz="2400"/>
              <a:t>Código da peça</a:t>
            </a:r>
            <a:endParaRPr lang="pt-BR" sz="2400"/>
          </a:p>
        </p:txBody>
      </p:sp>
      <p:sp>
        <p:nvSpPr>
          <p:cNvPr id="397319" name="Line 7"/>
          <p:cNvSpPr>
            <a:spLocks noChangeShapeType="1"/>
          </p:cNvSpPr>
          <p:nvPr/>
        </p:nvSpPr>
        <p:spPr bwMode="auto">
          <a:xfrm flipH="1" flipV="1">
            <a:off x="5219700" y="2565400"/>
            <a:ext cx="647700" cy="142875"/>
          </a:xfrm>
          <a:prstGeom prst="line">
            <a:avLst/>
          </a:prstGeom>
          <a:noFill/>
          <a:ln w="28575">
            <a:solidFill>
              <a:schemeClr val="tx1"/>
            </a:solidFill>
            <a:round/>
            <a:headEnd/>
            <a:tailEnd type="triangle" w="med" len="med"/>
          </a:ln>
          <a:effectLst/>
        </p:spPr>
        <p:txBody>
          <a:bodyPr/>
          <a:lstStyle/>
          <a:p>
            <a:endParaRPr lang="pt-BR"/>
          </a:p>
        </p:txBody>
      </p:sp>
      <p:sp>
        <p:nvSpPr>
          <p:cNvPr id="397320" name="Line 8"/>
          <p:cNvSpPr>
            <a:spLocks noChangeShapeType="1"/>
          </p:cNvSpPr>
          <p:nvPr/>
        </p:nvSpPr>
        <p:spPr bwMode="auto">
          <a:xfrm flipH="1">
            <a:off x="5292725" y="2205038"/>
            <a:ext cx="792163" cy="0"/>
          </a:xfrm>
          <a:prstGeom prst="line">
            <a:avLst/>
          </a:prstGeom>
          <a:noFill/>
          <a:ln w="28575">
            <a:solidFill>
              <a:schemeClr val="tx1"/>
            </a:solidFill>
            <a:round/>
            <a:headEnd/>
            <a:tailEnd type="triangle" w="med" len="med"/>
          </a:ln>
          <a:effectLst/>
        </p:spPr>
        <p:txBody>
          <a:bodyPr/>
          <a:lstStyle/>
          <a:p>
            <a:endParaRPr lang="pt-BR"/>
          </a:p>
        </p:txBody>
      </p:sp>
      <p:sp>
        <p:nvSpPr>
          <p:cNvPr id="397321" name="Line 9"/>
          <p:cNvSpPr>
            <a:spLocks noChangeShapeType="1"/>
          </p:cNvSpPr>
          <p:nvPr/>
        </p:nvSpPr>
        <p:spPr bwMode="auto">
          <a:xfrm flipH="1">
            <a:off x="5364163" y="1773238"/>
            <a:ext cx="576262" cy="71437"/>
          </a:xfrm>
          <a:prstGeom prst="line">
            <a:avLst/>
          </a:prstGeom>
          <a:noFill/>
          <a:ln w="28575">
            <a:solidFill>
              <a:schemeClr val="tx1"/>
            </a:solidFill>
            <a:round/>
            <a:headEnd/>
            <a:tailEnd type="triangle" w="med" len="med"/>
          </a:ln>
          <a:effectLst/>
        </p:spPr>
        <p:txBody>
          <a:bodyPr/>
          <a:lstStyle/>
          <a:p>
            <a:endParaRPr lang="pt-BR"/>
          </a:p>
        </p:txBody>
      </p:sp>
      <p:sp>
        <p:nvSpPr>
          <p:cNvPr id="397322" name="Line 10"/>
          <p:cNvSpPr>
            <a:spLocks noChangeShapeType="1"/>
          </p:cNvSpPr>
          <p:nvPr/>
        </p:nvSpPr>
        <p:spPr bwMode="auto">
          <a:xfrm flipH="1">
            <a:off x="3851275" y="4797425"/>
            <a:ext cx="2160588" cy="0"/>
          </a:xfrm>
          <a:prstGeom prst="line">
            <a:avLst/>
          </a:prstGeom>
          <a:noFill/>
          <a:ln w="28575">
            <a:solidFill>
              <a:schemeClr val="tx1"/>
            </a:solidFill>
            <a:round/>
            <a:headEnd/>
            <a:tailEnd type="triangle" w="med" len="med"/>
          </a:ln>
          <a:effectLst/>
        </p:spPr>
        <p:txBody>
          <a:bodyPr/>
          <a:lstStyle/>
          <a:p>
            <a:endParaRPr lang="pt-BR"/>
          </a:p>
        </p:txBody>
      </p:sp>
      <p:sp>
        <p:nvSpPr>
          <p:cNvPr id="397323" name="Text Box 11"/>
          <p:cNvSpPr txBox="1">
            <a:spLocks noChangeArrowheads="1"/>
          </p:cNvSpPr>
          <p:nvPr/>
        </p:nvSpPr>
        <p:spPr bwMode="auto">
          <a:xfrm>
            <a:off x="6011863" y="4581525"/>
            <a:ext cx="2001837" cy="457200"/>
          </a:xfrm>
          <a:prstGeom prst="rect">
            <a:avLst/>
          </a:prstGeom>
          <a:noFill/>
          <a:ln w="9525">
            <a:noFill/>
            <a:miter lim="800000"/>
            <a:headEnd/>
            <a:tailEnd/>
          </a:ln>
          <a:effectLst/>
        </p:spPr>
        <p:txBody>
          <a:bodyPr wrap="none">
            <a:spAutoFit/>
          </a:bodyPr>
          <a:lstStyle/>
          <a:p>
            <a:r>
              <a:rPr lang="en-US" sz="2400"/>
              <a:t>Escala Kanban</a:t>
            </a:r>
            <a:endParaRPr lang="pt-BR" sz="2400"/>
          </a:p>
        </p:txBody>
      </p:sp>
      <p:sp>
        <p:nvSpPr>
          <p:cNvPr id="397324" name="Text Box 12"/>
          <p:cNvSpPr txBox="1">
            <a:spLocks noChangeArrowheads="1"/>
          </p:cNvSpPr>
          <p:nvPr/>
        </p:nvSpPr>
        <p:spPr bwMode="auto">
          <a:xfrm>
            <a:off x="6064250" y="5105400"/>
            <a:ext cx="2232025" cy="457200"/>
          </a:xfrm>
          <a:prstGeom prst="rect">
            <a:avLst/>
          </a:prstGeom>
          <a:noFill/>
          <a:ln w="9525">
            <a:noFill/>
            <a:miter lim="800000"/>
            <a:headEnd/>
            <a:tailEnd/>
          </a:ln>
          <a:effectLst/>
        </p:spPr>
        <p:txBody>
          <a:bodyPr wrap="none">
            <a:spAutoFit/>
          </a:bodyPr>
          <a:lstStyle/>
          <a:p>
            <a:r>
              <a:rPr lang="en-US" sz="2400"/>
              <a:t>Código de Cores</a:t>
            </a:r>
            <a:endParaRPr lang="pt-BR" sz="2400"/>
          </a:p>
        </p:txBody>
      </p:sp>
      <p:sp>
        <p:nvSpPr>
          <p:cNvPr id="397325" name="Line 13"/>
          <p:cNvSpPr>
            <a:spLocks noChangeShapeType="1"/>
          </p:cNvSpPr>
          <p:nvPr/>
        </p:nvSpPr>
        <p:spPr bwMode="auto">
          <a:xfrm flipH="1">
            <a:off x="4572000" y="5373688"/>
            <a:ext cx="1512888" cy="215900"/>
          </a:xfrm>
          <a:prstGeom prst="line">
            <a:avLst/>
          </a:prstGeom>
          <a:noFill/>
          <a:ln w="28575">
            <a:solidFill>
              <a:schemeClr val="tx1"/>
            </a:solidFill>
            <a:round/>
            <a:headEnd/>
            <a:tailEnd type="triangle" w="med" len="med"/>
          </a:ln>
          <a:effectLst/>
        </p:spPr>
        <p:txBody>
          <a:bodyPr/>
          <a:lstStyle/>
          <a:p>
            <a:endParaRPr lang="pt-BR"/>
          </a:p>
        </p:txBody>
      </p:sp>
      <p:sp>
        <p:nvSpPr>
          <p:cNvPr id="397326" name="Rectangle 14"/>
          <p:cNvSpPr>
            <a:spLocks noChangeArrowheads="1"/>
          </p:cNvSpPr>
          <p:nvPr/>
        </p:nvSpPr>
        <p:spPr bwMode="auto">
          <a:xfrm>
            <a:off x="827584" y="764704"/>
            <a:ext cx="6750050" cy="636588"/>
          </a:xfrm>
          <a:prstGeom prst="rect">
            <a:avLst/>
          </a:prstGeom>
          <a:noFill/>
          <a:ln w="9525">
            <a:noFill/>
            <a:miter lim="800000"/>
            <a:headEnd/>
            <a:tailEnd/>
          </a:ln>
          <a:effectLst/>
        </p:spPr>
        <p:txBody>
          <a:bodyPr/>
          <a:lstStyle/>
          <a:p>
            <a:r>
              <a:rPr lang="en-US" sz="3200" b="1"/>
              <a:t>Quadro Kanban</a:t>
            </a:r>
            <a:endParaRPr lang="pt-BR" sz="3200" b="1"/>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bwMode="auto">
          <a:xfrm>
            <a:off x="0" y="671513"/>
            <a:ext cx="7772400" cy="1014412"/>
          </a:xfrm>
          <a:prstGeom prst="rect">
            <a:avLst/>
          </a:prstGeom>
          <a:solidFill>
            <a:srgbClr val="FFFFFF"/>
          </a:solidFill>
          <a:ln>
            <a:solidFill>
              <a:srgbClr val="000000"/>
            </a:solidFill>
            <a:miter lim="800000"/>
            <a:headEnd/>
            <a:tailEnd/>
          </a:ln>
        </p:spPr>
        <p:txBody>
          <a:bodyPr lIns="86493" tIns="43247" rIns="86493" bIns="43247"/>
          <a:lstStyle/>
          <a:p>
            <a:r>
              <a:rPr lang="pt-BR" sz="4800" b="1" smtClean="0">
                <a:solidFill>
                  <a:schemeClr val="tx1"/>
                </a:solidFill>
                <a:latin typeface="Arial" charset="0"/>
              </a:rPr>
              <a:t>Simulação Kanban</a:t>
            </a:r>
          </a:p>
        </p:txBody>
      </p:sp>
      <p:sp>
        <p:nvSpPr>
          <p:cNvPr id="398339" name="AutoShape 3"/>
          <p:cNvSpPr>
            <a:spLocks noChangeArrowheads="1"/>
          </p:cNvSpPr>
          <p:nvPr/>
        </p:nvSpPr>
        <p:spPr bwMode="auto">
          <a:xfrm>
            <a:off x="685800" y="3276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8340" name="Rectangle 4"/>
          <p:cNvSpPr>
            <a:spLocks noChangeAspect="1" noChangeArrowheads="1"/>
          </p:cNvSpPr>
          <p:nvPr/>
        </p:nvSpPr>
        <p:spPr bwMode="auto">
          <a:xfrm>
            <a:off x="381000" y="4343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398341" name="Rectangle 5"/>
          <p:cNvSpPr>
            <a:spLocks noChangeAspect="1" noChangeArrowheads="1"/>
          </p:cNvSpPr>
          <p:nvPr/>
        </p:nvSpPr>
        <p:spPr bwMode="auto">
          <a:xfrm>
            <a:off x="381000" y="5105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398342" name="Rectangle 6"/>
          <p:cNvSpPr>
            <a:spLocks noChangeAspect="1" noChangeArrowheads="1"/>
          </p:cNvSpPr>
          <p:nvPr/>
        </p:nvSpPr>
        <p:spPr bwMode="auto">
          <a:xfrm>
            <a:off x="381000" y="3581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8343" name="Rectangle 7"/>
          <p:cNvSpPr>
            <a:spLocks noChangeAspect="1" noChangeArrowheads="1"/>
          </p:cNvSpPr>
          <p:nvPr/>
        </p:nvSpPr>
        <p:spPr bwMode="auto">
          <a:xfrm>
            <a:off x="381000" y="3962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398344" name="Rectangle 8"/>
          <p:cNvSpPr>
            <a:spLocks noChangeAspect="1" noChangeArrowheads="1"/>
          </p:cNvSpPr>
          <p:nvPr/>
        </p:nvSpPr>
        <p:spPr bwMode="auto">
          <a:xfrm>
            <a:off x="381000" y="3200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8345" name="Rectangle 9"/>
          <p:cNvSpPr>
            <a:spLocks noChangeAspect="1" noChangeArrowheads="1"/>
          </p:cNvSpPr>
          <p:nvPr/>
        </p:nvSpPr>
        <p:spPr bwMode="auto">
          <a:xfrm>
            <a:off x="381000" y="2819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8346" name="Rectangle 10"/>
          <p:cNvSpPr>
            <a:spLocks noChangeAspect="1" noChangeArrowheads="1"/>
          </p:cNvSpPr>
          <p:nvPr/>
        </p:nvSpPr>
        <p:spPr bwMode="auto">
          <a:xfrm>
            <a:off x="381000" y="2438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8347" name="Rectangle 11"/>
          <p:cNvSpPr>
            <a:spLocks noChangeAspect="1" noChangeArrowheads="1"/>
          </p:cNvSpPr>
          <p:nvPr/>
        </p:nvSpPr>
        <p:spPr bwMode="auto">
          <a:xfrm>
            <a:off x="381000" y="2057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8348" name="Rectangle 12"/>
          <p:cNvSpPr>
            <a:spLocks noChangeAspect="1" noChangeArrowheads="1"/>
          </p:cNvSpPr>
          <p:nvPr/>
        </p:nvSpPr>
        <p:spPr bwMode="auto">
          <a:xfrm>
            <a:off x="381000" y="4724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398349" name="Rectangle 13"/>
          <p:cNvSpPr>
            <a:spLocks noChangeAspect="1" noChangeArrowheads="1"/>
          </p:cNvSpPr>
          <p:nvPr/>
        </p:nvSpPr>
        <p:spPr bwMode="auto">
          <a:xfrm>
            <a:off x="381000" y="5486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398350" name="Rectangle 14"/>
          <p:cNvSpPr>
            <a:spLocks noChangeArrowheads="1"/>
          </p:cNvSpPr>
          <p:nvPr/>
        </p:nvSpPr>
        <p:spPr bwMode="auto">
          <a:xfrm>
            <a:off x="609600" y="2057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51" name="Rectangle 15"/>
          <p:cNvSpPr>
            <a:spLocks noChangeArrowheads="1"/>
          </p:cNvSpPr>
          <p:nvPr/>
        </p:nvSpPr>
        <p:spPr bwMode="auto">
          <a:xfrm>
            <a:off x="609600" y="2438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52" name="Rectangle 16"/>
          <p:cNvSpPr>
            <a:spLocks noChangeArrowheads="1"/>
          </p:cNvSpPr>
          <p:nvPr/>
        </p:nvSpPr>
        <p:spPr bwMode="auto">
          <a:xfrm>
            <a:off x="609600" y="2819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53" name="Rectangle 17"/>
          <p:cNvSpPr>
            <a:spLocks noChangeArrowheads="1"/>
          </p:cNvSpPr>
          <p:nvPr/>
        </p:nvSpPr>
        <p:spPr bwMode="auto">
          <a:xfrm>
            <a:off x="609600" y="3200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54" name="Rectangle 18"/>
          <p:cNvSpPr>
            <a:spLocks noChangeArrowheads="1"/>
          </p:cNvSpPr>
          <p:nvPr/>
        </p:nvSpPr>
        <p:spPr bwMode="auto">
          <a:xfrm>
            <a:off x="609600" y="3581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55" name="Rectangle 19"/>
          <p:cNvSpPr>
            <a:spLocks noChangeArrowheads="1"/>
          </p:cNvSpPr>
          <p:nvPr/>
        </p:nvSpPr>
        <p:spPr bwMode="auto">
          <a:xfrm>
            <a:off x="609600" y="3962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56" name="Rectangle 20"/>
          <p:cNvSpPr>
            <a:spLocks noChangeArrowheads="1"/>
          </p:cNvSpPr>
          <p:nvPr/>
        </p:nvSpPr>
        <p:spPr bwMode="auto">
          <a:xfrm>
            <a:off x="609600" y="4343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57" name="Rectangle 21"/>
          <p:cNvSpPr>
            <a:spLocks noChangeArrowheads="1"/>
          </p:cNvSpPr>
          <p:nvPr/>
        </p:nvSpPr>
        <p:spPr bwMode="auto">
          <a:xfrm>
            <a:off x="609600" y="4724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58" name="Rectangle 22"/>
          <p:cNvSpPr>
            <a:spLocks noChangeArrowheads="1"/>
          </p:cNvSpPr>
          <p:nvPr/>
        </p:nvSpPr>
        <p:spPr bwMode="auto">
          <a:xfrm>
            <a:off x="609600" y="510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59" name="Rectangle 23"/>
          <p:cNvSpPr>
            <a:spLocks noChangeArrowheads="1"/>
          </p:cNvSpPr>
          <p:nvPr/>
        </p:nvSpPr>
        <p:spPr bwMode="auto">
          <a:xfrm>
            <a:off x="609600" y="548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60" name="Rectangle 24"/>
          <p:cNvSpPr>
            <a:spLocks noChangeAspect="1" noChangeArrowheads="1"/>
          </p:cNvSpPr>
          <p:nvPr/>
        </p:nvSpPr>
        <p:spPr bwMode="auto">
          <a:xfrm>
            <a:off x="381000" y="1676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8361" name="Rectangle 25"/>
          <p:cNvSpPr>
            <a:spLocks noChangeAspect="1" noChangeArrowheads="1"/>
          </p:cNvSpPr>
          <p:nvPr/>
        </p:nvSpPr>
        <p:spPr bwMode="auto">
          <a:xfrm>
            <a:off x="381000" y="1295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8362" name="Rectangle 26"/>
          <p:cNvSpPr>
            <a:spLocks noChangeArrowheads="1"/>
          </p:cNvSpPr>
          <p:nvPr/>
        </p:nvSpPr>
        <p:spPr bwMode="auto">
          <a:xfrm>
            <a:off x="609600" y="129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63" name="Rectangle 27"/>
          <p:cNvSpPr>
            <a:spLocks noChangeArrowheads="1"/>
          </p:cNvSpPr>
          <p:nvPr/>
        </p:nvSpPr>
        <p:spPr bwMode="auto">
          <a:xfrm>
            <a:off x="609600" y="167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8364" name="AutoShape 28"/>
          <p:cNvSpPr>
            <a:spLocks noChangeArrowheads="1"/>
          </p:cNvSpPr>
          <p:nvPr/>
        </p:nvSpPr>
        <p:spPr bwMode="auto">
          <a:xfrm>
            <a:off x="685800" y="2895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8365" name="AutoShape 29"/>
          <p:cNvSpPr>
            <a:spLocks noChangeArrowheads="1"/>
          </p:cNvSpPr>
          <p:nvPr/>
        </p:nvSpPr>
        <p:spPr bwMode="auto">
          <a:xfrm>
            <a:off x="685800" y="2514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8366" name="AutoShape 30"/>
          <p:cNvSpPr>
            <a:spLocks noChangeArrowheads="1"/>
          </p:cNvSpPr>
          <p:nvPr/>
        </p:nvSpPr>
        <p:spPr bwMode="auto">
          <a:xfrm>
            <a:off x="685800" y="2133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8367" name="AutoShape 31"/>
          <p:cNvSpPr>
            <a:spLocks noChangeArrowheads="1"/>
          </p:cNvSpPr>
          <p:nvPr/>
        </p:nvSpPr>
        <p:spPr bwMode="auto">
          <a:xfrm>
            <a:off x="685800" y="1752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8368" name="AutoShape 32"/>
          <p:cNvSpPr>
            <a:spLocks noChangeArrowheads="1"/>
          </p:cNvSpPr>
          <p:nvPr/>
        </p:nvSpPr>
        <p:spPr bwMode="auto">
          <a:xfrm>
            <a:off x="685800" y="1371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8369" name="Rectangle 33"/>
          <p:cNvSpPr>
            <a:spLocks noChangeArrowheads="1"/>
          </p:cNvSpPr>
          <p:nvPr/>
        </p:nvSpPr>
        <p:spPr bwMode="auto">
          <a:xfrm>
            <a:off x="6535738"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398370" name="Rectangle 34"/>
          <p:cNvSpPr>
            <a:spLocks noChangeArrowheads="1"/>
          </p:cNvSpPr>
          <p:nvPr/>
        </p:nvSpPr>
        <p:spPr bwMode="auto">
          <a:xfrm>
            <a:off x="7437438" y="1430338"/>
            <a:ext cx="944562" cy="703262"/>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pt-BR"/>
          </a:p>
        </p:txBody>
      </p:sp>
      <p:sp>
        <p:nvSpPr>
          <p:cNvPr id="398371" name="Rectangle 35"/>
          <p:cNvSpPr>
            <a:spLocks noChangeArrowheads="1"/>
          </p:cNvSpPr>
          <p:nvPr/>
        </p:nvSpPr>
        <p:spPr bwMode="auto">
          <a:xfrm>
            <a:off x="7848600"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398372" name="Text Box 36"/>
          <p:cNvSpPr txBox="1">
            <a:spLocks noChangeArrowheads="1"/>
          </p:cNvSpPr>
          <p:nvPr/>
        </p:nvSpPr>
        <p:spPr bwMode="auto">
          <a:xfrm>
            <a:off x="7391400" y="609600"/>
            <a:ext cx="862013" cy="581025"/>
          </a:xfrm>
          <a:prstGeom prst="rect">
            <a:avLst/>
          </a:prstGeom>
          <a:noFill/>
          <a:ln w="9525">
            <a:noFill/>
            <a:miter lim="800000"/>
            <a:headEnd/>
            <a:tailEnd/>
          </a:ln>
          <a:effectLst/>
        </p:spPr>
        <p:txBody>
          <a:bodyPr wrap="none" lIns="91432" tIns="45716" rIns="91432" bIns="45716" anchor="ctr">
            <a:spAutoFit/>
          </a:bodyPr>
          <a:lstStyle/>
          <a:p>
            <a:pPr algn="ctr"/>
            <a:r>
              <a:rPr lang="pt-BR" sz="1600" b="1"/>
              <a:t>Célula</a:t>
            </a:r>
          </a:p>
          <a:p>
            <a:pPr algn="ctr"/>
            <a:r>
              <a:rPr lang="pt-BR" sz="1600" b="1"/>
              <a:t>Cliente</a:t>
            </a:r>
          </a:p>
        </p:txBody>
      </p:sp>
      <p:sp>
        <p:nvSpPr>
          <p:cNvPr id="398373" name="Rectangle 37"/>
          <p:cNvSpPr>
            <a:spLocks noChangeArrowheads="1"/>
          </p:cNvSpPr>
          <p:nvPr/>
        </p:nvSpPr>
        <p:spPr bwMode="auto">
          <a:xfrm>
            <a:off x="40386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8374" name="AutoShape 38"/>
          <p:cNvSpPr>
            <a:spLocks noChangeArrowheads="1"/>
          </p:cNvSpPr>
          <p:nvPr/>
        </p:nvSpPr>
        <p:spPr bwMode="auto">
          <a:xfrm>
            <a:off x="41148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8375" name="Rectangle 39"/>
          <p:cNvSpPr>
            <a:spLocks noChangeArrowheads="1"/>
          </p:cNvSpPr>
          <p:nvPr/>
        </p:nvSpPr>
        <p:spPr bwMode="auto">
          <a:xfrm>
            <a:off x="4038600" y="5105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8376" name="AutoShape 40"/>
          <p:cNvSpPr>
            <a:spLocks noChangeArrowheads="1"/>
          </p:cNvSpPr>
          <p:nvPr/>
        </p:nvSpPr>
        <p:spPr bwMode="auto">
          <a:xfrm>
            <a:off x="4114800" y="5181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8377" name="Rectangle 41"/>
          <p:cNvSpPr>
            <a:spLocks noChangeArrowheads="1"/>
          </p:cNvSpPr>
          <p:nvPr/>
        </p:nvSpPr>
        <p:spPr bwMode="auto">
          <a:xfrm>
            <a:off x="4038600" y="44196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8378" name="AutoShape 42"/>
          <p:cNvSpPr>
            <a:spLocks noChangeArrowheads="1"/>
          </p:cNvSpPr>
          <p:nvPr/>
        </p:nvSpPr>
        <p:spPr bwMode="auto">
          <a:xfrm>
            <a:off x="4114800" y="44958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8379" name="Rectangle 43"/>
          <p:cNvSpPr>
            <a:spLocks noChangeArrowheads="1"/>
          </p:cNvSpPr>
          <p:nvPr/>
        </p:nvSpPr>
        <p:spPr bwMode="auto">
          <a:xfrm>
            <a:off x="4038600" y="37338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8380" name="AutoShape 44"/>
          <p:cNvSpPr>
            <a:spLocks noChangeArrowheads="1"/>
          </p:cNvSpPr>
          <p:nvPr/>
        </p:nvSpPr>
        <p:spPr bwMode="auto">
          <a:xfrm>
            <a:off x="4114800" y="38100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8381" name="Rectangle 45"/>
          <p:cNvSpPr>
            <a:spLocks noChangeArrowheads="1"/>
          </p:cNvSpPr>
          <p:nvPr/>
        </p:nvSpPr>
        <p:spPr bwMode="auto">
          <a:xfrm>
            <a:off x="47244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8382" name="AutoShape 46"/>
          <p:cNvSpPr>
            <a:spLocks noChangeArrowheads="1"/>
          </p:cNvSpPr>
          <p:nvPr/>
        </p:nvSpPr>
        <p:spPr bwMode="auto">
          <a:xfrm>
            <a:off x="48006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8383" name="Rectangle 47"/>
          <p:cNvSpPr>
            <a:spLocks noChangeArrowheads="1"/>
          </p:cNvSpPr>
          <p:nvPr/>
        </p:nvSpPr>
        <p:spPr bwMode="auto">
          <a:xfrm>
            <a:off x="4724400" y="5029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8384" name="AutoShape 48"/>
          <p:cNvSpPr>
            <a:spLocks noChangeArrowheads="1"/>
          </p:cNvSpPr>
          <p:nvPr/>
        </p:nvSpPr>
        <p:spPr bwMode="auto">
          <a:xfrm>
            <a:off x="4876800" y="5105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AutoShape 2"/>
          <p:cNvSpPr>
            <a:spLocks noChangeArrowheads="1"/>
          </p:cNvSpPr>
          <p:nvPr/>
        </p:nvSpPr>
        <p:spPr bwMode="auto">
          <a:xfrm>
            <a:off x="685800" y="3276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9363" name="Rectangle 3"/>
          <p:cNvSpPr>
            <a:spLocks noChangeAspect="1" noChangeArrowheads="1"/>
          </p:cNvSpPr>
          <p:nvPr/>
        </p:nvSpPr>
        <p:spPr bwMode="auto">
          <a:xfrm>
            <a:off x="381000" y="4343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399364" name="Rectangle 4"/>
          <p:cNvSpPr>
            <a:spLocks noChangeAspect="1" noChangeArrowheads="1"/>
          </p:cNvSpPr>
          <p:nvPr/>
        </p:nvSpPr>
        <p:spPr bwMode="auto">
          <a:xfrm>
            <a:off x="381000" y="5105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399365" name="Rectangle 5"/>
          <p:cNvSpPr>
            <a:spLocks noChangeAspect="1" noChangeArrowheads="1"/>
          </p:cNvSpPr>
          <p:nvPr/>
        </p:nvSpPr>
        <p:spPr bwMode="auto">
          <a:xfrm>
            <a:off x="381000" y="3581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9366" name="Rectangle 6"/>
          <p:cNvSpPr>
            <a:spLocks noChangeAspect="1" noChangeArrowheads="1"/>
          </p:cNvSpPr>
          <p:nvPr/>
        </p:nvSpPr>
        <p:spPr bwMode="auto">
          <a:xfrm>
            <a:off x="381000" y="3962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399367" name="Rectangle 7"/>
          <p:cNvSpPr>
            <a:spLocks noChangeAspect="1" noChangeArrowheads="1"/>
          </p:cNvSpPr>
          <p:nvPr/>
        </p:nvSpPr>
        <p:spPr bwMode="auto">
          <a:xfrm>
            <a:off x="381000" y="3200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9368" name="Rectangle 8"/>
          <p:cNvSpPr>
            <a:spLocks noChangeAspect="1" noChangeArrowheads="1"/>
          </p:cNvSpPr>
          <p:nvPr/>
        </p:nvSpPr>
        <p:spPr bwMode="auto">
          <a:xfrm>
            <a:off x="381000" y="2819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9369" name="Rectangle 9"/>
          <p:cNvSpPr>
            <a:spLocks noChangeAspect="1" noChangeArrowheads="1"/>
          </p:cNvSpPr>
          <p:nvPr/>
        </p:nvSpPr>
        <p:spPr bwMode="auto">
          <a:xfrm>
            <a:off x="381000" y="2438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9370" name="Rectangle 10"/>
          <p:cNvSpPr>
            <a:spLocks noChangeAspect="1" noChangeArrowheads="1"/>
          </p:cNvSpPr>
          <p:nvPr/>
        </p:nvSpPr>
        <p:spPr bwMode="auto">
          <a:xfrm>
            <a:off x="381000" y="2057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9371" name="Rectangle 11"/>
          <p:cNvSpPr>
            <a:spLocks noChangeAspect="1" noChangeArrowheads="1"/>
          </p:cNvSpPr>
          <p:nvPr/>
        </p:nvSpPr>
        <p:spPr bwMode="auto">
          <a:xfrm>
            <a:off x="381000" y="4724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399372" name="Rectangle 12"/>
          <p:cNvSpPr>
            <a:spLocks noChangeAspect="1" noChangeArrowheads="1"/>
          </p:cNvSpPr>
          <p:nvPr/>
        </p:nvSpPr>
        <p:spPr bwMode="auto">
          <a:xfrm>
            <a:off x="381000" y="5486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399373" name="Rectangle 13"/>
          <p:cNvSpPr>
            <a:spLocks noChangeArrowheads="1"/>
          </p:cNvSpPr>
          <p:nvPr/>
        </p:nvSpPr>
        <p:spPr bwMode="auto">
          <a:xfrm>
            <a:off x="609600" y="2057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74" name="Rectangle 14"/>
          <p:cNvSpPr>
            <a:spLocks noChangeArrowheads="1"/>
          </p:cNvSpPr>
          <p:nvPr/>
        </p:nvSpPr>
        <p:spPr bwMode="auto">
          <a:xfrm>
            <a:off x="609600" y="2438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75" name="Rectangle 15"/>
          <p:cNvSpPr>
            <a:spLocks noChangeArrowheads="1"/>
          </p:cNvSpPr>
          <p:nvPr/>
        </p:nvSpPr>
        <p:spPr bwMode="auto">
          <a:xfrm>
            <a:off x="609600" y="2819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76" name="Rectangle 16"/>
          <p:cNvSpPr>
            <a:spLocks noChangeArrowheads="1"/>
          </p:cNvSpPr>
          <p:nvPr/>
        </p:nvSpPr>
        <p:spPr bwMode="auto">
          <a:xfrm>
            <a:off x="609600" y="3200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77" name="Rectangle 17"/>
          <p:cNvSpPr>
            <a:spLocks noChangeArrowheads="1"/>
          </p:cNvSpPr>
          <p:nvPr/>
        </p:nvSpPr>
        <p:spPr bwMode="auto">
          <a:xfrm>
            <a:off x="609600" y="3581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78" name="Rectangle 18"/>
          <p:cNvSpPr>
            <a:spLocks noChangeArrowheads="1"/>
          </p:cNvSpPr>
          <p:nvPr/>
        </p:nvSpPr>
        <p:spPr bwMode="auto">
          <a:xfrm>
            <a:off x="609600" y="3962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79" name="Rectangle 19"/>
          <p:cNvSpPr>
            <a:spLocks noChangeArrowheads="1"/>
          </p:cNvSpPr>
          <p:nvPr/>
        </p:nvSpPr>
        <p:spPr bwMode="auto">
          <a:xfrm>
            <a:off x="609600" y="4343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80" name="Rectangle 20"/>
          <p:cNvSpPr>
            <a:spLocks noChangeArrowheads="1"/>
          </p:cNvSpPr>
          <p:nvPr/>
        </p:nvSpPr>
        <p:spPr bwMode="auto">
          <a:xfrm>
            <a:off x="609600" y="4724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81" name="Rectangle 21"/>
          <p:cNvSpPr>
            <a:spLocks noChangeArrowheads="1"/>
          </p:cNvSpPr>
          <p:nvPr/>
        </p:nvSpPr>
        <p:spPr bwMode="auto">
          <a:xfrm>
            <a:off x="609600" y="510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82" name="Rectangle 22"/>
          <p:cNvSpPr>
            <a:spLocks noChangeArrowheads="1"/>
          </p:cNvSpPr>
          <p:nvPr/>
        </p:nvSpPr>
        <p:spPr bwMode="auto">
          <a:xfrm>
            <a:off x="609600" y="548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83" name="Rectangle 23"/>
          <p:cNvSpPr>
            <a:spLocks noChangeAspect="1" noChangeArrowheads="1"/>
          </p:cNvSpPr>
          <p:nvPr/>
        </p:nvSpPr>
        <p:spPr bwMode="auto">
          <a:xfrm>
            <a:off x="381000" y="1676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9384" name="Rectangle 24"/>
          <p:cNvSpPr>
            <a:spLocks noChangeAspect="1" noChangeArrowheads="1"/>
          </p:cNvSpPr>
          <p:nvPr/>
        </p:nvSpPr>
        <p:spPr bwMode="auto">
          <a:xfrm>
            <a:off x="381000" y="1295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399385" name="Rectangle 25"/>
          <p:cNvSpPr>
            <a:spLocks noChangeArrowheads="1"/>
          </p:cNvSpPr>
          <p:nvPr/>
        </p:nvSpPr>
        <p:spPr bwMode="auto">
          <a:xfrm>
            <a:off x="609600" y="129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86" name="Rectangle 26"/>
          <p:cNvSpPr>
            <a:spLocks noChangeArrowheads="1"/>
          </p:cNvSpPr>
          <p:nvPr/>
        </p:nvSpPr>
        <p:spPr bwMode="auto">
          <a:xfrm>
            <a:off x="609600" y="167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399387" name="AutoShape 27"/>
          <p:cNvSpPr>
            <a:spLocks noChangeArrowheads="1"/>
          </p:cNvSpPr>
          <p:nvPr/>
        </p:nvSpPr>
        <p:spPr bwMode="auto">
          <a:xfrm>
            <a:off x="685800" y="2895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9388" name="AutoShape 28"/>
          <p:cNvSpPr>
            <a:spLocks noChangeArrowheads="1"/>
          </p:cNvSpPr>
          <p:nvPr/>
        </p:nvSpPr>
        <p:spPr bwMode="auto">
          <a:xfrm>
            <a:off x="685800" y="2514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9389" name="AutoShape 29"/>
          <p:cNvSpPr>
            <a:spLocks noChangeArrowheads="1"/>
          </p:cNvSpPr>
          <p:nvPr/>
        </p:nvSpPr>
        <p:spPr bwMode="auto">
          <a:xfrm>
            <a:off x="685800" y="2133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9390" name="AutoShape 30"/>
          <p:cNvSpPr>
            <a:spLocks noChangeArrowheads="1"/>
          </p:cNvSpPr>
          <p:nvPr/>
        </p:nvSpPr>
        <p:spPr bwMode="auto">
          <a:xfrm>
            <a:off x="685800" y="1752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9391" name="AutoShape 31"/>
          <p:cNvSpPr>
            <a:spLocks noChangeArrowheads="1"/>
          </p:cNvSpPr>
          <p:nvPr/>
        </p:nvSpPr>
        <p:spPr bwMode="auto">
          <a:xfrm>
            <a:off x="685800" y="1371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399392" name="Rectangle 32"/>
          <p:cNvSpPr>
            <a:spLocks noChangeArrowheads="1"/>
          </p:cNvSpPr>
          <p:nvPr/>
        </p:nvSpPr>
        <p:spPr bwMode="auto">
          <a:xfrm>
            <a:off x="6535738"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399393" name="Rectangle 33"/>
          <p:cNvSpPr>
            <a:spLocks noChangeArrowheads="1"/>
          </p:cNvSpPr>
          <p:nvPr/>
        </p:nvSpPr>
        <p:spPr bwMode="auto">
          <a:xfrm>
            <a:off x="7437438" y="1430338"/>
            <a:ext cx="944562" cy="703262"/>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pt-BR"/>
          </a:p>
        </p:txBody>
      </p:sp>
      <p:sp>
        <p:nvSpPr>
          <p:cNvPr id="399394" name="Rectangle 34"/>
          <p:cNvSpPr>
            <a:spLocks noChangeArrowheads="1"/>
          </p:cNvSpPr>
          <p:nvPr/>
        </p:nvSpPr>
        <p:spPr bwMode="auto">
          <a:xfrm>
            <a:off x="7848600"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399395" name="Text Box 35"/>
          <p:cNvSpPr txBox="1">
            <a:spLocks noChangeArrowheads="1"/>
          </p:cNvSpPr>
          <p:nvPr/>
        </p:nvSpPr>
        <p:spPr bwMode="auto">
          <a:xfrm>
            <a:off x="7467600" y="609600"/>
            <a:ext cx="862013" cy="581025"/>
          </a:xfrm>
          <a:prstGeom prst="rect">
            <a:avLst/>
          </a:prstGeom>
          <a:noFill/>
          <a:ln w="9525">
            <a:noFill/>
            <a:miter lim="800000"/>
            <a:headEnd/>
            <a:tailEnd/>
          </a:ln>
          <a:effectLst/>
        </p:spPr>
        <p:txBody>
          <a:bodyPr wrap="none" lIns="91432" tIns="45716" rIns="91432" bIns="45716" anchor="ctr">
            <a:spAutoFit/>
          </a:bodyPr>
          <a:lstStyle/>
          <a:p>
            <a:pPr algn="ctr"/>
            <a:r>
              <a:rPr lang="pt-BR" sz="1600" b="1"/>
              <a:t>Célula</a:t>
            </a:r>
          </a:p>
          <a:p>
            <a:pPr algn="ctr"/>
            <a:r>
              <a:rPr lang="pt-BR" sz="1600" b="1"/>
              <a:t>Cliente</a:t>
            </a:r>
          </a:p>
        </p:txBody>
      </p:sp>
      <p:sp>
        <p:nvSpPr>
          <p:cNvPr id="399396" name="Rectangle 36"/>
          <p:cNvSpPr>
            <a:spLocks noChangeArrowheads="1"/>
          </p:cNvSpPr>
          <p:nvPr/>
        </p:nvSpPr>
        <p:spPr bwMode="auto">
          <a:xfrm>
            <a:off x="40386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9397" name="AutoShape 37"/>
          <p:cNvSpPr>
            <a:spLocks noChangeArrowheads="1"/>
          </p:cNvSpPr>
          <p:nvPr/>
        </p:nvSpPr>
        <p:spPr bwMode="auto">
          <a:xfrm>
            <a:off x="41148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9398" name="Rectangle 38"/>
          <p:cNvSpPr>
            <a:spLocks noChangeArrowheads="1"/>
          </p:cNvSpPr>
          <p:nvPr/>
        </p:nvSpPr>
        <p:spPr bwMode="auto">
          <a:xfrm>
            <a:off x="4038600" y="5105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9399" name="AutoShape 39"/>
          <p:cNvSpPr>
            <a:spLocks noChangeArrowheads="1"/>
          </p:cNvSpPr>
          <p:nvPr/>
        </p:nvSpPr>
        <p:spPr bwMode="auto">
          <a:xfrm>
            <a:off x="4114800" y="5181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9400" name="Rectangle 40"/>
          <p:cNvSpPr>
            <a:spLocks noChangeArrowheads="1"/>
          </p:cNvSpPr>
          <p:nvPr/>
        </p:nvSpPr>
        <p:spPr bwMode="auto">
          <a:xfrm>
            <a:off x="4038600" y="44196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9401" name="AutoShape 41"/>
          <p:cNvSpPr>
            <a:spLocks noChangeArrowheads="1"/>
          </p:cNvSpPr>
          <p:nvPr/>
        </p:nvSpPr>
        <p:spPr bwMode="auto">
          <a:xfrm>
            <a:off x="4114800" y="44958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9402" name="Rectangle 42"/>
          <p:cNvSpPr>
            <a:spLocks noChangeArrowheads="1"/>
          </p:cNvSpPr>
          <p:nvPr/>
        </p:nvSpPr>
        <p:spPr bwMode="auto">
          <a:xfrm>
            <a:off x="4038600" y="37338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9403" name="AutoShape 43"/>
          <p:cNvSpPr>
            <a:spLocks noChangeArrowheads="1"/>
          </p:cNvSpPr>
          <p:nvPr/>
        </p:nvSpPr>
        <p:spPr bwMode="auto">
          <a:xfrm>
            <a:off x="4114800" y="38100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9404" name="Rectangle 44"/>
          <p:cNvSpPr>
            <a:spLocks noChangeArrowheads="1"/>
          </p:cNvSpPr>
          <p:nvPr/>
        </p:nvSpPr>
        <p:spPr bwMode="auto">
          <a:xfrm>
            <a:off x="47244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9405" name="AutoShape 45"/>
          <p:cNvSpPr>
            <a:spLocks noChangeArrowheads="1"/>
          </p:cNvSpPr>
          <p:nvPr/>
        </p:nvSpPr>
        <p:spPr bwMode="auto">
          <a:xfrm>
            <a:off x="48006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9406" name="Rectangle 46"/>
          <p:cNvSpPr>
            <a:spLocks noChangeArrowheads="1"/>
          </p:cNvSpPr>
          <p:nvPr/>
        </p:nvSpPr>
        <p:spPr bwMode="auto">
          <a:xfrm>
            <a:off x="6705600" y="2819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399407" name="Line 47"/>
          <p:cNvSpPr>
            <a:spLocks noChangeShapeType="1"/>
          </p:cNvSpPr>
          <p:nvPr/>
        </p:nvSpPr>
        <p:spPr bwMode="auto">
          <a:xfrm flipH="1" flipV="1">
            <a:off x="1371600" y="3810000"/>
            <a:ext cx="2286000" cy="1143000"/>
          </a:xfrm>
          <a:prstGeom prst="line">
            <a:avLst/>
          </a:prstGeom>
          <a:noFill/>
          <a:ln w="63500">
            <a:solidFill>
              <a:srgbClr val="00FF00"/>
            </a:solidFill>
            <a:round/>
            <a:headEnd/>
            <a:tailEnd type="triangle" w="med" len="lg"/>
          </a:ln>
          <a:effectLst/>
        </p:spPr>
        <p:txBody>
          <a:bodyPr wrap="none" anchor="ctr"/>
          <a:lstStyle/>
          <a:p>
            <a:endParaRPr lang="pt-BR"/>
          </a:p>
        </p:txBody>
      </p:sp>
      <p:sp>
        <p:nvSpPr>
          <p:cNvPr id="399408" name="AutoShape 48"/>
          <p:cNvSpPr>
            <a:spLocks noChangeArrowheads="1"/>
          </p:cNvSpPr>
          <p:nvPr/>
        </p:nvSpPr>
        <p:spPr bwMode="auto">
          <a:xfrm>
            <a:off x="2209800" y="41148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399409" name="Line 49"/>
          <p:cNvSpPr>
            <a:spLocks noChangeShapeType="1"/>
          </p:cNvSpPr>
          <p:nvPr/>
        </p:nvSpPr>
        <p:spPr bwMode="auto">
          <a:xfrm flipV="1">
            <a:off x="5486400" y="3505200"/>
            <a:ext cx="1447800" cy="1676400"/>
          </a:xfrm>
          <a:prstGeom prst="line">
            <a:avLst/>
          </a:prstGeom>
          <a:noFill/>
          <a:ln w="57150">
            <a:solidFill>
              <a:srgbClr val="66FF66"/>
            </a:solidFill>
            <a:round/>
            <a:headEnd/>
            <a:tailEnd type="triangle" w="med" len="med"/>
          </a:ln>
          <a:effectLst/>
        </p:spPr>
        <p:txBody>
          <a:bodyPr wrap="none" anchor="ctr"/>
          <a:lstStyle/>
          <a:p>
            <a:endParaRPr lang="pt-BR"/>
          </a:p>
        </p:txBody>
      </p:sp>
      <p:sp>
        <p:nvSpPr>
          <p:cNvPr id="399410" name="Rectangle 50"/>
          <p:cNvSpPr>
            <a:spLocks noGrp="1" noChangeArrowheads="1"/>
          </p:cNvSpPr>
          <p:nvPr>
            <p:ph type="title"/>
          </p:nvPr>
        </p:nvSpPr>
        <p:spPr bwMode="auto">
          <a:xfrm>
            <a:off x="0" y="727075"/>
            <a:ext cx="7772400" cy="1014413"/>
          </a:xfrm>
          <a:prstGeom prst="rect">
            <a:avLst/>
          </a:prstGeom>
          <a:noFill/>
          <a:ln>
            <a:miter lim="800000"/>
            <a:headEnd/>
            <a:tailEnd/>
          </a:ln>
        </p:spPr>
        <p:txBody>
          <a:bodyPr lIns="86493" tIns="43247" rIns="86493" bIns="43247"/>
          <a:lstStyle/>
          <a:p>
            <a:r>
              <a:rPr lang="pt-BR" sz="4800" b="1" smtClean="0">
                <a:solidFill>
                  <a:schemeClr val="tx1"/>
                </a:solidFill>
                <a:latin typeface="Arial" charset="0"/>
              </a:rPr>
              <a:t>Simulação Kanban</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AutoShape 2"/>
          <p:cNvSpPr>
            <a:spLocks noChangeArrowheads="1"/>
          </p:cNvSpPr>
          <p:nvPr/>
        </p:nvSpPr>
        <p:spPr bwMode="auto">
          <a:xfrm>
            <a:off x="685800" y="3276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0387" name="Rectangle 3"/>
          <p:cNvSpPr>
            <a:spLocks noChangeAspect="1" noChangeArrowheads="1"/>
          </p:cNvSpPr>
          <p:nvPr/>
        </p:nvSpPr>
        <p:spPr bwMode="auto">
          <a:xfrm>
            <a:off x="381000" y="4343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0388" name="Rectangle 4"/>
          <p:cNvSpPr>
            <a:spLocks noChangeAspect="1" noChangeArrowheads="1"/>
          </p:cNvSpPr>
          <p:nvPr/>
        </p:nvSpPr>
        <p:spPr bwMode="auto">
          <a:xfrm>
            <a:off x="381000" y="5105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0389" name="Rectangle 5"/>
          <p:cNvSpPr>
            <a:spLocks noChangeAspect="1" noChangeArrowheads="1"/>
          </p:cNvSpPr>
          <p:nvPr/>
        </p:nvSpPr>
        <p:spPr bwMode="auto">
          <a:xfrm>
            <a:off x="381000" y="3581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0390" name="Rectangle 6"/>
          <p:cNvSpPr>
            <a:spLocks noChangeAspect="1" noChangeArrowheads="1"/>
          </p:cNvSpPr>
          <p:nvPr/>
        </p:nvSpPr>
        <p:spPr bwMode="auto">
          <a:xfrm>
            <a:off x="381000" y="3962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0391" name="Rectangle 7"/>
          <p:cNvSpPr>
            <a:spLocks noChangeAspect="1" noChangeArrowheads="1"/>
          </p:cNvSpPr>
          <p:nvPr/>
        </p:nvSpPr>
        <p:spPr bwMode="auto">
          <a:xfrm>
            <a:off x="381000" y="3200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0392" name="Rectangle 8"/>
          <p:cNvSpPr>
            <a:spLocks noChangeAspect="1" noChangeArrowheads="1"/>
          </p:cNvSpPr>
          <p:nvPr/>
        </p:nvSpPr>
        <p:spPr bwMode="auto">
          <a:xfrm>
            <a:off x="381000" y="2819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0393" name="Rectangle 9"/>
          <p:cNvSpPr>
            <a:spLocks noChangeAspect="1" noChangeArrowheads="1"/>
          </p:cNvSpPr>
          <p:nvPr/>
        </p:nvSpPr>
        <p:spPr bwMode="auto">
          <a:xfrm>
            <a:off x="381000" y="2438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0394" name="Rectangle 10"/>
          <p:cNvSpPr>
            <a:spLocks noChangeAspect="1" noChangeArrowheads="1"/>
          </p:cNvSpPr>
          <p:nvPr/>
        </p:nvSpPr>
        <p:spPr bwMode="auto">
          <a:xfrm>
            <a:off x="381000" y="2057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0395" name="Rectangle 11"/>
          <p:cNvSpPr>
            <a:spLocks noChangeAspect="1" noChangeArrowheads="1"/>
          </p:cNvSpPr>
          <p:nvPr/>
        </p:nvSpPr>
        <p:spPr bwMode="auto">
          <a:xfrm>
            <a:off x="381000" y="4724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0396" name="Rectangle 12"/>
          <p:cNvSpPr>
            <a:spLocks noChangeAspect="1" noChangeArrowheads="1"/>
          </p:cNvSpPr>
          <p:nvPr/>
        </p:nvSpPr>
        <p:spPr bwMode="auto">
          <a:xfrm>
            <a:off x="381000" y="5486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0397" name="Rectangle 13"/>
          <p:cNvSpPr>
            <a:spLocks noChangeArrowheads="1"/>
          </p:cNvSpPr>
          <p:nvPr/>
        </p:nvSpPr>
        <p:spPr bwMode="auto">
          <a:xfrm>
            <a:off x="609600" y="2057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398" name="Rectangle 14"/>
          <p:cNvSpPr>
            <a:spLocks noChangeArrowheads="1"/>
          </p:cNvSpPr>
          <p:nvPr/>
        </p:nvSpPr>
        <p:spPr bwMode="auto">
          <a:xfrm>
            <a:off x="609600" y="2438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399" name="Rectangle 15"/>
          <p:cNvSpPr>
            <a:spLocks noChangeArrowheads="1"/>
          </p:cNvSpPr>
          <p:nvPr/>
        </p:nvSpPr>
        <p:spPr bwMode="auto">
          <a:xfrm>
            <a:off x="609600" y="2819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400" name="Rectangle 16"/>
          <p:cNvSpPr>
            <a:spLocks noChangeArrowheads="1"/>
          </p:cNvSpPr>
          <p:nvPr/>
        </p:nvSpPr>
        <p:spPr bwMode="auto">
          <a:xfrm>
            <a:off x="609600" y="3200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401" name="Rectangle 17"/>
          <p:cNvSpPr>
            <a:spLocks noChangeArrowheads="1"/>
          </p:cNvSpPr>
          <p:nvPr/>
        </p:nvSpPr>
        <p:spPr bwMode="auto">
          <a:xfrm>
            <a:off x="609600" y="3581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402" name="Rectangle 18"/>
          <p:cNvSpPr>
            <a:spLocks noChangeArrowheads="1"/>
          </p:cNvSpPr>
          <p:nvPr/>
        </p:nvSpPr>
        <p:spPr bwMode="auto">
          <a:xfrm>
            <a:off x="609600" y="3962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403" name="Rectangle 19"/>
          <p:cNvSpPr>
            <a:spLocks noChangeArrowheads="1"/>
          </p:cNvSpPr>
          <p:nvPr/>
        </p:nvSpPr>
        <p:spPr bwMode="auto">
          <a:xfrm>
            <a:off x="609600" y="4343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404" name="Rectangle 20"/>
          <p:cNvSpPr>
            <a:spLocks noChangeArrowheads="1"/>
          </p:cNvSpPr>
          <p:nvPr/>
        </p:nvSpPr>
        <p:spPr bwMode="auto">
          <a:xfrm>
            <a:off x="609600" y="4724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405" name="Rectangle 21"/>
          <p:cNvSpPr>
            <a:spLocks noChangeArrowheads="1"/>
          </p:cNvSpPr>
          <p:nvPr/>
        </p:nvSpPr>
        <p:spPr bwMode="auto">
          <a:xfrm>
            <a:off x="609600" y="510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406" name="Rectangle 22"/>
          <p:cNvSpPr>
            <a:spLocks noChangeArrowheads="1"/>
          </p:cNvSpPr>
          <p:nvPr/>
        </p:nvSpPr>
        <p:spPr bwMode="auto">
          <a:xfrm>
            <a:off x="609600" y="548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407" name="Rectangle 23"/>
          <p:cNvSpPr>
            <a:spLocks noChangeAspect="1" noChangeArrowheads="1"/>
          </p:cNvSpPr>
          <p:nvPr/>
        </p:nvSpPr>
        <p:spPr bwMode="auto">
          <a:xfrm>
            <a:off x="381000" y="1676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0408" name="Rectangle 24"/>
          <p:cNvSpPr>
            <a:spLocks noChangeAspect="1" noChangeArrowheads="1"/>
          </p:cNvSpPr>
          <p:nvPr/>
        </p:nvSpPr>
        <p:spPr bwMode="auto">
          <a:xfrm>
            <a:off x="381000" y="1295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0409" name="Rectangle 25"/>
          <p:cNvSpPr>
            <a:spLocks noChangeArrowheads="1"/>
          </p:cNvSpPr>
          <p:nvPr/>
        </p:nvSpPr>
        <p:spPr bwMode="auto">
          <a:xfrm>
            <a:off x="609600" y="129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410" name="Rectangle 26"/>
          <p:cNvSpPr>
            <a:spLocks noChangeArrowheads="1"/>
          </p:cNvSpPr>
          <p:nvPr/>
        </p:nvSpPr>
        <p:spPr bwMode="auto">
          <a:xfrm>
            <a:off x="609600" y="167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0411" name="AutoShape 27"/>
          <p:cNvSpPr>
            <a:spLocks noChangeArrowheads="1"/>
          </p:cNvSpPr>
          <p:nvPr/>
        </p:nvSpPr>
        <p:spPr bwMode="auto">
          <a:xfrm>
            <a:off x="685800" y="2895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0412" name="AutoShape 28"/>
          <p:cNvSpPr>
            <a:spLocks noChangeArrowheads="1"/>
          </p:cNvSpPr>
          <p:nvPr/>
        </p:nvSpPr>
        <p:spPr bwMode="auto">
          <a:xfrm>
            <a:off x="685800" y="2514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0413" name="AutoShape 29"/>
          <p:cNvSpPr>
            <a:spLocks noChangeArrowheads="1"/>
          </p:cNvSpPr>
          <p:nvPr/>
        </p:nvSpPr>
        <p:spPr bwMode="auto">
          <a:xfrm>
            <a:off x="685800" y="2133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0414" name="AutoShape 30"/>
          <p:cNvSpPr>
            <a:spLocks noChangeArrowheads="1"/>
          </p:cNvSpPr>
          <p:nvPr/>
        </p:nvSpPr>
        <p:spPr bwMode="auto">
          <a:xfrm>
            <a:off x="685800" y="1752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0415" name="AutoShape 31"/>
          <p:cNvSpPr>
            <a:spLocks noChangeArrowheads="1"/>
          </p:cNvSpPr>
          <p:nvPr/>
        </p:nvSpPr>
        <p:spPr bwMode="auto">
          <a:xfrm>
            <a:off x="685800" y="1371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0416" name="Rectangle 32"/>
          <p:cNvSpPr>
            <a:spLocks noChangeArrowheads="1"/>
          </p:cNvSpPr>
          <p:nvPr/>
        </p:nvSpPr>
        <p:spPr bwMode="auto">
          <a:xfrm>
            <a:off x="6535738"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0417" name="Rectangle 33"/>
          <p:cNvSpPr>
            <a:spLocks noChangeArrowheads="1"/>
          </p:cNvSpPr>
          <p:nvPr/>
        </p:nvSpPr>
        <p:spPr bwMode="auto">
          <a:xfrm>
            <a:off x="7437438" y="1430338"/>
            <a:ext cx="944562" cy="703262"/>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pt-BR"/>
          </a:p>
        </p:txBody>
      </p:sp>
      <p:sp>
        <p:nvSpPr>
          <p:cNvPr id="400418" name="Rectangle 34"/>
          <p:cNvSpPr>
            <a:spLocks noChangeArrowheads="1"/>
          </p:cNvSpPr>
          <p:nvPr/>
        </p:nvSpPr>
        <p:spPr bwMode="auto">
          <a:xfrm>
            <a:off x="7848600"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0419" name="Text Box 35"/>
          <p:cNvSpPr txBox="1">
            <a:spLocks noChangeArrowheads="1"/>
          </p:cNvSpPr>
          <p:nvPr/>
        </p:nvSpPr>
        <p:spPr bwMode="auto">
          <a:xfrm>
            <a:off x="7543800" y="609600"/>
            <a:ext cx="862013" cy="581025"/>
          </a:xfrm>
          <a:prstGeom prst="rect">
            <a:avLst/>
          </a:prstGeom>
          <a:noFill/>
          <a:ln w="9525">
            <a:noFill/>
            <a:miter lim="800000"/>
            <a:headEnd/>
            <a:tailEnd/>
          </a:ln>
          <a:effectLst/>
        </p:spPr>
        <p:txBody>
          <a:bodyPr wrap="none" lIns="91432" tIns="45716" rIns="91432" bIns="45716" anchor="ctr">
            <a:spAutoFit/>
          </a:bodyPr>
          <a:lstStyle/>
          <a:p>
            <a:pPr algn="ctr"/>
            <a:r>
              <a:rPr lang="pt-BR" sz="1600" b="1"/>
              <a:t>Célula</a:t>
            </a:r>
          </a:p>
          <a:p>
            <a:pPr algn="ctr"/>
            <a:r>
              <a:rPr lang="pt-BR" sz="1600" b="1"/>
              <a:t>Cliente</a:t>
            </a:r>
            <a:endParaRPr lang="pt-BR" sz="2400"/>
          </a:p>
        </p:txBody>
      </p:sp>
      <p:sp>
        <p:nvSpPr>
          <p:cNvPr id="400420" name="Rectangle 36"/>
          <p:cNvSpPr>
            <a:spLocks noChangeArrowheads="1"/>
          </p:cNvSpPr>
          <p:nvPr/>
        </p:nvSpPr>
        <p:spPr bwMode="auto">
          <a:xfrm>
            <a:off x="40386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0421" name="AutoShape 37"/>
          <p:cNvSpPr>
            <a:spLocks noChangeArrowheads="1"/>
          </p:cNvSpPr>
          <p:nvPr/>
        </p:nvSpPr>
        <p:spPr bwMode="auto">
          <a:xfrm>
            <a:off x="41148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0422" name="Rectangle 38"/>
          <p:cNvSpPr>
            <a:spLocks noChangeArrowheads="1"/>
          </p:cNvSpPr>
          <p:nvPr/>
        </p:nvSpPr>
        <p:spPr bwMode="auto">
          <a:xfrm>
            <a:off x="4038600" y="5105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0423" name="AutoShape 39"/>
          <p:cNvSpPr>
            <a:spLocks noChangeArrowheads="1"/>
          </p:cNvSpPr>
          <p:nvPr/>
        </p:nvSpPr>
        <p:spPr bwMode="auto">
          <a:xfrm>
            <a:off x="4114800" y="5181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0424" name="Rectangle 40"/>
          <p:cNvSpPr>
            <a:spLocks noChangeArrowheads="1"/>
          </p:cNvSpPr>
          <p:nvPr/>
        </p:nvSpPr>
        <p:spPr bwMode="auto">
          <a:xfrm>
            <a:off x="4038600" y="44196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0425" name="AutoShape 41"/>
          <p:cNvSpPr>
            <a:spLocks noChangeArrowheads="1"/>
          </p:cNvSpPr>
          <p:nvPr/>
        </p:nvSpPr>
        <p:spPr bwMode="auto">
          <a:xfrm>
            <a:off x="4114800" y="44958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0426" name="Rectangle 42"/>
          <p:cNvSpPr>
            <a:spLocks noChangeArrowheads="1"/>
          </p:cNvSpPr>
          <p:nvPr/>
        </p:nvSpPr>
        <p:spPr bwMode="auto">
          <a:xfrm>
            <a:off x="4038600" y="37338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0427" name="AutoShape 43"/>
          <p:cNvSpPr>
            <a:spLocks noChangeArrowheads="1"/>
          </p:cNvSpPr>
          <p:nvPr/>
        </p:nvSpPr>
        <p:spPr bwMode="auto">
          <a:xfrm>
            <a:off x="4114800" y="38100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0428" name="Rectangle 44"/>
          <p:cNvSpPr>
            <a:spLocks noChangeArrowheads="1"/>
          </p:cNvSpPr>
          <p:nvPr/>
        </p:nvSpPr>
        <p:spPr bwMode="auto">
          <a:xfrm>
            <a:off x="6629400" y="3124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0429" name="Line 45"/>
          <p:cNvSpPr>
            <a:spLocks noChangeShapeType="1"/>
          </p:cNvSpPr>
          <p:nvPr/>
        </p:nvSpPr>
        <p:spPr bwMode="auto">
          <a:xfrm flipV="1">
            <a:off x="5715000" y="3352800"/>
            <a:ext cx="1295400" cy="2438400"/>
          </a:xfrm>
          <a:prstGeom prst="line">
            <a:avLst/>
          </a:prstGeom>
          <a:noFill/>
          <a:ln w="63500">
            <a:solidFill>
              <a:srgbClr val="00FF00"/>
            </a:solidFill>
            <a:round/>
            <a:headEnd/>
            <a:tailEnd type="triangle" w="med" len="lg"/>
          </a:ln>
          <a:effectLst/>
        </p:spPr>
        <p:txBody>
          <a:bodyPr wrap="none" anchor="ctr"/>
          <a:lstStyle/>
          <a:p>
            <a:endParaRPr lang="pt-BR"/>
          </a:p>
        </p:txBody>
      </p:sp>
      <p:sp>
        <p:nvSpPr>
          <p:cNvPr id="400430" name="Line 46"/>
          <p:cNvSpPr>
            <a:spLocks noChangeShapeType="1"/>
          </p:cNvSpPr>
          <p:nvPr/>
        </p:nvSpPr>
        <p:spPr bwMode="auto">
          <a:xfrm flipH="1" flipV="1">
            <a:off x="1295400" y="4114800"/>
            <a:ext cx="2286000" cy="1143000"/>
          </a:xfrm>
          <a:prstGeom prst="line">
            <a:avLst/>
          </a:prstGeom>
          <a:noFill/>
          <a:ln w="63500">
            <a:solidFill>
              <a:srgbClr val="00FF00"/>
            </a:solidFill>
            <a:round/>
            <a:headEnd/>
            <a:tailEnd type="triangle" w="med" len="lg"/>
          </a:ln>
          <a:effectLst/>
        </p:spPr>
        <p:txBody>
          <a:bodyPr wrap="none" anchor="ctr"/>
          <a:lstStyle/>
          <a:p>
            <a:endParaRPr lang="pt-BR"/>
          </a:p>
        </p:txBody>
      </p:sp>
      <p:sp>
        <p:nvSpPr>
          <p:cNvPr id="400431" name="AutoShape 47"/>
          <p:cNvSpPr>
            <a:spLocks noChangeArrowheads="1"/>
          </p:cNvSpPr>
          <p:nvPr/>
        </p:nvSpPr>
        <p:spPr bwMode="auto">
          <a:xfrm>
            <a:off x="2133600" y="4419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0432" name="AutoShape 48"/>
          <p:cNvSpPr>
            <a:spLocks noChangeArrowheads="1"/>
          </p:cNvSpPr>
          <p:nvPr/>
        </p:nvSpPr>
        <p:spPr bwMode="auto">
          <a:xfrm>
            <a:off x="685800" y="3657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0433" name="Rectangle 49"/>
          <p:cNvSpPr>
            <a:spLocks noGrp="1" noChangeArrowheads="1"/>
          </p:cNvSpPr>
          <p:nvPr>
            <p:ph type="title"/>
          </p:nvPr>
        </p:nvSpPr>
        <p:spPr bwMode="auto">
          <a:xfrm>
            <a:off x="0" y="715963"/>
            <a:ext cx="7772400" cy="1014412"/>
          </a:xfrm>
          <a:prstGeom prst="rect">
            <a:avLst/>
          </a:prstGeom>
          <a:noFill/>
          <a:ln>
            <a:miter lim="800000"/>
            <a:headEnd/>
            <a:tailEnd/>
          </a:ln>
        </p:spPr>
        <p:txBody>
          <a:bodyPr lIns="86493" tIns="43247" rIns="86493" bIns="43247"/>
          <a:lstStyle/>
          <a:p>
            <a:r>
              <a:rPr lang="pt-BR" sz="4800" b="1" smtClean="0">
                <a:solidFill>
                  <a:schemeClr val="tx1"/>
                </a:solidFill>
                <a:latin typeface="Arial" charset="0"/>
              </a:rPr>
              <a:t>Simulação Kanban</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AutoShape 2"/>
          <p:cNvSpPr>
            <a:spLocks noChangeArrowheads="1"/>
          </p:cNvSpPr>
          <p:nvPr/>
        </p:nvSpPr>
        <p:spPr bwMode="auto">
          <a:xfrm>
            <a:off x="685800" y="3276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1411" name="Rectangle 3"/>
          <p:cNvSpPr>
            <a:spLocks noChangeAspect="1" noChangeArrowheads="1"/>
          </p:cNvSpPr>
          <p:nvPr/>
        </p:nvSpPr>
        <p:spPr bwMode="auto">
          <a:xfrm>
            <a:off x="381000" y="4343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1412" name="Rectangle 4"/>
          <p:cNvSpPr>
            <a:spLocks noChangeAspect="1" noChangeArrowheads="1"/>
          </p:cNvSpPr>
          <p:nvPr/>
        </p:nvSpPr>
        <p:spPr bwMode="auto">
          <a:xfrm>
            <a:off x="381000" y="5105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1413" name="Rectangle 5"/>
          <p:cNvSpPr>
            <a:spLocks noChangeAspect="1" noChangeArrowheads="1"/>
          </p:cNvSpPr>
          <p:nvPr/>
        </p:nvSpPr>
        <p:spPr bwMode="auto">
          <a:xfrm>
            <a:off x="381000" y="3581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1414" name="Rectangle 6"/>
          <p:cNvSpPr>
            <a:spLocks noChangeAspect="1" noChangeArrowheads="1"/>
          </p:cNvSpPr>
          <p:nvPr/>
        </p:nvSpPr>
        <p:spPr bwMode="auto">
          <a:xfrm>
            <a:off x="381000" y="3962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1415" name="Rectangle 7"/>
          <p:cNvSpPr>
            <a:spLocks noChangeAspect="1" noChangeArrowheads="1"/>
          </p:cNvSpPr>
          <p:nvPr/>
        </p:nvSpPr>
        <p:spPr bwMode="auto">
          <a:xfrm>
            <a:off x="381000" y="3200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1416" name="Rectangle 8"/>
          <p:cNvSpPr>
            <a:spLocks noChangeAspect="1" noChangeArrowheads="1"/>
          </p:cNvSpPr>
          <p:nvPr/>
        </p:nvSpPr>
        <p:spPr bwMode="auto">
          <a:xfrm>
            <a:off x="381000" y="2819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1417" name="Rectangle 9"/>
          <p:cNvSpPr>
            <a:spLocks noChangeAspect="1" noChangeArrowheads="1"/>
          </p:cNvSpPr>
          <p:nvPr/>
        </p:nvSpPr>
        <p:spPr bwMode="auto">
          <a:xfrm>
            <a:off x="381000" y="2438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1418" name="Rectangle 10"/>
          <p:cNvSpPr>
            <a:spLocks noChangeAspect="1" noChangeArrowheads="1"/>
          </p:cNvSpPr>
          <p:nvPr/>
        </p:nvSpPr>
        <p:spPr bwMode="auto">
          <a:xfrm>
            <a:off x="381000" y="2057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1419" name="Rectangle 11"/>
          <p:cNvSpPr>
            <a:spLocks noChangeAspect="1" noChangeArrowheads="1"/>
          </p:cNvSpPr>
          <p:nvPr/>
        </p:nvSpPr>
        <p:spPr bwMode="auto">
          <a:xfrm>
            <a:off x="381000" y="4724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1420" name="Rectangle 12"/>
          <p:cNvSpPr>
            <a:spLocks noChangeAspect="1" noChangeArrowheads="1"/>
          </p:cNvSpPr>
          <p:nvPr/>
        </p:nvSpPr>
        <p:spPr bwMode="auto">
          <a:xfrm>
            <a:off x="381000" y="5486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1421" name="Rectangle 13"/>
          <p:cNvSpPr>
            <a:spLocks noChangeArrowheads="1"/>
          </p:cNvSpPr>
          <p:nvPr/>
        </p:nvSpPr>
        <p:spPr bwMode="auto">
          <a:xfrm>
            <a:off x="609600" y="2057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22" name="Rectangle 14"/>
          <p:cNvSpPr>
            <a:spLocks noChangeArrowheads="1"/>
          </p:cNvSpPr>
          <p:nvPr/>
        </p:nvSpPr>
        <p:spPr bwMode="auto">
          <a:xfrm>
            <a:off x="609600" y="2438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23" name="Rectangle 15"/>
          <p:cNvSpPr>
            <a:spLocks noChangeArrowheads="1"/>
          </p:cNvSpPr>
          <p:nvPr/>
        </p:nvSpPr>
        <p:spPr bwMode="auto">
          <a:xfrm>
            <a:off x="609600" y="2819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24" name="Rectangle 16"/>
          <p:cNvSpPr>
            <a:spLocks noChangeArrowheads="1"/>
          </p:cNvSpPr>
          <p:nvPr/>
        </p:nvSpPr>
        <p:spPr bwMode="auto">
          <a:xfrm>
            <a:off x="609600" y="3200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25" name="Rectangle 17"/>
          <p:cNvSpPr>
            <a:spLocks noChangeArrowheads="1"/>
          </p:cNvSpPr>
          <p:nvPr/>
        </p:nvSpPr>
        <p:spPr bwMode="auto">
          <a:xfrm>
            <a:off x="609600" y="3581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26" name="Rectangle 18"/>
          <p:cNvSpPr>
            <a:spLocks noChangeArrowheads="1"/>
          </p:cNvSpPr>
          <p:nvPr/>
        </p:nvSpPr>
        <p:spPr bwMode="auto">
          <a:xfrm>
            <a:off x="609600" y="3962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27" name="Rectangle 19"/>
          <p:cNvSpPr>
            <a:spLocks noChangeArrowheads="1"/>
          </p:cNvSpPr>
          <p:nvPr/>
        </p:nvSpPr>
        <p:spPr bwMode="auto">
          <a:xfrm>
            <a:off x="609600" y="4343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28" name="Rectangle 20"/>
          <p:cNvSpPr>
            <a:spLocks noChangeArrowheads="1"/>
          </p:cNvSpPr>
          <p:nvPr/>
        </p:nvSpPr>
        <p:spPr bwMode="auto">
          <a:xfrm>
            <a:off x="609600" y="4724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29" name="Rectangle 21"/>
          <p:cNvSpPr>
            <a:spLocks noChangeArrowheads="1"/>
          </p:cNvSpPr>
          <p:nvPr/>
        </p:nvSpPr>
        <p:spPr bwMode="auto">
          <a:xfrm>
            <a:off x="609600" y="510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30" name="Rectangle 22"/>
          <p:cNvSpPr>
            <a:spLocks noChangeArrowheads="1"/>
          </p:cNvSpPr>
          <p:nvPr/>
        </p:nvSpPr>
        <p:spPr bwMode="auto">
          <a:xfrm>
            <a:off x="609600" y="548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31" name="Rectangle 23"/>
          <p:cNvSpPr>
            <a:spLocks noChangeAspect="1" noChangeArrowheads="1"/>
          </p:cNvSpPr>
          <p:nvPr/>
        </p:nvSpPr>
        <p:spPr bwMode="auto">
          <a:xfrm>
            <a:off x="381000" y="1676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1432" name="Rectangle 24"/>
          <p:cNvSpPr>
            <a:spLocks noChangeAspect="1" noChangeArrowheads="1"/>
          </p:cNvSpPr>
          <p:nvPr/>
        </p:nvSpPr>
        <p:spPr bwMode="auto">
          <a:xfrm>
            <a:off x="381000" y="1295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1433" name="Rectangle 25"/>
          <p:cNvSpPr>
            <a:spLocks noChangeArrowheads="1"/>
          </p:cNvSpPr>
          <p:nvPr/>
        </p:nvSpPr>
        <p:spPr bwMode="auto">
          <a:xfrm>
            <a:off x="609600" y="129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34" name="Rectangle 26"/>
          <p:cNvSpPr>
            <a:spLocks noChangeArrowheads="1"/>
          </p:cNvSpPr>
          <p:nvPr/>
        </p:nvSpPr>
        <p:spPr bwMode="auto">
          <a:xfrm>
            <a:off x="609600" y="167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1435" name="AutoShape 27"/>
          <p:cNvSpPr>
            <a:spLocks noChangeArrowheads="1"/>
          </p:cNvSpPr>
          <p:nvPr/>
        </p:nvSpPr>
        <p:spPr bwMode="auto">
          <a:xfrm>
            <a:off x="685800" y="2895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1436" name="AutoShape 28"/>
          <p:cNvSpPr>
            <a:spLocks noChangeArrowheads="1"/>
          </p:cNvSpPr>
          <p:nvPr/>
        </p:nvSpPr>
        <p:spPr bwMode="auto">
          <a:xfrm>
            <a:off x="685800" y="2514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1437" name="AutoShape 29"/>
          <p:cNvSpPr>
            <a:spLocks noChangeArrowheads="1"/>
          </p:cNvSpPr>
          <p:nvPr/>
        </p:nvSpPr>
        <p:spPr bwMode="auto">
          <a:xfrm>
            <a:off x="685800" y="2133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1438" name="AutoShape 30"/>
          <p:cNvSpPr>
            <a:spLocks noChangeArrowheads="1"/>
          </p:cNvSpPr>
          <p:nvPr/>
        </p:nvSpPr>
        <p:spPr bwMode="auto">
          <a:xfrm>
            <a:off x="685800" y="1752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1439" name="AutoShape 31"/>
          <p:cNvSpPr>
            <a:spLocks noChangeArrowheads="1"/>
          </p:cNvSpPr>
          <p:nvPr/>
        </p:nvSpPr>
        <p:spPr bwMode="auto">
          <a:xfrm>
            <a:off x="685800" y="1371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1440" name="AutoShape 32"/>
          <p:cNvSpPr>
            <a:spLocks noChangeArrowheads="1"/>
          </p:cNvSpPr>
          <p:nvPr/>
        </p:nvSpPr>
        <p:spPr bwMode="auto">
          <a:xfrm>
            <a:off x="685800" y="3657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1441" name="Rectangle 33"/>
          <p:cNvSpPr>
            <a:spLocks noChangeArrowheads="1"/>
          </p:cNvSpPr>
          <p:nvPr/>
        </p:nvSpPr>
        <p:spPr bwMode="auto">
          <a:xfrm>
            <a:off x="6535738"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1442" name="Rectangle 34"/>
          <p:cNvSpPr>
            <a:spLocks noChangeArrowheads="1"/>
          </p:cNvSpPr>
          <p:nvPr/>
        </p:nvSpPr>
        <p:spPr bwMode="auto">
          <a:xfrm>
            <a:off x="7437438" y="1430338"/>
            <a:ext cx="944562" cy="703262"/>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pt-BR"/>
          </a:p>
        </p:txBody>
      </p:sp>
      <p:sp>
        <p:nvSpPr>
          <p:cNvPr id="401443" name="Rectangle 35"/>
          <p:cNvSpPr>
            <a:spLocks noChangeArrowheads="1"/>
          </p:cNvSpPr>
          <p:nvPr/>
        </p:nvSpPr>
        <p:spPr bwMode="auto">
          <a:xfrm>
            <a:off x="7848600"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1444" name="Text Box 36"/>
          <p:cNvSpPr txBox="1">
            <a:spLocks noChangeArrowheads="1"/>
          </p:cNvSpPr>
          <p:nvPr/>
        </p:nvSpPr>
        <p:spPr bwMode="auto">
          <a:xfrm>
            <a:off x="7315200" y="533400"/>
            <a:ext cx="1200150" cy="581025"/>
          </a:xfrm>
          <a:prstGeom prst="rect">
            <a:avLst/>
          </a:prstGeom>
          <a:noFill/>
          <a:ln w="9525">
            <a:noFill/>
            <a:miter lim="800000"/>
            <a:headEnd/>
            <a:tailEnd/>
          </a:ln>
          <a:effectLst/>
        </p:spPr>
        <p:txBody>
          <a:bodyPr wrap="none" lIns="91432" tIns="45716" rIns="91432" bIns="45716" anchor="ctr">
            <a:spAutoFit/>
          </a:bodyPr>
          <a:lstStyle/>
          <a:p>
            <a:pPr algn="ctr"/>
            <a:r>
              <a:rPr lang="pt-BR" sz="1600" b="1"/>
              <a:t>Célula</a:t>
            </a:r>
          </a:p>
          <a:p>
            <a:pPr algn="ctr"/>
            <a:r>
              <a:rPr lang="pt-BR" sz="1600" b="1"/>
              <a:t>Montagem</a:t>
            </a:r>
            <a:endParaRPr lang="pt-BR" sz="2400"/>
          </a:p>
        </p:txBody>
      </p:sp>
      <p:sp>
        <p:nvSpPr>
          <p:cNvPr id="401445" name="Rectangle 37"/>
          <p:cNvSpPr>
            <a:spLocks noChangeArrowheads="1"/>
          </p:cNvSpPr>
          <p:nvPr/>
        </p:nvSpPr>
        <p:spPr bwMode="auto">
          <a:xfrm>
            <a:off x="40386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1446" name="AutoShape 38"/>
          <p:cNvSpPr>
            <a:spLocks noChangeArrowheads="1"/>
          </p:cNvSpPr>
          <p:nvPr/>
        </p:nvSpPr>
        <p:spPr bwMode="auto">
          <a:xfrm>
            <a:off x="41148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1447" name="Rectangle 39"/>
          <p:cNvSpPr>
            <a:spLocks noChangeArrowheads="1"/>
          </p:cNvSpPr>
          <p:nvPr/>
        </p:nvSpPr>
        <p:spPr bwMode="auto">
          <a:xfrm>
            <a:off x="4038600" y="5105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1448" name="AutoShape 40"/>
          <p:cNvSpPr>
            <a:spLocks noChangeArrowheads="1"/>
          </p:cNvSpPr>
          <p:nvPr/>
        </p:nvSpPr>
        <p:spPr bwMode="auto">
          <a:xfrm>
            <a:off x="4114800" y="5181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1449" name="Rectangle 41"/>
          <p:cNvSpPr>
            <a:spLocks noChangeArrowheads="1"/>
          </p:cNvSpPr>
          <p:nvPr/>
        </p:nvSpPr>
        <p:spPr bwMode="auto">
          <a:xfrm>
            <a:off x="4038600" y="44196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1450" name="AutoShape 42"/>
          <p:cNvSpPr>
            <a:spLocks noChangeArrowheads="1"/>
          </p:cNvSpPr>
          <p:nvPr/>
        </p:nvSpPr>
        <p:spPr bwMode="auto">
          <a:xfrm>
            <a:off x="4114800" y="44958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1451" name="Rectangle 43"/>
          <p:cNvSpPr>
            <a:spLocks noChangeArrowheads="1"/>
          </p:cNvSpPr>
          <p:nvPr/>
        </p:nvSpPr>
        <p:spPr bwMode="auto">
          <a:xfrm>
            <a:off x="4038600" y="37338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1452" name="AutoShape 44"/>
          <p:cNvSpPr>
            <a:spLocks noChangeArrowheads="1"/>
          </p:cNvSpPr>
          <p:nvPr/>
        </p:nvSpPr>
        <p:spPr bwMode="auto">
          <a:xfrm>
            <a:off x="4114800" y="38100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1453" name="AutoShape 45"/>
          <p:cNvSpPr>
            <a:spLocks noChangeArrowheads="1"/>
          </p:cNvSpPr>
          <p:nvPr/>
        </p:nvSpPr>
        <p:spPr bwMode="auto">
          <a:xfrm>
            <a:off x="2362200" y="1371600"/>
            <a:ext cx="3352800" cy="1752600"/>
          </a:xfrm>
          <a:prstGeom prst="irregularSeal2">
            <a:avLst/>
          </a:prstGeom>
          <a:solidFill>
            <a:srgbClr val="FFFF99"/>
          </a:solidFill>
          <a:ln w="9525">
            <a:solidFill>
              <a:schemeClr val="tx1"/>
            </a:solidFill>
            <a:miter lim="800000"/>
            <a:headEnd/>
            <a:tailEnd/>
          </a:ln>
          <a:effectLst/>
        </p:spPr>
        <p:txBody>
          <a:bodyPr wrap="none" lIns="91432" tIns="45716" rIns="91432" bIns="45716" anchor="ctr"/>
          <a:lstStyle/>
          <a:p>
            <a:pPr algn="ctr"/>
            <a:r>
              <a:rPr lang="pt-BR" b="1">
                <a:solidFill>
                  <a:schemeClr val="bg2"/>
                </a:solidFill>
              </a:rPr>
              <a:t>Preparar para</a:t>
            </a:r>
          </a:p>
          <a:p>
            <a:pPr algn="ctr"/>
            <a:r>
              <a:rPr lang="pt-BR" b="1">
                <a:solidFill>
                  <a:schemeClr val="bg2"/>
                </a:solidFill>
              </a:rPr>
              <a:t>produzir material</a:t>
            </a:r>
            <a:endParaRPr lang="pt-BR" sz="2400" b="1">
              <a:solidFill>
                <a:schemeClr val="bg2"/>
              </a:solidFill>
            </a:endParaRPr>
          </a:p>
        </p:txBody>
      </p:sp>
      <p:sp>
        <p:nvSpPr>
          <p:cNvPr id="401454" name="AutoShape 46"/>
          <p:cNvSpPr>
            <a:spLocks noChangeArrowheads="1"/>
          </p:cNvSpPr>
          <p:nvPr/>
        </p:nvSpPr>
        <p:spPr bwMode="auto">
          <a:xfrm>
            <a:off x="685800" y="4038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1455" name="Rectangle 47"/>
          <p:cNvSpPr>
            <a:spLocks noGrp="1" noChangeArrowheads="1"/>
          </p:cNvSpPr>
          <p:nvPr>
            <p:ph type="title"/>
          </p:nvPr>
        </p:nvSpPr>
        <p:spPr bwMode="auto">
          <a:xfrm>
            <a:off x="0" y="623888"/>
            <a:ext cx="7772400" cy="1014412"/>
          </a:xfrm>
          <a:prstGeom prst="rect">
            <a:avLst/>
          </a:prstGeom>
          <a:noFill/>
          <a:ln>
            <a:miter lim="800000"/>
            <a:headEnd/>
            <a:tailEnd/>
          </a:ln>
        </p:spPr>
        <p:txBody>
          <a:bodyPr lIns="86493" tIns="43247" rIns="86493" bIns="43247"/>
          <a:lstStyle/>
          <a:p>
            <a:r>
              <a:rPr lang="pt-BR" sz="4800" b="1" smtClean="0">
                <a:solidFill>
                  <a:schemeClr val="tx1"/>
                </a:solidFill>
                <a:latin typeface="Arial" charset="0"/>
              </a:rPr>
              <a:t>Simulação Kanban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1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53"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AutoShape 2"/>
          <p:cNvSpPr>
            <a:spLocks noChangeArrowheads="1"/>
          </p:cNvSpPr>
          <p:nvPr/>
        </p:nvSpPr>
        <p:spPr bwMode="auto">
          <a:xfrm>
            <a:off x="685800" y="3276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2435" name="Rectangle 3"/>
          <p:cNvSpPr>
            <a:spLocks noChangeAspect="1" noChangeArrowheads="1"/>
          </p:cNvSpPr>
          <p:nvPr/>
        </p:nvSpPr>
        <p:spPr bwMode="auto">
          <a:xfrm>
            <a:off x="381000" y="4343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2436" name="Rectangle 4"/>
          <p:cNvSpPr>
            <a:spLocks noChangeAspect="1" noChangeArrowheads="1"/>
          </p:cNvSpPr>
          <p:nvPr/>
        </p:nvSpPr>
        <p:spPr bwMode="auto">
          <a:xfrm>
            <a:off x="381000" y="5105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2437" name="Rectangle 5"/>
          <p:cNvSpPr>
            <a:spLocks noChangeAspect="1" noChangeArrowheads="1"/>
          </p:cNvSpPr>
          <p:nvPr/>
        </p:nvSpPr>
        <p:spPr bwMode="auto">
          <a:xfrm>
            <a:off x="381000" y="3581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2438" name="Rectangle 6"/>
          <p:cNvSpPr>
            <a:spLocks noChangeAspect="1" noChangeArrowheads="1"/>
          </p:cNvSpPr>
          <p:nvPr/>
        </p:nvSpPr>
        <p:spPr bwMode="auto">
          <a:xfrm>
            <a:off x="381000" y="3962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2439" name="Rectangle 7"/>
          <p:cNvSpPr>
            <a:spLocks noChangeAspect="1" noChangeArrowheads="1"/>
          </p:cNvSpPr>
          <p:nvPr/>
        </p:nvSpPr>
        <p:spPr bwMode="auto">
          <a:xfrm>
            <a:off x="381000" y="3200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2440" name="Rectangle 8"/>
          <p:cNvSpPr>
            <a:spLocks noChangeAspect="1" noChangeArrowheads="1"/>
          </p:cNvSpPr>
          <p:nvPr/>
        </p:nvSpPr>
        <p:spPr bwMode="auto">
          <a:xfrm>
            <a:off x="381000" y="2819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2441" name="Rectangle 9"/>
          <p:cNvSpPr>
            <a:spLocks noChangeAspect="1" noChangeArrowheads="1"/>
          </p:cNvSpPr>
          <p:nvPr/>
        </p:nvSpPr>
        <p:spPr bwMode="auto">
          <a:xfrm>
            <a:off x="381000" y="2438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2442" name="Rectangle 10"/>
          <p:cNvSpPr>
            <a:spLocks noChangeAspect="1" noChangeArrowheads="1"/>
          </p:cNvSpPr>
          <p:nvPr/>
        </p:nvSpPr>
        <p:spPr bwMode="auto">
          <a:xfrm>
            <a:off x="381000" y="2057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2443" name="Rectangle 11"/>
          <p:cNvSpPr>
            <a:spLocks noChangeAspect="1" noChangeArrowheads="1"/>
          </p:cNvSpPr>
          <p:nvPr/>
        </p:nvSpPr>
        <p:spPr bwMode="auto">
          <a:xfrm>
            <a:off x="381000" y="4724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2444" name="Rectangle 12"/>
          <p:cNvSpPr>
            <a:spLocks noChangeAspect="1" noChangeArrowheads="1"/>
          </p:cNvSpPr>
          <p:nvPr/>
        </p:nvSpPr>
        <p:spPr bwMode="auto">
          <a:xfrm>
            <a:off x="381000" y="5486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2445" name="Rectangle 13"/>
          <p:cNvSpPr>
            <a:spLocks noChangeArrowheads="1"/>
          </p:cNvSpPr>
          <p:nvPr/>
        </p:nvSpPr>
        <p:spPr bwMode="auto">
          <a:xfrm>
            <a:off x="609600" y="2057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46" name="Rectangle 14"/>
          <p:cNvSpPr>
            <a:spLocks noChangeArrowheads="1"/>
          </p:cNvSpPr>
          <p:nvPr/>
        </p:nvSpPr>
        <p:spPr bwMode="auto">
          <a:xfrm>
            <a:off x="609600" y="2438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47" name="Rectangle 15"/>
          <p:cNvSpPr>
            <a:spLocks noChangeArrowheads="1"/>
          </p:cNvSpPr>
          <p:nvPr/>
        </p:nvSpPr>
        <p:spPr bwMode="auto">
          <a:xfrm>
            <a:off x="609600" y="2819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48" name="Rectangle 16"/>
          <p:cNvSpPr>
            <a:spLocks noChangeArrowheads="1"/>
          </p:cNvSpPr>
          <p:nvPr/>
        </p:nvSpPr>
        <p:spPr bwMode="auto">
          <a:xfrm>
            <a:off x="609600" y="3200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49" name="Rectangle 17"/>
          <p:cNvSpPr>
            <a:spLocks noChangeArrowheads="1"/>
          </p:cNvSpPr>
          <p:nvPr/>
        </p:nvSpPr>
        <p:spPr bwMode="auto">
          <a:xfrm>
            <a:off x="609600" y="3581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50" name="Rectangle 18"/>
          <p:cNvSpPr>
            <a:spLocks noChangeArrowheads="1"/>
          </p:cNvSpPr>
          <p:nvPr/>
        </p:nvSpPr>
        <p:spPr bwMode="auto">
          <a:xfrm>
            <a:off x="609600" y="3962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51" name="Rectangle 19"/>
          <p:cNvSpPr>
            <a:spLocks noChangeArrowheads="1"/>
          </p:cNvSpPr>
          <p:nvPr/>
        </p:nvSpPr>
        <p:spPr bwMode="auto">
          <a:xfrm>
            <a:off x="609600" y="4343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52" name="Rectangle 20"/>
          <p:cNvSpPr>
            <a:spLocks noChangeArrowheads="1"/>
          </p:cNvSpPr>
          <p:nvPr/>
        </p:nvSpPr>
        <p:spPr bwMode="auto">
          <a:xfrm>
            <a:off x="609600" y="4724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53" name="Rectangle 21"/>
          <p:cNvSpPr>
            <a:spLocks noChangeArrowheads="1"/>
          </p:cNvSpPr>
          <p:nvPr/>
        </p:nvSpPr>
        <p:spPr bwMode="auto">
          <a:xfrm>
            <a:off x="609600" y="510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54" name="Rectangle 22"/>
          <p:cNvSpPr>
            <a:spLocks noChangeArrowheads="1"/>
          </p:cNvSpPr>
          <p:nvPr/>
        </p:nvSpPr>
        <p:spPr bwMode="auto">
          <a:xfrm>
            <a:off x="609600" y="548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55" name="Rectangle 23"/>
          <p:cNvSpPr>
            <a:spLocks noChangeAspect="1" noChangeArrowheads="1"/>
          </p:cNvSpPr>
          <p:nvPr/>
        </p:nvSpPr>
        <p:spPr bwMode="auto">
          <a:xfrm>
            <a:off x="381000" y="1676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2456" name="Rectangle 24"/>
          <p:cNvSpPr>
            <a:spLocks noChangeAspect="1" noChangeArrowheads="1"/>
          </p:cNvSpPr>
          <p:nvPr/>
        </p:nvSpPr>
        <p:spPr bwMode="auto">
          <a:xfrm>
            <a:off x="381000" y="1295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2457" name="Rectangle 25"/>
          <p:cNvSpPr>
            <a:spLocks noChangeArrowheads="1"/>
          </p:cNvSpPr>
          <p:nvPr/>
        </p:nvSpPr>
        <p:spPr bwMode="auto">
          <a:xfrm>
            <a:off x="609600" y="129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58" name="Rectangle 26"/>
          <p:cNvSpPr>
            <a:spLocks noChangeArrowheads="1"/>
          </p:cNvSpPr>
          <p:nvPr/>
        </p:nvSpPr>
        <p:spPr bwMode="auto">
          <a:xfrm>
            <a:off x="609600" y="167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2459" name="AutoShape 27"/>
          <p:cNvSpPr>
            <a:spLocks noChangeArrowheads="1"/>
          </p:cNvSpPr>
          <p:nvPr/>
        </p:nvSpPr>
        <p:spPr bwMode="auto">
          <a:xfrm>
            <a:off x="685800" y="2895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2460" name="AutoShape 28"/>
          <p:cNvSpPr>
            <a:spLocks noChangeArrowheads="1"/>
          </p:cNvSpPr>
          <p:nvPr/>
        </p:nvSpPr>
        <p:spPr bwMode="auto">
          <a:xfrm>
            <a:off x="685800" y="2514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2461" name="AutoShape 29"/>
          <p:cNvSpPr>
            <a:spLocks noChangeArrowheads="1"/>
          </p:cNvSpPr>
          <p:nvPr/>
        </p:nvSpPr>
        <p:spPr bwMode="auto">
          <a:xfrm>
            <a:off x="685800" y="2133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2462" name="AutoShape 30"/>
          <p:cNvSpPr>
            <a:spLocks noChangeArrowheads="1"/>
          </p:cNvSpPr>
          <p:nvPr/>
        </p:nvSpPr>
        <p:spPr bwMode="auto">
          <a:xfrm>
            <a:off x="685800" y="1752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2463" name="AutoShape 31"/>
          <p:cNvSpPr>
            <a:spLocks noChangeArrowheads="1"/>
          </p:cNvSpPr>
          <p:nvPr/>
        </p:nvSpPr>
        <p:spPr bwMode="auto">
          <a:xfrm>
            <a:off x="685800" y="1371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2464" name="AutoShape 32"/>
          <p:cNvSpPr>
            <a:spLocks noChangeArrowheads="1"/>
          </p:cNvSpPr>
          <p:nvPr/>
        </p:nvSpPr>
        <p:spPr bwMode="auto">
          <a:xfrm>
            <a:off x="685800" y="3657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2465" name="Rectangle 33"/>
          <p:cNvSpPr>
            <a:spLocks noChangeArrowheads="1"/>
          </p:cNvSpPr>
          <p:nvPr/>
        </p:nvSpPr>
        <p:spPr bwMode="auto">
          <a:xfrm>
            <a:off x="40386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2466" name="AutoShape 34"/>
          <p:cNvSpPr>
            <a:spLocks noChangeArrowheads="1"/>
          </p:cNvSpPr>
          <p:nvPr/>
        </p:nvSpPr>
        <p:spPr bwMode="auto">
          <a:xfrm>
            <a:off x="41148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2467" name="Rectangle 35"/>
          <p:cNvSpPr>
            <a:spLocks noChangeArrowheads="1"/>
          </p:cNvSpPr>
          <p:nvPr/>
        </p:nvSpPr>
        <p:spPr bwMode="auto">
          <a:xfrm>
            <a:off x="4038600" y="5105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2468" name="AutoShape 36"/>
          <p:cNvSpPr>
            <a:spLocks noChangeArrowheads="1"/>
          </p:cNvSpPr>
          <p:nvPr/>
        </p:nvSpPr>
        <p:spPr bwMode="auto">
          <a:xfrm>
            <a:off x="4114800" y="5181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2469" name="Rectangle 37"/>
          <p:cNvSpPr>
            <a:spLocks noChangeArrowheads="1"/>
          </p:cNvSpPr>
          <p:nvPr/>
        </p:nvSpPr>
        <p:spPr bwMode="auto">
          <a:xfrm>
            <a:off x="4038600" y="44196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2470" name="AutoShape 38"/>
          <p:cNvSpPr>
            <a:spLocks noChangeArrowheads="1"/>
          </p:cNvSpPr>
          <p:nvPr/>
        </p:nvSpPr>
        <p:spPr bwMode="auto">
          <a:xfrm>
            <a:off x="4114800" y="44958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2471" name="Rectangle 39"/>
          <p:cNvSpPr>
            <a:spLocks noChangeArrowheads="1"/>
          </p:cNvSpPr>
          <p:nvPr/>
        </p:nvSpPr>
        <p:spPr bwMode="auto">
          <a:xfrm>
            <a:off x="6858000" y="29718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2472" name="Rectangle 40"/>
          <p:cNvSpPr>
            <a:spLocks noChangeArrowheads="1"/>
          </p:cNvSpPr>
          <p:nvPr/>
        </p:nvSpPr>
        <p:spPr bwMode="auto">
          <a:xfrm>
            <a:off x="6535738"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2473" name="Rectangle 41"/>
          <p:cNvSpPr>
            <a:spLocks noChangeArrowheads="1"/>
          </p:cNvSpPr>
          <p:nvPr/>
        </p:nvSpPr>
        <p:spPr bwMode="auto">
          <a:xfrm>
            <a:off x="7437438" y="1430338"/>
            <a:ext cx="944562" cy="703262"/>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pt-BR"/>
          </a:p>
        </p:txBody>
      </p:sp>
      <p:sp>
        <p:nvSpPr>
          <p:cNvPr id="402474" name="Rectangle 42"/>
          <p:cNvSpPr>
            <a:spLocks noChangeArrowheads="1"/>
          </p:cNvSpPr>
          <p:nvPr/>
        </p:nvSpPr>
        <p:spPr bwMode="auto">
          <a:xfrm>
            <a:off x="7848600"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2475" name="Text Box 43"/>
          <p:cNvSpPr txBox="1">
            <a:spLocks noChangeArrowheads="1"/>
          </p:cNvSpPr>
          <p:nvPr/>
        </p:nvSpPr>
        <p:spPr bwMode="auto">
          <a:xfrm>
            <a:off x="7467600" y="609600"/>
            <a:ext cx="1200150" cy="581025"/>
          </a:xfrm>
          <a:prstGeom prst="rect">
            <a:avLst/>
          </a:prstGeom>
          <a:noFill/>
          <a:ln w="9525">
            <a:noFill/>
            <a:miter lim="800000"/>
            <a:headEnd/>
            <a:tailEnd/>
          </a:ln>
          <a:effectLst/>
        </p:spPr>
        <p:txBody>
          <a:bodyPr wrap="none" lIns="91432" tIns="45716" rIns="91432" bIns="45716" anchor="ctr">
            <a:spAutoFit/>
          </a:bodyPr>
          <a:lstStyle/>
          <a:p>
            <a:pPr algn="ctr"/>
            <a:r>
              <a:rPr lang="pt-BR" sz="1600" b="1"/>
              <a:t>Célula</a:t>
            </a:r>
          </a:p>
          <a:p>
            <a:pPr algn="ctr"/>
            <a:r>
              <a:rPr lang="pt-BR" sz="1600" b="1"/>
              <a:t>Montagem</a:t>
            </a:r>
            <a:endParaRPr lang="pt-BR" sz="2400"/>
          </a:p>
        </p:txBody>
      </p:sp>
      <p:sp>
        <p:nvSpPr>
          <p:cNvPr id="402476" name="AutoShape 44"/>
          <p:cNvSpPr>
            <a:spLocks noChangeArrowheads="1"/>
          </p:cNvSpPr>
          <p:nvPr/>
        </p:nvSpPr>
        <p:spPr bwMode="auto">
          <a:xfrm>
            <a:off x="685800" y="4038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2477" name="Line 45"/>
          <p:cNvSpPr>
            <a:spLocks noChangeShapeType="1"/>
          </p:cNvSpPr>
          <p:nvPr/>
        </p:nvSpPr>
        <p:spPr bwMode="auto">
          <a:xfrm flipH="1">
            <a:off x="1295400" y="4267200"/>
            <a:ext cx="2590800" cy="228600"/>
          </a:xfrm>
          <a:prstGeom prst="line">
            <a:avLst/>
          </a:prstGeom>
          <a:noFill/>
          <a:ln w="63500">
            <a:solidFill>
              <a:srgbClr val="00FF00"/>
            </a:solidFill>
            <a:round/>
            <a:headEnd/>
            <a:tailEnd type="triangle" w="med" len="lg"/>
          </a:ln>
          <a:effectLst/>
        </p:spPr>
        <p:txBody>
          <a:bodyPr wrap="none" anchor="ctr"/>
          <a:lstStyle/>
          <a:p>
            <a:endParaRPr lang="pt-BR"/>
          </a:p>
        </p:txBody>
      </p:sp>
      <p:sp>
        <p:nvSpPr>
          <p:cNvPr id="402478" name="AutoShape 46"/>
          <p:cNvSpPr>
            <a:spLocks noChangeArrowheads="1"/>
          </p:cNvSpPr>
          <p:nvPr/>
        </p:nvSpPr>
        <p:spPr bwMode="auto">
          <a:xfrm>
            <a:off x="2438400" y="41910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2479" name="Line 47"/>
          <p:cNvSpPr>
            <a:spLocks noChangeShapeType="1"/>
          </p:cNvSpPr>
          <p:nvPr/>
        </p:nvSpPr>
        <p:spPr bwMode="auto">
          <a:xfrm flipV="1">
            <a:off x="5105400" y="3124200"/>
            <a:ext cx="1981200" cy="609600"/>
          </a:xfrm>
          <a:prstGeom prst="line">
            <a:avLst/>
          </a:prstGeom>
          <a:noFill/>
          <a:ln w="63500">
            <a:solidFill>
              <a:srgbClr val="00FF00"/>
            </a:solidFill>
            <a:round/>
            <a:headEnd/>
            <a:tailEnd type="triangle" w="med" len="lg"/>
          </a:ln>
          <a:effectLst/>
        </p:spPr>
        <p:txBody>
          <a:bodyPr wrap="none" anchor="ctr"/>
          <a:lstStyle/>
          <a:p>
            <a:endParaRPr lang="pt-BR"/>
          </a:p>
        </p:txBody>
      </p:sp>
      <p:sp>
        <p:nvSpPr>
          <p:cNvPr id="402480" name="Rectangle 48"/>
          <p:cNvSpPr>
            <a:spLocks noGrp="1" noChangeArrowheads="1"/>
          </p:cNvSpPr>
          <p:nvPr>
            <p:ph type="title"/>
          </p:nvPr>
        </p:nvSpPr>
        <p:spPr bwMode="auto">
          <a:xfrm>
            <a:off x="0" y="762000"/>
            <a:ext cx="7772400" cy="1014413"/>
          </a:xfrm>
          <a:prstGeom prst="rect">
            <a:avLst/>
          </a:prstGeom>
          <a:noFill/>
          <a:ln>
            <a:miter lim="800000"/>
            <a:headEnd/>
            <a:tailEnd/>
          </a:ln>
        </p:spPr>
        <p:txBody>
          <a:bodyPr lIns="86493" tIns="43247" rIns="86493" bIns="43247"/>
          <a:lstStyle/>
          <a:p>
            <a:r>
              <a:rPr lang="pt-BR" sz="4800" b="1" smtClean="0">
                <a:solidFill>
                  <a:schemeClr val="tx1"/>
                </a:solidFill>
                <a:latin typeface="Arial" charset="0"/>
              </a:rPr>
              <a:t>Simulação Kanban</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AutoShape 2"/>
          <p:cNvSpPr>
            <a:spLocks noChangeArrowheads="1"/>
          </p:cNvSpPr>
          <p:nvPr/>
        </p:nvSpPr>
        <p:spPr bwMode="auto">
          <a:xfrm>
            <a:off x="685800" y="3276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3459" name="Rectangle 3"/>
          <p:cNvSpPr>
            <a:spLocks noChangeAspect="1" noChangeArrowheads="1"/>
          </p:cNvSpPr>
          <p:nvPr/>
        </p:nvSpPr>
        <p:spPr bwMode="auto">
          <a:xfrm>
            <a:off x="381000" y="4343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3460" name="Rectangle 4"/>
          <p:cNvSpPr>
            <a:spLocks noChangeAspect="1" noChangeArrowheads="1"/>
          </p:cNvSpPr>
          <p:nvPr/>
        </p:nvSpPr>
        <p:spPr bwMode="auto">
          <a:xfrm>
            <a:off x="381000" y="5105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3461" name="Rectangle 5"/>
          <p:cNvSpPr>
            <a:spLocks noChangeAspect="1" noChangeArrowheads="1"/>
          </p:cNvSpPr>
          <p:nvPr/>
        </p:nvSpPr>
        <p:spPr bwMode="auto">
          <a:xfrm>
            <a:off x="381000" y="3581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3462" name="Rectangle 6"/>
          <p:cNvSpPr>
            <a:spLocks noChangeAspect="1" noChangeArrowheads="1"/>
          </p:cNvSpPr>
          <p:nvPr/>
        </p:nvSpPr>
        <p:spPr bwMode="auto">
          <a:xfrm>
            <a:off x="381000" y="3962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3463" name="Rectangle 7"/>
          <p:cNvSpPr>
            <a:spLocks noChangeAspect="1" noChangeArrowheads="1"/>
          </p:cNvSpPr>
          <p:nvPr/>
        </p:nvSpPr>
        <p:spPr bwMode="auto">
          <a:xfrm>
            <a:off x="381000" y="3200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3464" name="Rectangle 8"/>
          <p:cNvSpPr>
            <a:spLocks noChangeAspect="1" noChangeArrowheads="1"/>
          </p:cNvSpPr>
          <p:nvPr/>
        </p:nvSpPr>
        <p:spPr bwMode="auto">
          <a:xfrm>
            <a:off x="381000" y="2819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3465" name="Rectangle 9"/>
          <p:cNvSpPr>
            <a:spLocks noChangeAspect="1" noChangeArrowheads="1"/>
          </p:cNvSpPr>
          <p:nvPr/>
        </p:nvSpPr>
        <p:spPr bwMode="auto">
          <a:xfrm>
            <a:off x="381000" y="2438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3466" name="Rectangle 10"/>
          <p:cNvSpPr>
            <a:spLocks noChangeAspect="1" noChangeArrowheads="1"/>
          </p:cNvSpPr>
          <p:nvPr/>
        </p:nvSpPr>
        <p:spPr bwMode="auto">
          <a:xfrm>
            <a:off x="381000" y="2057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3467" name="Rectangle 11"/>
          <p:cNvSpPr>
            <a:spLocks noChangeAspect="1" noChangeArrowheads="1"/>
          </p:cNvSpPr>
          <p:nvPr/>
        </p:nvSpPr>
        <p:spPr bwMode="auto">
          <a:xfrm>
            <a:off x="381000" y="4724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3468" name="Rectangle 12"/>
          <p:cNvSpPr>
            <a:spLocks noChangeAspect="1" noChangeArrowheads="1"/>
          </p:cNvSpPr>
          <p:nvPr/>
        </p:nvSpPr>
        <p:spPr bwMode="auto">
          <a:xfrm>
            <a:off x="381000" y="5486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3469" name="Rectangle 13"/>
          <p:cNvSpPr>
            <a:spLocks noChangeArrowheads="1"/>
          </p:cNvSpPr>
          <p:nvPr/>
        </p:nvSpPr>
        <p:spPr bwMode="auto">
          <a:xfrm>
            <a:off x="609600" y="2057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70" name="Rectangle 14"/>
          <p:cNvSpPr>
            <a:spLocks noChangeArrowheads="1"/>
          </p:cNvSpPr>
          <p:nvPr/>
        </p:nvSpPr>
        <p:spPr bwMode="auto">
          <a:xfrm>
            <a:off x="609600" y="2438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71" name="Rectangle 15"/>
          <p:cNvSpPr>
            <a:spLocks noChangeArrowheads="1"/>
          </p:cNvSpPr>
          <p:nvPr/>
        </p:nvSpPr>
        <p:spPr bwMode="auto">
          <a:xfrm>
            <a:off x="609600" y="2819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72" name="Rectangle 16"/>
          <p:cNvSpPr>
            <a:spLocks noChangeArrowheads="1"/>
          </p:cNvSpPr>
          <p:nvPr/>
        </p:nvSpPr>
        <p:spPr bwMode="auto">
          <a:xfrm>
            <a:off x="609600" y="3200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73" name="Rectangle 17"/>
          <p:cNvSpPr>
            <a:spLocks noChangeArrowheads="1"/>
          </p:cNvSpPr>
          <p:nvPr/>
        </p:nvSpPr>
        <p:spPr bwMode="auto">
          <a:xfrm>
            <a:off x="609600" y="3581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74" name="Rectangle 18"/>
          <p:cNvSpPr>
            <a:spLocks noChangeArrowheads="1"/>
          </p:cNvSpPr>
          <p:nvPr/>
        </p:nvSpPr>
        <p:spPr bwMode="auto">
          <a:xfrm>
            <a:off x="609600" y="3962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75" name="Rectangle 19"/>
          <p:cNvSpPr>
            <a:spLocks noChangeArrowheads="1"/>
          </p:cNvSpPr>
          <p:nvPr/>
        </p:nvSpPr>
        <p:spPr bwMode="auto">
          <a:xfrm>
            <a:off x="609600" y="4343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76" name="Rectangle 20"/>
          <p:cNvSpPr>
            <a:spLocks noChangeArrowheads="1"/>
          </p:cNvSpPr>
          <p:nvPr/>
        </p:nvSpPr>
        <p:spPr bwMode="auto">
          <a:xfrm>
            <a:off x="609600" y="4724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77" name="Rectangle 21"/>
          <p:cNvSpPr>
            <a:spLocks noChangeArrowheads="1"/>
          </p:cNvSpPr>
          <p:nvPr/>
        </p:nvSpPr>
        <p:spPr bwMode="auto">
          <a:xfrm>
            <a:off x="609600" y="510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78" name="Rectangle 22"/>
          <p:cNvSpPr>
            <a:spLocks noChangeArrowheads="1"/>
          </p:cNvSpPr>
          <p:nvPr/>
        </p:nvSpPr>
        <p:spPr bwMode="auto">
          <a:xfrm>
            <a:off x="609600" y="548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79" name="Rectangle 23"/>
          <p:cNvSpPr>
            <a:spLocks noChangeAspect="1" noChangeArrowheads="1"/>
          </p:cNvSpPr>
          <p:nvPr/>
        </p:nvSpPr>
        <p:spPr bwMode="auto">
          <a:xfrm>
            <a:off x="381000" y="1676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3480" name="Rectangle 24"/>
          <p:cNvSpPr>
            <a:spLocks noChangeAspect="1" noChangeArrowheads="1"/>
          </p:cNvSpPr>
          <p:nvPr/>
        </p:nvSpPr>
        <p:spPr bwMode="auto">
          <a:xfrm>
            <a:off x="381000" y="1295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3481" name="Rectangle 25"/>
          <p:cNvSpPr>
            <a:spLocks noChangeArrowheads="1"/>
          </p:cNvSpPr>
          <p:nvPr/>
        </p:nvSpPr>
        <p:spPr bwMode="auto">
          <a:xfrm>
            <a:off x="609600" y="129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82" name="Rectangle 26"/>
          <p:cNvSpPr>
            <a:spLocks noChangeArrowheads="1"/>
          </p:cNvSpPr>
          <p:nvPr/>
        </p:nvSpPr>
        <p:spPr bwMode="auto">
          <a:xfrm>
            <a:off x="609600" y="167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3483" name="AutoShape 27"/>
          <p:cNvSpPr>
            <a:spLocks noChangeArrowheads="1"/>
          </p:cNvSpPr>
          <p:nvPr/>
        </p:nvSpPr>
        <p:spPr bwMode="auto">
          <a:xfrm>
            <a:off x="685800" y="2895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3484" name="AutoShape 28"/>
          <p:cNvSpPr>
            <a:spLocks noChangeArrowheads="1"/>
          </p:cNvSpPr>
          <p:nvPr/>
        </p:nvSpPr>
        <p:spPr bwMode="auto">
          <a:xfrm>
            <a:off x="685800" y="2514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3485" name="AutoShape 29"/>
          <p:cNvSpPr>
            <a:spLocks noChangeArrowheads="1"/>
          </p:cNvSpPr>
          <p:nvPr/>
        </p:nvSpPr>
        <p:spPr bwMode="auto">
          <a:xfrm>
            <a:off x="685800" y="2133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3486" name="AutoShape 30"/>
          <p:cNvSpPr>
            <a:spLocks noChangeArrowheads="1"/>
          </p:cNvSpPr>
          <p:nvPr/>
        </p:nvSpPr>
        <p:spPr bwMode="auto">
          <a:xfrm>
            <a:off x="685800" y="1752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3487" name="AutoShape 31"/>
          <p:cNvSpPr>
            <a:spLocks noChangeArrowheads="1"/>
          </p:cNvSpPr>
          <p:nvPr/>
        </p:nvSpPr>
        <p:spPr bwMode="auto">
          <a:xfrm>
            <a:off x="685800" y="1371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3488" name="AutoShape 32"/>
          <p:cNvSpPr>
            <a:spLocks noChangeArrowheads="1"/>
          </p:cNvSpPr>
          <p:nvPr/>
        </p:nvSpPr>
        <p:spPr bwMode="auto">
          <a:xfrm>
            <a:off x="685800" y="3657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3489" name="Rectangle 33"/>
          <p:cNvSpPr>
            <a:spLocks noChangeArrowheads="1"/>
          </p:cNvSpPr>
          <p:nvPr/>
        </p:nvSpPr>
        <p:spPr bwMode="auto">
          <a:xfrm>
            <a:off x="40386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3490" name="AutoShape 34"/>
          <p:cNvSpPr>
            <a:spLocks noChangeArrowheads="1"/>
          </p:cNvSpPr>
          <p:nvPr/>
        </p:nvSpPr>
        <p:spPr bwMode="auto">
          <a:xfrm>
            <a:off x="41148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3491" name="Rectangle 35"/>
          <p:cNvSpPr>
            <a:spLocks noChangeArrowheads="1"/>
          </p:cNvSpPr>
          <p:nvPr/>
        </p:nvSpPr>
        <p:spPr bwMode="auto">
          <a:xfrm>
            <a:off x="4038600" y="5105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3492" name="AutoShape 36"/>
          <p:cNvSpPr>
            <a:spLocks noChangeArrowheads="1"/>
          </p:cNvSpPr>
          <p:nvPr/>
        </p:nvSpPr>
        <p:spPr bwMode="auto">
          <a:xfrm>
            <a:off x="4114800" y="5181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3493" name="Rectangle 37"/>
          <p:cNvSpPr>
            <a:spLocks noChangeArrowheads="1"/>
          </p:cNvSpPr>
          <p:nvPr/>
        </p:nvSpPr>
        <p:spPr bwMode="auto">
          <a:xfrm>
            <a:off x="4038600" y="44196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3494" name="AutoShape 38"/>
          <p:cNvSpPr>
            <a:spLocks noChangeArrowheads="1"/>
          </p:cNvSpPr>
          <p:nvPr/>
        </p:nvSpPr>
        <p:spPr bwMode="auto">
          <a:xfrm>
            <a:off x="4114800" y="44958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3495" name="Rectangle 39"/>
          <p:cNvSpPr>
            <a:spLocks noChangeArrowheads="1"/>
          </p:cNvSpPr>
          <p:nvPr/>
        </p:nvSpPr>
        <p:spPr bwMode="auto">
          <a:xfrm>
            <a:off x="6535738"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3496" name="Rectangle 40"/>
          <p:cNvSpPr>
            <a:spLocks noChangeArrowheads="1"/>
          </p:cNvSpPr>
          <p:nvPr/>
        </p:nvSpPr>
        <p:spPr bwMode="auto">
          <a:xfrm>
            <a:off x="7437438" y="1430338"/>
            <a:ext cx="944562" cy="703262"/>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pt-BR"/>
          </a:p>
        </p:txBody>
      </p:sp>
      <p:sp>
        <p:nvSpPr>
          <p:cNvPr id="403497" name="Rectangle 41"/>
          <p:cNvSpPr>
            <a:spLocks noChangeArrowheads="1"/>
          </p:cNvSpPr>
          <p:nvPr/>
        </p:nvSpPr>
        <p:spPr bwMode="auto">
          <a:xfrm>
            <a:off x="7848600"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3498" name="Text Box 42"/>
          <p:cNvSpPr txBox="1">
            <a:spLocks noChangeArrowheads="1"/>
          </p:cNvSpPr>
          <p:nvPr/>
        </p:nvSpPr>
        <p:spPr bwMode="auto">
          <a:xfrm>
            <a:off x="7391400" y="609600"/>
            <a:ext cx="1200150" cy="581025"/>
          </a:xfrm>
          <a:prstGeom prst="rect">
            <a:avLst/>
          </a:prstGeom>
          <a:noFill/>
          <a:ln w="9525">
            <a:noFill/>
            <a:miter lim="800000"/>
            <a:headEnd/>
            <a:tailEnd/>
          </a:ln>
          <a:effectLst/>
        </p:spPr>
        <p:txBody>
          <a:bodyPr wrap="none" lIns="91432" tIns="45716" rIns="91432" bIns="45716" anchor="ctr">
            <a:spAutoFit/>
          </a:bodyPr>
          <a:lstStyle/>
          <a:p>
            <a:pPr algn="ctr"/>
            <a:r>
              <a:rPr lang="pt-BR" sz="1600" b="1"/>
              <a:t>Célula</a:t>
            </a:r>
          </a:p>
          <a:p>
            <a:pPr algn="ctr"/>
            <a:r>
              <a:rPr lang="pt-BR" sz="1600" b="1"/>
              <a:t>Montagem</a:t>
            </a:r>
            <a:endParaRPr lang="pt-BR" sz="2400"/>
          </a:p>
        </p:txBody>
      </p:sp>
      <p:sp>
        <p:nvSpPr>
          <p:cNvPr id="403499" name="AutoShape 43"/>
          <p:cNvSpPr>
            <a:spLocks noChangeArrowheads="1"/>
          </p:cNvSpPr>
          <p:nvPr/>
        </p:nvSpPr>
        <p:spPr bwMode="auto">
          <a:xfrm>
            <a:off x="685800" y="4038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3500" name="AutoShape 44"/>
          <p:cNvSpPr>
            <a:spLocks noChangeArrowheads="1"/>
          </p:cNvSpPr>
          <p:nvPr/>
        </p:nvSpPr>
        <p:spPr bwMode="auto">
          <a:xfrm>
            <a:off x="685800" y="4419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3501" name="Rectangle 45"/>
          <p:cNvSpPr>
            <a:spLocks noGrp="1" noChangeArrowheads="1"/>
          </p:cNvSpPr>
          <p:nvPr>
            <p:ph type="title"/>
          </p:nvPr>
        </p:nvSpPr>
        <p:spPr bwMode="auto">
          <a:xfrm>
            <a:off x="0" y="657225"/>
            <a:ext cx="7772400" cy="1014413"/>
          </a:xfrm>
          <a:prstGeom prst="rect">
            <a:avLst/>
          </a:prstGeom>
          <a:noFill/>
          <a:ln>
            <a:miter lim="800000"/>
            <a:headEnd/>
            <a:tailEnd/>
          </a:ln>
        </p:spPr>
        <p:txBody>
          <a:bodyPr lIns="86493" tIns="43247" rIns="86493" bIns="43247"/>
          <a:lstStyle/>
          <a:p>
            <a:r>
              <a:rPr lang="pt-BR" sz="4800" b="1" smtClean="0">
                <a:solidFill>
                  <a:schemeClr val="tx1"/>
                </a:solidFill>
                <a:latin typeface="Arial" charset="0"/>
              </a:rPr>
              <a:t>Simulação Kanban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body" idx="4294967295"/>
          </p:nvPr>
        </p:nvSpPr>
        <p:spPr bwMode="auto">
          <a:xfrm>
            <a:off x="683568" y="836712"/>
            <a:ext cx="7847012" cy="5543550"/>
          </a:xfrm>
          <a:prstGeom prst="rect">
            <a:avLst/>
          </a:prstGeom>
          <a:solidFill>
            <a:srgbClr val="FFFFFF"/>
          </a:solidFill>
          <a:ln>
            <a:solidFill>
              <a:srgbClr val="000000"/>
            </a:solidFill>
            <a:miter lim="800000"/>
            <a:headEnd/>
            <a:tailEnd/>
          </a:ln>
        </p:spPr>
        <p:txBody>
          <a:bodyPr/>
          <a:lstStyle/>
          <a:p>
            <a:pPr>
              <a:lnSpc>
                <a:spcPct val="120000"/>
              </a:lnSpc>
              <a:buFontTx/>
              <a:buNone/>
            </a:pPr>
            <a:r>
              <a:rPr lang="pt-BR" sz="2000" smtClean="0">
                <a:latin typeface="Arial" charset="0"/>
              </a:rPr>
              <a:t>Funções dos sistemas de produção</a:t>
            </a:r>
          </a:p>
          <a:p>
            <a:pPr>
              <a:lnSpc>
                <a:spcPct val="120000"/>
              </a:lnSpc>
              <a:buFontTx/>
              <a:buNone/>
            </a:pPr>
            <a:r>
              <a:rPr lang="pt-BR" sz="2000" smtClean="0">
                <a:latin typeface="Arial" charset="0"/>
              </a:rPr>
              <a:t>	Pessoas com funções operacionais que atingem objetivos :</a:t>
            </a:r>
          </a:p>
          <a:p>
            <a:pPr lvl="2">
              <a:lnSpc>
                <a:spcPct val="120000"/>
              </a:lnSpc>
            </a:pPr>
            <a:r>
              <a:rPr lang="pt-BR" sz="2000" smtClean="0">
                <a:latin typeface="Arial" charset="0"/>
              </a:rPr>
              <a:t>Desenvolvimento de projeto</a:t>
            </a:r>
          </a:p>
          <a:p>
            <a:pPr lvl="2">
              <a:lnSpc>
                <a:spcPct val="120000"/>
              </a:lnSpc>
            </a:pPr>
            <a:r>
              <a:rPr lang="pt-BR" sz="2000" smtClean="0">
                <a:latin typeface="Arial" charset="0"/>
              </a:rPr>
              <a:t>Controle de estoque</a:t>
            </a:r>
          </a:p>
          <a:p>
            <a:pPr lvl="2">
              <a:lnSpc>
                <a:spcPct val="120000"/>
              </a:lnSpc>
            </a:pPr>
            <a:r>
              <a:rPr lang="pt-BR" sz="2000" smtClean="0">
                <a:latin typeface="Arial" charset="0"/>
              </a:rPr>
              <a:t>Recrutamento e treinamento de funcionários</a:t>
            </a:r>
          </a:p>
          <a:p>
            <a:pPr lvl="2">
              <a:lnSpc>
                <a:spcPct val="120000"/>
              </a:lnSpc>
            </a:pPr>
            <a:r>
              <a:rPr lang="pt-BR" sz="2000" smtClean="0">
                <a:latin typeface="Arial" charset="0"/>
              </a:rPr>
              <a:t>Aplicação de recursos financeiros</a:t>
            </a:r>
          </a:p>
          <a:p>
            <a:pPr lvl="2">
              <a:lnSpc>
                <a:spcPct val="120000"/>
              </a:lnSpc>
            </a:pPr>
            <a:r>
              <a:rPr lang="pt-BR" sz="2000" smtClean="0">
                <a:latin typeface="Arial" charset="0"/>
              </a:rPr>
              <a:t>Distribuição de produtos</a:t>
            </a:r>
          </a:p>
          <a:p>
            <a:pPr lvl="2">
              <a:lnSpc>
                <a:spcPct val="120000"/>
              </a:lnSpc>
            </a:pPr>
            <a:r>
              <a:rPr lang="pt-BR" sz="2000" smtClean="0">
                <a:latin typeface="Arial" charset="0"/>
              </a:rPr>
              <a:t>Produção de produtos</a:t>
            </a:r>
          </a:p>
          <a:p>
            <a:pPr>
              <a:lnSpc>
                <a:spcPct val="120000"/>
              </a:lnSpc>
              <a:buFontTx/>
              <a:buNone/>
            </a:pPr>
            <a:r>
              <a:rPr lang="pt-BR" sz="2000" smtClean="0">
                <a:latin typeface="Arial" charset="0"/>
              </a:rPr>
              <a:t>O sucesso de um sistema produtivo depende do relacionamento de três funções:</a:t>
            </a:r>
          </a:p>
          <a:p>
            <a:pPr>
              <a:lnSpc>
                <a:spcPct val="120000"/>
              </a:lnSpc>
              <a:buFontTx/>
              <a:buNone/>
            </a:pPr>
            <a:r>
              <a:rPr lang="pt-BR" sz="2000" smtClean="0">
                <a:latin typeface="Arial" charset="0"/>
              </a:rPr>
              <a:t>		Finanças</a:t>
            </a:r>
          </a:p>
          <a:p>
            <a:pPr>
              <a:lnSpc>
                <a:spcPct val="120000"/>
              </a:lnSpc>
              <a:buFontTx/>
              <a:buNone/>
            </a:pPr>
            <a:r>
              <a:rPr lang="pt-BR" sz="2000" smtClean="0">
                <a:latin typeface="Arial" charset="0"/>
              </a:rPr>
              <a:t>			Produção</a:t>
            </a:r>
          </a:p>
          <a:p>
            <a:pPr>
              <a:lnSpc>
                <a:spcPct val="120000"/>
              </a:lnSpc>
              <a:buFontTx/>
              <a:buNone/>
            </a:pPr>
            <a:r>
              <a:rPr lang="pt-BR" sz="2000" smtClean="0">
                <a:latin typeface="Arial" charset="0"/>
              </a:rPr>
              <a:t>				Marketing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AutoShape 2"/>
          <p:cNvSpPr>
            <a:spLocks noChangeArrowheads="1"/>
          </p:cNvSpPr>
          <p:nvPr/>
        </p:nvSpPr>
        <p:spPr bwMode="auto">
          <a:xfrm>
            <a:off x="685800" y="3276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4483" name="Rectangle 3"/>
          <p:cNvSpPr>
            <a:spLocks noChangeAspect="1" noChangeArrowheads="1"/>
          </p:cNvSpPr>
          <p:nvPr/>
        </p:nvSpPr>
        <p:spPr bwMode="auto">
          <a:xfrm>
            <a:off x="381000" y="4343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4484" name="Rectangle 4"/>
          <p:cNvSpPr>
            <a:spLocks noChangeAspect="1" noChangeArrowheads="1"/>
          </p:cNvSpPr>
          <p:nvPr/>
        </p:nvSpPr>
        <p:spPr bwMode="auto">
          <a:xfrm>
            <a:off x="381000" y="5105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4485" name="Rectangle 5"/>
          <p:cNvSpPr>
            <a:spLocks noChangeAspect="1" noChangeArrowheads="1"/>
          </p:cNvSpPr>
          <p:nvPr/>
        </p:nvSpPr>
        <p:spPr bwMode="auto">
          <a:xfrm>
            <a:off x="381000" y="3581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4486" name="Rectangle 6"/>
          <p:cNvSpPr>
            <a:spLocks noChangeAspect="1" noChangeArrowheads="1"/>
          </p:cNvSpPr>
          <p:nvPr/>
        </p:nvSpPr>
        <p:spPr bwMode="auto">
          <a:xfrm>
            <a:off x="381000" y="3962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4487" name="Rectangle 7"/>
          <p:cNvSpPr>
            <a:spLocks noChangeAspect="1" noChangeArrowheads="1"/>
          </p:cNvSpPr>
          <p:nvPr/>
        </p:nvSpPr>
        <p:spPr bwMode="auto">
          <a:xfrm>
            <a:off x="381000" y="3200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4488" name="Rectangle 8"/>
          <p:cNvSpPr>
            <a:spLocks noChangeAspect="1" noChangeArrowheads="1"/>
          </p:cNvSpPr>
          <p:nvPr/>
        </p:nvSpPr>
        <p:spPr bwMode="auto">
          <a:xfrm>
            <a:off x="381000" y="2819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4489" name="Rectangle 9"/>
          <p:cNvSpPr>
            <a:spLocks noChangeAspect="1" noChangeArrowheads="1"/>
          </p:cNvSpPr>
          <p:nvPr/>
        </p:nvSpPr>
        <p:spPr bwMode="auto">
          <a:xfrm>
            <a:off x="381000" y="2438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4490" name="Rectangle 10"/>
          <p:cNvSpPr>
            <a:spLocks noChangeAspect="1" noChangeArrowheads="1"/>
          </p:cNvSpPr>
          <p:nvPr/>
        </p:nvSpPr>
        <p:spPr bwMode="auto">
          <a:xfrm>
            <a:off x="381000" y="2057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4491" name="Rectangle 11"/>
          <p:cNvSpPr>
            <a:spLocks noChangeAspect="1" noChangeArrowheads="1"/>
          </p:cNvSpPr>
          <p:nvPr/>
        </p:nvSpPr>
        <p:spPr bwMode="auto">
          <a:xfrm>
            <a:off x="381000" y="4724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4492" name="Rectangle 12"/>
          <p:cNvSpPr>
            <a:spLocks noChangeAspect="1" noChangeArrowheads="1"/>
          </p:cNvSpPr>
          <p:nvPr/>
        </p:nvSpPr>
        <p:spPr bwMode="auto">
          <a:xfrm>
            <a:off x="381000" y="5486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4493" name="Rectangle 13"/>
          <p:cNvSpPr>
            <a:spLocks noChangeArrowheads="1"/>
          </p:cNvSpPr>
          <p:nvPr/>
        </p:nvSpPr>
        <p:spPr bwMode="auto">
          <a:xfrm>
            <a:off x="609600" y="2057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494" name="Rectangle 14"/>
          <p:cNvSpPr>
            <a:spLocks noChangeArrowheads="1"/>
          </p:cNvSpPr>
          <p:nvPr/>
        </p:nvSpPr>
        <p:spPr bwMode="auto">
          <a:xfrm>
            <a:off x="609600" y="2438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495" name="Rectangle 15"/>
          <p:cNvSpPr>
            <a:spLocks noChangeArrowheads="1"/>
          </p:cNvSpPr>
          <p:nvPr/>
        </p:nvSpPr>
        <p:spPr bwMode="auto">
          <a:xfrm>
            <a:off x="609600" y="2819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496" name="Rectangle 16"/>
          <p:cNvSpPr>
            <a:spLocks noChangeArrowheads="1"/>
          </p:cNvSpPr>
          <p:nvPr/>
        </p:nvSpPr>
        <p:spPr bwMode="auto">
          <a:xfrm>
            <a:off x="609600" y="3200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497" name="Rectangle 17"/>
          <p:cNvSpPr>
            <a:spLocks noChangeArrowheads="1"/>
          </p:cNvSpPr>
          <p:nvPr/>
        </p:nvSpPr>
        <p:spPr bwMode="auto">
          <a:xfrm>
            <a:off x="609600" y="3581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498" name="Rectangle 18"/>
          <p:cNvSpPr>
            <a:spLocks noChangeArrowheads="1"/>
          </p:cNvSpPr>
          <p:nvPr/>
        </p:nvSpPr>
        <p:spPr bwMode="auto">
          <a:xfrm>
            <a:off x="609600" y="3962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499" name="Rectangle 19"/>
          <p:cNvSpPr>
            <a:spLocks noChangeArrowheads="1"/>
          </p:cNvSpPr>
          <p:nvPr/>
        </p:nvSpPr>
        <p:spPr bwMode="auto">
          <a:xfrm>
            <a:off x="609600" y="4343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500" name="Rectangle 20"/>
          <p:cNvSpPr>
            <a:spLocks noChangeArrowheads="1"/>
          </p:cNvSpPr>
          <p:nvPr/>
        </p:nvSpPr>
        <p:spPr bwMode="auto">
          <a:xfrm>
            <a:off x="609600" y="4724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501" name="Rectangle 21"/>
          <p:cNvSpPr>
            <a:spLocks noChangeArrowheads="1"/>
          </p:cNvSpPr>
          <p:nvPr/>
        </p:nvSpPr>
        <p:spPr bwMode="auto">
          <a:xfrm>
            <a:off x="609600" y="510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502" name="Rectangle 22"/>
          <p:cNvSpPr>
            <a:spLocks noChangeArrowheads="1"/>
          </p:cNvSpPr>
          <p:nvPr/>
        </p:nvSpPr>
        <p:spPr bwMode="auto">
          <a:xfrm>
            <a:off x="609600" y="548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503" name="Rectangle 23"/>
          <p:cNvSpPr>
            <a:spLocks noChangeAspect="1" noChangeArrowheads="1"/>
          </p:cNvSpPr>
          <p:nvPr/>
        </p:nvSpPr>
        <p:spPr bwMode="auto">
          <a:xfrm>
            <a:off x="381000" y="1676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4504" name="Rectangle 24"/>
          <p:cNvSpPr>
            <a:spLocks noChangeAspect="1" noChangeArrowheads="1"/>
          </p:cNvSpPr>
          <p:nvPr/>
        </p:nvSpPr>
        <p:spPr bwMode="auto">
          <a:xfrm>
            <a:off x="381000" y="1295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4505" name="Rectangle 25"/>
          <p:cNvSpPr>
            <a:spLocks noChangeArrowheads="1"/>
          </p:cNvSpPr>
          <p:nvPr/>
        </p:nvSpPr>
        <p:spPr bwMode="auto">
          <a:xfrm>
            <a:off x="609600" y="129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506" name="Rectangle 26"/>
          <p:cNvSpPr>
            <a:spLocks noChangeArrowheads="1"/>
          </p:cNvSpPr>
          <p:nvPr/>
        </p:nvSpPr>
        <p:spPr bwMode="auto">
          <a:xfrm>
            <a:off x="609600" y="167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4507" name="AutoShape 27"/>
          <p:cNvSpPr>
            <a:spLocks noChangeArrowheads="1"/>
          </p:cNvSpPr>
          <p:nvPr/>
        </p:nvSpPr>
        <p:spPr bwMode="auto">
          <a:xfrm>
            <a:off x="685800" y="2895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4508" name="AutoShape 28"/>
          <p:cNvSpPr>
            <a:spLocks noChangeArrowheads="1"/>
          </p:cNvSpPr>
          <p:nvPr/>
        </p:nvSpPr>
        <p:spPr bwMode="auto">
          <a:xfrm>
            <a:off x="685800" y="2514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4509" name="AutoShape 29"/>
          <p:cNvSpPr>
            <a:spLocks noChangeArrowheads="1"/>
          </p:cNvSpPr>
          <p:nvPr/>
        </p:nvSpPr>
        <p:spPr bwMode="auto">
          <a:xfrm>
            <a:off x="685800" y="2133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4510" name="AutoShape 30"/>
          <p:cNvSpPr>
            <a:spLocks noChangeArrowheads="1"/>
          </p:cNvSpPr>
          <p:nvPr/>
        </p:nvSpPr>
        <p:spPr bwMode="auto">
          <a:xfrm>
            <a:off x="685800" y="1752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4511" name="AutoShape 31"/>
          <p:cNvSpPr>
            <a:spLocks noChangeArrowheads="1"/>
          </p:cNvSpPr>
          <p:nvPr/>
        </p:nvSpPr>
        <p:spPr bwMode="auto">
          <a:xfrm>
            <a:off x="685800" y="1371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4512" name="AutoShape 32"/>
          <p:cNvSpPr>
            <a:spLocks noChangeArrowheads="1"/>
          </p:cNvSpPr>
          <p:nvPr/>
        </p:nvSpPr>
        <p:spPr bwMode="auto">
          <a:xfrm>
            <a:off x="685800" y="3657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4513" name="AutoShape 33"/>
          <p:cNvSpPr>
            <a:spLocks noChangeArrowheads="1"/>
          </p:cNvSpPr>
          <p:nvPr/>
        </p:nvSpPr>
        <p:spPr bwMode="auto">
          <a:xfrm>
            <a:off x="685800" y="4038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4514" name="Rectangle 34"/>
          <p:cNvSpPr>
            <a:spLocks noChangeArrowheads="1"/>
          </p:cNvSpPr>
          <p:nvPr/>
        </p:nvSpPr>
        <p:spPr bwMode="auto">
          <a:xfrm>
            <a:off x="40386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4515" name="AutoShape 35"/>
          <p:cNvSpPr>
            <a:spLocks noChangeArrowheads="1"/>
          </p:cNvSpPr>
          <p:nvPr/>
        </p:nvSpPr>
        <p:spPr bwMode="auto">
          <a:xfrm>
            <a:off x="41148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4516" name="Rectangle 36"/>
          <p:cNvSpPr>
            <a:spLocks noChangeArrowheads="1"/>
          </p:cNvSpPr>
          <p:nvPr/>
        </p:nvSpPr>
        <p:spPr bwMode="auto">
          <a:xfrm>
            <a:off x="4038600" y="5105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4517" name="AutoShape 37"/>
          <p:cNvSpPr>
            <a:spLocks noChangeArrowheads="1"/>
          </p:cNvSpPr>
          <p:nvPr/>
        </p:nvSpPr>
        <p:spPr bwMode="auto">
          <a:xfrm>
            <a:off x="4114800" y="5181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4518" name="Rectangle 38"/>
          <p:cNvSpPr>
            <a:spLocks noChangeArrowheads="1"/>
          </p:cNvSpPr>
          <p:nvPr/>
        </p:nvSpPr>
        <p:spPr bwMode="auto">
          <a:xfrm>
            <a:off x="6781800" y="30480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4519" name="Rectangle 39"/>
          <p:cNvSpPr>
            <a:spLocks noChangeArrowheads="1"/>
          </p:cNvSpPr>
          <p:nvPr/>
        </p:nvSpPr>
        <p:spPr bwMode="auto">
          <a:xfrm>
            <a:off x="6535738"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4520" name="Rectangle 40"/>
          <p:cNvSpPr>
            <a:spLocks noChangeArrowheads="1"/>
          </p:cNvSpPr>
          <p:nvPr/>
        </p:nvSpPr>
        <p:spPr bwMode="auto">
          <a:xfrm>
            <a:off x="7437438" y="1430338"/>
            <a:ext cx="944562" cy="703262"/>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pt-BR"/>
          </a:p>
        </p:txBody>
      </p:sp>
      <p:sp>
        <p:nvSpPr>
          <p:cNvPr id="404521" name="Rectangle 41"/>
          <p:cNvSpPr>
            <a:spLocks noChangeArrowheads="1"/>
          </p:cNvSpPr>
          <p:nvPr/>
        </p:nvSpPr>
        <p:spPr bwMode="auto">
          <a:xfrm>
            <a:off x="7848600"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4522" name="Text Box 42"/>
          <p:cNvSpPr txBox="1">
            <a:spLocks noChangeArrowheads="1"/>
          </p:cNvSpPr>
          <p:nvPr/>
        </p:nvSpPr>
        <p:spPr bwMode="auto">
          <a:xfrm>
            <a:off x="7543800" y="533400"/>
            <a:ext cx="1200150" cy="581025"/>
          </a:xfrm>
          <a:prstGeom prst="rect">
            <a:avLst/>
          </a:prstGeom>
          <a:noFill/>
          <a:ln w="9525">
            <a:noFill/>
            <a:miter lim="800000"/>
            <a:headEnd/>
            <a:tailEnd/>
          </a:ln>
          <a:effectLst/>
        </p:spPr>
        <p:txBody>
          <a:bodyPr wrap="none" lIns="91432" tIns="45716" rIns="91432" bIns="45716" anchor="ctr">
            <a:spAutoFit/>
          </a:bodyPr>
          <a:lstStyle/>
          <a:p>
            <a:pPr algn="ctr"/>
            <a:r>
              <a:rPr lang="pt-BR" sz="1600" b="1"/>
              <a:t>Célula</a:t>
            </a:r>
          </a:p>
          <a:p>
            <a:pPr algn="ctr"/>
            <a:r>
              <a:rPr lang="pt-BR" sz="1600" b="1"/>
              <a:t>Montagem</a:t>
            </a:r>
            <a:endParaRPr lang="pt-BR" sz="2400"/>
          </a:p>
        </p:txBody>
      </p:sp>
      <p:sp>
        <p:nvSpPr>
          <p:cNvPr id="404523" name="Line 43"/>
          <p:cNvSpPr>
            <a:spLocks noChangeShapeType="1"/>
          </p:cNvSpPr>
          <p:nvPr/>
        </p:nvSpPr>
        <p:spPr bwMode="auto">
          <a:xfrm flipV="1">
            <a:off x="4953000" y="3505200"/>
            <a:ext cx="1676400" cy="838200"/>
          </a:xfrm>
          <a:prstGeom prst="line">
            <a:avLst/>
          </a:prstGeom>
          <a:noFill/>
          <a:ln w="63500">
            <a:solidFill>
              <a:srgbClr val="00FF00"/>
            </a:solidFill>
            <a:round/>
            <a:headEnd/>
            <a:tailEnd type="triangle" w="med" len="lg"/>
          </a:ln>
          <a:effectLst/>
        </p:spPr>
        <p:txBody>
          <a:bodyPr wrap="none" anchor="ctr"/>
          <a:lstStyle/>
          <a:p>
            <a:endParaRPr lang="pt-BR"/>
          </a:p>
        </p:txBody>
      </p:sp>
      <p:sp>
        <p:nvSpPr>
          <p:cNvPr id="404524" name="Line 44"/>
          <p:cNvSpPr>
            <a:spLocks noChangeShapeType="1"/>
          </p:cNvSpPr>
          <p:nvPr/>
        </p:nvSpPr>
        <p:spPr bwMode="auto">
          <a:xfrm flipH="1" flipV="1">
            <a:off x="1295400" y="4953000"/>
            <a:ext cx="2514600" cy="0"/>
          </a:xfrm>
          <a:prstGeom prst="line">
            <a:avLst/>
          </a:prstGeom>
          <a:noFill/>
          <a:ln w="63500">
            <a:solidFill>
              <a:srgbClr val="00FF00"/>
            </a:solidFill>
            <a:round/>
            <a:headEnd/>
            <a:tailEnd type="triangle" w="med" len="lg"/>
          </a:ln>
          <a:effectLst/>
        </p:spPr>
        <p:txBody>
          <a:bodyPr wrap="none" anchor="ctr"/>
          <a:lstStyle/>
          <a:p>
            <a:endParaRPr lang="pt-BR"/>
          </a:p>
        </p:txBody>
      </p:sp>
      <p:sp>
        <p:nvSpPr>
          <p:cNvPr id="404525" name="AutoShape 45"/>
          <p:cNvSpPr>
            <a:spLocks noChangeArrowheads="1"/>
          </p:cNvSpPr>
          <p:nvPr/>
        </p:nvSpPr>
        <p:spPr bwMode="auto">
          <a:xfrm>
            <a:off x="2209800" y="4724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4526" name="AutoShape 46"/>
          <p:cNvSpPr>
            <a:spLocks noChangeArrowheads="1"/>
          </p:cNvSpPr>
          <p:nvPr/>
        </p:nvSpPr>
        <p:spPr bwMode="auto">
          <a:xfrm>
            <a:off x="685800" y="4419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4527" name="Rectangle 47"/>
          <p:cNvSpPr>
            <a:spLocks noGrp="1" noChangeArrowheads="1"/>
          </p:cNvSpPr>
          <p:nvPr>
            <p:ph type="title"/>
          </p:nvPr>
        </p:nvSpPr>
        <p:spPr bwMode="auto">
          <a:xfrm>
            <a:off x="0" y="768350"/>
            <a:ext cx="7772400" cy="1014413"/>
          </a:xfrm>
          <a:prstGeom prst="rect">
            <a:avLst/>
          </a:prstGeom>
          <a:noFill/>
          <a:ln>
            <a:miter lim="800000"/>
            <a:headEnd/>
            <a:tailEnd/>
          </a:ln>
        </p:spPr>
        <p:txBody>
          <a:bodyPr lIns="86493" tIns="43247" rIns="86493" bIns="43247"/>
          <a:lstStyle/>
          <a:p>
            <a:r>
              <a:rPr lang="pt-BR" sz="4800" b="1" smtClean="0">
                <a:solidFill>
                  <a:schemeClr val="tx1"/>
                </a:solidFill>
                <a:latin typeface="Arial" charset="0"/>
              </a:rPr>
              <a:t>Simulação Kanban</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AutoShape 2"/>
          <p:cNvSpPr>
            <a:spLocks noChangeArrowheads="1"/>
          </p:cNvSpPr>
          <p:nvPr/>
        </p:nvSpPr>
        <p:spPr bwMode="auto">
          <a:xfrm>
            <a:off x="685800" y="3276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5507" name="Rectangle 3"/>
          <p:cNvSpPr>
            <a:spLocks noChangeAspect="1" noChangeArrowheads="1"/>
          </p:cNvSpPr>
          <p:nvPr/>
        </p:nvSpPr>
        <p:spPr bwMode="auto">
          <a:xfrm>
            <a:off x="381000" y="4343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5508" name="Rectangle 4"/>
          <p:cNvSpPr>
            <a:spLocks noChangeAspect="1" noChangeArrowheads="1"/>
          </p:cNvSpPr>
          <p:nvPr/>
        </p:nvSpPr>
        <p:spPr bwMode="auto">
          <a:xfrm>
            <a:off x="381000" y="5105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5509" name="Rectangle 5"/>
          <p:cNvSpPr>
            <a:spLocks noChangeAspect="1" noChangeArrowheads="1"/>
          </p:cNvSpPr>
          <p:nvPr/>
        </p:nvSpPr>
        <p:spPr bwMode="auto">
          <a:xfrm>
            <a:off x="381000" y="3581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5510" name="Rectangle 6"/>
          <p:cNvSpPr>
            <a:spLocks noChangeAspect="1" noChangeArrowheads="1"/>
          </p:cNvSpPr>
          <p:nvPr/>
        </p:nvSpPr>
        <p:spPr bwMode="auto">
          <a:xfrm>
            <a:off x="381000" y="3962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5511" name="Rectangle 7"/>
          <p:cNvSpPr>
            <a:spLocks noChangeAspect="1" noChangeArrowheads="1"/>
          </p:cNvSpPr>
          <p:nvPr/>
        </p:nvSpPr>
        <p:spPr bwMode="auto">
          <a:xfrm>
            <a:off x="381000" y="3200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5512" name="Rectangle 8"/>
          <p:cNvSpPr>
            <a:spLocks noChangeAspect="1" noChangeArrowheads="1"/>
          </p:cNvSpPr>
          <p:nvPr/>
        </p:nvSpPr>
        <p:spPr bwMode="auto">
          <a:xfrm>
            <a:off x="381000" y="2819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5513" name="Rectangle 9"/>
          <p:cNvSpPr>
            <a:spLocks noChangeAspect="1" noChangeArrowheads="1"/>
          </p:cNvSpPr>
          <p:nvPr/>
        </p:nvSpPr>
        <p:spPr bwMode="auto">
          <a:xfrm>
            <a:off x="381000" y="2438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5514" name="Rectangle 10"/>
          <p:cNvSpPr>
            <a:spLocks noChangeAspect="1" noChangeArrowheads="1"/>
          </p:cNvSpPr>
          <p:nvPr/>
        </p:nvSpPr>
        <p:spPr bwMode="auto">
          <a:xfrm>
            <a:off x="381000" y="2057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5515" name="Rectangle 11"/>
          <p:cNvSpPr>
            <a:spLocks noChangeAspect="1" noChangeArrowheads="1"/>
          </p:cNvSpPr>
          <p:nvPr/>
        </p:nvSpPr>
        <p:spPr bwMode="auto">
          <a:xfrm>
            <a:off x="381000" y="4724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5516" name="Rectangle 12"/>
          <p:cNvSpPr>
            <a:spLocks noChangeAspect="1" noChangeArrowheads="1"/>
          </p:cNvSpPr>
          <p:nvPr/>
        </p:nvSpPr>
        <p:spPr bwMode="auto">
          <a:xfrm>
            <a:off x="381000" y="5486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5517" name="Rectangle 13"/>
          <p:cNvSpPr>
            <a:spLocks noChangeArrowheads="1"/>
          </p:cNvSpPr>
          <p:nvPr/>
        </p:nvSpPr>
        <p:spPr bwMode="auto">
          <a:xfrm>
            <a:off x="609600" y="2057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18" name="Rectangle 14"/>
          <p:cNvSpPr>
            <a:spLocks noChangeArrowheads="1"/>
          </p:cNvSpPr>
          <p:nvPr/>
        </p:nvSpPr>
        <p:spPr bwMode="auto">
          <a:xfrm>
            <a:off x="609600" y="2438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19" name="Rectangle 15"/>
          <p:cNvSpPr>
            <a:spLocks noChangeArrowheads="1"/>
          </p:cNvSpPr>
          <p:nvPr/>
        </p:nvSpPr>
        <p:spPr bwMode="auto">
          <a:xfrm>
            <a:off x="609600" y="2819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20" name="Rectangle 16"/>
          <p:cNvSpPr>
            <a:spLocks noChangeArrowheads="1"/>
          </p:cNvSpPr>
          <p:nvPr/>
        </p:nvSpPr>
        <p:spPr bwMode="auto">
          <a:xfrm>
            <a:off x="609600" y="3200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21" name="Rectangle 17"/>
          <p:cNvSpPr>
            <a:spLocks noChangeArrowheads="1"/>
          </p:cNvSpPr>
          <p:nvPr/>
        </p:nvSpPr>
        <p:spPr bwMode="auto">
          <a:xfrm>
            <a:off x="609600" y="3581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22" name="Rectangle 18"/>
          <p:cNvSpPr>
            <a:spLocks noChangeArrowheads="1"/>
          </p:cNvSpPr>
          <p:nvPr/>
        </p:nvSpPr>
        <p:spPr bwMode="auto">
          <a:xfrm>
            <a:off x="609600" y="3962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23" name="Rectangle 19"/>
          <p:cNvSpPr>
            <a:spLocks noChangeArrowheads="1"/>
          </p:cNvSpPr>
          <p:nvPr/>
        </p:nvSpPr>
        <p:spPr bwMode="auto">
          <a:xfrm>
            <a:off x="609600" y="4343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24" name="Rectangle 20"/>
          <p:cNvSpPr>
            <a:spLocks noChangeArrowheads="1"/>
          </p:cNvSpPr>
          <p:nvPr/>
        </p:nvSpPr>
        <p:spPr bwMode="auto">
          <a:xfrm>
            <a:off x="609600" y="4724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25" name="Rectangle 21"/>
          <p:cNvSpPr>
            <a:spLocks noChangeArrowheads="1"/>
          </p:cNvSpPr>
          <p:nvPr/>
        </p:nvSpPr>
        <p:spPr bwMode="auto">
          <a:xfrm>
            <a:off x="609600" y="510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26" name="Rectangle 22"/>
          <p:cNvSpPr>
            <a:spLocks noChangeArrowheads="1"/>
          </p:cNvSpPr>
          <p:nvPr/>
        </p:nvSpPr>
        <p:spPr bwMode="auto">
          <a:xfrm>
            <a:off x="609600" y="548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27" name="Rectangle 23"/>
          <p:cNvSpPr>
            <a:spLocks noChangeAspect="1" noChangeArrowheads="1"/>
          </p:cNvSpPr>
          <p:nvPr/>
        </p:nvSpPr>
        <p:spPr bwMode="auto">
          <a:xfrm>
            <a:off x="381000" y="1676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5528" name="Rectangle 24"/>
          <p:cNvSpPr>
            <a:spLocks noChangeAspect="1" noChangeArrowheads="1"/>
          </p:cNvSpPr>
          <p:nvPr/>
        </p:nvSpPr>
        <p:spPr bwMode="auto">
          <a:xfrm>
            <a:off x="381000" y="1295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5529" name="Rectangle 25"/>
          <p:cNvSpPr>
            <a:spLocks noChangeArrowheads="1"/>
          </p:cNvSpPr>
          <p:nvPr/>
        </p:nvSpPr>
        <p:spPr bwMode="auto">
          <a:xfrm>
            <a:off x="609600" y="129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30" name="Rectangle 26"/>
          <p:cNvSpPr>
            <a:spLocks noChangeArrowheads="1"/>
          </p:cNvSpPr>
          <p:nvPr/>
        </p:nvSpPr>
        <p:spPr bwMode="auto">
          <a:xfrm>
            <a:off x="609600" y="167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5531" name="AutoShape 27"/>
          <p:cNvSpPr>
            <a:spLocks noChangeArrowheads="1"/>
          </p:cNvSpPr>
          <p:nvPr/>
        </p:nvSpPr>
        <p:spPr bwMode="auto">
          <a:xfrm>
            <a:off x="685800" y="2895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5532" name="AutoShape 28"/>
          <p:cNvSpPr>
            <a:spLocks noChangeArrowheads="1"/>
          </p:cNvSpPr>
          <p:nvPr/>
        </p:nvSpPr>
        <p:spPr bwMode="auto">
          <a:xfrm>
            <a:off x="685800" y="2514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5533" name="AutoShape 29"/>
          <p:cNvSpPr>
            <a:spLocks noChangeArrowheads="1"/>
          </p:cNvSpPr>
          <p:nvPr/>
        </p:nvSpPr>
        <p:spPr bwMode="auto">
          <a:xfrm>
            <a:off x="685800" y="2133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5534" name="AutoShape 30"/>
          <p:cNvSpPr>
            <a:spLocks noChangeArrowheads="1"/>
          </p:cNvSpPr>
          <p:nvPr/>
        </p:nvSpPr>
        <p:spPr bwMode="auto">
          <a:xfrm>
            <a:off x="685800" y="1752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5535" name="AutoShape 31"/>
          <p:cNvSpPr>
            <a:spLocks noChangeArrowheads="1"/>
          </p:cNvSpPr>
          <p:nvPr/>
        </p:nvSpPr>
        <p:spPr bwMode="auto">
          <a:xfrm>
            <a:off x="685800" y="1371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5536" name="AutoShape 32"/>
          <p:cNvSpPr>
            <a:spLocks noChangeArrowheads="1"/>
          </p:cNvSpPr>
          <p:nvPr/>
        </p:nvSpPr>
        <p:spPr bwMode="auto">
          <a:xfrm>
            <a:off x="685800" y="3657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5537" name="AutoShape 33"/>
          <p:cNvSpPr>
            <a:spLocks noChangeArrowheads="1"/>
          </p:cNvSpPr>
          <p:nvPr/>
        </p:nvSpPr>
        <p:spPr bwMode="auto">
          <a:xfrm>
            <a:off x="685800" y="4038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5538" name="Rectangle 34"/>
          <p:cNvSpPr>
            <a:spLocks noChangeArrowheads="1"/>
          </p:cNvSpPr>
          <p:nvPr/>
        </p:nvSpPr>
        <p:spPr bwMode="auto">
          <a:xfrm>
            <a:off x="40386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5539" name="AutoShape 35"/>
          <p:cNvSpPr>
            <a:spLocks noChangeArrowheads="1"/>
          </p:cNvSpPr>
          <p:nvPr/>
        </p:nvSpPr>
        <p:spPr bwMode="auto">
          <a:xfrm>
            <a:off x="41148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5540" name="Rectangle 36"/>
          <p:cNvSpPr>
            <a:spLocks noChangeArrowheads="1"/>
          </p:cNvSpPr>
          <p:nvPr/>
        </p:nvSpPr>
        <p:spPr bwMode="auto">
          <a:xfrm>
            <a:off x="4038600" y="5105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5541" name="AutoShape 37"/>
          <p:cNvSpPr>
            <a:spLocks noChangeArrowheads="1"/>
          </p:cNvSpPr>
          <p:nvPr/>
        </p:nvSpPr>
        <p:spPr bwMode="auto">
          <a:xfrm>
            <a:off x="4114800" y="5181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5542" name="Rectangle 38"/>
          <p:cNvSpPr>
            <a:spLocks noChangeArrowheads="1"/>
          </p:cNvSpPr>
          <p:nvPr/>
        </p:nvSpPr>
        <p:spPr bwMode="auto">
          <a:xfrm>
            <a:off x="6535738"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5543" name="Rectangle 39"/>
          <p:cNvSpPr>
            <a:spLocks noChangeArrowheads="1"/>
          </p:cNvSpPr>
          <p:nvPr/>
        </p:nvSpPr>
        <p:spPr bwMode="auto">
          <a:xfrm>
            <a:off x="7437438" y="1430338"/>
            <a:ext cx="944562" cy="703262"/>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pt-BR"/>
          </a:p>
        </p:txBody>
      </p:sp>
      <p:sp>
        <p:nvSpPr>
          <p:cNvPr id="405544" name="Rectangle 40"/>
          <p:cNvSpPr>
            <a:spLocks noChangeArrowheads="1"/>
          </p:cNvSpPr>
          <p:nvPr/>
        </p:nvSpPr>
        <p:spPr bwMode="auto">
          <a:xfrm>
            <a:off x="7848600"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5545" name="Text Box 41"/>
          <p:cNvSpPr txBox="1">
            <a:spLocks noChangeArrowheads="1"/>
          </p:cNvSpPr>
          <p:nvPr/>
        </p:nvSpPr>
        <p:spPr bwMode="auto">
          <a:xfrm>
            <a:off x="7467600" y="609600"/>
            <a:ext cx="1200150" cy="581025"/>
          </a:xfrm>
          <a:prstGeom prst="rect">
            <a:avLst/>
          </a:prstGeom>
          <a:noFill/>
          <a:ln w="9525">
            <a:noFill/>
            <a:miter lim="800000"/>
            <a:headEnd/>
            <a:tailEnd/>
          </a:ln>
          <a:effectLst/>
        </p:spPr>
        <p:txBody>
          <a:bodyPr wrap="none" lIns="91432" tIns="45716" rIns="91432" bIns="45716" anchor="ctr">
            <a:spAutoFit/>
          </a:bodyPr>
          <a:lstStyle/>
          <a:p>
            <a:pPr algn="ctr"/>
            <a:r>
              <a:rPr lang="pt-BR" sz="1600" b="1"/>
              <a:t>Célula</a:t>
            </a:r>
          </a:p>
          <a:p>
            <a:pPr algn="ctr"/>
            <a:r>
              <a:rPr lang="pt-BR" sz="1600" b="1"/>
              <a:t>Montagem</a:t>
            </a:r>
            <a:endParaRPr lang="pt-BR" sz="2400"/>
          </a:p>
        </p:txBody>
      </p:sp>
      <p:sp>
        <p:nvSpPr>
          <p:cNvPr id="405546" name="AutoShape 42"/>
          <p:cNvSpPr>
            <a:spLocks noChangeArrowheads="1"/>
          </p:cNvSpPr>
          <p:nvPr/>
        </p:nvSpPr>
        <p:spPr bwMode="auto">
          <a:xfrm>
            <a:off x="685800" y="4419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5547" name="AutoShape 43"/>
          <p:cNvSpPr>
            <a:spLocks noChangeArrowheads="1"/>
          </p:cNvSpPr>
          <p:nvPr/>
        </p:nvSpPr>
        <p:spPr bwMode="auto">
          <a:xfrm>
            <a:off x="685800" y="4800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5548" name="Rectangle 44"/>
          <p:cNvSpPr>
            <a:spLocks noGrp="1" noChangeArrowheads="1"/>
          </p:cNvSpPr>
          <p:nvPr>
            <p:ph type="title"/>
          </p:nvPr>
        </p:nvSpPr>
        <p:spPr bwMode="auto">
          <a:xfrm>
            <a:off x="0" y="762000"/>
            <a:ext cx="7772400" cy="1014413"/>
          </a:xfrm>
          <a:prstGeom prst="rect">
            <a:avLst/>
          </a:prstGeom>
          <a:noFill/>
          <a:ln>
            <a:miter lim="800000"/>
            <a:headEnd/>
            <a:tailEnd/>
          </a:ln>
        </p:spPr>
        <p:txBody>
          <a:bodyPr lIns="86493" tIns="43247" rIns="86493" bIns="43247"/>
          <a:lstStyle/>
          <a:p>
            <a:r>
              <a:rPr lang="pt-BR" sz="4800" b="1" smtClean="0">
                <a:solidFill>
                  <a:schemeClr val="tx1"/>
                </a:solidFill>
                <a:latin typeface="Arial" charset="0"/>
              </a:rPr>
              <a:t>Simulação Kanban</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ChangeArrowheads="1"/>
          </p:cNvSpPr>
          <p:nvPr/>
        </p:nvSpPr>
        <p:spPr bwMode="auto">
          <a:xfrm>
            <a:off x="40386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6531" name="AutoShape 3"/>
          <p:cNvSpPr>
            <a:spLocks noChangeArrowheads="1"/>
          </p:cNvSpPr>
          <p:nvPr/>
        </p:nvSpPr>
        <p:spPr bwMode="auto">
          <a:xfrm>
            <a:off x="41148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6532" name="Rectangle 4"/>
          <p:cNvSpPr>
            <a:spLocks noChangeArrowheads="1"/>
          </p:cNvSpPr>
          <p:nvPr/>
        </p:nvSpPr>
        <p:spPr bwMode="auto">
          <a:xfrm>
            <a:off x="4038600" y="5105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6533" name="AutoShape 5"/>
          <p:cNvSpPr>
            <a:spLocks noChangeArrowheads="1"/>
          </p:cNvSpPr>
          <p:nvPr/>
        </p:nvSpPr>
        <p:spPr bwMode="auto">
          <a:xfrm>
            <a:off x="4114800" y="5181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6534" name="Rectangle 6"/>
          <p:cNvSpPr>
            <a:spLocks noChangeAspect="1" noChangeArrowheads="1"/>
          </p:cNvSpPr>
          <p:nvPr/>
        </p:nvSpPr>
        <p:spPr bwMode="auto">
          <a:xfrm>
            <a:off x="381000" y="4343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6535" name="Rectangle 7"/>
          <p:cNvSpPr>
            <a:spLocks noChangeAspect="1" noChangeArrowheads="1"/>
          </p:cNvSpPr>
          <p:nvPr/>
        </p:nvSpPr>
        <p:spPr bwMode="auto">
          <a:xfrm>
            <a:off x="381000" y="5105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6536" name="Rectangle 8"/>
          <p:cNvSpPr>
            <a:spLocks noChangeAspect="1" noChangeArrowheads="1"/>
          </p:cNvSpPr>
          <p:nvPr/>
        </p:nvSpPr>
        <p:spPr bwMode="auto">
          <a:xfrm>
            <a:off x="381000" y="3581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6537" name="Rectangle 9"/>
          <p:cNvSpPr>
            <a:spLocks noChangeAspect="1" noChangeArrowheads="1"/>
          </p:cNvSpPr>
          <p:nvPr/>
        </p:nvSpPr>
        <p:spPr bwMode="auto">
          <a:xfrm>
            <a:off x="381000" y="3962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6538" name="Rectangle 10"/>
          <p:cNvSpPr>
            <a:spLocks noChangeAspect="1" noChangeArrowheads="1"/>
          </p:cNvSpPr>
          <p:nvPr/>
        </p:nvSpPr>
        <p:spPr bwMode="auto">
          <a:xfrm>
            <a:off x="381000" y="3200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6539" name="Rectangle 11"/>
          <p:cNvSpPr>
            <a:spLocks noChangeAspect="1" noChangeArrowheads="1"/>
          </p:cNvSpPr>
          <p:nvPr/>
        </p:nvSpPr>
        <p:spPr bwMode="auto">
          <a:xfrm>
            <a:off x="381000" y="2819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6540" name="Rectangle 12"/>
          <p:cNvSpPr>
            <a:spLocks noChangeAspect="1" noChangeArrowheads="1"/>
          </p:cNvSpPr>
          <p:nvPr/>
        </p:nvSpPr>
        <p:spPr bwMode="auto">
          <a:xfrm>
            <a:off x="381000" y="2438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6541" name="Rectangle 13"/>
          <p:cNvSpPr>
            <a:spLocks noChangeAspect="1" noChangeArrowheads="1"/>
          </p:cNvSpPr>
          <p:nvPr/>
        </p:nvSpPr>
        <p:spPr bwMode="auto">
          <a:xfrm>
            <a:off x="381000" y="2057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6542" name="Rectangle 14"/>
          <p:cNvSpPr>
            <a:spLocks noChangeAspect="1" noChangeArrowheads="1"/>
          </p:cNvSpPr>
          <p:nvPr/>
        </p:nvSpPr>
        <p:spPr bwMode="auto">
          <a:xfrm>
            <a:off x="381000" y="4724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6543" name="Rectangle 15"/>
          <p:cNvSpPr>
            <a:spLocks noChangeAspect="1" noChangeArrowheads="1"/>
          </p:cNvSpPr>
          <p:nvPr/>
        </p:nvSpPr>
        <p:spPr bwMode="auto">
          <a:xfrm>
            <a:off x="381000" y="5486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6544" name="Rectangle 16"/>
          <p:cNvSpPr>
            <a:spLocks noChangeArrowheads="1"/>
          </p:cNvSpPr>
          <p:nvPr/>
        </p:nvSpPr>
        <p:spPr bwMode="auto">
          <a:xfrm>
            <a:off x="609600" y="2057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45" name="Rectangle 17"/>
          <p:cNvSpPr>
            <a:spLocks noChangeArrowheads="1"/>
          </p:cNvSpPr>
          <p:nvPr/>
        </p:nvSpPr>
        <p:spPr bwMode="auto">
          <a:xfrm>
            <a:off x="609600" y="2438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46" name="Rectangle 18"/>
          <p:cNvSpPr>
            <a:spLocks noChangeArrowheads="1"/>
          </p:cNvSpPr>
          <p:nvPr/>
        </p:nvSpPr>
        <p:spPr bwMode="auto">
          <a:xfrm>
            <a:off x="609600" y="2819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47" name="Rectangle 19"/>
          <p:cNvSpPr>
            <a:spLocks noChangeArrowheads="1"/>
          </p:cNvSpPr>
          <p:nvPr/>
        </p:nvSpPr>
        <p:spPr bwMode="auto">
          <a:xfrm>
            <a:off x="609600" y="3200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48" name="Rectangle 20"/>
          <p:cNvSpPr>
            <a:spLocks noChangeArrowheads="1"/>
          </p:cNvSpPr>
          <p:nvPr/>
        </p:nvSpPr>
        <p:spPr bwMode="auto">
          <a:xfrm>
            <a:off x="609600" y="3581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49" name="Rectangle 21"/>
          <p:cNvSpPr>
            <a:spLocks noChangeArrowheads="1"/>
          </p:cNvSpPr>
          <p:nvPr/>
        </p:nvSpPr>
        <p:spPr bwMode="auto">
          <a:xfrm>
            <a:off x="609600" y="3962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50" name="Rectangle 22"/>
          <p:cNvSpPr>
            <a:spLocks noChangeArrowheads="1"/>
          </p:cNvSpPr>
          <p:nvPr/>
        </p:nvSpPr>
        <p:spPr bwMode="auto">
          <a:xfrm>
            <a:off x="609600" y="4343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51" name="Rectangle 23"/>
          <p:cNvSpPr>
            <a:spLocks noChangeArrowheads="1"/>
          </p:cNvSpPr>
          <p:nvPr/>
        </p:nvSpPr>
        <p:spPr bwMode="auto">
          <a:xfrm>
            <a:off x="609600" y="4724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52" name="Rectangle 24"/>
          <p:cNvSpPr>
            <a:spLocks noChangeArrowheads="1"/>
          </p:cNvSpPr>
          <p:nvPr/>
        </p:nvSpPr>
        <p:spPr bwMode="auto">
          <a:xfrm>
            <a:off x="609600" y="510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53" name="Rectangle 25"/>
          <p:cNvSpPr>
            <a:spLocks noChangeArrowheads="1"/>
          </p:cNvSpPr>
          <p:nvPr/>
        </p:nvSpPr>
        <p:spPr bwMode="auto">
          <a:xfrm>
            <a:off x="609600" y="548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54" name="Rectangle 26"/>
          <p:cNvSpPr>
            <a:spLocks noChangeAspect="1" noChangeArrowheads="1"/>
          </p:cNvSpPr>
          <p:nvPr/>
        </p:nvSpPr>
        <p:spPr bwMode="auto">
          <a:xfrm>
            <a:off x="381000" y="1676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6555" name="Rectangle 27"/>
          <p:cNvSpPr>
            <a:spLocks noChangeAspect="1" noChangeArrowheads="1"/>
          </p:cNvSpPr>
          <p:nvPr/>
        </p:nvSpPr>
        <p:spPr bwMode="auto">
          <a:xfrm>
            <a:off x="381000" y="1295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6556" name="Rectangle 28"/>
          <p:cNvSpPr>
            <a:spLocks noChangeArrowheads="1"/>
          </p:cNvSpPr>
          <p:nvPr/>
        </p:nvSpPr>
        <p:spPr bwMode="auto">
          <a:xfrm>
            <a:off x="609600" y="129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57" name="Rectangle 29"/>
          <p:cNvSpPr>
            <a:spLocks noChangeArrowheads="1"/>
          </p:cNvSpPr>
          <p:nvPr/>
        </p:nvSpPr>
        <p:spPr bwMode="auto">
          <a:xfrm>
            <a:off x="609600" y="167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6558" name="AutoShape 30"/>
          <p:cNvSpPr>
            <a:spLocks noChangeArrowheads="1"/>
          </p:cNvSpPr>
          <p:nvPr/>
        </p:nvSpPr>
        <p:spPr bwMode="auto">
          <a:xfrm>
            <a:off x="685800" y="1752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6559" name="AutoShape 31"/>
          <p:cNvSpPr>
            <a:spLocks noChangeArrowheads="1"/>
          </p:cNvSpPr>
          <p:nvPr/>
        </p:nvSpPr>
        <p:spPr bwMode="auto">
          <a:xfrm>
            <a:off x="685800" y="1371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grpSp>
        <p:nvGrpSpPr>
          <p:cNvPr id="2" name="Group 32"/>
          <p:cNvGrpSpPr>
            <a:grpSpLocks/>
          </p:cNvGrpSpPr>
          <p:nvPr/>
        </p:nvGrpSpPr>
        <p:grpSpPr bwMode="auto">
          <a:xfrm>
            <a:off x="685800" y="2133600"/>
            <a:ext cx="381000" cy="2895600"/>
            <a:chOff x="432" y="1344"/>
            <a:chExt cx="240" cy="1824"/>
          </a:xfrm>
        </p:grpSpPr>
        <p:sp>
          <p:nvSpPr>
            <p:cNvPr id="406561" name="AutoShape 33"/>
            <p:cNvSpPr>
              <a:spLocks noChangeArrowheads="1"/>
            </p:cNvSpPr>
            <p:nvPr/>
          </p:nvSpPr>
          <p:spPr bwMode="auto">
            <a:xfrm>
              <a:off x="432" y="2064"/>
              <a:ext cx="240" cy="144"/>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6562" name="AutoShape 34"/>
            <p:cNvSpPr>
              <a:spLocks noChangeArrowheads="1"/>
            </p:cNvSpPr>
            <p:nvPr/>
          </p:nvSpPr>
          <p:spPr bwMode="auto">
            <a:xfrm>
              <a:off x="432" y="1824"/>
              <a:ext cx="240" cy="144"/>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6563" name="AutoShape 35"/>
            <p:cNvSpPr>
              <a:spLocks noChangeArrowheads="1"/>
            </p:cNvSpPr>
            <p:nvPr/>
          </p:nvSpPr>
          <p:spPr bwMode="auto">
            <a:xfrm>
              <a:off x="432" y="1584"/>
              <a:ext cx="240" cy="144"/>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6564" name="AutoShape 36"/>
            <p:cNvSpPr>
              <a:spLocks noChangeArrowheads="1"/>
            </p:cNvSpPr>
            <p:nvPr/>
          </p:nvSpPr>
          <p:spPr bwMode="auto">
            <a:xfrm>
              <a:off x="432" y="1344"/>
              <a:ext cx="240" cy="144"/>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6565" name="AutoShape 37"/>
            <p:cNvSpPr>
              <a:spLocks noChangeArrowheads="1"/>
            </p:cNvSpPr>
            <p:nvPr/>
          </p:nvSpPr>
          <p:spPr bwMode="auto">
            <a:xfrm>
              <a:off x="432" y="2304"/>
              <a:ext cx="240" cy="144"/>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6566" name="AutoShape 38"/>
            <p:cNvSpPr>
              <a:spLocks noChangeArrowheads="1"/>
            </p:cNvSpPr>
            <p:nvPr/>
          </p:nvSpPr>
          <p:spPr bwMode="auto">
            <a:xfrm>
              <a:off x="432" y="2544"/>
              <a:ext cx="240" cy="144"/>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6567" name="AutoShape 39"/>
            <p:cNvSpPr>
              <a:spLocks noChangeArrowheads="1"/>
            </p:cNvSpPr>
            <p:nvPr/>
          </p:nvSpPr>
          <p:spPr bwMode="auto">
            <a:xfrm>
              <a:off x="432" y="2784"/>
              <a:ext cx="240" cy="144"/>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6568" name="AutoShape 40"/>
            <p:cNvSpPr>
              <a:spLocks noChangeArrowheads="1"/>
            </p:cNvSpPr>
            <p:nvPr/>
          </p:nvSpPr>
          <p:spPr bwMode="auto">
            <a:xfrm>
              <a:off x="432" y="3024"/>
              <a:ext cx="240" cy="144"/>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grpSp>
      <p:sp>
        <p:nvSpPr>
          <p:cNvPr id="406569" name="Rectangle 41"/>
          <p:cNvSpPr>
            <a:spLocks noChangeArrowheads="1"/>
          </p:cNvSpPr>
          <p:nvPr/>
        </p:nvSpPr>
        <p:spPr bwMode="auto">
          <a:xfrm>
            <a:off x="6535738"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6570" name="Rectangle 42"/>
          <p:cNvSpPr>
            <a:spLocks noChangeArrowheads="1"/>
          </p:cNvSpPr>
          <p:nvPr/>
        </p:nvSpPr>
        <p:spPr bwMode="auto">
          <a:xfrm>
            <a:off x="7437438" y="1430338"/>
            <a:ext cx="944562" cy="703262"/>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pt-BR"/>
          </a:p>
        </p:txBody>
      </p:sp>
      <p:sp>
        <p:nvSpPr>
          <p:cNvPr id="406571" name="Rectangle 43"/>
          <p:cNvSpPr>
            <a:spLocks noChangeArrowheads="1"/>
          </p:cNvSpPr>
          <p:nvPr/>
        </p:nvSpPr>
        <p:spPr bwMode="auto">
          <a:xfrm>
            <a:off x="7848600"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6572" name="Text Box 44"/>
          <p:cNvSpPr txBox="1">
            <a:spLocks noChangeArrowheads="1"/>
          </p:cNvSpPr>
          <p:nvPr/>
        </p:nvSpPr>
        <p:spPr bwMode="auto">
          <a:xfrm>
            <a:off x="7467600" y="609600"/>
            <a:ext cx="1200150" cy="581025"/>
          </a:xfrm>
          <a:prstGeom prst="rect">
            <a:avLst/>
          </a:prstGeom>
          <a:noFill/>
          <a:ln w="9525">
            <a:noFill/>
            <a:miter lim="800000"/>
            <a:headEnd/>
            <a:tailEnd/>
          </a:ln>
          <a:effectLst/>
        </p:spPr>
        <p:txBody>
          <a:bodyPr wrap="none" lIns="91432" tIns="45716" rIns="91432" bIns="45716" anchor="ctr">
            <a:spAutoFit/>
          </a:bodyPr>
          <a:lstStyle/>
          <a:p>
            <a:pPr algn="ctr"/>
            <a:r>
              <a:rPr lang="pt-BR" sz="1600" b="1"/>
              <a:t>Célula</a:t>
            </a:r>
          </a:p>
          <a:p>
            <a:pPr algn="ctr"/>
            <a:r>
              <a:rPr lang="pt-BR" sz="1600" b="1"/>
              <a:t>Montagem</a:t>
            </a:r>
            <a:endParaRPr lang="pt-BR" sz="2400"/>
          </a:p>
        </p:txBody>
      </p:sp>
      <p:grpSp>
        <p:nvGrpSpPr>
          <p:cNvPr id="3" name="Group 45"/>
          <p:cNvGrpSpPr>
            <a:grpSpLocks/>
          </p:cNvGrpSpPr>
          <p:nvPr/>
        </p:nvGrpSpPr>
        <p:grpSpPr bwMode="auto">
          <a:xfrm>
            <a:off x="6705600" y="3657600"/>
            <a:ext cx="2286000" cy="2743200"/>
            <a:chOff x="4224" y="2304"/>
            <a:chExt cx="1440" cy="1728"/>
          </a:xfrm>
        </p:grpSpPr>
        <p:sp>
          <p:nvSpPr>
            <p:cNvPr id="406574" name="Rectangle 46"/>
            <p:cNvSpPr>
              <a:spLocks noChangeArrowheads="1"/>
            </p:cNvSpPr>
            <p:nvPr/>
          </p:nvSpPr>
          <p:spPr bwMode="auto">
            <a:xfrm>
              <a:off x="4224" y="3648"/>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6575" name="Rectangle 47"/>
            <p:cNvSpPr>
              <a:spLocks noChangeArrowheads="1"/>
            </p:cNvSpPr>
            <p:nvPr/>
          </p:nvSpPr>
          <p:spPr bwMode="auto">
            <a:xfrm>
              <a:off x="4224" y="3216"/>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6576" name="Rectangle 48"/>
            <p:cNvSpPr>
              <a:spLocks noChangeArrowheads="1"/>
            </p:cNvSpPr>
            <p:nvPr/>
          </p:nvSpPr>
          <p:spPr bwMode="auto">
            <a:xfrm>
              <a:off x="4224" y="2784"/>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6577" name="Rectangle 49"/>
            <p:cNvSpPr>
              <a:spLocks noChangeArrowheads="1"/>
            </p:cNvSpPr>
            <p:nvPr/>
          </p:nvSpPr>
          <p:spPr bwMode="auto">
            <a:xfrm>
              <a:off x="4224" y="2352"/>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6578" name="Rectangle 50"/>
            <p:cNvSpPr>
              <a:spLocks noChangeArrowheads="1"/>
            </p:cNvSpPr>
            <p:nvPr/>
          </p:nvSpPr>
          <p:spPr bwMode="auto">
            <a:xfrm>
              <a:off x="4656" y="3648"/>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6579" name="Rectangle 51"/>
            <p:cNvSpPr>
              <a:spLocks noChangeArrowheads="1"/>
            </p:cNvSpPr>
            <p:nvPr/>
          </p:nvSpPr>
          <p:spPr bwMode="auto">
            <a:xfrm>
              <a:off x="4656" y="3216"/>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6580" name="Rectangle 52"/>
            <p:cNvSpPr>
              <a:spLocks noChangeArrowheads="1"/>
            </p:cNvSpPr>
            <p:nvPr/>
          </p:nvSpPr>
          <p:spPr bwMode="auto">
            <a:xfrm>
              <a:off x="4656" y="2784"/>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6581" name="Rectangle 53"/>
            <p:cNvSpPr>
              <a:spLocks noChangeArrowheads="1"/>
            </p:cNvSpPr>
            <p:nvPr/>
          </p:nvSpPr>
          <p:spPr bwMode="auto">
            <a:xfrm>
              <a:off x="4656" y="2352"/>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6582" name="AutoShape 54"/>
            <p:cNvSpPr>
              <a:spLocks noChangeArrowheads="1"/>
            </p:cNvSpPr>
            <p:nvPr/>
          </p:nvSpPr>
          <p:spPr bwMode="auto">
            <a:xfrm>
              <a:off x="5328" y="2304"/>
              <a:ext cx="336" cy="1392"/>
            </a:xfrm>
            <a:prstGeom prst="leftArrow">
              <a:avLst>
                <a:gd name="adj1" fmla="val 52157"/>
                <a:gd name="adj2" fmla="val 55060"/>
              </a:avLst>
            </a:prstGeom>
            <a:solidFill>
              <a:schemeClr val="accent1"/>
            </a:solidFill>
            <a:ln w="9525">
              <a:solidFill>
                <a:schemeClr val="tx1"/>
              </a:solidFill>
              <a:miter lim="800000"/>
              <a:headEnd/>
              <a:tailEnd/>
            </a:ln>
            <a:effectLst/>
          </p:spPr>
          <p:txBody>
            <a:bodyPr wrap="none" anchor="ctr"/>
            <a:lstStyle/>
            <a:p>
              <a:endParaRPr lang="pt-BR"/>
            </a:p>
          </p:txBody>
        </p:sp>
      </p:grpSp>
      <p:grpSp>
        <p:nvGrpSpPr>
          <p:cNvPr id="4" name="Group 55"/>
          <p:cNvGrpSpPr>
            <a:grpSpLocks/>
          </p:cNvGrpSpPr>
          <p:nvPr/>
        </p:nvGrpSpPr>
        <p:grpSpPr bwMode="auto">
          <a:xfrm>
            <a:off x="609600" y="2057400"/>
            <a:ext cx="4038600" cy="2971800"/>
            <a:chOff x="384" y="1296"/>
            <a:chExt cx="2544" cy="1872"/>
          </a:xfrm>
        </p:grpSpPr>
        <p:sp>
          <p:nvSpPr>
            <p:cNvPr id="406584" name="Line 56"/>
            <p:cNvSpPr>
              <a:spLocks noChangeShapeType="1"/>
            </p:cNvSpPr>
            <p:nvPr/>
          </p:nvSpPr>
          <p:spPr bwMode="auto">
            <a:xfrm>
              <a:off x="864" y="1488"/>
              <a:ext cx="2064" cy="864"/>
            </a:xfrm>
            <a:prstGeom prst="line">
              <a:avLst/>
            </a:prstGeom>
            <a:noFill/>
            <a:ln w="63500">
              <a:solidFill>
                <a:srgbClr val="00FF00"/>
              </a:solidFill>
              <a:round/>
              <a:headEnd/>
              <a:tailEnd type="triangle" w="med" len="lg"/>
            </a:ln>
            <a:effectLst/>
          </p:spPr>
          <p:txBody>
            <a:bodyPr wrap="none" lIns="61946" tIns="30973" rIns="61946" bIns="30973" anchor="ctr"/>
            <a:lstStyle/>
            <a:p>
              <a:endParaRPr lang="pt-BR"/>
            </a:p>
          </p:txBody>
        </p:sp>
        <p:grpSp>
          <p:nvGrpSpPr>
            <p:cNvPr id="5" name="Group 57"/>
            <p:cNvGrpSpPr>
              <a:grpSpLocks/>
            </p:cNvGrpSpPr>
            <p:nvPr/>
          </p:nvGrpSpPr>
          <p:grpSpPr bwMode="auto">
            <a:xfrm>
              <a:off x="384" y="1296"/>
              <a:ext cx="1872" cy="1872"/>
              <a:chOff x="384" y="1296"/>
              <a:chExt cx="1872" cy="1872"/>
            </a:xfrm>
          </p:grpSpPr>
          <p:grpSp>
            <p:nvGrpSpPr>
              <p:cNvPr id="6" name="Group 58"/>
              <p:cNvGrpSpPr>
                <a:grpSpLocks/>
              </p:cNvGrpSpPr>
              <p:nvPr/>
            </p:nvGrpSpPr>
            <p:grpSpPr bwMode="auto">
              <a:xfrm>
                <a:off x="1344" y="1440"/>
                <a:ext cx="912" cy="960"/>
                <a:chOff x="1344" y="1440"/>
                <a:chExt cx="912" cy="960"/>
              </a:xfrm>
            </p:grpSpPr>
            <p:sp>
              <p:nvSpPr>
                <p:cNvPr id="406587" name="AutoShape 59"/>
                <p:cNvSpPr>
                  <a:spLocks noChangeArrowheads="1"/>
                </p:cNvSpPr>
                <p:nvPr/>
              </p:nvSpPr>
              <p:spPr bwMode="auto">
                <a:xfrm>
                  <a:off x="1344" y="1440"/>
                  <a:ext cx="240" cy="288"/>
                </a:xfrm>
                <a:prstGeom prst="flowChartPunchedCard">
                  <a:avLst/>
                </a:prstGeom>
                <a:solidFill>
                  <a:srgbClr val="C0C0C0"/>
                </a:solidFill>
                <a:ln w="9525">
                  <a:solidFill>
                    <a:schemeClr val="tx1"/>
                  </a:solidFill>
                  <a:miter lim="800000"/>
                  <a:headEnd/>
                  <a:tailEnd/>
                </a:ln>
                <a:effectLst/>
              </p:spPr>
              <p:txBody>
                <a:bodyPr wrap="none" lIns="61946" tIns="30973" rIns="61946" bIns="30973" anchor="ctr"/>
                <a:lstStyle/>
                <a:p>
                  <a:pPr algn="ctr"/>
                  <a:r>
                    <a:rPr lang="pt-BR" sz="2400"/>
                    <a:t>K</a:t>
                  </a:r>
                </a:p>
              </p:txBody>
            </p:sp>
            <p:sp>
              <p:nvSpPr>
                <p:cNvPr id="406588" name="AutoShape 60"/>
                <p:cNvSpPr>
                  <a:spLocks noChangeArrowheads="1"/>
                </p:cNvSpPr>
                <p:nvPr/>
              </p:nvSpPr>
              <p:spPr bwMode="auto">
                <a:xfrm>
                  <a:off x="1440" y="1536"/>
                  <a:ext cx="240" cy="288"/>
                </a:xfrm>
                <a:prstGeom prst="flowChartPunchedCard">
                  <a:avLst/>
                </a:prstGeom>
                <a:solidFill>
                  <a:srgbClr val="C0C0C0"/>
                </a:solidFill>
                <a:ln w="9525">
                  <a:solidFill>
                    <a:schemeClr val="tx1"/>
                  </a:solidFill>
                  <a:miter lim="800000"/>
                  <a:headEnd/>
                  <a:tailEnd/>
                </a:ln>
                <a:effectLst/>
              </p:spPr>
              <p:txBody>
                <a:bodyPr wrap="none" lIns="61946" tIns="30973" rIns="61946" bIns="30973" anchor="ctr"/>
                <a:lstStyle/>
                <a:p>
                  <a:pPr algn="ctr"/>
                  <a:r>
                    <a:rPr lang="pt-BR" sz="2400"/>
                    <a:t>K</a:t>
                  </a:r>
                </a:p>
              </p:txBody>
            </p:sp>
            <p:sp>
              <p:nvSpPr>
                <p:cNvPr id="406589" name="AutoShape 61"/>
                <p:cNvSpPr>
                  <a:spLocks noChangeArrowheads="1"/>
                </p:cNvSpPr>
                <p:nvPr/>
              </p:nvSpPr>
              <p:spPr bwMode="auto">
                <a:xfrm>
                  <a:off x="1536" y="1632"/>
                  <a:ext cx="240" cy="288"/>
                </a:xfrm>
                <a:prstGeom prst="flowChartPunchedCard">
                  <a:avLst/>
                </a:prstGeom>
                <a:solidFill>
                  <a:srgbClr val="C0C0C0"/>
                </a:solidFill>
                <a:ln w="9525">
                  <a:solidFill>
                    <a:schemeClr val="tx1"/>
                  </a:solidFill>
                  <a:miter lim="800000"/>
                  <a:headEnd/>
                  <a:tailEnd/>
                </a:ln>
                <a:effectLst/>
              </p:spPr>
              <p:txBody>
                <a:bodyPr wrap="none" lIns="61946" tIns="30973" rIns="61946" bIns="30973" anchor="ctr"/>
                <a:lstStyle/>
                <a:p>
                  <a:pPr algn="ctr"/>
                  <a:r>
                    <a:rPr lang="pt-BR" sz="2400"/>
                    <a:t>K</a:t>
                  </a:r>
                </a:p>
              </p:txBody>
            </p:sp>
            <p:sp>
              <p:nvSpPr>
                <p:cNvPr id="406590" name="AutoShape 62"/>
                <p:cNvSpPr>
                  <a:spLocks noChangeArrowheads="1"/>
                </p:cNvSpPr>
                <p:nvPr/>
              </p:nvSpPr>
              <p:spPr bwMode="auto">
                <a:xfrm>
                  <a:off x="1632" y="1728"/>
                  <a:ext cx="240" cy="288"/>
                </a:xfrm>
                <a:prstGeom prst="flowChartPunchedCard">
                  <a:avLst/>
                </a:prstGeom>
                <a:solidFill>
                  <a:srgbClr val="C0C0C0"/>
                </a:solidFill>
                <a:ln w="9525">
                  <a:solidFill>
                    <a:schemeClr val="tx1"/>
                  </a:solidFill>
                  <a:miter lim="800000"/>
                  <a:headEnd/>
                  <a:tailEnd/>
                </a:ln>
                <a:effectLst/>
              </p:spPr>
              <p:txBody>
                <a:bodyPr wrap="none" lIns="61946" tIns="30973" rIns="61946" bIns="30973" anchor="ctr"/>
                <a:lstStyle/>
                <a:p>
                  <a:pPr algn="ctr"/>
                  <a:r>
                    <a:rPr lang="pt-BR" sz="2400"/>
                    <a:t>K</a:t>
                  </a:r>
                </a:p>
              </p:txBody>
            </p:sp>
            <p:sp>
              <p:nvSpPr>
                <p:cNvPr id="406591" name="AutoShape 63"/>
                <p:cNvSpPr>
                  <a:spLocks noChangeArrowheads="1"/>
                </p:cNvSpPr>
                <p:nvPr/>
              </p:nvSpPr>
              <p:spPr bwMode="auto">
                <a:xfrm>
                  <a:off x="1728" y="1824"/>
                  <a:ext cx="240" cy="288"/>
                </a:xfrm>
                <a:prstGeom prst="flowChartPunchedCard">
                  <a:avLst/>
                </a:prstGeom>
                <a:solidFill>
                  <a:srgbClr val="C0C0C0"/>
                </a:solidFill>
                <a:ln w="9525">
                  <a:solidFill>
                    <a:schemeClr val="tx1"/>
                  </a:solidFill>
                  <a:miter lim="800000"/>
                  <a:headEnd/>
                  <a:tailEnd/>
                </a:ln>
                <a:effectLst/>
              </p:spPr>
              <p:txBody>
                <a:bodyPr wrap="none" lIns="61946" tIns="30973" rIns="61946" bIns="30973" anchor="ctr"/>
                <a:lstStyle/>
                <a:p>
                  <a:pPr algn="ctr"/>
                  <a:r>
                    <a:rPr lang="pt-BR" sz="2400"/>
                    <a:t>K</a:t>
                  </a:r>
                </a:p>
              </p:txBody>
            </p:sp>
            <p:sp>
              <p:nvSpPr>
                <p:cNvPr id="406592" name="AutoShape 64"/>
                <p:cNvSpPr>
                  <a:spLocks noChangeArrowheads="1"/>
                </p:cNvSpPr>
                <p:nvPr/>
              </p:nvSpPr>
              <p:spPr bwMode="auto">
                <a:xfrm>
                  <a:off x="1824" y="1920"/>
                  <a:ext cx="240" cy="288"/>
                </a:xfrm>
                <a:prstGeom prst="flowChartPunchedCard">
                  <a:avLst/>
                </a:prstGeom>
                <a:solidFill>
                  <a:srgbClr val="C0C0C0"/>
                </a:solidFill>
                <a:ln w="9525">
                  <a:solidFill>
                    <a:schemeClr val="tx1"/>
                  </a:solidFill>
                  <a:miter lim="800000"/>
                  <a:headEnd/>
                  <a:tailEnd/>
                </a:ln>
                <a:effectLst/>
              </p:spPr>
              <p:txBody>
                <a:bodyPr wrap="none" lIns="61946" tIns="30973" rIns="61946" bIns="30973" anchor="ctr"/>
                <a:lstStyle/>
                <a:p>
                  <a:pPr algn="ctr"/>
                  <a:r>
                    <a:rPr lang="pt-BR" sz="2400"/>
                    <a:t>K</a:t>
                  </a:r>
                </a:p>
              </p:txBody>
            </p:sp>
            <p:sp>
              <p:nvSpPr>
                <p:cNvPr id="406593" name="AutoShape 65"/>
                <p:cNvSpPr>
                  <a:spLocks noChangeArrowheads="1"/>
                </p:cNvSpPr>
                <p:nvPr/>
              </p:nvSpPr>
              <p:spPr bwMode="auto">
                <a:xfrm>
                  <a:off x="1920" y="2016"/>
                  <a:ext cx="240" cy="288"/>
                </a:xfrm>
                <a:prstGeom prst="flowChartPunchedCard">
                  <a:avLst/>
                </a:prstGeom>
                <a:solidFill>
                  <a:srgbClr val="C0C0C0"/>
                </a:solidFill>
                <a:ln w="9525">
                  <a:solidFill>
                    <a:schemeClr val="tx1"/>
                  </a:solidFill>
                  <a:miter lim="800000"/>
                  <a:headEnd/>
                  <a:tailEnd/>
                </a:ln>
                <a:effectLst/>
              </p:spPr>
              <p:txBody>
                <a:bodyPr wrap="none" lIns="61946" tIns="30973" rIns="61946" bIns="30973" anchor="ctr"/>
                <a:lstStyle/>
                <a:p>
                  <a:pPr algn="ctr"/>
                  <a:r>
                    <a:rPr lang="pt-BR" sz="2400"/>
                    <a:t>K</a:t>
                  </a:r>
                </a:p>
              </p:txBody>
            </p:sp>
            <p:sp>
              <p:nvSpPr>
                <p:cNvPr id="406594" name="AutoShape 66"/>
                <p:cNvSpPr>
                  <a:spLocks noChangeArrowheads="1"/>
                </p:cNvSpPr>
                <p:nvPr/>
              </p:nvSpPr>
              <p:spPr bwMode="auto">
                <a:xfrm>
                  <a:off x="2016" y="2112"/>
                  <a:ext cx="240" cy="288"/>
                </a:xfrm>
                <a:prstGeom prst="flowChartPunchedCard">
                  <a:avLst/>
                </a:prstGeom>
                <a:solidFill>
                  <a:srgbClr val="C0C0C0"/>
                </a:solidFill>
                <a:ln w="9525">
                  <a:solidFill>
                    <a:schemeClr val="tx1"/>
                  </a:solidFill>
                  <a:miter lim="800000"/>
                  <a:headEnd/>
                  <a:tailEnd/>
                </a:ln>
                <a:effectLst/>
              </p:spPr>
              <p:txBody>
                <a:bodyPr wrap="none" lIns="61946" tIns="30973" rIns="61946" bIns="30973" anchor="ctr"/>
                <a:lstStyle/>
                <a:p>
                  <a:pPr algn="ctr"/>
                  <a:r>
                    <a:rPr lang="pt-BR" sz="2400"/>
                    <a:t>K</a:t>
                  </a:r>
                </a:p>
              </p:txBody>
            </p:sp>
          </p:grpSp>
          <p:sp>
            <p:nvSpPr>
              <p:cNvPr id="406595" name="Rectangle 67"/>
              <p:cNvSpPr>
                <a:spLocks noChangeArrowheads="1"/>
              </p:cNvSpPr>
              <p:nvPr/>
            </p:nvSpPr>
            <p:spPr bwMode="auto">
              <a:xfrm>
                <a:off x="384" y="1296"/>
                <a:ext cx="336" cy="192"/>
              </a:xfrm>
              <a:prstGeom prst="rect">
                <a:avLst/>
              </a:prstGeom>
              <a:solidFill>
                <a:schemeClr val="bg1"/>
              </a:solidFill>
              <a:ln w="9525">
                <a:solidFill>
                  <a:schemeClr val="tx1"/>
                </a:solidFill>
                <a:miter lim="800000"/>
                <a:headEnd/>
                <a:tailEnd/>
              </a:ln>
              <a:effectLst/>
            </p:spPr>
            <p:txBody>
              <a:bodyPr wrap="none" lIns="61946" tIns="30973" rIns="61946" bIns="30973" anchor="ctr"/>
              <a:lstStyle/>
              <a:p>
                <a:endParaRPr lang="pt-BR"/>
              </a:p>
            </p:txBody>
          </p:sp>
          <p:sp>
            <p:nvSpPr>
              <p:cNvPr id="406596" name="Rectangle 68"/>
              <p:cNvSpPr>
                <a:spLocks noChangeArrowheads="1"/>
              </p:cNvSpPr>
              <p:nvPr/>
            </p:nvSpPr>
            <p:spPr bwMode="auto">
              <a:xfrm>
                <a:off x="384" y="1536"/>
                <a:ext cx="336" cy="192"/>
              </a:xfrm>
              <a:prstGeom prst="rect">
                <a:avLst/>
              </a:prstGeom>
              <a:solidFill>
                <a:schemeClr val="bg1"/>
              </a:solidFill>
              <a:ln w="9525">
                <a:solidFill>
                  <a:schemeClr val="tx1"/>
                </a:solidFill>
                <a:miter lim="800000"/>
                <a:headEnd/>
                <a:tailEnd/>
              </a:ln>
              <a:effectLst/>
            </p:spPr>
            <p:txBody>
              <a:bodyPr wrap="none" lIns="61946" tIns="30973" rIns="61946" bIns="30973" anchor="ctr"/>
              <a:lstStyle/>
              <a:p>
                <a:endParaRPr lang="pt-BR"/>
              </a:p>
            </p:txBody>
          </p:sp>
          <p:sp>
            <p:nvSpPr>
              <p:cNvPr id="406597" name="Rectangle 69"/>
              <p:cNvSpPr>
                <a:spLocks noChangeArrowheads="1"/>
              </p:cNvSpPr>
              <p:nvPr/>
            </p:nvSpPr>
            <p:spPr bwMode="auto">
              <a:xfrm>
                <a:off x="384" y="1776"/>
                <a:ext cx="336" cy="192"/>
              </a:xfrm>
              <a:prstGeom prst="rect">
                <a:avLst/>
              </a:prstGeom>
              <a:solidFill>
                <a:schemeClr val="bg1"/>
              </a:solidFill>
              <a:ln w="9525">
                <a:solidFill>
                  <a:schemeClr val="tx1"/>
                </a:solidFill>
                <a:miter lim="800000"/>
                <a:headEnd/>
                <a:tailEnd/>
              </a:ln>
              <a:effectLst/>
            </p:spPr>
            <p:txBody>
              <a:bodyPr wrap="none" lIns="61946" tIns="30973" rIns="61946" bIns="30973" anchor="ctr"/>
              <a:lstStyle/>
              <a:p>
                <a:endParaRPr lang="pt-BR"/>
              </a:p>
            </p:txBody>
          </p:sp>
          <p:sp>
            <p:nvSpPr>
              <p:cNvPr id="406598" name="Rectangle 70"/>
              <p:cNvSpPr>
                <a:spLocks noChangeArrowheads="1"/>
              </p:cNvSpPr>
              <p:nvPr/>
            </p:nvSpPr>
            <p:spPr bwMode="auto">
              <a:xfrm>
                <a:off x="384" y="2016"/>
                <a:ext cx="336" cy="192"/>
              </a:xfrm>
              <a:prstGeom prst="rect">
                <a:avLst/>
              </a:prstGeom>
              <a:solidFill>
                <a:schemeClr val="bg1"/>
              </a:solidFill>
              <a:ln w="9525">
                <a:solidFill>
                  <a:schemeClr val="tx1"/>
                </a:solidFill>
                <a:miter lim="800000"/>
                <a:headEnd/>
                <a:tailEnd/>
              </a:ln>
              <a:effectLst/>
            </p:spPr>
            <p:txBody>
              <a:bodyPr wrap="none" lIns="61946" tIns="30973" rIns="61946" bIns="30973" anchor="ctr"/>
              <a:lstStyle/>
              <a:p>
                <a:endParaRPr lang="pt-BR"/>
              </a:p>
            </p:txBody>
          </p:sp>
          <p:sp>
            <p:nvSpPr>
              <p:cNvPr id="406599" name="Rectangle 71"/>
              <p:cNvSpPr>
                <a:spLocks noChangeArrowheads="1"/>
              </p:cNvSpPr>
              <p:nvPr/>
            </p:nvSpPr>
            <p:spPr bwMode="auto">
              <a:xfrm>
                <a:off x="384" y="2256"/>
                <a:ext cx="336" cy="192"/>
              </a:xfrm>
              <a:prstGeom prst="rect">
                <a:avLst/>
              </a:prstGeom>
              <a:solidFill>
                <a:schemeClr val="bg1"/>
              </a:solidFill>
              <a:ln w="9525">
                <a:solidFill>
                  <a:schemeClr val="tx1"/>
                </a:solidFill>
                <a:miter lim="800000"/>
                <a:headEnd/>
                <a:tailEnd/>
              </a:ln>
              <a:effectLst/>
            </p:spPr>
            <p:txBody>
              <a:bodyPr wrap="none" lIns="61946" tIns="30973" rIns="61946" bIns="30973" anchor="ctr"/>
              <a:lstStyle/>
              <a:p>
                <a:endParaRPr lang="pt-BR"/>
              </a:p>
            </p:txBody>
          </p:sp>
          <p:sp>
            <p:nvSpPr>
              <p:cNvPr id="406600" name="Rectangle 72"/>
              <p:cNvSpPr>
                <a:spLocks noChangeArrowheads="1"/>
              </p:cNvSpPr>
              <p:nvPr/>
            </p:nvSpPr>
            <p:spPr bwMode="auto">
              <a:xfrm>
                <a:off x="384" y="2496"/>
                <a:ext cx="336" cy="192"/>
              </a:xfrm>
              <a:prstGeom prst="rect">
                <a:avLst/>
              </a:prstGeom>
              <a:solidFill>
                <a:schemeClr val="bg1"/>
              </a:solidFill>
              <a:ln w="9525">
                <a:solidFill>
                  <a:schemeClr val="tx1"/>
                </a:solidFill>
                <a:miter lim="800000"/>
                <a:headEnd/>
                <a:tailEnd/>
              </a:ln>
              <a:effectLst/>
            </p:spPr>
            <p:txBody>
              <a:bodyPr wrap="none" lIns="61946" tIns="30973" rIns="61946" bIns="30973" anchor="ctr"/>
              <a:lstStyle/>
              <a:p>
                <a:endParaRPr lang="pt-BR"/>
              </a:p>
            </p:txBody>
          </p:sp>
          <p:sp>
            <p:nvSpPr>
              <p:cNvPr id="406601" name="Rectangle 73"/>
              <p:cNvSpPr>
                <a:spLocks noChangeArrowheads="1"/>
              </p:cNvSpPr>
              <p:nvPr/>
            </p:nvSpPr>
            <p:spPr bwMode="auto">
              <a:xfrm>
                <a:off x="384" y="2736"/>
                <a:ext cx="336" cy="192"/>
              </a:xfrm>
              <a:prstGeom prst="rect">
                <a:avLst/>
              </a:prstGeom>
              <a:solidFill>
                <a:schemeClr val="bg1"/>
              </a:solidFill>
              <a:ln w="9525">
                <a:solidFill>
                  <a:schemeClr val="tx1"/>
                </a:solidFill>
                <a:miter lim="800000"/>
                <a:headEnd/>
                <a:tailEnd/>
              </a:ln>
              <a:effectLst/>
            </p:spPr>
            <p:txBody>
              <a:bodyPr wrap="none" lIns="61946" tIns="30973" rIns="61946" bIns="30973" anchor="ctr"/>
              <a:lstStyle/>
              <a:p>
                <a:endParaRPr lang="pt-BR"/>
              </a:p>
            </p:txBody>
          </p:sp>
          <p:sp>
            <p:nvSpPr>
              <p:cNvPr id="406602" name="Rectangle 74"/>
              <p:cNvSpPr>
                <a:spLocks noChangeArrowheads="1"/>
              </p:cNvSpPr>
              <p:nvPr/>
            </p:nvSpPr>
            <p:spPr bwMode="auto">
              <a:xfrm>
                <a:off x="384" y="2976"/>
                <a:ext cx="336" cy="192"/>
              </a:xfrm>
              <a:prstGeom prst="rect">
                <a:avLst/>
              </a:prstGeom>
              <a:solidFill>
                <a:schemeClr val="bg1"/>
              </a:solidFill>
              <a:ln w="9525">
                <a:solidFill>
                  <a:schemeClr val="tx1"/>
                </a:solidFill>
                <a:miter lim="800000"/>
                <a:headEnd/>
                <a:tailEnd/>
              </a:ln>
              <a:effectLst/>
            </p:spPr>
            <p:txBody>
              <a:bodyPr wrap="none" lIns="61946" tIns="30973" rIns="61946" bIns="30973" anchor="ctr"/>
              <a:lstStyle/>
              <a:p>
                <a:endParaRPr lang="pt-BR"/>
              </a:p>
            </p:txBody>
          </p:sp>
        </p:grpSp>
      </p:grpSp>
      <p:sp>
        <p:nvSpPr>
          <p:cNvPr id="406603" name="Rectangle 75"/>
          <p:cNvSpPr>
            <a:spLocks noGrp="1" noChangeArrowheads="1"/>
          </p:cNvSpPr>
          <p:nvPr>
            <p:ph type="title"/>
          </p:nvPr>
        </p:nvSpPr>
        <p:spPr bwMode="auto">
          <a:xfrm>
            <a:off x="0" y="636588"/>
            <a:ext cx="7772400" cy="1014412"/>
          </a:xfrm>
          <a:prstGeom prst="rect">
            <a:avLst/>
          </a:prstGeom>
          <a:noFill/>
          <a:ln>
            <a:miter lim="800000"/>
            <a:headEnd/>
            <a:tailEnd/>
          </a:ln>
        </p:spPr>
        <p:txBody>
          <a:bodyPr lIns="86493" tIns="43247" rIns="86493" bIns="43247"/>
          <a:lstStyle/>
          <a:p>
            <a:r>
              <a:rPr lang="pt-BR" sz="4800" b="1" smtClean="0">
                <a:solidFill>
                  <a:schemeClr val="tx1"/>
                </a:solidFill>
                <a:latin typeface="Arial" charset="0"/>
              </a:rPr>
              <a:t>Simulação Kanban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4038600" y="57912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7555" name="AutoShape 3"/>
          <p:cNvSpPr>
            <a:spLocks noChangeArrowheads="1"/>
          </p:cNvSpPr>
          <p:nvPr/>
        </p:nvSpPr>
        <p:spPr bwMode="auto">
          <a:xfrm>
            <a:off x="4114800" y="58674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7556" name="Rectangle 4"/>
          <p:cNvSpPr>
            <a:spLocks noChangeArrowheads="1"/>
          </p:cNvSpPr>
          <p:nvPr/>
        </p:nvSpPr>
        <p:spPr bwMode="auto">
          <a:xfrm>
            <a:off x="4038600" y="5105400"/>
            <a:ext cx="609600" cy="609600"/>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wrap="none" anchor="ctr">
            <a:flatTx/>
          </a:bodyPr>
          <a:lstStyle/>
          <a:p>
            <a:endParaRPr lang="pt-BR"/>
          </a:p>
        </p:txBody>
      </p:sp>
      <p:sp>
        <p:nvSpPr>
          <p:cNvPr id="407557" name="AutoShape 5"/>
          <p:cNvSpPr>
            <a:spLocks noChangeArrowheads="1"/>
          </p:cNvSpPr>
          <p:nvPr/>
        </p:nvSpPr>
        <p:spPr bwMode="auto">
          <a:xfrm>
            <a:off x="4114800" y="5181600"/>
            <a:ext cx="381000" cy="457200"/>
          </a:xfrm>
          <a:prstGeom prst="flowChartPunchedCard">
            <a:avLst/>
          </a:prstGeom>
          <a:solidFill>
            <a:srgbClr val="C0C0C0"/>
          </a:solidFill>
          <a:ln w="9525">
            <a:solidFill>
              <a:schemeClr val="tx1"/>
            </a:solidFill>
            <a:miter lim="800000"/>
            <a:headEnd/>
            <a:tailEnd/>
          </a:ln>
          <a:effectLst/>
        </p:spPr>
        <p:txBody>
          <a:bodyPr wrap="none" lIns="91432" tIns="45716" rIns="91432" bIns="45716" anchor="ctr"/>
          <a:lstStyle/>
          <a:p>
            <a:pPr algn="ctr"/>
            <a:r>
              <a:rPr lang="pt-BR" sz="2400"/>
              <a:t>K</a:t>
            </a:r>
          </a:p>
        </p:txBody>
      </p:sp>
      <p:sp>
        <p:nvSpPr>
          <p:cNvPr id="407558" name="Rectangle 6"/>
          <p:cNvSpPr>
            <a:spLocks noChangeAspect="1" noChangeArrowheads="1"/>
          </p:cNvSpPr>
          <p:nvPr/>
        </p:nvSpPr>
        <p:spPr bwMode="auto">
          <a:xfrm>
            <a:off x="381000" y="4343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7559" name="Rectangle 7"/>
          <p:cNvSpPr>
            <a:spLocks noChangeAspect="1" noChangeArrowheads="1"/>
          </p:cNvSpPr>
          <p:nvPr/>
        </p:nvSpPr>
        <p:spPr bwMode="auto">
          <a:xfrm>
            <a:off x="381000" y="5105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7560" name="Rectangle 8"/>
          <p:cNvSpPr>
            <a:spLocks noChangeAspect="1" noChangeArrowheads="1"/>
          </p:cNvSpPr>
          <p:nvPr/>
        </p:nvSpPr>
        <p:spPr bwMode="auto">
          <a:xfrm>
            <a:off x="381000" y="3581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7561" name="Rectangle 9"/>
          <p:cNvSpPr>
            <a:spLocks noChangeAspect="1" noChangeArrowheads="1"/>
          </p:cNvSpPr>
          <p:nvPr/>
        </p:nvSpPr>
        <p:spPr bwMode="auto">
          <a:xfrm>
            <a:off x="381000" y="3962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7562" name="Rectangle 10"/>
          <p:cNvSpPr>
            <a:spLocks noChangeAspect="1" noChangeArrowheads="1"/>
          </p:cNvSpPr>
          <p:nvPr/>
        </p:nvSpPr>
        <p:spPr bwMode="auto">
          <a:xfrm>
            <a:off x="381000" y="3200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7563" name="Rectangle 11"/>
          <p:cNvSpPr>
            <a:spLocks noChangeAspect="1" noChangeArrowheads="1"/>
          </p:cNvSpPr>
          <p:nvPr/>
        </p:nvSpPr>
        <p:spPr bwMode="auto">
          <a:xfrm>
            <a:off x="381000" y="2819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7564" name="Rectangle 12"/>
          <p:cNvSpPr>
            <a:spLocks noChangeAspect="1" noChangeArrowheads="1"/>
          </p:cNvSpPr>
          <p:nvPr/>
        </p:nvSpPr>
        <p:spPr bwMode="auto">
          <a:xfrm>
            <a:off x="381000" y="2438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7565" name="Rectangle 13"/>
          <p:cNvSpPr>
            <a:spLocks noChangeAspect="1" noChangeArrowheads="1"/>
          </p:cNvSpPr>
          <p:nvPr/>
        </p:nvSpPr>
        <p:spPr bwMode="auto">
          <a:xfrm>
            <a:off x="381000" y="2057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7566" name="Rectangle 14"/>
          <p:cNvSpPr>
            <a:spLocks noChangeAspect="1" noChangeArrowheads="1"/>
          </p:cNvSpPr>
          <p:nvPr/>
        </p:nvSpPr>
        <p:spPr bwMode="auto">
          <a:xfrm>
            <a:off x="381000" y="4724400"/>
            <a:ext cx="152400" cy="304800"/>
          </a:xfrm>
          <a:prstGeom prst="rect">
            <a:avLst/>
          </a:prstGeom>
          <a:solidFill>
            <a:srgbClr val="FFFF99"/>
          </a:solidFill>
          <a:ln w="9525">
            <a:solidFill>
              <a:schemeClr val="tx1"/>
            </a:solidFill>
            <a:miter lim="800000"/>
            <a:headEnd/>
            <a:tailEnd/>
          </a:ln>
          <a:effectLst/>
        </p:spPr>
        <p:txBody>
          <a:bodyPr wrap="none" anchor="ctr"/>
          <a:lstStyle/>
          <a:p>
            <a:endParaRPr lang="pt-BR"/>
          </a:p>
        </p:txBody>
      </p:sp>
      <p:sp>
        <p:nvSpPr>
          <p:cNvPr id="407567" name="Rectangle 15"/>
          <p:cNvSpPr>
            <a:spLocks noChangeAspect="1" noChangeArrowheads="1"/>
          </p:cNvSpPr>
          <p:nvPr/>
        </p:nvSpPr>
        <p:spPr bwMode="auto">
          <a:xfrm>
            <a:off x="381000" y="5486400"/>
            <a:ext cx="152400" cy="304800"/>
          </a:xfrm>
          <a:prstGeom prst="rect">
            <a:avLst/>
          </a:prstGeom>
          <a:solidFill>
            <a:srgbClr val="FF6600"/>
          </a:solidFill>
          <a:ln w="9525">
            <a:solidFill>
              <a:schemeClr val="tx1"/>
            </a:solidFill>
            <a:miter lim="800000"/>
            <a:headEnd/>
            <a:tailEnd/>
          </a:ln>
          <a:effectLst/>
        </p:spPr>
        <p:txBody>
          <a:bodyPr wrap="none" anchor="ctr"/>
          <a:lstStyle/>
          <a:p>
            <a:endParaRPr lang="pt-BR"/>
          </a:p>
        </p:txBody>
      </p:sp>
      <p:sp>
        <p:nvSpPr>
          <p:cNvPr id="407568" name="Rectangle 16"/>
          <p:cNvSpPr>
            <a:spLocks noChangeArrowheads="1"/>
          </p:cNvSpPr>
          <p:nvPr/>
        </p:nvSpPr>
        <p:spPr bwMode="auto">
          <a:xfrm>
            <a:off x="609600" y="2057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69" name="Rectangle 17"/>
          <p:cNvSpPr>
            <a:spLocks noChangeArrowheads="1"/>
          </p:cNvSpPr>
          <p:nvPr/>
        </p:nvSpPr>
        <p:spPr bwMode="auto">
          <a:xfrm>
            <a:off x="609600" y="2438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70" name="Rectangle 18"/>
          <p:cNvSpPr>
            <a:spLocks noChangeArrowheads="1"/>
          </p:cNvSpPr>
          <p:nvPr/>
        </p:nvSpPr>
        <p:spPr bwMode="auto">
          <a:xfrm>
            <a:off x="609600" y="2819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71" name="Rectangle 19"/>
          <p:cNvSpPr>
            <a:spLocks noChangeArrowheads="1"/>
          </p:cNvSpPr>
          <p:nvPr/>
        </p:nvSpPr>
        <p:spPr bwMode="auto">
          <a:xfrm>
            <a:off x="609600" y="3200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72" name="Rectangle 20"/>
          <p:cNvSpPr>
            <a:spLocks noChangeArrowheads="1"/>
          </p:cNvSpPr>
          <p:nvPr/>
        </p:nvSpPr>
        <p:spPr bwMode="auto">
          <a:xfrm>
            <a:off x="609600" y="3581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73" name="Rectangle 21"/>
          <p:cNvSpPr>
            <a:spLocks noChangeArrowheads="1"/>
          </p:cNvSpPr>
          <p:nvPr/>
        </p:nvSpPr>
        <p:spPr bwMode="auto">
          <a:xfrm>
            <a:off x="609600" y="3962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74" name="Rectangle 22"/>
          <p:cNvSpPr>
            <a:spLocks noChangeArrowheads="1"/>
          </p:cNvSpPr>
          <p:nvPr/>
        </p:nvSpPr>
        <p:spPr bwMode="auto">
          <a:xfrm>
            <a:off x="609600" y="4343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75" name="Rectangle 23"/>
          <p:cNvSpPr>
            <a:spLocks noChangeArrowheads="1"/>
          </p:cNvSpPr>
          <p:nvPr/>
        </p:nvSpPr>
        <p:spPr bwMode="auto">
          <a:xfrm>
            <a:off x="609600" y="4724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76" name="Rectangle 24"/>
          <p:cNvSpPr>
            <a:spLocks noChangeArrowheads="1"/>
          </p:cNvSpPr>
          <p:nvPr/>
        </p:nvSpPr>
        <p:spPr bwMode="auto">
          <a:xfrm>
            <a:off x="609600" y="510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77" name="Rectangle 25"/>
          <p:cNvSpPr>
            <a:spLocks noChangeArrowheads="1"/>
          </p:cNvSpPr>
          <p:nvPr/>
        </p:nvSpPr>
        <p:spPr bwMode="auto">
          <a:xfrm>
            <a:off x="609600" y="548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78" name="Rectangle 26"/>
          <p:cNvSpPr>
            <a:spLocks noChangeAspect="1" noChangeArrowheads="1"/>
          </p:cNvSpPr>
          <p:nvPr/>
        </p:nvSpPr>
        <p:spPr bwMode="auto">
          <a:xfrm>
            <a:off x="381000" y="1676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7579" name="Rectangle 27"/>
          <p:cNvSpPr>
            <a:spLocks noChangeAspect="1" noChangeArrowheads="1"/>
          </p:cNvSpPr>
          <p:nvPr/>
        </p:nvSpPr>
        <p:spPr bwMode="auto">
          <a:xfrm>
            <a:off x="381000" y="1295400"/>
            <a:ext cx="152400" cy="304800"/>
          </a:xfrm>
          <a:prstGeom prst="rect">
            <a:avLst/>
          </a:prstGeom>
          <a:solidFill>
            <a:srgbClr val="00CC66"/>
          </a:solidFill>
          <a:ln w="9525">
            <a:solidFill>
              <a:schemeClr val="tx1"/>
            </a:solidFill>
            <a:miter lim="800000"/>
            <a:headEnd/>
            <a:tailEnd/>
          </a:ln>
          <a:effectLst/>
        </p:spPr>
        <p:txBody>
          <a:bodyPr wrap="none" anchor="ctr"/>
          <a:lstStyle/>
          <a:p>
            <a:endParaRPr lang="pt-BR"/>
          </a:p>
        </p:txBody>
      </p:sp>
      <p:sp>
        <p:nvSpPr>
          <p:cNvPr id="407580" name="Rectangle 28"/>
          <p:cNvSpPr>
            <a:spLocks noChangeArrowheads="1"/>
          </p:cNvSpPr>
          <p:nvPr/>
        </p:nvSpPr>
        <p:spPr bwMode="auto">
          <a:xfrm>
            <a:off x="609600" y="1295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81" name="Rectangle 29"/>
          <p:cNvSpPr>
            <a:spLocks noChangeArrowheads="1"/>
          </p:cNvSpPr>
          <p:nvPr/>
        </p:nvSpPr>
        <p:spPr bwMode="auto">
          <a:xfrm>
            <a:off x="609600" y="1676400"/>
            <a:ext cx="533400" cy="304800"/>
          </a:xfrm>
          <a:prstGeom prst="rect">
            <a:avLst/>
          </a:prstGeom>
          <a:noFill/>
          <a:ln w="9525">
            <a:solidFill>
              <a:schemeClr val="tx1"/>
            </a:solidFill>
            <a:miter lim="800000"/>
            <a:headEnd/>
            <a:tailEnd/>
          </a:ln>
          <a:effectLst/>
        </p:spPr>
        <p:txBody>
          <a:bodyPr wrap="none" anchor="ctr"/>
          <a:lstStyle/>
          <a:p>
            <a:endParaRPr lang="pt-BR"/>
          </a:p>
        </p:txBody>
      </p:sp>
      <p:sp>
        <p:nvSpPr>
          <p:cNvPr id="407582" name="AutoShape 30"/>
          <p:cNvSpPr>
            <a:spLocks noChangeArrowheads="1"/>
          </p:cNvSpPr>
          <p:nvPr/>
        </p:nvSpPr>
        <p:spPr bwMode="auto">
          <a:xfrm>
            <a:off x="685800" y="1752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7583" name="AutoShape 31"/>
          <p:cNvSpPr>
            <a:spLocks noChangeArrowheads="1"/>
          </p:cNvSpPr>
          <p:nvPr/>
        </p:nvSpPr>
        <p:spPr bwMode="auto">
          <a:xfrm>
            <a:off x="685800" y="1371600"/>
            <a:ext cx="381000" cy="228600"/>
          </a:xfrm>
          <a:prstGeom prst="flowChartPunchedCard">
            <a:avLst/>
          </a:prstGeom>
          <a:solidFill>
            <a:srgbClr val="C0C0C0"/>
          </a:solidFill>
          <a:ln w="9525">
            <a:solidFill>
              <a:schemeClr val="tx1"/>
            </a:solidFill>
            <a:miter lim="800000"/>
            <a:headEnd/>
            <a:tailEnd/>
          </a:ln>
          <a:effectLst/>
        </p:spPr>
        <p:txBody>
          <a:bodyPr wrap="none" anchor="ctr"/>
          <a:lstStyle/>
          <a:p>
            <a:endParaRPr lang="pt-BR"/>
          </a:p>
        </p:txBody>
      </p:sp>
      <p:sp>
        <p:nvSpPr>
          <p:cNvPr id="407584" name="Rectangle 32"/>
          <p:cNvSpPr>
            <a:spLocks noChangeArrowheads="1"/>
          </p:cNvSpPr>
          <p:nvPr/>
        </p:nvSpPr>
        <p:spPr bwMode="auto">
          <a:xfrm>
            <a:off x="6535738"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7585" name="Rectangle 33"/>
          <p:cNvSpPr>
            <a:spLocks noChangeArrowheads="1"/>
          </p:cNvSpPr>
          <p:nvPr/>
        </p:nvSpPr>
        <p:spPr bwMode="auto">
          <a:xfrm>
            <a:off x="7437438" y="1430338"/>
            <a:ext cx="944562" cy="703262"/>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pt-BR"/>
          </a:p>
        </p:txBody>
      </p:sp>
      <p:sp>
        <p:nvSpPr>
          <p:cNvPr id="407586" name="Rectangle 34"/>
          <p:cNvSpPr>
            <a:spLocks noChangeArrowheads="1"/>
          </p:cNvSpPr>
          <p:nvPr/>
        </p:nvSpPr>
        <p:spPr bwMode="auto">
          <a:xfrm>
            <a:off x="7848600" y="1905000"/>
            <a:ext cx="447675" cy="685800"/>
          </a:xfrm>
          <a:prstGeom prst="rect">
            <a:avLst/>
          </a:prstGeom>
          <a:solidFill>
            <a:srgbClr val="FFFF99"/>
          </a:solidFill>
          <a:ln w="9525">
            <a:miter lim="800000"/>
            <a:headEnd/>
            <a:tailEnd/>
          </a:ln>
          <a:effectLst/>
          <a:scene3d>
            <a:camera prst="legacyObliqueTopRight"/>
            <a:lightRig rig="legacyFlat3" dir="b"/>
          </a:scene3d>
          <a:sp3d extrusionH="1801800" prstMaterial="legacyMatte">
            <a:bevelT w="13500" h="13500" prst="angle"/>
            <a:bevelB w="13500" h="13500" prst="angle"/>
            <a:extrusionClr>
              <a:srgbClr val="FFFF99"/>
            </a:extrusionClr>
          </a:sp3d>
        </p:spPr>
        <p:txBody>
          <a:bodyPr wrap="none" anchor="ctr">
            <a:flatTx/>
          </a:bodyPr>
          <a:lstStyle/>
          <a:p>
            <a:endParaRPr lang="pt-BR"/>
          </a:p>
        </p:txBody>
      </p:sp>
      <p:sp>
        <p:nvSpPr>
          <p:cNvPr id="407587" name="Text Box 35"/>
          <p:cNvSpPr txBox="1">
            <a:spLocks noChangeArrowheads="1"/>
          </p:cNvSpPr>
          <p:nvPr/>
        </p:nvSpPr>
        <p:spPr bwMode="auto">
          <a:xfrm>
            <a:off x="7467600" y="609600"/>
            <a:ext cx="1200150" cy="581025"/>
          </a:xfrm>
          <a:prstGeom prst="rect">
            <a:avLst/>
          </a:prstGeom>
          <a:noFill/>
          <a:ln w="9525">
            <a:noFill/>
            <a:miter lim="800000"/>
            <a:headEnd/>
            <a:tailEnd/>
          </a:ln>
          <a:effectLst/>
        </p:spPr>
        <p:txBody>
          <a:bodyPr wrap="none" lIns="91432" tIns="45716" rIns="91432" bIns="45716" anchor="ctr">
            <a:spAutoFit/>
          </a:bodyPr>
          <a:lstStyle/>
          <a:p>
            <a:pPr algn="ctr"/>
            <a:r>
              <a:rPr lang="pt-BR" sz="1600" b="1"/>
              <a:t>Célula</a:t>
            </a:r>
          </a:p>
          <a:p>
            <a:pPr algn="ctr"/>
            <a:r>
              <a:rPr lang="pt-BR" sz="1600" b="1"/>
              <a:t>Montagem</a:t>
            </a:r>
            <a:endParaRPr lang="pt-BR" sz="2400"/>
          </a:p>
        </p:txBody>
      </p:sp>
      <p:grpSp>
        <p:nvGrpSpPr>
          <p:cNvPr id="2" name="Group 36"/>
          <p:cNvGrpSpPr>
            <a:grpSpLocks/>
          </p:cNvGrpSpPr>
          <p:nvPr/>
        </p:nvGrpSpPr>
        <p:grpSpPr bwMode="auto">
          <a:xfrm>
            <a:off x="4716463" y="3644900"/>
            <a:ext cx="2286000" cy="2743200"/>
            <a:chOff x="2630" y="1677"/>
            <a:chExt cx="1668" cy="2006"/>
          </a:xfrm>
        </p:grpSpPr>
        <p:grpSp>
          <p:nvGrpSpPr>
            <p:cNvPr id="3" name="Group 37"/>
            <p:cNvGrpSpPr>
              <a:grpSpLocks/>
            </p:cNvGrpSpPr>
            <p:nvPr/>
          </p:nvGrpSpPr>
          <p:grpSpPr bwMode="auto">
            <a:xfrm>
              <a:off x="2630" y="1677"/>
              <a:ext cx="1668" cy="2006"/>
              <a:chOff x="4224" y="2304"/>
              <a:chExt cx="1440" cy="1728"/>
            </a:xfrm>
          </p:grpSpPr>
          <p:sp>
            <p:nvSpPr>
              <p:cNvPr id="407590" name="Rectangle 38"/>
              <p:cNvSpPr>
                <a:spLocks noChangeArrowheads="1"/>
              </p:cNvSpPr>
              <p:nvPr/>
            </p:nvSpPr>
            <p:spPr bwMode="auto">
              <a:xfrm>
                <a:off x="4224" y="3648"/>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anchor="ctr">
                <a:flatTx/>
              </a:bodyPr>
              <a:lstStyle/>
              <a:p>
                <a:endParaRPr lang="pt-BR"/>
              </a:p>
            </p:txBody>
          </p:sp>
          <p:sp>
            <p:nvSpPr>
              <p:cNvPr id="407591" name="Rectangle 39"/>
              <p:cNvSpPr>
                <a:spLocks noChangeArrowheads="1"/>
              </p:cNvSpPr>
              <p:nvPr/>
            </p:nvSpPr>
            <p:spPr bwMode="auto">
              <a:xfrm>
                <a:off x="4224" y="3216"/>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anchor="ctr">
                <a:flatTx/>
              </a:bodyPr>
              <a:lstStyle/>
              <a:p>
                <a:endParaRPr lang="pt-BR"/>
              </a:p>
            </p:txBody>
          </p:sp>
          <p:sp>
            <p:nvSpPr>
              <p:cNvPr id="407592" name="Rectangle 40"/>
              <p:cNvSpPr>
                <a:spLocks noChangeArrowheads="1"/>
              </p:cNvSpPr>
              <p:nvPr/>
            </p:nvSpPr>
            <p:spPr bwMode="auto">
              <a:xfrm>
                <a:off x="4224" y="2784"/>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anchor="ctr">
                <a:flatTx/>
              </a:bodyPr>
              <a:lstStyle/>
              <a:p>
                <a:endParaRPr lang="pt-BR"/>
              </a:p>
            </p:txBody>
          </p:sp>
          <p:sp>
            <p:nvSpPr>
              <p:cNvPr id="407593" name="Rectangle 41"/>
              <p:cNvSpPr>
                <a:spLocks noChangeArrowheads="1"/>
              </p:cNvSpPr>
              <p:nvPr/>
            </p:nvSpPr>
            <p:spPr bwMode="auto">
              <a:xfrm>
                <a:off x="4224" y="2352"/>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anchor="ctr">
                <a:flatTx/>
              </a:bodyPr>
              <a:lstStyle/>
              <a:p>
                <a:endParaRPr lang="pt-BR"/>
              </a:p>
            </p:txBody>
          </p:sp>
          <p:sp>
            <p:nvSpPr>
              <p:cNvPr id="407594" name="Rectangle 42"/>
              <p:cNvSpPr>
                <a:spLocks noChangeArrowheads="1"/>
              </p:cNvSpPr>
              <p:nvPr/>
            </p:nvSpPr>
            <p:spPr bwMode="auto">
              <a:xfrm>
                <a:off x="4656" y="3648"/>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anchor="ctr">
                <a:flatTx/>
              </a:bodyPr>
              <a:lstStyle/>
              <a:p>
                <a:endParaRPr lang="pt-BR"/>
              </a:p>
            </p:txBody>
          </p:sp>
          <p:sp>
            <p:nvSpPr>
              <p:cNvPr id="407595" name="Rectangle 43"/>
              <p:cNvSpPr>
                <a:spLocks noChangeArrowheads="1"/>
              </p:cNvSpPr>
              <p:nvPr/>
            </p:nvSpPr>
            <p:spPr bwMode="auto">
              <a:xfrm>
                <a:off x="4656" y="3216"/>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anchor="ctr">
                <a:flatTx/>
              </a:bodyPr>
              <a:lstStyle/>
              <a:p>
                <a:endParaRPr lang="pt-BR"/>
              </a:p>
            </p:txBody>
          </p:sp>
          <p:sp>
            <p:nvSpPr>
              <p:cNvPr id="407596" name="Rectangle 44"/>
              <p:cNvSpPr>
                <a:spLocks noChangeArrowheads="1"/>
              </p:cNvSpPr>
              <p:nvPr/>
            </p:nvSpPr>
            <p:spPr bwMode="auto">
              <a:xfrm>
                <a:off x="4656" y="2784"/>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anchor="ctr">
                <a:flatTx/>
              </a:bodyPr>
              <a:lstStyle/>
              <a:p>
                <a:endParaRPr lang="pt-BR"/>
              </a:p>
            </p:txBody>
          </p:sp>
          <p:sp>
            <p:nvSpPr>
              <p:cNvPr id="407597" name="Rectangle 45"/>
              <p:cNvSpPr>
                <a:spLocks noChangeArrowheads="1"/>
              </p:cNvSpPr>
              <p:nvPr/>
            </p:nvSpPr>
            <p:spPr bwMode="auto">
              <a:xfrm>
                <a:off x="4656" y="2352"/>
                <a:ext cx="384" cy="384"/>
              </a:xfrm>
              <a:prstGeom prst="rect">
                <a:avLst/>
              </a:prstGeom>
              <a:solidFill>
                <a:srgbClr val="808080"/>
              </a:solidFill>
              <a:ln w="9525">
                <a:miter lim="800000"/>
                <a:headEnd/>
                <a:tailEnd/>
              </a:ln>
              <a:effectLst/>
              <a:scene3d>
                <a:camera prst="legacyObliqueTopRight"/>
                <a:lightRig rig="legacyFlat3" dir="b"/>
              </a:scene3d>
              <a:sp3d extrusionH="887400" prstMaterial="legacyPlastic">
                <a:bevelT w="13500" h="13500" prst="angle"/>
                <a:bevelB w="13500" h="13500" prst="angle"/>
                <a:extrusionClr>
                  <a:srgbClr val="808080"/>
                </a:extrusionClr>
              </a:sp3d>
            </p:spPr>
            <p:txBody>
              <a:bodyPr anchor="ctr">
                <a:flatTx/>
              </a:bodyPr>
              <a:lstStyle/>
              <a:p>
                <a:endParaRPr lang="pt-BR"/>
              </a:p>
            </p:txBody>
          </p:sp>
          <p:sp>
            <p:nvSpPr>
              <p:cNvPr id="407598" name="AutoShape 46"/>
              <p:cNvSpPr>
                <a:spLocks noChangeArrowheads="1"/>
              </p:cNvSpPr>
              <p:nvPr/>
            </p:nvSpPr>
            <p:spPr bwMode="auto">
              <a:xfrm>
                <a:off x="5328" y="2304"/>
                <a:ext cx="336" cy="1392"/>
              </a:xfrm>
              <a:prstGeom prst="leftArrow">
                <a:avLst>
                  <a:gd name="adj1" fmla="val 52157"/>
                  <a:gd name="adj2" fmla="val 55060"/>
                </a:avLst>
              </a:prstGeom>
              <a:solidFill>
                <a:srgbClr val="00CC99"/>
              </a:solidFill>
              <a:ln w="9525">
                <a:solidFill>
                  <a:srgbClr val="000000"/>
                </a:solidFill>
                <a:miter lim="800000"/>
                <a:headEnd/>
                <a:tailEnd/>
              </a:ln>
            </p:spPr>
            <p:txBody>
              <a:bodyPr anchor="ctr"/>
              <a:lstStyle/>
              <a:p>
                <a:endParaRPr lang="pt-BR"/>
              </a:p>
            </p:txBody>
          </p:sp>
        </p:grpSp>
        <p:sp>
          <p:nvSpPr>
            <p:cNvPr id="407599" name="AutoShape 47"/>
            <p:cNvSpPr>
              <a:spLocks noChangeArrowheads="1"/>
            </p:cNvSpPr>
            <p:nvPr/>
          </p:nvSpPr>
          <p:spPr bwMode="auto">
            <a:xfrm>
              <a:off x="2686" y="1788"/>
              <a:ext cx="301" cy="335"/>
            </a:xfrm>
            <a:prstGeom prst="flowChartPunchedCard">
              <a:avLst/>
            </a:prstGeom>
            <a:solidFill>
              <a:srgbClr val="C0C0C0"/>
            </a:solidFill>
            <a:ln w="9525">
              <a:solidFill>
                <a:srgbClr val="000000"/>
              </a:solidFill>
              <a:miter lim="800000"/>
              <a:headEnd/>
              <a:tailEnd/>
            </a:ln>
          </p:spPr>
          <p:txBody>
            <a:bodyPr wrap="none" lIns="91432" tIns="45716" rIns="91432" bIns="45716" anchor="ctr"/>
            <a:lstStyle/>
            <a:p>
              <a:pPr algn="ctr"/>
              <a:r>
                <a:rPr lang="pt-BR" sz="2400">
                  <a:solidFill>
                    <a:srgbClr val="000000"/>
                  </a:solidFill>
                </a:rPr>
                <a:t>K</a:t>
              </a:r>
              <a:endParaRPr lang="pt-BR" sz="2400"/>
            </a:p>
          </p:txBody>
        </p:sp>
        <p:sp>
          <p:nvSpPr>
            <p:cNvPr id="407600" name="AutoShape 48"/>
            <p:cNvSpPr>
              <a:spLocks noChangeArrowheads="1"/>
            </p:cNvSpPr>
            <p:nvPr/>
          </p:nvSpPr>
          <p:spPr bwMode="auto">
            <a:xfrm>
              <a:off x="2686" y="2290"/>
              <a:ext cx="301" cy="334"/>
            </a:xfrm>
            <a:prstGeom prst="flowChartPunchedCard">
              <a:avLst/>
            </a:prstGeom>
            <a:solidFill>
              <a:srgbClr val="C0C0C0"/>
            </a:solidFill>
            <a:ln w="9525">
              <a:solidFill>
                <a:srgbClr val="000000"/>
              </a:solidFill>
              <a:miter lim="800000"/>
              <a:headEnd/>
              <a:tailEnd/>
            </a:ln>
          </p:spPr>
          <p:txBody>
            <a:bodyPr wrap="none" lIns="91432" tIns="45716" rIns="91432" bIns="45716" anchor="ctr"/>
            <a:lstStyle/>
            <a:p>
              <a:pPr algn="ctr"/>
              <a:r>
                <a:rPr lang="pt-BR" sz="2400">
                  <a:solidFill>
                    <a:srgbClr val="000000"/>
                  </a:solidFill>
                </a:rPr>
                <a:t>K</a:t>
              </a:r>
              <a:endParaRPr lang="pt-BR" sz="2400"/>
            </a:p>
          </p:txBody>
        </p:sp>
        <p:sp>
          <p:nvSpPr>
            <p:cNvPr id="407601" name="AutoShape 49"/>
            <p:cNvSpPr>
              <a:spLocks noChangeArrowheads="1"/>
            </p:cNvSpPr>
            <p:nvPr/>
          </p:nvSpPr>
          <p:spPr bwMode="auto">
            <a:xfrm>
              <a:off x="3186" y="1788"/>
              <a:ext cx="301" cy="335"/>
            </a:xfrm>
            <a:prstGeom prst="flowChartPunchedCard">
              <a:avLst/>
            </a:prstGeom>
            <a:solidFill>
              <a:srgbClr val="C0C0C0"/>
            </a:solidFill>
            <a:ln w="9525">
              <a:solidFill>
                <a:srgbClr val="000000"/>
              </a:solidFill>
              <a:miter lim="800000"/>
              <a:headEnd/>
              <a:tailEnd/>
            </a:ln>
          </p:spPr>
          <p:txBody>
            <a:bodyPr wrap="none" lIns="91432" tIns="45716" rIns="91432" bIns="45716" anchor="ctr"/>
            <a:lstStyle/>
            <a:p>
              <a:pPr algn="ctr"/>
              <a:r>
                <a:rPr lang="pt-BR" sz="2400">
                  <a:solidFill>
                    <a:srgbClr val="000000"/>
                  </a:solidFill>
                </a:rPr>
                <a:t>K</a:t>
              </a:r>
              <a:endParaRPr lang="pt-BR" sz="2400"/>
            </a:p>
          </p:txBody>
        </p:sp>
        <p:sp>
          <p:nvSpPr>
            <p:cNvPr id="407602" name="AutoShape 50"/>
            <p:cNvSpPr>
              <a:spLocks noChangeArrowheads="1"/>
            </p:cNvSpPr>
            <p:nvPr/>
          </p:nvSpPr>
          <p:spPr bwMode="auto">
            <a:xfrm>
              <a:off x="3186" y="2290"/>
              <a:ext cx="301" cy="334"/>
            </a:xfrm>
            <a:prstGeom prst="flowChartPunchedCard">
              <a:avLst/>
            </a:prstGeom>
            <a:solidFill>
              <a:srgbClr val="C0C0C0"/>
            </a:solidFill>
            <a:ln w="9525">
              <a:solidFill>
                <a:srgbClr val="000000"/>
              </a:solidFill>
              <a:miter lim="800000"/>
              <a:headEnd/>
              <a:tailEnd/>
            </a:ln>
          </p:spPr>
          <p:txBody>
            <a:bodyPr wrap="none" lIns="91432" tIns="45716" rIns="91432" bIns="45716" anchor="ctr"/>
            <a:lstStyle/>
            <a:p>
              <a:pPr algn="ctr"/>
              <a:r>
                <a:rPr lang="pt-BR" sz="2400">
                  <a:solidFill>
                    <a:srgbClr val="000000"/>
                  </a:solidFill>
                </a:rPr>
                <a:t>K</a:t>
              </a:r>
              <a:endParaRPr lang="pt-BR" sz="2400"/>
            </a:p>
          </p:txBody>
        </p:sp>
        <p:sp>
          <p:nvSpPr>
            <p:cNvPr id="407603" name="AutoShape 51"/>
            <p:cNvSpPr>
              <a:spLocks noChangeArrowheads="1"/>
            </p:cNvSpPr>
            <p:nvPr/>
          </p:nvSpPr>
          <p:spPr bwMode="auto">
            <a:xfrm>
              <a:off x="2686" y="2791"/>
              <a:ext cx="301" cy="335"/>
            </a:xfrm>
            <a:prstGeom prst="flowChartPunchedCard">
              <a:avLst/>
            </a:prstGeom>
            <a:solidFill>
              <a:srgbClr val="C0C0C0"/>
            </a:solidFill>
            <a:ln w="9525">
              <a:solidFill>
                <a:srgbClr val="000000"/>
              </a:solidFill>
              <a:miter lim="800000"/>
              <a:headEnd/>
              <a:tailEnd/>
            </a:ln>
          </p:spPr>
          <p:txBody>
            <a:bodyPr wrap="none" lIns="91432" tIns="45716" rIns="91432" bIns="45716" anchor="ctr"/>
            <a:lstStyle/>
            <a:p>
              <a:pPr algn="ctr"/>
              <a:r>
                <a:rPr lang="pt-BR" sz="2400">
                  <a:solidFill>
                    <a:srgbClr val="000000"/>
                  </a:solidFill>
                </a:rPr>
                <a:t>K</a:t>
              </a:r>
              <a:endParaRPr lang="pt-BR" sz="2400"/>
            </a:p>
          </p:txBody>
        </p:sp>
        <p:sp>
          <p:nvSpPr>
            <p:cNvPr id="407604" name="AutoShape 52"/>
            <p:cNvSpPr>
              <a:spLocks noChangeArrowheads="1"/>
            </p:cNvSpPr>
            <p:nvPr/>
          </p:nvSpPr>
          <p:spPr bwMode="auto">
            <a:xfrm>
              <a:off x="3186" y="2791"/>
              <a:ext cx="301" cy="335"/>
            </a:xfrm>
            <a:prstGeom prst="flowChartPunchedCard">
              <a:avLst/>
            </a:prstGeom>
            <a:solidFill>
              <a:srgbClr val="C0C0C0"/>
            </a:solidFill>
            <a:ln w="9525">
              <a:solidFill>
                <a:srgbClr val="000000"/>
              </a:solidFill>
              <a:miter lim="800000"/>
              <a:headEnd/>
              <a:tailEnd/>
            </a:ln>
          </p:spPr>
          <p:txBody>
            <a:bodyPr wrap="none" lIns="91432" tIns="45716" rIns="91432" bIns="45716" anchor="ctr"/>
            <a:lstStyle/>
            <a:p>
              <a:pPr algn="ctr"/>
              <a:r>
                <a:rPr lang="pt-BR" sz="2400">
                  <a:solidFill>
                    <a:srgbClr val="000000"/>
                  </a:solidFill>
                </a:rPr>
                <a:t>K</a:t>
              </a:r>
              <a:endParaRPr lang="pt-BR" sz="2400"/>
            </a:p>
          </p:txBody>
        </p:sp>
        <p:sp>
          <p:nvSpPr>
            <p:cNvPr id="407605" name="AutoShape 53"/>
            <p:cNvSpPr>
              <a:spLocks noChangeArrowheads="1"/>
            </p:cNvSpPr>
            <p:nvPr/>
          </p:nvSpPr>
          <p:spPr bwMode="auto">
            <a:xfrm>
              <a:off x="2686" y="3293"/>
              <a:ext cx="301" cy="334"/>
            </a:xfrm>
            <a:prstGeom prst="flowChartPunchedCard">
              <a:avLst/>
            </a:prstGeom>
            <a:solidFill>
              <a:srgbClr val="C0C0C0"/>
            </a:solidFill>
            <a:ln w="9525">
              <a:solidFill>
                <a:srgbClr val="000000"/>
              </a:solidFill>
              <a:miter lim="800000"/>
              <a:headEnd/>
              <a:tailEnd/>
            </a:ln>
          </p:spPr>
          <p:txBody>
            <a:bodyPr wrap="none" lIns="91432" tIns="45716" rIns="91432" bIns="45716" anchor="ctr"/>
            <a:lstStyle/>
            <a:p>
              <a:pPr algn="ctr"/>
              <a:r>
                <a:rPr lang="pt-BR" sz="2400">
                  <a:solidFill>
                    <a:srgbClr val="000000"/>
                  </a:solidFill>
                </a:rPr>
                <a:t>K</a:t>
              </a:r>
              <a:endParaRPr lang="pt-BR" sz="2400"/>
            </a:p>
          </p:txBody>
        </p:sp>
        <p:sp>
          <p:nvSpPr>
            <p:cNvPr id="407606" name="AutoShape 54"/>
            <p:cNvSpPr>
              <a:spLocks noChangeArrowheads="1"/>
            </p:cNvSpPr>
            <p:nvPr/>
          </p:nvSpPr>
          <p:spPr bwMode="auto">
            <a:xfrm>
              <a:off x="3186" y="3293"/>
              <a:ext cx="301" cy="334"/>
            </a:xfrm>
            <a:prstGeom prst="flowChartPunchedCard">
              <a:avLst/>
            </a:prstGeom>
            <a:solidFill>
              <a:srgbClr val="C0C0C0"/>
            </a:solidFill>
            <a:ln w="9525">
              <a:solidFill>
                <a:srgbClr val="000000"/>
              </a:solidFill>
              <a:miter lim="800000"/>
              <a:headEnd/>
              <a:tailEnd/>
            </a:ln>
          </p:spPr>
          <p:txBody>
            <a:bodyPr wrap="none" lIns="91432" tIns="45716" rIns="91432" bIns="45716" anchor="ctr"/>
            <a:lstStyle/>
            <a:p>
              <a:pPr algn="ctr"/>
              <a:r>
                <a:rPr lang="pt-BR" sz="2400">
                  <a:solidFill>
                    <a:srgbClr val="000000"/>
                  </a:solidFill>
                </a:rPr>
                <a:t>K</a:t>
              </a:r>
              <a:endParaRPr lang="pt-BR" sz="2400"/>
            </a:p>
          </p:txBody>
        </p:sp>
      </p:grpSp>
      <p:sp>
        <p:nvSpPr>
          <p:cNvPr id="407607" name="Rectangle 55"/>
          <p:cNvSpPr>
            <a:spLocks noGrp="1" noChangeArrowheads="1"/>
          </p:cNvSpPr>
          <p:nvPr>
            <p:ph type="title"/>
          </p:nvPr>
        </p:nvSpPr>
        <p:spPr bwMode="auto">
          <a:xfrm>
            <a:off x="0" y="609600"/>
            <a:ext cx="7772400" cy="1014413"/>
          </a:xfrm>
          <a:prstGeom prst="rect">
            <a:avLst/>
          </a:prstGeom>
          <a:noFill/>
          <a:ln>
            <a:miter lim="800000"/>
            <a:headEnd/>
            <a:tailEnd/>
          </a:ln>
        </p:spPr>
        <p:txBody>
          <a:bodyPr lIns="86493" tIns="43247" rIns="86493" bIns="43247"/>
          <a:lstStyle/>
          <a:p>
            <a:r>
              <a:rPr lang="pt-BR" sz="4800" b="1" smtClean="0">
                <a:solidFill>
                  <a:schemeClr val="tx1"/>
                </a:solidFill>
                <a:latin typeface="Arial" charset="0"/>
              </a:rPr>
              <a:t>Simulação Kanban</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bwMode="auto">
          <a:xfrm>
            <a:off x="323528" y="836712"/>
            <a:ext cx="8229600" cy="687388"/>
          </a:xfrm>
          <a:prstGeom prst="rect">
            <a:avLst/>
          </a:prstGeom>
          <a:solidFill>
            <a:srgbClr val="FFFFFF"/>
          </a:solidFill>
          <a:ln>
            <a:solidFill>
              <a:srgbClr val="000000"/>
            </a:solidFill>
            <a:miter lim="800000"/>
            <a:headEnd/>
            <a:tailEnd/>
          </a:ln>
        </p:spPr>
        <p:txBody>
          <a:bodyPr/>
          <a:lstStyle/>
          <a:p>
            <a:pPr algn="l"/>
            <a:r>
              <a:rPr lang="pt-BR" sz="3200" smtClean="0">
                <a:solidFill>
                  <a:schemeClr val="tx1"/>
                </a:solidFill>
                <a:latin typeface="Arial" charset="0"/>
              </a:rPr>
              <a:t>Quais os Benefícios?</a:t>
            </a:r>
          </a:p>
        </p:txBody>
      </p:sp>
      <p:sp>
        <p:nvSpPr>
          <p:cNvPr id="408579" name="Rectangle 3"/>
          <p:cNvSpPr>
            <a:spLocks noGrp="1" noChangeArrowheads="1"/>
          </p:cNvSpPr>
          <p:nvPr>
            <p:ph type="body" idx="4294967295"/>
          </p:nvPr>
        </p:nvSpPr>
        <p:spPr bwMode="auto">
          <a:xfrm>
            <a:off x="323528" y="1628800"/>
            <a:ext cx="8229600" cy="4752528"/>
          </a:xfrm>
          <a:prstGeom prst="rect">
            <a:avLst/>
          </a:prstGeom>
          <a:solidFill>
            <a:srgbClr val="FFFFFF"/>
          </a:solidFill>
          <a:ln>
            <a:solidFill>
              <a:srgbClr val="000000"/>
            </a:solidFill>
            <a:miter lim="800000"/>
            <a:headEnd/>
            <a:tailEnd/>
          </a:ln>
        </p:spPr>
        <p:txBody>
          <a:bodyPr/>
          <a:lstStyle/>
          <a:p>
            <a:pPr>
              <a:lnSpc>
                <a:spcPct val="90000"/>
              </a:lnSpc>
              <a:buClr>
                <a:schemeClr val="tx1"/>
              </a:buClr>
            </a:pPr>
            <a:r>
              <a:rPr lang="pt-BR" smtClean="0">
                <a:latin typeface="Arial" charset="0"/>
              </a:rPr>
              <a:t>O nivelamento permite reduções drásticas de estoque de produtos acabados e de matéria-prima e, consequentemente, de lead time;</a:t>
            </a:r>
          </a:p>
          <a:p>
            <a:pPr>
              <a:lnSpc>
                <a:spcPct val="90000"/>
              </a:lnSpc>
              <a:buClr>
                <a:schemeClr val="tx1"/>
              </a:buClr>
            </a:pPr>
            <a:r>
              <a:rPr lang="pt-BR" smtClean="0">
                <a:latin typeface="Arial" charset="0"/>
              </a:rPr>
              <a:t>Ele também aumenta a flexibilidade de resposta para o cliente, permitindo a produção mais próxima da demanda real;</a:t>
            </a:r>
          </a:p>
          <a:p>
            <a:pPr>
              <a:lnSpc>
                <a:spcPct val="90000"/>
              </a:lnSpc>
              <a:buClr>
                <a:schemeClr val="tx1"/>
              </a:buClr>
            </a:pPr>
            <a:r>
              <a:rPr lang="pt-BR" smtClean="0">
                <a:latin typeface="Arial" charset="0"/>
              </a:rPr>
              <a:t>Mudanças nos pedidos deixam de ser catastróficas, a empresa pode ajustar o seu rumo durante o dia, semana ou mês</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626" name="Picture 2"/>
          <p:cNvPicPr>
            <a:picLocks noChangeAspect="1" noChangeArrowheads="1"/>
          </p:cNvPicPr>
          <p:nvPr/>
        </p:nvPicPr>
        <p:blipFill>
          <a:blip r:embed="rId2" cstate="print">
            <a:lum bright="36000" contrast="18000"/>
          </a:blip>
          <a:srcRect/>
          <a:stretch>
            <a:fillRect/>
          </a:stretch>
        </p:blipFill>
        <p:spPr bwMode="auto">
          <a:xfrm>
            <a:off x="3779838" y="1773238"/>
            <a:ext cx="1871662" cy="1408112"/>
          </a:xfrm>
          <a:prstGeom prst="rect">
            <a:avLst/>
          </a:prstGeom>
          <a:noFill/>
          <a:ln w="9525" algn="ctr">
            <a:solidFill>
              <a:schemeClr val="tx1"/>
            </a:solidFill>
            <a:miter lim="800000"/>
            <a:headEnd/>
            <a:tailEnd/>
          </a:ln>
          <a:effectLst/>
        </p:spPr>
      </p:pic>
      <p:pic>
        <p:nvPicPr>
          <p:cNvPr id="410627" name="Picture 3"/>
          <p:cNvPicPr>
            <a:picLocks noChangeAspect="1" noChangeArrowheads="1"/>
          </p:cNvPicPr>
          <p:nvPr/>
        </p:nvPicPr>
        <p:blipFill>
          <a:blip r:embed="rId3" cstate="print">
            <a:lum bright="18000" contrast="18000"/>
          </a:blip>
          <a:srcRect/>
          <a:stretch>
            <a:fillRect/>
          </a:stretch>
        </p:blipFill>
        <p:spPr bwMode="auto">
          <a:xfrm>
            <a:off x="1547813" y="1196975"/>
            <a:ext cx="1228725" cy="1162050"/>
          </a:xfrm>
          <a:prstGeom prst="rect">
            <a:avLst/>
          </a:prstGeom>
          <a:noFill/>
          <a:ln w="9525" algn="ctr">
            <a:solidFill>
              <a:schemeClr val="tx1"/>
            </a:solidFill>
            <a:miter lim="800000"/>
            <a:headEnd/>
            <a:tailEnd/>
          </a:ln>
          <a:effectLst/>
        </p:spPr>
      </p:pic>
      <p:sp>
        <p:nvSpPr>
          <p:cNvPr id="410628" name="Rectangle 4"/>
          <p:cNvSpPr>
            <a:spLocks noGrp="1" noChangeArrowheads="1"/>
          </p:cNvSpPr>
          <p:nvPr>
            <p:ph type="title" sz="quarter"/>
          </p:nvPr>
        </p:nvSpPr>
        <p:spPr bwMode="auto">
          <a:xfrm>
            <a:off x="1371600" y="471488"/>
            <a:ext cx="7772400" cy="588962"/>
          </a:xfrm>
          <a:prstGeom prst="rect">
            <a:avLst/>
          </a:prstGeom>
          <a:solidFill>
            <a:srgbClr val="FFFFFF"/>
          </a:solidFill>
          <a:ln>
            <a:solidFill>
              <a:srgbClr val="000000"/>
            </a:solidFill>
            <a:miter lim="800000"/>
            <a:headEnd/>
            <a:tailEnd/>
          </a:ln>
        </p:spPr>
        <p:txBody>
          <a:bodyPr/>
          <a:lstStyle/>
          <a:p>
            <a:r>
              <a:rPr lang="en-US" sz="3200" b="1" smtClean="0">
                <a:solidFill>
                  <a:schemeClr val="tx1"/>
                </a:solidFill>
                <a:latin typeface="Arial" charset="0"/>
              </a:rPr>
              <a:t>Fluxo Kanban – na área fábril</a:t>
            </a:r>
            <a:endParaRPr lang="pt-BR" sz="3200" b="1" smtClean="0">
              <a:solidFill>
                <a:schemeClr val="tx1"/>
              </a:solidFill>
              <a:latin typeface="Arial" charset="0"/>
            </a:endParaRPr>
          </a:p>
        </p:txBody>
      </p:sp>
      <p:pic>
        <p:nvPicPr>
          <p:cNvPr id="410629" name="Picture 5"/>
          <p:cNvPicPr>
            <a:picLocks noGrp="1" noChangeAspect="1" noChangeArrowheads="1"/>
          </p:cNvPicPr>
          <p:nvPr>
            <p:ph sz="quarter" idx="4294967295"/>
          </p:nvPr>
        </p:nvPicPr>
        <p:blipFill>
          <a:blip r:embed="rId4" cstate="print">
            <a:lum bright="24000" contrast="18000"/>
          </a:blip>
          <a:srcRect l="9686" r="6339" b="5493"/>
          <a:stretch>
            <a:fillRect/>
          </a:stretch>
        </p:blipFill>
        <p:spPr bwMode="auto">
          <a:xfrm>
            <a:off x="6908800" y="4570413"/>
            <a:ext cx="2235200" cy="1370012"/>
          </a:xfrm>
          <a:prstGeom prst="rect">
            <a:avLst/>
          </a:prstGeom>
          <a:noFill/>
          <a:ln algn="ctr">
            <a:solidFill>
              <a:schemeClr val="tx1"/>
            </a:solidFill>
            <a:miter lim="800000"/>
            <a:headEnd/>
            <a:tailEnd/>
          </a:ln>
        </p:spPr>
      </p:pic>
      <p:pic>
        <p:nvPicPr>
          <p:cNvPr id="410630" name="Picture 6"/>
          <p:cNvPicPr>
            <a:picLocks noGrp="1" noChangeAspect="1" noChangeArrowheads="1"/>
          </p:cNvPicPr>
          <p:nvPr>
            <p:ph sz="quarter" idx="4294967295"/>
          </p:nvPr>
        </p:nvPicPr>
        <p:blipFill>
          <a:blip r:embed="rId5" cstate="print">
            <a:lum bright="18000" contrast="18000"/>
          </a:blip>
          <a:srcRect/>
          <a:stretch>
            <a:fillRect/>
          </a:stretch>
        </p:blipFill>
        <p:spPr bwMode="auto">
          <a:xfrm>
            <a:off x="0" y="1196975"/>
            <a:ext cx="1181100" cy="1724025"/>
          </a:xfrm>
          <a:prstGeom prst="rect">
            <a:avLst/>
          </a:prstGeom>
          <a:noFill/>
          <a:ln algn="ctr">
            <a:solidFill>
              <a:schemeClr val="tx1"/>
            </a:solidFill>
            <a:miter lim="800000"/>
            <a:headEnd/>
            <a:tailEnd/>
          </a:ln>
        </p:spPr>
      </p:pic>
      <p:pic>
        <p:nvPicPr>
          <p:cNvPr id="410660" name="Picture 36"/>
          <p:cNvPicPr>
            <a:picLocks noGrp="1" noChangeAspect="1" noChangeArrowheads="1"/>
          </p:cNvPicPr>
          <p:nvPr>
            <p:ph sz="quarter" idx="4294967295"/>
          </p:nvPr>
        </p:nvPicPr>
        <p:blipFill>
          <a:blip r:embed="rId6" cstate="print">
            <a:lum bright="30000" contrast="18000"/>
          </a:blip>
          <a:srcRect r="10411"/>
          <a:stretch>
            <a:fillRect/>
          </a:stretch>
        </p:blipFill>
        <p:spPr bwMode="auto">
          <a:xfrm>
            <a:off x="6992938" y="3489325"/>
            <a:ext cx="2151062" cy="1389063"/>
          </a:xfrm>
          <a:prstGeom prst="rect">
            <a:avLst/>
          </a:prstGeom>
          <a:noFill/>
          <a:ln algn="ctr">
            <a:solidFill>
              <a:schemeClr val="tx1"/>
            </a:solidFill>
            <a:miter lim="800000"/>
            <a:headEnd/>
            <a:tailEnd/>
          </a:ln>
        </p:spPr>
      </p:pic>
      <p:grpSp>
        <p:nvGrpSpPr>
          <p:cNvPr id="2" name="Group 7"/>
          <p:cNvGrpSpPr>
            <a:grpSpLocks/>
          </p:cNvGrpSpPr>
          <p:nvPr/>
        </p:nvGrpSpPr>
        <p:grpSpPr bwMode="auto">
          <a:xfrm>
            <a:off x="0" y="1125538"/>
            <a:ext cx="6843713" cy="5349875"/>
            <a:chOff x="0" y="709"/>
            <a:chExt cx="4311" cy="3370"/>
          </a:xfrm>
        </p:grpSpPr>
        <p:sp>
          <p:nvSpPr>
            <p:cNvPr id="410632" name="Arc 8"/>
            <p:cNvSpPr>
              <a:spLocks/>
            </p:cNvSpPr>
            <p:nvPr/>
          </p:nvSpPr>
          <p:spPr bwMode="auto">
            <a:xfrm rot="-32467112">
              <a:off x="1919" y="2653"/>
              <a:ext cx="735" cy="1276"/>
            </a:xfrm>
            <a:custGeom>
              <a:avLst/>
              <a:gdLst>
                <a:gd name="G0" fmla="+- 0 0 0"/>
                <a:gd name="G1" fmla="+- 21219 0 0"/>
                <a:gd name="G2" fmla="+- 21600 0 0"/>
                <a:gd name="T0" fmla="*/ 4038 w 21600"/>
                <a:gd name="T1" fmla="*/ 0 h 42496"/>
                <a:gd name="T2" fmla="*/ 3721 w 21600"/>
                <a:gd name="T3" fmla="*/ 42496 h 42496"/>
                <a:gd name="T4" fmla="*/ 0 w 21600"/>
                <a:gd name="T5" fmla="*/ 21219 h 42496"/>
              </a:gdLst>
              <a:ahLst/>
              <a:cxnLst>
                <a:cxn ang="0">
                  <a:pos x="T0" y="T1"/>
                </a:cxn>
                <a:cxn ang="0">
                  <a:pos x="T2" y="T3"/>
                </a:cxn>
                <a:cxn ang="0">
                  <a:pos x="T4" y="T5"/>
                </a:cxn>
              </a:cxnLst>
              <a:rect l="0" t="0" r="r" b="b"/>
              <a:pathLst>
                <a:path w="21600" h="42496" fill="none" extrusionOk="0">
                  <a:moveTo>
                    <a:pt x="4038" y="-1"/>
                  </a:moveTo>
                  <a:cubicBezTo>
                    <a:pt x="14227" y="1938"/>
                    <a:pt x="21600" y="10846"/>
                    <a:pt x="21600" y="21219"/>
                  </a:cubicBezTo>
                  <a:cubicBezTo>
                    <a:pt x="21600" y="31712"/>
                    <a:pt x="14057" y="40688"/>
                    <a:pt x="3721" y="42496"/>
                  </a:cubicBezTo>
                </a:path>
                <a:path w="21600" h="42496" stroke="0" extrusionOk="0">
                  <a:moveTo>
                    <a:pt x="4038" y="-1"/>
                  </a:moveTo>
                  <a:cubicBezTo>
                    <a:pt x="14227" y="1938"/>
                    <a:pt x="21600" y="10846"/>
                    <a:pt x="21600" y="21219"/>
                  </a:cubicBezTo>
                  <a:cubicBezTo>
                    <a:pt x="21600" y="31712"/>
                    <a:pt x="14057" y="40688"/>
                    <a:pt x="3721" y="42496"/>
                  </a:cubicBezTo>
                  <a:lnTo>
                    <a:pt x="0" y="21219"/>
                  </a:lnTo>
                  <a:close/>
                </a:path>
              </a:pathLst>
            </a:custGeom>
            <a:noFill/>
            <a:ln w="12700">
              <a:solidFill>
                <a:schemeClr val="tx1"/>
              </a:solidFill>
              <a:round/>
              <a:headEnd type="triangle" w="med" len="med"/>
              <a:tailEnd/>
            </a:ln>
            <a:effectLst/>
          </p:spPr>
          <p:txBody>
            <a:bodyPr wrap="none" anchor="ctr"/>
            <a:lstStyle/>
            <a:p>
              <a:endParaRPr lang="pt-BR"/>
            </a:p>
          </p:txBody>
        </p:sp>
        <p:pic>
          <p:nvPicPr>
            <p:cNvPr id="410633" name="Picture 9"/>
            <p:cNvPicPr>
              <a:picLocks noChangeAspect="1" noChangeArrowheads="1"/>
            </p:cNvPicPr>
            <p:nvPr/>
          </p:nvPicPr>
          <p:blipFill>
            <a:blip r:embed="rId7" cstate="print"/>
            <a:srcRect l="34657" t="58163" r="34941"/>
            <a:stretch>
              <a:fillRect/>
            </a:stretch>
          </p:blipFill>
          <p:spPr bwMode="auto">
            <a:xfrm>
              <a:off x="2275" y="2024"/>
              <a:ext cx="1279" cy="961"/>
            </a:xfrm>
            <a:prstGeom prst="rect">
              <a:avLst/>
            </a:prstGeom>
            <a:noFill/>
            <a:ln w="9525">
              <a:noFill/>
              <a:miter lim="800000"/>
              <a:headEnd/>
              <a:tailEnd/>
            </a:ln>
            <a:effectLst/>
          </p:spPr>
        </p:pic>
        <p:grpSp>
          <p:nvGrpSpPr>
            <p:cNvPr id="3" name="Group 10"/>
            <p:cNvGrpSpPr>
              <a:grpSpLocks/>
            </p:cNvGrpSpPr>
            <p:nvPr/>
          </p:nvGrpSpPr>
          <p:grpSpPr bwMode="auto">
            <a:xfrm>
              <a:off x="1887" y="1475"/>
              <a:ext cx="347" cy="271"/>
              <a:chOff x="833" y="3076"/>
              <a:chExt cx="723" cy="565"/>
            </a:xfrm>
          </p:grpSpPr>
          <p:sp>
            <p:nvSpPr>
              <p:cNvPr id="410635" name="Rectangle 11"/>
              <p:cNvSpPr>
                <a:spLocks noChangeArrowheads="1"/>
              </p:cNvSpPr>
              <p:nvPr/>
            </p:nvSpPr>
            <p:spPr bwMode="auto">
              <a:xfrm>
                <a:off x="833" y="3076"/>
                <a:ext cx="723" cy="46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410636" name="Oval 12"/>
              <p:cNvSpPr>
                <a:spLocks noChangeArrowheads="1"/>
              </p:cNvSpPr>
              <p:nvPr/>
            </p:nvSpPr>
            <p:spPr bwMode="auto">
              <a:xfrm>
                <a:off x="921" y="3470"/>
                <a:ext cx="171" cy="171"/>
              </a:xfrm>
              <a:prstGeom prst="ellipse">
                <a:avLst/>
              </a:prstGeom>
              <a:solidFill>
                <a:schemeClr val="bg1"/>
              </a:solidFill>
              <a:ln w="9525">
                <a:solidFill>
                  <a:schemeClr val="tx1"/>
                </a:solidFill>
                <a:round/>
                <a:headEnd/>
                <a:tailEnd/>
              </a:ln>
              <a:effectLst/>
            </p:spPr>
            <p:txBody>
              <a:bodyPr wrap="none" anchor="ctr"/>
              <a:lstStyle/>
              <a:p>
                <a:endParaRPr lang="pt-BR"/>
              </a:p>
            </p:txBody>
          </p:sp>
          <p:sp>
            <p:nvSpPr>
              <p:cNvPr id="410637" name="Oval 13"/>
              <p:cNvSpPr>
                <a:spLocks noChangeArrowheads="1"/>
              </p:cNvSpPr>
              <p:nvPr/>
            </p:nvSpPr>
            <p:spPr bwMode="auto">
              <a:xfrm>
                <a:off x="1281" y="3470"/>
                <a:ext cx="171" cy="171"/>
              </a:xfrm>
              <a:prstGeom prst="ellipse">
                <a:avLst/>
              </a:prstGeom>
              <a:solidFill>
                <a:schemeClr val="bg1"/>
              </a:solidFill>
              <a:ln w="9525">
                <a:solidFill>
                  <a:schemeClr val="tx1"/>
                </a:solidFill>
                <a:round/>
                <a:headEnd/>
                <a:tailEnd/>
              </a:ln>
              <a:effectLst/>
            </p:spPr>
            <p:txBody>
              <a:bodyPr wrap="none" anchor="ctr"/>
              <a:lstStyle/>
              <a:p>
                <a:endParaRPr lang="pt-BR"/>
              </a:p>
            </p:txBody>
          </p:sp>
        </p:grpSp>
        <p:sp>
          <p:nvSpPr>
            <p:cNvPr id="410638" name="Rectangle 14"/>
            <p:cNvSpPr>
              <a:spLocks noChangeArrowheads="1"/>
            </p:cNvSpPr>
            <p:nvPr/>
          </p:nvSpPr>
          <p:spPr bwMode="auto">
            <a:xfrm>
              <a:off x="2174" y="709"/>
              <a:ext cx="1373" cy="331"/>
            </a:xfrm>
            <a:prstGeom prst="rect">
              <a:avLst/>
            </a:prstGeom>
            <a:noFill/>
            <a:ln w="9525">
              <a:solidFill>
                <a:schemeClr val="tx1"/>
              </a:solidFill>
              <a:miter lim="800000"/>
              <a:headEnd/>
              <a:tailEnd/>
            </a:ln>
            <a:effectLst/>
          </p:spPr>
          <p:txBody>
            <a:bodyPr wrap="none" anchor="ctr"/>
            <a:lstStyle/>
            <a:p>
              <a:pPr algn="ctr"/>
              <a:r>
                <a:rPr lang="pt-BR" sz="2400" b="1"/>
                <a:t>Produção</a:t>
              </a:r>
            </a:p>
          </p:txBody>
        </p:sp>
        <p:sp>
          <p:nvSpPr>
            <p:cNvPr id="410639" name="Arc 15"/>
            <p:cNvSpPr>
              <a:spLocks/>
            </p:cNvSpPr>
            <p:nvPr/>
          </p:nvSpPr>
          <p:spPr bwMode="auto">
            <a:xfrm rot="-10800000">
              <a:off x="1769" y="1003"/>
              <a:ext cx="527" cy="1120"/>
            </a:xfrm>
            <a:custGeom>
              <a:avLst/>
              <a:gdLst>
                <a:gd name="G0" fmla="+- 0 0 0"/>
                <a:gd name="G1" fmla="+- 21184 0 0"/>
                <a:gd name="G2" fmla="+- 21600 0 0"/>
                <a:gd name="T0" fmla="*/ 4217 w 21600"/>
                <a:gd name="T1" fmla="*/ 0 h 42461"/>
                <a:gd name="T2" fmla="*/ 3721 w 21600"/>
                <a:gd name="T3" fmla="*/ 42461 h 42461"/>
                <a:gd name="T4" fmla="*/ 0 w 21600"/>
                <a:gd name="T5" fmla="*/ 21184 h 42461"/>
              </a:gdLst>
              <a:ahLst/>
              <a:cxnLst>
                <a:cxn ang="0">
                  <a:pos x="T0" y="T1"/>
                </a:cxn>
                <a:cxn ang="0">
                  <a:pos x="T2" y="T3"/>
                </a:cxn>
                <a:cxn ang="0">
                  <a:pos x="T4" y="T5"/>
                </a:cxn>
              </a:cxnLst>
              <a:rect l="0" t="0" r="r" b="b"/>
              <a:pathLst>
                <a:path w="21600" h="42461" fill="none" extrusionOk="0">
                  <a:moveTo>
                    <a:pt x="4217" y="-1"/>
                  </a:moveTo>
                  <a:cubicBezTo>
                    <a:pt x="14322" y="2011"/>
                    <a:pt x="21600" y="10880"/>
                    <a:pt x="21600" y="21184"/>
                  </a:cubicBezTo>
                  <a:cubicBezTo>
                    <a:pt x="21600" y="31677"/>
                    <a:pt x="14057" y="40653"/>
                    <a:pt x="3721" y="42461"/>
                  </a:cubicBezTo>
                </a:path>
                <a:path w="21600" h="42461" stroke="0" extrusionOk="0">
                  <a:moveTo>
                    <a:pt x="4217" y="-1"/>
                  </a:moveTo>
                  <a:cubicBezTo>
                    <a:pt x="14322" y="2011"/>
                    <a:pt x="21600" y="10880"/>
                    <a:pt x="21600" y="21184"/>
                  </a:cubicBezTo>
                  <a:cubicBezTo>
                    <a:pt x="21600" y="31677"/>
                    <a:pt x="14057" y="40653"/>
                    <a:pt x="3721" y="42461"/>
                  </a:cubicBezTo>
                  <a:lnTo>
                    <a:pt x="0" y="21184"/>
                  </a:lnTo>
                  <a:close/>
                </a:path>
              </a:pathLst>
            </a:custGeom>
            <a:noFill/>
            <a:ln w="12700">
              <a:solidFill>
                <a:schemeClr val="tx1"/>
              </a:solidFill>
              <a:round/>
              <a:headEnd/>
              <a:tailEnd type="triangle" w="med" len="med"/>
            </a:ln>
            <a:effectLst/>
          </p:spPr>
          <p:txBody>
            <a:bodyPr wrap="none" anchor="ctr"/>
            <a:lstStyle/>
            <a:p>
              <a:endParaRPr lang="pt-BR"/>
            </a:p>
          </p:txBody>
        </p:sp>
        <p:sp>
          <p:nvSpPr>
            <p:cNvPr id="410640" name="Arc 16"/>
            <p:cNvSpPr>
              <a:spLocks/>
            </p:cNvSpPr>
            <p:nvPr/>
          </p:nvSpPr>
          <p:spPr bwMode="auto">
            <a:xfrm rot="-21600000">
              <a:off x="3457" y="991"/>
              <a:ext cx="527" cy="1120"/>
            </a:xfrm>
            <a:custGeom>
              <a:avLst/>
              <a:gdLst>
                <a:gd name="G0" fmla="+- 0 0 0"/>
                <a:gd name="G1" fmla="+- 21184 0 0"/>
                <a:gd name="G2" fmla="+- 21600 0 0"/>
                <a:gd name="T0" fmla="*/ 4217 w 21600"/>
                <a:gd name="T1" fmla="*/ 0 h 42461"/>
                <a:gd name="T2" fmla="*/ 3721 w 21600"/>
                <a:gd name="T3" fmla="*/ 42461 h 42461"/>
                <a:gd name="T4" fmla="*/ 0 w 21600"/>
                <a:gd name="T5" fmla="*/ 21184 h 42461"/>
              </a:gdLst>
              <a:ahLst/>
              <a:cxnLst>
                <a:cxn ang="0">
                  <a:pos x="T0" y="T1"/>
                </a:cxn>
                <a:cxn ang="0">
                  <a:pos x="T2" y="T3"/>
                </a:cxn>
                <a:cxn ang="0">
                  <a:pos x="T4" y="T5"/>
                </a:cxn>
              </a:cxnLst>
              <a:rect l="0" t="0" r="r" b="b"/>
              <a:pathLst>
                <a:path w="21600" h="42461" fill="none" extrusionOk="0">
                  <a:moveTo>
                    <a:pt x="4217" y="-1"/>
                  </a:moveTo>
                  <a:cubicBezTo>
                    <a:pt x="14322" y="2011"/>
                    <a:pt x="21600" y="10880"/>
                    <a:pt x="21600" y="21184"/>
                  </a:cubicBezTo>
                  <a:cubicBezTo>
                    <a:pt x="21600" y="31677"/>
                    <a:pt x="14057" y="40653"/>
                    <a:pt x="3721" y="42461"/>
                  </a:cubicBezTo>
                </a:path>
                <a:path w="21600" h="42461" stroke="0" extrusionOk="0">
                  <a:moveTo>
                    <a:pt x="4217" y="-1"/>
                  </a:moveTo>
                  <a:cubicBezTo>
                    <a:pt x="14322" y="2011"/>
                    <a:pt x="21600" y="10880"/>
                    <a:pt x="21600" y="21184"/>
                  </a:cubicBezTo>
                  <a:cubicBezTo>
                    <a:pt x="21600" y="31677"/>
                    <a:pt x="14057" y="40653"/>
                    <a:pt x="3721" y="42461"/>
                  </a:cubicBezTo>
                  <a:lnTo>
                    <a:pt x="0" y="21184"/>
                  </a:lnTo>
                  <a:close/>
                </a:path>
              </a:pathLst>
            </a:custGeom>
            <a:noFill/>
            <a:ln w="12700">
              <a:solidFill>
                <a:schemeClr val="tx1"/>
              </a:solidFill>
              <a:round/>
              <a:headEnd/>
              <a:tailEnd type="triangle" w="med" len="med"/>
            </a:ln>
            <a:effectLst/>
          </p:spPr>
          <p:txBody>
            <a:bodyPr wrap="none" anchor="ctr"/>
            <a:lstStyle/>
            <a:p>
              <a:endParaRPr lang="pt-BR"/>
            </a:p>
          </p:txBody>
        </p:sp>
        <p:grpSp>
          <p:nvGrpSpPr>
            <p:cNvPr id="4" name="Group 17"/>
            <p:cNvGrpSpPr>
              <a:grpSpLocks/>
            </p:cNvGrpSpPr>
            <p:nvPr/>
          </p:nvGrpSpPr>
          <p:grpSpPr bwMode="auto">
            <a:xfrm>
              <a:off x="3964" y="1484"/>
              <a:ext cx="347" cy="271"/>
              <a:chOff x="833" y="3076"/>
              <a:chExt cx="723" cy="565"/>
            </a:xfrm>
          </p:grpSpPr>
          <p:sp>
            <p:nvSpPr>
              <p:cNvPr id="410642" name="Rectangle 18"/>
              <p:cNvSpPr>
                <a:spLocks noChangeArrowheads="1"/>
              </p:cNvSpPr>
              <p:nvPr/>
            </p:nvSpPr>
            <p:spPr bwMode="auto">
              <a:xfrm>
                <a:off x="833" y="3076"/>
                <a:ext cx="723" cy="466"/>
              </a:xfrm>
              <a:prstGeom prst="rect">
                <a:avLst/>
              </a:prstGeom>
              <a:solidFill>
                <a:schemeClr val="tx2"/>
              </a:solidFill>
              <a:ln w="9525">
                <a:solidFill>
                  <a:schemeClr val="tx1"/>
                </a:solidFill>
                <a:miter lim="800000"/>
                <a:headEnd/>
                <a:tailEnd/>
              </a:ln>
              <a:effectLst/>
            </p:spPr>
            <p:txBody>
              <a:bodyPr wrap="none" anchor="ctr"/>
              <a:lstStyle/>
              <a:p>
                <a:endParaRPr lang="pt-BR"/>
              </a:p>
            </p:txBody>
          </p:sp>
          <p:sp>
            <p:nvSpPr>
              <p:cNvPr id="410643" name="Oval 19"/>
              <p:cNvSpPr>
                <a:spLocks noChangeArrowheads="1"/>
              </p:cNvSpPr>
              <p:nvPr/>
            </p:nvSpPr>
            <p:spPr bwMode="auto">
              <a:xfrm>
                <a:off x="921" y="3470"/>
                <a:ext cx="171" cy="171"/>
              </a:xfrm>
              <a:prstGeom prst="ellipse">
                <a:avLst/>
              </a:prstGeom>
              <a:solidFill>
                <a:schemeClr val="tx1"/>
              </a:solidFill>
              <a:ln w="9525">
                <a:solidFill>
                  <a:schemeClr val="tx1"/>
                </a:solidFill>
                <a:round/>
                <a:headEnd/>
                <a:tailEnd/>
              </a:ln>
              <a:effectLst/>
            </p:spPr>
            <p:txBody>
              <a:bodyPr wrap="none" anchor="ctr"/>
              <a:lstStyle/>
              <a:p>
                <a:endParaRPr lang="pt-BR"/>
              </a:p>
            </p:txBody>
          </p:sp>
          <p:sp>
            <p:nvSpPr>
              <p:cNvPr id="410644" name="Oval 20"/>
              <p:cNvSpPr>
                <a:spLocks noChangeArrowheads="1"/>
              </p:cNvSpPr>
              <p:nvPr/>
            </p:nvSpPr>
            <p:spPr bwMode="auto">
              <a:xfrm>
                <a:off x="1281" y="3470"/>
                <a:ext cx="171" cy="171"/>
              </a:xfrm>
              <a:prstGeom prst="ellipse">
                <a:avLst/>
              </a:prstGeom>
              <a:solidFill>
                <a:schemeClr val="tx1"/>
              </a:solidFill>
              <a:ln w="9525">
                <a:solidFill>
                  <a:schemeClr val="tx1"/>
                </a:solidFill>
                <a:round/>
                <a:headEnd/>
                <a:tailEnd/>
              </a:ln>
              <a:effectLst/>
            </p:spPr>
            <p:txBody>
              <a:bodyPr wrap="none" anchor="ctr"/>
              <a:lstStyle/>
              <a:p>
                <a:endParaRPr lang="pt-BR"/>
              </a:p>
            </p:txBody>
          </p:sp>
        </p:grpSp>
        <p:sp>
          <p:nvSpPr>
            <p:cNvPr id="410645" name="Rectangle 21"/>
            <p:cNvSpPr>
              <a:spLocks noChangeArrowheads="1"/>
            </p:cNvSpPr>
            <p:nvPr/>
          </p:nvSpPr>
          <p:spPr bwMode="auto">
            <a:xfrm>
              <a:off x="3921" y="1398"/>
              <a:ext cx="147" cy="171"/>
            </a:xfrm>
            <a:prstGeom prst="rect">
              <a:avLst/>
            </a:prstGeom>
            <a:solidFill>
              <a:srgbClr val="FFFF00"/>
            </a:solidFill>
            <a:ln w="9525">
              <a:solidFill>
                <a:schemeClr val="tx1"/>
              </a:solidFill>
              <a:miter lim="800000"/>
              <a:headEnd/>
              <a:tailEnd/>
            </a:ln>
            <a:effectLst/>
          </p:spPr>
          <p:txBody>
            <a:bodyPr wrap="none" anchor="ctr"/>
            <a:lstStyle/>
            <a:p>
              <a:endParaRPr lang="pt-BR"/>
            </a:p>
          </p:txBody>
        </p:sp>
        <p:grpSp>
          <p:nvGrpSpPr>
            <p:cNvPr id="5" name="Group 22"/>
            <p:cNvGrpSpPr>
              <a:grpSpLocks/>
            </p:cNvGrpSpPr>
            <p:nvPr/>
          </p:nvGrpSpPr>
          <p:grpSpPr bwMode="auto">
            <a:xfrm>
              <a:off x="1819" y="3269"/>
              <a:ext cx="347" cy="271"/>
              <a:chOff x="833" y="3076"/>
              <a:chExt cx="723" cy="565"/>
            </a:xfrm>
          </p:grpSpPr>
          <p:sp>
            <p:nvSpPr>
              <p:cNvPr id="410647" name="Rectangle 23"/>
              <p:cNvSpPr>
                <a:spLocks noChangeArrowheads="1"/>
              </p:cNvSpPr>
              <p:nvPr/>
            </p:nvSpPr>
            <p:spPr bwMode="auto">
              <a:xfrm>
                <a:off x="833" y="3076"/>
                <a:ext cx="723" cy="466"/>
              </a:xfrm>
              <a:prstGeom prst="rect">
                <a:avLst/>
              </a:prstGeom>
              <a:solidFill>
                <a:schemeClr val="tx2"/>
              </a:solidFill>
              <a:ln w="9525">
                <a:solidFill>
                  <a:schemeClr val="tx1"/>
                </a:solidFill>
                <a:miter lim="800000"/>
                <a:headEnd/>
                <a:tailEnd/>
              </a:ln>
              <a:effectLst/>
            </p:spPr>
            <p:txBody>
              <a:bodyPr wrap="none" anchor="ctr"/>
              <a:lstStyle/>
              <a:p>
                <a:endParaRPr lang="pt-BR"/>
              </a:p>
            </p:txBody>
          </p:sp>
          <p:sp>
            <p:nvSpPr>
              <p:cNvPr id="410648" name="Oval 24"/>
              <p:cNvSpPr>
                <a:spLocks noChangeArrowheads="1"/>
              </p:cNvSpPr>
              <p:nvPr/>
            </p:nvSpPr>
            <p:spPr bwMode="auto">
              <a:xfrm>
                <a:off x="921" y="3470"/>
                <a:ext cx="171" cy="171"/>
              </a:xfrm>
              <a:prstGeom prst="ellipse">
                <a:avLst/>
              </a:prstGeom>
              <a:solidFill>
                <a:schemeClr val="tx1"/>
              </a:solidFill>
              <a:ln w="9525">
                <a:solidFill>
                  <a:schemeClr val="tx1"/>
                </a:solidFill>
                <a:round/>
                <a:headEnd/>
                <a:tailEnd/>
              </a:ln>
              <a:effectLst/>
            </p:spPr>
            <p:txBody>
              <a:bodyPr wrap="none" anchor="ctr"/>
              <a:lstStyle/>
              <a:p>
                <a:endParaRPr lang="pt-BR"/>
              </a:p>
            </p:txBody>
          </p:sp>
          <p:sp>
            <p:nvSpPr>
              <p:cNvPr id="410649" name="Oval 25"/>
              <p:cNvSpPr>
                <a:spLocks noChangeArrowheads="1"/>
              </p:cNvSpPr>
              <p:nvPr/>
            </p:nvSpPr>
            <p:spPr bwMode="auto">
              <a:xfrm>
                <a:off x="1281" y="3470"/>
                <a:ext cx="171" cy="171"/>
              </a:xfrm>
              <a:prstGeom prst="ellipse">
                <a:avLst/>
              </a:prstGeom>
              <a:solidFill>
                <a:schemeClr val="tx1"/>
              </a:solidFill>
              <a:ln w="9525">
                <a:solidFill>
                  <a:schemeClr val="tx1"/>
                </a:solidFill>
                <a:round/>
                <a:headEnd/>
                <a:tailEnd/>
              </a:ln>
              <a:effectLst/>
            </p:spPr>
            <p:txBody>
              <a:bodyPr wrap="none" anchor="ctr"/>
              <a:lstStyle/>
              <a:p>
                <a:endParaRPr lang="pt-BR"/>
              </a:p>
            </p:txBody>
          </p:sp>
        </p:grpSp>
        <p:sp>
          <p:nvSpPr>
            <p:cNvPr id="410650" name="Rectangle 26"/>
            <p:cNvSpPr>
              <a:spLocks noChangeArrowheads="1"/>
            </p:cNvSpPr>
            <p:nvPr/>
          </p:nvSpPr>
          <p:spPr bwMode="auto">
            <a:xfrm>
              <a:off x="1776" y="3183"/>
              <a:ext cx="147" cy="171"/>
            </a:xfrm>
            <a:prstGeom prst="rect">
              <a:avLst/>
            </a:prstGeom>
            <a:solidFill>
              <a:srgbClr val="FFFF00"/>
            </a:solidFill>
            <a:ln w="9525">
              <a:solidFill>
                <a:schemeClr val="tx1"/>
              </a:solidFill>
              <a:miter lim="800000"/>
              <a:headEnd/>
              <a:tailEnd/>
            </a:ln>
            <a:effectLst/>
          </p:spPr>
          <p:txBody>
            <a:bodyPr wrap="none" anchor="ctr"/>
            <a:lstStyle/>
            <a:p>
              <a:endParaRPr lang="pt-BR"/>
            </a:p>
          </p:txBody>
        </p:sp>
        <p:sp>
          <p:nvSpPr>
            <p:cNvPr id="410651" name="Rectangle 27"/>
            <p:cNvSpPr>
              <a:spLocks noChangeArrowheads="1"/>
            </p:cNvSpPr>
            <p:nvPr/>
          </p:nvSpPr>
          <p:spPr bwMode="auto">
            <a:xfrm>
              <a:off x="2562" y="3748"/>
              <a:ext cx="935" cy="331"/>
            </a:xfrm>
            <a:prstGeom prst="rect">
              <a:avLst/>
            </a:prstGeom>
            <a:solidFill>
              <a:schemeClr val="bg1"/>
            </a:solidFill>
            <a:ln w="9525">
              <a:solidFill>
                <a:schemeClr val="tx1"/>
              </a:solidFill>
              <a:miter lim="800000"/>
              <a:headEnd/>
              <a:tailEnd/>
            </a:ln>
            <a:effectLst/>
          </p:spPr>
          <p:txBody>
            <a:bodyPr wrap="none" anchor="ctr"/>
            <a:lstStyle/>
            <a:p>
              <a:pPr algn="ctr"/>
              <a:r>
                <a:rPr lang="pt-BR" sz="2400" b="1"/>
                <a:t>Cliente</a:t>
              </a:r>
            </a:p>
          </p:txBody>
        </p:sp>
        <p:sp>
          <p:nvSpPr>
            <p:cNvPr id="410652" name="Arc 28"/>
            <p:cNvSpPr>
              <a:spLocks/>
            </p:cNvSpPr>
            <p:nvPr/>
          </p:nvSpPr>
          <p:spPr bwMode="auto">
            <a:xfrm rot="-21600000">
              <a:off x="3530" y="2730"/>
              <a:ext cx="269" cy="1109"/>
            </a:xfrm>
            <a:custGeom>
              <a:avLst/>
              <a:gdLst>
                <a:gd name="G0" fmla="+- 922 0 0"/>
                <a:gd name="G1" fmla="+- 21600 0 0"/>
                <a:gd name="G2" fmla="+- 21600 0 0"/>
                <a:gd name="T0" fmla="*/ 0 w 22522"/>
                <a:gd name="T1" fmla="*/ 20 h 43200"/>
                <a:gd name="T2" fmla="*/ 1024 w 22522"/>
                <a:gd name="T3" fmla="*/ 43200 h 43200"/>
                <a:gd name="T4" fmla="*/ 922 w 22522"/>
                <a:gd name="T5" fmla="*/ 21600 h 43200"/>
              </a:gdLst>
              <a:ahLst/>
              <a:cxnLst>
                <a:cxn ang="0">
                  <a:pos x="T0" y="T1"/>
                </a:cxn>
                <a:cxn ang="0">
                  <a:pos x="T2" y="T3"/>
                </a:cxn>
                <a:cxn ang="0">
                  <a:pos x="T4" y="T5"/>
                </a:cxn>
              </a:cxnLst>
              <a:rect l="0" t="0" r="r" b="b"/>
              <a:pathLst>
                <a:path w="22522" h="43200" fill="none" extrusionOk="0">
                  <a:moveTo>
                    <a:pt x="-1" y="19"/>
                  </a:moveTo>
                  <a:cubicBezTo>
                    <a:pt x="307" y="6"/>
                    <a:pt x="614" y="-1"/>
                    <a:pt x="922" y="0"/>
                  </a:cubicBezTo>
                  <a:cubicBezTo>
                    <a:pt x="12851" y="0"/>
                    <a:pt x="22522" y="9670"/>
                    <a:pt x="22522" y="21600"/>
                  </a:cubicBezTo>
                  <a:cubicBezTo>
                    <a:pt x="22522" y="33489"/>
                    <a:pt x="12913" y="43143"/>
                    <a:pt x="1023" y="43199"/>
                  </a:cubicBezTo>
                </a:path>
                <a:path w="22522" h="43200" stroke="0" extrusionOk="0">
                  <a:moveTo>
                    <a:pt x="-1" y="19"/>
                  </a:moveTo>
                  <a:cubicBezTo>
                    <a:pt x="307" y="6"/>
                    <a:pt x="614" y="-1"/>
                    <a:pt x="922" y="0"/>
                  </a:cubicBezTo>
                  <a:cubicBezTo>
                    <a:pt x="12851" y="0"/>
                    <a:pt x="22522" y="9670"/>
                    <a:pt x="22522" y="21600"/>
                  </a:cubicBezTo>
                  <a:cubicBezTo>
                    <a:pt x="22522" y="33489"/>
                    <a:pt x="12913" y="43143"/>
                    <a:pt x="1023" y="43199"/>
                  </a:cubicBezTo>
                  <a:lnTo>
                    <a:pt x="922" y="21600"/>
                  </a:lnTo>
                  <a:close/>
                </a:path>
              </a:pathLst>
            </a:custGeom>
            <a:noFill/>
            <a:ln w="12700">
              <a:solidFill>
                <a:schemeClr val="tx1"/>
              </a:solidFill>
              <a:round/>
              <a:headEnd type="triangle" w="med" len="med"/>
              <a:tailEnd/>
            </a:ln>
            <a:effectLst/>
          </p:spPr>
          <p:txBody>
            <a:bodyPr wrap="none" anchor="ctr"/>
            <a:lstStyle/>
            <a:p>
              <a:endParaRPr lang="pt-BR"/>
            </a:p>
          </p:txBody>
        </p:sp>
        <p:grpSp>
          <p:nvGrpSpPr>
            <p:cNvPr id="6" name="Group 29"/>
            <p:cNvGrpSpPr>
              <a:grpSpLocks/>
            </p:cNvGrpSpPr>
            <p:nvPr/>
          </p:nvGrpSpPr>
          <p:grpSpPr bwMode="auto">
            <a:xfrm>
              <a:off x="3624" y="3432"/>
              <a:ext cx="347" cy="271"/>
              <a:chOff x="833" y="3076"/>
              <a:chExt cx="723" cy="565"/>
            </a:xfrm>
          </p:grpSpPr>
          <p:sp>
            <p:nvSpPr>
              <p:cNvPr id="410654" name="Rectangle 30"/>
              <p:cNvSpPr>
                <a:spLocks noChangeArrowheads="1"/>
              </p:cNvSpPr>
              <p:nvPr/>
            </p:nvSpPr>
            <p:spPr bwMode="auto">
              <a:xfrm>
                <a:off x="833" y="3076"/>
                <a:ext cx="723" cy="46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410655" name="Oval 31"/>
              <p:cNvSpPr>
                <a:spLocks noChangeArrowheads="1"/>
              </p:cNvSpPr>
              <p:nvPr/>
            </p:nvSpPr>
            <p:spPr bwMode="auto">
              <a:xfrm>
                <a:off x="921" y="3470"/>
                <a:ext cx="171" cy="171"/>
              </a:xfrm>
              <a:prstGeom prst="ellipse">
                <a:avLst/>
              </a:prstGeom>
              <a:solidFill>
                <a:schemeClr val="bg1"/>
              </a:solidFill>
              <a:ln w="9525">
                <a:solidFill>
                  <a:schemeClr val="tx1"/>
                </a:solidFill>
                <a:round/>
                <a:headEnd/>
                <a:tailEnd/>
              </a:ln>
              <a:effectLst/>
            </p:spPr>
            <p:txBody>
              <a:bodyPr wrap="none" anchor="ctr"/>
              <a:lstStyle/>
              <a:p>
                <a:endParaRPr lang="pt-BR"/>
              </a:p>
            </p:txBody>
          </p:sp>
          <p:sp>
            <p:nvSpPr>
              <p:cNvPr id="410656" name="Oval 32"/>
              <p:cNvSpPr>
                <a:spLocks noChangeArrowheads="1"/>
              </p:cNvSpPr>
              <p:nvPr/>
            </p:nvSpPr>
            <p:spPr bwMode="auto">
              <a:xfrm>
                <a:off x="1281" y="3470"/>
                <a:ext cx="171" cy="171"/>
              </a:xfrm>
              <a:prstGeom prst="ellipse">
                <a:avLst/>
              </a:prstGeom>
              <a:solidFill>
                <a:schemeClr val="bg1"/>
              </a:solidFill>
              <a:ln w="9525">
                <a:solidFill>
                  <a:schemeClr val="tx1"/>
                </a:solidFill>
                <a:round/>
                <a:headEnd/>
                <a:tailEnd/>
              </a:ln>
              <a:effectLst/>
            </p:spPr>
            <p:txBody>
              <a:bodyPr wrap="none" anchor="ctr"/>
              <a:lstStyle/>
              <a:p>
                <a:endParaRPr lang="pt-BR"/>
              </a:p>
            </p:txBody>
          </p:sp>
        </p:grpSp>
        <p:sp>
          <p:nvSpPr>
            <p:cNvPr id="410657" name="Rectangle 33"/>
            <p:cNvSpPr>
              <a:spLocks noChangeArrowheads="1"/>
            </p:cNvSpPr>
            <p:nvPr/>
          </p:nvSpPr>
          <p:spPr bwMode="auto">
            <a:xfrm>
              <a:off x="3581" y="3346"/>
              <a:ext cx="147" cy="171"/>
            </a:xfrm>
            <a:prstGeom prst="rect">
              <a:avLst/>
            </a:prstGeom>
            <a:solidFill>
              <a:srgbClr val="FFFF00"/>
            </a:solidFill>
            <a:ln w="9525">
              <a:solidFill>
                <a:schemeClr val="tx1"/>
              </a:solidFill>
              <a:miter lim="800000"/>
              <a:headEnd/>
              <a:tailEnd/>
            </a:ln>
            <a:effectLst/>
          </p:spPr>
          <p:txBody>
            <a:bodyPr wrap="none" anchor="ctr"/>
            <a:lstStyle/>
            <a:p>
              <a:endParaRPr lang="pt-BR"/>
            </a:p>
          </p:txBody>
        </p:sp>
        <p:sp>
          <p:nvSpPr>
            <p:cNvPr id="410658" name="Freeform 34"/>
            <p:cNvSpPr>
              <a:spLocks/>
            </p:cNvSpPr>
            <p:nvPr/>
          </p:nvSpPr>
          <p:spPr bwMode="auto">
            <a:xfrm>
              <a:off x="0" y="842"/>
              <a:ext cx="3656" cy="2984"/>
            </a:xfrm>
            <a:custGeom>
              <a:avLst/>
              <a:gdLst/>
              <a:ahLst/>
              <a:cxnLst>
                <a:cxn ang="0">
                  <a:pos x="3656" y="2594"/>
                </a:cxn>
                <a:cxn ang="0">
                  <a:pos x="580" y="2668"/>
                </a:cxn>
                <a:cxn ang="0">
                  <a:pos x="175" y="695"/>
                </a:cxn>
                <a:cxn ang="0">
                  <a:pos x="359" y="94"/>
                </a:cxn>
                <a:cxn ang="0">
                  <a:pos x="506" y="131"/>
                </a:cxn>
              </a:cxnLst>
              <a:rect l="0" t="0" r="r" b="b"/>
              <a:pathLst>
                <a:path w="3656" h="2984">
                  <a:moveTo>
                    <a:pt x="3656" y="2594"/>
                  </a:moveTo>
                  <a:cubicBezTo>
                    <a:pt x="2408" y="2789"/>
                    <a:pt x="1160" y="2984"/>
                    <a:pt x="580" y="2668"/>
                  </a:cubicBezTo>
                  <a:cubicBezTo>
                    <a:pt x="0" y="2352"/>
                    <a:pt x="212" y="1124"/>
                    <a:pt x="175" y="695"/>
                  </a:cubicBezTo>
                  <a:cubicBezTo>
                    <a:pt x="138" y="266"/>
                    <a:pt x="304" y="188"/>
                    <a:pt x="359" y="94"/>
                  </a:cubicBezTo>
                  <a:cubicBezTo>
                    <a:pt x="414" y="0"/>
                    <a:pt x="482" y="121"/>
                    <a:pt x="506" y="131"/>
                  </a:cubicBezTo>
                </a:path>
              </a:pathLst>
            </a:custGeom>
            <a:noFill/>
            <a:ln w="19050" cap="flat" cmpd="sng">
              <a:solidFill>
                <a:srgbClr val="FF0000"/>
              </a:solidFill>
              <a:prstDash val="solid"/>
              <a:round/>
              <a:headEnd type="none" w="med" len="med"/>
              <a:tailEnd type="triangle" w="med" len="med"/>
            </a:ln>
            <a:effectLst/>
          </p:spPr>
          <p:txBody>
            <a:bodyPr wrap="none"/>
            <a:lstStyle/>
            <a:p>
              <a:endParaRPr lang="pt-BR"/>
            </a:p>
          </p:txBody>
        </p:sp>
        <p:sp>
          <p:nvSpPr>
            <p:cNvPr id="410659" name="Freeform 35"/>
            <p:cNvSpPr>
              <a:spLocks/>
            </p:cNvSpPr>
            <p:nvPr/>
          </p:nvSpPr>
          <p:spPr bwMode="auto">
            <a:xfrm rot="-493152">
              <a:off x="632" y="1571"/>
              <a:ext cx="3341" cy="224"/>
            </a:xfrm>
            <a:custGeom>
              <a:avLst/>
              <a:gdLst/>
              <a:ahLst/>
              <a:cxnLst>
                <a:cxn ang="0">
                  <a:pos x="0" y="324"/>
                </a:cxn>
                <a:cxn ang="0">
                  <a:pos x="840" y="672"/>
                </a:cxn>
                <a:cxn ang="0">
                  <a:pos x="2940" y="96"/>
                </a:cxn>
                <a:cxn ang="0">
                  <a:pos x="3456" y="96"/>
                </a:cxn>
              </a:cxnLst>
              <a:rect l="0" t="0" r="r" b="b"/>
              <a:pathLst>
                <a:path w="3456" h="710">
                  <a:moveTo>
                    <a:pt x="0" y="324"/>
                  </a:moveTo>
                  <a:cubicBezTo>
                    <a:pt x="175" y="517"/>
                    <a:pt x="350" y="710"/>
                    <a:pt x="840" y="672"/>
                  </a:cubicBezTo>
                  <a:cubicBezTo>
                    <a:pt x="1330" y="634"/>
                    <a:pt x="2504" y="192"/>
                    <a:pt x="2940" y="96"/>
                  </a:cubicBezTo>
                  <a:cubicBezTo>
                    <a:pt x="3376" y="0"/>
                    <a:pt x="3416" y="48"/>
                    <a:pt x="3456" y="96"/>
                  </a:cubicBezTo>
                </a:path>
              </a:pathLst>
            </a:custGeom>
            <a:noFill/>
            <a:ln w="19050" cap="flat" cmpd="sng">
              <a:solidFill>
                <a:srgbClr val="FF0000"/>
              </a:solidFill>
              <a:prstDash val="solid"/>
              <a:round/>
              <a:headEnd type="none" w="med" len="med"/>
              <a:tailEnd type="triangle" w="med" len="med"/>
            </a:ln>
            <a:effectLst/>
          </p:spPr>
          <p:txBody>
            <a:bodyPr wrap="none"/>
            <a:lstStyle/>
            <a:p>
              <a:endParaRPr lang="pt-BR"/>
            </a:p>
          </p:txBody>
        </p:sp>
      </p:gr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title"/>
          </p:nvPr>
        </p:nvSpPr>
        <p:spPr bwMode="auto">
          <a:xfrm>
            <a:off x="395536" y="836712"/>
            <a:ext cx="8229600" cy="465138"/>
          </a:xfrm>
          <a:prstGeom prst="rect">
            <a:avLst/>
          </a:prstGeom>
          <a:noFill/>
          <a:ln>
            <a:miter lim="800000"/>
            <a:headEnd/>
            <a:tailEnd/>
          </a:ln>
        </p:spPr>
        <p:txBody>
          <a:bodyPr/>
          <a:lstStyle/>
          <a:p>
            <a:pPr algn="l"/>
            <a:r>
              <a:rPr lang="pt-BR" sz="2000" b="1" dirty="0" smtClean="0">
                <a:solidFill>
                  <a:schemeClr val="tx1"/>
                </a:solidFill>
                <a:latin typeface="Arial" charset="0"/>
              </a:rPr>
              <a:t>Pontos positivos</a:t>
            </a:r>
          </a:p>
        </p:txBody>
      </p:sp>
      <p:sp>
        <p:nvSpPr>
          <p:cNvPr id="411652" name="Text Box 4"/>
          <p:cNvSpPr txBox="1">
            <a:spLocks noChangeArrowheads="1"/>
          </p:cNvSpPr>
          <p:nvPr/>
        </p:nvSpPr>
        <p:spPr bwMode="auto">
          <a:xfrm>
            <a:off x="251520" y="1284288"/>
            <a:ext cx="8640960" cy="5262979"/>
          </a:xfrm>
          <a:prstGeom prst="rect">
            <a:avLst/>
          </a:prstGeom>
          <a:noFill/>
          <a:ln w="9525">
            <a:noFill/>
            <a:miter lim="800000"/>
            <a:headEnd/>
            <a:tailEnd/>
          </a:ln>
          <a:effectLst/>
        </p:spPr>
        <p:txBody>
          <a:bodyPr wrap="square">
            <a:spAutoFit/>
          </a:bodyPr>
          <a:lstStyle/>
          <a:p>
            <a:pPr>
              <a:lnSpc>
                <a:spcPct val="140000"/>
              </a:lnSpc>
              <a:buFontTx/>
              <a:buChar char="•"/>
            </a:pPr>
            <a:r>
              <a:rPr lang="pt-BR" dirty="0"/>
              <a:t> </a:t>
            </a:r>
            <a:r>
              <a:rPr lang="pt-BR" sz="2400" dirty="0"/>
              <a:t>Sistema “</a:t>
            </a:r>
            <a:r>
              <a:rPr lang="pt-BR" sz="2400" dirty="0" err="1"/>
              <a:t>On-line</a:t>
            </a:r>
            <a:r>
              <a:rPr lang="pt-BR" sz="2400" dirty="0"/>
              <a:t>” de controle de estoque e produção.</a:t>
            </a:r>
          </a:p>
          <a:p>
            <a:pPr lvl="1">
              <a:lnSpc>
                <a:spcPct val="140000"/>
              </a:lnSpc>
              <a:buFontTx/>
              <a:buChar char="•"/>
            </a:pPr>
            <a:r>
              <a:rPr lang="pt-BR" sz="2400" dirty="0"/>
              <a:t> Transfere para o </a:t>
            </a:r>
            <a:r>
              <a:rPr lang="pt-BR" sz="2400" dirty="0" err="1"/>
              <a:t>chão-de-fábrica</a:t>
            </a:r>
            <a:r>
              <a:rPr lang="pt-BR" sz="2400" dirty="0"/>
              <a:t> a responsabilidade pela programação diária da produção.</a:t>
            </a:r>
          </a:p>
          <a:p>
            <a:pPr lvl="1">
              <a:lnSpc>
                <a:spcPct val="140000"/>
              </a:lnSpc>
              <a:buFontTx/>
              <a:buChar char="•"/>
            </a:pPr>
            <a:r>
              <a:rPr lang="pt-BR" sz="2400" dirty="0"/>
              <a:t> Aumenta a flexibilidade de resposta para o cliente.</a:t>
            </a:r>
          </a:p>
          <a:p>
            <a:pPr lvl="1">
              <a:lnSpc>
                <a:spcPct val="140000"/>
              </a:lnSpc>
              <a:buFontTx/>
              <a:buChar char="•"/>
            </a:pPr>
            <a:r>
              <a:rPr lang="pt-BR" sz="2400" dirty="0"/>
              <a:t> Totalmente Visual e Simples ( baixo custo).</a:t>
            </a:r>
          </a:p>
          <a:p>
            <a:pPr lvl="1">
              <a:lnSpc>
                <a:spcPct val="140000"/>
              </a:lnSpc>
              <a:buFontTx/>
              <a:buChar char="•"/>
            </a:pPr>
            <a:r>
              <a:rPr lang="pt-BR" sz="2400" dirty="0"/>
              <a:t> Demanda instável</a:t>
            </a:r>
          </a:p>
          <a:p>
            <a:pPr lvl="1">
              <a:lnSpc>
                <a:spcPct val="140000"/>
              </a:lnSpc>
              <a:buFontTx/>
              <a:buChar char="•"/>
            </a:pPr>
            <a:r>
              <a:rPr lang="pt-BR" sz="2400" dirty="0"/>
              <a:t> Emergência afeta funcionamento do sistema;</a:t>
            </a:r>
          </a:p>
          <a:p>
            <a:pPr lvl="1">
              <a:lnSpc>
                <a:spcPct val="140000"/>
              </a:lnSpc>
              <a:buFontTx/>
              <a:buChar char="•"/>
            </a:pPr>
            <a:r>
              <a:rPr lang="pt-BR" sz="2400" dirty="0"/>
              <a:t> Baixo índice de confiabilidade dos equipamentos </a:t>
            </a:r>
          </a:p>
          <a:p>
            <a:pPr lvl="1">
              <a:lnSpc>
                <a:spcPct val="140000"/>
              </a:lnSpc>
              <a:buFontTx/>
              <a:buChar char="•"/>
            </a:pPr>
            <a:r>
              <a:rPr lang="pt-BR" sz="2400" dirty="0"/>
              <a:t> Falta de comprometimento das pessoas (indisciplina operacional).</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34500"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34501" name="Text Box 5"/>
          <p:cNvSpPr txBox="1">
            <a:spLocks noChangeArrowheads="1"/>
          </p:cNvSpPr>
          <p:nvPr/>
        </p:nvSpPr>
        <p:spPr bwMode="auto">
          <a:xfrm>
            <a:off x="609600" y="1484313"/>
            <a:ext cx="7772400" cy="4664075"/>
          </a:xfrm>
          <a:prstGeom prst="rect">
            <a:avLst/>
          </a:prstGeom>
          <a:noFill/>
          <a:ln w="9525">
            <a:noFill/>
            <a:miter lim="800000"/>
            <a:headEnd/>
            <a:tailEnd/>
          </a:ln>
          <a:effectLst/>
        </p:spPr>
        <p:txBody>
          <a:bodyPr>
            <a:spAutoFit/>
          </a:bodyPr>
          <a:lstStyle/>
          <a:p>
            <a:pPr>
              <a:lnSpc>
                <a:spcPct val="150000"/>
              </a:lnSpc>
            </a:pPr>
            <a:r>
              <a:rPr lang="pt-BR" sz="2000">
                <a:solidFill>
                  <a:srgbClr val="000000"/>
                </a:solidFill>
              </a:rPr>
              <a:t>Como resultado das decisões estratégicas no âmbito da produção, é elaborado um plano de longo prazo , chamado de plano de produção.</a:t>
            </a:r>
          </a:p>
          <a:p>
            <a:pPr>
              <a:lnSpc>
                <a:spcPct val="150000"/>
              </a:lnSpc>
            </a:pPr>
            <a:endParaRPr lang="pt-BR" sz="2000">
              <a:solidFill>
                <a:srgbClr val="000000"/>
              </a:solidFill>
            </a:endParaRPr>
          </a:p>
          <a:p>
            <a:pPr>
              <a:lnSpc>
                <a:spcPct val="150000"/>
              </a:lnSpc>
            </a:pPr>
            <a:r>
              <a:rPr lang="pt-BR" sz="2000">
                <a:solidFill>
                  <a:srgbClr val="000000"/>
                </a:solidFill>
              </a:rPr>
              <a:t>Ele trabalha com informações agregadas de vendas e produção, normalmente com o agrupamento de produtos em familias.</a:t>
            </a:r>
          </a:p>
          <a:p>
            <a:pPr>
              <a:lnSpc>
                <a:spcPct val="150000"/>
              </a:lnSpc>
            </a:pPr>
            <a:r>
              <a:rPr lang="pt-BR" sz="2000">
                <a:solidFill>
                  <a:srgbClr val="000000"/>
                </a:solidFill>
              </a:rPr>
              <a:t>Os períodos de planejamento são em meses ou trimestre, abrangendo um  ou mais anos.</a:t>
            </a:r>
          </a:p>
          <a:p>
            <a:pPr>
              <a:lnSpc>
                <a:spcPct val="150000"/>
              </a:lnSpc>
            </a:pPr>
            <a:endParaRPr lang="pt-BR" sz="2000">
              <a:solidFill>
                <a:srgbClr val="000000"/>
              </a:solidFill>
            </a:endParaRPr>
          </a:p>
          <a:p>
            <a:pPr>
              <a:lnSpc>
                <a:spcPct val="150000"/>
              </a:lnSpc>
            </a:pPr>
            <a:r>
              <a:rPr lang="pt-BR" sz="2000">
                <a:solidFill>
                  <a:srgbClr val="000000"/>
                </a:solidFill>
              </a:rPr>
              <a:t>Será a base para confecção do plano mestre de produção.</a:t>
            </a:r>
            <a:endParaRPr lang="pt-BR" sz="1400"/>
          </a:p>
        </p:txBody>
      </p:sp>
      <p:sp>
        <p:nvSpPr>
          <p:cNvPr id="234502" name="Text Box 6"/>
          <p:cNvSpPr txBox="1">
            <a:spLocks noChangeArrowheads="1"/>
          </p:cNvSpPr>
          <p:nvPr/>
        </p:nvSpPr>
        <p:spPr bwMode="auto">
          <a:xfrm>
            <a:off x="671513" y="898525"/>
            <a:ext cx="2486025" cy="396875"/>
          </a:xfrm>
          <a:prstGeom prst="rect">
            <a:avLst/>
          </a:prstGeom>
          <a:noFill/>
          <a:ln w="9525">
            <a:noFill/>
            <a:miter lim="800000"/>
            <a:headEnd/>
            <a:tailEnd/>
          </a:ln>
          <a:effectLst/>
        </p:spPr>
        <p:txBody>
          <a:bodyPr wrap="none">
            <a:spAutoFit/>
          </a:bodyPr>
          <a:lstStyle/>
          <a:p>
            <a:r>
              <a:rPr lang="pt-BR" sz="2000" b="1">
                <a:solidFill>
                  <a:schemeClr val="tx2"/>
                </a:solidFill>
              </a:rPr>
              <a:t>Plano de Produção</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35524"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35525" name="Text Box 5"/>
          <p:cNvSpPr txBox="1">
            <a:spLocks noChangeArrowheads="1"/>
          </p:cNvSpPr>
          <p:nvPr/>
        </p:nvSpPr>
        <p:spPr bwMode="auto">
          <a:xfrm>
            <a:off x="609600" y="1706563"/>
            <a:ext cx="7772400" cy="427037"/>
          </a:xfrm>
          <a:prstGeom prst="rect">
            <a:avLst/>
          </a:prstGeom>
          <a:noFill/>
          <a:ln w="9525">
            <a:noFill/>
            <a:miter lim="800000"/>
            <a:headEnd/>
            <a:tailEnd/>
          </a:ln>
          <a:effectLst/>
        </p:spPr>
        <p:txBody>
          <a:bodyPr>
            <a:spAutoFit/>
          </a:bodyPr>
          <a:lstStyle/>
          <a:p>
            <a:pPr>
              <a:lnSpc>
                <a:spcPct val="110000"/>
              </a:lnSpc>
            </a:pPr>
            <a:r>
              <a:rPr lang="pt-BR" sz="2000">
                <a:solidFill>
                  <a:srgbClr val="000000"/>
                </a:solidFill>
              </a:rPr>
              <a:t>Informações necessárias a um plano de produção</a:t>
            </a:r>
            <a:endParaRPr lang="pt-BR" sz="1400"/>
          </a:p>
        </p:txBody>
      </p:sp>
      <p:graphicFrame>
        <p:nvGraphicFramePr>
          <p:cNvPr id="235549" name="Group 29"/>
          <p:cNvGraphicFramePr>
            <a:graphicFrameLocks noGrp="1"/>
          </p:cNvGraphicFramePr>
          <p:nvPr>
            <p:ph idx="4294967295"/>
          </p:nvPr>
        </p:nvGraphicFramePr>
        <p:xfrm>
          <a:off x="467544" y="2204864"/>
          <a:ext cx="8207375" cy="3775393"/>
        </p:xfrm>
        <a:graphic>
          <a:graphicData uri="http://schemas.openxmlformats.org/drawingml/2006/table">
            <a:tbl>
              <a:tblPr/>
              <a:tblGrid>
                <a:gridCol w="1582737"/>
                <a:gridCol w="6624638"/>
              </a:tblGrid>
              <a:tr h="455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Informações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Descrição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Recursos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Equipamentos,instalações, força de trabalho, taxa de produção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Previsão de demanda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Demanda prevista para as familias de itens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Políticas alternativas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Subcontratação, turno extras, postergação da produção, estoques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6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Dados de custos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charset="0"/>
                        </a:rPr>
                        <a:t>Produção normal, armazenagem, subcontratação , turno extra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547" name="Text Box 27"/>
          <p:cNvSpPr txBox="1">
            <a:spLocks noChangeArrowheads="1"/>
          </p:cNvSpPr>
          <p:nvPr/>
        </p:nvSpPr>
        <p:spPr bwMode="auto">
          <a:xfrm>
            <a:off x="671513" y="898525"/>
            <a:ext cx="2486025" cy="396875"/>
          </a:xfrm>
          <a:prstGeom prst="rect">
            <a:avLst/>
          </a:prstGeom>
          <a:noFill/>
          <a:ln w="9525">
            <a:noFill/>
            <a:miter lim="800000"/>
            <a:headEnd/>
            <a:tailEnd/>
          </a:ln>
          <a:effectLst/>
        </p:spPr>
        <p:txBody>
          <a:bodyPr wrap="none">
            <a:spAutoFit/>
          </a:bodyPr>
          <a:lstStyle/>
          <a:p>
            <a:r>
              <a:rPr lang="pt-BR" sz="2000" b="1">
                <a:solidFill>
                  <a:schemeClr val="tx2"/>
                </a:solidFill>
              </a:rPr>
              <a:t>Plano de Produção</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36548"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36549" name="Text Box 5"/>
          <p:cNvSpPr txBox="1">
            <a:spLocks noChangeArrowheads="1"/>
          </p:cNvSpPr>
          <p:nvPr/>
        </p:nvSpPr>
        <p:spPr bwMode="auto">
          <a:xfrm>
            <a:off x="251520" y="1268413"/>
            <a:ext cx="8568952" cy="5170646"/>
          </a:xfrm>
          <a:prstGeom prst="rect">
            <a:avLst/>
          </a:prstGeom>
          <a:noFill/>
          <a:ln w="9525">
            <a:noFill/>
            <a:miter lim="800000"/>
            <a:headEnd/>
            <a:tailEnd/>
          </a:ln>
          <a:effectLst/>
        </p:spPr>
        <p:txBody>
          <a:bodyPr wrap="square">
            <a:spAutoFit/>
          </a:bodyPr>
          <a:lstStyle/>
          <a:p>
            <a:pPr marL="457200" indent="-457200">
              <a:lnSpc>
                <a:spcPct val="110000"/>
              </a:lnSpc>
            </a:pPr>
            <a:r>
              <a:rPr lang="pt-BR" sz="2000" dirty="0">
                <a:solidFill>
                  <a:srgbClr val="000000"/>
                </a:solidFill>
              </a:rPr>
              <a:t>Passos básicos para gerar um plano de </a:t>
            </a:r>
            <a:r>
              <a:rPr lang="pt-BR" sz="2000" dirty="0" smtClean="0">
                <a:solidFill>
                  <a:srgbClr val="000000"/>
                </a:solidFill>
              </a:rPr>
              <a:t>produção</a:t>
            </a:r>
          </a:p>
          <a:p>
            <a:pPr marL="457200" indent="-457200">
              <a:lnSpc>
                <a:spcPct val="110000"/>
              </a:lnSpc>
            </a:pPr>
            <a:endParaRPr lang="pt-BR" sz="2000" dirty="0">
              <a:solidFill>
                <a:srgbClr val="000000"/>
              </a:solidFill>
            </a:endParaRPr>
          </a:p>
          <a:p>
            <a:pPr marL="457200" indent="-457200">
              <a:lnSpc>
                <a:spcPct val="110000"/>
              </a:lnSpc>
              <a:buFontTx/>
              <a:buAutoNum type="arabicPeriod"/>
            </a:pPr>
            <a:r>
              <a:rPr lang="pt-BR" sz="2000" dirty="0"/>
              <a:t>Agrupar os produtos em família afins.</a:t>
            </a:r>
          </a:p>
          <a:p>
            <a:pPr marL="457200" indent="-457200">
              <a:lnSpc>
                <a:spcPct val="110000"/>
              </a:lnSpc>
              <a:buFontTx/>
              <a:buAutoNum type="arabicPeriod"/>
            </a:pPr>
            <a:r>
              <a:rPr lang="pt-BR" sz="2000" dirty="0"/>
              <a:t>Estabelecer o horizonte e os períodos de tempo a serem incluídos no plano</a:t>
            </a:r>
          </a:p>
          <a:p>
            <a:pPr marL="457200" indent="-457200">
              <a:lnSpc>
                <a:spcPct val="110000"/>
              </a:lnSpc>
              <a:buFontTx/>
              <a:buAutoNum type="arabicPeriod"/>
            </a:pPr>
            <a:r>
              <a:rPr lang="pt-BR" sz="2000" dirty="0"/>
              <a:t>Determinar a previsão da demanda dessas família para os períodos, no horizonte de planejamento</a:t>
            </a:r>
          </a:p>
          <a:p>
            <a:pPr marL="457200" indent="-457200">
              <a:lnSpc>
                <a:spcPct val="110000"/>
              </a:lnSpc>
              <a:buFontTx/>
              <a:buAutoNum type="arabicPeriod"/>
            </a:pPr>
            <a:r>
              <a:rPr lang="pt-BR" sz="2000" dirty="0"/>
              <a:t>Determinar a capacidade de produção pretendida por período para cada alternativa disponível(turno extra, subcontratações,</a:t>
            </a:r>
            <a:r>
              <a:rPr lang="pt-BR" sz="2000" dirty="0" err="1"/>
              <a:t>etc</a:t>
            </a:r>
            <a:r>
              <a:rPr lang="pt-BR" sz="2000" dirty="0"/>
              <a:t>)</a:t>
            </a:r>
          </a:p>
          <a:p>
            <a:pPr marL="457200" indent="-457200">
              <a:lnSpc>
                <a:spcPct val="110000"/>
              </a:lnSpc>
              <a:buFontTx/>
              <a:buAutoNum type="arabicPeriod"/>
            </a:pPr>
            <a:r>
              <a:rPr lang="pt-BR" sz="2000" dirty="0"/>
              <a:t>Definir política de produção, estoques</a:t>
            </a:r>
          </a:p>
          <a:p>
            <a:pPr marL="457200" indent="-457200">
              <a:lnSpc>
                <a:spcPct val="110000"/>
              </a:lnSpc>
              <a:buFontTx/>
              <a:buAutoNum type="arabicPeriod"/>
            </a:pPr>
            <a:r>
              <a:rPr lang="pt-BR" sz="2000" dirty="0"/>
              <a:t>Determinar os custos de cada alternativa</a:t>
            </a:r>
          </a:p>
          <a:p>
            <a:pPr marL="457200" indent="-457200">
              <a:lnSpc>
                <a:spcPct val="110000"/>
              </a:lnSpc>
              <a:buFontTx/>
              <a:buAutoNum type="arabicPeriod"/>
            </a:pPr>
            <a:r>
              <a:rPr lang="pt-BR" sz="2000" dirty="0"/>
              <a:t>Desenvolver planos de produção alternativos e calcular os custos decorrentes</a:t>
            </a:r>
          </a:p>
          <a:p>
            <a:pPr marL="457200" indent="-457200">
              <a:lnSpc>
                <a:spcPct val="110000"/>
              </a:lnSpc>
              <a:buFontTx/>
              <a:buAutoNum type="arabicPeriod"/>
            </a:pPr>
            <a:r>
              <a:rPr lang="pt-BR" sz="2000" dirty="0"/>
              <a:t>Analisar as restrições de capacidade produtiva</a:t>
            </a:r>
          </a:p>
          <a:p>
            <a:pPr marL="457200" indent="-457200">
              <a:lnSpc>
                <a:spcPct val="110000"/>
              </a:lnSpc>
              <a:buFontTx/>
              <a:buAutoNum type="arabicPeriod"/>
            </a:pPr>
            <a:r>
              <a:rPr lang="pt-BR" sz="2000" dirty="0"/>
              <a:t>Eleger o plano mais viável estrategicamente</a:t>
            </a:r>
          </a:p>
        </p:txBody>
      </p:sp>
      <p:sp>
        <p:nvSpPr>
          <p:cNvPr id="236551" name="Rectangle 7"/>
          <p:cNvSpPr>
            <a:spLocks noChangeArrowheads="1"/>
          </p:cNvSpPr>
          <p:nvPr/>
        </p:nvSpPr>
        <p:spPr bwMode="auto">
          <a:xfrm>
            <a:off x="722313" y="838200"/>
            <a:ext cx="2486025" cy="396875"/>
          </a:xfrm>
          <a:prstGeom prst="rect">
            <a:avLst/>
          </a:prstGeom>
          <a:noFill/>
          <a:ln w="9525">
            <a:noFill/>
            <a:miter lim="800000"/>
            <a:headEnd/>
            <a:tailEnd/>
          </a:ln>
          <a:effectLst/>
        </p:spPr>
        <p:txBody>
          <a:bodyPr wrap="none">
            <a:spAutoFit/>
          </a:bodyPr>
          <a:lstStyle/>
          <a:p>
            <a:r>
              <a:rPr lang="pt-BR" sz="2000" b="1">
                <a:solidFill>
                  <a:schemeClr val="tx2"/>
                </a:solidFill>
              </a:rPr>
              <a:t>Plano de Produção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p:cNvPicPr>
            <a:picLocks noChangeAspect="1" noChangeArrowheads="1"/>
          </p:cNvPicPr>
          <p:nvPr/>
        </p:nvPicPr>
        <p:blipFill>
          <a:blip r:embed="rId2" cstate="print"/>
          <a:srcRect/>
          <a:stretch>
            <a:fillRect/>
          </a:stretch>
        </p:blipFill>
        <p:spPr bwMode="auto">
          <a:xfrm>
            <a:off x="468313" y="904875"/>
            <a:ext cx="8135937" cy="5403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37572"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37573" name="Text Box 5"/>
          <p:cNvSpPr txBox="1">
            <a:spLocks noChangeArrowheads="1"/>
          </p:cNvSpPr>
          <p:nvPr/>
        </p:nvSpPr>
        <p:spPr bwMode="auto">
          <a:xfrm>
            <a:off x="428596" y="1571612"/>
            <a:ext cx="7772400" cy="1096962"/>
          </a:xfrm>
          <a:prstGeom prst="rect">
            <a:avLst/>
          </a:prstGeom>
          <a:noFill/>
          <a:ln w="9525">
            <a:noFill/>
            <a:miter lim="800000"/>
            <a:headEnd/>
            <a:tailEnd/>
          </a:ln>
          <a:effectLst/>
        </p:spPr>
        <p:txBody>
          <a:bodyPr>
            <a:spAutoFit/>
          </a:bodyPr>
          <a:lstStyle/>
          <a:p>
            <a:pPr marL="457200" indent="-457200">
              <a:lnSpc>
                <a:spcPct val="110000"/>
              </a:lnSpc>
            </a:pPr>
            <a:r>
              <a:rPr lang="pt-BR" sz="2000" dirty="0">
                <a:solidFill>
                  <a:srgbClr val="000000"/>
                </a:solidFill>
              </a:rPr>
              <a:t>	Exemplo de construção de um plano de produção, considerando uma família de produtos para os próximos 2 anos com períodos trimestrais. </a:t>
            </a:r>
          </a:p>
        </p:txBody>
      </p:sp>
      <p:graphicFrame>
        <p:nvGraphicFramePr>
          <p:cNvPr id="237574" name="Group 6"/>
          <p:cNvGraphicFramePr>
            <a:graphicFrameLocks noGrp="1"/>
          </p:cNvGraphicFramePr>
          <p:nvPr>
            <p:ph idx="4294967295"/>
          </p:nvPr>
        </p:nvGraphicFramePr>
        <p:xfrm>
          <a:off x="428596" y="2786058"/>
          <a:ext cx="7831138" cy="619125"/>
        </p:xfrm>
        <a:graphic>
          <a:graphicData uri="http://schemas.openxmlformats.org/drawingml/2006/table">
            <a:tbl>
              <a:tblPr/>
              <a:tblGrid>
                <a:gridCol w="1079500"/>
                <a:gridCol w="720725"/>
                <a:gridCol w="792163"/>
                <a:gridCol w="719137"/>
                <a:gridCol w="720725"/>
                <a:gridCol w="720725"/>
                <a:gridCol w="719138"/>
                <a:gridCol w="719137"/>
                <a:gridCol w="819150"/>
                <a:gridCol w="820738"/>
              </a:tblGrid>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PERÍODO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4º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6º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7º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8º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DEMANDA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609" name="Text Box 41"/>
          <p:cNvSpPr txBox="1">
            <a:spLocks noChangeArrowheads="1"/>
          </p:cNvSpPr>
          <p:nvPr/>
        </p:nvSpPr>
        <p:spPr bwMode="auto">
          <a:xfrm>
            <a:off x="611188" y="3411538"/>
            <a:ext cx="7772400" cy="3106737"/>
          </a:xfrm>
          <a:prstGeom prst="rect">
            <a:avLst/>
          </a:prstGeom>
          <a:noFill/>
          <a:ln w="9525">
            <a:noFill/>
            <a:miter lim="800000"/>
            <a:headEnd/>
            <a:tailEnd/>
          </a:ln>
          <a:effectLst/>
        </p:spPr>
        <p:txBody>
          <a:bodyPr>
            <a:spAutoFit/>
          </a:bodyPr>
          <a:lstStyle/>
          <a:p>
            <a:pPr marL="457200" indent="-457200">
              <a:lnSpc>
                <a:spcPct val="110000"/>
              </a:lnSpc>
            </a:pPr>
            <a:r>
              <a:rPr lang="pt-BR" sz="2000">
                <a:solidFill>
                  <a:srgbClr val="000000"/>
                </a:solidFill>
              </a:rPr>
              <a:t>	Estoque inicial = 50</a:t>
            </a:r>
          </a:p>
          <a:p>
            <a:pPr marL="457200" indent="-457200">
              <a:lnSpc>
                <a:spcPct val="110000"/>
              </a:lnSpc>
            </a:pPr>
            <a:r>
              <a:rPr lang="pt-BR" sz="2000">
                <a:solidFill>
                  <a:srgbClr val="000000"/>
                </a:solidFill>
              </a:rPr>
              <a:t>Custos :</a:t>
            </a:r>
          </a:p>
          <a:p>
            <a:pPr marL="457200" indent="-457200">
              <a:lnSpc>
                <a:spcPct val="110000"/>
              </a:lnSpc>
            </a:pPr>
            <a:r>
              <a:rPr lang="pt-BR" sz="2000">
                <a:solidFill>
                  <a:srgbClr val="000000"/>
                </a:solidFill>
              </a:rPr>
              <a:t>	Produtivos </a:t>
            </a:r>
          </a:p>
          <a:p>
            <a:pPr marL="457200" indent="-457200">
              <a:lnSpc>
                <a:spcPct val="110000"/>
              </a:lnSpc>
            </a:pPr>
            <a:r>
              <a:rPr lang="pt-BR" sz="2000">
                <a:solidFill>
                  <a:srgbClr val="000000"/>
                </a:solidFill>
              </a:rPr>
              <a:t>	Turno normal = R$ 4 / unidade</a:t>
            </a:r>
          </a:p>
          <a:p>
            <a:pPr marL="457200" indent="-457200">
              <a:lnSpc>
                <a:spcPct val="110000"/>
              </a:lnSpc>
            </a:pPr>
            <a:r>
              <a:rPr lang="pt-BR" sz="2000">
                <a:solidFill>
                  <a:srgbClr val="000000"/>
                </a:solidFill>
              </a:rPr>
              <a:t>	Turno extra	   = R$ 6 / unidade</a:t>
            </a:r>
          </a:p>
          <a:p>
            <a:pPr marL="457200" indent="-457200">
              <a:lnSpc>
                <a:spcPct val="110000"/>
              </a:lnSpc>
            </a:pPr>
            <a:r>
              <a:rPr lang="pt-BR" sz="2000">
                <a:solidFill>
                  <a:srgbClr val="000000"/>
                </a:solidFill>
              </a:rPr>
              <a:t>	Subcontratação = R$ 10 / unidade</a:t>
            </a:r>
          </a:p>
          <a:p>
            <a:pPr marL="457200" indent="-457200">
              <a:lnSpc>
                <a:spcPct val="110000"/>
              </a:lnSpc>
            </a:pPr>
            <a:r>
              <a:rPr lang="pt-BR" sz="2000">
                <a:solidFill>
                  <a:srgbClr val="000000"/>
                </a:solidFill>
              </a:rPr>
              <a:t>	De estocagem = R$ 2 / unidade, por trimestre sobre estoque médio</a:t>
            </a:r>
          </a:p>
          <a:p>
            <a:pPr marL="457200" indent="-457200">
              <a:lnSpc>
                <a:spcPct val="110000"/>
              </a:lnSpc>
            </a:pPr>
            <a:r>
              <a:rPr lang="pt-BR" sz="2000">
                <a:solidFill>
                  <a:srgbClr val="000000"/>
                </a:solidFill>
              </a:rPr>
              <a:t>	De atraso na entrega = R$ 20 / unidade por trimestre	</a:t>
            </a:r>
          </a:p>
        </p:txBody>
      </p:sp>
      <p:sp>
        <p:nvSpPr>
          <p:cNvPr id="237611" name="Rectangle 43"/>
          <p:cNvSpPr>
            <a:spLocks noChangeArrowheads="1"/>
          </p:cNvSpPr>
          <p:nvPr/>
        </p:nvSpPr>
        <p:spPr bwMode="auto">
          <a:xfrm>
            <a:off x="985838" y="823913"/>
            <a:ext cx="3724289" cy="707886"/>
          </a:xfrm>
          <a:prstGeom prst="rect">
            <a:avLst/>
          </a:prstGeom>
          <a:noFill/>
          <a:ln w="9525">
            <a:noFill/>
            <a:miter lim="800000"/>
            <a:headEnd/>
            <a:tailEnd/>
          </a:ln>
          <a:effectLst/>
        </p:spPr>
        <p:txBody>
          <a:bodyPr wrap="none">
            <a:spAutoFit/>
          </a:bodyPr>
          <a:lstStyle/>
          <a:p>
            <a:r>
              <a:rPr lang="pt-BR" sz="2000" b="1" dirty="0" smtClean="0"/>
              <a:t>PLT – Capitulo III – Página </a:t>
            </a:r>
            <a:r>
              <a:rPr lang="pt-BR" sz="2000" b="1" dirty="0" smtClean="0"/>
              <a:t>80</a:t>
            </a:r>
            <a:endParaRPr lang="pt-BR" sz="2000" b="1" dirty="0" smtClean="0"/>
          </a:p>
          <a:p>
            <a:r>
              <a:rPr lang="pt-BR" sz="2000" b="1" dirty="0" smtClean="0">
                <a:solidFill>
                  <a:schemeClr val="tx2"/>
                </a:solidFill>
              </a:rPr>
              <a:t>Plano </a:t>
            </a:r>
            <a:r>
              <a:rPr lang="pt-BR" sz="2000" b="1" dirty="0">
                <a:solidFill>
                  <a:schemeClr val="tx2"/>
                </a:solidFill>
              </a:rPr>
              <a:t>de Produção</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38596"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38597" name="Text Box 5"/>
          <p:cNvSpPr txBox="1">
            <a:spLocks noChangeArrowheads="1"/>
          </p:cNvSpPr>
          <p:nvPr/>
        </p:nvSpPr>
        <p:spPr bwMode="auto">
          <a:xfrm>
            <a:off x="-36513" y="952500"/>
            <a:ext cx="8424863" cy="963613"/>
          </a:xfrm>
          <a:prstGeom prst="rect">
            <a:avLst/>
          </a:prstGeom>
          <a:noFill/>
          <a:ln w="9525">
            <a:noFill/>
            <a:miter lim="800000"/>
            <a:headEnd/>
            <a:tailEnd/>
          </a:ln>
          <a:effectLst/>
        </p:spPr>
        <p:txBody>
          <a:bodyPr>
            <a:spAutoFit/>
          </a:bodyPr>
          <a:lstStyle/>
          <a:p>
            <a:pPr marL="457200" indent="-457200">
              <a:lnSpc>
                <a:spcPct val="110000"/>
              </a:lnSpc>
            </a:pPr>
            <a:r>
              <a:rPr lang="pt-BR" sz="2000" dirty="0">
                <a:solidFill>
                  <a:srgbClr val="000000"/>
                </a:solidFill>
              </a:rPr>
              <a:t>	</a:t>
            </a:r>
            <a:r>
              <a:rPr lang="pt-BR" sz="1600" dirty="0">
                <a:solidFill>
                  <a:srgbClr val="000000"/>
                </a:solidFill>
              </a:rPr>
              <a:t>Cenário 1 </a:t>
            </a:r>
            <a:r>
              <a:rPr lang="pt-BR" sz="1600" dirty="0" smtClean="0">
                <a:solidFill>
                  <a:srgbClr val="000000"/>
                </a:solidFill>
              </a:rPr>
              <a:t> </a:t>
            </a:r>
            <a:r>
              <a:rPr lang="pt-BR" sz="1600" dirty="0" err="1" smtClean="0">
                <a:solidFill>
                  <a:srgbClr val="000000"/>
                </a:solidFill>
              </a:rPr>
              <a:t>Famiía</a:t>
            </a:r>
            <a:r>
              <a:rPr lang="pt-BR" sz="1600" dirty="0" smtClean="0">
                <a:solidFill>
                  <a:srgbClr val="000000"/>
                </a:solidFill>
              </a:rPr>
              <a:t> Geladeiras – </a:t>
            </a:r>
            <a:r>
              <a:rPr lang="pt-BR" sz="1600" dirty="0">
                <a:solidFill>
                  <a:srgbClr val="000000"/>
                </a:solidFill>
              </a:rPr>
              <a:t>supondo que a estratégia seja manter constante a produção de 250 unidades (2000 / 8) / trimestre, dessa forma o estoque será utilizado nas variações de demanda.</a:t>
            </a:r>
          </a:p>
        </p:txBody>
      </p:sp>
      <p:graphicFrame>
        <p:nvGraphicFramePr>
          <p:cNvPr id="238598" name="Group 6"/>
          <p:cNvGraphicFramePr>
            <a:graphicFrameLocks noGrp="1"/>
          </p:cNvGraphicFramePr>
          <p:nvPr>
            <p:ph idx="4294967295"/>
          </p:nvPr>
        </p:nvGraphicFramePr>
        <p:xfrm>
          <a:off x="395536" y="1950720"/>
          <a:ext cx="8120063" cy="4907280"/>
        </p:xfrm>
        <a:graphic>
          <a:graphicData uri="http://schemas.openxmlformats.org/drawingml/2006/table">
            <a:tbl>
              <a:tblPr/>
              <a:tblGrid>
                <a:gridCol w="1441450"/>
                <a:gridCol w="647700"/>
                <a:gridCol w="647700"/>
                <a:gridCol w="696913"/>
                <a:gridCol w="747712"/>
                <a:gridCol w="746125"/>
                <a:gridCol w="746125"/>
                <a:gridCol w="746125"/>
                <a:gridCol w="849313"/>
                <a:gridCol w="850900"/>
              </a:tblGrid>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PERÍODO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4º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6º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7º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8º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DEMANDA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Produção 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Turno extra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Subcontratação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Sobra /falta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Estoque inicial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Estoque final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Médio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650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Atrasos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Custos produção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8000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Estoque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Atraso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1150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10300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8766" name="Rectangle 174"/>
          <p:cNvSpPr>
            <a:spLocks noChangeArrowheads="1"/>
          </p:cNvSpPr>
          <p:nvPr/>
        </p:nvSpPr>
        <p:spPr bwMode="auto">
          <a:xfrm>
            <a:off x="571500" y="712788"/>
            <a:ext cx="4235455" cy="400110"/>
          </a:xfrm>
          <a:prstGeom prst="rect">
            <a:avLst/>
          </a:prstGeom>
          <a:noFill/>
          <a:ln w="9525">
            <a:noFill/>
            <a:miter lim="800000"/>
            <a:headEnd/>
            <a:tailEnd/>
          </a:ln>
          <a:effectLst/>
        </p:spPr>
        <p:txBody>
          <a:bodyPr wrap="none">
            <a:spAutoFit/>
          </a:bodyPr>
          <a:lstStyle/>
          <a:p>
            <a:r>
              <a:rPr lang="pt-BR" sz="2000" b="1" dirty="0">
                <a:solidFill>
                  <a:schemeClr val="tx2"/>
                </a:solidFill>
              </a:rPr>
              <a:t>Plano de </a:t>
            </a:r>
            <a:r>
              <a:rPr lang="pt-BR" sz="2000" b="1" dirty="0" smtClean="0">
                <a:solidFill>
                  <a:schemeClr val="tx2"/>
                </a:solidFill>
              </a:rPr>
              <a:t>Produção – BRASTEMP</a:t>
            </a:r>
            <a:endParaRPr lang="pt-BR" sz="2000" b="1" dirty="0">
              <a:solidFill>
                <a:schemeClr val="tx2"/>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39620"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39621" name="Text Box 5"/>
          <p:cNvSpPr txBox="1">
            <a:spLocks noChangeArrowheads="1"/>
          </p:cNvSpPr>
          <p:nvPr/>
        </p:nvSpPr>
        <p:spPr bwMode="auto">
          <a:xfrm>
            <a:off x="-36513" y="952500"/>
            <a:ext cx="8424863" cy="695325"/>
          </a:xfrm>
          <a:prstGeom prst="rect">
            <a:avLst/>
          </a:prstGeom>
          <a:noFill/>
          <a:ln w="9525">
            <a:noFill/>
            <a:miter lim="800000"/>
            <a:headEnd/>
            <a:tailEnd/>
          </a:ln>
          <a:effectLst/>
        </p:spPr>
        <p:txBody>
          <a:bodyPr>
            <a:spAutoFit/>
          </a:bodyPr>
          <a:lstStyle/>
          <a:p>
            <a:pPr marL="457200" indent="-457200">
              <a:lnSpc>
                <a:spcPct val="110000"/>
              </a:lnSpc>
            </a:pPr>
            <a:r>
              <a:rPr lang="pt-BR" sz="2000" dirty="0">
                <a:solidFill>
                  <a:srgbClr val="000000"/>
                </a:solidFill>
              </a:rPr>
              <a:t>	</a:t>
            </a:r>
            <a:r>
              <a:rPr lang="pt-BR" sz="1600" dirty="0">
                <a:solidFill>
                  <a:srgbClr val="000000"/>
                </a:solidFill>
              </a:rPr>
              <a:t>Cenário 2 – </a:t>
            </a:r>
            <a:r>
              <a:rPr lang="pt-BR" sz="1600" dirty="0" err="1" smtClean="0">
                <a:solidFill>
                  <a:srgbClr val="000000"/>
                </a:solidFill>
              </a:rPr>
              <a:t>Familia</a:t>
            </a:r>
            <a:r>
              <a:rPr lang="pt-BR" sz="1600" dirty="0" smtClean="0">
                <a:solidFill>
                  <a:srgbClr val="000000"/>
                </a:solidFill>
              </a:rPr>
              <a:t> Geladeira supondo </a:t>
            </a:r>
            <a:r>
              <a:rPr lang="pt-BR" sz="1600" dirty="0">
                <a:solidFill>
                  <a:srgbClr val="000000"/>
                </a:solidFill>
              </a:rPr>
              <a:t>que a estratégia seja manter constante a produção de 230 unidades, turnos extras de 40 </a:t>
            </a:r>
            <a:r>
              <a:rPr lang="pt-BR" sz="1600" dirty="0" err="1">
                <a:solidFill>
                  <a:srgbClr val="000000"/>
                </a:solidFill>
              </a:rPr>
              <a:t>unid</a:t>
            </a:r>
            <a:r>
              <a:rPr lang="pt-BR" sz="1600" dirty="0">
                <a:solidFill>
                  <a:srgbClr val="000000"/>
                </a:solidFill>
              </a:rPr>
              <a:t>. trimestre</a:t>
            </a:r>
          </a:p>
        </p:txBody>
      </p:sp>
      <p:graphicFrame>
        <p:nvGraphicFramePr>
          <p:cNvPr id="239622" name="Group 6"/>
          <p:cNvGraphicFramePr>
            <a:graphicFrameLocks noGrp="1"/>
          </p:cNvGraphicFramePr>
          <p:nvPr>
            <p:ph idx="4294967295"/>
          </p:nvPr>
        </p:nvGraphicFramePr>
        <p:xfrm>
          <a:off x="467544" y="1628800"/>
          <a:ext cx="8353425" cy="4907280"/>
        </p:xfrm>
        <a:graphic>
          <a:graphicData uri="http://schemas.openxmlformats.org/drawingml/2006/table">
            <a:tbl>
              <a:tblPr/>
              <a:tblGrid>
                <a:gridCol w="1482725"/>
                <a:gridCol w="666750"/>
                <a:gridCol w="666750"/>
                <a:gridCol w="715963"/>
                <a:gridCol w="769937"/>
                <a:gridCol w="766763"/>
                <a:gridCol w="768350"/>
                <a:gridCol w="766762"/>
                <a:gridCol w="874713"/>
                <a:gridCol w="874712"/>
              </a:tblGrid>
              <a:tr h="314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PERÍODO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4º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6º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7º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8º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DEMANDA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Produção 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Turno extra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Subcontratação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Sobra /falta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Estoque inicial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Estoque final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Médio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Atrasos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Custos produção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7320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Estoque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Atraso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1290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1760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9840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9790" name="Rectangle 174"/>
          <p:cNvSpPr>
            <a:spLocks noChangeArrowheads="1"/>
          </p:cNvSpPr>
          <p:nvPr/>
        </p:nvSpPr>
        <p:spPr bwMode="auto">
          <a:xfrm>
            <a:off x="473075" y="671513"/>
            <a:ext cx="3918060" cy="400110"/>
          </a:xfrm>
          <a:prstGeom prst="rect">
            <a:avLst/>
          </a:prstGeom>
          <a:noFill/>
          <a:ln w="9525">
            <a:noFill/>
            <a:miter lim="800000"/>
            <a:headEnd/>
            <a:tailEnd/>
          </a:ln>
          <a:effectLst/>
        </p:spPr>
        <p:txBody>
          <a:bodyPr wrap="none">
            <a:spAutoFit/>
          </a:bodyPr>
          <a:lstStyle/>
          <a:p>
            <a:r>
              <a:rPr lang="pt-BR" sz="2000" b="1" dirty="0">
                <a:solidFill>
                  <a:schemeClr val="tx2"/>
                </a:solidFill>
              </a:rPr>
              <a:t>Plano de </a:t>
            </a:r>
            <a:r>
              <a:rPr lang="pt-BR" sz="2000" b="1" dirty="0" smtClean="0">
                <a:solidFill>
                  <a:schemeClr val="tx2"/>
                </a:solidFill>
              </a:rPr>
              <a:t>Produção - Brastemp</a:t>
            </a:r>
            <a:endParaRPr lang="pt-BR" sz="2000" b="1" dirty="0">
              <a:solidFill>
                <a:schemeClr val="tx2"/>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40644"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40645" name="Text Box 5"/>
          <p:cNvSpPr txBox="1">
            <a:spLocks noChangeArrowheads="1"/>
          </p:cNvSpPr>
          <p:nvPr/>
        </p:nvSpPr>
        <p:spPr bwMode="auto">
          <a:xfrm>
            <a:off x="395288" y="952500"/>
            <a:ext cx="8424862" cy="5721350"/>
          </a:xfrm>
          <a:prstGeom prst="rect">
            <a:avLst/>
          </a:prstGeom>
          <a:noFill/>
          <a:ln w="9525">
            <a:noFill/>
            <a:miter lim="800000"/>
            <a:headEnd/>
            <a:tailEnd/>
          </a:ln>
          <a:effectLst/>
        </p:spPr>
        <p:txBody>
          <a:bodyPr>
            <a:spAutoFit/>
          </a:bodyPr>
          <a:lstStyle/>
          <a:p>
            <a:pPr marL="457200" indent="-457200">
              <a:lnSpc>
                <a:spcPct val="110000"/>
              </a:lnSpc>
            </a:pPr>
            <a:r>
              <a:rPr lang="pt-BR" sz="2000" dirty="0">
                <a:solidFill>
                  <a:srgbClr val="000000"/>
                </a:solidFill>
              </a:rPr>
              <a:t>	O Cenário 2</a:t>
            </a:r>
            <a:r>
              <a:rPr lang="pt-BR" sz="1600" dirty="0">
                <a:solidFill>
                  <a:srgbClr val="000000"/>
                </a:solidFill>
              </a:rPr>
              <a:t> – </a:t>
            </a:r>
            <a:r>
              <a:rPr lang="pt-BR" sz="2000" dirty="0">
                <a:solidFill>
                  <a:srgbClr val="000000"/>
                </a:solidFill>
              </a:rPr>
              <a:t>apresenta menor custo , porém é importante analisar considerando a possibilidade de não haver atrasos durante os trimestres.</a:t>
            </a:r>
          </a:p>
          <a:p>
            <a:pPr marL="457200" indent="-457200">
              <a:lnSpc>
                <a:spcPct val="110000"/>
              </a:lnSpc>
            </a:pPr>
            <a:r>
              <a:rPr lang="pt-BR" sz="2000" dirty="0">
                <a:solidFill>
                  <a:srgbClr val="000000"/>
                </a:solidFill>
              </a:rPr>
              <a:t>	Além das questões de prazos , quantidades a questão de capacidades também deve ser levado em conta.</a:t>
            </a:r>
          </a:p>
          <a:p>
            <a:pPr marL="457200" indent="-457200">
              <a:lnSpc>
                <a:spcPct val="110000"/>
              </a:lnSpc>
            </a:pPr>
            <a:endParaRPr lang="pt-BR" sz="2000" dirty="0">
              <a:solidFill>
                <a:srgbClr val="000000"/>
              </a:solidFill>
            </a:endParaRPr>
          </a:p>
          <a:p>
            <a:pPr marL="457200" indent="-457200">
              <a:lnSpc>
                <a:spcPct val="110000"/>
              </a:lnSpc>
            </a:pPr>
            <a:r>
              <a:rPr lang="pt-BR" sz="2000" dirty="0">
                <a:solidFill>
                  <a:srgbClr val="000000"/>
                </a:solidFill>
              </a:rPr>
              <a:t>	Um bom planejamento estratégico da produção deve preocupa-se em balancear os recursos produtivos de forma a atender à demanda com uma carga adequada.</a:t>
            </a:r>
          </a:p>
          <a:p>
            <a:pPr marL="457200" indent="-457200">
              <a:lnSpc>
                <a:spcPct val="110000"/>
              </a:lnSpc>
            </a:pPr>
            <a:endParaRPr lang="pt-BR" sz="2000" dirty="0">
              <a:solidFill>
                <a:srgbClr val="000000"/>
              </a:solidFill>
            </a:endParaRPr>
          </a:p>
          <a:p>
            <a:pPr marL="457200" indent="-457200">
              <a:lnSpc>
                <a:spcPct val="110000"/>
              </a:lnSpc>
            </a:pPr>
            <a:r>
              <a:rPr lang="pt-BR" sz="2000" dirty="0">
                <a:solidFill>
                  <a:srgbClr val="000000"/>
                </a:solidFill>
              </a:rPr>
              <a:t>	Formas de se obter a capacidade de produção de um plano :</a:t>
            </a:r>
          </a:p>
          <a:p>
            <a:pPr marL="457200" indent="-457200">
              <a:lnSpc>
                <a:spcPct val="110000"/>
              </a:lnSpc>
            </a:pPr>
            <a:endParaRPr lang="pt-BR" sz="2000" dirty="0">
              <a:solidFill>
                <a:srgbClr val="000000"/>
              </a:solidFill>
            </a:endParaRPr>
          </a:p>
          <a:p>
            <a:pPr marL="457200" indent="-457200">
              <a:lnSpc>
                <a:spcPct val="110000"/>
              </a:lnSpc>
              <a:buFontTx/>
              <a:buAutoNum type="arabicPeriod"/>
            </a:pPr>
            <a:r>
              <a:rPr lang="pt-BR" sz="1600" dirty="0">
                <a:solidFill>
                  <a:srgbClr val="000000"/>
                </a:solidFill>
              </a:rPr>
              <a:t>Identificar os grupos de recursos a serem incluídos na analise</a:t>
            </a:r>
          </a:p>
          <a:p>
            <a:pPr marL="457200" indent="-457200">
              <a:lnSpc>
                <a:spcPct val="110000"/>
              </a:lnSpc>
              <a:buFontTx/>
              <a:buAutoNum type="arabicPeriod"/>
            </a:pPr>
            <a:r>
              <a:rPr lang="pt-BR" sz="1600" dirty="0">
                <a:solidFill>
                  <a:srgbClr val="000000"/>
                </a:solidFill>
              </a:rPr>
              <a:t>Obter o padrão de consumo (</a:t>
            </a:r>
            <a:r>
              <a:rPr lang="pt-BR" sz="1600" dirty="0" err="1">
                <a:solidFill>
                  <a:srgbClr val="000000"/>
                </a:solidFill>
              </a:rPr>
              <a:t>hs</a:t>
            </a:r>
            <a:r>
              <a:rPr lang="pt-BR" sz="1600" dirty="0">
                <a:solidFill>
                  <a:srgbClr val="000000"/>
                </a:solidFill>
              </a:rPr>
              <a:t> /</a:t>
            </a:r>
            <a:r>
              <a:rPr lang="pt-BR" sz="1600" dirty="0" err="1">
                <a:solidFill>
                  <a:srgbClr val="000000"/>
                </a:solidFill>
              </a:rPr>
              <a:t>unid</a:t>
            </a:r>
            <a:r>
              <a:rPr lang="pt-BR" sz="1600" dirty="0">
                <a:solidFill>
                  <a:srgbClr val="000000"/>
                </a:solidFill>
              </a:rPr>
              <a:t>) de cada família</a:t>
            </a:r>
          </a:p>
          <a:p>
            <a:pPr marL="457200" indent="-457200">
              <a:lnSpc>
                <a:spcPct val="110000"/>
              </a:lnSpc>
              <a:buFontTx/>
              <a:buAutoNum type="arabicPeriod"/>
            </a:pPr>
            <a:r>
              <a:rPr lang="pt-BR" sz="1600" dirty="0">
                <a:solidFill>
                  <a:srgbClr val="000000"/>
                </a:solidFill>
              </a:rPr>
              <a:t>Multiplicar o padrão de consumo de cada família para cada grupo de recursos pela quantidade de produção própria prevista no plano para cada família</a:t>
            </a:r>
          </a:p>
          <a:p>
            <a:pPr marL="457200" indent="-457200">
              <a:lnSpc>
                <a:spcPct val="110000"/>
              </a:lnSpc>
              <a:buFontTx/>
              <a:buAutoNum type="arabicPeriod"/>
            </a:pPr>
            <a:r>
              <a:rPr lang="pt-BR" sz="1600" dirty="0">
                <a:solidFill>
                  <a:srgbClr val="000000"/>
                </a:solidFill>
              </a:rPr>
              <a:t>Consolidar as necessidades de capacidade para cada grupo de recursos</a:t>
            </a:r>
          </a:p>
          <a:p>
            <a:pPr marL="457200" indent="-457200">
              <a:lnSpc>
                <a:spcPct val="110000"/>
              </a:lnSpc>
              <a:buFontTx/>
              <a:buAutoNum type="arabicPeriod"/>
            </a:pPr>
            <a:endParaRPr lang="pt-BR" sz="1600" dirty="0">
              <a:solidFill>
                <a:srgbClr val="000000"/>
              </a:solidFill>
            </a:endParaRPr>
          </a:p>
        </p:txBody>
      </p:sp>
      <p:sp>
        <p:nvSpPr>
          <p:cNvPr id="240647" name="Rectangle 7"/>
          <p:cNvSpPr>
            <a:spLocks noChangeArrowheads="1"/>
          </p:cNvSpPr>
          <p:nvPr/>
        </p:nvSpPr>
        <p:spPr bwMode="auto">
          <a:xfrm>
            <a:off x="363538" y="685800"/>
            <a:ext cx="2486025" cy="396875"/>
          </a:xfrm>
          <a:prstGeom prst="rect">
            <a:avLst/>
          </a:prstGeom>
          <a:noFill/>
          <a:ln w="9525">
            <a:noFill/>
            <a:miter lim="800000"/>
            <a:headEnd/>
            <a:tailEnd/>
          </a:ln>
          <a:effectLst/>
        </p:spPr>
        <p:txBody>
          <a:bodyPr wrap="none">
            <a:spAutoFit/>
          </a:bodyPr>
          <a:lstStyle/>
          <a:p>
            <a:r>
              <a:rPr lang="pt-BR" sz="2000" b="1">
                <a:solidFill>
                  <a:schemeClr val="tx2"/>
                </a:solidFill>
              </a:rPr>
              <a:t>Plano de Produção</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720" name="Group 56"/>
          <p:cNvGraphicFramePr>
            <a:graphicFrameLocks noGrp="1"/>
          </p:cNvGraphicFramePr>
          <p:nvPr>
            <p:ph sz="half" idx="4294967295"/>
          </p:nvPr>
        </p:nvGraphicFramePr>
        <p:xfrm>
          <a:off x="683568" y="4365104"/>
          <a:ext cx="8064896" cy="1493520"/>
        </p:xfrm>
        <a:graphic>
          <a:graphicData uri="http://schemas.openxmlformats.org/drawingml/2006/table">
            <a:tbl>
              <a:tblPr/>
              <a:tblGrid>
                <a:gridCol w="1212569"/>
                <a:gridCol w="747766"/>
                <a:gridCol w="745883"/>
                <a:gridCol w="743999"/>
                <a:gridCol w="745883"/>
                <a:gridCol w="745883"/>
                <a:gridCol w="745883"/>
                <a:gridCol w="776020"/>
                <a:gridCol w="779786"/>
                <a:gridCol w="821224"/>
              </a:tblGrid>
              <a:tr h="504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rPr>
                        <a:t>Plano de produção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rPr>
                        <a:t>1º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3º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6º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7 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8º tri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rPr>
                        <a:t>Família 1 - Geladeiras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1980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rPr>
                        <a:t>lava roupa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rPr>
                        <a:t>3600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1717" name="Text Box 5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41718" name="Rectangle 5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41719" name="Text Box 55"/>
          <p:cNvSpPr txBox="1">
            <a:spLocks noChangeArrowheads="1"/>
          </p:cNvSpPr>
          <p:nvPr/>
        </p:nvSpPr>
        <p:spPr bwMode="auto">
          <a:xfrm>
            <a:off x="395536" y="620688"/>
            <a:ext cx="8424862" cy="1096963"/>
          </a:xfrm>
          <a:prstGeom prst="rect">
            <a:avLst/>
          </a:prstGeom>
          <a:noFill/>
          <a:ln w="9525">
            <a:noFill/>
            <a:miter lim="800000"/>
            <a:headEnd/>
            <a:tailEnd/>
          </a:ln>
          <a:effectLst/>
        </p:spPr>
        <p:txBody>
          <a:bodyPr>
            <a:spAutoFit/>
          </a:bodyPr>
          <a:lstStyle/>
          <a:p>
            <a:pPr marL="457200" indent="-457200">
              <a:lnSpc>
                <a:spcPct val="110000"/>
              </a:lnSpc>
            </a:pPr>
            <a:r>
              <a:rPr lang="pt-BR" sz="2000" b="1">
                <a:solidFill>
                  <a:srgbClr val="000000"/>
                </a:solidFill>
              </a:rPr>
              <a:t>	 </a:t>
            </a:r>
            <a:r>
              <a:rPr lang="pt-BR" sz="2000" b="1">
                <a:solidFill>
                  <a:schemeClr val="tx2"/>
                </a:solidFill>
              </a:rPr>
              <a:t>Plano de Produção</a:t>
            </a:r>
            <a:r>
              <a:rPr lang="pt-BR"/>
              <a:t> </a:t>
            </a:r>
            <a:r>
              <a:rPr lang="pt-BR" sz="2000">
                <a:solidFill>
                  <a:srgbClr val="000000"/>
                </a:solidFill>
              </a:rPr>
              <a:t>Calculo de capacidades </a:t>
            </a:r>
          </a:p>
          <a:p>
            <a:pPr marL="457200" indent="-457200">
              <a:lnSpc>
                <a:spcPct val="110000"/>
              </a:lnSpc>
            </a:pPr>
            <a:r>
              <a:rPr lang="pt-BR" sz="2000">
                <a:solidFill>
                  <a:srgbClr val="000000"/>
                </a:solidFill>
              </a:rPr>
              <a:t>	Considerando uma fábrica, e admitindo quatro família de produtos que possui uma linha de montagem e cinco células de fabricação. </a:t>
            </a:r>
          </a:p>
        </p:txBody>
      </p:sp>
      <p:graphicFrame>
        <p:nvGraphicFramePr>
          <p:cNvPr id="7" name="Tabela 6"/>
          <p:cNvGraphicFramePr>
            <a:graphicFrameLocks noGrp="1"/>
          </p:cNvGraphicFramePr>
          <p:nvPr/>
        </p:nvGraphicFramePr>
        <p:xfrm>
          <a:off x="539554" y="1857365"/>
          <a:ext cx="8064895" cy="1931676"/>
        </p:xfrm>
        <a:graphic>
          <a:graphicData uri="http://schemas.openxmlformats.org/drawingml/2006/table">
            <a:tbl>
              <a:tblPr>
                <a:tableStyleId>{2D5ABB26-0587-4C30-8999-92F81FD0307C}</a:tableStyleId>
              </a:tblPr>
              <a:tblGrid>
                <a:gridCol w="2548387"/>
                <a:gridCol w="1379127"/>
                <a:gridCol w="1379127"/>
                <a:gridCol w="1379127"/>
                <a:gridCol w="1379127"/>
              </a:tblGrid>
              <a:tr h="779548">
                <a:tc>
                  <a:txBody>
                    <a:bodyPr/>
                    <a:lstStyle/>
                    <a:p>
                      <a:pPr algn="l" rtl="0" fontAlgn="t"/>
                      <a:r>
                        <a:rPr lang="pt-BR" sz="1800" u="none" strike="noStrike"/>
                        <a:t>Padrões de consumo</a:t>
                      </a:r>
                      <a:endParaRPr lang="pt-BR" sz="1800" b="0" i="0" u="none" strike="noStrike">
                        <a:solidFill>
                          <a:srgbClr val="000000"/>
                        </a:solidFill>
                        <a:latin typeface="Arial"/>
                      </a:endParaRPr>
                    </a:p>
                  </a:txBody>
                  <a:tcPr marL="9525" marR="9525" marT="9525" marB="0"/>
                </a:tc>
                <a:tc>
                  <a:txBody>
                    <a:bodyPr/>
                    <a:lstStyle/>
                    <a:p>
                      <a:pPr algn="l" rtl="0" fontAlgn="t"/>
                      <a:r>
                        <a:rPr lang="pt-BR" sz="1800" u="none" strike="noStrike"/>
                        <a:t>Montagem</a:t>
                      </a:r>
                      <a:endParaRPr lang="pt-BR" sz="1800" b="0" i="0" u="none" strike="noStrike">
                        <a:solidFill>
                          <a:srgbClr val="000000"/>
                        </a:solidFill>
                        <a:latin typeface="Arial"/>
                      </a:endParaRPr>
                    </a:p>
                  </a:txBody>
                  <a:tcPr marL="9525" marR="9525" marT="9525" marB="0"/>
                </a:tc>
                <a:tc>
                  <a:txBody>
                    <a:bodyPr/>
                    <a:lstStyle/>
                    <a:p>
                      <a:pPr algn="l" rtl="0" fontAlgn="t"/>
                      <a:r>
                        <a:rPr lang="pt-BR" sz="1800" u="none" strike="noStrike"/>
                        <a:t>Célula 1</a:t>
                      </a:r>
                      <a:endParaRPr lang="pt-BR" sz="1800" b="0" i="0" u="none" strike="noStrike">
                        <a:solidFill>
                          <a:srgbClr val="000000"/>
                        </a:solidFill>
                        <a:latin typeface="Arial"/>
                      </a:endParaRPr>
                    </a:p>
                  </a:txBody>
                  <a:tcPr marL="9525" marR="9525" marT="9525" marB="0"/>
                </a:tc>
                <a:tc>
                  <a:txBody>
                    <a:bodyPr/>
                    <a:lstStyle/>
                    <a:p>
                      <a:pPr algn="l" rtl="0" fontAlgn="t"/>
                      <a:r>
                        <a:rPr lang="pt-BR" sz="1800" u="none" strike="noStrike"/>
                        <a:t>Célula 2</a:t>
                      </a:r>
                      <a:endParaRPr lang="pt-BR" sz="1800" b="0" i="0" u="none" strike="noStrike">
                        <a:solidFill>
                          <a:srgbClr val="000000"/>
                        </a:solidFill>
                        <a:latin typeface="Arial"/>
                      </a:endParaRPr>
                    </a:p>
                  </a:txBody>
                  <a:tcPr marL="9525" marR="9525" marT="9525" marB="0"/>
                </a:tc>
                <a:tc>
                  <a:txBody>
                    <a:bodyPr/>
                    <a:lstStyle/>
                    <a:p>
                      <a:pPr algn="l" rtl="0" fontAlgn="t"/>
                      <a:r>
                        <a:rPr lang="pt-BR" sz="1800" u="none" strike="noStrike"/>
                        <a:t>Celular 3</a:t>
                      </a:r>
                      <a:endParaRPr lang="pt-BR" sz="1800" b="0" i="0" u="none" strike="noStrike">
                        <a:solidFill>
                          <a:srgbClr val="000000"/>
                        </a:solidFill>
                        <a:latin typeface="Arial"/>
                      </a:endParaRPr>
                    </a:p>
                  </a:txBody>
                  <a:tcPr marL="9525" marR="9525" marT="9525" marB="0"/>
                </a:tc>
              </a:tr>
              <a:tr h="576064">
                <a:tc>
                  <a:txBody>
                    <a:bodyPr/>
                    <a:lstStyle/>
                    <a:p>
                      <a:pPr algn="l" rtl="0" fontAlgn="t"/>
                      <a:r>
                        <a:rPr lang="pt-BR" sz="1800" u="none" strike="noStrike"/>
                        <a:t>Família 1 - Geladeiras</a:t>
                      </a:r>
                      <a:endParaRPr lang="pt-BR" sz="1800" b="0" i="0" u="none" strike="noStrike">
                        <a:solidFill>
                          <a:srgbClr val="000000"/>
                        </a:solidFill>
                        <a:latin typeface="Arial"/>
                      </a:endParaRPr>
                    </a:p>
                  </a:txBody>
                  <a:tcPr marL="9525" marR="9525" marT="9525" marB="0"/>
                </a:tc>
                <a:tc>
                  <a:txBody>
                    <a:bodyPr/>
                    <a:lstStyle/>
                    <a:p>
                      <a:pPr algn="ctr" rtl="0" fontAlgn="t"/>
                      <a:r>
                        <a:rPr lang="pt-BR" sz="1800" u="none" strike="noStrike"/>
                        <a:t>0,3</a:t>
                      </a:r>
                      <a:endParaRPr lang="pt-BR" sz="1800" b="0" i="0" u="none" strike="noStrike">
                        <a:solidFill>
                          <a:srgbClr val="000000"/>
                        </a:solidFill>
                        <a:latin typeface="Arial"/>
                      </a:endParaRPr>
                    </a:p>
                  </a:txBody>
                  <a:tcPr marL="9525" marR="9525" marT="9525" marB="0"/>
                </a:tc>
                <a:tc>
                  <a:txBody>
                    <a:bodyPr/>
                    <a:lstStyle/>
                    <a:p>
                      <a:pPr algn="ctr" rtl="0" fontAlgn="t"/>
                      <a:r>
                        <a:rPr lang="pt-BR" sz="1800" u="none" strike="noStrike"/>
                        <a:t>0,8</a:t>
                      </a:r>
                      <a:endParaRPr lang="pt-BR" sz="1800" b="0" i="0" u="none" strike="noStrike">
                        <a:solidFill>
                          <a:srgbClr val="000000"/>
                        </a:solidFill>
                        <a:latin typeface="Arial"/>
                      </a:endParaRPr>
                    </a:p>
                  </a:txBody>
                  <a:tcPr marL="9525" marR="9525" marT="9525" marB="0"/>
                </a:tc>
                <a:tc>
                  <a:txBody>
                    <a:bodyPr/>
                    <a:lstStyle/>
                    <a:p>
                      <a:pPr algn="ctr" rtl="0" fontAlgn="t"/>
                      <a:r>
                        <a:rPr lang="pt-BR" sz="1800" u="none" strike="noStrike"/>
                        <a:t>0,4</a:t>
                      </a:r>
                      <a:endParaRPr lang="pt-BR" sz="1800" b="0" i="0" u="none" strike="noStrike">
                        <a:solidFill>
                          <a:srgbClr val="000000"/>
                        </a:solidFill>
                        <a:latin typeface="Arial"/>
                      </a:endParaRPr>
                    </a:p>
                  </a:txBody>
                  <a:tcPr marL="9525" marR="9525" marT="9525" marB="0"/>
                </a:tc>
                <a:tc>
                  <a:txBody>
                    <a:bodyPr/>
                    <a:lstStyle/>
                    <a:p>
                      <a:pPr algn="ctr" rtl="0" fontAlgn="t"/>
                      <a:r>
                        <a:rPr lang="pt-BR" sz="1800" u="none" strike="noStrike"/>
                        <a:t>0</a:t>
                      </a:r>
                      <a:endParaRPr lang="pt-BR" sz="1800" b="0" i="0" u="none" strike="noStrike">
                        <a:solidFill>
                          <a:srgbClr val="000000"/>
                        </a:solidFill>
                        <a:latin typeface="Arial"/>
                      </a:endParaRPr>
                    </a:p>
                  </a:txBody>
                  <a:tcPr marL="9525" marR="9525" marT="9525" marB="0"/>
                </a:tc>
              </a:tr>
              <a:tr h="576064">
                <a:tc>
                  <a:txBody>
                    <a:bodyPr/>
                    <a:lstStyle/>
                    <a:p>
                      <a:pPr algn="l" rtl="0" fontAlgn="t"/>
                      <a:r>
                        <a:rPr lang="pt-BR" sz="1800" u="none" strike="noStrike"/>
                        <a:t>lava roupa</a:t>
                      </a:r>
                      <a:endParaRPr lang="pt-BR" sz="1800" b="0" i="0" u="none" strike="noStrike">
                        <a:solidFill>
                          <a:srgbClr val="000000"/>
                        </a:solidFill>
                        <a:latin typeface="Arial"/>
                      </a:endParaRPr>
                    </a:p>
                  </a:txBody>
                  <a:tcPr marL="9525" marR="9525" marT="9525" marB="0"/>
                </a:tc>
                <a:tc>
                  <a:txBody>
                    <a:bodyPr/>
                    <a:lstStyle/>
                    <a:p>
                      <a:pPr algn="ctr" rtl="0" fontAlgn="t"/>
                      <a:r>
                        <a:rPr lang="pt-BR" sz="1800" u="none" strike="noStrike"/>
                        <a:t>0,4</a:t>
                      </a:r>
                      <a:endParaRPr lang="pt-BR" sz="1800" b="0" i="0" u="none" strike="noStrike">
                        <a:solidFill>
                          <a:srgbClr val="000000"/>
                        </a:solidFill>
                        <a:latin typeface="Arial"/>
                      </a:endParaRPr>
                    </a:p>
                  </a:txBody>
                  <a:tcPr marL="9525" marR="9525" marT="9525" marB="0"/>
                </a:tc>
                <a:tc>
                  <a:txBody>
                    <a:bodyPr/>
                    <a:lstStyle/>
                    <a:p>
                      <a:pPr algn="ctr" rtl="0" fontAlgn="t"/>
                      <a:r>
                        <a:rPr lang="pt-BR" sz="1800" u="none" strike="noStrike"/>
                        <a:t>0,6</a:t>
                      </a:r>
                      <a:endParaRPr lang="pt-BR" sz="1800" b="0" i="0" u="none" strike="noStrike">
                        <a:solidFill>
                          <a:srgbClr val="000000"/>
                        </a:solidFill>
                        <a:latin typeface="Arial"/>
                      </a:endParaRPr>
                    </a:p>
                  </a:txBody>
                  <a:tcPr marL="9525" marR="9525" marT="9525" marB="0"/>
                </a:tc>
                <a:tc>
                  <a:txBody>
                    <a:bodyPr/>
                    <a:lstStyle/>
                    <a:p>
                      <a:pPr algn="ctr" rtl="0" fontAlgn="t"/>
                      <a:r>
                        <a:rPr lang="pt-BR" sz="1800" u="none" strike="noStrike"/>
                        <a:t>0</a:t>
                      </a:r>
                      <a:endParaRPr lang="pt-BR" sz="1800" b="0" i="0" u="none" strike="noStrike">
                        <a:solidFill>
                          <a:srgbClr val="000000"/>
                        </a:solidFill>
                        <a:latin typeface="Arial"/>
                      </a:endParaRPr>
                    </a:p>
                  </a:txBody>
                  <a:tcPr marL="9525" marR="9525" marT="9525" marB="0"/>
                </a:tc>
                <a:tc>
                  <a:txBody>
                    <a:bodyPr/>
                    <a:lstStyle/>
                    <a:p>
                      <a:pPr algn="ctr" rtl="0" fontAlgn="t"/>
                      <a:r>
                        <a:rPr lang="pt-BR" sz="1800" u="none" strike="noStrike" dirty="0"/>
                        <a:t>0,5</a:t>
                      </a:r>
                      <a:endParaRPr lang="pt-BR" sz="1800" b="0" i="0" u="none" strike="noStrike" dirty="0">
                        <a:solidFill>
                          <a:srgbClr val="000000"/>
                        </a:solidFill>
                        <a:latin typeface="Arial"/>
                      </a:endParaRPr>
                    </a:p>
                  </a:txBody>
                  <a:tcPr marL="9525" marR="9525" marT="9525" marB="0"/>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5265738" y="204788"/>
            <a:ext cx="3878262" cy="450850"/>
          </a:xfrm>
          <a:prstGeom prst="rect">
            <a:avLst/>
          </a:prstGeom>
          <a:solidFill>
            <a:srgbClr val="FFFFFF"/>
          </a:solidFill>
          <a:ln>
            <a:solidFill>
              <a:srgbClr val="000000"/>
            </a:solidFill>
            <a:miter lim="800000"/>
            <a:headEnd/>
            <a:tailEnd/>
          </a:ln>
        </p:spPr>
        <p:txBody>
          <a:bodyPr/>
          <a:lstStyle/>
          <a:p>
            <a:r>
              <a:rPr lang="pt-BR" sz="2000" smtClean="0">
                <a:latin typeface="Arial" charset="0"/>
              </a:rPr>
              <a:t>Plano de Produção </a:t>
            </a:r>
          </a:p>
        </p:txBody>
      </p:sp>
      <p:sp>
        <p:nvSpPr>
          <p:cNvPr id="242691"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42692"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42693" name="Text Box 5"/>
          <p:cNvSpPr txBox="1">
            <a:spLocks noChangeArrowheads="1"/>
          </p:cNvSpPr>
          <p:nvPr/>
        </p:nvSpPr>
        <p:spPr bwMode="auto">
          <a:xfrm>
            <a:off x="395288" y="692150"/>
            <a:ext cx="8424862" cy="1717393"/>
          </a:xfrm>
          <a:prstGeom prst="rect">
            <a:avLst/>
          </a:prstGeom>
          <a:noFill/>
          <a:ln w="9525">
            <a:noFill/>
            <a:miter lim="800000"/>
            <a:headEnd/>
            <a:tailEnd/>
          </a:ln>
          <a:effectLst/>
        </p:spPr>
        <p:txBody>
          <a:bodyPr>
            <a:spAutoFit/>
          </a:bodyPr>
          <a:lstStyle/>
          <a:p>
            <a:pPr marL="457200" indent="-457200">
              <a:lnSpc>
                <a:spcPct val="110000"/>
              </a:lnSpc>
            </a:pPr>
            <a:r>
              <a:rPr lang="pt-BR" sz="2000" dirty="0">
                <a:solidFill>
                  <a:srgbClr val="000000"/>
                </a:solidFill>
              </a:rPr>
              <a:t>	Calculo de capacidades </a:t>
            </a:r>
          </a:p>
          <a:p>
            <a:pPr marL="457200" indent="-457200">
              <a:lnSpc>
                <a:spcPct val="110000"/>
              </a:lnSpc>
            </a:pPr>
            <a:r>
              <a:rPr lang="pt-BR" sz="2000" dirty="0">
                <a:solidFill>
                  <a:srgbClr val="000000"/>
                </a:solidFill>
              </a:rPr>
              <a:t>	Calculo das cargas de trabalho</a:t>
            </a:r>
          </a:p>
          <a:p>
            <a:pPr marL="457200" indent="-457200">
              <a:lnSpc>
                <a:spcPct val="110000"/>
              </a:lnSpc>
            </a:pPr>
            <a:r>
              <a:rPr lang="pt-BR" sz="2000" dirty="0">
                <a:solidFill>
                  <a:srgbClr val="000000"/>
                </a:solidFill>
              </a:rPr>
              <a:t>Montagem – (0,3 x 230) +(0,4 x 450) </a:t>
            </a:r>
            <a:r>
              <a:rPr lang="pt-BR" sz="2000" dirty="0" smtClean="0">
                <a:solidFill>
                  <a:srgbClr val="000000"/>
                </a:solidFill>
              </a:rPr>
              <a:t>= 249 </a:t>
            </a:r>
            <a:r>
              <a:rPr lang="pt-BR" sz="2000" dirty="0" err="1">
                <a:solidFill>
                  <a:srgbClr val="000000"/>
                </a:solidFill>
              </a:rPr>
              <a:t>hs</a:t>
            </a:r>
            <a:endParaRPr lang="pt-BR" sz="2000" dirty="0">
              <a:solidFill>
                <a:srgbClr val="000000"/>
              </a:solidFill>
            </a:endParaRPr>
          </a:p>
          <a:p>
            <a:pPr marL="457200" indent="-457200">
              <a:lnSpc>
                <a:spcPct val="110000"/>
              </a:lnSpc>
            </a:pPr>
            <a:r>
              <a:rPr lang="pt-BR" sz="2000" dirty="0" err="1">
                <a:solidFill>
                  <a:srgbClr val="000000"/>
                </a:solidFill>
              </a:rPr>
              <a:t>Celula</a:t>
            </a:r>
            <a:r>
              <a:rPr lang="pt-BR" sz="2000" dirty="0">
                <a:solidFill>
                  <a:srgbClr val="000000"/>
                </a:solidFill>
              </a:rPr>
              <a:t> 1 - </a:t>
            </a:r>
            <a:r>
              <a:rPr lang="pt-BR" sz="2000" dirty="0" smtClean="0">
                <a:solidFill>
                  <a:srgbClr val="000000"/>
                </a:solidFill>
              </a:rPr>
              <a:t>.......</a:t>
            </a:r>
            <a:r>
              <a:rPr lang="pt-BR" sz="2000" dirty="0" err="1" smtClean="0">
                <a:solidFill>
                  <a:srgbClr val="000000"/>
                </a:solidFill>
              </a:rPr>
              <a:t>Celula</a:t>
            </a:r>
            <a:r>
              <a:rPr lang="pt-BR" sz="2000" dirty="0" smtClean="0">
                <a:solidFill>
                  <a:srgbClr val="000000"/>
                </a:solidFill>
              </a:rPr>
              <a:t> 2 ........</a:t>
            </a:r>
            <a:r>
              <a:rPr lang="pt-BR" sz="2000" dirty="0" err="1" smtClean="0">
                <a:solidFill>
                  <a:srgbClr val="000000"/>
                </a:solidFill>
              </a:rPr>
              <a:t>Celula</a:t>
            </a:r>
            <a:r>
              <a:rPr lang="pt-BR" sz="2000" dirty="0" smtClean="0">
                <a:solidFill>
                  <a:srgbClr val="000000"/>
                </a:solidFill>
              </a:rPr>
              <a:t> 3..............</a:t>
            </a:r>
            <a:endParaRPr lang="pt-BR" sz="2000" dirty="0">
              <a:solidFill>
                <a:srgbClr val="000000"/>
              </a:solidFill>
            </a:endParaRPr>
          </a:p>
          <a:p>
            <a:pPr marL="457200" indent="-457200">
              <a:lnSpc>
                <a:spcPct val="110000"/>
              </a:lnSpc>
            </a:pPr>
            <a:endParaRPr lang="pt-BR" sz="1600" dirty="0">
              <a:solidFill>
                <a:srgbClr val="000000"/>
              </a:solidFill>
            </a:endParaRPr>
          </a:p>
        </p:txBody>
      </p:sp>
      <p:sp>
        <p:nvSpPr>
          <p:cNvPr id="242795" name="Text Box 107"/>
          <p:cNvSpPr txBox="1">
            <a:spLocks noChangeArrowheads="1"/>
          </p:cNvSpPr>
          <p:nvPr/>
        </p:nvSpPr>
        <p:spPr bwMode="auto">
          <a:xfrm>
            <a:off x="323528" y="5517232"/>
            <a:ext cx="8496944" cy="1015663"/>
          </a:xfrm>
          <a:prstGeom prst="rect">
            <a:avLst/>
          </a:prstGeom>
          <a:noFill/>
          <a:ln w="9525">
            <a:noFill/>
            <a:miter lim="800000"/>
            <a:headEnd/>
            <a:tailEnd/>
          </a:ln>
          <a:effectLst/>
        </p:spPr>
        <p:txBody>
          <a:bodyPr wrap="square">
            <a:spAutoFit/>
          </a:bodyPr>
          <a:lstStyle/>
          <a:p>
            <a:r>
              <a:rPr lang="pt-BR" sz="2000" dirty="0"/>
              <a:t>O plano de produção esta prevendo </a:t>
            </a:r>
            <a:r>
              <a:rPr lang="pt-BR" sz="2000" dirty="0" smtClean="0"/>
              <a:t>249 </a:t>
            </a:r>
            <a:r>
              <a:rPr lang="pt-BR" sz="2000" dirty="0" err="1"/>
              <a:t>hs</a:t>
            </a:r>
            <a:r>
              <a:rPr lang="pt-BR" sz="2000" dirty="0"/>
              <a:t> para o primeiro trimestre, e temos 480 </a:t>
            </a:r>
            <a:r>
              <a:rPr lang="pt-BR" sz="2000" dirty="0" err="1"/>
              <a:t>hs</a:t>
            </a:r>
            <a:r>
              <a:rPr lang="pt-BR" sz="2000" dirty="0"/>
              <a:t> no turno normal (40 </a:t>
            </a:r>
            <a:r>
              <a:rPr lang="pt-BR" sz="2000" dirty="0" err="1"/>
              <a:t>hs</a:t>
            </a:r>
            <a:r>
              <a:rPr lang="pt-BR" sz="2000" dirty="0"/>
              <a:t> / semana x 12 semanas). </a:t>
            </a:r>
            <a:r>
              <a:rPr lang="pt-BR" sz="2000" b="1" dirty="0"/>
              <a:t>É possível agir de modo a evitar ou atenuar o </a:t>
            </a:r>
            <a:r>
              <a:rPr lang="pt-BR" sz="2000" b="1" dirty="0" smtClean="0"/>
              <a:t>problema caso ocorram.</a:t>
            </a:r>
            <a:endParaRPr lang="pt-BR" sz="2000" b="1" dirty="0"/>
          </a:p>
        </p:txBody>
      </p:sp>
      <p:graphicFrame>
        <p:nvGraphicFramePr>
          <p:cNvPr id="9" name="Tabela 8"/>
          <p:cNvGraphicFramePr>
            <a:graphicFrameLocks noGrp="1"/>
          </p:cNvGraphicFramePr>
          <p:nvPr/>
        </p:nvGraphicFramePr>
        <p:xfrm>
          <a:off x="500037" y="2492896"/>
          <a:ext cx="8032402" cy="2880319"/>
        </p:xfrm>
        <a:graphic>
          <a:graphicData uri="http://schemas.openxmlformats.org/drawingml/2006/table">
            <a:tbl>
              <a:tblPr/>
              <a:tblGrid>
                <a:gridCol w="1368244"/>
                <a:gridCol w="740462"/>
                <a:gridCol w="740462"/>
                <a:gridCol w="740462"/>
                <a:gridCol w="740462"/>
                <a:gridCol w="740462"/>
                <a:gridCol w="740462"/>
                <a:gridCol w="740462"/>
                <a:gridCol w="740462"/>
                <a:gridCol w="740462"/>
              </a:tblGrid>
              <a:tr h="502074">
                <a:tc>
                  <a:txBody>
                    <a:bodyPr/>
                    <a:lstStyle/>
                    <a:p>
                      <a:pPr algn="l" rtl="0" fontAlgn="t"/>
                      <a:r>
                        <a:rPr lang="pt-BR" sz="1800" b="0" i="0" u="none" strike="noStrike" dirty="0">
                          <a:solidFill>
                            <a:srgbClr val="000000"/>
                          </a:solidFill>
                          <a:latin typeface="Arial"/>
                        </a:rPr>
                        <a:t>Capacidades</a:t>
                      </a:r>
                    </a:p>
                  </a:txBody>
                  <a:tcPr marL="9162" marR="9162" marT="916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1º tri</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2º tri</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3º tri</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4º tri</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5º tri</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6º tri</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7 º tri</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8º tri</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total</a:t>
                      </a:r>
                    </a:p>
                  </a:txBody>
                  <a:tcPr marL="9162" marR="9162" marT="916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649">
                <a:tc>
                  <a:txBody>
                    <a:bodyPr/>
                    <a:lstStyle/>
                    <a:p>
                      <a:pPr algn="l" rtl="0" fontAlgn="t"/>
                      <a:r>
                        <a:rPr lang="pt-BR" sz="1800" b="0" i="0" u="none" strike="noStrike">
                          <a:solidFill>
                            <a:srgbClr val="000000"/>
                          </a:solidFill>
                          <a:latin typeface="Arial"/>
                        </a:rPr>
                        <a:t>montagem</a:t>
                      </a:r>
                    </a:p>
                  </a:txBody>
                  <a:tcPr marL="9162" marR="9162" marT="916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249</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249</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255</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261</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261</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261</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249</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249</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2034</a:t>
                      </a:r>
                    </a:p>
                  </a:txBody>
                  <a:tcPr marL="9162" marR="9162" marT="916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649">
                <a:tc>
                  <a:txBody>
                    <a:bodyPr/>
                    <a:lstStyle/>
                    <a:p>
                      <a:pPr algn="l" rtl="0" fontAlgn="t"/>
                      <a:r>
                        <a:rPr lang="pt-BR" sz="1800" b="0" i="0" u="none" strike="noStrike">
                          <a:solidFill>
                            <a:srgbClr val="000000"/>
                          </a:solidFill>
                          <a:latin typeface="Arial"/>
                        </a:rPr>
                        <a:t>Célula 1</a:t>
                      </a:r>
                    </a:p>
                  </a:txBody>
                  <a:tcPr marL="9162" marR="9162" marT="916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454</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454</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470</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486</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486</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486</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454</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454</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3744</a:t>
                      </a:r>
                    </a:p>
                  </a:txBody>
                  <a:tcPr marL="9162" marR="9162" marT="916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649">
                <a:tc>
                  <a:txBody>
                    <a:bodyPr/>
                    <a:lstStyle/>
                    <a:p>
                      <a:pPr algn="l" rtl="0" fontAlgn="t"/>
                      <a:r>
                        <a:rPr lang="pt-BR" sz="1800" b="0" i="0" u="none" strike="noStrike">
                          <a:solidFill>
                            <a:srgbClr val="000000"/>
                          </a:solidFill>
                          <a:latin typeface="Arial"/>
                        </a:rPr>
                        <a:t>Célula 2</a:t>
                      </a:r>
                    </a:p>
                  </a:txBody>
                  <a:tcPr marL="9162" marR="9162" marT="916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92</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92</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100</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108</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108</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108</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92</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92</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792</a:t>
                      </a:r>
                    </a:p>
                  </a:txBody>
                  <a:tcPr marL="9162" marR="9162" marT="916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649">
                <a:tc>
                  <a:txBody>
                    <a:bodyPr/>
                    <a:lstStyle/>
                    <a:p>
                      <a:pPr algn="l" rtl="0" fontAlgn="t"/>
                      <a:r>
                        <a:rPr lang="pt-BR" sz="1800" b="0" i="0" u="none" strike="noStrike">
                          <a:solidFill>
                            <a:srgbClr val="000000"/>
                          </a:solidFill>
                          <a:latin typeface="Arial"/>
                        </a:rPr>
                        <a:t>Célula 3</a:t>
                      </a:r>
                    </a:p>
                  </a:txBody>
                  <a:tcPr marL="9162" marR="9162" marT="916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225</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225</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225</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225</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225</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225</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225</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225</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1800</a:t>
                      </a:r>
                    </a:p>
                  </a:txBody>
                  <a:tcPr marL="9162" marR="9162" marT="916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649">
                <a:tc>
                  <a:txBody>
                    <a:bodyPr/>
                    <a:lstStyle/>
                    <a:p>
                      <a:pPr algn="l" rtl="0" fontAlgn="t"/>
                      <a:r>
                        <a:rPr lang="pt-BR" sz="1800" b="0" i="0" u="none" strike="noStrike">
                          <a:solidFill>
                            <a:srgbClr val="000000"/>
                          </a:solidFill>
                          <a:latin typeface="Arial"/>
                        </a:rPr>
                        <a:t>Total</a:t>
                      </a:r>
                    </a:p>
                  </a:txBody>
                  <a:tcPr marL="9162" marR="9162" marT="916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1020</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1020</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1050</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1080</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1080</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1080</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1020</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r>
                        <a:rPr lang="pt-BR" sz="1800" b="0" i="0" u="none" strike="noStrike">
                          <a:solidFill>
                            <a:srgbClr val="000000"/>
                          </a:solidFill>
                          <a:latin typeface="Arial"/>
                        </a:rPr>
                        <a:t>1020</a:t>
                      </a:r>
                    </a:p>
                  </a:txBody>
                  <a:tcPr marL="9162" marR="9162" marT="91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r>
                        <a:rPr lang="pt-BR" sz="1800" b="0" i="0" u="none" strike="noStrike" dirty="0">
                          <a:solidFill>
                            <a:srgbClr val="000000"/>
                          </a:solidFill>
                          <a:latin typeface="Arial"/>
                        </a:rPr>
                        <a:t>8370</a:t>
                      </a:r>
                    </a:p>
                  </a:txBody>
                  <a:tcPr marL="9162" marR="9162" marT="916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Grp="1" noChangeArrowheads="1"/>
          </p:cNvSpPr>
          <p:nvPr>
            <p:ph type="title"/>
          </p:nvPr>
        </p:nvSpPr>
        <p:spPr bwMode="auto">
          <a:xfrm>
            <a:off x="0" y="188913"/>
            <a:ext cx="7772400" cy="1143000"/>
          </a:xfrm>
          <a:prstGeom prst="rect">
            <a:avLst/>
          </a:prstGeom>
          <a:noFill/>
          <a:ln>
            <a:miter lim="800000"/>
            <a:headEnd/>
            <a:tailEnd/>
          </a:ln>
        </p:spPr>
        <p:txBody>
          <a:bodyPr anchor="ctr"/>
          <a:lstStyle/>
          <a:p>
            <a:pPr algn="l"/>
            <a:r>
              <a:rPr lang="pt-BR" b="1" u="sng" smtClean="0">
                <a:latin typeface="Arial" charset="0"/>
              </a:rPr>
              <a:t>Calculo de capacidades </a:t>
            </a:r>
          </a:p>
        </p:txBody>
      </p:sp>
      <p:sp>
        <p:nvSpPr>
          <p:cNvPr id="243715" name="Rectangle 3"/>
          <p:cNvSpPr>
            <a:spLocks noChangeArrowheads="1"/>
          </p:cNvSpPr>
          <p:nvPr/>
        </p:nvSpPr>
        <p:spPr bwMode="auto">
          <a:xfrm>
            <a:off x="251520" y="877507"/>
            <a:ext cx="8568951" cy="5970865"/>
          </a:xfrm>
          <a:prstGeom prst="rect">
            <a:avLst/>
          </a:prstGeom>
          <a:noFill/>
          <a:ln w="9525">
            <a:noFill/>
            <a:miter lim="800000"/>
            <a:headEnd/>
            <a:tailEnd/>
          </a:ln>
          <a:effectLst/>
        </p:spPr>
        <p:txBody>
          <a:bodyPr wrap="square" anchor="ctr">
            <a:spAutoFit/>
          </a:bodyPr>
          <a:lstStyle/>
          <a:p>
            <a:pPr>
              <a:tabLst>
                <a:tab pos="3562350" algn="l"/>
              </a:tabLst>
            </a:pPr>
            <a:r>
              <a:rPr lang="pt-BR" sz="1600" b="1" dirty="0"/>
              <a:t>Custos para resolver a capacidade</a:t>
            </a:r>
          </a:p>
          <a:p>
            <a:pPr>
              <a:tabLst>
                <a:tab pos="3562350" algn="l"/>
              </a:tabLst>
            </a:pPr>
            <a:endParaRPr lang="pt-BR" sz="1600" b="1" dirty="0"/>
          </a:p>
          <a:p>
            <a:pPr>
              <a:tabLst>
                <a:tab pos="3562350" algn="l"/>
              </a:tabLst>
            </a:pPr>
            <a:r>
              <a:rPr lang="pt-BR" sz="1600" b="1" dirty="0"/>
              <a:t>Custo de contratar pessoal </a:t>
            </a:r>
            <a:r>
              <a:rPr lang="pt-BR" sz="1600" dirty="0"/>
              <a:t>– Todos os custos envolvidos para recrutamento, seleção, treinamento. Expresso em R$ / funcionário contratado</a:t>
            </a:r>
          </a:p>
          <a:p>
            <a:pPr>
              <a:tabLst>
                <a:tab pos="3562350" algn="l"/>
              </a:tabLst>
            </a:pPr>
            <a:endParaRPr lang="pt-BR" sz="1600" dirty="0"/>
          </a:p>
          <a:p>
            <a:pPr>
              <a:tabLst>
                <a:tab pos="3562350" algn="l"/>
              </a:tabLst>
            </a:pPr>
            <a:r>
              <a:rPr lang="pt-BR" sz="1600" b="1" dirty="0"/>
              <a:t>Custo de demitir </a:t>
            </a:r>
            <a:r>
              <a:rPr lang="pt-BR" sz="1600" dirty="0"/>
              <a:t>– Envolve o pagamento previstos em lei	 e acordo sindical. (aviso prévio, 13º , férias , outros). Custo de difícil mensuração como abalo de moral, motivação da equipe . Expresso em R$ / funcionário demitido.</a:t>
            </a:r>
          </a:p>
          <a:p>
            <a:pPr>
              <a:tabLst>
                <a:tab pos="3562350" algn="l"/>
              </a:tabLst>
            </a:pPr>
            <a:endParaRPr lang="pt-BR" sz="1600" dirty="0"/>
          </a:p>
          <a:p>
            <a:pPr>
              <a:tabLst>
                <a:tab pos="3562350" algn="l"/>
              </a:tabLst>
            </a:pPr>
            <a:r>
              <a:rPr lang="pt-BR" sz="1600" b="1" dirty="0"/>
              <a:t>Custo de horas extras </a:t>
            </a:r>
            <a:r>
              <a:rPr lang="pt-BR" sz="1600" dirty="0"/>
              <a:t>– horas normais trabalhadas adicionada por percentual que varia de acordo com a lei do país e acordos sindicais.. Expresso R$ / horas extras.</a:t>
            </a:r>
          </a:p>
          <a:p>
            <a:pPr>
              <a:tabLst>
                <a:tab pos="3562350" algn="l"/>
              </a:tabLst>
            </a:pPr>
            <a:endParaRPr lang="pt-BR" sz="1600" dirty="0"/>
          </a:p>
          <a:p>
            <a:pPr>
              <a:tabLst>
                <a:tab pos="3562350" algn="l"/>
              </a:tabLst>
            </a:pPr>
            <a:r>
              <a:rPr lang="pt-BR" sz="1600" b="1" dirty="0"/>
              <a:t>Custo de deixar estoques </a:t>
            </a:r>
            <a:r>
              <a:rPr lang="pt-BR" sz="1600" dirty="0"/>
              <a:t>– São os chamados custos de manutenção que são divididos em : custos associados ao capital empatado nos estoques e os custos de manter os estoques : instalações, pessoal, deterioração , seguros , taxas.(custos de armazenagem – R$ / (unidade x mês).</a:t>
            </a:r>
          </a:p>
          <a:p>
            <a:pPr>
              <a:tabLst>
                <a:tab pos="3562350" algn="l"/>
              </a:tabLst>
            </a:pPr>
            <a:endParaRPr lang="pt-BR" sz="1600" dirty="0"/>
          </a:p>
          <a:p>
            <a:pPr>
              <a:tabLst>
                <a:tab pos="3562350" algn="l"/>
              </a:tabLst>
            </a:pPr>
            <a:r>
              <a:rPr lang="pt-BR" sz="1600" b="1" dirty="0"/>
              <a:t>Custo de subcontratações </a:t>
            </a:r>
            <a:r>
              <a:rPr lang="pt-BR" sz="1600" dirty="0"/>
              <a:t>– custo de um terceiro fazer a produção total ou em partes. Expresso R$ / unidade.</a:t>
            </a:r>
          </a:p>
          <a:p>
            <a:pPr>
              <a:tabLst>
                <a:tab pos="3562350" algn="l"/>
              </a:tabLst>
            </a:pPr>
            <a:endParaRPr lang="pt-BR" sz="1600" dirty="0"/>
          </a:p>
          <a:p>
            <a:pPr>
              <a:tabLst>
                <a:tab pos="3562350" algn="l"/>
              </a:tabLst>
            </a:pPr>
            <a:r>
              <a:rPr lang="pt-BR" sz="1600" b="1" dirty="0"/>
              <a:t>Custo de retardar as entregas </a:t>
            </a:r>
            <a:r>
              <a:rPr lang="pt-BR" sz="1600" dirty="0"/>
              <a:t>– decisão de não entregar produtos a clientes com menor participação, ou produtos com menor valor </a:t>
            </a:r>
            <a:r>
              <a:rPr lang="pt-BR" sz="1600" dirty="0" err="1"/>
              <a:t>acgregado</a:t>
            </a:r>
            <a:r>
              <a:rPr lang="pt-BR" sz="1600" dirty="0"/>
              <a:t>. Isso certamente refletirá na opinião do cliente e perda do mesmo.</a:t>
            </a:r>
          </a:p>
          <a:p>
            <a:pPr algn="ctr" eaLnBrk="0" hangingPunct="0">
              <a:tabLst>
                <a:tab pos="3562350" algn="l"/>
              </a:tabLst>
            </a:pPr>
            <a:endParaRPr lang="pt-BR" sz="1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46788"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46789" name="Text Box 5"/>
          <p:cNvSpPr txBox="1">
            <a:spLocks noChangeArrowheads="1"/>
          </p:cNvSpPr>
          <p:nvPr/>
        </p:nvSpPr>
        <p:spPr bwMode="auto">
          <a:xfrm>
            <a:off x="395536" y="1340768"/>
            <a:ext cx="8424862" cy="4965700"/>
          </a:xfrm>
          <a:prstGeom prst="rect">
            <a:avLst/>
          </a:prstGeom>
          <a:noFill/>
          <a:ln w="9525">
            <a:noFill/>
            <a:miter lim="800000"/>
            <a:headEnd/>
            <a:tailEnd/>
          </a:ln>
          <a:effectLst/>
        </p:spPr>
        <p:txBody>
          <a:bodyPr>
            <a:spAutoFit/>
          </a:bodyPr>
          <a:lstStyle/>
          <a:p>
            <a:pPr marL="457200" indent="-457200">
              <a:lnSpc>
                <a:spcPct val="160000"/>
              </a:lnSpc>
            </a:pPr>
            <a:r>
              <a:rPr lang="pt-BR" sz="2000" dirty="0">
                <a:solidFill>
                  <a:srgbClr val="000000"/>
                </a:solidFill>
              </a:rPr>
              <a:t>	Função do Planejamento mestre de Produção :</a:t>
            </a:r>
          </a:p>
          <a:p>
            <a:pPr marL="914400" lvl="1" indent="-457200">
              <a:lnSpc>
                <a:spcPct val="160000"/>
              </a:lnSpc>
              <a:buFontTx/>
              <a:buChar char="•"/>
            </a:pPr>
            <a:r>
              <a:rPr lang="pt-BR" sz="2000" dirty="0">
                <a:solidFill>
                  <a:srgbClr val="000000"/>
                </a:solidFill>
              </a:rPr>
              <a:t>Responsável por desmembrar os planos produtivos estratégicos de longo prazo</a:t>
            </a:r>
          </a:p>
          <a:p>
            <a:pPr marL="914400" lvl="1" indent="-457200">
              <a:lnSpc>
                <a:spcPct val="160000"/>
              </a:lnSpc>
              <a:buFontTx/>
              <a:buChar char="•"/>
            </a:pPr>
            <a:r>
              <a:rPr lang="pt-BR" sz="2000" dirty="0">
                <a:solidFill>
                  <a:srgbClr val="000000"/>
                </a:solidFill>
              </a:rPr>
              <a:t>Transformá-lo em planos específicos de produtos acabados (bens ou serviços) para médio prazo</a:t>
            </a:r>
          </a:p>
          <a:p>
            <a:pPr marL="914400" lvl="1" indent="-457200">
              <a:lnSpc>
                <a:spcPct val="160000"/>
              </a:lnSpc>
              <a:buFontTx/>
              <a:buChar char="•"/>
            </a:pPr>
            <a:r>
              <a:rPr lang="pt-BR" sz="2000" dirty="0">
                <a:solidFill>
                  <a:srgbClr val="000000"/>
                </a:solidFill>
              </a:rPr>
              <a:t>Direcionar os planos em programações e execuções das atividades (montagem, fabricação e compras)</a:t>
            </a:r>
          </a:p>
          <a:p>
            <a:pPr marL="914400" lvl="1" indent="-457200">
              <a:lnSpc>
                <a:spcPct val="160000"/>
              </a:lnSpc>
              <a:buFontTx/>
              <a:buChar char="•"/>
            </a:pPr>
            <a:r>
              <a:rPr lang="pt-BR" sz="2000" dirty="0">
                <a:solidFill>
                  <a:srgbClr val="000000"/>
                </a:solidFill>
              </a:rPr>
              <a:t>Fazer com que a empresa passe a assumir compromissos de montagem de produtos acabados, fabricação e compra de materiais externos</a:t>
            </a:r>
            <a:endParaRPr lang="pt-BR" sz="1600" dirty="0">
              <a:solidFill>
                <a:srgbClr val="000000"/>
              </a:solidFill>
            </a:endParaRPr>
          </a:p>
        </p:txBody>
      </p:sp>
      <p:sp>
        <p:nvSpPr>
          <p:cNvPr id="246791" name="Text Box 7"/>
          <p:cNvSpPr txBox="1">
            <a:spLocks noChangeArrowheads="1"/>
          </p:cNvSpPr>
          <p:nvPr/>
        </p:nvSpPr>
        <p:spPr bwMode="auto">
          <a:xfrm>
            <a:off x="781050" y="939800"/>
            <a:ext cx="7231660" cy="707886"/>
          </a:xfrm>
          <a:prstGeom prst="rect">
            <a:avLst/>
          </a:prstGeom>
          <a:noFill/>
          <a:ln w="9525">
            <a:noFill/>
            <a:miter lim="800000"/>
            <a:headEnd/>
            <a:tailEnd/>
          </a:ln>
          <a:effectLst/>
        </p:spPr>
        <p:txBody>
          <a:bodyPr wrap="none">
            <a:spAutoFit/>
          </a:bodyPr>
          <a:lstStyle/>
          <a:p>
            <a:r>
              <a:rPr lang="pt-BR" sz="2000" b="1" dirty="0" smtClean="0"/>
              <a:t>PLT – Programação de produção – capitulo IV – página 67</a:t>
            </a:r>
          </a:p>
          <a:p>
            <a:r>
              <a:rPr lang="pt-BR" sz="2000" b="1" dirty="0" smtClean="0"/>
              <a:t>Plano </a:t>
            </a:r>
            <a:r>
              <a:rPr lang="pt-BR" sz="2000" b="1" dirty="0"/>
              <a:t>mestre de produção</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Text Box 3"/>
          <p:cNvSpPr txBox="1">
            <a:spLocks noChangeArrowheads="1"/>
          </p:cNvSpPr>
          <p:nvPr/>
        </p:nvSpPr>
        <p:spPr bwMode="auto">
          <a:xfrm>
            <a:off x="669925" y="1409700"/>
            <a:ext cx="184150" cy="366713"/>
          </a:xfrm>
          <a:prstGeom prst="rect">
            <a:avLst/>
          </a:prstGeom>
          <a:noFill/>
          <a:ln w="9525">
            <a:noFill/>
            <a:miter lim="800000"/>
            <a:headEnd/>
            <a:tailEnd/>
          </a:ln>
          <a:effectLst/>
        </p:spPr>
        <p:txBody>
          <a:bodyPr wrap="none">
            <a:spAutoFit/>
          </a:bodyPr>
          <a:lstStyle/>
          <a:p>
            <a:pPr algn="ctr"/>
            <a:endParaRPr lang="pt-BR"/>
          </a:p>
        </p:txBody>
      </p:sp>
      <p:sp>
        <p:nvSpPr>
          <p:cNvPr id="247812" name="Rectangle 4"/>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47813" name="Rectangle 5"/>
          <p:cNvSpPr>
            <a:spLocks noChangeArrowheads="1"/>
          </p:cNvSpPr>
          <p:nvPr/>
        </p:nvSpPr>
        <p:spPr bwMode="auto">
          <a:xfrm>
            <a:off x="2051050" y="1916113"/>
            <a:ext cx="2305050" cy="649287"/>
          </a:xfrm>
          <a:prstGeom prst="rect">
            <a:avLst/>
          </a:prstGeom>
          <a:solidFill>
            <a:schemeClr val="accent1"/>
          </a:solidFill>
          <a:ln w="9525">
            <a:solidFill>
              <a:schemeClr val="tx1"/>
            </a:solidFill>
            <a:miter lim="800000"/>
            <a:headEnd/>
            <a:tailEnd/>
          </a:ln>
          <a:effectLst/>
        </p:spPr>
        <p:txBody>
          <a:bodyPr wrap="none" anchor="ctr"/>
          <a:lstStyle/>
          <a:p>
            <a:pPr algn="ctr"/>
            <a:r>
              <a:rPr lang="pt-BR" sz="2000"/>
              <a:t>Plano de produção</a:t>
            </a:r>
          </a:p>
        </p:txBody>
      </p:sp>
      <p:sp>
        <p:nvSpPr>
          <p:cNvPr id="247814" name="Rectangle 6"/>
          <p:cNvSpPr>
            <a:spLocks noChangeArrowheads="1"/>
          </p:cNvSpPr>
          <p:nvPr/>
        </p:nvSpPr>
        <p:spPr bwMode="auto">
          <a:xfrm>
            <a:off x="1547813" y="2997200"/>
            <a:ext cx="3887787" cy="2160588"/>
          </a:xfrm>
          <a:prstGeom prst="rect">
            <a:avLst/>
          </a:prstGeom>
          <a:solidFill>
            <a:schemeClr val="accent1"/>
          </a:solidFill>
          <a:ln w="9525">
            <a:solidFill>
              <a:schemeClr val="tx1"/>
            </a:solidFill>
            <a:miter lim="800000"/>
            <a:headEnd/>
            <a:tailEnd/>
          </a:ln>
          <a:effectLst/>
        </p:spPr>
        <p:txBody>
          <a:bodyPr wrap="none" anchor="ctr"/>
          <a:lstStyle/>
          <a:p>
            <a:pPr algn="ctr"/>
            <a:r>
              <a:rPr lang="pt-BR" sz="2000"/>
              <a:t>Planejamento mestre de produção</a:t>
            </a:r>
          </a:p>
          <a:p>
            <a:pPr algn="ctr"/>
            <a:r>
              <a:rPr lang="pt-BR" sz="2000"/>
              <a:t>PMP inicial</a:t>
            </a:r>
          </a:p>
          <a:p>
            <a:pPr algn="ctr"/>
            <a:endParaRPr lang="pt-BR" sz="2000"/>
          </a:p>
          <a:p>
            <a:pPr algn="ctr"/>
            <a:endParaRPr lang="pt-BR" sz="2000"/>
          </a:p>
          <a:p>
            <a:pPr algn="ctr"/>
            <a:endParaRPr lang="pt-BR" sz="2000"/>
          </a:p>
          <a:p>
            <a:pPr algn="ctr"/>
            <a:r>
              <a:rPr lang="pt-BR" sz="2000"/>
              <a:t>PMP final</a:t>
            </a:r>
          </a:p>
        </p:txBody>
      </p:sp>
      <p:sp>
        <p:nvSpPr>
          <p:cNvPr id="247815" name="AutoShape 7"/>
          <p:cNvSpPr>
            <a:spLocks noChangeArrowheads="1"/>
          </p:cNvSpPr>
          <p:nvPr/>
        </p:nvSpPr>
        <p:spPr bwMode="auto">
          <a:xfrm>
            <a:off x="3059113" y="3860800"/>
            <a:ext cx="914400" cy="609600"/>
          </a:xfrm>
          <a:prstGeom prst="flowChartDecision">
            <a:avLst/>
          </a:prstGeom>
          <a:solidFill>
            <a:schemeClr val="accent1"/>
          </a:solidFill>
          <a:ln w="9525">
            <a:solidFill>
              <a:schemeClr val="tx1"/>
            </a:solidFill>
            <a:miter lim="800000"/>
            <a:headEnd/>
            <a:tailEnd/>
          </a:ln>
          <a:effectLst/>
        </p:spPr>
        <p:txBody>
          <a:bodyPr wrap="none" anchor="ctr"/>
          <a:lstStyle/>
          <a:p>
            <a:pPr algn="ctr"/>
            <a:r>
              <a:rPr lang="pt-BR" sz="2000"/>
              <a:t>viável</a:t>
            </a:r>
          </a:p>
        </p:txBody>
      </p:sp>
      <p:sp>
        <p:nvSpPr>
          <p:cNvPr id="247816" name="Rectangle 8"/>
          <p:cNvSpPr>
            <a:spLocks noChangeArrowheads="1"/>
          </p:cNvSpPr>
          <p:nvPr/>
        </p:nvSpPr>
        <p:spPr bwMode="auto">
          <a:xfrm>
            <a:off x="1763713" y="5516563"/>
            <a:ext cx="3095625" cy="576262"/>
          </a:xfrm>
          <a:prstGeom prst="rect">
            <a:avLst/>
          </a:prstGeom>
          <a:solidFill>
            <a:schemeClr val="accent1"/>
          </a:solidFill>
          <a:ln w="9525">
            <a:solidFill>
              <a:schemeClr val="tx1"/>
            </a:solidFill>
            <a:miter lim="800000"/>
            <a:headEnd/>
            <a:tailEnd/>
          </a:ln>
          <a:effectLst/>
        </p:spPr>
        <p:txBody>
          <a:bodyPr wrap="none" anchor="ctr"/>
          <a:lstStyle/>
          <a:p>
            <a:pPr algn="ctr"/>
            <a:r>
              <a:rPr lang="pt-BR" sz="2000"/>
              <a:t>Programação da produção</a:t>
            </a:r>
          </a:p>
        </p:txBody>
      </p:sp>
      <p:sp>
        <p:nvSpPr>
          <p:cNvPr id="247817" name="Line 9"/>
          <p:cNvSpPr>
            <a:spLocks noChangeShapeType="1"/>
          </p:cNvSpPr>
          <p:nvPr/>
        </p:nvSpPr>
        <p:spPr bwMode="auto">
          <a:xfrm>
            <a:off x="3492500" y="4437063"/>
            <a:ext cx="0" cy="215900"/>
          </a:xfrm>
          <a:prstGeom prst="line">
            <a:avLst/>
          </a:prstGeom>
          <a:noFill/>
          <a:ln w="9525">
            <a:solidFill>
              <a:schemeClr val="tx1"/>
            </a:solidFill>
            <a:round/>
            <a:headEnd/>
            <a:tailEnd type="triangle" w="med" len="med"/>
          </a:ln>
          <a:effectLst/>
        </p:spPr>
        <p:txBody>
          <a:bodyPr wrap="none" anchor="ctr"/>
          <a:lstStyle/>
          <a:p>
            <a:endParaRPr lang="pt-BR"/>
          </a:p>
        </p:txBody>
      </p:sp>
      <p:sp>
        <p:nvSpPr>
          <p:cNvPr id="247818" name="Line 10"/>
          <p:cNvSpPr>
            <a:spLocks noChangeShapeType="1"/>
          </p:cNvSpPr>
          <p:nvPr/>
        </p:nvSpPr>
        <p:spPr bwMode="auto">
          <a:xfrm>
            <a:off x="3492500" y="3716338"/>
            <a:ext cx="0" cy="144462"/>
          </a:xfrm>
          <a:prstGeom prst="line">
            <a:avLst/>
          </a:prstGeom>
          <a:noFill/>
          <a:ln w="9525">
            <a:solidFill>
              <a:schemeClr val="tx1"/>
            </a:solidFill>
            <a:round/>
            <a:headEnd/>
            <a:tailEnd type="triangle" w="med" len="med"/>
          </a:ln>
          <a:effectLst/>
        </p:spPr>
        <p:txBody>
          <a:bodyPr wrap="none" anchor="ctr"/>
          <a:lstStyle/>
          <a:p>
            <a:endParaRPr lang="pt-BR"/>
          </a:p>
        </p:txBody>
      </p:sp>
      <p:sp>
        <p:nvSpPr>
          <p:cNvPr id="247819" name="Text Box 11"/>
          <p:cNvSpPr txBox="1">
            <a:spLocks noChangeArrowheads="1"/>
          </p:cNvSpPr>
          <p:nvPr/>
        </p:nvSpPr>
        <p:spPr bwMode="auto">
          <a:xfrm>
            <a:off x="3498850" y="4386263"/>
            <a:ext cx="420688" cy="274637"/>
          </a:xfrm>
          <a:prstGeom prst="rect">
            <a:avLst/>
          </a:prstGeom>
          <a:noFill/>
          <a:ln w="9525">
            <a:noFill/>
            <a:miter lim="800000"/>
            <a:headEnd/>
            <a:tailEnd/>
          </a:ln>
          <a:effectLst/>
        </p:spPr>
        <p:txBody>
          <a:bodyPr wrap="none">
            <a:spAutoFit/>
          </a:bodyPr>
          <a:lstStyle/>
          <a:p>
            <a:pPr algn="ctr"/>
            <a:r>
              <a:rPr lang="pt-BR" sz="1200"/>
              <a:t>sim</a:t>
            </a:r>
          </a:p>
        </p:txBody>
      </p:sp>
      <p:sp>
        <p:nvSpPr>
          <p:cNvPr id="247820" name="Line 12"/>
          <p:cNvSpPr>
            <a:spLocks noChangeShapeType="1"/>
          </p:cNvSpPr>
          <p:nvPr/>
        </p:nvSpPr>
        <p:spPr bwMode="auto">
          <a:xfrm>
            <a:off x="3995738" y="4149725"/>
            <a:ext cx="1871662" cy="0"/>
          </a:xfrm>
          <a:prstGeom prst="line">
            <a:avLst/>
          </a:prstGeom>
          <a:noFill/>
          <a:ln w="9525">
            <a:solidFill>
              <a:schemeClr val="tx1"/>
            </a:solidFill>
            <a:round/>
            <a:headEnd/>
            <a:tailEnd/>
          </a:ln>
          <a:effectLst/>
        </p:spPr>
        <p:txBody>
          <a:bodyPr wrap="none" anchor="ctr"/>
          <a:lstStyle/>
          <a:p>
            <a:endParaRPr lang="pt-BR"/>
          </a:p>
        </p:txBody>
      </p:sp>
      <p:sp>
        <p:nvSpPr>
          <p:cNvPr id="247821" name="Line 13"/>
          <p:cNvSpPr>
            <a:spLocks noChangeShapeType="1"/>
          </p:cNvSpPr>
          <p:nvPr/>
        </p:nvSpPr>
        <p:spPr bwMode="auto">
          <a:xfrm flipV="1">
            <a:off x="5867400" y="2205038"/>
            <a:ext cx="0" cy="1944687"/>
          </a:xfrm>
          <a:prstGeom prst="line">
            <a:avLst/>
          </a:prstGeom>
          <a:noFill/>
          <a:ln w="9525">
            <a:solidFill>
              <a:schemeClr val="tx1"/>
            </a:solidFill>
            <a:round/>
            <a:headEnd/>
            <a:tailEnd/>
          </a:ln>
          <a:effectLst/>
        </p:spPr>
        <p:txBody>
          <a:bodyPr wrap="none" anchor="ctr"/>
          <a:lstStyle/>
          <a:p>
            <a:endParaRPr lang="pt-BR"/>
          </a:p>
        </p:txBody>
      </p:sp>
      <p:sp>
        <p:nvSpPr>
          <p:cNvPr id="247822" name="Line 14"/>
          <p:cNvSpPr>
            <a:spLocks noChangeShapeType="1"/>
          </p:cNvSpPr>
          <p:nvPr/>
        </p:nvSpPr>
        <p:spPr bwMode="auto">
          <a:xfrm flipH="1">
            <a:off x="4500563" y="2205038"/>
            <a:ext cx="1366837"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247823" name="Text Box 15"/>
          <p:cNvSpPr txBox="1">
            <a:spLocks noChangeArrowheads="1"/>
          </p:cNvSpPr>
          <p:nvPr/>
        </p:nvSpPr>
        <p:spPr bwMode="auto">
          <a:xfrm>
            <a:off x="3924300" y="3881438"/>
            <a:ext cx="436563" cy="274637"/>
          </a:xfrm>
          <a:prstGeom prst="rect">
            <a:avLst/>
          </a:prstGeom>
          <a:noFill/>
          <a:ln w="9525">
            <a:noFill/>
            <a:miter lim="800000"/>
            <a:headEnd/>
            <a:tailEnd/>
          </a:ln>
          <a:effectLst/>
        </p:spPr>
        <p:txBody>
          <a:bodyPr wrap="none">
            <a:spAutoFit/>
          </a:bodyPr>
          <a:lstStyle/>
          <a:p>
            <a:pPr algn="ctr"/>
            <a:r>
              <a:rPr lang="pt-BR" sz="1200"/>
              <a:t>não</a:t>
            </a:r>
          </a:p>
        </p:txBody>
      </p:sp>
      <p:sp>
        <p:nvSpPr>
          <p:cNvPr id="247824" name="Text Box 16"/>
          <p:cNvSpPr txBox="1">
            <a:spLocks noChangeArrowheads="1"/>
          </p:cNvSpPr>
          <p:nvPr/>
        </p:nvSpPr>
        <p:spPr bwMode="auto">
          <a:xfrm>
            <a:off x="88900" y="1930400"/>
            <a:ext cx="1027113" cy="274638"/>
          </a:xfrm>
          <a:prstGeom prst="rect">
            <a:avLst/>
          </a:prstGeom>
          <a:noFill/>
          <a:ln w="9525">
            <a:noFill/>
            <a:miter lim="800000"/>
            <a:headEnd/>
            <a:tailEnd/>
          </a:ln>
          <a:effectLst/>
        </p:spPr>
        <p:txBody>
          <a:bodyPr wrap="none">
            <a:spAutoFit/>
          </a:bodyPr>
          <a:lstStyle/>
          <a:p>
            <a:pPr algn="ctr"/>
            <a:r>
              <a:rPr lang="pt-BR" sz="1200"/>
              <a:t>Longo prazo</a:t>
            </a:r>
          </a:p>
        </p:txBody>
      </p:sp>
      <p:sp>
        <p:nvSpPr>
          <p:cNvPr id="247825" name="Text Box 17"/>
          <p:cNvSpPr txBox="1">
            <a:spLocks noChangeArrowheads="1"/>
          </p:cNvSpPr>
          <p:nvPr/>
        </p:nvSpPr>
        <p:spPr bwMode="auto">
          <a:xfrm>
            <a:off x="92075" y="3802063"/>
            <a:ext cx="1019175" cy="274637"/>
          </a:xfrm>
          <a:prstGeom prst="rect">
            <a:avLst/>
          </a:prstGeom>
          <a:noFill/>
          <a:ln w="9525">
            <a:noFill/>
            <a:miter lim="800000"/>
            <a:headEnd/>
            <a:tailEnd/>
          </a:ln>
          <a:effectLst/>
        </p:spPr>
        <p:txBody>
          <a:bodyPr wrap="none">
            <a:spAutoFit/>
          </a:bodyPr>
          <a:lstStyle/>
          <a:p>
            <a:pPr algn="ctr"/>
            <a:r>
              <a:rPr lang="pt-BR" sz="1200"/>
              <a:t>Médio prazo</a:t>
            </a:r>
          </a:p>
        </p:txBody>
      </p:sp>
      <p:sp>
        <p:nvSpPr>
          <p:cNvPr id="247826" name="Text Box 18"/>
          <p:cNvSpPr txBox="1">
            <a:spLocks noChangeArrowheads="1"/>
          </p:cNvSpPr>
          <p:nvPr/>
        </p:nvSpPr>
        <p:spPr bwMode="auto">
          <a:xfrm>
            <a:off x="131763" y="5602288"/>
            <a:ext cx="977900" cy="274637"/>
          </a:xfrm>
          <a:prstGeom prst="rect">
            <a:avLst/>
          </a:prstGeom>
          <a:noFill/>
          <a:ln w="9525">
            <a:noFill/>
            <a:miter lim="800000"/>
            <a:headEnd/>
            <a:tailEnd/>
          </a:ln>
          <a:effectLst/>
        </p:spPr>
        <p:txBody>
          <a:bodyPr wrap="none">
            <a:spAutoFit/>
          </a:bodyPr>
          <a:lstStyle/>
          <a:p>
            <a:pPr algn="ctr"/>
            <a:r>
              <a:rPr lang="pt-BR" sz="1200"/>
              <a:t>Curto prazo</a:t>
            </a:r>
          </a:p>
        </p:txBody>
      </p:sp>
      <p:sp>
        <p:nvSpPr>
          <p:cNvPr id="247827" name="Line 19"/>
          <p:cNvSpPr>
            <a:spLocks noChangeShapeType="1"/>
          </p:cNvSpPr>
          <p:nvPr/>
        </p:nvSpPr>
        <p:spPr bwMode="auto">
          <a:xfrm flipV="1">
            <a:off x="539750" y="2205038"/>
            <a:ext cx="0" cy="1511300"/>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247828" name="Line 20"/>
          <p:cNvSpPr>
            <a:spLocks noChangeShapeType="1"/>
          </p:cNvSpPr>
          <p:nvPr/>
        </p:nvSpPr>
        <p:spPr bwMode="auto">
          <a:xfrm flipV="1">
            <a:off x="539750" y="4078288"/>
            <a:ext cx="0" cy="1511300"/>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247829" name="AutoShape 21"/>
          <p:cNvSpPr>
            <a:spLocks noChangeArrowheads="1"/>
          </p:cNvSpPr>
          <p:nvPr/>
        </p:nvSpPr>
        <p:spPr bwMode="auto">
          <a:xfrm>
            <a:off x="3059113" y="2565400"/>
            <a:ext cx="288925" cy="287338"/>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pt-BR"/>
          </a:p>
        </p:txBody>
      </p:sp>
      <p:sp>
        <p:nvSpPr>
          <p:cNvPr id="247830" name="AutoShape 22"/>
          <p:cNvSpPr>
            <a:spLocks noChangeArrowheads="1"/>
          </p:cNvSpPr>
          <p:nvPr/>
        </p:nvSpPr>
        <p:spPr bwMode="auto">
          <a:xfrm>
            <a:off x="3059113" y="5157788"/>
            <a:ext cx="288925" cy="287337"/>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pt-BR"/>
          </a:p>
        </p:txBody>
      </p:sp>
      <p:sp>
        <p:nvSpPr>
          <p:cNvPr id="247831" name="Text Box 23"/>
          <p:cNvSpPr txBox="1">
            <a:spLocks noChangeArrowheads="1"/>
          </p:cNvSpPr>
          <p:nvPr/>
        </p:nvSpPr>
        <p:spPr bwMode="auto">
          <a:xfrm>
            <a:off x="6013450" y="1911350"/>
            <a:ext cx="2662238" cy="4206875"/>
          </a:xfrm>
          <a:prstGeom prst="rect">
            <a:avLst/>
          </a:prstGeom>
          <a:noFill/>
          <a:ln w="9525">
            <a:noFill/>
            <a:miter lim="800000"/>
            <a:headEnd/>
            <a:tailEnd/>
          </a:ln>
          <a:effectLst/>
        </p:spPr>
        <p:txBody>
          <a:bodyPr>
            <a:spAutoFit/>
          </a:bodyPr>
          <a:lstStyle/>
          <a:p>
            <a:pPr>
              <a:lnSpc>
                <a:spcPct val="140000"/>
              </a:lnSpc>
            </a:pPr>
            <a:r>
              <a:rPr lang="pt-BR" sz="1600"/>
              <a:t>O plano de produção o nível de agregação dos produtos e a unidade de tempo analisada. Ele trabalha com família de produtos, tempo meses, trimestre e anos.</a:t>
            </a:r>
          </a:p>
          <a:p>
            <a:pPr>
              <a:lnSpc>
                <a:spcPct val="140000"/>
              </a:lnSpc>
            </a:pPr>
            <a:r>
              <a:rPr lang="pt-BR" sz="1600"/>
              <a:t>O plano mestre trata dos produtos de forma individualizada, e o tempo é de semanas. Meses no máximo.</a:t>
            </a:r>
          </a:p>
        </p:txBody>
      </p:sp>
      <p:sp>
        <p:nvSpPr>
          <p:cNvPr id="247833" name="Text Box 25"/>
          <p:cNvSpPr txBox="1">
            <a:spLocks noChangeArrowheads="1"/>
          </p:cNvSpPr>
          <p:nvPr/>
        </p:nvSpPr>
        <p:spPr bwMode="auto">
          <a:xfrm>
            <a:off x="781050" y="939800"/>
            <a:ext cx="3373438" cy="396875"/>
          </a:xfrm>
          <a:prstGeom prst="rect">
            <a:avLst/>
          </a:prstGeom>
          <a:noFill/>
          <a:ln w="9525">
            <a:noFill/>
            <a:miter lim="800000"/>
            <a:headEnd/>
            <a:tailEnd/>
          </a:ln>
          <a:effectLst/>
        </p:spPr>
        <p:txBody>
          <a:bodyPr wrap="none">
            <a:spAutoFit/>
          </a:bodyPr>
          <a:lstStyle/>
          <a:p>
            <a:r>
              <a:rPr lang="pt-BR" sz="2000" b="1"/>
              <a:t>Plano mestre de produção</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Grp="1" noChangeArrowheads="1"/>
          </p:cNvSpPr>
          <p:nvPr>
            <p:ph type="body" idx="4294967295"/>
          </p:nvPr>
        </p:nvSpPr>
        <p:spPr bwMode="auto">
          <a:xfrm>
            <a:off x="914400" y="1412875"/>
            <a:ext cx="8229600" cy="5111750"/>
          </a:xfrm>
          <a:prstGeom prst="rect">
            <a:avLst/>
          </a:prstGeom>
          <a:noFill/>
          <a:ln w="12700">
            <a:miter lim="800000"/>
            <a:headEnd type="none" w="sm" len="sm"/>
            <a:tailEnd type="none" w="sm" len="sm"/>
          </a:ln>
        </p:spPr>
        <p:txBody>
          <a:bodyPr/>
          <a:lstStyle/>
          <a:p>
            <a:pPr>
              <a:lnSpc>
                <a:spcPct val="80000"/>
              </a:lnSpc>
              <a:spcBef>
                <a:spcPct val="0"/>
              </a:spcBef>
              <a:buFontTx/>
              <a:buNone/>
            </a:pPr>
            <a:r>
              <a:rPr lang="pt-BR" sz="2800" b="1" smtClean="0">
                <a:latin typeface="Arial" charset="0"/>
              </a:rPr>
              <a:t>	O planejamento da produção é um processo que deve responder às perguntas: </a:t>
            </a:r>
          </a:p>
          <a:p>
            <a:pPr>
              <a:lnSpc>
                <a:spcPct val="80000"/>
              </a:lnSpc>
              <a:spcBef>
                <a:spcPct val="0"/>
              </a:spcBef>
              <a:buFontTx/>
              <a:buNone/>
            </a:pPr>
            <a:endParaRPr lang="pt-BR" sz="2800" b="1" smtClean="0">
              <a:latin typeface="Arial" charset="0"/>
            </a:endParaRPr>
          </a:p>
          <a:p>
            <a:pPr>
              <a:lnSpc>
                <a:spcPct val="80000"/>
              </a:lnSpc>
              <a:spcBef>
                <a:spcPct val="0"/>
              </a:spcBef>
              <a:buFontTx/>
              <a:buNone/>
            </a:pPr>
            <a:r>
              <a:rPr lang="pt-BR" sz="2800" b="1" smtClean="0">
                <a:latin typeface="Arial" charset="0"/>
              </a:rPr>
              <a:t>	o que, </a:t>
            </a:r>
          </a:p>
          <a:p>
            <a:pPr>
              <a:lnSpc>
                <a:spcPct val="80000"/>
              </a:lnSpc>
              <a:spcBef>
                <a:spcPct val="0"/>
              </a:spcBef>
              <a:buFontTx/>
              <a:buNone/>
            </a:pPr>
            <a:r>
              <a:rPr lang="pt-BR" sz="2800" b="1" smtClean="0">
                <a:latin typeface="Arial" charset="0"/>
              </a:rPr>
              <a:t>	quanto, </a:t>
            </a:r>
          </a:p>
          <a:p>
            <a:pPr>
              <a:lnSpc>
                <a:spcPct val="80000"/>
              </a:lnSpc>
              <a:spcBef>
                <a:spcPct val="0"/>
              </a:spcBef>
              <a:buFontTx/>
              <a:buNone/>
            </a:pPr>
            <a:r>
              <a:rPr lang="pt-BR" sz="2800" b="1" smtClean="0">
                <a:latin typeface="Arial" charset="0"/>
              </a:rPr>
              <a:t>	quando e</a:t>
            </a:r>
          </a:p>
          <a:p>
            <a:pPr>
              <a:lnSpc>
                <a:spcPct val="80000"/>
              </a:lnSpc>
              <a:spcBef>
                <a:spcPct val="0"/>
              </a:spcBef>
              <a:buFontTx/>
              <a:buNone/>
            </a:pPr>
            <a:r>
              <a:rPr lang="pt-BR" sz="2800" b="1" smtClean="0">
                <a:latin typeface="Arial" charset="0"/>
              </a:rPr>
              <a:t>	como produzir ? </a:t>
            </a:r>
          </a:p>
          <a:p>
            <a:pPr>
              <a:lnSpc>
                <a:spcPct val="80000"/>
              </a:lnSpc>
              <a:spcBef>
                <a:spcPct val="0"/>
              </a:spcBef>
              <a:buFontTx/>
              <a:buNone/>
            </a:pPr>
            <a:endParaRPr lang="pt-BR" sz="2800" b="1" smtClean="0">
              <a:latin typeface="Arial" charset="0"/>
            </a:endParaRPr>
          </a:p>
          <a:p>
            <a:pPr>
              <a:lnSpc>
                <a:spcPct val="80000"/>
              </a:lnSpc>
              <a:spcBef>
                <a:spcPct val="0"/>
              </a:spcBef>
              <a:buFontTx/>
              <a:buNone/>
            </a:pPr>
            <a:r>
              <a:rPr lang="pt-BR" sz="2800" b="1" smtClean="0">
                <a:latin typeface="Arial" charset="0"/>
              </a:rPr>
              <a:t>	Independentemente do tipo da empresa, é necessário planejar como atender as necessidades dos clientes, entregando os produtos corretos no momento em que são necessários e dentro das especificações estabelecidas.</a:t>
            </a:r>
            <a:r>
              <a:rPr lang="pt-BR" sz="2800" smtClean="0">
                <a:latin typeface="Arial" charset="0"/>
              </a:rPr>
              <a:t> </a:t>
            </a:r>
          </a:p>
        </p:txBody>
      </p:sp>
      <p:sp>
        <p:nvSpPr>
          <p:cNvPr id="248835" name="Text Box 3"/>
          <p:cNvSpPr txBox="1">
            <a:spLocks noChangeArrowheads="1"/>
          </p:cNvSpPr>
          <p:nvPr/>
        </p:nvSpPr>
        <p:spPr bwMode="auto">
          <a:xfrm>
            <a:off x="400050" y="836613"/>
            <a:ext cx="7940675" cy="396875"/>
          </a:xfrm>
          <a:prstGeom prst="rect">
            <a:avLst/>
          </a:prstGeom>
          <a:noFill/>
          <a:ln w="9525">
            <a:noFill/>
            <a:miter lim="800000"/>
            <a:headEnd/>
            <a:tailEnd/>
          </a:ln>
          <a:effectLst/>
        </p:spPr>
        <p:txBody>
          <a:bodyPr>
            <a:spAutoFit/>
          </a:bodyPr>
          <a:lstStyle/>
          <a:p>
            <a:r>
              <a:rPr lang="pt-BR" sz="2000" b="1" u="sng"/>
              <a:t>Conceito básico de Planejamento da Produção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body" idx="4294967295"/>
          </p:nvPr>
        </p:nvSpPr>
        <p:spPr bwMode="auto">
          <a:xfrm>
            <a:off x="611560" y="980728"/>
            <a:ext cx="7772400" cy="4968875"/>
          </a:xfrm>
          <a:prstGeom prst="rect">
            <a:avLst/>
          </a:prstGeom>
          <a:solidFill>
            <a:srgbClr val="FFFFFF"/>
          </a:solidFill>
          <a:ln>
            <a:solidFill>
              <a:srgbClr val="000000"/>
            </a:solidFill>
            <a:miter lim="800000"/>
            <a:headEnd/>
            <a:tailEnd/>
          </a:ln>
        </p:spPr>
        <p:txBody>
          <a:bodyPr/>
          <a:lstStyle/>
          <a:p>
            <a:pPr>
              <a:lnSpc>
                <a:spcPct val="140000"/>
              </a:lnSpc>
              <a:buFontTx/>
              <a:buNone/>
            </a:pPr>
            <a:r>
              <a:rPr lang="pt-BR" sz="600" smtClean="0">
                <a:latin typeface="Arial" charset="0"/>
              </a:rPr>
              <a:t>	</a:t>
            </a:r>
            <a:r>
              <a:rPr lang="pt-BR" sz="2000" smtClean="0">
                <a:latin typeface="Arial" charset="0"/>
              </a:rPr>
              <a:t>A função de produção não é apenas as operações de fabricação e montagem dos bens :</a:t>
            </a:r>
          </a:p>
          <a:p>
            <a:pPr lvl="1">
              <a:lnSpc>
                <a:spcPct val="140000"/>
              </a:lnSpc>
            </a:pPr>
            <a:r>
              <a:rPr lang="pt-BR" sz="2000" smtClean="0">
                <a:latin typeface="Arial" charset="0"/>
              </a:rPr>
              <a:t>Armazenagem</a:t>
            </a:r>
          </a:p>
          <a:p>
            <a:pPr lvl="1">
              <a:lnSpc>
                <a:spcPct val="140000"/>
              </a:lnSpc>
            </a:pPr>
            <a:r>
              <a:rPr lang="pt-BR" sz="2000" smtClean="0">
                <a:latin typeface="Arial" charset="0"/>
              </a:rPr>
              <a:t>Movimentação</a:t>
            </a:r>
          </a:p>
          <a:p>
            <a:pPr lvl="1">
              <a:lnSpc>
                <a:spcPct val="140000"/>
              </a:lnSpc>
            </a:pPr>
            <a:r>
              <a:rPr lang="pt-BR" sz="2000" smtClean="0">
                <a:latin typeface="Arial" charset="0"/>
              </a:rPr>
              <a:t>Transportes</a:t>
            </a:r>
          </a:p>
          <a:p>
            <a:pPr lvl="1">
              <a:lnSpc>
                <a:spcPct val="140000"/>
              </a:lnSpc>
            </a:pPr>
            <a:r>
              <a:rPr lang="pt-BR" sz="2000" smtClean="0">
                <a:latin typeface="Arial" charset="0"/>
              </a:rPr>
              <a:t>Embalagens</a:t>
            </a:r>
          </a:p>
          <a:p>
            <a:pPr lvl="1">
              <a:lnSpc>
                <a:spcPct val="140000"/>
              </a:lnSpc>
            </a:pPr>
            <a:endParaRPr lang="pt-BR" sz="2000" smtClean="0">
              <a:latin typeface="Arial" charset="0"/>
            </a:endParaRPr>
          </a:p>
          <a:p>
            <a:pPr>
              <a:lnSpc>
                <a:spcPct val="140000"/>
              </a:lnSpc>
              <a:buFontTx/>
              <a:buNone/>
            </a:pPr>
            <a:r>
              <a:rPr lang="pt-BR" sz="2000" smtClean="0">
                <a:latin typeface="Arial" charset="0"/>
              </a:rPr>
              <a:t>A essência da função de produção consiste :</a:t>
            </a:r>
          </a:p>
          <a:p>
            <a:pPr>
              <a:lnSpc>
                <a:spcPct val="140000"/>
              </a:lnSpc>
            </a:pPr>
            <a:r>
              <a:rPr lang="pt-BR" sz="2000" smtClean="0">
                <a:latin typeface="Arial" charset="0"/>
              </a:rPr>
              <a:t>Adicionar valor aos bens ou serviços durante o processo de transformação</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body" idx="4294967295"/>
          </p:nvPr>
        </p:nvSpPr>
        <p:spPr bwMode="auto">
          <a:xfrm>
            <a:off x="539552" y="1556792"/>
            <a:ext cx="8229600" cy="4525963"/>
          </a:xfrm>
          <a:prstGeom prst="rect">
            <a:avLst/>
          </a:prstGeom>
          <a:solidFill>
            <a:srgbClr val="FFFFFF"/>
          </a:solidFill>
          <a:ln>
            <a:solidFill>
              <a:srgbClr val="000000"/>
            </a:solidFill>
            <a:miter lim="800000"/>
            <a:headEnd/>
            <a:tailEnd/>
          </a:ln>
        </p:spPr>
        <p:txBody>
          <a:bodyPr/>
          <a:lstStyle/>
          <a:p>
            <a:pPr marL="533400" indent="-533400">
              <a:lnSpc>
                <a:spcPct val="130000"/>
              </a:lnSpc>
            </a:pPr>
            <a:r>
              <a:rPr lang="pt-BR" smtClean="0">
                <a:latin typeface="Arial" charset="0"/>
              </a:rPr>
              <a:t>O Planejamento Mestre de Produção – PMP faz o cálculo das necessidades de produtos finais, indicando :</a:t>
            </a:r>
          </a:p>
          <a:p>
            <a:pPr marL="1295400" lvl="2" indent="-381000">
              <a:lnSpc>
                <a:spcPct val="130000"/>
              </a:lnSpc>
              <a:buFontTx/>
              <a:buAutoNum type="arabicPeriod"/>
            </a:pPr>
            <a:r>
              <a:rPr lang="pt-BR" sz="3200" smtClean="0">
                <a:latin typeface="Arial" charset="0"/>
              </a:rPr>
              <a:t> a quantidade e </a:t>
            </a:r>
          </a:p>
          <a:p>
            <a:pPr marL="1295400" lvl="2" indent="-381000">
              <a:lnSpc>
                <a:spcPct val="130000"/>
              </a:lnSpc>
              <a:buFontTx/>
              <a:buAutoNum type="arabicPeriod"/>
            </a:pPr>
            <a:r>
              <a:rPr lang="pt-BR" sz="3200" smtClean="0">
                <a:latin typeface="Arial" charset="0"/>
              </a:rPr>
              <a:t>período de tempo em que deverão estar prontos.</a:t>
            </a:r>
          </a:p>
          <a:p>
            <a:pPr marL="533400" indent="-533400">
              <a:lnSpc>
                <a:spcPct val="130000"/>
              </a:lnSpc>
            </a:pPr>
            <a:endParaRPr lang="pt-BR" smtClean="0">
              <a:latin typeface="Arial" charset="0"/>
            </a:endParaRPr>
          </a:p>
        </p:txBody>
      </p:sp>
      <p:sp>
        <p:nvSpPr>
          <p:cNvPr id="249861" name="Text Box 5"/>
          <p:cNvSpPr txBox="1">
            <a:spLocks noChangeArrowheads="1"/>
          </p:cNvSpPr>
          <p:nvPr/>
        </p:nvSpPr>
        <p:spPr bwMode="auto">
          <a:xfrm>
            <a:off x="400050" y="836613"/>
            <a:ext cx="7940675" cy="396875"/>
          </a:xfrm>
          <a:prstGeom prst="rect">
            <a:avLst/>
          </a:prstGeom>
          <a:noFill/>
          <a:ln w="9525">
            <a:noFill/>
            <a:miter lim="800000"/>
            <a:headEnd/>
            <a:tailEnd/>
          </a:ln>
          <a:effectLst/>
        </p:spPr>
        <p:txBody>
          <a:bodyPr>
            <a:spAutoFit/>
          </a:bodyPr>
          <a:lstStyle/>
          <a:p>
            <a:r>
              <a:rPr lang="pt-BR" sz="2000" b="1" u="sng"/>
              <a:t>Conceito básico de Planejamento da Produção</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body" idx="4294967295"/>
          </p:nvPr>
        </p:nvSpPr>
        <p:spPr bwMode="auto">
          <a:xfrm>
            <a:off x="395536" y="1556792"/>
            <a:ext cx="8229600" cy="4525963"/>
          </a:xfrm>
          <a:prstGeom prst="rect">
            <a:avLst/>
          </a:prstGeom>
          <a:solidFill>
            <a:srgbClr val="FFFFFF"/>
          </a:solidFill>
          <a:ln>
            <a:solidFill>
              <a:srgbClr val="000000"/>
            </a:solidFill>
            <a:miter lim="800000"/>
            <a:headEnd/>
            <a:tailEnd/>
          </a:ln>
        </p:spPr>
        <p:txBody>
          <a:bodyPr/>
          <a:lstStyle/>
          <a:p>
            <a:r>
              <a:rPr lang="pt-BR" smtClean="0">
                <a:latin typeface="Arial" charset="0"/>
              </a:rPr>
              <a:t> </a:t>
            </a:r>
            <a:r>
              <a:rPr lang="pt-BR" b="1" smtClean="0">
                <a:latin typeface="Arial" charset="0"/>
              </a:rPr>
              <a:t>Demanda dependente</a:t>
            </a:r>
            <a:r>
              <a:rPr lang="pt-BR" smtClean="0">
                <a:latin typeface="Arial" charset="0"/>
              </a:rPr>
              <a:t> (quando o produto em questão faz parte – depende – de outro produto)</a:t>
            </a:r>
          </a:p>
          <a:p>
            <a:pPr>
              <a:buFontTx/>
              <a:buNone/>
            </a:pPr>
            <a:endParaRPr lang="pt-BR" smtClean="0">
              <a:latin typeface="Arial" charset="0"/>
            </a:endParaRPr>
          </a:p>
          <a:p>
            <a:r>
              <a:rPr lang="pt-BR" b="1" smtClean="0">
                <a:latin typeface="Arial" charset="0"/>
              </a:rPr>
              <a:t>Demanda independente</a:t>
            </a:r>
            <a:r>
              <a:rPr lang="pt-BR" smtClean="0">
                <a:latin typeface="Arial" charset="0"/>
              </a:rPr>
              <a:t> (que não depende de nenhum outro produto), dos pedidos em carteira e do nível de estoque dos produtos.</a:t>
            </a:r>
          </a:p>
        </p:txBody>
      </p:sp>
      <p:sp>
        <p:nvSpPr>
          <p:cNvPr id="250885" name="Text Box 5"/>
          <p:cNvSpPr txBox="1">
            <a:spLocks noChangeArrowheads="1"/>
          </p:cNvSpPr>
          <p:nvPr/>
        </p:nvSpPr>
        <p:spPr bwMode="auto">
          <a:xfrm>
            <a:off x="400050" y="836613"/>
            <a:ext cx="7940675" cy="396875"/>
          </a:xfrm>
          <a:prstGeom prst="rect">
            <a:avLst/>
          </a:prstGeom>
          <a:noFill/>
          <a:ln w="9525">
            <a:noFill/>
            <a:miter lim="800000"/>
            <a:headEnd/>
            <a:tailEnd/>
          </a:ln>
          <a:effectLst/>
        </p:spPr>
        <p:txBody>
          <a:bodyPr>
            <a:spAutoFit/>
          </a:bodyPr>
          <a:lstStyle/>
          <a:p>
            <a:r>
              <a:rPr lang="pt-BR" sz="2000" b="1" u="sng"/>
              <a:t>Conceito básico de Planejamento da Produção</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body" idx="4294967295"/>
          </p:nvPr>
        </p:nvSpPr>
        <p:spPr bwMode="auto">
          <a:xfrm>
            <a:off x="467544" y="1484784"/>
            <a:ext cx="8229600" cy="4525963"/>
          </a:xfrm>
          <a:prstGeom prst="rect">
            <a:avLst/>
          </a:prstGeom>
          <a:solidFill>
            <a:srgbClr val="FFFFFF"/>
          </a:solidFill>
          <a:ln>
            <a:solidFill>
              <a:srgbClr val="000000"/>
            </a:solidFill>
            <a:miter lim="800000"/>
            <a:headEnd/>
            <a:tailEnd/>
          </a:ln>
        </p:spPr>
        <p:txBody>
          <a:bodyPr/>
          <a:lstStyle/>
          <a:p>
            <a:pPr>
              <a:lnSpc>
                <a:spcPct val="90000"/>
              </a:lnSpc>
              <a:buFontTx/>
              <a:buNone/>
            </a:pPr>
            <a:r>
              <a:rPr lang="pt-BR" sz="2800" smtClean="0">
                <a:latin typeface="Arial" charset="0"/>
              </a:rPr>
              <a:t> Exemplo prático : </a:t>
            </a:r>
          </a:p>
          <a:p>
            <a:pPr>
              <a:lnSpc>
                <a:spcPct val="90000"/>
              </a:lnSpc>
              <a:buFontTx/>
              <a:buNone/>
            </a:pPr>
            <a:endParaRPr lang="pt-BR" sz="2800" smtClean="0">
              <a:latin typeface="Arial" charset="0"/>
            </a:endParaRPr>
          </a:p>
          <a:p>
            <a:pPr>
              <a:lnSpc>
                <a:spcPct val="90000"/>
              </a:lnSpc>
            </a:pPr>
            <a:r>
              <a:rPr lang="pt-BR" sz="2800" b="1" smtClean="0">
                <a:latin typeface="Arial" charset="0"/>
              </a:rPr>
              <a:t>Demanda dependente</a:t>
            </a:r>
          </a:p>
          <a:p>
            <a:pPr lvl="3">
              <a:lnSpc>
                <a:spcPct val="90000"/>
              </a:lnSpc>
            </a:pPr>
            <a:r>
              <a:rPr lang="pt-BR" sz="1800" smtClean="0">
                <a:latin typeface="Arial" charset="0"/>
              </a:rPr>
              <a:t>Parafuso do farol do veículo</a:t>
            </a:r>
          </a:p>
          <a:p>
            <a:pPr lvl="3">
              <a:lnSpc>
                <a:spcPct val="90000"/>
              </a:lnSpc>
            </a:pPr>
            <a:r>
              <a:rPr lang="pt-BR" sz="1800" smtClean="0">
                <a:latin typeface="Arial" charset="0"/>
              </a:rPr>
              <a:t>Farol</a:t>
            </a:r>
          </a:p>
          <a:p>
            <a:pPr lvl="3">
              <a:lnSpc>
                <a:spcPct val="90000"/>
              </a:lnSpc>
            </a:pPr>
            <a:r>
              <a:rPr lang="pt-BR" sz="1800" smtClean="0">
                <a:latin typeface="Arial" charset="0"/>
              </a:rPr>
              <a:t>Pára-choque</a:t>
            </a:r>
          </a:p>
          <a:p>
            <a:pPr lvl="3">
              <a:lnSpc>
                <a:spcPct val="90000"/>
              </a:lnSpc>
            </a:pPr>
            <a:r>
              <a:rPr lang="pt-BR" sz="1800" smtClean="0">
                <a:latin typeface="Arial" charset="0"/>
              </a:rPr>
              <a:t>Grafite para lapiseira </a:t>
            </a:r>
          </a:p>
          <a:p>
            <a:pPr>
              <a:lnSpc>
                <a:spcPct val="90000"/>
              </a:lnSpc>
            </a:pPr>
            <a:r>
              <a:rPr lang="pt-BR" sz="2800" b="1" smtClean="0">
                <a:latin typeface="Arial" charset="0"/>
              </a:rPr>
              <a:t>Demanda independente</a:t>
            </a:r>
          </a:p>
          <a:p>
            <a:pPr lvl="3">
              <a:lnSpc>
                <a:spcPct val="90000"/>
              </a:lnSpc>
            </a:pPr>
            <a:r>
              <a:rPr lang="pt-BR" sz="1800" smtClean="0">
                <a:latin typeface="Arial" charset="0"/>
              </a:rPr>
              <a:t>Carro</a:t>
            </a:r>
          </a:p>
          <a:p>
            <a:pPr lvl="3">
              <a:lnSpc>
                <a:spcPct val="90000"/>
              </a:lnSpc>
            </a:pPr>
            <a:r>
              <a:rPr lang="pt-BR" sz="1800" smtClean="0">
                <a:latin typeface="Arial" charset="0"/>
              </a:rPr>
              <a:t>Lapiseira</a:t>
            </a:r>
          </a:p>
          <a:p>
            <a:pPr lvl="3">
              <a:lnSpc>
                <a:spcPct val="90000"/>
              </a:lnSpc>
            </a:pPr>
            <a:r>
              <a:rPr lang="pt-BR" sz="1800" smtClean="0">
                <a:latin typeface="Arial" charset="0"/>
              </a:rPr>
              <a:t>Rádio relógio</a:t>
            </a:r>
          </a:p>
          <a:p>
            <a:pPr lvl="3">
              <a:lnSpc>
                <a:spcPct val="90000"/>
              </a:lnSpc>
            </a:pPr>
            <a:r>
              <a:rPr lang="pt-BR" sz="1800" smtClean="0">
                <a:latin typeface="Arial" charset="0"/>
              </a:rPr>
              <a:t>Caderno escolar</a:t>
            </a:r>
          </a:p>
        </p:txBody>
      </p:sp>
      <p:sp>
        <p:nvSpPr>
          <p:cNvPr id="251909" name="Text Box 5"/>
          <p:cNvSpPr txBox="1">
            <a:spLocks noChangeArrowheads="1"/>
          </p:cNvSpPr>
          <p:nvPr/>
        </p:nvSpPr>
        <p:spPr bwMode="auto">
          <a:xfrm>
            <a:off x="400050" y="836613"/>
            <a:ext cx="7940675" cy="396875"/>
          </a:xfrm>
          <a:prstGeom prst="rect">
            <a:avLst/>
          </a:prstGeom>
          <a:noFill/>
          <a:ln w="9525">
            <a:noFill/>
            <a:miter lim="800000"/>
            <a:headEnd/>
            <a:tailEnd/>
          </a:ln>
          <a:effectLst/>
        </p:spPr>
        <p:txBody>
          <a:bodyPr>
            <a:spAutoFit/>
          </a:bodyPr>
          <a:lstStyle/>
          <a:p>
            <a:r>
              <a:rPr lang="pt-BR" sz="2000" b="1" u="sng"/>
              <a:t>Conceito básico de Planejamento da Produção</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Grp="1" noChangeArrowheads="1"/>
          </p:cNvSpPr>
          <p:nvPr>
            <p:ph type="title"/>
          </p:nvPr>
        </p:nvSpPr>
        <p:spPr bwMode="auto">
          <a:xfrm>
            <a:off x="323528" y="764704"/>
            <a:ext cx="8820472" cy="1143000"/>
          </a:xfrm>
          <a:prstGeom prst="rect">
            <a:avLst/>
          </a:prstGeom>
          <a:noFill/>
          <a:ln>
            <a:miter lim="800000"/>
            <a:headEnd/>
            <a:tailEnd/>
          </a:ln>
        </p:spPr>
        <p:txBody>
          <a:bodyPr anchor="ctr"/>
          <a:lstStyle/>
          <a:p>
            <a:pPr algn="l"/>
            <a:r>
              <a:rPr lang="pt-BR" sz="2400" b="1" u="sng" dirty="0" smtClean="0">
                <a:latin typeface="Arial" charset="0"/>
              </a:rPr>
              <a:t>Utilizando o Planejamento da Produção e Plano Mestre de Produção</a:t>
            </a:r>
          </a:p>
        </p:txBody>
      </p:sp>
      <p:pic>
        <p:nvPicPr>
          <p:cNvPr id="252931" name="Picture 3" descr="fig2"/>
          <p:cNvPicPr>
            <a:picLocks noChangeAspect="1" noChangeArrowheads="1"/>
          </p:cNvPicPr>
          <p:nvPr/>
        </p:nvPicPr>
        <p:blipFill>
          <a:blip r:embed="rId2" cstate="print"/>
          <a:srcRect/>
          <a:stretch>
            <a:fillRect/>
          </a:stretch>
        </p:blipFill>
        <p:spPr bwMode="auto">
          <a:xfrm>
            <a:off x="611188" y="2051050"/>
            <a:ext cx="7777162" cy="443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Grp="1" noChangeArrowheads="1"/>
          </p:cNvSpPr>
          <p:nvPr>
            <p:ph type="title"/>
          </p:nvPr>
        </p:nvSpPr>
        <p:spPr bwMode="auto">
          <a:xfrm>
            <a:off x="0" y="344488"/>
            <a:ext cx="8229600" cy="1143000"/>
          </a:xfrm>
          <a:prstGeom prst="rect">
            <a:avLst/>
          </a:prstGeom>
          <a:noFill/>
          <a:ln>
            <a:miter lim="800000"/>
            <a:headEnd/>
            <a:tailEnd/>
          </a:ln>
        </p:spPr>
        <p:txBody>
          <a:bodyPr anchor="ctr"/>
          <a:lstStyle/>
          <a:p>
            <a:pPr algn="l"/>
            <a:r>
              <a:rPr lang="pt-BR" sz="2000" b="1" u="sng" smtClean="0">
                <a:latin typeface="Arial" charset="0"/>
              </a:rPr>
              <a:t>Plano Mestre funcionando</a:t>
            </a:r>
            <a:r>
              <a:rPr lang="pt-BR" sz="4000" b="1" u="sng" smtClean="0">
                <a:latin typeface="Arial" charset="0"/>
              </a:rPr>
              <a:t> </a:t>
            </a:r>
          </a:p>
        </p:txBody>
      </p:sp>
      <p:graphicFrame>
        <p:nvGraphicFramePr>
          <p:cNvPr id="253955" name="Object 3"/>
          <p:cNvGraphicFramePr>
            <a:graphicFrameLocks/>
          </p:cNvGraphicFramePr>
          <p:nvPr/>
        </p:nvGraphicFramePr>
        <p:xfrm>
          <a:off x="685800" y="1412875"/>
          <a:ext cx="7918450" cy="4899025"/>
        </p:xfrm>
        <a:graphic>
          <a:graphicData uri="http://schemas.openxmlformats.org/presentationml/2006/ole">
            <p:oleObj spid="_x0000_s3074" name="Documento" r:id="rId3" imgW="6325920" imgH="8078760" progId="Word.Document.8">
              <p:embed/>
            </p:oleObj>
          </a:graphicData>
        </a:graphic>
      </p:graphicFrame>
      <p:sp>
        <p:nvSpPr>
          <p:cNvPr id="253956" name="Oval 4"/>
          <p:cNvSpPr>
            <a:spLocks noChangeArrowheads="1"/>
          </p:cNvSpPr>
          <p:nvPr/>
        </p:nvSpPr>
        <p:spPr bwMode="auto">
          <a:xfrm>
            <a:off x="4356100" y="2565400"/>
            <a:ext cx="1897063" cy="747713"/>
          </a:xfrm>
          <a:prstGeom prst="ellipse">
            <a:avLst/>
          </a:prstGeom>
          <a:noFill/>
          <a:ln w="57150">
            <a:solidFill>
              <a:schemeClr val="accent2"/>
            </a:solidFill>
            <a:round/>
            <a:headEnd type="none" w="sm" len="sm"/>
            <a:tailEnd type="none" w="sm" len="sm"/>
          </a:ln>
          <a:effectLst/>
        </p:spPr>
        <p:txBody>
          <a:bodyPr wrap="none" anchor="ctr"/>
          <a:lstStyle/>
          <a:p>
            <a:endParaRPr lang="pt-BR"/>
          </a:p>
        </p:txBody>
      </p:sp>
      <p:sp>
        <p:nvSpPr>
          <p:cNvPr id="253957" name="Text Box 5"/>
          <p:cNvSpPr txBox="1">
            <a:spLocks noChangeArrowheads="1"/>
          </p:cNvSpPr>
          <p:nvPr/>
        </p:nvSpPr>
        <p:spPr bwMode="auto">
          <a:xfrm>
            <a:off x="4175125" y="6524625"/>
            <a:ext cx="4718050" cy="304800"/>
          </a:xfrm>
          <a:prstGeom prst="rect">
            <a:avLst/>
          </a:prstGeom>
          <a:noFill/>
          <a:ln w="9525">
            <a:noFill/>
            <a:miter lim="800000"/>
            <a:headEnd/>
            <a:tailEnd/>
          </a:ln>
          <a:effectLst/>
        </p:spPr>
        <p:txBody>
          <a:bodyPr>
            <a:spAutoFit/>
          </a:bodyPr>
          <a:lstStyle/>
          <a:p>
            <a:r>
              <a:rPr lang="pt-BR" sz="1400"/>
              <a:t>Plan. Prog e controle de Prod .. Ed Atlas Hentique Correa</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bwMode="auto">
          <a:xfrm>
            <a:off x="0" y="857250"/>
            <a:ext cx="8229600" cy="407988"/>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Planejamento mestre de Produção</a:t>
            </a:r>
          </a:p>
        </p:txBody>
      </p:sp>
      <p:graphicFrame>
        <p:nvGraphicFramePr>
          <p:cNvPr id="254980" name="Group 4"/>
          <p:cNvGraphicFramePr>
            <a:graphicFrameLocks noGrp="1"/>
          </p:cNvGraphicFramePr>
          <p:nvPr>
            <p:ph idx="4294967295"/>
          </p:nvPr>
        </p:nvGraphicFramePr>
        <p:xfrm>
          <a:off x="395536" y="1916832"/>
          <a:ext cx="8137525" cy="2255520"/>
        </p:xfrm>
        <a:graphic>
          <a:graphicData uri="http://schemas.openxmlformats.org/drawingml/2006/table">
            <a:tbl>
              <a:tblPr/>
              <a:tblGrid>
                <a:gridCol w="3600450"/>
                <a:gridCol w="576263"/>
                <a:gridCol w="576262"/>
                <a:gridCol w="576263"/>
                <a:gridCol w="503237"/>
                <a:gridCol w="647700"/>
                <a:gridCol w="576263"/>
                <a:gridCol w="576262"/>
                <a:gridCol w="504825"/>
              </a:tblGrid>
              <a:tr h="144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rPr>
                        <a:t>Julho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rPr>
                        <a:t>Agosto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Demanda prevista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Demanda confirmada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Recebimento programada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Estoque projetado    - inicial =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497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142337" name="Rectangle 1"/>
          <p:cNvSpPr>
            <a:spLocks noChangeArrowheads="1"/>
          </p:cNvSpPr>
          <p:nvPr/>
        </p:nvSpPr>
        <p:spPr bwMode="auto">
          <a:xfrm>
            <a:off x="4572000" y="0"/>
            <a:ext cx="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4500" b="0" i="0" u="none" strike="noStrike" cap="none" normalizeH="0" baseline="0" smtClean="0">
                <a:ln>
                  <a:noFill/>
                </a:ln>
                <a:solidFill>
                  <a:srgbClr val="231F20"/>
                </a:solidFill>
                <a:effectLst/>
                <a:latin typeface="ff27"/>
                <a:cs typeface="Arial" pitchFamily="34" charset="0"/>
              </a:rPr>
              <a:t/>
            </a:r>
            <a:br>
              <a:rPr kumimoji="0" lang="pt-BR" sz="4500" b="0" i="0" u="none" strike="noStrike" cap="none" normalizeH="0" baseline="0" smtClean="0">
                <a:ln>
                  <a:noFill/>
                </a:ln>
                <a:solidFill>
                  <a:srgbClr val="231F20"/>
                </a:solidFill>
                <a:effectLst/>
                <a:latin typeface="ff27"/>
                <a:cs typeface="Arial" pitchFamily="34" charset="0"/>
              </a:rPr>
            </a:br>
            <a:r>
              <a:rPr kumimoji="0" lang="pt-BR" sz="4500" b="0" i="0" u="none" strike="noStrike" cap="none" normalizeH="0" baseline="0" smtClean="0">
                <a:ln>
                  <a:noFill/>
                </a:ln>
                <a:solidFill>
                  <a:srgbClr val="231F20"/>
                </a:solidFill>
                <a:effectLst/>
                <a:latin typeface="ff27"/>
                <a:cs typeface="Arial" pitchFamily="34" charset="0"/>
              </a:rPr>
              <a:t>07satsiverPsadartnE01)lautaodidePoirpórPo(satsiverPsadíaS001odlaS02-)001-01+07(edadisseceN02ocimônocEetoL05adizudorPresaedaditnauQ05</a:t>
            </a:r>
            <a:endParaRPr kumimoji="0" lang="pt-BR" sz="12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7200" b="0" i="0" u="none" strike="noStrike" cap="none" normalizeH="0" baseline="0" smtClean="0">
                <a:ln>
                  <a:noFill/>
                </a:ln>
                <a:solidFill>
                  <a:srgbClr val="231F20"/>
                </a:solidFill>
                <a:effectLst/>
                <a:latin typeface="ff0"/>
                <a:cs typeface="Arial" pitchFamily="34" charset="0"/>
              </a:rPr>
              <a:t>Note que a quantidade de necessidade inicial era apenas de 20 peças,mas como existe o campo Lote Econômico preenchido, o sistema respeita estaquantidade, tanto para produção, quanto para compra.Esta fórmula do MRP é aplicada para todos os produtos da estrutura, isto é, ocorrea “explosão da estrutura”, onde ao se encontrar a necessidade de fabricação de umProduto Acabado, a produção do mesmo depende da existência de seus componen-tes. Portanto para isso o sistema aplicará a mesma fórmula básica para todos eles,sendo que, chegando a um valor de necessidade de cada um, será gerado umaSolicitação de Compras ou uma Ordem de Produção.Para saber mais informações sobre como Cadastrar Previsão deVendas, veja o tópico Cadastro de Previsões de Vendas neste capítulo.</a:t>
            </a:r>
            <a:endParaRPr kumimoji="0" lang="pt-BR"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cs typeface="Arial" pitchFamily="34" charset="0"/>
              </a:rPr>
              <a:t>  </a:t>
            </a:r>
            <a:endParaRPr kumimoji="0" lang="pt-BR"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3600" b="0" i="0" u="none" strike="noStrike" cap="none" normalizeH="0" baseline="0" smtClean="0">
                <a:ln>
                  <a:noFill/>
                </a:ln>
                <a:solidFill>
                  <a:srgbClr val="000000"/>
                </a:solidFill>
                <a:effectLst/>
                <a:latin typeface="Arial" pitchFamily="34" charset="0"/>
                <a:cs typeface="Arial" pitchFamily="34" charset="0"/>
              </a:rPr>
              <a:t/>
            </a:r>
            <a:br>
              <a:rPr kumimoji="0" lang="pt-BR" sz="33600" b="0" i="0" u="none" strike="noStrike" cap="none" normalizeH="0" baseline="0" smtClean="0">
                <a:ln>
                  <a:noFill/>
                </a:ln>
                <a:solidFill>
                  <a:srgbClr val="000000"/>
                </a:solidFill>
                <a:effectLst/>
                <a:latin typeface="Arial" pitchFamily="34" charset="0"/>
                <a:cs typeface="Arial" pitchFamily="34" charset="0"/>
              </a:rPr>
            </a:br>
            <a:endParaRPr kumimoji="0" lang="pt-BR" sz="33600" b="0" i="0" u="none" strike="noStrike" cap="none" normalizeH="0" baseline="0" smtClean="0">
              <a:ln>
                <a:noFill/>
              </a:ln>
              <a:solidFill>
                <a:srgbClr val="000000"/>
              </a:solidFill>
              <a:effectLst/>
              <a:latin typeface="Arial" pitchFamily="34" charset="0"/>
              <a:cs typeface="Arial" pitchFamily="34" charset="0"/>
            </a:endParaRPr>
          </a:p>
        </p:txBody>
      </p:sp>
      <p:pic>
        <p:nvPicPr>
          <p:cNvPr id="142338" name="Picture 2" descr="http://htmlimg4.scribdassets.com/2wc9f0dbr41465bp/images/116-37bf0a89ca.jpg"/>
          <p:cNvPicPr>
            <a:picLocks noChangeAspect="1" noChangeArrowheads="1"/>
          </p:cNvPicPr>
          <p:nvPr/>
        </p:nvPicPr>
        <p:blipFill>
          <a:blip r:embed="rId2" cstate="print"/>
          <a:srcRect/>
          <a:stretch>
            <a:fillRect/>
          </a:stretch>
        </p:blipFill>
        <p:spPr bwMode="auto">
          <a:xfrm>
            <a:off x="42863" y="7129463"/>
            <a:ext cx="5353050" cy="5334000"/>
          </a:xfrm>
          <a:prstGeom prst="rect">
            <a:avLst/>
          </a:prstGeom>
          <a:noFill/>
        </p:spPr>
      </p:pic>
      <p:sp>
        <p:nvSpPr>
          <p:cNvPr id="142339" name="Rectangle 3"/>
          <p:cNvSpPr>
            <a:spLocks noChangeArrowheads="1"/>
          </p:cNvSpPr>
          <p:nvPr/>
        </p:nvSpPr>
        <p:spPr bwMode="auto">
          <a:xfrm>
            <a:off x="4572000" y="0"/>
            <a:ext cx="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4500" b="0" i="0" u="none" strike="noStrike" cap="none" normalizeH="0" baseline="0" smtClean="0">
                <a:ln>
                  <a:noFill/>
                </a:ln>
                <a:solidFill>
                  <a:srgbClr val="231F20"/>
                </a:solidFill>
                <a:effectLst/>
                <a:latin typeface="ff27"/>
                <a:cs typeface="Arial" pitchFamily="34" charset="0"/>
              </a:rPr>
              <a:t/>
            </a:r>
            <a:br>
              <a:rPr kumimoji="0" lang="pt-BR" sz="4500" b="0" i="0" u="none" strike="noStrike" cap="none" normalizeH="0" baseline="0" smtClean="0">
                <a:ln>
                  <a:noFill/>
                </a:ln>
                <a:solidFill>
                  <a:srgbClr val="231F20"/>
                </a:solidFill>
                <a:effectLst/>
                <a:latin typeface="ff27"/>
                <a:cs typeface="Arial" pitchFamily="34" charset="0"/>
              </a:rPr>
            </a:br>
            <a:r>
              <a:rPr kumimoji="0" lang="pt-BR" sz="4500" b="0" i="0" u="none" strike="noStrike" cap="none" normalizeH="0" baseline="0" smtClean="0">
                <a:ln>
                  <a:noFill/>
                </a:ln>
                <a:solidFill>
                  <a:srgbClr val="231F20"/>
                </a:solidFill>
                <a:effectLst/>
                <a:latin typeface="ff27"/>
                <a:cs typeface="Arial" pitchFamily="34" charset="0"/>
              </a:rPr>
              <a:t>07satsiverPsadartnE01)lautaodidePoirpórPo(satsiverPsadíaS001odlaS02-)001-01+07(edadisseceN02ocimônocEetoL05adizudorPresaedaditnauQ05</a:t>
            </a:r>
            <a:endParaRPr kumimoji="0" lang="pt-BR" sz="12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7200" b="0" i="0" u="none" strike="noStrike" cap="none" normalizeH="0" baseline="0" smtClean="0">
                <a:ln>
                  <a:noFill/>
                </a:ln>
                <a:solidFill>
                  <a:srgbClr val="231F20"/>
                </a:solidFill>
                <a:effectLst/>
                <a:latin typeface="ff0"/>
                <a:cs typeface="Arial" pitchFamily="34" charset="0"/>
              </a:rPr>
              <a:t>Note que a quantidade de necessidade inicial era apenas de 20 peças,mas como existe o campo Lote Econômico preenchido, o sistema respeita estaquantidade, tanto para produção, quanto para compra.Esta fórmula do MRP é aplicada para todos os produtos da estrutura, isto é, ocorrea “explosão da estrutura”, onde ao se encontrar a necessidade de fabricação de umProduto Acabado, a produção do mesmo depende da existência de seus componen-tes. Portanto para isso o sistema aplicará a mesma fórmula básica para todos eles,sendo que, chegando a um valor de necessidade de cada um, será gerado umaSolicitação de Compras ou uma Ordem de Produção.Para saber mais informações sobre como Cadastrar Previsão deVendas, veja o tópico Cadastro de Previsões de Vendas neste capítulo.</a:t>
            </a:r>
            <a:endParaRPr kumimoji="0" lang="pt-BR"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cs typeface="Arial" pitchFamily="34" charset="0"/>
              </a:rPr>
              <a:t>  </a:t>
            </a:r>
            <a:endParaRPr kumimoji="0" lang="pt-BR"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3600" b="0" i="0" u="none" strike="noStrike" cap="none" normalizeH="0" baseline="0" smtClean="0">
                <a:ln>
                  <a:noFill/>
                </a:ln>
                <a:solidFill>
                  <a:srgbClr val="000000"/>
                </a:solidFill>
                <a:effectLst/>
                <a:latin typeface="Arial" pitchFamily="34" charset="0"/>
                <a:cs typeface="Arial" pitchFamily="34" charset="0"/>
              </a:rPr>
              <a:t/>
            </a:r>
            <a:br>
              <a:rPr kumimoji="0" lang="pt-BR" sz="33600" b="0" i="0" u="none" strike="noStrike" cap="none" normalizeH="0" baseline="0" smtClean="0">
                <a:ln>
                  <a:noFill/>
                </a:ln>
                <a:solidFill>
                  <a:srgbClr val="000000"/>
                </a:solidFill>
                <a:effectLst/>
                <a:latin typeface="Arial" pitchFamily="34" charset="0"/>
                <a:cs typeface="Arial" pitchFamily="34" charset="0"/>
              </a:rPr>
            </a:br>
            <a:endParaRPr kumimoji="0" lang="pt-BR" sz="33600" b="0" i="0" u="none" strike="noStrike" cap="none" normalizeH="0" baseline="0" smtClean="0">
              <a:ln>
                <a:noFill/>
              </a:ln>
              <a:solidFill>
                <a:srgbClr val="000000"/>
              </a:solidFill>
              <a:effectLst/>
              <a:latin typeface="Arial" pitchFamily="34" charset="0"/>
              <a:cs typeface="Arial" pitchFamily="34" charset="0"/>
            </a:endParaRPr>
          </a:p>
        </p:txBody>
      </p:sp>
      <p:pic>
        <p:nvPicPr>
          <p:cNvPr id="142340" name="Picture 4" descr="http://htmlimg4.scribdassets.com/2wc9f0dbr41465bp/images/116-37bf0a89ca.jpg"/>
          <p:cNvPicPr>
            <a:picLocks noChangeAspect="1" noChangeArrowheads="1"/>
          </p:cNvPicPr>
          <p:nvPr/>
        </p:nvPicPr>
        <p:blipFill>
          <a:blip r:embed="rId2" cstate="print"/>
          <a:srcRect/>
          <a:stretch>
            <a:fillRect/>
          </a:stretch>
        </p:blipFill>
        <p:spPr bwMode="auto">
          <a:xfrm>
            <a:off x="42863" y="7129463"/>
            <a:ext cx="5353050" cy="5334000"/>
          </a:xfrm>
          <a:prstGeom prst="rect">
            <a:avLst/>
          </a:prstGeom>
          <a:noFill/>
        </p:spPr>
      </p:pic>
      <p:graphicFrame>
        <p:nvGraphicFramePr>
          <p:cNvPr id="7" name="Tabela 6"/>
          <p:cNvGraphicFramePr>
            <a:graphicFrameLocks noGrp="1"/>
          </p:cNvGraphicFramePr>
          <p:nvPr/>
        </p:nvGraphicFramePr>
        <p:xfrm>
          <a:off x="1259632" y="2204864"/>
          <a:ext cx="7416824" cy="3235960"/>
        </p:xfrm>
        <a:graphic>
          <a:graphicData uri="http://schemas.openxmlformats.org/drawingml/2006/table">
            <a:tbl>
              <a:tblPr firstRow="1" bandRow="1">
                <a:tableStyleId>{5C22544A-7EE6-4342-B048-85BDC9FD1C3A}</a:tableStyleId>
              </a:tblPr>
              <a:tblGrid>
                <a:gridCol w="7416824"/>
              </a:tblGrid>
              <a:tr h="370840">
                <a:tc>
                  <a:txBody>
                    <a:bodyPr/>
                    <a:lstStyle/>
                    <a:p>
                      <a:r>
                        <a:rPr lang="pt-BR" b="0" dirty="0" smtClean="0">
                          <a:solidFill>
                            <a:schemeClr val="tx1"/>
                          </a:solidFill>
                        </a:rPr>
                        <a:t>Saldo</a:t>
                      </a:r>
                      <a:r>
                        <a:rPr lang="pt-BR" b="0" baseline="0" dirty="0" smtClean="0">
                          <a:solidFill>
                            <a:schemeClr val="tx1"/>
                          </a:solidFill>
                        </a:rPr>
                        <a:t> anterior de estoque (abatendo o de segurança)</a:t>
                      </a:r>
                      <a:endParaRPr lang="pt-BR" b="0" dirty="0">
                        <a:solidFill>
                          <a:schemeClr val="tx1"/>
                        </a:solidFill>
                      </a:endParaRPr>
                    </a:p>
                  </a:txBody>
                  <a:tcPr/>
                </a:tc>
              </a:tr>
              <a:tr h="370840">
                <a:tc>
                  <a:txBody>
                    <a:bodyPr/>
                    <a:lstStyle/>
                    <a:p>
                      <a:r>
                        <a:rPr lang="pt-BR" dirty="0" smtClean="0"/>
                        <a:t>Entrada prevista (ordem de</a:t>
                      </a:r>
                      <a:r>
                        <a:rPr lang="pt-BR" baseline="0" dirty="0" smtClean="0"/>
                        <a:t> produção ou de compras em aberto)</a:t>
                      </a:r>
                      <a:endParaRPr lang="pt-BR" dirty="0"/>
                    </a:p>
                  </a:txBody>
                  <a:tcPr/>
                </a:tc>
              </a:tr>
              <a:tr h="370840">
                <a:tc>
                  <a:txBody>
                    <a:bodyPr/>
                    <a:lstStyle/>
                    <a:p>
                      <a:r>
                        <a:rPr lang="pt-BR" dirty="0" smtClean="0"/>
                        <a:t>Saída prevista (empenho, Previsão de vendas ,</a:t>
                      </a:r>
                      <a:r>
                        <a:rPr lang="pt-BR" baseline="0" dirty="0" smtClean="0"/>
                        <a:t> vendas carteira)</a:t>
                      </a:r>
                      <a:endParaRPr lang="pt-BR" dirty="0"/>
                    </a:p>
                  </a:txBody>
                  <a:tcPr/>
                </a:tc>
              </a:tr>
              <a:tr h="370840">
                <a:tc>
                  <a:txBody>
                    <a:bodyPr/>
                    <a:lstStyle/>
                    <a:p>
                      <a:r>
                        <a:rPr lang="pt-BR" dirty="0" smtClean="0"/>
                        <a:t>Saldo</a:t>
                      </a:r>
                      <a:endParaRPr lang="pt-BR" dirty="0"/>
                    </a:p>
                  </a:txBody>
                  <a:tcPr/>
                </a:tc>
              </a:tr>
              <a:tr h="370840">
                <a:tc>
                  <a:txBody>
                    <a:bodyPr/>
                    <a:lstStyle/>
                    <a:p>
                      <a:endParaRPr lang="pt-BR" dirty="0"/>
                    </a:p>
                  </a:txBody>
                  <a:tcPr/>
                </a:tc>
              </a:tr>
              <a:tr h="370840">
                <a:tc>
                  <a:txBody>
                    <a:bodyPr/>
                    <a:lstStyle/>
                    <a:p>
                      <a:r>
                        <a:rPr lang="pt-BR" dirty="0" smtClean="0"/>
                        <a:t>Necessidade</a:t>
                      </a:r>
                      <a:endParaRPr lang="pt-BR" dirty="0"/>
                    </a:p>
                  </a:txBody>
                  <a:tcPr/>
                </a:tc>
              </a:tr>
              <a:tr h="370840">
                <a:tc>
                  <a:txBody>
                    <a:bodyPr/>
                    <a:lstStyle/>
                    <a:p>
                      <a:r>
                        <a:rPr lang="pt-BR" dirty="0" smtClean="0"/>
                        <a:t>Ordem de compra ou produção</a:t>
                      </a:r>
                      <a:endParaRPr lang="pt-BR" dirty="0"/>
                    </a:p>
                  </a:txBody>
                  <a:tcPr/>
                </a:tc>
              </a:tr>
              <a:tr h="370840">
                <a:tc>
                  <a:txBody>
                    <a:bodyPr/>
                    <a:lstStyle/>
                    <a:p>
                      <a:pPr>
                        <a:buFont typeface="Arial" pitchFamily="34" charset="0"/>
                        <a:buChar char="•"/>
                      </a:pPr>
                      <a:r>
                        <a:rPr lang="pt-BR" baseline="0" dirty="0" smtClean="0"/>
                        <a:t> Caso o saldo seja negativo = precisa produzir ou comprar</a:t>
                      </a:r>
                    </a:p>
                    <a:p>
                      <a:pPr>
                        <a:buFont typeface="Arial" pitchFamily="34" charset="0"/>
                        <a:buChar char="•"/>
                      </a:pPr>
                      <a:r>
                        <a:rPr lang="pt-BR" baseline="0" dirty="0" smtClean="0"/>
                        <a:t> Deve – se considerar o lote mínimo </a:t>
                      </a:r>
                      <a:endParaRPr lang="pt-BR" dirty="0"/>
                    </a:p>
                  </a:txBody>
                  <a:tcPr/>
                </a:tc>
              </a:tr>
            </a:tbl>
          </a:graphicData>
        </a:graphic>
      </p:graphicFrame>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142337" name="Rectangle 1"/>
          <p:cNvSpPr>
            <a:spLocks noChangeArrowheads="1"/>
          </p:cNvSpPr>
          <p:nvPr/>
        </p:nvSpPr>
        <p:spPr bwMode="auto">
          <a:xfrm>
            <a:off x="4572000" y="0"/>
            <a:ext cx="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4500" b="0" i="0" u="none" strike="noStrike" cap="none" normalizeH="0" baseline="0" smtClean="0">
                <a:ln>
                  <a:noFill/>
                </a:ln>
                <a:solidFill>
                  <a:srgbClr val="231F20"/>
                </a:solidFill>
                <a:effectLst/>
                <a:latin typeface="ff27"/>
                <a:cs typeface="Arial" pitchFamily="34" charset="0"/>
              </a:rPr>
              <a:t/>
            </a:r>
            <a:br>
              <a:rPr kumimoji="0" lang="pt-BR" sz="4500" b="0" i="0" u="none" strike="noStrike" cap="none" normalizeH="0" baseline="0" smtClean="0">
                <a:ln>
                  <a:noFill/>
                </a:ln>
                <a:solidFill>
                  <a:srgbClr val="231F20"/>
                </a:solidFill>
                <a:effectLst/>
                <a:latin typeface="ff27"/>
                <a:cs typeface="Arial" pitchFamily="34" charset="0"/>
              </a:rPr>
            </a:br>
            <a:r>
              <a:rPr kumimoji="0" lang="pt-BR" sz="4500" b="0" i="0" u="none" strike="noStrike" cap="none" normalizeH="0" baseline="0" smtClean="0">
                <a:ln>
                  <a:noFill/>
                </a:ln>
                <a:solidFill>
                  <a:srgbClr val="231F20"/>
                </a:solidFill>
                <a:effectLst/>
                <a:latin typeface="ff27"/>
                <a:cs typeface="Arial" pitchFamily="34" charset="0"/>
              </a:rPr>
              <a:t>07satsiverPsadartnE01)lautaodidePoirpórPo(satsiverPsadíaS001odlaS02-)001-01+07(edadisseceN02ocimônocEetoL05adizudorPresaedaditnauQ05</a:t>
            </a:r>
            <a:endParaRPr kumimoji="0" lang="pt-BR" sz="12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7200" b="0" i="0" u="none" strike="noStrike" cap="none" normalizeH="0" baseline="0" smtClean="0">
                <a:ln>
                  <a:noFill/>
                </a:ln>
                <a:solidFill>
                  <a:srgbClr val="231F20"/>
                </a:solidFill>
                <a:effectLst/>
                <a:latin typeface="ff0"/>
                <a:cs typeface="Arial" pitchFamily="34" charset="0"/>
              </a:rPr>
              <a:t>Note que a quantidade de necessidade inicial era apenas de 20 peças,mas como existe o campo Lote Econômico preenchido, o sistema respeita estaquantidade, tanto para produção, quanto para compra.Esta fórmula do MRP é aplicada para todos os produtos da estrutura, isto é, ocorrea “explosão da estrutura”, onde ao se encontrar a necessidade de fabricação de umProduto Acabado, a produção do mesmo depende da existência de seus componen-tes. Portanto para isso o sistema aplicará a mesma fórmula básica para todos eles,sendo que, chegando a um valor de necessidade de cada um, será gerado umaSolicitação de Compras ou uma Ordem de Produção.Para saber mais informações sobre como Cadastrar Previsão deVendas, veja o tópico Cadastro de Previsões de Vendas neste capítulo.</a:t>
            </a:r>
            <a:endParaRPr kumimoji="0" lang="pt-BR"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cs typeface="Arial" pitchFamily="34" charset="0"/>
              </a:rPr>
              <a:t>  </a:t>
            </a:r>
            <a:endParaRPr kumimoji="0" lang="pt-BR"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3600" b="0" i="0" u="none" strike="noStrike" cap="none" normalizeH="0" baseline="0" smtClean="0">
                <a:ln>
                  <a:noFill/>
                </a:ln>
                <a:solidFill>
                  <a:srgbClr val="000000"/>
                </a:solidFill>
                <a:effectLst/>
                <a:latin typeface="Arial" pitchFamily="34" charset="0"/>
                <a:cs typeface="Arial" pitchFamily="34" charset="0"/>
              </a:rPr>
              <a:t/>
            </a:r>
            <a:br>
              <a:rPr kumimoji="0" lang="pt-BR" sz="33600" b="0" i="0" u="none" strike="noStrike" cap="none" normalizeH="0" baseline="0" smtClean="0">
                <a:ln>
                  <a:noFill/>
                </a:ln>
                <a:solidFill>
                  <a:srgbClr val="000000"/>
                </a:solidFill>
                <a:effectLst/>
                <a:latin typeface="Arial" pitchFamily="34" charset="0"/>
                <a:cs typeface="Arial" pitchFamily="34" charset="0"/>
              </a:rPr>
            </a:br>
            <a:endParaRPr kumimoji="0" lang="pt-BR" sz="33600" b="0" i="0" u="none" strike="noStrike" cap="none" normalizeH="0" baseline="0" smtClean="0">
              <a:ln>
                <a:noFill/>
              </a:ln>
              <a:solidFill>
                <a:srgbClr val="000000"/>
              </a:solidFill>
              <a:effectLst/>
              <a:latin typeface="Arial" pitchFamily="34" charset="0"/>
              <a:cs typeface="Arial" pitchFamily="34" charset="0"/>
            </a:endParaRPr>
          </a:p>
        </p:txBody>
      </p:sp>
      <p:pic>
        <p:nvPicPr>
          <p:cNvPr id="142338" name="Picture 2" descr="http://htmlimg4.scribdassets.com/2wc9f0dbr41465bp/images/116-37bf0a89ca.jpg"/>
          <p:cNvPicPr>
            <a:picLocks noChangeAspect="1" noChangeArrowheads="1"/>
          </p:cNvPicPr>
          <p:nvPr/>
        </p:nvPicPr>
        <p:blipFill>
          <a:blip r:embed="rId2" cstate="print"/>
          <a:srcRect/>
          <a:stretch>
            <a:fillRect/>
          </a:stretch>
        </p:blipFill>
        <p:spPr bwMode="auto">
          <a:xfrm>
            <a:off x="42863" y="7129463"/>
            <a:ext cx="5353050" cy="5334000"/>
          </a:xfrm>
          <a:prstGeom prst="rect">
            <a:avLst/>
          </a:prstGeom>
          <a:noFill/>
        </p:spPr>
      </p:pic>
      <p:sp>
        <p:nvSpPr>
          <p:cNvPr id="142339" name="Rectangle 3"/>
          <p:cNvSpPr>
            <a:spLocks noChangeArrowheads="1"/>
          </p:cNvSpPr>
          <p:nvPr/>
        </p:nvSpPr>
        <p:spPr bwMode="auto">
          <a:xfrm>
            <a:off x="4572000" y="0"/>
            <a:ext cx="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4500" b="0" i="0" u="none" strike="noStrike" cap="none" normalizeH="0" baseline="0" smtClean="0">
                <a:ln>
                  <a:noFill/>
                </a:ln>
                <a:solidFill>
                  <a:srgbClr val="231F20"/>
                </a:solidFill>
                <a:effectLst/>
                <a:latin typeface="ff27"/>
                <a:cs typeface="Arial" pitchFamily="34" charset="0"/>
              </a:rPr>
              <a:t/>
            </a:r>
            <a:br>
              <a:rPr kumimoji="0" lang="pt-BR" sz="4500" b="0" i="0" u="none" strike="noStrike" cap="none" normalizeH="0" baseline="0" smtClean="0">
                <a:ln>
                  <a:noFill/>
                </a:ln>
                <a:solidFill>
                  <a:srgbClr val="231F20"/>
                </a:solidFill>
                <a:effectLst/>
                <a:latin typeface="ff27"/>
                <a:cs typeface="Arial" pitchFamily="34" charset="0"/>
              </a:rPr>
            </a:br>
            <a:r>
              <a:rPr kumimoji="0" lang="pt-BR" sz="4500" b="0" i="0" u="none" strike="noStrike" cap="none" normalizeH="0" baseline="0" smtClean="0">
                <a:ln>
                  <a:noFill/>
                </a:ln>
                <a:solidFill>
                  <a:srgbClr val="231F20"/>
                </a:solidFill>
                <a:effectLst/>
                <a:latin typeface="ff27"/>
                <a:cs typeface="Arial" pitchFamily="34" charset="0"/>
              </a:rPr>
              <a:t>07satsiverPsadartnE01)lautaodidePoirpórPo(satsiverPsadíaS001odlaS02-)001-01+07(edadisseceN02ocimônocEetoL05adizudorPresaedaditnauQ05</a:t>
            </a:r>
            <a:endParaRPr kumimoji="0" lang="pt-BR" sz="12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7200" b="0" i="0" u="none" strike="noStrike" cap="none" normalizeH="0" baseline="0" smtClean="0">
                <a:ln>
                  <a:noFill/>
                </a:ln>
                <a:solidFill>
                  <a:srgbClr val="231F20"/>
                </a:solidFill>
                <a:effectLst/>
                <a:latin typeface="ff0"/>
                <a:cs typeface="Arial" pitchFamily="34" charset="0"/>
              </a:rPr>
              <a:t>Note que a quantidade de necessidade inicial era apenas de 20 peças,mas como existe o campo Lote Econômico preenchido, o sistema respeita estaquantidade, tanto para produção, quanto para compra.Esta fórmula do MRP é aplicada para todos os produtos da estrutura, isto é, ocorrea “explosão da estrutura”, onde ao se encontrar a necessidade de fabricação de umProduto Acabado, a produção do mesmo depende da existência de seus componen-tes. Portanto para isso o sistema aplicará a mesma fórmula básica para todos eles,sendo que, chegando a um valor de necessidade de cada um, será gerado umaSolicitação de Compras ou uma Ordem de Produção.Para saber mais informações sobre como Cadastrar Previsão deVendas, veja o tópico Cadastro de Previsões de Vendas neste capítulo.</a:t>
            </a:r>
            <a:endParaRPr kumimoji="0" lang="pt-BR"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cs typeface="Arial" pitchFamily="34" charset="0"/>
              </a:rPr>
              <a:t>  </a:t>
            </a:r>
            <a:endParaRPr kumimoji="0" lang="pt-BR"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3600" b="0" i="0" u="none" strike="noStrike" cap="none" normalizeH="0" baseline="0" smtClean="0">
                <a:ln>
                  <a:noFill/>
                </a:ln>
                <a:solidFill>
                  <a:srgbClr val="000000"/>
                </a:solidFill>
                <a:effectLst/>
                <a:latin typeface="Arial" pitchFamily="34" charset="0"/>
                <a:cs typeface="Arial" pitchFamily="34" charset="0"/>
              </a:rPr>
              <a:t/>
            </a:r>
            <a:br>
              <a:rPr kumimoji="0" lang="pt-BR" sz="33600" b="0" i="0" u="none" strike="noStrike" cap="none" normalizeH="0" baseline="0" smtClean="0">
                <a:ln>
                  <a:noFill/>
                </a:ln>
                <a:solidFill>
                  <a:srgbClr val="000000"/>
                </a:solidFill>
                <a:effectLst/>
                <a:latin typeface="Arial" pitchFamily="34" charset="0"/>
                <a:cs typeface="Arial" pitchFamily="34" charset="0"/>
              </a:rPr>
            </a:br>
            <a:endParaRPr kumimoji="0" lang="pt-BR" sz="33600" b="0" i="0" u="none" strike="noStrike" cap="none" normalizeH="0" baseline="0" smtClean="0">
              <a:ln>
                <a:noFill/>
              </a:ln>
              <a:solidFill>
                <a:srgbClr val="000000"/>
              </a:solidFill>
              <a:effectLst/>
              <a:latin typeface="Arial" pitchFamily="34" charset="0"/>
              <a:cs typeface="Arial" pitchFamily="34" charset="0"/>
            </a:endParaRPr>
          </a:p>
        </p:txBody>
      </p:sp>
      <p:pic>
        <p:nvPicPr>
          <p:cNvPr id="142340" name="Picture 4" descr="http://htmlimg4.scribdassets.com/2wc9f0dbr41465bp/images/116-37bf0a89ca.jpg"/>
          <p:cNvPicPr>
            <a:picLocks noChangeAspect="1" noChangeArrowheads="1"/>
          </p:cNvPicPr>
          <p:nvPr/>
        </p:nvPicPr>
        <p:blipFill>
          <a:blip r:embed="rId2" cstate="print"/>
          <a:srcRect/>
          <a:stretch>
            <a:fillRect/>
          </a:stretch>
        </p:blipFill>
        <p:spPr bwMode="auto">
          <a:xfrm>
            <a:off x="42863" y="7129463"/>
            <a:ext cx="5353050" cy="5334000"/>
          </a:xfrm>
          <a:prstGeom prst="rect">
            <a:avLst/>
          </a:prstGeom>
          <a:noFill/>
        </p:spPr>
      </p:pic>
      <p:graphicFrame>
        <p:nvGraphicFramePr>
          <p:cNvPr id="7" name="Tabela 6"/>
          <p:cNvGraphicFramePr>
            <a:graphicFrameLocks noGrp="1"/>
          </p:cNvGraphicFramePr>
          <p:nvPr/>
        </p:nvGraphicFramePr>
        <p:xfrm>
          <a:off x="1259632" y="2204864"/>
          <a:ext cx="6096000" cy="32359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pt-BR" b="0" dirty="0" smtClean="0">
                          <a:solidFill>
                            <a:schemeClr val="tx1"/>
                          </a:solidFill>
                        </a:rPr>
                        <a:t>Saldo</a:t>
                      </a:r>
                      <a:r>
                        <a:rPr lang="pt-BR" b="0" baseline="0" dirty="0" smtClean="0">
                          <a:solidFill>
                            <a:schemeClr val="tx1"/>
                          </a:solidFill>
                        </a:rPr>
                        <a:t> anterior</a:t>
                      </a:r>
                      <a:endParaRPr lang="pt-BR" b="0" dirty="0">
                        <a:solidFill>
                          <a:schemeClr val="tx1"/>
                        </a:solidFill>
                      </a:endParaRPr>
                    </a:p>
                  </a:txBody>
                  <a:tcPr/>
                </a:tc>
                <a:tc>
                  <a:txBody>
                    <a:bodyPr/>
                    <a:lstStyle/>
                    <a:p>
                      <a:r>
                        <a:rPr lang="pt-BR" b="0" dirty="0" smtClean="0">
                          <a:solidFill>
                            <a:schemeClr val="tx1"/>
                          </a:solidFill>
                        </a:rPr>
                        <a:t>70</a:t>
                      </a:r>
                      <a:endParaRPr lang="pt-BR" b="0" dirty="0">
                        <a:solidFill>
                          <a:schemeClr val="tx1"/>
                        </a:solidFill>
                      </a:endParaRPr>
                    </a:p>
                  </a:txBody>
                  <a:tcPr/>
                </a:tc>
              </a:tr>
              <a:tr h="370840">
                <a:tc>
                  <a:txBody>
                    <a:bodyPr/>
                    <a:lstStyle/>
                    <a:p>
                      <a:r>
                        <a:rPr lang="pt-BR" dirty="0" smtClean="0"/>
                        <a:t>Entrada prevista</a:t>
                      </a:r>
                      <a:endParaRPr lang="pt-BR" dirty="0"/>
                    </a:p>
                  </a:txBody>
                  <a:tcPr/>
                </a:tc>
                <a:tc>
                  <a:txBody>
                    <a:bodyPr/>
                    <a:lstStyle/>
                    <a:p>
                      <a:r>
                        <a:rPr lang="pt-BR" dirty="0" smtClean="0"/>
                        <a:t>10</a:t>
                      </a:r>
                      <a:endParaRPr lang="pt-BR" dirty="0"/>
                    </a:p>
                  </a:txBody>
                  <a:tcPr/>
                </a:tc>
              </a:tr>
              <a:tr h="370840">
                <a:tc>
                  <a:txBody>
                    <a:bodyPr/>
                    <a:lstStyle/>
                    <a:p>
                      <a:r>
                        <a:rPr lang="pt-BR" dirty="0" smtClean="0"/>
                        <a:t>Saída prevista</a:t>
                      </a:r>
                      <a:endParaRPr lang="pt-BR" dirty="0"/>
                    </a:p>
                  </a:txBody>
                  <a:tcPr/>
                </a:tc>
                <a:tc>
                  <a:txBody>
                    <a:bodyPr/>
                    <a:lstStyle/>
                    <a:p>
                      <a:r>
                        <a:rPr lang="pt-BR" dirty="0" smtClean="0"/>
                        <a:t>100</a:t>
                      </a:r>
                      <a:endParaRPr lang="pt-BR" dirty="0"/>
                    </a:p>
                  </a:txBody>
                  <a:tcPr/>
                </a:tc>
              </a:tr>
              <a:tr h="370840">
                <a:tc>
                  <a:txBody>
                    <a:bodyPr/>
                    <a:lstStyle/>
                    <a:p>
                      <a:r>
                        <a:rPr lang="pt-BR" dirty="0" smtClean="0"/>
                        <a:t>Saldo</a:t>
                      </a:r>
                      <a:endParaRPr lang="pt-BR" dirty="0"/>
                    </a:p>
                  </a:txBody>
                  <a:tcPr/>
                </a:tc>
                <a:tc>
                  <a:txBody>
                    <a:bodyPr/>
                    <a:lstStyle/>
                    <a:p>
                      <a:r>
                        <a:rPr lang="pt-BR" dirty="0" smtClean="0"/>
                        <a:t>(70+10-100) = - 20</a:t>
                      </a:r>
                      <a:endParaRPr lang="pt-BR" dirty="0"/>
                    </a:p>
                  </a:txBody>
                  <a:tcPr/>
                </a:tc>
              </a:tr>
              <a:tr h="370840">
                <a:tc>
                  <a:txBody>
                    <a:bodyPr/>
                    <a:lstStyle/>
                    <a:p>
                      <a:endParaRPr lang="pt-BR" dirty="0"/>
                    </a:p>
                  </a:txBody>
                  <a:tcPr/>
                </a:tc>
                <a:tc>
                  <a:txBody>
                    <a:bodyPr/>
                    <a:lstStyle/>
                    <a:p>
                      <a:endParaRPr lang="pt-BR" dirty="0"/>
                    </a:p>
                  </a:txBody>
                  <a:tcPr/>
                </a:tc>
              </a:tr>
              <a:tr h="370840">
                <a:tc>
                  <a:txBody>
                    <a:bodyPr/>
                    <a:lstStyle/>
                    <a:p>
                      <a:r>
                        <a:rPr lang="pt-BR" dirty="0" smtClean="0"/>
                        <a:t>Necessidade</a:t>
                      </a:r>
                      <a:endParaRPr lang="pt-BR" dirty="0"/>
                    </a:p>
                  </a:txBody>
                  <a:tcPr/>
                </a:tc>
                <a:tc>
                  <a:txBody>
                    <a:bodyPr/>
                    <a:lstStyle/>
                    <a:p>
                      <a:r>
                        <a:rPr lang="pt-BR" dirty="0" smtClean="0"/>
                        <a:t>20</a:t>
                      </a:r>
                      <a:endParaRPr lang="pt-BR" dirty="0"/>
                    </a:p>
                  </a:txBody>
                  <a:tcPr/>
                </a:tc>
              </a:tr>
              <a:tr h="370840">
                <a:tc>
                  <a:txBody>
                    <a:bodyPr/>
                    <a:lstStyle/>
                    <a:p>
                      <a:r>
                        <a:rPr lang="pt-BR" dirty="0" smtClean="0"/>
                        <a:t>Lote mínimo</a:t>
                      </a:r>
                      <a:endParaRPr lang="pt-BR" dirty="0"/>
                    </a:p>
                  </a:txBody>
                  <a:tcPr/>
                </a:tc>
                <a:tc>
                  <a:txBody>
                    <a:bodyPr/>
                    <a:lstStyle/>
                    <a:p>
                      <a:r>
                        <a:rPr lang="pt-BR" dirty="0" smtClean="0"/>
                        <a:t>50</a:t>
                      </a:r>
                      <a:endParaRPr lang="pt-BR" dirty="0"/>
                    </a:p>
                  </a:txBody>
                  <a:tcPr/>
                </a:tc>
              </a:tr>
              <a:tr h="370840">
                <a:tc>
                  <a:txBody>
                    <a:bodyPr/>
                    <a:lstStyle/>
                    <a:p>
                      <a:r>
                        <a:rPr lang="pt-BR" dirty="0" smtClean="0"/>
                        <a:t>Ordem de compra ou produção</a:t>
                      </a:r>
                      <a:endParaRPr lang="pt-BR" dirty="0"/>
                    </a:p>
                  </a:txBody>
                  <a:tcPr/>
                </a:tc>
                <a:tc>
                  <a:txBody>
                    <a:bodyPr/>
                    <a:lstStyle/>
                    <a:p>
                      <a:r>
                        <a:rPr lang="pt-BR" dirty="0" smtClean="0"/>
                        <a:t>50</a:t>
                      </a:r>
                      <a:endParaRPr lang="pt-BR" dirty="0"/>
                    </a:p>
                  </a:txBody>
                  <a:tcPr/>
                </a:tc>
              </a:tr>
            </a:tbl>
          </a:graphicData>
        </a:graphic>
      </p:graphicFrame>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pPr>
              <a:defRPr/>
            </a:pPr>
            <a:fld id="{6D7F0B4F-7DB0-475E-850C-3B859BD0E3AA}" type="slidenum">
              <a:rPr lang="pt-BR"/>
              <a:pPr>
                <a:defRPr/>
              </a:pPr>
              <a:t>98</a:t>
            </a:fld>
            <a:endParaRPr lang="pt-BR" dirty="0"/>
          </a:p>
        </p:txBody>
      </p:sp>
      <p:sp>
        <p:nvSpPr>
          <p:cNvPr id="432130" name="Rectangle 2"/>
          <p:cNvSpPr>
            <a:spLocks noGrp="1" noChangeArrowheads="1"/>
          </p:cNvSpPr>
          <p:nvPr>
            <p:ph type="title" idx="4294967295"/>
          </p:nvPr>
        </p:nvSpPr>
        <p:spPr bwMode="auto">
          <a:xfrm>
            <a:off x="5153025" y="0"/>
            <a:ext cx="3990975" cy="561975"/>
          </a:xfrm>
          <a:prstGeom prst="rect">
            <a:avLst/>
          </a:prstGeom>
          <a:solidFill>
            <a:srgbClr val="FFFFFF"/>
          </a:solidFill>
          <a:ln>
            <a:solidFill>
              <a:srgbClr val="000000"/>
            </a:solidFill>
            <a:miter lim="800000"/>
            <a:headEnd/>
            <a:tailEnd/>
          </a:ln>
        </p:spPr>
        <p:txBody>
          <a:bodyPr/>
          <a:lstStyle/>
          <a:p>
            <a:r>
              <a:rPr lang="pt-BR" sz="2000" smtClean="0">
                <a:latin typeface="Arial" charset="0"/>
              </a:rPr>
              <a:t>– MRP</a:t>
            </a:r>
            <a:r>
              <a:rPr lang="pt-BR" sz="4000" smtClean="0">
                <a:latin typeface="Arial" charset="0"/>
              </a:rPr>
              <a:t> </a:t>
            </a:r>
            <a:endParaRPr lang="pt-BR" sz="2400" smtClean="0">
              <a:latin typeface="Arial" charset="0"/>
            </a:endParaRPr>
          </a:p>
        </p:txBody>
      </p:sp>
      <p:graphicFrame>
        <p:nvGraphicFramePr>
          <p:cNvPr id="432132" name="Object 4"/>
          <p:cNvGraphicFramePr>
            <a:graphicFrameLocks noChangeAspect="1"/>
          </p:cNvGraphicFramePr>
          <p:nvPr>
            <p:ph idx="4294967295"/>
          </p:nvPr>
        </p:nvGraphicFramePr>
        <p:xfrm>
          <a:off x="0" y="836613"/>
          <a:ext cx="8747125" cy="6021387"/>
        </p:xfrm>
        <a:graphic>
          <a:graphicData uri="http://schemas.openxmlformats.org/presentationml/2006/ole">
            <p:oleObj spid="_x0000_s4098" name="Documento" r:id="rId3" imgW="5494328" imgH="7407275" progId="Word.Document.8">
              <p:embed/>
            </p:oleObj>
          </a:graphicData>
        </a:graphic>
      </p:graphicFrame>
      <p:sp>
        <p:nvSpPr>
          <p:cNvPr id="432131"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0" y="696913"/>
            <a:ext cx="7772400" cy="588962"/>
          </a:xfrm>
          <a:prstGeom prst="rect">
            <a:avLst/>
          </a:prstGeom>
          <a:solidFill>
            <a:srgbClr val="FFFFFF"/>
          </a:solidFill>
          <a:ln>
            <a:solidFill>
              <a:srgbClr val="000000"/>
            </a:solidFill>
            <a:miter lim="800000"/>
            <a:headEnd/>
            <a:tailEnd/>
          </a:ln>
        </p:spPr>
        <p:txBody>
          <a:bodyPr/>
          <a:lstStyle/>
          <a:p>
            <a:pPr algn="l"/>
            <a:r>
              <a:rPr lang="pt-BR" sz="2000" smtClean="0">
                <a:latin typeface="Arial" charset="0"/>
              </a:rPr>
              <a:t>Sequenciamento da Programação da Produção</a:t>
            </a:r>
            <a:r>
              <a:rPr lang="pt-BR" sz="4000" smtClean="0">
                <a:latin typeface="Arial" charset="0"/>
              </a:rPr>
              <a:t> </a:t>
            </a:r>
            <a:endParaRPr lang="pt-BR" sz="2400" smtClean="0">
              <a:latin typeface="Arial" charset="0"/>
            </a:endParaRPr>
          </a:p>
        </p:txBody>
      </p:sp>
      <p:sp>
        <p:nvSpPr>
          <p:cNvPr id="270339" name="Rectangle 3"/>
          <p:cNvSpPr>
            <a:spLocks noChangeArrowheads="1"/>
          </p:cNvSpPr>
          <p:nvPr/>
        </p:nvSpPr>
        <p:spPr bwMode="auto">
          <a:xfrm>
            <a:off x="-838200" y="-7239000"/>
            <a:ext cx="9677400" cy="890587"/>
          </a:xfrm>
          <a:prstGeom prst="rect">
            <a:avLst/>
          </a:prstGeom>
          <a:noFill/>
          <a:ln w="9525">
            <a:noFill/>
            <a:miter lim="800000"/>
            <a:headEnd/>
            <a:tailEnd/>
          </a:ln>
          <a:effectLst/>
        </p:spPr>
        <p:txBody>
          <a:bodyPr>
            <a:spAutoFit/>
          </a:bodyPr>
          <a:lstStyle/>
          <a:p>
            <a:pPr marL="457200" indent="-457200" algn="ctr">
              <a:lnSpc>
                <a:spcPct val="120000"/>
              </a:lnSpc>
              <a:spcBef>
                <a:spcPct val="50000"/>
              </a:spcBef>
            </a:pPr>
            <a:endParaRPr lang="pt-BR"/>
          </a:p>
          <a:p>
            <a:pPr marL="457200" indent="-457200" algn="ctr">
              <a:lnSpc>
                <a:spcPct val="120000"/>
              </a:lnSpc>
              <a:spcBef>
                <a:spcPct val="50000"/>
              </a:spcBef>
              <a:buFontTx/>
              <a:buAutoNum type="arabicPeriod"/>
            </a:pPr>
            <a:endParaRPr lang="pt-BR"/>
          </a:p>
        </p:txBody>
      </p:sp>
      <p:sp>
        <p:nvSpPr>
          <p:cNvPr id="270340" name="Rectangle 4"/>
          <p:cNvSpPr>
            <a:spLocks noChangeArrowheads="1"/>
          </p:cNvSpPr>
          <p:nvPr/>
        </p:nvSpPr>
        <p:spPr bwMode="auto">
          <a:xfrm>
            <a:off x="395288" y="1479550"/>
            <a:ext cx="8424862" cy="4664075"/>
          </a:xfrm>
          <a:prstGeom prst="rect">
            <a:avLst/>
          </a:prstGeom>
          <a:noFill/>
          <a:ln w="9525">
            <a:noFill/>
            <a:miter lim="800000"/>
            <a:headEnd/>
            <a:tailEnd/>
          </a:ln>
          <a:effectLst/>
        </p:spPr>
        <p:txBody>
          <a:bodyPr anchor="ctr">
            <a:spAutoFit/>
          </a:bodyPr>
          <a:lstStyle/>
          <a:p>
            <a:pPr>
              <a:tabLst>
                <a:tab pos="3562350" algn="l"/>
              </a:tabLst>
            </a:pPr>
            <a:r>
              <a:rPr lang="pt-BR" sz="2000" b="1"/>
              <a:t>Seqüenciamento de ordens de serviços ou tarefas (processos repetitivos e em lotes)</a:t>
            </a:r>
            <a:endParaRPr lang="pt-BR" sz="2000"/>
          </a:p>
          <a:p>
            <a:pPr>
              <a:tabLst>
                <a:tab pos="3562350" algn="l"/>
              </a:tabLst>
            </a:pPr>
            <a:r>
              <a:rPr lang="pt-BR" sz="2000"/>
              <a:t>Se tivermos diversos trabalhos para o mesmo centro teremos :</a:t>
            </a:r>
          </a:p>
          <a:p>
            <a:pPr>
              <a:tabLst>
                <a:tab pos="3562350" algn="l"/>
              </a:tabLst>
            </a:pPr>
            <a:r>
              <a:rPr lang="pt-BR" sz="2000"/>
              <a:t>TP – tempo de processamento do trabalho – é o tempo efetivamente gasto desde que o trabalho começa até o seu termina. É também conhecido como tempo de máquina.</a:t>
            </a:r>
          </a:p>
          <a:p>
            <a:pPr>
              <a:tabLst>
                <a:tab pos="3562350" algn="l"/>
              </a:tabLst>
            </a:pPr>
            <a:r>
              <a:rPr lang="pt-BR" sz="2000"/>
              <a:t>TE – tempo de espera – é a soma do tempo desde o inicio do primeiro trabalho até o inicio do próximo trabalho, ou seja é o tempo que o trabalho espera para seu inicio.</a:t>
            </a:r>
          </a:p>
          <a:p>
            <a:pPr>
              <a:tabLst>
                <a:tab pos="3562350" algn="l"/>
              </a:tabLst>
            </a:pPr>
            <a:r>
              <a:rPr lang="pt-BR" sz="2000"/>
              <a:t>TT – tempo de termino do trabalho – é a soma do tempo de processamento com o tempo de espera , é o tempo total que o trabalho espera até o termine o processamento.</a:t>
            </a:r>
          </a:p>
          <a:p>
            <a:pPr>
              <a:tabLst>
                <a:tab pos="3562350" algn="l"/>
              </a:tabLst>
            </a:pPr>
            <a:r>
              <a:rPr lang="pt-BR" sz="2000"/>
              <a:t>DD – data devida – é a data que o trabalho deveria estar pronto</a:t>
            </a:r>
          </a:p>
          <a:p>
            <a:pPr>
              <a:tabLst>
                <a:tab pos="3562350" algn="l"/>
              </a:tabLst>
            </a:pPr>
            <a:r>
              <a:rPr lang="pt-BR" sz="2000"/>
              <a:t>AT – atraso de um trabalho – é a diferente entre o tempo de termino e a data devida , desde que seja maior que a data devida , senão é zero.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tx1"/>
          </a:solidFill>
          <a:miter lim="800000"/>
          <a:headEnd/>
          <a:tailEnd/>
        </a:ln>
        <a:effectLst/>
        <a:scene3d>
          <a:camera prst="orthographicFront"/>
          <a:lightRig rig="sunset" dir="t">
            <a:rot lat="0" lon="0" rev="1800000"/>
          </a:lightRig>
        </a:scene3d>
      </a:spPr>
      <a:bodyPr wrap="none" anchor="ctr"/>
      <a:lstStyle>
        <a:defPPr algn="ctr">
          <a:defRPr dirty="0"/>
        </a:defPPr>
      </a:lstStyle>
    </a:sp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TotalTime>
  <Words>7473</Words>
  <Application>Microsoft Office PowerPoint</Application>
  <PresentationFormat>Apresentação na tela (4:3)</PresentationFormat>
  <Paragraphs>2429</Paragraphs>
  <Slides>155</Slides>
  <Notes>2</Notes>
  <HiddenSlides>2</HiddenSlides>
  <MMClips>0</MMClips>
  <ScaleCrop>false</ScaleCrop>
  <HeadingPairs>
    <vt:vector size="6" baseType="variant">
      <vt:variant>
        <vt:lpstr>Tema</vt:lpstr>
      </vt:variant>
      <vt:variant>
        <vt:i4>3</vt:i4>
      </vt:variant>
      <vt:variant>
        <vt:lpstr>Servidores OLE incorporados</vt:lpstr>
      </vt:variant>
      <vt:variant>
        <vt:i4>3</vt:i4>
      </vt:variant>
      <vt:variant>
        <vt:lpstr>Títulos de slides</vt:lpstr>
      </vt:variant>
      <vt:variant>
        <vt:i4>155</vt:i4>
      </vt:variant>
    </vt:vector>
  </HeadingPairs>
  <TitlesOfParts>
    <vt:vector size="161" baseType="lpstr">
      <vt:lpstr>Design padrão</vt:lpstr>
      <vt:lpstr>1_Personalizar design</vt:lpstr>
      <vt:lpstr>Personalizar design</vt:lpstr>
      <vt:lpstr>Gráfico</vt:lpstr>
      <vt:lpstr>ClipArt</vt:lpstr>
      <vt:lpstr>Documento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Exemplo de Estrutura Analítica </vt:lpstr>
      <vt:lpstr>Exemplo de Lista de Materiais </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O Que é Kanban?</vt:lpstr>
      <vt:lpstr>Slide 59</vt:lpstr>
      <vt:lpstr>Funcionamento do Sistema Kanban</vt:lpstr>
      <vt:lpstr>Slide 61</vt:lpstr>
      <vt:lpstr>Quadro Kanban</vt:lpstr>
      <vt:lpstr>Slide 63</vt:lpstr>
      <vt:lpstr>Simulação Kanban</vt:lpstr>
      <vt:lpstr>Simulação Kanban</vt:lpstr>
      <vt:lpstr>Simulação Kanban</vt:lpstr>
      <vt:lpstr>Simulação Kanban</vt:lpstr>
      <vt:lpstr>Simulação Kanban</vt:lpstr>
      <vt:lpstr>Simulação Kanban</vt:lpstr>
      <vt:lpstr>Simulação Kanban</vt:lpstr>
      <vt:lpstr>Simulação Kanban</vt:lpstr>
      <vt:lpstr>Simulação Kanban</vt:lpstr>
      <vt:lpstr>Simulação Kanban</vt:lpstr>
      <vt:lpstr>Quais os Benefícios?</vt:lpstr>
      <vt:lpstr>Fluxo Kanban – na área fábril</vt:lpstr>
      <vt:lpstr>Pontos positivos</vt:lpstr>
      <vt:lpstr>Slide 77</vt:lpstr>
      <vt:lpstr>Slide 78</vt:lpstr>
      <vt:lpstr>Slide 79</vt:lpstr>
      <vt:lpstr>Slide 80</vt:lpstr>
      <vt:lpstr>Slide 81</vt:lpstr>
      <vt:lpstr>Slide 82</vt:lpstr>
      <vt:lpstr>Slide 83</vt:lpstr>
      <vt:lpstr>Slide 84</vt:lpstr>
      <vt:lpstr>Plano de Produção </vt:lpstr>
      <vt:lpstr>Calculo de capacidades </vt:lpstr>
      <vt:lpstr>Slide 87</vt:lpstr>
      <vt:lpstr>Slide 88</vt:lpstr>
      <vt:lpstr>Slide 89</vt:lpstr>
      <vt:lpstr>Slide 90</vt:lpstr>
      <vt:lpstr>Slide 91</vt:lpstr>
      <vt:lpstr>Slide 92</vt:lpstr>
      <vt:lpstr>Utilizando o Planejamento da Produção e Plano Mestre de Produção</vt:lpstr>
      <vt:lpstr>Plano Mestre funcionando </vt:lpstr>
      <vt:lpstr>Planejamento mestre de Produção</vt:lpstr>
      <vt:lpstr>Slide 96</vt:lpstr>
      <vt:lpstr>Slide 97</vt:lpstr>
      <vt:lpstr>– MRP </vt:lpstr>
      <vt:lpstr>Sequenciamento da Programação da Produção </vt:lpstr>
      <vt:lpstr>Sequenciamento da Programação da Produção </vt:lpstr>
      <vt:lpstr>Sequenciamento da Programação da Produção </vt:lpstr>
      <vt:lpstr>Sequenciamento da Programação da Produção </vt:lpstr>
      <vt:lpstr>Sequenciamento da Programação da Produção </vt:lpstr>
      <vt:lpstr>Sequenciamento da Programação da Produção </vt:lpstr>
      <vt:lpstr>Sequenciamento da Programação da Produção </vt:lpstr>
      <vt:lpstr>Sequenciamento da Programação da Produção </vt:lpstr>
      <vt:lpstr>Sequenciamento da Programação da Produção </vt:lpstr>
      <vt:lpstr>Sequenciamento da Programação da Produção </vt:lpstr>
      <vt:lpstr>Slide 109</vt:lpstr>
      <vt:lpstr>Sequenciamento da Programação da Produção </vt:lpstr>
      <vt:lpstr>Sequenciamento da Programação da Produção </vt:lpstr>
      <vt:lpstr>Sequenciamento da Programação da Produção </vt:lpstr>
      <vt:lpstr>Sequenciamento da Programação da Produção </vt:lpstr>
      <vt:lpstr>Sequenciamento da Programação da Produção </vt:lpstr>
      <vt:lpstr>Sequenciamento da Programação da Produção </vt:lpstr>
      <vt:lpstr>Sequenciamento da Programação da Produção </vt:lpstr>
      <vt:lpstr>Slide 117</vt:lpstr>
      <vt:lpstr>Slide 118</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TQC – Controle da qualidade total</vt:lpstr>
      <vt:lpstr>PLT – Controle de estoque, capitulo VI , página 115 Administração de estoques </vt:lpstr>
      <vt:lpstr>Administração de estoques </vt:lpstr>
      <vt:lpstr>Administração de estoques </vt:lpstr>
      <vt:lpstr>Administração de estoques</vt:lpstr>
      <vt:lpstr>Administração de estoque</vt:lpstr>
      <vt:lpstr>Administração de estoque</vt:lpstr>
      <vt:lpstr>Administração de estoques</vt:lpstr>
      <vt:lpstr>Armazenagem – curva ABC</vt:lpstr>
      <vt:lpstr>Administração de estoque</vt:lpstr>
      <vt:lpstr>Administração de estoque</vt:lpstr>
      <vt:lpstr>Administração de estoque</vt:lpstr>
      <vt:lpstr>Administração de estoque</vt:lpstr>
      <vt:lpstr>Administração de estoque</vt:lpstr>
      <vt:lpstr>Administração de estoque</vt:lpstr>
      <vt:lpstr>Administração de estoque</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Paulo Cesar</dc:creator>
  <cp:lastModifiedBy>paulo.cesar</cp:lastModifiedBy>
  <cp:revision>346</cp:revision>
  <dcterms:created xsi:type="dcterms:W3CDTF">2012-01-03T17:45:23Z</dcterms:created>
  <dcterms:modified xsi:type="dcterms:W3CDTF">2014-02-13T01:07:15Z</dcterms:modified>
</cp:coreProperties>
</file>