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handoutMasterIdLst>
    <p:handoutMasterId r:id="rId144"/>
  </p:handoutMasterIdLst>
  <p:sldIdLst>
    <p:sldId id="256" r:id="rId2"/>
    <p:sldId id="272" r:id="rId3"/>
    <p:sldId id="270" r:id="rId4"/>
    <p:sldId id="275" r:id="rId5"/>
    <p:sldId id="276" r:id="rId6"/>
    <p:sldId id="278" r:id="rId7"/>
    <p:sldId id="279" r:id="rId8"/>
    <p:sldId id="280" r:id="rId9"/>
    <p:sldId id="281" r:id="rId10"/>
    <p:sldId id="274" r:id="rId11"/>
    <p:sldId id="271" r:id="rId12"/>
    <p:sldId id="273" r:id="rId13"/>
    <p:sldId id="257" r:id="rId14"/>
    <p:sldId id="284" r:id="rId15"/>
    <p:sldId id="289" r:id="rId16"/>
    <p:sldId id="290" r:id="rId17"/>
    <p:sldId id="291" r:id="rId18"/>
    <p:sldId id="285" r:id="rId19"/>
    <p:sldId id="286" r:id="rId20"/>
    <p:sldId id="287" r:id="rId21"/>
    <p:sldId id="292" r:id="rId22"/>
    <p:sldId id="258" r:id="rId23"/>
    <p:sldId id="259" r:id="rId24"/>
    <p:sldId id="28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98" r:id="rId42"/>
    <p:sldId id="317" r:id="rId43"/>
    <p:sldId id="283" r:id="rId44"/>
    <p:sldId id="311" r:id="rId45"/>
    <p:sldId id="312" r:id="rId46"/>
    <p:sldId id="313" r:id="rId47"/>
    <p:sldId id="314" r:id="rId48"/>
    <p:sldId id="315" r:id="rId49"/>
    <p:sldId id="316" r:id="rId50"/>
    <p:sldId id="318" r:id="rId51"/>
    <p:sldId id="319" r:id="rId52"/>
    <p:sldId id="320" r:id="rId53"/>
    <p:sldId id="335" r:id="rId54"/>
    <p:sldId id="334" r:id="rId55"/>
    <p:sldId id="321" r:id="rId56"/>
    <p:sldId id="322" r:id="rId57"/>
    <p:sldId id="325" r:id="rId58"/>
    <p:sldId id="326" r:id="rId59"/>
    <p:sldId id="328" r:id="rId60"/>
    <p:sldId id="329" r:id="rId61"/>
    <p:sldId id="330" r:id="rId62"/>
    <p:sldId id="331" r:id="rId63"/>
    <p:sldId id="332" r:id="rId64"/>
    <p:sldId id="333" r:id="rId65"/>
    <p:sldId id="323" r:id="rId66"/>
    <p:sldId id="324" r:id="rId67"/>
    <p:sldId id="327"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99" r:id="rId81"/>
    <p:sldId id="348" r:id="rId82"/>
    <p:sldId id="351" r:id="rId83"/>
    <p:sldId id="352" r:id="rId84"/>
    <p:sldId id="353" r:id="rId85"/>
    <p:sldId id="354" r:id="rId86"/>
    <p:sldId id="355" r:id="rId87"/>
    <p:sldId id="356" r:id="rId88"/>
    <p:sldId id="365" r:id="rId89"/>
    <p:sldId id="366" r:id="rId90"/>
    <p:sldId id="358" r:id="rId91"/>
    <p:sldId id="359" r:id="rId92"/>
    <p:sldId id="360" r:id="rId93"/>
    <p:sldId id="361" r:id="rId94"/>
    <p:sldId id="362" r:id="rId95"/>
    <p:sldId id="363" r:id="rId96"/>
    <p:sldId id="364" r:id="rId97"/>
    <p:sldId id="367" r:id="rId98"/>
    <p:sldId id="368" r:id="rId99"/>
    <p:sldId id="369" r:id="rId100"/>
    <p:sldId id="370" r:id="rId101"/>
    <p:sldId id="371" r:id="rId102"/>
    <p:sldId id="372"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388" r:id="rId118"/>
    <p:sldId id="389" r:id="rId119"/>
    <p:sldId id="390" r:id="rId120"/>
    <p:sldId id="391" r:id="rId121"/>
    <p:sldId id="392" r:id="rId122"/>
    <p:sldId id="393" r:id="rId123"/>
    <p:sldId id="394" r:id="rId124"/>
    <p:sldId id="395" r:id="rId125"/>
    <p:sldId id="396" r:id="rId126"/>
    <p:sldId id="397" r:id="rId127"/>
    <p:sldId id="400" r:id="rId128"/>
    <p:sldId id="401" r:id="rId129"/>
    <p:sldId id="403" r:id="rId130"/>
    <p:sldId id="404" r:id="rId131"/>
    <p:sldId id="405" r:id="rId132"/>
    <p:sldId id="406" r:id="rId133"/>
    <p:sldId id="407" r:id="rId134"/>
    <p:sldId id="408" r:id="rId135"/>
    <p:sldId id="409" r:id="rId136"/>
    <p:sldId id="410" r:id="rId137"/>
    <p:sldId id="411" r:id="rId138"/>
    <p:sldId id="412" r:id="rId139"/>
    <p:sldId id="413" r:id="rId140"/>
    <p:sldId id="414" r:id="rId141"/>
    <p:sldId id="415" r:id="rId142"/>
  </p:sldIdLst>
  <p:sldSz cx="9144000" cy="6858000" type="screen4x3"/>
  <p:notesSz cx="6669088" cy="9926638"/>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7" autoAdjust="0"/>
  </p:normalViewPr>
  <p:slideViewPr>
    <p:cSldViewPr>
      <p:cViewPr varScale="1">
        <p:scale>
          <a:sx n="70" d="100"/>
          <a:sy n="70" d="100"/>
        </p:scale>
        <p:origin x="-5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72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C1B89-7B97-4DA8-96B0-890D79453AC0}"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pt-BR"/>
        </a:p>
      </dgm:t>
    </dgm:pt>
    <dgm:pt modelId="{FABFE07E-8CA9-40A0-9B64-05AB85D4F5C8}">
      <dgm:prSet/>
      <dgm:spPr/>
      <dgm:t>
        <a:bodyPr/>
        <a:lstStyle/>
        <a:p>
          <a:pPr algn="ctr" rtl="0"/>
          <a:r>
            <a:rPr kumimoji="1" lang="en-US" b="1" dirty="0" err="1" smtClean="0">
              <a:solidFill>
                <a:schemeClr val="tx1">
                  <a:lumMod val="75000"/>
                  <a:lumOff val="25000"/>
                </a:schemeClr>
              </a:solidFill>
            </a:rPr>
            <a:t>Idéias</a:t>
          </a:r>
          <a:r>
            <a:rPr kumimoji="1" lang="en-US" b="1" dirty="0" smtClean="0">
              <a:solidFill>
                <a:schemeClr val="tx1">
                  <a:lumMod val="75000"/>
                  <a:lumOff val="25000"/>
                </a:schemeClr>
              </a:solidFill>
            </a:rPr>
            <a:t> </a:t>
          </a:r>
          <a:r>
            <a:rPr kumimoji="1" lang="en-US" b="1" dirty="0" err="1" smtClean="0">
              <a:solidFill>
                <a:schemeClr val="tx1">
                  <a:lumMod val="75000"/>
                  <a:lumOff val="25000"/>
                </a:schemeClr>
              </a:solidFill>
            </a:rPr>
            <a:t>preconcebidas</a:t>
          </a:r>
          <a:endParaRPr kumimoji="1" lang="en-US" b="1" dirty="0">
            <a:solidFill>
              <a:schemeClr val="tx1">
                <a:lumMod val="75000"/>
                <a:lumOff val="25000"/>
              </a:schemeClr>
            </a:solidFill>
          </a:endParaRPr>
        </a:p>
      </dgm:t>
    </dgm:pt>
    <dgm:pt modelId="{054F0B51-B761-4408-AF0E-53D38FD04235}" type="parTrans" cxnId="{510DC509-5A28-4337-8851-08C4373F1E1B}">
      <dgm:prSet/>
      <dgm:spPr/>
      <dgm:t>
        <a:bodyPr/>
        <a:lstStyle/>
        <a:p>
          <a:pPr algn="ctr"/>
          <a:endParaRPr lang="pt-BR">
            <a:solidFill>
              <a:schemeClr val="tx1">
                <a:lumMod val="75000"/>
                <a:lumOff val="25000"/>
              </a:schemeClr>
            </a:solidFill>
          </a:endParaRPr>
        </a:p>
      </dgm:t>
    </dgm:pt>
    <dgm:pt modelId="{D8AC884F-064E-4671-B9E5-9709475D93EC}" type="sibTrans" cxnId="{510DC509-5A28-4337-8851-08C4373F1E1B}">
      <dgm:prSet/>
      <dgm:spPr/>
      <dgm:t>
        <a:bodyPr/>
        <a:lstStyle/>
        <a:p>
          <a:pPr algn="ctr"/>
          <a:endParaRPr lang="pt-BR">
            <a:solidFill>
              <a:schemeClr val="tx1">
                <a:lumMod val="75000"/>
                <a:lumOff val="25000"/>
              </a:schemeClr>
            </a:solidFill>
          </a:endParaRPr>
        </a:p>
      </dgm:t>
    </dgm:pt>
    <dgm:pt modelId="{7C2709E3-AD69-4E00-9031-6199CFAB46E5}">
      <dgm:prSet/>
      <dgm:spPr/>
      <dgm:t>
        <a:bodyPr/>
        <a:lstStyle/>
        <a:p>
          <a:pPr algn="ctr" rtl="0"/>
          <a:r>
            <a:rPr kumimoji="1" lang="en-US" b="1" dirty="0" err="1" smtClean="0">
              <a:solidFill>
                <a:schemeClr val="tx1">
                  <a:lumMod val="75000"/>
                  <a:lumOff val="25000"/>
                </a:schemeClr>
              </a:solidFill>
            </a:rPr>
            <a:t>Recusa</a:t>
          </a:r>
          <a:r>
            <a:rPr kumimoji="1" lang="en-US" b="1" dirty="0" smtClean="0">
              <a:solidFill>
                <a:schemeClr val="tx1">
                  <a:lumMod val="75000"/>
                  <a:lumOff val="25000"/>
                </a:schemeClr>
              </a:solidFill>
            </a:rPr>
            <a:t> de </a:t>
          </a:r>
          <a:r>
            <a:rPr kumimoji="1" lang="en-US" b="1" dirty="0" err="1" smtClean="0">
              <a:solidFill>
                <a:schemeClr val="tx1">
                  <a:lumMod val="75000"/>
                  <a:lumOff val="25000"/>
                </a:schemeClr>
              </a:solidFill>
            </a:rPr>
            <a:t>informação</a:t>
          </a:r>
          <a:r>
            <a:rPr kumimoji="1" lang="en-US" b="1" dirty="0" smtClean="0">
              <a:solidFill>
                <a:schemeClr val="tx1">
                  <a:lumMod val="75000"/>
                  <a:lumOff val="25000"/>
                </a:schemeClr>
              </a:solidFill>
            </a:rPr>
            <a:t> </a:t>
          </a:r>
          <a:r>
            <a:rPr kumimoji="1" lang="en-US" b="1" dirty="0" err="1" smtClean="0">
              <a:solidFill>
                <a:schemeClr val="tx1">
                  <a:lumMod val="75000"/>
                  <a:lumOff val="25000"/>
                </a:schemeClr>
              </a:solidFill>
            </a:rPr>
            <a:t>contrária</a:t>
          </a:r>
          <a:endParaRPr kumimoji="1" lang="en-US" b="1" dirty="0">
            <a:solidFill>
              <a:schemeClr val="tx1">
                <a:lumMod val="75000"/>
                <a:lumOff val="25000"/>
              </a:schemeClr>
            </a:solidFill>
          </a:endParaRPr>
        </a:p>
      </dgm:t>
    </dgm:pt>
    <dgm:pt modelId="{E05B3C71-E3EB-42D3-A548-FD39BB3BC21F}" type="parTrans" cxnId="{793FBACC-665B-44ED-98CF-D99741E35A2E}">
      <dgm:prSet/>
      <dgm:spPr/>
      <dgm:t>
        <a:bodyPr/>
        <a:lstStyle/>
        <a:p>
          <a:pPr algn="ctr"/>
          <a:endParaRPr lang="pt-BR">
            <a:solidFill>
              <a:schemeClr val="tx1">
                <a:lumMod val="75000"/>
                <a:lumOff val="25000"/>
              </a:schemeClr>
            </a:solidFill>
          </a:endParaRPr>
        </a:p>
      </dgm:t>
    </dgm:pt>
    <dgm:pt modelId="{196EE38B-FF38-43F4-AFC2-BBAD0BE1923B}" type="sibTrans" cxnId="{793FBACC-665B-44ED-98CF-D99741E35A2E}">
      <dgm:prSet/>
      <dgm:spPr/>
      <dgm:t>
        <a:bodyPr/>
        <a:lstStyle/>
        <a:p>
          <a:pPr algn="ctr"/>
          <a:endParaRPr lang="pt-BR">
            <a:solidFill>
              <a:schemeClr val="tx1">
                <a:lumMod val="75000"/>
                <a:lumOff val="25000"/>
              </a:schemeClr>
            </a:solidFill>
          </a:endParaRPr>
        </a:p>
      </dgm:t>
    </dgm:pt>
    <dgm:pt modelId="{0FC0F11C-25E1-49D4-AA0B-9867B9B77D46}">
      <dgm:prSet/>
      <dgm:spPr/>
      <dgm:t>
        <a:bodyPr/>
        <a:lstStyle/>
        <a:p>
          <a:pPr algn="ctr" rtl="0"/>
          <a:r>
            <a:rPr kumimoji="1" lang="en-US" b="1" dirty="0" err="1" smtClean="0">
              <a:solidFill>
                <a:schemeClr val="tx1">
                  <a:lumMod val="75000"/>
                  <a:lumOff val="25000"/>
                </a:schemeClr>
              </a:solidFill>
            </a:rPr>
            <a:t>Significados</a:t>
          </a:r>
          <a:r>
            <a:rPr kumimoji="1" lang="en-US" b="1" dirty="0" smtClean="0">
              <a:solidFill>
                <a:schemeClr val="tx1">
                  <a:lumMod val="75000"/>
                  <a:lumOff val="25000"/>
                </a:schemeClr>
              </a:solidFill>
            </a:rPr>
            <a:t> </a:t>
          </a:r>
          <a:r>
            <a:rPr kumimoji="1" lang="en-US" b="1" dirty="0" err="1" smtClean="0">
              <a:solidFill>
                <a:schemeClr val="tx1">
                  <a:lumMod val="75000"/>
                  <a:lumOff val="25000"/>
                </a:schemeClr>
              </a:solidFill>
            </a:rPr>
            <a:t>personalizados</a:t>
          </a:r>
          <a:endParaRPr kumimoji="1" lang="en-US" b="1" dirty="0">
            <a:solidFill>
              <a:schemeClr val="tx1">
                <a:lumMod val="75000"/>
                <a:lumOff val="25000"/>
              </a:schemeClr>
            </a:solidFill>
          </a:endParaRPr>
        </a:p>
      </dgm:t>
    </dgm:pt>
    <dgm:pt modelId="{5ED1D116-3B3E-471D-B349-F0902CA380C5}" type="parTrans" cxnId="{B96C80D8-9822-45CF-84C2-EC478C4E1355}">
      <dgm:prSet/>
      <dgm:spPr/>
      <dgm:t>
        <a:bodyPr/>
        <a:lstStyle/>
        <a:p>
          <a:pPr algn="ctr"/>
          <a:endParaRPr lang="pt-BR">
            <a:solidFill>
              <a:schemeClr val="tx1">
                <a:lumMod val="75000"/>
                <a:lumOff val="25000"/>
              </a:schemeClr>
            </a:solidFill>
          </a:endParaRPr>
        </a:p>
      </dgm:t>
    </dgm:pt>
    <dgm:pt modelId="{5B6D21D8-2B4A-40F3-87EB-84D2072AF1D5}" type="sibTrans" cxnId="{B96C80D8-9822-45CF-84C2-EC478C4E1355}">
      <dgm:prSet/>
      <dgm:spPr/>
      <dgm:t>
        <a:bodyPr/>
        <a:lstStyle/>
        <a:p>
          <a:pPr algn="ctr"/>
          <a:endParaRPr lang="pt-BR">
            <a:solidFill>
              <a:schemeClr val="tx1">
                <a:lumMod val="75000"/>
                <a:lumOff val="25000"/>
              </a:schemeClr>
            </a:solidFill>
          </a:endParaRPr>
        </a:p>
      </dgm:t>
    </dgm:pt>
    <dgm:pt modelId="{FEE99B48-CF5A-41CD-B635-98CFA229D5F0}">
      <dgm:prSet/>
      <dgm:spPr/>
      <dgm:t>
        <a:bodyPr/>
        <a:lstStyle/>
        <a:p>
          <a:pPr algn="ctr" rtl="0"/>
          <a:r>
            <a:rPr kumimoji="1" lang="en-US" b="1" dirty="0" err="1" smtClean="0">
              <a:solidFill>
                <a:schemeClr val="tx1">
                  <a:lumMod val="75000"/>
                  <a:lumOff val="25000"/>
                </a:schemeClr>
              </a:solidFill>
            </a:rPr>
            <a:t>Motivação</a:t>
          </a:r>
          <a:r>
            <a:rPr kumimoji="1" lang="en-US" b="1" dirty="0" smtClean="0">
              <a:solidFill>
                <a:schemeClr val="tx1">
                  <a:lumMod val="75000"/>
                  <a:lumOff val="25000"/>
                </a:schemeClr>
              </a:solidFill>
            </a:rPr>
            <a:t>, </a:t>
          </a:r>
          <a:r>
            <a:rPr kumimoji="1" lang="en-US" b="1" dirty="0" err="1" smtClean="0">
              <a:solidFill>
                <a:schemeClr val="tx1">
                  <a:lumMod val="75000"/>
                  <a:lumOff val="25000"/>
                </a:schemeClr>
              </a:solidFill>
            </a:rPr>
            <a:t>interesse</a:t>
          </a:r>
          <a:endParaRPr kumimoji="1" lang="en-US" b="1" dirty="0">
            <a:solidFill>
              <a:schemeClr val="tx1">
                <a:lumMod val="75000"/>
                <a:lumOff val="25000"/>
              </a:schemeClr>
            </a:solidFill>
          </a:endParaRPr>
        </a:p>
      </dgm:t>
    </dgm:pt>
    <dgm:pt modelId="{CC2DB0C2-C510-4DF7-B10C-E68947591959}" type="parTrans" cxnId="{10A9E67C-B861-4A57-BCF7-4A29FCB28CA4}">
      <dgm:prSet/>
      <dgm:spPr/>
      <dgm:t>
        <a:bodyPr/>
        <a:lstStyle/>
        <a:p>
          <a:pPr algn="ctr"/>
          <a:endParaRPr lang="pt-BR">
            <a:solidFill>
              <a:schemeClr val="tx1">
                <a:lumMod val="75000"/>
                <a:lumOff val="25000"/>
              </a:schemeClr>
            </a:solidFill>
          </a:endParaRPr>
        </a:p>
      </dgm:t>
    </dgm:pt>
    <dgm:pt modelId="{5E5A6D58-F653-42B5-9251-07554E3387B9}" type="sibTrans" cxnId="{10A9E67C-B861-4A57-BCF7-4A29FCB28CA4}">
      <dgm:prSet/>
      <dgm:spPr/>
      <dgm:t>
        <a:bodyPr/>
        <a:lstStyle/>
        <a:p>
          <a:pPr algn="ctr"/>
          <a:endParaRPr lang="pt-BR">
            <a:solidFill>
              <a:schemeClr val="tx1">
                <a:lumMod val="75000"/>
                <a:lumOff val="25000"/>
              </a:schemeClr>
            </a:solidFill>
          </a:endParaRPr>
        </a:p>
      </dgm:t>
    </dgm:pt>
    <dgm:pt modelId="{DEB71FB4-C9AB-492D-A1D5-C5684E67C87D}">
      <dgm:prSet/>
      <dgm:spPr/>
      <dgm:t>
        <a:bodyPr/>
        <a:lstStyle/>
        <a:p>
          <a:pPr algn="ctr" rtl="0"/>
          <a:r>
            <a:rPr kumimoji="1" lang="en-US" b="1" dirty="0" err="1" smtClean="0">
              <a:solidFill>
                <a:schemeClr val="tx1">
                  <a:lumMod val="75000"/>
                  <a:lumOff val="25000"/>
                </a:schemeClr>
              </a:solidFill>
            </a:rPr>
            <a:t>Credibilidade</a:t>
          </a:r>
          <a:r>
            <a:rPr kumimoji="1" lang="en-US" b="1" dirty="0" smtClean="0">
              <a:solidFill>
                <a:schemeClr val="tx1">
                  <a:lumMod val="75000"/>
                  <a:lumOff val="25000"/>
                </a:schemeClr>
              </a:solidFill>
            </a:rPr>
            <a:t> da </a:t>
          </a:r>
          <a:r>
            <a:rPr kumimoji="1" lang="en-US" b="1" dirty="0" err="1" smtClean="0">
              <a:solidFill>
                <a:schemeClr val="tx1">
                  <a:lumMod val="75000"/>
                  <a:lumOff val="25000"/>
                </a:schemeClr>
              </a:solidFill>
            </a:rPr>
            <a:t>fonte</a:t>
          </a:r>
          <a:endParaRPr kumimoji="1" lang="en-US" b="1" dirty="0">
            <a:solidFill>
              <a:schemeClr val="tx1">
                <a:lumMod val="75000"/>
                <a:lumOff val="25000"/>
              </a:schemeClr>
            </a:solidFill>
          </a:endParaRPr>
        </a:p>
      </dgm:t>
    </dgm:pt>
    <dgm:pt modelId="{8BD3BAED-F66A-4A5F-BC6C-062CA4A7C196}" type="parTrans" cxnId="{0F4B9741-96BA-476F-80A3-804E05D41A43}">
      <dgm:prSet/>
      <dgm:spPr/>
      <dgm:t>
        <a:bodyPr/>
        <a:lstStyle/>
        <a:p>
          <a:pPr algn="ctr"/>
          <a:endParaRPr lang="pt-BR">
            <a:solidFill>
              <a:schemeClr val="tx1">
                <a:lumMod val="75000"/>
                <a:lumOff val="25000"/>
              </a:schemeClr>
            </a:solidFill>
          </a:endParaRPr>
        </a:p>
      </dgm:t>
    </dgm:pt>
    <dgm:pt modelId="{CA9CFA1F-70DB-48B8-B23D-F8A8F8D84743}" type="sibTrans" cxnId="{0F4B9741-96BA-476F-80A3-804E05D41A43}">
      <dgm:prSet/>
      <dgm:spPr/>
      <dgm:t>
        <a:bodyPr/>
        <a:lstStyle/>
        <a:p>
          <a:pPr algn="ctr"/>
          <a:endParaRPr lang="pt-BR">
            <a:solidFill>
              <a:schemeClr val="tx1">
                <a:lumMod val="75000"/>
                <a:lumOff val="25000"/>
              </a:schemeClr>
            </a:solidFill>
          </a:endParaRPr>
        </a:p>
      </dgm:t>
    </dgm:pt>
    <dgm:pt modelId="{4EF0304E-F744-44BA-8917-D8A458EFA7F8}">
      <dgm:prSet/>
      <dgm:spPr/>
      <dgm:t>
        <a:bodyPr/>
        <a:lstStyle/>
        <a:p>
          <a:pPr algn="ctr" rtl="0"/>
          <a:r>
            <a:rPr kumimoji="1" lang="en-US" b="1" dirty="0" err="1" smtClean="0">
              <a:solidFill>
                <a:schemeClr val="tx1">
                  <a:lumMod val="75000"/>
                  <a:lumOff val="25000"/>
                </a:schemeClr>
              </a:solidFill>
            </a:rPr>
            <a:t>Habilidade</a:t>
          </a:r>
          <a:r>
            <a:rPr kumimoji="1" lang="en-US" b="1" dirty="0" smtClean="0">
              <a:solidFill>
                <a:schemeClr val="tx1">
                  <a:lumMod val="75000"/>
                  <a:lumOff val="25000"/>
                </a:schemeClr>
              </a:solidFill>
            </a:rPr>
            <a:t> de </a:t>
          </a:r>
          <a:r>
            <a:rPr kumimoji="1" lang="en-US" b="1" dirty="0" err="1" smtClean="0">
              <a:solidFill>
                <a:schemeClr val="tx1">
                  <a:lumMod val="75000"/>
                  <a:lumOff val="25000"/>
                </a:schemeClr>
              </a:solidFill>
            </a:rPr>
            <a:t>comunicação</a:t>
          </a:r>
          <a:endParaRPr kumimoji="1" lang="en-US" b="1" dirty="0">
            <a:solidFill>
              <a:schemeClr val="tx1">
                <a:lumMod val="75000"/>
                <a:lumOff val="25000"/>
              </a:schemeClr>
            </a:solidFill>
          </a:endParaRPr>
        </a:p>
      </dgm:t>
    </dgm:pt>
    <dgm:pt modelId="{D4DD5A9F-7074-472B-9E7B-FD3203CB1A41}" type="parTrans" cxnId="{DA388473-A502-448F-89CD-F86A2391D137}">
      <dgm:prSet/>
      <dgm:spPr/>
      <dgm:t>
        <a:bodyPr/>
        <a:lstStyle/>
        <a:p>
          <a:pPr algn="ctr"/>
          <a:endParaRPr lang="pt-BR">
            <a:solidFill>
              <a:schemeClr val="tx1">
                <a:lumMod val="75000"/>
                <a:lumOff val="25000"/>
              </a:schemeClr>
            </a:solidFill>
          </a:endParaRPr>
        </a:p>
      </dgm:t>
    </dgm:pt>
    <dgm:pt modelId="{7600DDCB-D090-440A-95AC-8DDD4EA8A8DB}" type="sibTrans" cxnId="{DA388473-A502-448F-89CD-F86A2391D137}">
      <dgm:prSet/>
      <dgm:spPr/>
      <dgm:t>
        <a:bodyPr/>
        <a:lstStyle/>
        <a:p>
          <a:pPr algn="ctr"/>
          <a:endParaRPr lang="pt-BR">
            <a:solidFill>
              <a:schemeClr val="tx1">
                <a:lumMod val="75000"/>
                <a:lumOff val="25000"/>
              </a:schemeClr>
            </a:solidFill>
          </a:endParaRPr>
        </a:p>
      </dgm:t>
    </dgm:pt>
    <dgm:pt modelId="{7017E517-A3E9-4E5C-B4EF-C6254BF5CD23}">
      <dgm:prSet/>
      <dgm:spPr/>
      <dgm:t>
        <a:bodyPr/>
        <a:lstStyle/>
        <a:p>
          <a:pPr algn="ctr" rtl="0"/>
          <a:r>
            <a:rPr kumimoji="1" lang="en-US" b="1" dirty="0" err="1" smtClean="0">
              <a:solidFill>
                <a:schemeClr val="tx1">
                  <a:lumMod val="75000"/>
                  <a:lumOff val="25000"/>
                </a:schemeClr>
              </a:solidFill>
            </a:rPr>
            <a:t>Clima</a:t>
          </a:r>
          <a:r>
            <a:rPr kumimoji="1" lang="en-US" b="1" dirty="0" smtClean="0">
              <a:solidFill>
                <a:schemeClr val="tx1">
                  <a:lumMod val="75000"/>
                  <a:lumOff val="25000"/>
                </a:schemeClr>
              </a:solidFill>
            </a:rPr>
            <a:t> </a:t>
          </a:r>
          <a:r>
            <a:rPr kumimoji="1" lang="en-US" b="1" dirty="0" err="1" smtClean="0">
              <a:solidFill>
                <a:schemeClr val="tx1">
                  <a:lumMod val="75000"/>
                  <a:lumOff val="25000"/>
                </a:schemeClr>
              </a:solidFill>
            </a:rPr>
            <a:t>organizacional</a:t>
          </a:r>
          <a:endParaRPr kumimoji="1" lang="en-US" b="1" dirty="0">
            <a:solidFill>
              <a:schemeClr val="tx1">
                <a:lumMod val="75000"/>
                <a:lumOff val="25000"/>
              </a:schemeClr>
            </a:solidFill>
          </a:endParaRPr>
        </a:p>
      </dgm:t>
    </dgm:pt>
    <dgm:pt modelId="{890BC69B-599F-4A92-AA68-AA35786685A8}" type="parTrans" cxnId="{80931659-9BD2-4240-B939-5F3BC6A1F13C}">
      <dgm:prSet/>
      <dgm:spPr/>
      <dgm:t>
        <a:bodyPr/>
        <a:lstStyle/>
        <a:p>
          <a:pPr algn="ctr"/>
          <a:endParaRPr lang="pt-BR">
            <a:solidFill>
              <a:schemeClr val="tx1">
                <a:lumMod val="75000"/>
                <a:lumOff val="25000"/>
              </a:schemeClr>
            </a:solidFill>
          </a:endParaRPr>
        </a:p>
      </dgm:t>
    </dgm:pt>
    <dgm:pt modelId="{6045CF04-7290-4C35-9027-B77E6366E1A8}" type="sibTrans" cxnId="{80931659-9BD2-4240-B939-5F3BC6A1F13C}">
      <dgm:prSet/>
      <dgm:spPr/>
      <dgm:t>
        <a:bodyPr/>
        <a:lstStyle/>
        <a:p>
          <a:pPr algn="ctr"/>
          <a:endParaRPr lang="pt-BR">
            <a:solidFill>
              <a:schemeClr val="tx1">
                <a:lumMod val="75000"/>
                <a:lumOff val="25000"/>
              </a:schemeClr>
            </a:solidFill>
          </a:endParaRPr>
        </a:p>
      </dgm:t>
    </dgm:pt>
    <dgm:pt modelId="{1F16AB46-DC36-4899-905A-4D8CFA72AA87}">
      <dgm:prSet/>
      <dgm:spPr/>
      <dgm:t>
        <a:bodyPr/>
        <a:lstStyle/>
        <a:p>
          <a:pPr algn="ctr" rtl="0"/>
          <a:r>
            <a:rPr kumimoji="1" lang="en-US" b="1" dirty="0" err="1" smtClean="0">
              <a:solidFill>
                <a:schemeClr val="tx1">
                  <a:lumMod val="75000"/>
                  <a:lumOff val="25000"/>
                </a:schemeClr>
              </a:solidFill>
            </a:rPr>
            <a:t>Complexidade</a:t>
          </a:r>
          <a:r>
            <a:rPr kumimoji="1" lang="en-US" b="1" dirty="0" smtClean="0">
              <a:solidFill>
                <a:schemeClr val="tx1">
                  <a:lumMod val="75000"/>
                  <a:lumOff val="25000"/>
                </a:schemeClr>
              </a:solidFill>
            </a:rPr>
            <a:t> de </a:t>
          </a:r>
          <a:r>
            <a:rPr kumimoji="1" lang="en-US" b="1" dirty="0" err="1" smtClean="0">
              <a:solidFill>
                <a:schemeClr val="tx1">
                  <a:lumMod val="75000"/>
                  <a:lumOff val="25000"/>
                </a:schemeClr>
              </a:solidFill>
            </a:rPr>
            <a:t>canais</a:t>
          </a:r>
          <a:endParaRPr kumimoji="1" lang="en-US" b="1" dirty="0">
            <a:solidFill>
              <a:schemeClr val="tx1">
                <a:lumMod val="75000"/>
                <a:lumOff val="25000"/>
              </a:schemeClr>
            </a:solidFill>
          </a:endParaRPr>
        </a:p>
      </dgm:t>
    </dgm:pt>
    <dgm:pt modelId="{7DCFBD4D-A35D-44D5-B3A8-562E74E31B78}" type="parTrans" cxnId="{2FFEEC95-052E-4866-A892-CEBA75B11DAF}">
      <dgm:prSet/>
      <dgm:spPr/>
      <dgm:t>
        <a:bodyPr/>
        <a:lstStyle/>
        <a:p>
          <a:pPr algn="ctr"/>
          <a:endParaRPr lang="pt-BR">
            <a:solidFill>
              <a:schemeClr val="tx1">
                <a:lumMod val="75000"/>
                <a:lumOff val="25000"/>
              </a:schemeClr>
            </a:solidFill>
          </a:endParaRPr>
        </a:p>
      </dgm:t>
    </dgm:pt>
    <dgm:pt modelId="{A410DB3F-4C63-4AAB-8E6E-1D490018EB39}" type="sibTrans" cxnId="{2FFEEC95-052E-4866-A892-CEBA75B11DAF}">
      <dgm:prSet/>
      <dgm:spPr/>
      <dgm:t>
        <a:bodyPr/>
        <a:lstStyle/>
        <a:p>
          <a:pPr algn="ctr"/>
          <a:endParaRPr lang="pt-BR">
            <a:solidFill>
              <a:schemeClr val="tx1">
                <a:lumMod val="75000"/>
                <a:lumOff val="25000"/>
              </a:schemeClr>
            </a:solidFill>
          </a:endParaRPr>
        </a:p>
      </dgm:t>
    </dgm:pt>
    <dgm:pt modelId="{2B7C4EE5-3091-4C55-B4AB-F1465B91BF1B}" type="pres">
      <dgm:prSet presAssocID="{6A1C1B89-7B97-4DA8-96B0-890D79453AC0}" presName="linear" presStyleCnt="0">
        <dgm:presLayoutVars>
          <dgm:animLvl val="lvl"/>
          <dgm:resizeHandles val="exact"/>
        </dgm:presLayoutVars>
      </dgm:prSet>
      <dgm:spPr/>
      <dgm:t>
        <a:bodyPr/>
        <a:lstStyle/>
        <a:p>
          <a:endParaRPr lang="pt-BR"/>
        </a:p>
      </dgm:t>
    </dgm:pt>
    <dgm:pt modelId="{FA12417F-0DC8-4CD4-A138-EFDC365A5F31}" type="pres">
      <dgm:prSet presAssocID="{FABFE07E-8CA9-40A0-9B64-05AB85D4F5C8}" presName="parentText" presStyleLbl="node1" presStyleIdx="0" presStyleCnt="8">
        <dgm:presLayoutVars>
          <dgm:chMax val="0"/>
          <dgm:bulletEnabled val="1"/>
        </dgm:presLayoutVars>
      </dgm:prSet>
      <dgm:spPr/>
      <dgm:t>
        <a:bodyPr/>
        <a:lstStyle/>
        <a:p>
          <a:endParaRPr lang="pt-BR"/>
        </a:p>
      </dgm:t>
    </dgm:pt>
    <dgm:pt modelId="{B1FE240B-B449-4ED5-A578-2F13A178AD75}" type="pres">
      <dgm:prSet presAssocID="{D8AC884F-064E-4671-B9E5-9709475D93EC}" presName="spacer" presStyleCnt="0"/>
      <dgm:spPr/>
    </dgm:pt>
    <dgm:pt modelId="{3934375D-01C5-4B41-AFD2-CE9791B8CA38}" type="pres">
      <dgm:prSet presAssocID="{7C2709E3-AD69-4E00-9031-6199CFAB46E5}" presName="parentText" presStyleLbl="node1" presStyleIdx="1" presStyleCnt="8">
        <dgm:presLayoutVars>
          <dgm:chMax val="0"/>
          <dgm:bulletEnabled val="1"/>
        </dgm:presLayoutVars>
      </dgm:prSet>
      <dgm:spPr/>
      <dgm:t>
        <a:bodyPr/>
        <a:lstStyle/>
        <a:p>
          <a:endParaRPr lang="pt-BR"/>
        </a:p>
      </dgm:t>
    </dgm:pt>
    <dgm:pt modelId="{587AE8FD-059B-40AA-B79B-DD97B69612CB}" type="pres">
      <dgm:prSet presAssocID="{196EE38B-FF38-43F4-AFC2-BBAD0BE1923B}" presName="spacer" presStyleCnt="0"/>
      <dgm:spPr/>
    </dgm:pt>
    <dgm:pt modelId="{77952DAA-CC15-43DC-BDEB-C959D94749C6}" type="pres">
      <dgm:prSet presAssocID="{0FC0F11C-25E1-49D4-AA0B-9867B9B77D46}" presName="parentText" presStyleLbl="node1" presStyleIdx="2" presStyleCnt="8">
        <dgm:presLayoutVars>
          <dgm:chMax val="0"/>
          <dgm:bulletEnabled val="1"/>
        </dgm:presLayoutVars>
      </dgm:prSet>
      <dgm:spPr/>
      <dgm:t>
        <a:bodyPr/>
        <a:lstStyle/>
        <a:p>
          <a:endParaRPr lang="pt-BR"/>
        </a:p>
      </dgm:t>
    </dgm:pt>
    <dgm:pt modelId="{1759594C-7989-44AD-822D-30B49158A29F}" type="pres">
      <dgm:prSet presAssocID="{5B6D21D8-2B4A-40F3-87EB-84D2072AF1D5}" presName="spacer" presStyleCnt="0"/>
      <dgm:spPr/>
    </dgm:pt>
    <dgm:pt modelId="{8F55980C-DF7E-42D3-B5EE-D035C069B410}" type="pres">
      <dgm:prSet presAssocID="{FEE99B48-CF5A-41CD-B635-98CFA229D5F0}" presName="parentText" presStyleLbl="node1" presStyleIdx="3" presStyleCnt="8">
        <dgm:presLayoutVars>
          <dgm:chMax val="0"/>
          <dgm:bulletEnabled val="1"/>
        </dgm:presLayoutVars>
      </dgm:prSet>
      <dgm:spPr/>
      <dgm:t>
        <a:bodyPr/>
        <a:lstStyle/>
        <a:p>
          <a:endParaRPr lang="pt-BR"/>
        </a:p>
      </dgm:t>
    </dgm:pt>
    <dgm:pt modelId="{5BE03846-238F-48E9-A57C-83738539DFCF}" type="pres">
      <dgm:prSet presAssocID="{5E5A6D58-F653-42B5-9251-07554E3387B9}" presName="spacer" presStyleCnt="0"/>
      <dgm:spPr/>
    </dgm:pt>
    <dgm:pt modelId="{362DBFDF-A69F-4927-939A-CBB1B368F3F5}" type="pres">
      <dgm:prSet presAssocID="{DEB71FB4-C9AB-492D-A1D5-C5684E67C87D}" presName="parentText" presStyleLbl="node1" presStyleIdx="4" presStyleCnt="8">
        <dgm:presLayoutVars>
          <dgm:chMax val="0"/>
          <dgm:bulletEnabled val="1"/>
        </dgm:presLayoutVars>
      </dgm:prSet>
      <dgm:spPr/>
      <dgm:t>
        <a:bodyPr/>
        <a:lstStyle/>
        <a:p>
          <a:endParaRPr lang="pt-BR"/>
        </a:p>
      </dgm:t>
    </dgm:pt>
    <dgm:pt modelId="{248FD1DE-330B-4888-A3FB-9FF6F58E802C}" type="pres">
      <dgm:prSet presAssocID="{CA9CFA1F-70DB-48B8-B23D-F8A8F8D84743}" presName="spacer" presStyleCnt="0"/>
      <dgm:spPr/>
    </dgm:pt>
    <dgm:pt modelId="{F9BBA1A0-E33C-42C1-8478-DABB1DA11521}" type="pres">
      <dgm:prSet presAssocID="{4EF0304E-F744-44BA-8917-D8A458EFA7F8}" presName="parentText" presStyleLbl="node1" presStyleIdx="5" presStyleCnt="8">
        <dgm:presLayoutVars>
          <dgm:chMax val="0"/>
          <dgm:bulletEnabled val="1"/>
        </dgm:presLayoutVars>
      </dgm:prSet>
      <dgm:spPr/>
      <dgm:t>
        <a:bodyPr/>
        <a:lstStyle/>
        <a:p>
          <a:endParaRPr lang="pt-BR"/>
        </a:p>
      </dgm:t>
    </dgm:pt>
    <dgm:pt modelId="{7179E9E1-3C9E-4554-AF51-DD16AF02289E}" type="pres">
      <dgm:prSet presAssocID="{7600DDCB-D090-440A-95AC-8DDD4EA8A8DB}" presName="spacer" presStyleCnt="0"/>
      <dgm:spPr/>
    </dgm:pt>
    <dgm:pt modelId="{0FA77C87-8D5C-485E-B48D-B45F937F3895}" type="pres">
      <dgm:prSet presAssocID="{7017E517-A3E9-4E5C-B4EF-C6254BF5CD23}" presName="parentText" presStyleLbl="node1" presStyleIdx="6" presStyleCnt="8">
        <dgm:presLayoutVars>
          <dgm:chMax val="0"/>
          <dgm:bulletEnabled val="1"/>
        </dgm:presLayoutVars>
      </dgm:prSet>
      <dgm:spPr/>
      <dgm:t>
        <a:bodyPr/>
        <a:lstStyle/>
        <a:p>
          <a:endParaRPr lang="pt-BR"/>
        </a:p>
      </dgm:t>
    </dgm:pt>
    <dgm:pt modelId="{F42B9AF4-73B0-4AB0-ADC2-515A7BB39AAF}" type="pres">
      <dgm:prSet presAssocID="{6045CF04-7290-4C35-9027-B77E6366E1A8}" presName="spacer" presStyleCnt="0"/>
      <dgm:spPr/>
    </dgm:pt>
    <dgm:pt modelId="{29314751-D8F0-4E33-9E9B-FEF566AE1C16}" type="pres">
      <dgm:prSet presAssocID="{1F16AB46-DC36-4899-905A-4D8CFA72AA87}" presName="parentText" presStyleLbl="node1" presStyleIdx="7" presStyleCnt="8">
        <dgm:presLayoutVars>
          <dgm:chMax val="0"/>
          <dgm:bulletEnabled val="1"/>
        </dgm:presLayoutVars>
      </dgm:prSet>
      <dgm:spPr/>
      <dgm:t>
        <a:bodyPr/>
        <a:lstStyle/>
        <a:p>
          <a:endParaRPr lang="pt-BR"/>
        </a:p>
      </dgm:t>
    </dgm:pt>
  </dgm:ptLst>
  <dgm:cxnLst>
    <dgm:cxn modelId="{80931659-9BD2-4240-B939-5F3BC6A1F13C}" srcId="{6A1C1B89-7B97-4DA8-96B0-890D79453AC0}" destId="{7017E517-A3E9-4E5C-B4EF-C6254BF5CD23}" srcOrd="6" destOrd="0" parTransId="{890BC69B-599F-4A92-AA68-AA35786685A8}" sibTransId="{6045CF04-7290-4C35-9027-B77E6366E1A8}"/>
    <dgm:cxn modelId="{2FFEEC95-052E-4866-A892-CEBA75B11DAF}" srcId="{6A1C1B89-7B97-4DA8-96B0-890D79453AC0}" destId="{1F16AB46-DC36-4899-905A-4D8CFA72AA87}" srcOrd="7" destOrd="0" parTransId="{7DCFBD4D-A35D-44D5-B3A8-562E74E31B78}" sibTransId="{A410DB3F-4C63-4AAB-8E6E-1D490018EB39}"/>
    <dgm:cxn modelId="{D812405D-486F-4B49-B719-97598FAFD1C4}" type="presOf" srcId="{7017E517-A3E9-4E5C-B4EF-C6254BF5CD23}" destId="{0FA77C87-8D5C-485E-B48D-B45F937F3895}" srcOrd="0" destOrd="0" presId="urn:microsoft.com/office/officeart/2005/8/layout/vList2"/>
    <dgm:cxn modelId="{B96C80D8-9822-45CF-84C2-EC478C4E1355}" srcId="{6A1C1B89-7B97-4DA8-96B0-890D79453AC0}" destId="{0FC0F11C-25E1-49D4-AA0B-9867B9B77D46}" srcOrd="2" destOrd="0" parTransId="{5ED1D116-3B3E-471D-B349-F0902CA380C5}" sibTransId="{5B6D21D8-2B4A-40F3-87EB-84D2072AF1D5}"/>
    <dgm:cxn modelId="{0F4B9741-96BA-476F-80A3-804E05D41A43}" srcId="{6A1C1B89-7B97-4DA8-96B0-890D79453AC0}" destId="{DEB71FB4-C9AB-492D-A1D5-C5684E67C87D}" srcOrd="4" destOrd="0" parTransId="{8BD3BAED-F66A-4A5F-BC6C-062CA4A7C196}" sibTransId="{CA9CFA1F-70DB-48B8-B23D-F8A8F8D84743}"/>
    <dgm:cxn modelId="{F0855ED7-4EB2-4FF2-8D61-05AA71A9B4F5}" type="presOf" srcId="{FABFE07E-8CA9-40A0-9B64-05AB85D4F5C8}" destId="{FA12417F-0DC8-4CD4-A138-EFDC365A5F31}" srcOrd="0" destOrd="0" presId="urn:microsoft.com/office/officeart/2005/8/layout/vList2"/>
    <dgm:cxn modelId="{793FBACC-665B-44ED-98CF-D99741E35A2E}" srcId="{6A1C1B89-7B97-4DA8-96B0-890D79453AC0}" destId="{7C2709E3-AD69-4E00-9031-6199CFAB46E5}" srcOrd="1" destOrd="0" parTransId="{E05B3C71-E3EB-42D3-A548-FD39BB3BC21F}" sibTransId="{196EE38B-FF38-43F4-AFC2-BBAD0BE1923B}"/>
    <dgm:cxn modelId="{A5BB0AE0-F6F3-4A25-9E1C-C6994B94C111}" type="presOf" srcId="{6A1C1B89-7B97-4DA8-96B0-890D79453AC0}" destId="{2B7C4EE5-3091-4C55-B4AB-F1465B91BF1B}" srcOrd="0" destOrd="0" presId="urn:microsoft.com/office/officeart/2005/8/layout/vList2"/>
    <dgm:cxn modelId="{75E53E80-79A4-4AB7-B022-D73FE4C66F00}" type="presOf" srcId="{FEE99B48-CF5A-41CD-B635-98CFA229D5F0}" destId="{8F55980C-DF7E-42D3-B5EE-D035C069B410}" srcOrd="0" destOrd="0" presId="urn:microsoft.com/office/officeart/2005/8/layout/vList2"/>
    <dgm:cxn modelId="{105470F6-AF57-422C-BB3A-C057E3F7A150}" type="presOf" srcId="{DEB71FB4-C9AB-492D-A1D5-C5684E67C87D}" destId="{362DBFDF-A69F-4927-939A-CBB1B368F3F5}" srcOrd="0" destOrd="0" presId="urn:microsoft.com/office/officeart/2005/8/layout/vList2"/>
    <dgm:cxn modelId="{057CFD3B-FEE7-45A3-9C7B-FC354B1E0013}" type="presOf" srcId="{7C2709E3-AD69-4E00-9031-6199CFAB46E5}" destId="{3934375D-01C5-4B41-AFD2-CE9791B8CA38}" srcOrd="0" destOrd="0" presId="urn:microsoft.com/office/officeart/2005/8/layout/vList2"/>
    <dgm:cxn modelId="{10A9E67C-B861-4A57-BCF7-4A29FCB28CA4}" srcId="{6A1C1B89-7B97-4DA8-96B0-890D79453AC0}" destId="{FEE99B48-CF5A-41CD-B635-98CFA229D5F0}" srcOrd="3" destOrd="0" parTransId="{CC2DB0C2-C510-4DF7-B10C-E68947591959}" sibTransId="{5E5A6D58-F653-42B5-9251-07554E3387B9}"/>
    <dgm:cxn modelId="{510DC509-5A28-4337-8851-08C4373F1E1B}" srcId="{6A1C1B89-7B97-4DA8-96B0-890D79453AC0}" destId="{FABFE07E-8CA9-40A0-9B64-05AB85D4F5C8}" srcOrd="0" destOrd="0" parTransId="{054F0B51-B761-4408-AF0E-53D38FD04235}" sibTransId="{D8AC884F-064E-4671-B9E5-9709475D93EC}"/>
    <dgm:cxn modelId="{6884B124-9AF2-42C2-897D-B09EB7B2A8DF}" type="presOf" srcId="{1F16AB46-DC36-4899-905A-4D8CFA72AA87}" destId="{29314751-D8F0-4E33-9E9B-FEF566AE1C16}" srcOrd="0" destOrd="0" presId="urn:microsoft.com/office/officeart/2005/8/layout/vList2"/>
    <dgm:cxn modelId="{DA388473-A502-448F-89CD-F86A2391D137}" srcId="{6A1C1B89-7B97-4DA8-96B0-890D79453AC0}" destId="{4EF0304E-F744-44BA-8917-D8A458EFA7F8}" srcOrd="5" destOrd="0" parTransId="{D4DD5A9F-7074-472B-9E7B-FD3203CB1A41}" sibTransId="{7600DDCB-D090-440A-95AC-8DDD4EA8A8DB}"/>
    <dgm:cxn modelId="{B0E45ED2-55A7-4673-8C40-7D62AFEC8E21}" type="presOf" srcId="{0FC0F11C-25E1-49D4-AA0B-9867B9B77D46}" destId="{77952DAA-CC15-43DC-BDEB-C959D94749C6}" srcOrd="0" destOrd="0" presId="urn:microsoft.com/office/officeart/2005/8/layout/vList2"/>
    <dgm:cxn modelId="{076B97B2-787E-4806-BC04-99AC984F0028}" type="presOf" srcId="{4EF0304E-F744-44BA-8917-D8A458EFA7F8}" destId="{F9BBA1A0-E33C-42C1-8478-DABB1DA11521}" srcOrd="0" destOrd="0" presId="urn:microsoft.com/office/officeart/2005/8/layout/vList2"/>
    <dgm:cxn modelId="{37D8D501-7810-4713-A2B1-DBFAF4A205B1}" type="presParOf" srcId="{2B7C4EE5-3091-4C55-B4AB-F1465B91BF1B}" destId="{FA12417F-0DC8-4CD4-A138-EFDC365A5F31}" srcOrd="0" destOrd="0" presId="urn:microsoft.com/office/officeart/2005/8/layout/vList2"/>
    <dgm:cxn modelId="{0745BE2D-A825-4F71-8BA9-A37E26BD7B8A}" type="presParOf" srcId="{2B7C4EE5-3091-4C55-B4AB-F1465B91BF1B}" destId="{B1FE240B-B449-4ED5-A578-2F13A178AD75}" srcOrd="1" destOrd="0" presId="urn:microsoft.com/office/officeart/2005/8/layout/vList2"/>
    <dgm:cxn modelId="{347D4538-E773-4F41-908C-EB822BBF5206}" type="presParOf" srcId="{2B7C4EE5-3091-4C55-B4AB-F1465B91BF1B}" destId="{3934375D-01C5-4B41-AFD2-CE9791B8CA38}" srcOrd="2" destOrd="0" presId="urn:microsoft.com/office/officeart/2005/8/layout/vList2"/>
    <dgm:cxn modelId="{E4C8385E-7851-480A-B1C7-BE037203AD0F}" type="presParOf" srcId="{2B7C4EE5-3091-4C55-B4AB-F1465B91BF1B}" destId="{587AE8FD-059B-40AA-B79B-DD97B69612CB}" srcOrd="3" destOrd="0" presId="urn:microsoft.com/office/officeart/2005/8/layout/vList2"/>
    <dgm:cxn modelId="{72C7E86F-9DC0-4105-9840-7C9994CAE596}" type="presParOf" srcId="{2B7C4EE5-3091-4C55-B4AB-F1465B91BF1B}" destId="{77952DAA-CC15-43DC-BDEB-C959D94749C6}" srcOrd="4" destOrd="0" presId="urn:microsoft.com/office/officeart/2005/8/layout/vList2"/>
    <dgm:cxn modelId="{FFB71C35-76F9-40C3-ACA0-C2CB3F609906}" type="presParOf" srcId="{2B7C4EE5-3091-4C55-B4AB-F1465B91BF1B}" destId="{1759594C-7989-44AD-822D-30B49158A29F}" srcOrd="5" destOrd="0" presId="urn:microsoft.com/office/officeart/2005/8/layout/vList2"/>
    <dgm:cxn modelId="{29834E4F-C9F7-4AC6-9CFA-B7955028DAF9}" type="presParOf" srcId="{2B7C4EE5-3091-4C55-B4AB-F1465B91BF1B}" destId="{8F55980C-DF7E-42D3-B5EE-D035C069B410}" srcOrd="6" destOrd="0" presId="urn:microsoft.com/office/officeart/2005/8/layout/vList2"/>
    <dgm:cxn modelId="{0541E5AF-4E9A-4B33-BF69-AAC3FF27849E}" type="presParOf" srcId="{2B7C4EE5-3091-4C55-B4AB-F1465B91BF1B}" destId="{5BE03846-238F-48E9-A57C-83738539DFCF}" srcOrd="7" destOrd="0" presId="urn:microsoft.com/office/officeart/2005/8/layout/vList2"/>
    <dgm:cxn modelId="{192AECF5-BEA9-4750-BA77-8B03DF7F7E54}" type="presParOf" srcId="{2B7C4EE5-3091-4C55-B4AB-F1465B91BF1B}" destId="{362DBFDF-A69F-4927-939A-CBB1B368F3F5}" srcOrd="8" destOrd="0" presId="urn:microsoft.com/office/officeart/2005/8/layout/vList2"/>
    <dgm:cxn modelId="{4C4CDBC3-0963-49A2-BA9A-AB69F3494323}" type="presParOf" srcId="{2B7C4EE5-3091-4C55-B4AB-F1465B91BF1B}" destId="{248FD1DE-330B-4888-A3FB-9FF6F58E802C}" srcOrd="9" destOrd="0" presId="urn:microsoft.com/office/officeart/2005/8/layout/vList2"/>
    <dgm:cxn modelId="{DFB40A44-C842-42BD-B364-86066E7EA03C}" type="presParOf" srcId="{2B7C4EE5-3091-4C55-B4AB-F1465B91BF1B}" destId="{F9BBA1A0-E33C-42C1-8478-DABB1DA11521}" srcOrd="10" destOrd="0" presId="urn:microsoft.com/office/officeart/2005/8/layout/vList2"/>
    <dgm:cxn modelId="{784B75D9-29FB-47C3-8A7B-6F25C8BA543D}" type="presParOf" srcId="{2B7C4EE5-3091-4C55-B4AB-F1465B91BF1B}" destId="{7179E9E1-3C9E-4554-AF51-DD16AF02289E}" srcOrd="11" destOrd="0" presId="urn:microsoft.com/office/officeart/2005/8/layout/vList2"/>
    <dgm:cxn modelId="{7E2BAF66-916C-4B2A-BC93-1FA1F9D33B96}" type="presParOf" srcId="{2B7C4EE5-3091-4C55-B4AB-F1465B91BF1B}" destId="{0FA77C87-8D5C-485E-B48D-B45F937F3895}" srcOrd="12" destOrd="0" presId="urn:microsoft.com/office/officeart/2005/8/layout/vList2"/>
    <dgm:cxn modelId="{54DA682F-0948-4E4E-87E7-1E16B4A02AB7}" type="presParOf" srcId="{2B7C4EE5-3091-4C55-B4AB-F1465B91BF1B}" destId="{F42B9AF4-73B0-4AB0-ADC2-515A7BB39AAF}" srcOrd="13" destOrd="0" presId="urn:microsoft.com/office/officeart/2005/8/layout/vList2"/>
    <dgm:cxn modelId="{B9BB8B83-8A15-4ADB-B5F6-AEA55B23CE76}" type="presParOf" srcId="{2B7C4EE5-3091-4C55-B4AB-F1465B91BF1B}" destId="{29314751-D8F0-4E33-9E9B-FEF566AE1C16}" srcOrd="1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199683" name="Rectangle 3"/>
          <p:cNvSpPr>
            <a:spLocks noGrp="1" noChangeArrowheads="1"/>
          </p:cNvSpPr>
          <p:nvPr>
            <p:ph type="dt" sz="quarter"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pt-BR"/>
          </a:p>
        </p:txBody>
      </p:sp>
      <p:sp>
        <p:nvSpPr>
          <p:cNvPr id="199684" name="Rectangle 4"/>
          <p:cNvSpPr>
            <a:spLocks noGrp="1" noChangeArrowheads="1"/>
          </p:cNvSpPr>
          <p:nvPr>
            <p:ph type="ftr" sz="quarter" idx="2"/>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t-BR"/>
          </a:p>
        </p:txBody>
      </p:sp>
      <p:sp>
        <p:nvSpPr>
          <p:cNvPr id="199685" name="Rectangle 5"/>
          <p:cNvSpPr>
            <a:spLocks noGrp="1" noChangeArrowheads="1"/>
          </p:cNvSpPr>
          <p:nvPr>
            <p:ph type="sldNum" sz="quarter" idx="3"/>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3218799-BD00-4ED7-B373-DF9EFA53B194}" type="slidenum">
              <a:rPr lang="pt-B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22531" name="Rectangle 3"/>
          <p:cNvSpPr>
            <a:spLocks noGrp="1" noChangeArrowheads="1"/>
          </p:cNvSpPr>
          <p:nvPr>
            <p:ph type="dt"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pt-BR"/>
          </a:p>
        </p:txBody>
      </p:sp>
      <p:sp>
        <p:nvSpPr>
          <p:cNvPr id="2253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66909" y="4715153"/>
            <a:ext cx="533527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22534" name="Rectangle 6"/>
          <p:cNvSpPr>
            <a:spLocks noGrp="1" noChangeArrowheads="1"/>
          </p:cNvSpPr>
          <p:nvPr>
            <p:ph type="ftr" sz="quarter" idx="4"/>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t-BR"/>
          </a:p>
        </p:txBody>
      </p:sp>
      <p:sp>
        <p:nvSpPr>
          <p:cNvPr id="22535" name="Rectangle 7"/>
          <p:cNvSpPr>
            <a:spLocks noGrp="1" noChangeArrowheads="1"/>
          </p:cNvSpPr>
          <p:nvPr>
            <p:ph type="sldNum" sz="quarter" idx="5"/>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8B7FDF1-E63C-486B-9CD7-F54E27AB099B}" type="slidenum">
              <a:rPr lang="pt-BR"/>
              <a:pPr/>
              <a:t>‹nº›</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3938E580-3E73-400B-8E98-A51DF099B27A}" type="slidenum">
              <a:rPr lang="pt-B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1E96B41E-0BD8-4795-9C0C-33C2D23A0A5B}"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083C8997-7326-409E-9C5E-A94A7201A87D}" type="slidenum">
              <a:rPr lang="pt-B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5225"/>
            <a:ext cx="2133600" cy="476250"/>
          </a:xfrm>
        </p:spPr>
        <p:txBody>
          <a:bodyPr/>
          <a:lstStyle>
            <a:lvl1pPr>
              <a:defRPr/>
            </a:lvl1pPr>
          </a:lstStyle>
          <a:p>
            <a:endParaRPr lang="pt-BR"/>
          </a:p>
        </p:txBody>
      </p:sp>
      <p:sp>
        <p:nvSpPr>
          <p:cNvPr id="6" name="Espaço Reservado para Rodapé 5"/>
          <p:cNvSpPr>
            <a:spLocks noGrp="1"/>
          </p:cNvSpPr>
          <p:nvPr>
            <p:ph type="ftr" sz="quarter" idx="11"/>
          </p:nvPr>
        </p:nvSpPr>
        <p:spPr>
          <a:xfrm>
            <a:off x="3124200" y="6245225"/>
            <a:ext cx="2895600" cy="476250"/>
          </a:xfrm>
        </p:spPr>
        <p:txBody>
          <a:bodyPr/>
          <a:lstStyle>
            <a:lvl1pPr>
              <a:defRPr/>
            </a:lvl1pPr>
          </a:lstStyle>
          <a:p>
            <a:endParaRPr lang="pt-BR"/>
          </a:p>
        </p:txBody>
      </p:sp>
      <p:sp>
        <p:nvSpPr>
          <p:cNvPr id="7" name="Espaço Reservado para Número de Slide 6"/>
          <p:cNvSpPr>
            <a:spLocks noGrp="1"/>
          </p:cNvSpPr>
          <p:nvPr>
            <p:ph type="sldNum" sz="quarter" idx="12"/>
          </p:nvPr>
        </p:nvSpPr>
        <p:spPr>
          <a:xfrm>
            <a:off x="6553200" y="6245225"/>
            <a:ext cx="2133600" cy="476250"/>
          </a:xfrm>
        </p:spPr>
        <p:txBody>
          <a:bodyPr/>
          <a:lstStyle>
            <a:lvl1pPr>
              <a:defRPr/>
            </a:lvl1pPr>
          </a:lstStyle>
          <a:p>
            <a:fld id="{95D0CF2C-6781-4CE2-B8BE-31ECF103A2D7}"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8E22ACD3-C94A-4D08-B690-AE6A68E4DADF}"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B65D8E9F-51F0-4CC9-AC89-DB4D43F93087}"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28BC3E6E-8973-4FF2-9623-7ABB0AF57DF0}"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pt-BR"/>
          </a:p>
        </p:txBody>
      </p:sp>
      <p:sp>
        <p:nvSpPr>
          <p:cNvPr id="8" name="Espaço Reservado para Rodapé 7"/>
          <p:cNvSpPr>
            <a:spLocks noGrp="1"/>
          </p:cNvSpPr>
          <p:nvPr>
            <p:ph type="ftr" sz="quarter" idx="11"/>
          </p:nvPr>
        </p:nvSpPr>
        <p:spPr/>
        <p:txBody>
          <a:bodyPr/>
          <a:lstStyle>
            <a:lvl1pPr>
              <a:defRPr/>
            </a:lvl1pPr>
          </a:lstStyle>
          <a:p>
            <a:endParaRPr lang="pt-BR"/>
          </a:p>
        </p:txBody>
      </p:sp>
      <p:sp>
        <p:nvSpPr>
          <p:cNvPr id="9" name="Espaço Reservado para Número de Slide 8"/>
          <p:cNvSpPr>
            <a:spLocks noGrp="1"/>
          </p:cNvSpPr>
          <p:nvPr>
            <p:ph type="sldNum" sz="quarter" idx="12"/>
          </p:nvPr>
        </p:nvSpPr>
        <p:spPr/>
        <p:txBody>
          <a:bodyPr/>
          <a:lstStyle>
            <a:lvl1pPr>
              <a:defRPr/>
            </a:lvl1pPr>
          </a:lstStyle>
          <a:p>
            <a:fld id="{2429B09C-8EFD-4E34-A0E4-E65763B0B867}"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pt-BR"/>
          </a:p>
        </p:txBody>
      </p:sp>
      <p:sp>
        <p:nvSpPr>
          <p:cNvPr id="4" name="Espaço Reservado para Rodapé 3"/>
          <p:cNvSpPr>
            <a:spLocks noGrp="1"/>
          </p:cNvSpPr>
          <p:nvPr>
            <p:ph type="ftr" sz="quarter" idx="11"/>
          </p:nvPr>
        </p:nvSpPr>
        <p:spPr/>
        <p:txBody>
          <a:bodyPr/>
          <a:lstStyle>
            <a:lvl1pPr>
              <a:defRPr/>
            </a:lvl1pPr>
          </a:lstStyle>
          <a:p>
            <a:endParaRPr lang="pt-BR"/>
          </a:p>
        </p:txBody>
      </p:sp>
      <p:sp>
        <p:nvSpPr>
          <p:cNvPr id="5" name="Espaço Reservado para Número de Slide 4"/>
          <p:cNvSpPr>
            <a:spLocks noGrp="1"/>
          </p:cNvSpPr>
          <p:nvPr>
            <p:ph type="sldNum" sz="quarter" idx="12"/>
          </p:nvPr>
        </p:nvSpPr>
        <p:spPr/>
        <p:txBody>
          <a:bodyPr/>
          <a:lstStyle>
            <a:lvl1pPr>
              <a:defRPr/>
            </a:lvl1pPr>
          </a:lstStyle>
          <a:p>
            <a:fld id="{62916200-6053-4D4B-8FBE-BF16154D1CA1}"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p>
        </p:txBody>
      </p:sp>
      <p:sp>
        <p:nvSpPr>
          <p:cNvPr id="3" name="Espaço Reservado para Rodapé 2"/>
          <p:cNvSpPr>
            <a:spLocks noGrp="1"/>
          </p:cNvSpPr>
          <p:nvPr>
            <p:ph type="ftr" sz="quarter" idx="11"/>
          </p:nvPr>
        </p:nvSpPr>
        <p:spPr/>
        <p:txBody>
          <a:bodyPr/>
          <a:lstStyle>
            <a:lvl1pPr>
              <a:defRPr/>
            </a:lvl1pPr>
          </a:lstStyle>
          <a:p>
            <a:endParaRPr lang="pt-BR"/>
          </a:p>
        </p:txBody>
      </p:sp>
      <p:sp>
        <p:nvSpPr>
          <p:cNvPr id="4" name="Espaço Reservado para Número de Slide 3"/>
          <p:cNvSpPr>
            <a:spLocks noGrp="1"/>
          </p:cNvSpPr>
          <p:nvPr>
            <p:ph type="sldNum" sz="quarter" idx="12"/>
          </p:nvPr>
        </p:nvSpPr>
        <p:spPr/>
        <p:txBody>
          <a:bodyPr/>
          <a:lstStyle>
            <a:lvl1pPr>
              <a:defRPr/>
            </a:lvl1pPr>
          </a:lstStyle>
          <a:p>
            <a:fld id="{21D57CA3-E047-49E9-9FA2-4F4B53C8EE2D}"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F5BA22E0-ED05-414A-AC6B-D6EDC93D396D}"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26D742C8-903A-47A5-B01A-FC813E4E9A86}"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36EBB9-799F-43DC-9A52-4D5181AD76B2}"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3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50.wmf"/><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br/imgres?imgurl=http://4.bp.blogspot.com/_0fEoOOXMdR4/SamuA3W1qNI/AAAAAAAAAAU/9fgxKYpdi_Y/S1600-R/comunicacao.gif&amp;imgrefurl=http://noticiasdeubata.blogspot.com/2009_04_01_archive.html&amp;usg=__nO4aGnpR1Obkb_JSkmC2etDYb7U=&amp;h=520&amp;w=800&amp;sz=133&amp;hl=pt-BR&amp;start=1&amp;tbnid=98R2HoLm-UH7fM:&amp;tbnh=93&amp;tbnw=143&amp;prev=/images?q=comunica%C3%A7%C3%A3o&amp;gbv=2&amp;hl=pt-B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5"/>
          <p:cNvSpPr>
            <a:spLocks noGrp="1"/>
          </p:cNvSpPr>
          <p:nvPr>
            <p:ph type="sldNum" sz="quarter" idx="12"/>
          </p:nvPr>
        </p:nvSpPr>
        <p:spPr/>
        <p:txBody>
          <a:bodyPr/>
          <a:lstStyle/>
          <a:p>
            <a:fld id="{2E6FA6FB-3BA3-4687-B1BA-3B8C49BFBE3D}" type="slidenum">
              <a:rPr lang="pt-BR"/>
              <a:pPr/>
              <a:t>1</a:t>
            </a:fld>
            <a:endParaRPr lang="pt-BR"/>
          </a:p>
        </p:txBody>
      </p:sp>
      <p:sp>
        <p:nvSpPr>
          <p:cNvPr id="2052" name="Rectangle 4"/>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pic>
        <p:nvPicPr>
          <p:cNvPr id="2066" name="Picture 18" descr="MCj04380910000[1]"/>
          <p:cNvPicPr>
            <a:picLocks noChangeAspect="1" noChangeArrowheads="1"/>
          </p:cNvPicPr>
          <p:nvPr/>
        </p:nvPicPr>
        <p:blipFill>
          <a:blip r:embed="rId2" cstate="print"/>
          <a:srcRect/>
          <a:stretch>
            <a:fillRect/>
          </a:stretch>
        </p:blipFill>
        <p:spPr bwMode="auto">
          <a:xfrm>
            <a:off x="3348038" y="3141663"/>
            <a:ext cx="1774825" cy="1162050"/>
          </a:xfrm>
          <a:prstGeom prst="rect">
            <a:avLst/>
          </a:prstGeom>
          <a:noFill/>
        </p:spPr>
      </p:pic>
      <p:pic>
        <p:nvPicPr>
          <p:cNvPr id="2067" name="Picture 19" descr="MCj04350490000[1]"/>
          <p:cNvPicPr>
            <a:picLocks noChangeAspect="1" noChangeArrowheads="1"/>
          </p:cNvPicPr>
          <p:nvPr/>
        </p:nvPicPr>
        <p:blipFill>
          <a:blip r:embed="rId3" cstate="print"/>
          <a:srcRect/>
          <a:stretch>
            <a:fillRect/>
          </a:stretch>
        </p:blipFill>
        <p:spPr bwMode="auto">
          <a:xfrm>
            <a:off x="755650" y="4508500"/>
            <a:ext cx="1851025" cy="1425575"/>
          </a:xfrm>
          <a:prstGeom prst="rect">
            <a:avLst/>
          </a:prstGeom>
          <a:noFill/>
        </p:spPr>
      </p:pic>
      <p:pic>
        <p:nvPicPr>
          <p:cNvPr id="2068" name="Picture 20" descr="MCj04124060000[1]"/>
          <p:cNvPicPr>
            <a:picLocks noChangeAspect="1" noChangeArrowheads="1"/>
          </p:cNvPicPr>
          <p:nvPr/>
        </p:nvPicPr>
        <p:blipFill>
          <a:blip r:embed="rId4" cstate="print"/>
          <a:srcRect/>
          <a:stretch>
            <a:fillRect/>
          </a:stretch>
        </p:blipFill>
        <p:spPr bwMode="auto">
          <a:xfrm>
            <a:off x="5867400" y="1844675"/>
            <a:ext cx="2662238" cy="1800225"/>
          </a:xfrm>
          <a:prstGeom prst="rect">
            <a:avLst/>
          </a:prstGeom>
          <a:noFill/>
        </p:spPr>
      </p:pic>
      <p:pic>
        <p:nvPicPr>
          <p:cNvPr id="2069" name="Picture 21" descr="MCj03983830000[1]"/>
          <p:cNvPicPr>
            <a:picLocks noChangeAspect="1" noChangeArrowheads="1"/>
          </p:cNvPicPr>
          <p:nvPr/>
        </p:nvPicPr>
        <p:blipFill>
          <a:blip r:embed="rId5" cstate="print"/>
          <a:srcRect/>
          <a:stretch>
            <a:fillRect/>
          </a:stretch>
        </p:blipFill>
        <p:spPr bwMode="auto">
          <a:xfrm>
            <a:off x="755650" y="1484313"/>
            <a:ext cx="1979613" cy="1527175"/>
          </a:xfrm>
          <a:prstGeom prst="rect">
            <a:avLst/>
          </a:prstGeom>
          <a:noFill/>
        </p:spPr>
      </p:pic>
      <p:pic>
        <p:nvPicPr>
          <p:cNvPr id="2070" name="Picture 22" descr="MCj04061120000[1]"/>
          <p:cNvPicPr>
            <a:picLocks noChangeAspect="1" noChangeArrowheads="1"/>
          </p:cNvPicPr>
          <p:nvPr/>
        </p:nvPicPr>
        <p:blipFill>
          <a:blip r:embed="rId6" cstate="print"/>
          <a:srcRect/>
          <a:stretch>
            <a:fillRect/>
          </a:stretch>
        </p:blipFill>
        <p:spPr bwMode="auto">
          <a:xfrm>
            <a:off x="5940425" y="4868863"/>
            <a:ext cx="1841500" cy="1098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887D27E0-27DD-4EAE-BCDB-BDB04C4215D5}" type="slidenum">
              <a:rPr lang="pt-BR"/>
              <a:pPr/>
              <a:t>10</a:t>
            </a:fld>
            <a:endParaRPr lang="pt-BR"/>
          </a:p>
        </p:txBody>
      </p:sp>
      <p:sp>
        <p:nvSpPr>
          <p:cNvPr id="25602"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25603" name="Rectangle 3"/>
          <p:cNvSpPr>
            <a:spLocks noGrp="1" noChangeArrowheads="1"/>
          </p:cNvSpPr>
          <p:nvPr>
            <p:ph type="body" idx="1"/>
          </p:nvPr>
        </p:nvSpPr>
        <p:spPr>
          <a:xfrm>
            <a:off x="539750" y="3500438"/>
            <a:ext cx="8147050" cy="2520950"/>
          </a:xfrm>
        </p:spPr>
        <p:txBody>
          <a:bodyPr/>
          <a:lstStyle/>
          <a:p>
            <a:pPr>
              <a:buFontTx/>
              <a:buNone/>
            </a:pPr>
            <a:endParaRPr lang="pt-BR" sz="2000"/>
          </a:p>
          <a:p>
            <a:pPr>
              <a:buFontTx/>
              <a:buNone/>
            </a:pPr>
            <a:r>
              <a:rPr lang="pt-BR" sz="2000"/>
              <a:t>					INTUIÇÃO – base em conhecimento</a:t>
            </a:r>
          </a:p>
          <a:p>
            <a:pPr>
              <a:buFontTx/>
              <a:buNone/>
            </a:pPr>
            <a:r>
              <a:rPr lang="pt-BR" sz="2000"/>
              <a:t>				PRODUTIVIDADE – 20 ANOS ATRÁS</a:t>
            </a:r>
          </a:p>
          <a:p>
            <a:pPr>
              <a:buFontTx/>
              <a:buNone/>
            </a:pPr>
            <a:r>
              <a:rPr lang="pt-BR" sz="2000"/>
              <a:t>			INFORMATICA – 30 ANOS ATRÁS</a:t>
            </a:r>
          </a:p>
          <a:p>
            <a:pPr>
              <a:buFontTx/>
              <a:buNone/>
            </a:pPr>
            <a:r>
              <a:rPr lang="pt-BR" sz="2000"/>
              <a:t>		INDUSTRIAL – 120 ANOS ATRÁS</a:t>
            </a:r>
          </a:p>
          <a:p>
            <a:pPr>
              <a:buFontTx/>
              <a:buNone/>
            </a:pPr>
            <a:r>
              <a:rPr lang="pt-BR" sz="2000"/>
              <a:t>AGRICOLA – 3000 ANOS ATRÁS</a:t>
            </a:r>
          </a:p>
        </p:txBody>
      </p:sp>
      <p:sp>
        <p:nvSpPr>
          <p:cNvPr id="25604" name="Oval 4"/>
          <p:cNvSpPr>
            <a:spLocks noChangeArrowheads="1"/>
          </p:cNvSpPr>
          <p:nvPr/>
        </p:nvSpPr>
        <p:spPr bwMode="auto">
          <a:xfrm>
            <a:off x="4643438" y="1989138"/>
            <a:ext cx="3816350" cy="1727200"/>
          </a:xfrm>
          <a:prstGeom prst="ellipse">
            <a:avLst/>
          </a:prstGeom>
          <a:solidFill>
            <a:schemeClr val="accent1"/>
          </a:solidFill>
          <a:ln w="9525">
            <a:solidFill>
              <a:schemeClr val="tx1"/>
            </a:solidFill>
            <a:round/>
            <a:headEnd/>
            <a:tailEnd/>
          </a:ln>
          <a:effectLst/>
        </p:spPr>
        <p:txBody>
          <a:bodyPr wrap="none" anchor="ctr"/>
          <a:lstStyle/>
          <a:p>
            <a:pPr algn="ctr"/>
            <a:r>
              <a:rPr lang="pt-BR" sz="2400" b="1"/>
              <a:t>ONDAS DE MUDANÇAS</a:t>
            </a:r>
          </a:p>
        </p:txBody>
      </p:sp>
      <p:sp>
        <p:nvSpPr>
          <p:cNvPr id="25605" name="AutoShape 5"/>
          <p:cNvSpPr>
            <a:spLocks noChangeArrowheads="1"/>
          </p:cNvSpPr>
          <p:nvPr/>
        </p:nvSpPr>
        <p:spPr bwMode="auto">
          <a:xfrm>
            <a:off x="393700" y="1412875"/>
            <a:ext cx="3673475" cy="2160588"/>
          </a:xfrm>
          <a:prstGeom prst="flowChartPunchedTape">
            <a:avLst/>
          </a:prstGeom>
          <a:solidFill>
            <a:schemeClr val="accent1"/>
          </a:solidFill>
          <a:ln w="9525">
            <a:solidFill>
              <a:schemeClr val="tx1"/>
            </a:solidFill>
            <a:miter lim="800000"/>
            <a:headEnd/>
            <a:tailEnd/>
          </a:ln>
          <a:effectLst/>
        </p:spPr>
        <p:txBody>
          <a:bodyPr wrap="none" anchor="ctr"/>
          <a:lstStyle/>
          <a:p>
            <a:pPr algn="ctr"/>
            <a:r>
              <a:rPr lang="pt-BR"/>
              <a:t>Nada do que foi será de</a:t>
            </a:r>
          </a:p>
          <a:p>
            <a:pPr algn="ctr"/>
            <a:r>
              <a:rPr lang="pt-BR"/>
              <a:t> novo do jeito que já foi um dia.</a:t>
            </a:r>
          </a:p>
          <a:p>
            <a:pPr algn="ctr"/>
            <a:r>
              <a:rPr lang="pt-BR"/>
              <a:t> Tudo passa tudo sempre passará....</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924B1598-D7A0-4E38-97C5-1DD70213C162}" type="slidenum">
              <a:rPr lang="pt-BR"/>
              <a:pPr/>
              <a:t>100</a:t>
            </a:fld>
            <a:endParaRPr lang="pt-BR"/>
          </a:p>
        </p:txBody>
      </p:sp>
      <p:sp>
        <p:nvSpPr>
          <p:cNvPr id="1361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36195"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36196" name="Text Box 4"/>
          <p:cNvSpPr txBox="1">
            <a:spLocks noChangeArrowheads="1"/>
          </p:cNvSpPr>
          <p:nvPr/>
        </p:nvSpPr>
        <p:spPr bwMode="auto">
          <a:xfrm>
            <a:off x="395288" y="836613"/>
            <a:ext cx="8497887" cy="5648325"/>
          </a:xfrm>
          <a:prstGeom prst="rect">
            <a:avLst/>
          </a:prstGeom>
          <a:noFill/>
          <a:ln w="9525">
            <a:noFill/>
            <a:miter lim="800000"/>
            <a:headEnd/>
            <a:tailEnd/>
          </a:ln>
          <a:effectLst/>
        </p:spPr>
        <p:txBody>
          <a:bodyPr>
            <a:spAutoFit/>
          </a:bodyPr>
          <a:lstStyle/>
          <a:p>
            <a:pPr marL="342900" indent="-342900">
              <a:lnSpc>
                <a:spcPct val="130000"/>
              </a:lnSpc>
              <a:spcBef>
                <a:spcPct val="20000"/>
              </a:spcBef>
            </a:pPr>
            <a:r>
              <a:rPr lang="pt-BR" sz="2000" b="1"/>
              <a:t>A Ética nas negociações </a:t>
            </a:r>
          </a:p>
          <a:p>
            <a:pPr marL="342900" indent="-342900">
              <a:lnSpc>
                <a:spcPct val="130000"/>
              </a:lnSpc>
            </a:pPr>
            <a:r>
              <a:rPr lang="pt-BR" sz="2000" b="1"/>
              <a:t>VALORES</a:t>
            </a:r>
            <a:br>
              <a:rPr lang="pt-BR" sz="2000" b="1"/>
            </a:br>
            <a:r>
              <a:rPr lang="pt-BR" sz="2000" b="1"/>
              <a:t/>
            </a:r>
            <a:br>
              <a:rPr lang="pt-BR" sz="2000" b="1"/>
            </a:br>
            <a:r>
              <a:rPr lang="pt-BR" sz="2000" b="1"/>
              <a:t> “Critérios absolutos de preferência, habitualmente não questionados pelo indivíduo, que orientam as suas decisões e ações na vida, indicando o que está certo ou errado sob a perspectiva individual”.</a:t>
            </a:r>
          </a:p>
          <a:p>
            <a:pPr marL="342900" indent="-342900">
              <a:lnSpc>
                <a:spcPct val="130000"/>
              </a:lnSpc>
            </a:pPr>
            <a:endParaRPr lang="pt-BR" sz="2000" b="1"/>
          </a:p>
          <a:p>
            <a:pPr marL="342900" indent="-342900">
              <a:lnSpc>
                <a:spcPct val="130000"/>
              </a:lnSpc>
            </a:pPr>
            <a:r>
              <a:rPr lang="pt-BR" sz="2000"/>
              <a:t>	Tomamos consciência de nossos valores à medida que justificamos termos adotados, esses e não outros, embora a maior parte das pessoas não tenha consciência dos valores com que rege sua vida.</a:t>
            </a:r>
          </a:p>
          <a:p>
            <a:pPr marL="342900" indent="-342900">
              <a:lnSpc>
                <a:spcPct val="130000"/>
              </a:lnSpc>
            </a:pPr>
            <a:endParaRPr lang="pt-BR" sz="2000"/>
          </a:p>
          <a:p>
            <a:pPr marL="342900" indent="-342900">
              <a:lnSpc>
                <a:spcPct val="130000"/>
              </a:lnSpc>
            </a:pPr>
            <a:r>
              <a:rPr lang="pt-BR" sz="2000"/>
              <a:t>	É na escolha entre possibilidades diferentes de vida que nos definimos</a:t>
            </a:r>
            <a:endParaRPr lang="pt-BR" sz="2000" b="1"/>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EC8C6A7F-2AA5-4F72-9BD9-511FBBC785D8}" type="slidenum">
              <a:rPr lang="pt-BR"/>
              <a:pPr/>
              <a:t>101</a:t>
            </a:fld>
            <a:endParaRPr lang="pt-BR"/>
          </a:p>
        </p:txBody>
      </p:sp>
      <p:sp>
        <p:nvSpPr>
          <p:cNvPr id="1372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37219"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37220" name="Text Box 4"/>
          <p:cNvSpPr txBox="1">
            <a:spLocks noChangeArrowheads="1"/>
          </p:cNvSpPr>
          <p:nvPr/>
        </p:nvSpPr>
        <p:spPr bwMode="auto">
          <a:xfrm>
            <a:off x="395288" y="836613"/>
            <a:ext cx="8497887" cy="5638800"/>
          </a:xfrm>
          <a:prstGeom prst="rect">
            <a:avLst/>
          </a:prstGeom>
          <a:noFill/>
          <a:ln w="9525">
            <a:noFill/>
            <a:miter lim="800000"/>
            <a:headEnd/>
            <a:tailEnd/>
          </a:ln>
          <a:effectLst/>
        </p:spPr>
        <p:txBody>
          <a:bodyPr>
            <a:spAutoFit/>
          </a:bodyPr>
          <a:lstStyle/>
          <a:p>
            <a:pPr marL="342900" indent="-342900">
              <a:spcBef>
                <a:spcPct val="20000"/>
              </a:spcBef>
            </a:pPr>
            <a:r>
              <a:rPr lang="pt-BR" sz="2000" b="1"/>
              <a:t>A Ética nas negociações </a:t>
            </a:r>
          </a:p>
          <a:p>
            <a:pPr marL="342900" indent="-342900">
              <a:spcBef>
                <a:spcPct val="20000"/>
              </a:spcBef>
            </a:pPr>
            <a:endParaRPr lang="pt-BR" sz="2000" b="1"/>
          </a:p>
          <a:p>
            <a:pPr marL="342900" indent="-342900"/>
            <a:r>
              <a:rPr lang="pt-BR" sz="2000"/>
              <a:t>	As diferenças nos valores individuais explicam grande parte da dificuldade que temos em entender as escolhas dos outros, e eles as nossas.</a:t>
            </a:r>
          </a:p>
          <a:p>
            <a:pPr marL="342900" indent="-342900"/>
            <a:r>
              <a:rPr lang="pt-BR" sz="2000"/>
              <a:t>	</a:t>
            </a:r>
          </a:p>
          <a:p>
            <a:pPr marL="342900" indent="-342900"/>
            <a:r>
              <a:rPr lang="pt-BR" sz="2000"/>
              <a:t>	A relação entre pessoas com valores antagônicos será naturalmente conflituosa</a:t>
            </a:r>
          </a:p>
          <a:p>
            <a:pPr marL="342900" indent="-342900"/>
            <a:r>
              <a:rPr lang="pt-BR" sz="2000"/>
              <a:t>	</a:t>
            </a:r>
          </a:p>
          <a:p>
            <a:pPr marL="342900" indent="-342900"/>
            <a:r>
              <a:rPr lang="pt-BR" sz="2000"/>
              <a:t>	Compromisso moral é o processo pelo qual nos relacionamos com pessoas que têm valores que não coincidem com os nossos.</a:t>
            </a:r>
          </a:p>
          <a:p>
            <a:pPr marL="342900" indent="-342900"/>
            <a:r>
              <a:rPr lang="pt-BR" sz="2000"/>
              <a:t>	</a:t>
            </a:r>
          </a:p>
          <a:p>
            <a:pPr marL="342900" indent="-342900"/>
            <a:r>
              <a:rPr lang="pt-BR" sz="2000"/>
              <a:t>	Todos os dias, necessitamos de serviços, favores, produtos, informações que estão na posse de pessoas, cujos valores não coincidem com os nossos.</a:t>
            </a:r>
          </a:p>
          <a:p>
            <a:pPr marL="342900" indent="-342900"/>
            <a:r>
              <a:rPr lang="pt-BR" sz="2000"/>
              <a:t>	</a:t>
            </a:r>
          </a:p>
          <a:p>
            <a:pPr marL="342900" indent="-342900"/>
            <a:r>
              <a:rPr lang="pt-BR" sz="2000"/>
              <a:t>	A alternativa seria desistir da satisfação das nossas necessidades e não comprometer de todo os nossos valores.</a:t>
            </a:r>
            <a:endParaRPr lang="pt-BR" sz="2000" b="1"/>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F7BDAE2F-FD21-4AD1-8303-3FF9C7976AB0}" type="slidenum">
              <a:rPr lang="pt-BR"/>
              <a:pPr/>
              <a:t>102</a:t>
            </a:fld>
            <a:endParaRPr lang="pt-BR"/>
          </a:p>
        </p:txBody>
      </p:sp>
      <p:sp>
        <p:nvSpPr>
          <p:cNvPr id="1382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38243"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38244" name="Text Box 4"/>
          <p:cNvSpPr txBox="1">
            <a:spLocks noChangeArrowheads="1"/>
          </p:cNvSpPr>
          <p:nvPr/>
        </p:nvSpPr>
        <p:spPr bwMode="auto">
          <a:xfrm>
            <a:off x="395288" y="836613"/>
            <a:ext cx="8497887" cy="5264150"/>
          </a:xfrm>
          <a:prstGeom prst="rect">
            <a:avLst/>
          </a:prstGeom>
          <a:noFill/>
          <a:ln w="9525">
            <a:noFill/>
            <a:miter lim="800000"/>
            <a:headEnd/>
            <a:tailEnd/>
          </a:ln>
          <a:effectLst/>
        </p:spPr>
        <p:txBody>
          <a:bodyPr>
            <a:spAutoFit/>
          </a:bodyPr>
          <a:lstStyle/>
          <a:p>
            <a:pPr marL="342900" indent="-342900">
              <a:lnSpc>
                <a:spcPct val="120000"/>
              </a:lnSpc>
              <a:spcBef>
                <a:spcPct val="20000"/>
              </a:spcBef>
            </a:pPr>
            <a:r>
              <a:rPr lang="pt-BR" sz="2000" b="1"/>
              <a:t>A Ética nas negociações </a:t>
            </a:r>
          </a:p>
          <a:p>
            <a:pPr marL="342900" indent="-342900">
              <a:lnSpc>
                <a:spcPct val="120000"/>
              </a:lnSpc>
              <a:spcBef>
                <a:spcPct val="20000"/>
              </a:spcBef>
            </a:pPr>
            <a:endParaRPr lang="pt-BR" sz="2000" b="1"/>
          </a:p>
          <a:p>
            <a:pPr marL="342900" indent="-342900">
              <a:lnSpc>
                <a:spcPct val="120000"/>
              </a:lnSpc>
            </a:pPr>
            <a:r>
              <a:rPr lang="pt-BR" sz="2000"/>
              <a:t>	</a:t>
            </a:r>
            <a:r>
              <a:rPr lang="pt-BR" sz="2000" b="1"/>
              <a:t>O QUE É UMA MORAL?</a:t>
            </a:r>
            <a:br>
              <a:rPr lang="pt-BR" sz="2000" b="1"/>
            </a:br>
            <a:r>
              <a:rPr lang="pt-BR" sz="2000" b="1"/>
              <a:t/>
            </a:r>
            <a:br>
              <a:rPr lang="pt-BR" sz="2000" b="1"/>
            </a:br>
            <a:r>
              <a:rPr lang="pt-BR" sz="2000" b="1"/>
              <a:t> “Uma moral é um sistema de valores, normas, princípios e pressupostos que regem o comportamento e a possibilidade de participação num determinado grupo. É específica de um determinado tempo e espaço, não sendo considerada válida fora desse contexto.”</a:t>
            </a:r>
          </a:p>
          <a:p>
            <a:pPr marL="342900" indent="-342900">
              <a:lnSpc>
                <a:spcPct val="120000"/>
              </a:lnSpc>
            </a:pPr>
            <a:endParaRPr lang="pt-BR" sz="2000" b="1"/>
          </a:p>
          <a:p>
            <a:pPr marL="342900" indent="-342900">
              <a:lnSpc>
                <a:spcPct val="120000"/>
              </a:lnSpc>
            </a:pPr>
            <a:r>
              <a:rPr lang="pt-BR" sz="2000" b="1"/>
              <a:t>	A moral é habitualmente um meio mais poderoso do que a lei para reger o comportamento humano. Muitas vezes é mais fácil infringir a lei para agir de acordo com a moral, do que infringir a moral para agir de acordo com a lei.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63723974-EA45-45ED-BEA0-0457607C00FB}" type="slidenum">
              <a:rPr lang="pt-BR"/>
              <a:pPr/>
              <a:t>103</a:t>
            </a:fld>
            <a:endParaRPr lang="pt-BR"/>
          </a:p>
        </p:txBody>
      </p:sp>
      <p:sp>
        <p:nvSpPr>
          <p:cNvPr id="1402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40291"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40292" name="Text Box 4"/>
          <p:cNvSpPr txBox="1">
            <a:spLocks noChangeArrowheads="1"/>
          </p:cNvSpPr>
          <p:nvPr/>
        </p:nvSpPr>
        <p:spPr bwMode="auto">
          <a:xfrm>
            <a:off x="395288" y="836613"/>
            <a:ext cx="8497887" cy="5418137"/>
          </a:xfrm>
          <a:prstGeom prst="rect">
            <a:avLst/>
          </a:prstGeom>
          <a:noFill/>
          <a:ln w="9525">
            <a:noFill/>
            <a:miter lim="800000"/>
            <a:headEnd/>
            <a:tailEnd/>
          </a:ln>
          <a:effectLst/>
        </p:spPr>
        <p:txBody>
          <a:bodyPr>
            <a:spAutoFit/>
          </a:bodyPr>
          <a:lstStyle/>
          <a:p>
            <a:pPr marL="342900" indent="-342900">
              <a:lnSpc>
                <a:spcPct val="120000"/>
              </a:lnSpc>
              <a:spcBef>
                <a:spcPct val="20000"/>
              </a:spcBef>
            </a:pPr>
            <a:r>
              <a:rPr lang="pt-BR" sz="2000" b="1"/>
              <a:t>A Ética nas negociações </a:t>
            </a:r>
          </a:p>
          <a:p>
            <a:pPr marL="342900" indent="-342900">
              <a:lnSpc>
                <a:spcPct val="120000"/>
              </a:lnSpc>
              <a:spcBef>
                <a:spcPct val="20000"/>
              </a:spcBef>
            </a:pPr>
            <a:endParaRPr lang="pt-BR" sz="2000" b="1"/>
          </a:p>
          <a:p>
            <a:pPr marL="342900" indent="-342900"/>
            <a:r>
              <a:rPr lang="pt-BR" sz="2000"/>
              <a:t>	</a:t>
            </a:r>
            <a:r>
              <a:rPr lang="pt-BR" b="1"/>
              <a:t>A definição de “ética” segundo o Aurélio:</a:t>
            </a:r>
            <a:br>
              <a:rPr lang="pt-BR" b="1"/>
            </a:br>
            <a:r>
              <a:rPr lang="pt-BR" b="1"/>
              <a:t/>
            </a:r>
            <a:br>
              <a:rPr lang="pt-BR" b="1"/>
            </a:br>
            <a:r>
              <a:rPr lang="pt-BR" b="1"/>
              <a:t>“ Estudo dos juízos de apreciação referentes à conduta humana suscetível de qualificação do ponto de vista do bem e do mal, seja relativamente a determinada sociedade, seja de modo absoluto”.</a:t>
            </a:r>
          </a:p>
          <a:p>
            <a:pPr marL="342900" indent="-342900"/>
            <a:endParaRPr lang="pt-BR" b="1"/>
          </a:p>
          <a:p>
            <a:pPr marL="342900" indent="-342900"/>
            <a:r>
              <a:rPr lang="pt-BR" b="1"/>
              <a:t>Relação entre uma moral e sua ética</a:t>
            </a:r>
            <a:br>
              <a:rPr lang="pt-BR" b="1"/>
            </a:br>
            <a:r>
              <a:rPr lang="pt-BR" b="1"/>
              <a:t/>
            </a:r>
            <a:br>
              <a:rPr lang="pt-BR" b="1"/>
            </a:br>
            <a:r>
              <a:rPr lang="pt-BR" b="1"/>
              <a:t>Nível Abstrato	 	Moral		Princípios, normas e valores</a:t>
            </a:r>
            <a:br>
              <a:rPr lang="pt-BR" b="1"/>
            </a:br>
            <a:r>
              <a:rPr lang="pt-BR" b="1"/>
              <a:t/>
            </a:r>
            <a:br>
              <a:rPr lang="pt-BR" b="1"/>
            </a:br>
            <a:r>
              <a:rPr lang="pt-BR" b="1"/>
              <a:t/>
            </a:r>
            <a:br>
              <a:rPr lang="pt-BR" b="1"/>
            </a:br>
            <a:r>
              <a:rPr lang="pt-BR" b="1"/>
              <a:t/>
            </a:r>
            <a:br>
              <a:rPr lang="pt-BR" b="1"/>
            </a:br>
            <a:r>
              <a:rPr lang="pt-BR" b="1"/>
              <a:t/>
            </a:r>
            <a:br>
              <a:rPr lang="pt-BR" b="1"/>
            </a:br>
            <a:r>
              <a:rPr lang="pt-BR" b="1"/>
              <a:t/>
            </a:r>
            <a:br>
              <a:rPr lang="pt-BR" b="1"/>
            </a:br>
            <a:r>
              <a:rPr lang="pt-BR" b="1"/>
              <a:t>Nível concreto		Ética		Práticas, hábitos e costumes</a:t>
            </a:r>
            <a:endParaRPr lang="en-GB"/>
          </a:p>
          <a:p>
            <a:pPr marL="342900" indent="-342900" eaLnBrk="0" hangingPunct="0">
              <a:lnSpc>
                <a:spcPct val="93000"/>
              </a:lnSpc>
              <a:spcBef>
                <a:spcPts val="800"/>
              </a:spcBef>
              <a:buClr>
                <a:srgbClr val="000000"/>
              </a:buClr>
              <a:buSzPct val="100000"/>
              <a:buFont typeface="Wingdings" pitchFamily="2" charset="2"/>
              <a:buNone/>
            </a:pPr>
            <a:endParaRPr lang="pt-BR" sz="2000" b="1"/>
          </a:p>
        </p:txBody>
      </p:sp>
      <p:sp>
        <p:nvSpPr>
          <p:cNvPr id="140293" name="Line 5"/>
          <p:cNvSpPr>
            <a:spLocks noChangeShapeType="1"/>
          </p:cNvSpPr>
          <p:nvPr/>
        </p:nvSpPr>
        <p:spPr bwMode="auto">
          <a:xfrm>
            <a:off x="3492500" y="4365625"/>
            <a:ext cx="0" cy="935038"/>
          </a:xfrm>
          <a:prstGeom prst="line">
            <a:avLst/>
          </a:prstGeom>
          <a:noFill/>
          <a:ln w="38100">
            <a:solidFill>
              <a:schemeClr val="tx1"/>
            </a:solidFill>
            <a:round/>
            <a:headEnd type="triangle" w="med" len="med"/>
            <a:tailEnd type="triangle" w="med" len="med"/>
          </a:ln>
          <a:effectLst/>
        </p:spPr>
        <p:txBody>
          <a:bodyPr/>
          <a:lstStyle/>
          <a:p>
            <a:endParaRPr lang="pt-B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820D671E-D100-427D-8A84-89AACCF6F66E}" type="slidenum">
              <a:rPr lang="pt-BR"/>
              <a:pPr/>
              <a:t>104</a:t>
            </a:fld>
            <a:endParaRPr lang="pt-BR"/>
          </a:p>
        </p:txBody>
      </p:sp>
      <p:sp>
        <p:nvSpPr>
          <p:cNvPr id="1413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41315"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3315" name="Rectangle 3"/>
          <p:cNvSpPr>
            <a:spLocks noChangeArrowheads="1"/>
          </p:cNvSpPr>
          <p:nvPr/>
        </p:nvSpPr>
        <p:spPr bwMode="auto">
          <a:xfrm>
            <a:off x="250825" y="1214438"/>
            <a:ext cx="8750300" cy="6183312"/>
          </a:xfrm>
          <a:prstGeom prst="rect">
            <a:avLst/>
          </a:prstGeom>
          <a:noFill/>
          <a:ln w="9525">
            <a:noFill/>
            <a:round/>
            <a:headEnd/>
            <a:tailEnd/>
          </a:ln>
        </p:spPr>
        <p:txBody>
          <a:bodyPr/>
          <a:lstStyle/>
          <a:p>
            <a:pPr marL="341313" indent="-341313" defTabSz="449263">
              <a:spcBef>
                <a:spcPct val="20000"/>
              </a:spcBef>
            </a:pPr>
            <a:r>
              <a:rPr lang="pt-BR" sz="2000" i="1"/>
              <a:t/>
            </a:r>
            <a:br>
              <a:rPr lang="pt-BR" sz="2000" i="1"/>
            </a:br>
            <a:r>
              <a:rPr lang="pt-BR" sz="2000"/>
              <a:t> </a:t>
            </a:r>
            <a:r>
              <a:rPr lang="pt-BR" sz="2000" b="1"/>
              <a:t>As organizações criminosas agem de acordo com éticas rigorosas, fundadas em princípios morais estritamente seguidos pelos seus membros</a:t>
            </a:r>
            <a:r>
              <a:rPr lang="pt-BR" sz="2000"/>
              <a:t>.</a:t>
            </a:r>
            <a:r>
              <a:rPr lang="pt-BR" sz="2000" b="1">
                <a:effectLst>
                  <a:outerShdw blurRad="38100" dist="38100" dir="2700000" algn="tl">
                    <a:srgbClr val="C0C0C0"/>
                  </a:outerShdw>
                </a:effectLst>
              </a:rPr>
              <a:t> </a:t>
            </a:r>
          </a:p>
          <a:p>
            <a:pPr marL="341313" indent="-341313" defTabSz="449263">
              <a:spcBef>
                <a:spcPct val="20000"/>
              </a:spcBef>
            </a:pPr>
            <a:r>
              <a:rPr lang="pt-BR" sz="2000" b="1">
                <a:effectLst>
                  <a:outerShdw blurRad="38100" dist="38100" dir="2700000" algn="tl">
                    <a:srgbClr val="C0C0C0"/>
                  </a:outerShdw>
                </a:effectLst>
              </a:rPr>
              <a:t>				</a:t>
            </a:r>
          </a:p>
          <a:p>
            <a:pPr marL="341313" indent="-341313" defTabSz="449263">
              <a:spcBef>
                <a:spcPct val="20000"/>
              </a:spcBef>
            </a:pPr>
            <a:r>
              <a:rPr lang="pt-BR" sz="2000" b="1">
                <a:effectLst>
                  <a:outerShdw blurRad="38100" dist="38100" dir="2700000" algn="tl">
                    <a:srgbClr val="C0C0C0"/>
                  </a:outerShdw>
                </a:effectLst>
              </a:rPr>
              <a:t>			ÓTIMO								LEGAL, MAS NÃO ÉTICO</a:t>
            </a:r>
            <a:endParaRPr lang="pt-BR" sz="2000"/>
          </a:p>
          <a:p>
            <a:pPr marL="341313" indent="-341313" defTabSz="449263">
              <a:spcBef>
                <a:spcPct val="20000"/>
              </a:spcBef>
            </a:pPr>
            <a:r>
              <a:rPr lang="pt-BR">
                <a:effectLst>
                  <a:outerShdw blurRad="38100" dist="38100" dir="2700000" algn="tl">
                    <a:srgbClr val="C0C0C0"/>
                  </a:outerShdw>
                </a:effectLst>
              </a:rPr>
              <a:t>	ACEITÁVEL ZONA LEGAL 			OK COM A LEI, MAS PODE NÃO SER 		 E ÉTICA 							ACEITÁVEL AOS VALORES DE 												OUTRAS PESSOAS</a:t>
            </a:r>
            <a:endParaRPr lang="pt-BR"/>
          </a:p>
          <a:p>
            <a:pPr marL="341313" indent="-341313" defTabSz="449263">
              <a:spcBef>
                <a:spcPct val="20000"/>
              </a:spcBef>
            </a:pPr>
            <a:endParaRPr lang="pt-BR"/>
          </a:p>
          <a:p>
            <a:pPr marL="341313" indent="-341313" defTabSz="449263">
              <a:spcBef>
                <a:spcPct val="20000"/>
              </a:spcBef>
              <a:buFontTx/>
              <a:buChar char="•"/>
            </a:pPr>
            <a:endParaRPr lang="pt-BR" sz="2000">
              <a:effectLst>
                <a:outerShdw blurRad="38100" dist="38100" dir="2700000" algn="tl">
                  <a:srgbClr val="C0C0C0"/>
                </a:outerShdw>
              </a:effectLst>
            </a:endParaRPr>
          </a:p>
          <a:p>
            <a:pPr marL="341313" indent="-341313" defTabSz="449263">
              <a:spcBef>
                <a:spcPct val="20000"/>
              </a:spcBef>
            </a:pPr>
            <a:r>
              <a:rPr lang="pt-BR" sz="2000" b="1">
                <a:effectLst>
                  <a:outerShdw blurRad="38100" dist="38100" dir="2700000" algn="tl">
                    <a:srgbClr val="C0C0C0"/>
                  </a:outerShdw>
                </a:effectLst>
              </a:rPr>
              <a:t>	ÉTICO, MAS NÃO LEGAL				NEM LEGAL, NEM ÉTICO</a:t>
            </a:r>
            <a:endParaRPr lang="pt-BR" sz="2000"/>
          </a:p>
          <a:p>
            <a:pPr marL="341313" indent="-341313" defTabSz="449263">
              <a:spcBef>
                <a:spcPct val="20000"/>
              </a:spcBef>
            </a:pPr>
            <a:r>
              <a:rPr lang="pt-BR" sz="2000">
                <a:effectLst>
                  <a:outerShdw blurRad="38100" dist="38100" dir="2700000" algn="tl">
                    <a:srgbClr val="C0C0C0"/>
                  </a:outerShdw>
                </a:effectLst>
              </a:rPr>
              <a:t>	OK COM A ÉTICA, MAS SUJEITO 	 DOIS GRUPOS DE PROBLEMAS 	</a:t>
            </a:r>
          </a:p>
          <a:p>
            <a:pPr marL="341313" indent="-341313" defTabSz="449263">
              <a:spcBef>
                <a:spcPct val="20000"/>
              </a:spcBef>
            </a:pPr>
            <a:r>
              <a:rPr lang="pt-BR" sz="2000">
                <a:effectLst>
                  <a:outerShdw blurRad="38100" dist="38100" dir="2700000" algn="tl">
                    <a:srgbClr val="C0C0C0"/>
                  </a:outerShdw>
                </a:effectLst>
              </a:rPr>
              <a:t>	À PENALIDADE DA LEI				 FAZEM UMA TÁTICA PERIGOSA !</a:t>
            </a:r>
            <a:endParaRPr lang="pt-BR" sz="2000"/>
          </a:p>
          <a:p>
            <a:pPr marL="341313" indent="-341313" defTabSz="449263">
              <a:spcBef>
                <a:spcPct val="20000"/>
              </a:spcBef>
            </a:pPr>
            <a:endParaRPr lang="pt-BR" sz="2000"/>
          </a:p>
          <a:p>
            <a:pPr marL="341313" indent="-341313" defTabSz="449263">
              <a:spcBef>
                <a:spcPct val="50000"/>
              </a:spcBef>
            </a:pPr>
            <a:endParaRPr lang="pt-BR" sz="2000"/>
          </a:p>
        </p:txBody>
      </p:sp>
      <p:sp>
        <p:nvSpPr>
          <p:cNvPr id="141319" name="Rectangle 7"/>
          <p:cNvSpPr>
            <a:spLocks noChangeArrowheads="1"/>
          </p:cNvSpPr>
          <p:nvPr/>
        </p:nvSpPr>
        <p:spPr bwMode="auto">
          <a:xfrm>
            <a:off x="539750" y="981075"/>
            <a:ext cx="2863850" cy="366713"/>
          </a:xfrm>
          <a:prstGeom prst="rect">
            <a:avLst/>
          </a:prstGeom>
          <a:noFill/>
          <a:ln w="9525">
            <a:noFill/>
            <a:miter lim="800000"/>
            <a:headEnd/>
            <a:tailEnd/>
          </a:ln>
          <a:effectLst/>
        </p:spPr>
        <p:txBody>
          <a:bodyPr wrap="none">
            <a:spAutoFit/>
          </a:bodyPr>
          <a:lstStyle/>
          <a:p>
            <a:r>
              <a:rPr lang="pt-BR" b="1"/>
              <a:t>A Ética nas negociações</a:t>
            </a:r>
          </a:p>
        </p:txBody>
      </p:sp>
      <p:sp>
        <p:nvSpPr>
          <p:cNvPr id="141320" name="Line 8"/>
          <p:cNvSpPr>
            <a:spLocks noChangeShapeType="1"/>
          </p:cNvSpPr>
          <p:nvPr/>
        </p:nvSpPr>
        <p:spPr bwMode="auto">
          <a:xfrm>
            <a:off x="611188" y="2708275"/>
            <a:ext cx="8208962" cy="0"/>
          </a:xfrm>
          <a:prstGeom prst="line">
            <a:avLst/>
          </a:prstGeom>
          <a:noFill/>
          <a:ln w="9525">
            <a:solidFill>
              <a:schemeClr val="tx1"/>
            </a:solidFill>
            <a:round/>
            <a:headEnd/>
            <a:tailEnd/>
          </a:ln>
          <a:effectLst/>
        </p:spPr>
        <p:txBody>
          <a:bodyPr/>
          <a:lstStyle/>
          <a:p>
            <a:endParaRPr lang="pt-BR"/>
          </a:p>
        </p:txBody>
      </p:sp>
      <p:sp>
        <p:nvSpPr>
          <p:cNvPr id="141321" name="Line 9"/>
          <p:cNvSpPr>
            <a:spLocks noChangeShapeType="1"/>
          </p:cNvSpPr>
          <p:nvPr/>
        </p:nvSpPr>
        <p:spPr bwMode="auto">
          <a:xfrm>
            <a:off x="611188" y="4508500"/>
            <a:ext cx="8208962" cy="0"/>
          </a:xfrm>
          <a:prstGeom prst="line">
            <a:avLst/>
          </a:prstGeom>
          <a:noFill/>
          <a:ln w="9525">
            <a:solidFill>
              <a:schemeClr val="tx1"/>
            </a:solidFill>
            <a:round/>
            <a:headEnd/>
            <a:tailEnd/>
          </a:ln>
          <a:effectLst/>
        </p:spPr>
        <p:txBody>
          <a:bodyPr/>
          <a:lstStyle/>
          <a:p>
            <a:endParaRPr lang="pt-BR"/>
          </a:p>
        </p:txBody>
      </p:sp>
      <p:sp>
        <p:nvSpPr>
          <p:cNvPr id="141322" name="Line 10"/>
          <p:cNvSpPr>
            <a:spLocks noChangeShapeType="1"/>
          </p:cNvSpPr>
          <p:nvPr/>
        </p:nvSpPr>
        <p:spPr bwMode="auto">
          <a:xfrm>
            <a:off x="611188" y="6381750"/>
            <a:ext cx="8208962" cy="0"/>
          </a:xfrm>
          <a:prstGeom prst="line">
            <a:avLst/>
          </a:prstGeom>
          <a:noFill/>
          <a:ln w="9525">
            <a:solidFill>
              <a:schemeClr val="tx1"/>
            </a:solidFill>
            <a:round/>
            <a:headEnd/>
            <a:tailEnd/>
          </a:ln>
          <a:effectLst/>
        </p:spPr>
        <p:txBody>
          <a:bodyPr/>
          <a:lstStyle/>
          <a:p>
            <a:endParaRPr lang="pt-BR"/>
          </a:p>
        </p:txBody>
      </p:sp>
      <p:sp>
        <p:nvSpPr>
          <p:cNvPr id="141323" name="Line 11"/>
          <p:cNvSpPr>
            <a:spLocks noChangeShapeType="1"/>
          </p:cNvSpPr>
          <p:nvPr/>
        </p:nvSpPr>
        <p:spPr bwMode="auto">
          <a:xfrm flipH="1">
            <a:off x="4714875" y="2708275"/>
            <a:ext cx="1588" cy="3744913"/>
          </a:xfrm>
          <a:prstGeom prst="line">
            <a:avLst/>
          </a:prstGeom>
          <a:noFill/>
          <a:ln w="9525">
            <a:solidFill>
              <a:schemeClr val="tx1"/>
            </a:solidFill>
            <a:round/>
            <a:headEnd/>
            <a:tailEnd/>
          </a:ln>
          <a:effectLst/>
        </p:spPr>
        <p:txBody>
          <a:bodyPr/>
          <a:lstStyle/>
          <a:p>
            <a:endParaRPr lang="pt-B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77056A27-8783-4DD5-889E-9FD416B9B75A}" type="slidenum">
              <a:rPr lang="pt-BR"/>
              <a:pPr/>
              <a:t>105</a:t>
            </a:fld>
            <a:endParaRPr lang="pt-BR"/>
          </a:p>
        </p:txBody>
      </p:sp>
      <p:sp>
        <p:nvSpPr>
          <p:cNvPr id="1423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42339"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42341" name="Rectangle 5"/>
          <p:cNvSpPr>
            <a:spLocks noChangeArrowheads="1"/>
          </p:cNvSpPr>
          <p:nvPr/>
        </p:nvSpPr>
        <p:spPr bwMode="auto">
          <a:xfrm>
            <a:off x="250825" y="981075"/>
            <a:ext cx="8642350" cy="5568950"/>
          </a:xfrm>
          <a:prstGeom prst="rect">
            <a:avLst/>
          </a:prstGeom>
          <a:noFill/>
          <a:ln w="9525">
            <a:noFill/>
            <a:miter lim="800000"/>
            <a:headEnd/>
            <a:tailEnd/>
          </a:ln>
          <a:effectLst/>
        </p:spPr>
        <p:txBody>
          <a:bodyPr>
            <a:spAutoFit/>
          </a:bodyPr>
          <a:lstStyle/>
          <a:p>
            <a:pPr>
              <a:lnSpc>
                <a:spcPct val="120000"/>
              </a:lnSpc>
            </a:pPr>
            <a:r>
              <a:rPr lang="pt-BR" sz="2000" b="1"/>
              <a:t>A Ética nas negociações</a:t>
            </a:r>
          </a:p>
          <a:p>
            <a:pPr>
              <a:lnSpc>
                <a:spcPct val="120000"/>
              </a:lnSpc>
            </a:pPr>
            <a:endParaRPr lang="pt-BR" sz="2000" b="1"/>
          </a:p>
          <a:p>
            <a:pPr>
              <a:lnSpc>
                <a:spcPct val="120000"/>
              </a:lnSpc>
            </a:pPr>
            <a:r>
              <a:rPr lang="pt-BR" sz="2000" b="1"/>
              <a:t>“</a:t>
            </a:r>
            <a:r>
              <a:rPr lang="pt-BR" sz="2000" b="1" i="1"/>
              <a:t>A ética é importante nas negociações. </a:t>
            </a:r>
          </a:p>
          <a:p>
            <a:pPr>
              <a:lnSpc>
                <a:spcPct val="120000"/>
              </a:lnSpc>
            </a:pPr>
            <a:r>
              <a:rPr lang="pt-BR" sz="2000" b="1" i="1"/>
              <a:t>	Como a negociação é parte de um processo competitivo, no qual as partes estão competindo por recursos escassos e para conseguirem o melhor acordo possível, elas freqüentemente estão dispostas a se mover, de um comportamento honesto, para um tipo de comportamento que se pode considerar desonesto, dependendo evidentemente do ponto de vista de quem o avalia”. </a:t>
            </a:r>
            <a:r>
              <a:rPr lang="pt-BR" sz="2000" b="1"/>
              <a:t> Martinelli</a:t>
            </a:r>
            <a:endParaRPr lang="pt-BR" sz="2000"/>
          </a:p>
          <a:p>
            <a:pPr>
              <a:lnSpc>
                <a:spcPct val="120000"/>
              </a:lnSpc>
            </a:pPr>
            <a:r>
              <a:rPr lang="pt-BR" sz="2000"/>
              <a:t>	</a:t>
            </a:r>
          </a:p>
          <a:p>
            <a:pPr>
              <a:lnSpc>
                <a:spcPct val="120000"/>
              </a:lnSpc>
            </a:pPr>
            <a:r>
              <a:rPr lang="pt-BR" sz="2000" b="1" i="1"/>
              <a:t>	“A melhor maneira de ser ético em uma negociação internacional é colocar-se no lugar da outra parte, entender sua cultura, religião, etc., e buscar sempre alinhar seus valores com os dela, de forma que ninguém infrinja a ética das partes envolvidas. “ Matinelli.......////</a:t>
            </a:r>
            <a:endParaRPr lang="pt-BR" sz="2000" b="1"/>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83EFB7FC-88F8-4D33-800B-E2E39BCB902C}" type="slidenum">
              <a:rPr lang="pt-BR"/>
              <a:pPr/>
              <a:t>106</a:t>
            </a:fld>
            <a:endParaRPr lang="pt-BR"/>
          </a:p>
        </p:txBody>
      </p:sp>
      <p:sp>
        <p:nvSpPr>
          <p:cNvPr id="1433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43363"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43365" name="Rectangle 5"/>
          <p:cNvSpPr>
            <a:spLocks noGrp="1" noChangeArrowheads="1"/>
          </p:cNvSpPr>
          <p:nvPr>
            <p:ph type="body" sz="half" idx="2"/>
          </p:nvPr>
        </p:nvSpPr>
        <p:spPr>
          <a:xfrm>
            <a:off x="250825" y="1557338"/>
            <a:ext cx="4038600" cy="4525962"/>
          </a:xfrm>
        </p:spPr>
        <p:txBody>
          <a:bodyPr/>
          <a:lstStyle/>
          <a:p>
            <a:pPr>
              <a:lnSpc>
                <a:spcPct val="90000"/>
              </a:lnSpc>
              <a:buFontTx/>
              <a:buNone/>
            </a:pPr>
            <a:r>
              <a:rPr lang="pt-BR" sz="2000"/>
              <a:t>COMPORTAMENTO ÉTICO</a:t>
            </a:r>
          </a:p>
          <a:p>
            <a:pPr>
              <a:lnSpc>
                <a:spcPct val="90000"/>
              </a:lnSpc>
            </a:pPr>
            <a:r>
              <a:rPr lang="pt-BR" sz="2000"/>
              <a:t>Preservar valores e príncipios éticos</a:t>
            </a:r>
          </a:p>
          <a:p>
            <a:pPr>
              <a:lnSpc>
                <a:spcPct val="90000"/>
              </a:lnSpc>
            </a:pPr>
            <a:r>
              <a:rPr lang="pt-BR" sz="2000"/>
              <a:t>Ter o interesse real pelo assunto ou problema do outro</a:t>
            </a:r>
          </a:p>
          <a:p>
            <a:pPr>
              <a:lnSpc>
                <a:spcPct val="90000"/>
              </a:lnSpc>
            </a:pPr>
            <a:r>
              <a:rPr lang="pt-BR" sz="2000"/>
              <a:t>Respeitar os interesses do oponente</a:t>
            </a:r>
          </a:p>
          <a:p>
            <a:pPr>
              <a:lnSpc>
                <a:spcPct val="90000"/>
              </a:lnSpc>
            </a:pPr>
            <a:r>
              <a:rPr lang="pt-BR" sz="2000"/>
              <a:t>Apresentar manuais internos aos funcionários apresentando suas responsabilidades</a:t>
            </a:r>
          </a:p>
          <a:p>
            <a:pPr>
              <a:lnSpc>
                <a:spcPct val="90000"/>
              </a:lnSpc>
            </a:pPr>
            <a:r>
              <a:rPr lang="pt-BR" sz="2000"/>
              <a:t>Tomar decisões e implementar ações que realçam o bem estar da sociedade e organização</a:t>
            </a:r>
          </a:p>
        </p:txBody>
      </p:sp>
      <p:sp>
        <p:nvSpPr>
          <p:cNvPr id="143364"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A Ética nas negociações</a:t>
            </a:r>
          </a:p>
          <a:p>
            <a:pPr>
              <a:lnSpc>
                <a:spcPct val="120000"/>
              </a:lnSpc>
            </a:pPr>
            <a:endParaRPr lang="pt-BR" sz="2000" b="1"/>
          </a:p>
        </p:txBody>
      </p:sp>
      <p:sp>
        <p:nvSpPr>
          <p:cNvPr id="143366" name="Rectangle 6"/>
          <p:cNvSpPr>
            <a:spLocks noChangeArrowheads="1"/>
          </p:cNvSpPr>
          <p:nvPr/>
        </p:nvSpPr>
        <p:spPr bwMode="auto">
          <a:xfrm>
            <a:off x="4427538" y="1566863"/>
            <a:ext cx="4038600" cy="4525962"/>
          </a:xfrm>
          <a:prstGeom prst="rect">
            <a:avLst/>
          </a:prstGeom>
          <a:noFill/>
          <a:ln w="9525">
            <a:noFill/>
            <a:miter lim="800000"/>
            <a:headEnd/>
            <a:tailEnd/>
          </a:ln>
          <a:effectLst/>
        </p:spPr>
        <p:txBody>
          <a:bodyPr/>
          <a:lstStyle/>
          <a:p>
            <a:pPr marL="342900" indent="-342900">
              <a:lnSpc>
                <a:spcPct val="90000"/>
              </a:lnSpc>
              <a:spcBef>
                <a:spcPct val="20000"/>
              </a:spcBef>
            </a:pPr>
            <a:r>
              <a:rPr lang="pt-BR" sz="2000"/>
              <a:t>COMPORTAMENTO ANTIÉTICO</a:t>
            </a:r>
          </a:p>
          <a:p>
            <a:pPr marL="342900" indent="-342900">
              <a:lnSpc>
                <a:spcPct val="90000"/>
              </a:lnSpc>
              <a:spcBef>
                <a:spcPct val="20000"/>
              </a:spcBef>
              <a:buFontTx/>
              <a:buChar char="•"/>
            </a:pPr>
            <a:r>
              <a:rPr lang="pt-BR" sz="2000"/>
              <a:t>Usar informações confidenciais, suborno, falsificar documentos</a:t>
            </a:r>
          </a:p>
          <a:p>
            <a:pPr marL="342900" indent="-342900">
              <a:lnSpc>
                <a:spcPct val="90000"/>
              </a:lnSpc>
              <a:spcBef>
                <a:spcPct val="20000"/>
              </a:spcBef>
              <a:buFontTx/>
              <a:buChar char="•"/>
            </a:pPr>
            <a:r>
              <a:rPr lang="pt-BR" sz="2000"/>
              <a:t>Tentar enganar fazendo exigências </a:t>
            </a:r>
          </a:p>
          <a:p>
            <a:pPr marL="342900" indent="-342900">
              <a:lnSpc>
                <a:spcPct val="90000"/>
              </a:lnSpc>
              <a:spcBef>
                <a:spcPct val="20000"/>
              </a:spcBef>
              <a:buFontTx/>
              <a:buChar char="•"/>
            </a:pPr>
            <a:r>
              <a:rPr lang="pt-BR" sz="2000"/>
              <a:t>Utilizar poderosa força de persuasão, modelando atitudes e comportamentos</a:t>
            </a:r>
          </a:p>
          <a:p>
            <a:pPr marL="342900" indent="-342900">
              <a:lnSpc>
                <a:spcPct val="90000"/>
              </a:lnSpc>
              <a:spcBef>
                <a:spcPct val="20000"/>
              </a:spcBef>
              <a:buFontTx/>
              <a:buChar char="•"/>
            </a:pPr>
            <a:r>
              <a:rPr lang="pt-BR" sz="2000"/>
              <a:t>Fazer promessas para proteger suas vendas : oferecer produtos que não serve, para forçar troca posterior.</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13C7E234-9FD9-4A30-A488-47EEC6A51BC6}" type="slidenum">
              <a:rPr lang="pt-BR"/>
              <a:pPr/>
              <a:t>107</a:t>
            </a:fld>
            <a:endParaRPr lang="pt-BR"/>
          </a:p>
        </p:txBody>
      </p:sp>
      <p:sp>
        <p:nvSpPr>
          <p:cNvPr id="1454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45411"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45413" name="Rectangle 5"/>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A Ética nas negociações</a:t>
            </a:r>
          </a:p>
          <a:p>
            <a:pPr>
              <a:lnSpc>
                <a:spcPct val="120000"/>
              </a:lnSpc>
            </a:pPr>
            <a:r>
              <a:rPr lang="pt-BR" sz="2000" b="1"/>
              <a:t>Sádia , entre vários itens , temos :</a:t>
            </a:r>
          </a:p>
        </p:txBody>
      </p:sp>
      <p:pic>
        <p:nvPicPr>
          <p:cNvPr id="145416" name="Picture 8"/>
          <p:cNvPicPr>
            <a:picLocks noChangeAspect="1" noChangeArrowheads="1"/>
          </p:cNvPicPr>
          <p:nvPr/>
        </p:nvPicPr>
        <p:blipFill>
          <a:blip r:embed="rId2" cstate="print"/>
          <a:srcRect/>
          <a:stretch>
            <a:fillRect/>
          </a:stretch>
        </p:blipFill>
        <p:spPr bwMode="auto">
          <a:xfrm>
            <a:off x="395288" y="1844675"/>
            <a:ext cx="8497887" cy="443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481B9FFD-DCD2-4ED3-B143-9C32F5B8760E}" type="slidenum">
              <a:rPr lang="pt-BR"/>
              <a:pPr/>
              <a:t>108</a:t>
            </a:fld>
            <a:endParaRPr lang="pt-BR"/>
          </a:p>
        </p:txBody>
      </p:sp>
      <p:sp>
        <p:nvSpPr>
          <p:cNvPr id="1464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46435"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46436"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A Ética nas negociações</a:t>
            </a:r>
          </a:p>
          <a:p>
            <a:pPr>
              <a:lnSpc>
                <a:spcPct val="120000"/>
              </a:lnSpc>
            </a:pPr>
            <a:r>
              <a:rPr lang="pt-BR" sz="2000" b="1"/>
              <a:t>Sádia , entre vários itens , temos :</a:t>
            </a:r>
          </a:p>
        </p:txBody>
      </p:sp>
      <p:pic>
        <p:nvPicPr>
          <p:cNvPr id="146438" name="Picture 6"/>
          <p:cNvPicPr>
            <a:picLocks noChangeAspect="1" noChangeArrowheads="1"/>
          </p:cNvPicPr>
          <p:nvPr/>
        </p:nvPicPr>
        <p:blipFill>
          <a:blip r:embed="rId2" cstate="print"/>
          <a:srcRect/>
          <a:stretch>
            <a:fillRect/>
          </a:stretch>
        </p:blipFill>
        <p:spPr bwMode="auto">
          <a:xfrm>
            <a:off x="107950" y="1773238"/>
            <a:ext cx="8604250" cy="4994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4CFA55A3-DED5-4415-A052-C2F4C71A240F}" type="slidenum">
              <a:rPr lang="pt-BR"/>
              <a:pPr/>
              <a:t>109</a:t>
            </a:fld>
            <a:endParaRPr lang="pt-BR"/>
          </a:p>
        </p:txBody>
      </p:sp>
      <p:sp>
        <p:nvSpPr>
          <p:cNvPr id="1474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47460"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Envolvimento de uma terceira parte no conflito</a:t>
            </a:r>
          </a:p>
        </p:txBody>
      </p:sp>
      <p:pic>
        <p:nvPicPr>
          <p:cNvPr id="147463" name="Picture 7"/>
          <p:cNvPicPr>
            <a:picLocks noChangeAspect="1" noChangeArrowheads="1"/>
          </p:cNvPicPr>
          <p:nvPr/>
        </p:nvPicPr>
        <p:blipFill>
          <a:blip r:embed="rId2" cstate="print"/>
          <a:srcRect/>
          <a:stretch>
            <a:fillRect/>
          </a:stretch>
        </p:blipFill>
        <p:spPr bwMode="auto">
          <a:xfrm>
            <a:off x="147638" y="1525588"/>
            <a:ext cx="8848725" cy="471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0B28CD58-FF2E-4A55-AB92-0EE03E364CFC}" type="slidenum">
              <a:rPr lang="pt-BR"/>
              <a:pPr/>
              <a:t>11</a:t>
            </a:fld>
            <a:endParaRPr lang="pt-BR"/>
          </a:p>
        </p:txBody>
      </p:sp>
      <p:sp>
        <p:nvSpPr>
          <p:cNvPr id="21506"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21507" name="Rectangle 3"/>
          <p:cNvSpPr>
            <a:spLocks noGrp="1" noChangeArrowheads="1"/>
          </p:cNvSpPr>
          <p:nvPr>
            <p:ph type="body" idx="1"/>
          </p:nvPr>
        </p:nvSpPr>
        <p:spPr>
          <a:xfrm>
            <a:off x="395288" y="836613"/>
            <a:ext cx="4032250" cy="5832475"/>
          </a:xfrm>
          <a:noFill/>
          <a:ln>
            <a:solidFill>
              <a:schemeClr val="tx1"/>
            </a:solidFill>
          </a:ln>
        </p:spPr>
        <p:txBody>
          <a:bodyPr/>
          <a:lstStyle/>
          <a:p>
            <a:pPr>
              <a:buFontTx/>
              <a:buNone/>
            </a:pPr>
            <a:r>
              <a:rPr lang="pt-BR" sz="2800"/>
              <a:t>Quadro de influências</a:t>
            </a:r>
          </a:p>
          <a:p>
            <a:pPr>
              <a:buFontTx/>
              <a:buNone/>
            </a:pPr>
            <a:r>
              <a:rPr lang="pt-BR" sz="2000"/>
              <a:t>1903 – Administração Cientifica</a:t>
            </a:r>
          </a:p>
          <a:p>
            <a:pPr>
              <a:buFontTx/>
              <a:buNone/>
            </a:pPr>
            <a:r>
              <a:rPr lang="pt-BR" sz="2000"/>
              <a:t>1909 – Teoria da Burocracia</a:t>
            </a:r>
          </a:p>
          <a:p>
            <a:pPr>
              <a:buFontTx/>
              <a:buNone/>
            </a:pPr>
            <a:r>
              <a:rPr lang="pt-BR" sz="2000"/>
              <a:t>1916 – Teoria Classica</a:t>
            </a:r>
          </a:p>
          <a:p>
            <a:pPr>
              <a:buFontTx/>
              <a:buNone/>
            </a:pPr>
            <a:r>
              <a:rPr lang="pt-BR" sz="2000"/>
              <a:t>1932 – Teoria das relações humanas</a:t>
            </a:r>
          </a:p>
          <a:p>
            <a:pPr>
              <a:buFontTx/>
              <a:buNone/>
            </a:pPr>
            <a:r>
              <a:rPr lang="pt-BR" sz="2000"/>
              <a:t>1947 – Teoria estruturalista</a:t>
            </a:r>
          </a:p>
          <a:p>
            <a:pPr>
              <a:buFontTx/>
              <a:buNone/>
            </a:pPr>
            <a:r>
              <a:rPr lang="pt-BR" sz="2000"/>
              <a:t>1951 – Teoria dos sistemas</a:t>
            </a:r>
          </a:p>
          <a:p>
            <a:pPr>
              <a:buFontTx/>
              <a:buNone/>
            </a:pPr>
            <a:r>
              <a:rPr lang="pt-BR" sz="2000"/>
              <a:t>1953 – Abordagem Sociotécnica</a:t>
            </a:r>
          </a:p>
          <a:p>
            <a:pPr>
              <a:buFontTx/>
              <a:buNone/>
            </a:pPr>
            <a:r>
              <a:rPr lang="pt-BR" sz="2000"/>
              <a:t>1954 -  Teoria Neoclássica</a:t>
            </a:r>
          </a:p>
          <a:p>
            <a:pPr>
              <a:buFontTx/>
              <a:buNone/>
            </a:pPr>
            <a:r>
              <a:rPr lang="pt-BR" sz="2000"/>
              <a:t>1957 – Teoria Comportamental</a:t>
            </a:r>
          </a:p>
          <a:p>
            <a:pPr>
              <a:buFontTx/>
              <a:buNone/>
            </a:pPr>
            <a:r>
              <a:rPr lang="pt-BR" sz="2000"/>
              <a:t>1962 – Desenvolvimento organizacional</a:t>
            </a:r>
          </a:p>
          <a:p>
            <a:pPr>
              <a:buFontTx/>
              <a:buNone/>
            </a:pPr>
            <a:r>
              <a:rPr lang="pt-BR" sz="2000"/>
              <a:t>1972 – Teoria da contingência</a:t>
            </a:r>
          </a:p>
          <a:p>
            <a:pPr>
              <a:buFontTx/>
              <a:buNone/>
            </a:pPr>
            <a:endParaRPr lang="pt-BR"/>
          </a:p>
        </p:txBody>
      </p:sp>
      <p:sp>
        <p:nvSpPr>
          <p:cNvPr id="21508" name="Rectangle 4"/>
          <p:cNvSpPr>
            <a:spLocks noChangeArrowheads="1"/>
          </p:cNvSpPr>
          <p:nvPr/>
        </p:nvSpPr>
        <p:spPr bwMode="auto">
          <a:xfrm>
            <a:off x="4572000" y="765175"/>
            <a:ext cx="4248150" cy="6021388"/>
          </a:xfrm>
          <a:prstGeom prst="rect">
            <a:avLst/>
          </a:prstGeom>
          <a:noFill/>
          <a:ln w="9525">
            <a:solidFill>
              <a:schemeClr val="tx1"/>
            </a:solidFill>
            <a:miter lim="800000"/>
            <a:headEnd/>
            <a:tailEnd/>
          </a:ln>
          <a:effectLst/>
        </p:spPr>
        <p:txBody>
          <a:bodyPr/>
          <a:lstStyle/>
          <a:p>
            <a:pPr marL="342900" indent="-342900">
              <a:lnSpc>
                <a:spcPct val="90000"/>
              </a:lnSpc>
              <a:spcBef>
                <a:spcPct val="20000"/>
              </a:spcBef>
            </a:pPr>
            <a:r>
              <a:rPr lang="pt-BR" sz="3200"/>
              <a:t>Prática</a:t>
            </a:r>
          </a:p>
          <a:p>
            <a:pPr marL="342900" indent="-342900">
              <a:lnSpc>
                <a:spcPct val="90000"/>
              </a:lnSpc>
              <a:spcBef>
                <a:spcPct val="20000"/>
              </a:spcBef>
            </a:pPr>
            <a:r>
              <a:rPr lang="pt-BR" sz="1600"/>
              <a:t>08 – Ford T</a:t>
            </a:r>
          </a:p>
          <a:p>
            <a:pPr marL="342900" indent="-342900">
              <a:lnSpc>
                <a:spcPct val="90000"/>
              </a:lnSpc>
              <a:spcBef>
                <a:spcPct val="20000"/>
              </a:spcBef>
            </a:pPr>
            <a:r>
              <a:rPr lang="pt-BR" sz="1600"/>
              <a:t>13 – Renault</a:t>
            </a:r>
          </a:p>
          <a:p>
            <a:pPr marL="342900" indent="-342900">
              <a:lnSpc>
                <a:spcPct val="90000"/>
              </a:lnSpc>
              <a:spcBef>
                <a:spcPct val="20000"/>
              </a:spcBef>
            </a:pPr>
            <a:r>
              <a:rPr lang="pt-BR" sz="1600"/>
              <a:t>14 – Guerra</a:t>
            </a:r>
          </a:p>
          <a:p>
            <a:pPr marL="342900" indent="-342900">
              <a:lnSpc>
                <a:spcPct val="90000"/>
              </a:lnSpc>
              <a:spcBef>
                <a:spcPct val="20000"/>
              </a:spcBef>
            </a:pPr>
            <a:r>
              <a:rPr lang="pt-BR" sz="1600"/>
              <a:t>29 – Crash </a:t>
            </a:r>
          </a:p>
          <a:p>
            <a:pPr marL="342900" indent="-342900">
              <a:lnSpc>
                <a:spcPct val="90000"/>
              </a:lnSpc>
              <a:spcBef>
                <a:spcPct val="20000"/>
              </a:spcBef>
            </a:pPr>
            <a:r>
              <a:rPr lang="pt-BR" sz="1600"/>
              <a:t>39 – Guerra</a:t>
            </a:r>
          </a:p>
          <a:p>
            <a:pPr marL="342900" indent="-342900">
              <a:lnSpc>
                <a:spcPct val="90000"/>
              </a:lnSpc>
              <a:spcBef>
                <a:spcPct val="20000"/>
              </a:spcBef>
            </a:pPr>
            <a:r>
              <a:rPr lang="pt-BR" sz="1600"/>
              <a:t>45 – Eniac – 1º computador</a:t>
            </a:r>
          </a:p>
          <a:p>
            <a:pPr marL="342900" indent="-342900">
              <a:lnSpc>
                <a:spcPct val="90000"/>
              </a:lnSpc>
              <a:spcBef>
                <a:spcPct val="20000"/>
              </a:spcBef>
            </a:pPr>
            <a:r>
              <a:rPr lang="pt-BR" sz="1600"/>
              <a:t>50 – Dinners Club</a:t>
            </a:r>
          </a:p>
          <a:p>
            <a:pPr marL="342900" indent="-342900">
              <a:lnSpc>
                <a:spcPct val="90000"/>
              </a:lnSpc>
              <a:spcBef>
                <a:spcPct val="20000"/>
              </a:spcBef>
            </a:pPr>
            <a:r>
              <a:rPr lang="pt-BR" sz="1600"/>
              <a:t>54 – Hierarquia de Maslow</a:t>
            </a:r>
          </a:p>
          <a:p>
            <a:pPr marL="342900" indent="-342900">
              <a:lnSpc>
                <a:spcPct val="90000"/>
              </a:lnSpc>
              <a:spcBef>
                <a:spcPct val="20000"/>
              </a:spcBef>
            </a:pPr>
            <a:r>
              <a:rPr lang="pt-BR" sz="1600"/>
              <a:t>55 – IBM – Maiframe</a:t>
            </a:r>
          </a:p>
          <a:p>
            <a:pPr marL="342900" indent="-342900">
              <a:lnSpc>
                <a:spcPct val="90000"/>
              </a:lnSpc>
              <a:spcBef>
                <a:spcPct val="20000"/>
              </a:spcBef>
            </a:pPr>
            <a:r>
              <a:rPr lang="pt-BR" sz="1600"/>
              <a:t>60 – teoria X e Y – Mc Gregor</a:t>
            </a:r>
          </a:p>
          <a:p>
            <a:pPr marL="342900" indent="-342900">
              <a:lnSpc>
                <a:spcPct val="90000"/>
              </a:lnSpc>
              <a:spcBef>
                <a:spcPct val="20000"/>
              </a:spcBef>
            </a:pPr>
            <a:r>
              <a:rPr lang="pt-BR" sz="1600"/>
              <a:t>62 – Beatles</a:t>
            </a:r>
          </a:p>
          <a:p>
            <a:pPr marL="342900" indent="-342900">
              <a:lnSpc>
                <a:spcPct val="90000"/>
              </a:lnSpc>
              <a:spcBef>
                <a:spcPct val="20000"/>
              </a:spcBef>
            </a:pPr>
            <a:r>
              <a:rPr lang="pt-BR" sz="1600"/>
              <a:t>64 – Vietnan</a:t>
            </a:r>
          </a:p>
          <a:p>
            <a:pPr marL="342900" indent="-342900">
              <a:lnSpc>
                <a:spcPct val="90000"/>
              </a:lnSpc>
              <a:spcBef>
                <a:spcPct val="20000"/>
              </a:spcBef>
            </a:pPr>
            <a:r>
              <a:rPr lang="pt-BR" sz="1600"/>
              <a:t>67 – kotler – Pai do MKT</a:t>
            </a:r>
          </a:p>
          <a:p>
            <a:pPr marL="342900" indent="-342900">
              <a:lnSpc>
                <a:spcPct val="90000"/>
              </a:lnSpc>
              <a:spcBef>
                <a:spcPct val="20000"/>
              </a:spcBef>
            </a:pPr>
            <a:r>
              <a:rPr lang="pt-BR" sz="1600"/>
              <a:t>71 – Microprocessador</a:t>
            </a:r>
          </a:p>
          <a:p>
            <a:pPr marL="342900" indent="-342900">
              <a:lnSpc>
                <a:spcPct val="90000"/>
              </a:lnSpc>
              <a:spcBef>
                <a:spcPct val="20000"/>
              </a:spcBef>
            </a:pPr>
            <a:r>
              <a:rPr lang="pt-BR" sz="1600"/>
              <a:t>72 – Fibra otica</a:t>
            </a:r>
          </a:p>
          <a:p>
            <a:pPr marL="342900" indent="-342900">
              <a:lnSpc>
                <a:spcPct val="90000"/>
              </a:lnSpc>
              <a:spcBef>
                <a:spcPct val="20000"/>
              </a:spcBef>
            </a:pPr>
            <a:r>
              <a:rPr lang="pt-BR" sz="1600"/>
              <a:t>73 – Scanner</a:t>
            </a:r>
          </a:p>
          <a:p>
            <a:pPr marL="342900" indent="-342900">
              <a:lnSpc>
                <a:spcPct val="90000"/>
              </a:lnSpc>
              <a:spcBef>
                <a:spcPct val="20000"/>
              </a:spcBef>
            </a:pPr>
            <a:r>
              <a:rPr lang="pt-BR" sz="1600"/>
              <a:t>77 – PC Apple</a:t>
            </a:r>
          </a:p>
          <a:p>
            <a:pPr marL="342900" indent="-342900">
              <a:lnSpc>
                <a:spcPct val="90000"/>
              </a:lnSpc>
              <a:spcBef>
                <a:spcPct val="20000"/>
              </a:spcBef>
            </a:pPr>
            <a:r>
              <a:rPr lang="pt-BR" sz="1600"/>
              <a:t>79 – Walkman</a:t>
            </a:r>
          </a:p>
          <a:p>
            <a:pPr marL="342900" indent="-342900">
              <a:lnSpc>
                <a:spcPct val="90000"/>
              </a:lnSpc>
              <a:spcBef>
                <a:spcPct val="20000"/>
              </a:spcBef>
            </a:pPr>
            <a:r>
              <a:rPr lang="pt-BR" sz="1600"/>
              <a:t>80 – Vantagem competitiva</a:t>
            </a:r>
          </a:p>
          <a:p>
            <a:pPr marL="342900" indent="-342900">
              <a:lnSpc>
                <a:spcPct val="90000"/>
              </a:lnSpc>
              <a:spcBef>
                <a:spcPct val="20000"/>
              </a:spcBef>
            </a:pPr>
            <a:r>
              <a:rPr lang="pt-BR" sz="1600"/>
              <a:t>81 – PC IBM</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49C7D351-2764-4FFA-A0EA-50923707183B}" type="slidenum">
              <a:rPr lang="pt-BR"/>
              <a:pPr/>
              <a:t>110</a:t>
            </a:fld>
            <a:endParaRPr lang="pt-BR"/>
          </a:p>
        </p:txBody>
      </p:sp>
      <p:sp>
        <p:nvSpPr>
          <p:cNvPr id="1484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48483" name="Rectangle 3"/>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Envolvimento de uma terceira parte no conflito</a:t>
            </a:r>
          </a:p>
        </p:txBody>
      </p:sp>
      <p:pic>
        <p:nvPicPr>
          <p:cNvPr id="148485" name="Picture 5"/>
          <p:cNvPicPr>
            <a:picLocks noChangeAspect="1" noChangeArrowheads="1"/>
          </p:cNvPicPr>
          <p:nvPr/>
        </p:nvPicPr>
        <p:blipFill>
          <a:blip r:embed="rId2" cstate="print"/>
          <a:srcRect/>
          <a:stretch>
            <a:fillRect/>
          </a:stretch>
        </p:blipFill>
        <p:spPr bwMode="auto">
          <a:xfrm>
            <a:off x="250825" y="1470025"/>
            <a:ext cx="8424863" cy="4622800"/>
          </a:xfrm>
          <a:prstGeom prst="rect">
            <a:avLst/>
          </a:prstGeom>
          <a:noFill/>
          <a:ln w="9525">
            <a:noFill/>
            <a:miter lim="800000"/>
            <a:headEnd/>
            <a:tailEnd/>
          </a:ln>
          <a:effectLst/>
        </p:spPr>
      </p:pic>
      <p:sp>
        <p:nvSpPr>
          <p:cNvPr id="148486" name="Text Box 6"/>
          <p:cNvSpPr txBox="1">
            <a:spLocks noChangeArrowheads="1"/>
          </p:cNvSpPr>
          <p:nvPr/>
        </p:nvSpPr>
        <p:spPr bwMode="auto">
          <a:xfrm>
            <a:off x="2103438" y="2779713"/>
            <a:ext cx="2038350" cy="396875"/>
          </a:xfrm>
          <a:prstGeom prst="rect">
            <a:avLst/>
          </a:prstGeom>
          <a:noFill/>
          <a:ln w="9525">
            <a:noFill/>
            <a:miter lim="800000"/>
            <a:headEnd/>
            <a:tailEnd/>
          </a:ln>
          <a:effectLst/>
        </p:spPr>
        <p:txBody>
          <a:bodyPr wrap="none">
            <a:spAutoFit/>
          </a:bodyPr>
          <a:lstStyle/>
          <a:p>
            <a:r>
              <a:rPr lang="pt-BR" sz="2000" b="1">
                <a:solidFill>
                  <a:schemeClr val="bg1"/>
                </a:solidFill>
                <a:latin typeface="Arial Unicode MS" pitchFamily="34" charset="-128"/>
              </a:rPr>
              <a:t>Ou negociação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3"/>
          <p:cNvSpPr>
            <a:spLocks noGrp="1"/>
          </p:cNvSpPr>
          <p:nvPr>
            <p:ph type="sldNum" sz="quarter" idx="12"/>
          </p:nvPr>
        </p:nvSpPr>
        <p:spPr/>
        <p:txBody>
          <a:bodyPr/>
          <a:lstStyle/>
          <a:p>
            <a:fld id="{E279B04F-1D32-4C9D-A60D-01B9A3E7964B}" type="slidenum">
              <a:rPr lang="pt-BR"/>
              <a:pPr/>
              <a:t>111</a:t>
            </a:fld>
            <a:endParaRPr lang="pt-BR"/>
          </a:p>
        </p:txBody>
      </p:sp>
      <p:sp>
        <p:nvSpPr>
          <p:cNvPr id="150530" name="Rectangle 2"/>
          <p:cNvSpPr>
            <a:spLocks noChangeArrowheads="1"/>
          </p:cNvSpPr>
          <p:nvPr/>
        </p:nvSpPr>
        <p:spPr bwMode="auto">
          <a:xfrm>
            <a:off x="0" y="0"/>
            <a:ext cx="9144000" cy="6858000"/>
          </a:xfrm>
          <a:prstGeom prst="rect">
            <a:avLst/>
          </a:prstGeom>
          <a:solidFill>
            <a:schemeClr val="accent2"/>
          </a:solidFill>
          <a:ln w="9525">
            <a:solidFill>
              <a:schemeClr val="tx1"/>
            </a:solidFill>
            <a:miter lim="800000"/>
            <a:headEnd/>
            <a:tailEnd/>
          </a:ln>
          <a:effectLst/>
        </p:spPr>
        <p:txBody>
          <a:bodyPr wrap="none" anchor="ctr"/>
          <a:lstStyle/>
          <a:p>
            <a:pPr algn="ctr"/>
            <a:endParaRPr lang="pt-BR"/>
          </a:p>
        </p:txBody>
      </p:sp>
      <p:sp>
        <p:nvSpPr>
          <p:cNvPr id="150531" name="Text Box 3"/>
          <p:cNvSpPr txBox="1">
            <a:spLocks noChangeArrowheads="1"/>
          </p:cNvSpPr>
          <p:nvPr/>
        </p:nvSpPr>
        <p:spPr bwMode="auto">
          <a:xfrm>
            <a:off x="990600" y="4027488"/>
            <a:ext cx="7391400" cy="1382712"/>
          </a:xfrm>
          <a:prstGeom prst="rect">
            <a:avLst/>
          </a:prstGeom>
          <a:noFill/>
          <a:ln w="9525">
            <a:solidFill>
              <a:srgbClr val="FFFF00"/>
            </a:solidFill>
            <a:miter lim="800000"/>
            <a:headEnd/>
            <a:tailEnd/>
          </a:ln>
          <a:effectLst/>
        </p:spPr>
        <p:txBody>
          <a:bodyPr>
            <a:spAutoFit/>
          </a:bodyPr>
          <a:lstStyle/>
          <a:p>
            <a:pPr algn="ctr" eaLnBrk="0" hangingPunct="0">
              <a:spcBef>
                <a:spcPct val="50000"/>
              </a:spcBef>
            </a:pPr>
            <a:r>
              <a:rPr lang="pt-BR" sz="2800" b="1">
                <a:solidFill>
                  <a:srgbClr val="FFFF00"/>
                </a:solidFill>
                <a:latin typeface="Comic Sans MS" pitchFamily="66" charset="0"/>
              </a:rPr>
              <a:t>A IMPORTÂNCIA DA NEGOCIAÇÃO NO PROCESSO DE MEDIAÇÃO E ARBITRAGEM.</a:t>
            </a:r>
          </a:p>
        </p:txBody>
      </p:sp>
      <p:pic>
        <p:nvPicPr>
          <p:cNvPr id="150532" name="Picture 4" descr="BD06990_"/>
          <p:cNvPicPr>
            <a:picLocks noChangeAspect="1" noChangeArrowheads="1"/>
          </p:cNvPicPr>
          <p:nvPr/>
        </p:nvPicPr>
        <p:blipFill>
          <a:blip r:embed="rId2" cstate="print"/>
          <a:srcRect/>
          <a:stretch>
            <a:fillRect/>
          </a:stretch>
        </p:blipFill>
        <p:spPr bwMode="auto">
          <a:xfrm>
            <a:off x="1600200" y="914400"/>
            <a:ext cx="3367088" cy="2859088"/>
          </a:xfrm>
          <a:prstGeom prst="rect">
            <a:avLst/>
          </a:prstGeom>
          <a:noFill/>
          <a:ln w="9525">
            <a:solidFill>
              <a:srgbClr val="FFFF00"/>
            </a:solidFill>
            <a:miter lim="800000"/>
            <a:headEnd/>
            <a:tailEnd/>
          </a:ln>
        </p:spPr>
      </p:pic>
      <p:pic>
        <p:nvPicPr>
          <p:cNvPr id="150533" name="Picture 5" descr="BD06683_"/>
          <p:cNvPicPr>
            <a:picLocks noChangeAspect="1" noChangeArrowheads="1"/>
          </p:cNvPicPr>
          <p:nvPr/>
        </p:nvPicPr>
        <p:blipFill>
          <a:blip r:embed="rId3" cstate="print"/>
          <a:srcRect/>
          <a:stretch>
            <a:fillRect/>
          </a:stretch>
        </p:blipFill>
        <p:spPr bwMode="auto">
          <a:xfrm>
            <a:off x="5054600" y="914400"/>
            <a:ext cx="2555875" cy="2895600"/>
          </a:xfrm>
          <a:prstGeom prst="rect">
            <a:avLst/>
          </a:prstGeom>
          <a:noFill/>
          <a:ln w="9525">
            <a:solidFill>
              <a:srgbClr val="FFFF00"/>
            </a:solidFill>
            <a:miter lim="800000"/>
            <a:headEnd/>
            <a:tailEnd/>
          </a:ln>
        </p:spPr>
      </p:pic>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3"/>
          <p:cNvSpPr>
            <a:spLocks noGrp="1"/>
          </p:cNvSpPr>
          <p:nvPr>
            <p:ph type="sldNum" sz="quarter" idx="12"/>
          </p:nvPr>
        </p:nvSpPr>
        <p:spPr/>
        <p:txBody>
          <a:bodyPr/>
          <a:lstStyle/>
          <a:p>
            <a:fld id="{6984DDCA-9A96-46B3-A3E1-FE37BC370752}" type="slidenum">
              <a:rPr lang="pt-BR"/>
              <a:pPr/>
              <a:t>112</a:t>
            </a:fld>
            <a:endParaRPr lang="pt-BR"/>
          </a:p>
        </p:txBody>
      </p:sp>
      <p:sp>
        <p:nvSpPr>
          <p:cNvPr id="151554" name="Rectangle 2"/>
          <p:cNvSpPr>
            <a:spLocks noChangeArrowheads="1"/>
          </p:cNvSpPr>
          <p:nvPr/>
        </p:nvSpPr>
        <p:spPr bwMode="auto">
          <a:xfrm>
            <a:off x="-36513" y="0"/>
            <a:ext cx="9144001" cy="6858000"/>
          </a:xfrm>
          <a:prstGeom prst="rect">
            <a:avLst/>
          </a:prstGeom>
          <a:solidFill>
            <a:schemeClr val="accent2"/>
          </a:solidFill>
          <a:ln w="9525">
            <a:solidFill>
              <a:schemeClr val="tx1"/>
            </a:solidFill>
            <a:miter lim="800000"/>
            <a:headEnd/>
            <a:tailEnd/>
          </a:ln>
          <a:effectLst/>
        </p:spPr>
        <p:txBody>
          <a:bodyPr wrap="none" anchor="ctr"/>
          <a:lstStyle/>
          <a:p>
            <a:pPr algn="ctr"/>
            <a:endParaRPr lang="pt-BR"/>
          </a:p>
        </p:txBody>
      </p:sp>
      <p:pic>
        <p:nvPicPr>
          <p:cNvPr id="151555" name="Picture 3" descr="BD06990_"/>
          <p:cNvPicPr>
            <a:picLocks noChangeAspect="1" noChangeArrowheads="1"/>
          </p:cNvPicPr>
          <p:nvPr/>
        </p:nvPicPr>
        <p:blipFill>
          <a:blip r:embed="rId2" cstate="print"/>
          <a:srcRect/>
          <a:stretch>
            <a:fillRect/>
          </a:stretch>
        </p:blipFill>
        <p:spPr bwMode="auto">
          <a:xfrm>
            <a:off x="2895600" y="685800"/>
            <a:ext cx="3276600" cy="2782888"/>
          </a:xfrm>
          <a:prstGeom prst="rect">
            <a:avLst/>
          </a:prstGeom>
          <a:noFill/>
          <a:ln w="9525">
            <a:solidFill>
              <a:srgbClr val="FFFF00"/>
            </a:solidFill>
            <a:miter lim="800000"/>
            <a:headEnd/>
            <a:tailEnd/>
          </a:ln>
        </p:spPr>
      </p:pic>
      <p:sp>
        <p:nvSpPr>
          <p:cNvPr id="151556" name="Text Box 4"/>
          <p:cNvSpPr txBox="1">
            <a:spLocks noChangeArrowheads="1"/>
          </p:cNvSpPr>
          <p:nvPr/>
        </p:nvSpPr>
        <p:spPr bwMode="auto">
          <a:xfrm>
            <a:off x="990600" y="3962400"/>
            <a:ext cx="7391400" cy="2236788"/>
          </a:xfrm>
          <a:prstGeom prst="rect">
            <a:avLst/>
          </a:prstGeom>
          <a:noFill/>
          <a:ln w="9525">
            <a:solidFill>
              <a:srgbClr val="FFFF00"/>
            </a:solidFill>
            <a:miter lim="800000"/>
            <a:headEnd/>
            <a:tailEnd/>
          </a:ln>
          <a:effectLst/>
        </p:spPr>
        <p:txBody>
          <a:bodyPr>
            <a:spAutoFit/>
          </a:bodyPr>
          <a:lstStyle/>
          <a:p>
            <a:pPr algn="ctr" eaLnBrk="0" hangingPunct="0">
              <a:spcBef>
                <a:spcPct val="50000"/>
              </a:spcBef>
            </a:pPr>
            <a:r>
              <a:rPr lang="pt-BR" sz="2800" b="1">
                <a:solidFill>
                  <a:srgbClr val="FFFF00"/>
                </a:solidFill>
                <a:latin typeface="Comic Sans MS" pitchFamily="66" charset="0"/>
              </a:rPr>
              <a:t>A FUNÇÃO DO MEDIADOR É A DE ATUAR COMO PARTE NEUTRA E FACILITADORA NA BUSCA DA SOLUÇÃO DE UM CONFLITO ENTRE PARTES.</a:t>
            </a:r>
          </a:p>
        </p:txBody>
      </p:sp>
      <p:sp>
        <p:nvSpPr>
          <p:cNvPr id="151557" name="Rectangle 5"/>
          <p:cNvSpPr>
            <a:spLocks noChangeArrowheads="1"/>
          </p:cNvSpPr>
          <p:nvPr/>
        </p:nvSpPr>
        <p:spPr bwMode="auto">
          <a:xfrm>
            <a:off x="928688" y="231775"/>
            <a:ext cx="6115050" cy="366713"/>
          </a:xfrm>
          <a:prstGeom prst="rect">
            <a:avLst/>
          </a:prstGeom>
          <a:noFill/>
          <a:ln w="9525">
            <a:noFill/>
            <a:miter lim="800000"/>
            <a:headEnd/>
            <a:tailEnd/>
          </a:ln>
          <a:effectLst/>
        </p:spPr>
        <p:txBody>
          <a:bodyPr wrap="none">
            <a:spAutoFit/>
          </a:bodyPr>
          <a:lstStyle/>
          <a:p>
            <a:r>
              <a:rPr lang="pt-BR" i="1"/>
              <a:t>www.crasp.com.br/.../NegociacaoMediacaoArbitragem.</a:t>
            </a:r>
            <a:r>
              <a:rPr lang="pt-BR" b="1" i="1"/>
              <a:t>ppt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p:cTn id="7" dur="500" fill="hold"/>
                                        <p:tgtEl>
                                          <p:spTgt spid="151556"/>
                                        </p:tgtEl>
                                        <p:attrNameLst>
                                          <p:attrName>ppt_w</p:attrName>
                                        </p:attrNameLst>
                                      </p:cBhvr>
                                      <p:tavLst>
                                        <p:tav tm="0">
                                          <p:val>
                                            <p:fltVal val="0"/>
                                          </p:val>
                                        </p:tav>
                                        <p:tav tm="100000">
                                          <p:val>
                                            <p:strVal val="#ppt_w"/>
                                          </p:val>
                                        </p:tav>
                                      </p:tavLst>
                                    </p:anim>
                                    <p:anim calcmode="lin" valueType="num">
                                      <p:cBhvr>
                                        <p:cTn id="8" dur="500" fill="hold"/>
                                        <p:tgtEl>
                                          <p:spTgt spid="1515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3"/>
          <p:cNvSpPr>
            <a:spLocks noGrp="1"/>
          </p:cNvSpPr>
          <p:nvPr>
            <p:ph type="sldNum" sz="quarter" idx="12"/>
          </p:nvPr>
        </p:nvSpPr>
        <p:spPr/>
        <p:txBody>
          <a:bodyPr/>
          <a:lstStyle/>
          <a:p>
            <a:fld id="{75CC6FE0-85AB-4FB1-B567-D8B74E586CE3}" type="slidenum">
              <a:rPr lang="pt-BR"/>
              <a:pPr/>
              <a:t>113</a:t>
            </a:fld>
            <a:endParaRPr lang="pt-BR"/>
          </a:p>
        </p:txBody>
      </p:sp>
      <p:sp>
        <p:nvSpPr>
          <p:cNvPr id="152578" name="Rectangle 2"/>
          <p:cNvSpPr>
            <a:spLocks noChangeArrowheads="1"/>
          </p:cNvSpPr>
          <p:nvPr/>
        </p:nvSpPr>
        <p:spPr bwMode="auto">
          <a:xfrm>
            <a:off x="0" y="0"/>
            <a:ext cx="9144000" cy="6858000"/>
          </a:xfrm>
          <a:prstGeom prst="rect">
            <a:avLst/>
          </a:prstGeom>
          <a:solidFill>
            <a:schemeClr val="accent2"/>
          </a:solidFill>
          <a:ln w="9525">
            <a:solidFill>
              <a:schemeClr val="tx1"/>
            </a:solidFill>
            <a:miter lim="800000"/>
            <a:headEnd/>
            <a:tailEnd/>
          </a:ln>
          <a:effectLst/>
        </p:spPr>
        <p:txBody>
          <a:bodyPr wrap="none" anchor="ctr"/>
          <a:lstStyle/>
          <a:p>
            <a:endParaRPr lang="pt-BR"/>
          </a:p>
        </p:txBody>
      </p:sp>
      <p:pic>
        <p:nvPicPr>
          <p:cNvPr id="152579" name="Picture 3" descr="BD06683_"/>
          <p:cNvPicPr>
            <a:picLocks noChangeAspect="1" noChangeArrowheads="1"/>
          </p:cNvPicPr>
          <p:nvPr/>
        </p:nvPicPr>
        <p:blipFill>
          <a:blip r:embed="rId2" cstate="print"/>
          <a:srcRect/>
          <a:stretch>
            <a:fillRect/>
          </a:stretch>
        </p:blipFill>
        <p:spPr bwMode="auto">
          <a:xfrm>
            <a:off x="3419475" y="609600"/>
            <a:ext cx="2354263" cy="2667000"/>
          </a:xfrm>
          <a:prstGeom prst="rect">
            <a:avLst/>
          </a:prstGeom>
          <a:noFill/>
          <a:ln w="9525">
            <a:solidFill>
              <a:srgbClr val="FFFF00"/>
            </a:solidFill>
            <a:miter lim="800000"/>
            <a:headEnd/>
            <a:tailEnd/>
          </a:ln>
        </p:spPr>
      </p:pic>
      <p:sp>
        <p:nvSpPr>
          <p:cNvPr id="152580" name="Text Box 4"/>
          <p:cNvSpPr txBox="1">
            <a:spLocks noChangeArrowheads="1"/>
          </p:cNvSpPr>
          <p:nvPr/>
        </p:nvSpPr>
        <p:spPr bwMode="auto">
          <a:xfrm>
            <a:off x="609600" y="3651250"/>
            <a:ext cx="7848600" cy="2292350"/>
          </a:xfrm>
          <a:prstGeom prst="rect">
            <a:avLst/>
          </a:prstGeom>
          <a:noFill/>
          <a:ln w="9525">
            <a:solidFill>
              <a:srgbClr val="FFFF00"/>
            </a:solidFill>
            <a:miter lim="800000"/>
            <a:headEnd/>
            <a:tailEnd/>
          </a:ln>
          <a:effectLst/>
        </p:spPr>
        <p:txBody>
          <a:bodyPr>
            <a:spAutoFit/>
          </a:bodyPr>
          <a:lstStyle/>
          <a:p>
            <a:pPr algn="ctr" eaLnBrk="0" hangingPunct="0">
              <a:spcBef>
                <a:spcPct val="50000"/>
              </a:spcBef>
            </a:pPr>
            <a:r>
              <a:rPr lang="pt-BR" sz="2400" b="1">
                <a:solidFill>
                  <a:srgbClr val="FFFF00"/>
                </a:solidFill>
                <a:latin typeface="Comic Sans MS" pitchFamily="66" charset="0"/>
              </a:rPr>
              <a:t>ESCOLHIDO PELAS PARTES EM LITÍGIO, A FUNÇÃO DO ÁRBITRO É A DE ATUAR COMO JUIZ DE FATO E DE DIREITO, INDIVIDUALMENTE OU EM TRIBUNAL ARBITRAL, NA TOMADA DE DECISÕES PARA SOLUCIONAR O CONFLITO.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 calcmode="lin" valueType="num">
                                      <p:cBhvr>
                                        <p:cTn id="7" dur="500" fill="hold"/>
                                        <p:tgtEl>
                                          <p:spTgt spid="152580"/>
                                        </p:tgtEl>
                                        <p:attrNameLst>
                                          <p:attrName>ppt_w</p:attrName>
                                        </p:attrNameLst>
                                      </p:cBhvr>
                                      <p:tavLst>
                                        <p:tav tm="0">
                                          <p:val>
                                            <p:fltVal val="0"/>
                                          </p:val>
                                        </p:tav>
                                        <p:tav tm="100000">
                                          <p:val>
                                            <p:strVal val="#ppt_w"/>
                                          </p:val>
                                        </p:tav>
                                      </p:tavLst>
                                    </p:anim>
                                    <p:anim calcmode="lin" valueType="num">
                                      <p:cBhvr>
                                        <p:cTn id="8" dur="500" fill="hold"/>
                                        <p:tgtEl>
                                          <p:spTgt spid="1525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3"/>
          <p:cNvSpPr>
            <a:spLocks noGrp="1"/>
          </p:cNvSpPr>
          <p:nvPr>
            <p:ph type="sldNum" sz="quarter" idx="12"/>
          </p:nvPr>
        </p:nvSpPr>
        <p:spPr/>
        <p:txBody>
          <a:bodyPr/>
          <a:lstStyle/>
          <a:p>
            <a:fld id="{6A1DCD7D-BE81-4C3E-B71D-050BB568579A}" type="slidenum">
              <a:rPr lang="pt-BR"/>
              <a:pPr/>
              <a:t>114</a:t>
            </a:fld>
            <a:endParaRPr lang="pt-BR"/>
          </a:p>
        </p:txBody>
      </p:sp>
      <p:sp>
        <p:nvSpPr>
          <p:cNvPr id="153602" name="Rectangle 2"/>
          <p:cNvSpPr>
            <a:spLocks noChangeArrowheads="1"/>
          </p:cNvSpPr>
          <p:nvPr/>
        </p:nvSpPr>
        <p:spPr bwMode="auto">
          <a:xfrm>
            <a:off x="0" y="0"/>
            <a:ext cx="9144000" cy="6858000"/>
          </a:xfrm>
          <a:prstGeom prst="rect">
            <a:avLst/>
          </a:prstGeom>
          <a:solidFill>
            <a:schemeClr val="accent2"/>
          </a:solidFill>
          <a:ln w="9525">
            <a:solidFill>
              <a:schemeClr val="tx1"/>
            </a:solidFill>
            <a:miter lim="800000"/>
            <a:headEnd/>
            <a:tailEnd/>
          </a:ln>
          <a:effectLst/>
        </p:spPr>
        <p:txBody>
          <a:bodyPr wrap="none" anchor="ctr"/>
          <a:lstStyle/>
          <a:p>
            <a:endParaRPr lang="pt-BR"/>
          </a:p>
        </p:txBody>
      </p:sp>
      <p:sp>
        <p:nvSpPr>
          <p:cNvPr id="153603" name="Text Box 3"/>
          <p:cNvSpPr txBox="1">
            <a:spLocks noChangeArrowheads="1"/>
          </p:cNvSpPr>
          <p:nvPr/>
        </p:nvSpPr>
        <p:spPr bwMode="auto">
          <a:xfrm>
            <a:off x="2971800" y="768350"/>
            <a:ext cx="5486400" cy="831850"/>
          </a:xfrm>
          <a:prstGeom prst="rect">
            <a:avLst/>
          </a:prstGeom>
          <a:noFill/>
          <a:ln w="9525">
            <a:solidFill>
              <a:srgbClr val="FFFF00"/>
            </a:solidFill>
            <a:miter lim="800000"/>
            <a:headEnd/>
            <a:tailEnd/>
          </a:ln>
          <a:effectLst/>
        </p:spPr>
        <p:txBody>
          <a:bodyPr>
            <a:spAutoFit/>
          </a:bodyPr>
          <a:lstStyle/>
          <a:p>
            <a:pPr algn="ctr" eaLnBrk="0" hangingPunct="0">
              <a:spcBef>
                <a:spcPct val="50000"/>
              </a:spcBef>
            </a:pPr>
            <a:r>
              <a:rPr lang="pt-BR" sz="2400" b="1">
                <a:solidFill>
                  <a:srgbClr val="FFFF00"/>
                </a:solidFill>
                <a:latin typeface="Comic Sans MS" pitchFamily="66" charset="0"/>
              </a:rPr>
              <a:t>CARACTERÍSTICAS DO MEDIADOR</a:t>
            </a:r>
          </a:p>
        </p:txBody>
      </p:sp>
      <p:pic>
        <p:nvPicPr>
          <p:cNvPr id="153604" name="Picture 4" descr="BD06990_"/>
          <p:cNvPicPr>
            <a:picLocks noChangeAspect="1" noChangeArrowheads="1"/>
          </p:cNvPicPr>
          <p:nvPr/>
        </p:nvPicPr>
        <p:blipFill>
          <a:blip r:embed="rId2" cstate="print"/>
          <a:srcRect/>
          <a:stretch>
            <a:fillRect/>
          </a:stretch>
        </p:blipFill>
        <p:spPr bwMode="auto">
          <a:xfrm>
            <a:off x="457200" y="439738"/>
            <a:ext cx="1905000" cy="1617662"/>
          </a:xfrm>
          <a:prstGeom prst="rect">
            <a:avLst/>
          </a:prstGeom>
          <a:noFill/>
          <a:ln w="9525">
            <a:solidFill>
              <a:srgbClr val="FFFF00"/>
            </a:solidFill>
            <a:miter lim="800000"/>
            <a:headEnd/>
            <a:tailEnd/>
          </a:ln>
        </p:spPr>
      </p:pic>
      <p:sp>
        <p:nvSpPr>
          <p:cNvPr id="153605" name="Text Box 5"/>
          <p:cNvSpPr txBox="1">
            <a:spLocks noChangeArrowheads="1"/>
          </p:cNvSpPr>
          <p:nvPr/>
        </p:nvSpPr>
        <p:spPr bwMode="auto">
          <a:xfrm>
            <a:off x="838200" y="2438400"/>
            <a:ext cx="3581400" cy="4090988"/>
          </a:xfrm>
          <a:prstGeom prst="rect">
            <a:avLst/>
          </a:prstGeom>
          <a:noFill/>
          <a:ln w="9525">
            <a:solidFill>
              <a:srgbClr val="FFFF00"/>
            </a:solidFill>
            <a:miter lim="800000"/>
            <a:headEnd/>
            <a:tailEnd/>
          </a:ln>
          <a:effectLst/>
        </p:spPr>
        <p:txBody>
          <a:bodyPr>
            <a:spAutoFit/>
          </a:bodyPr>
          <a:lstStyle/>
          <a:p>
            <a:pPr algn="ctr" eaLnBrk="0" hangingPunct="0">
              <a:spcBef>
                <a:spcPct val="50000"/>
              </a:spcBef>
            </a:pPr>
            <a:endParaRPr lang="pt-BR" b="1">
              <a:solidFill>
                <a:srgbClr val="FFFF00"/>
              </a:solidFill>
              <a:latin typeface="Comic Sans MS" pitchFamily="66" charset="0"/>
            </a:endParaRPr>
          </a:p>
          <a:p>
            <a:pPr algn="ctr" eaLnBrk="0" hangingPunct="0">
              <a:spcBef>
                <a:spcPct val="50000"/>
              </a:spcBef>
            </a:pPr>
            <a:r>
              <a:rPr lang="pt-BR" b="1">
                <a:solidFill>
                  <a:srgbClr val="FFFF00"/>
                </a:solidFill>
                <a:latin typeface="Comic Sans MS" pitchFamily="66" charset="0"/>
              </a:rPr>
              <a:t>BOA COMUNICAÇÃO</a:t>
            </a:r>
          </a:p>
          <a:p>
            <a:pPr algn="ctr" eaLnBrk="0" hangingPunct="0">
              <a:spcBef>
                <a:spcPct val="50000"/>
              </a:spcBef>
            </a:pPr>
            <a:r>
              <a:rPr lang="pt-BR" b="1">
                <a:solidFill>
                  <a:srgbClr val="FFFF00"/>
                </a:solidFill>
                <a:latin typeface="Comic Sans MS" pitchFamily="66" charset="0"/>
              </a:rPr>
              <a:t>CONFIABILIDADE</a:t>
            </a:r>
          </a:p>
          <a:p>
            <a:pPr algn="ctr" eaLnBrk="0" hangingPunct="0">
              <a:spcBef>
                <a:spcPct val="50000"/>
              </a:spcBef>
            </a:pPr>
            <a:r>
              <a:rPr lang="pt-BR" b="1">
                <a:solidFill>
                  <a:srgbClr val="FFFF00"/>
                </a:solidFill>
                <a:latin typeface="Comic Sans MS" pitchFamily="66" charset="0"/>
              </a:rPr>
              <a:t>SERENIDADE</a:t>
            </a:r>
          </a:p>
          <a:p>
            <a:pPr algn="ctr" eaLnBrk="0" hangingPunct="0">
              <a:spcBef>
                <a:spcPct val="50000"/>
              </a:spcBef>
            </a:pPr>
            <a:r>
              <a:rPr lang="pt-BR" b="1">
                <a:solidFill>
                  <a:srgbClr val="FFFF00"/>
                </a:solidFill>
                <a:latin typeface="Comic Sans MS" pitchFamily="66" charset="0"/>
              </a:rPr>
              <a:t>SABER ESCUTAR</a:t>
            </a:r>
          </a:p>
          <a:p>
            <a:pPr algn="ctr" eaLnBrk="0" hangingPunct="0">
              <a:spcBef>
                <a:spcPct val="50000"/>
              </a:spcBef>
            </a:pPr>
            <a:r>
              <a:rPr lang="pt-BR" b="1">
                <a:solidFill>
                  <a:srgbClr val="FFFF00"/>
                </a:solidFill>
                <a:latin typeface="Comic Sans MS" pitchFamily="66" charset="0"/>
              </a:rPr>
              <a:t>PONDERAÇÃO</a:t>
            </a:r>
          </a:p>
          <a:p>
            <a:pPr algn="ctr" eaLnBrk="0" hangingPunct="0">
              <a:spcBef>
                <a:spcPct val="50000"/>
              </a:spcBef>
            </a:pPr>
            <a:r>
              <a:rPr lang="pt-BR" b="1">
                <a:solidFill>
                  <a:srgbClr val="FFFF00"/>
                </a:solidFill>
                <a:latin typeface="Comic Sans MS" pitchFamily="66" charset="0"/>
              </a:rPr>
              <a:t>HONESTIDADE</a:t>
            </a:r>
          </a:p>
          <a:p>
            <a:pPr algn="ctr" eaLnBrk="0" hangingPunct="0">
              <a:spcBef>
                <a:spcPct val="50000"/>
              </a:spcBef>
            </a:pPr>
            <a:r>
              <a:rPr lang="pt-BR" b="1">
                <a:solidFill>
                  <a:srgbClr val="FFFF00"/>
                </a:solidFill>
                <a:latin typeface="Comic Sans MS" pitchFamily="66" charset="0"/>
              </a:rPr>
              <a:t>VISÃO ABERTA</a:t>
            </a:r>
          </a:p>
          <a:p>
            <a:pPr algn="ctr" eaLnBrk="0" hangingPunct="0">
              <a:spcBef>
                <a:spcPct val="50000"/>
              </a:spcBef>
            </a:pPr>
            <a:r>
              <a:rPr lang="pt-BR" b="1">
                <a:solidFill>
                  <a:srgbClr val="FFFF00"/>
                </a:solidFill>
                <a:latin typeface="Comic Sans MS" pitchFamily="66" charset="0"/>
              </a:rPr>
              <a:t>OBSERVADOR</a:t>
            </a:r>
          </a:p>
          <a:p>
            <a:pPr algn="ctr" eaLnBrk="0" hangingPunct="0">
              <a:spcBef>
                <a:spcPct val="50000"/>
              </a:spcBef>
            </a:pPr>
            <a:endParaRPr lang="pt-BR" b="1">
              <a:solidFill>
                <a:srgbClr val="FFFF00"/>
              </a:solidFill>
              <a:latin typeface="Comic Sans MS" pitchFamily="66" charset="0"/>
            </a:endParaRPr>
          </a:p>
        </p:txBody>
      </p:sp>
      <p:sp>
        <p:nvSpPr>
          <p:cNvPr id="153606" name="Rectangle 6"/>
          <p:cNvSpPr>
            <a:spLocks noChangeArrowheads="1"/>
          </p:cNvSpPr>
          <p:nvPr/>
        </p:nvSpPr>
        <p:spPr bwMode="auto">
          <a:xfrm>
            <a:off x="4876800" y="1905000"/>
            <a:ext cx="3581400" cy="4640263"/>
          </a:xfrm>
          <a:prstGeom prst="rect">
            <a:avLst/>
          </a:prstGeom>
          <a:noFill/>
          <a:ln w="9525">
            <a:solidFill>
              <a:srgbClr val="FFFF00"/>
            </a:solidFill>
            <a:miter lim="800000"/>
            <a:headEnd/>
            <a:tailEnd/>
          </a:ln>
          <a:effectLst/>
        </p:spPr>
        <p:txBody>
          <a:bodyPr>
            <a:spAutoFit/>
          </a:bodyPr>
          <a:lstStyle/>
          <a:p>
            <a:pPr algn="ctr" eaLnBrk="0" hangingPunct="0">
              <a:spcBef>
                <a:spcPct val="50000"/>
              </a:spcBef>
            </a:pPr>
            <a:endParaRPr lang="pt-BR" b="1">
              <a:solidFill>
                <a:srgbClr val="FFFF00"/>
              </a:solidFill>
              <a:latin typeface="Comic Sans MS" pitchFamily="66" charset="0"/>
            </a:endParaRPr>
          </a:p>
          <a:p>
            <a:pPr algn="ctr" eaLnBrk="0" hangingPunct="0">
              <a:spcBef>
                <a:spcPct val="50000"/>
              </a:spcBef>
            </a:pPr>
            <a:r>
              <a:rPr lang="pt-BR" b="1">
                <a:solidFill>
                  <a:srgbClr val="FFFF00"/>
                </a:solidFill>
                <a:latin typeface="Comic Sans MS" pitchFamily="66" charset="0"/>
              </a:rPr>
              <a:t>FLEXIBILIDADE</a:t>
            </a:r>
          </a:p>
          <a:p>
            <a:pPr algn="ctr" eaLnBrk="0" hangingPunct="0">
              <a:spcBef>
                <a:spcPct val="50000"/>
              </a:spcBef>
            </a:pPr>
            <a:r>
              <a:rPr lang="pt-BR" b="1">
                <a:solidFill>
                  <a:srgbClr val="FFFF00"/>
                </a:solidFill>
                <a:latin typeface="Comic Sans MS" pitchFamily="66" charset="0"/>
              </a:rPr>
              <a:t>PACIÊNCIA</a:t>
            </a:r>
          </a:p>
          <a:p>
            <a:pPr algn="ctr" eaLnBrk="0" hangingPunct="0">
              <a:spcBef>
                <a:spcPct val="50000"/>
              </a:spcBef>
            </a:pPr>
            <a:r>
              <a:rPr lang="pt-BR" b="1">
                <a:solidFill>
                  <a:srgbClr val="FFFF00"/>
                </a:solidFill>
                <a:latin typeface="Comic Sans MS" pitchFamily="66" charset="0"/>
              </a:rPr>
              <a:t>NEUTRALIDADE</a:t>
            </a:r>
          </a:p>
          <a:p>
            <a:pPr algn="ctr" eaLnBrk="0" hangingPunct="0">
              <a:spcBef>
                <a:spcPct val="50000"/>
              </a:spcBef>
            </a:pPr>
            <a:r>
              <a:rPr lang="pt-BR" b="1">
                <a:solidFill>
                  <a:srgbClr val="FFFF00"/>
                </a:solidFill>
                <a:latin typeface="Comic Sans MS" pitchFamily="66" charset="0"/>
              </a:rPr>
              <a:t>ÉTICA</a:t>
            </a:r>
          </a:p>
          <a:p>
            <a:pPr algn="ctr" eaLnBrk="0" hangingPunct="0">
              <a:spcBef>
                <a:spcPct val="50000"/>
              </a:spcBef>
            </a:pPr>
            <a:r>
              <a:rPr lang="pt-BR" b="1">
                <a:solidFill>
                  <a:srgbClr val="FFFF00"/>
                </a:solidFill>
                <a:latin typeface="Comic Sans MS" pitchFamily="66" charset="0"/>
              </a:rPr>
              <a:t>SIGILO</a:t>
            </a:r>
          </a:p>
          <a:p>
            <a:pPr algn="ctr" eaLnBrk="0" hangingPunct="0">
              <a:spcBef>
                <a:spcPct val="50000"/>
              </a:spcBef>
            </a:pPr>
            <a:r>
              <a:rPr lang="pt-BR" b="1">
                <a:solidFill>
                  <a:srgbClr val="FFFF00"/>
                </a:solidFill>
                <a:latin typeface="Comic Sans MS" pitchFamily="66" charset="0"/>
              </a:rPr>
              <a:t>IMPARCIALIDADE</a:t>
            </a:r>
          </a:p>
          <a:p>
            <a:pPr algn="ctr" eaLnBrk="0" hangingPunct="0">
              <a:spcBef>
                <a:spcPct val="50000"/>
              </a:spcBef>
            </a:pPr>
            <a:r>
              <a:rPr lang="pt-BR" b="1">
                <a:solidFill>
                  <a:srgbClr val="FFFF00"/>
                </a:solidFill>
                <a:latin typeface="Comic Sans MS" pitchFamily="66" charset="0"/>
              </a:rPr>
              <a:t>PROCESSO DE NEGOCIAÇÃO</a:t>
            </a:r>
          </a:p>
          <a:p>
            <a:pPr algn="ctr" eaLnBrk="0" hangingPunct="0">
              <a:spcBef>
                <a:spcPct val="50000"/>
              </a:spcBef>
            </a:pPr>
            <a:r>
              <a:rPr lang="pt-BR" b="1">
                <a:solidFill>
                  <a:srgbClr val="FFFF00"/>
                </a:solidFill>
                <a:latin typeface="Comic Sans MS" pitchFamily="66" charset="0"/>
              </a:rPr>
              <a:t>CONHECEDOR DO COMPORTAMENTO  HUMANO</a:t>
            </a:r>
          </a:p>
          <a:p>
            <a:pPr algn="ctr" eaLnBrk="0" hangingPunct="0">
              <a:spcBef>
                <a:spcPct val="50000"/>
              </a:spcBef>
            </a:pPr>
            <a:endParaRPr lang="pt-BR" b="1">
              <a:solidFill>
                <a:srgbClr val="FFFF0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 calcmode="lin" valueType="num">
                                      <p:cBhvr additive="base">
                                        <p:cTn id="7" dur="500" fill="hold"/>
                                        <p:tgtEl>
                                          <p:spTgt spid="153603"/>
                                        </p:tgtEl>
                                        <p:attrNameLst>
                                          <p:attrName>ppt_x</p:attrName>
                                        </p:attrNameLst>
                                      </p:cBhvr>
                                      <p:tavLst>
                                        <p:tav tm="0">
                                          <p:val>
                                            <p:strVal val="1+#ppt_w/2"/>
                                          </p:val>
                                        </p:tav>
                                        <p:tav tm="100000">
                                          <p:val>
                                            <p:strVal val="#ppt_x"/>
                                          </p:val>
                                        </p:tav>
                                      </p:tavLst>
                                    </p:anim>
                                    <p:anim calcmode="lin" valueType="num">
                                      <p:cBhvr additive="base">
                                        <p:cTn id="8" dur="500" fill="hold"/>
                                        <p:tgtEl>
                                          <p:spTgt spid="1536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5">
                                            <p:bg/>
                                          </p:spTgt>
                                        </p:tgtEl>
                                        <p:attrNameLst>
                                          <p:attrName>style.visibility</p:attrName>
                                        </p:attrNameLst>
                                      </p:cBhvr>
                                      <p:to>
                                        <p:strVal val="visible"/>
                                      </p:to>
                                    </p:set>
                                    <p:anim calcmode="lin" valueType="num">
                                      <p:cBhvr additive="base">
                                        <p:cTn id="13" dur="500" fill="hold"/>
                                        <p:tgtEl>
                                          <p:spTgt spid="15360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05">
                                            <p:txEl>
                                              <p:pRg st="1" end="1"/>
                                            </p:txEl>
                                          </p:spTgt>
                                        </p:tgtEl>
                                        <p:attrNameLst>
                                          <p:attrName>style.visibility</p:attrName>
                                        </p:attrNameLst>
                                      </p:cBhvr>
                                      <p:to>
                                        <p:strVal val="visible"/>
                                      </p:to>
                                    </p:set>
                                    <p:anim calcmode="lin" valueType="num">
                                      <p:cBhvr additive="base">
                                        <p:cTn id="19" dur="500" fill="hold"/>
                                        <p:tgtEl>
                                          <p:spTgt spid="15360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05">
                                            <p:txEl>
                                              <p:pRg st="2" end="2"/>
                                            </p:txEl>
                                          </p:spTgt>
                                        </p:tgtEl>
                                        <p:attrNameLst>
                                          <p:attrName>style.visibility</p:attrName>
                                        </p:attrNameLst>
                                      </p:cBhvr>
                                      <p:to>
                                        <p:strVal val="visible"/>
                                      </p:to>
                                    </p:set>
                                    <p:anim calcmode="lin" valueType="num">
                                      <p:cBhvr additive="base">
                                        <p:cTn id="25" dur="500" fill="hold"/>
                                        <p:tgtEl>
                                          <p:spTgt spid="15360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05">
                                            <p:txEl>
                                              <p:pRg st="3" end="3"/>
                                            </p:txEl>
                                          </p:spTgt>
                                        </p:tgtEl>
                                        <p:attrNameLst>
                                          <p:attrName>style.visibility</p:attrName>
                                        </p:attrNameLst>
                                      </p:cBhvr>
                                      <p:to>
                                        <p:strVal val="visible"/>
                                      </p:to>
                                    </p:set>
                                    <p:anim calcmode="lin" valueType="num">
                                      <p:cBhvr additive="base">
                                        <p:cTn id="31" dur="500" fill="hold"/>
                                        <p:tgtEl>
                                          <p:spTgt spid="15360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05">
                                            <p:txEl>
                                              <p:pRg st="4" end="4"/>
                                            </p:txEl>
                                          </p:spTgt>
                                        </p:tgtEl>
                                        <p:attrNameLst>
                                          <p:attrName>style.visibility</p:attrName>
                                        </p:attrNameLst>
                                      </p:cBhvr>
                                      <p:to>
                                        <p:strVal val="visible"/>
                                      </p:to>
                                    </p:set>
                                    <p:anim calcmode="lin" valueType="num">
                                      <p:cBhvr additive="base">
                                        <p:cTn id="37" dur="500" fill="hold"/>
                                        <p:tgtEl>
                                          <p:spTgt spid="15360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05">
                                            <p:txEl>
                                              <p:pRg st="5" end="5"/>
                                            </p:txEl>
                                          </p:spTgt>
                                        </p:tgtEl>
                                        <p:attrNameLst>
                                          <p:attrName>style.visibility</p:attrName>
                                        </p:attrNameLst>
                                      </p:cBhvr>
                                      <p:to>
                                        <p:strVal val="visible"/>
                                      </p:to>
                                    </p:set>
                                    <p:anim calcmode="lin" valueType="num">
                                      <p:cBhvr additive="base">
                                        <p:cTn id="43" dur="500" fill="hold"/>
                                        <p:tgtEl>
                                          <p:spTgt spid="15360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0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05">
                                            <p:txEl>
                                              <p:pRg st="6" end="6"/>
                                            </p:txEl>
                                          </p:spTgt>
                                        </p:tgtEl>
                                        <p:attrNameLst>
                                          <p:attrName>style.visibility</p:attrName>
                                        </p:attrNameLst>
                                      </p:cBhvr>
                                      <p:to>
                                        <p:strVal val="visible"/>
                                      </p:to>
                                    </p:set>
                                    <p:anim calcmode="lin" valueType="num">
                                      <p:cBhvr additive="base">
                                        <p:cTn id="49" dur="500" fill="hold"/>
                                        <p:tgtEl>
                                          <p:spTgt spid="15360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0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3605">
                                            <p:txEl>
                                              <p:pRg st="7" end="7"/>
                                            </p:txEl>
                                          </p:spTgt>
                                        </p:tgtEl>
                                        <p:attrNameLst>
                                          <p:attrName>style.visibility</p:attrName>
                                        </p:attrNameLst>
                                      </p:cBhvr>
                                      <p:to>
                                        <p:strVal val="visible"/>
                                      </p:to>
                                    </p:set>
                                    <p:anim calcmode="lin" valueType="num">
                                      <p:cBhvr additive="base">
                                        <p:cTn id="55" dur="500" fill="hold"/>
                                        <p:tgtEl>
                                          <p:spTgt spid="15360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0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3605">
                                            <p:txEl>
                                              <p:pRg st="8" end="8"/>
                                            </p:txEl>
                                          </p:spTgt>
                                        </p:tgtEl>
                                        <p:attrNameLst>
                                          <p:attrName>style.visibility</p:attrName>
                                        </p:attrNameLst>
                                      </p:cBhvr>
                                      <p:to>
                                        <p:strVal val="visible"/>
                                      </p:to>
                                    </p:set>
                                    <p:anim calcmode="lin" valueType="num">
                                      <p:cBhvr additive="base">
                                        <p:cTn id="61" dur="500" fill="hold"/>
                                        <p:tgtEl>
                                          <p:spTgt spid="15360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360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3606">
                                            <p:bg/>
                                          </p:spTgt>
                                        </p:tgtEl>
                                        <p:attrNameLst>
                                          <p:attrName>style.visibility</p:attrName>
                                        </p:attrNameLst>
                                      </p:cBhvr>
                                      <p:to>
                                        <p:strVal val="visible"/>
                                      </p:to>
                                    </p:set>
                                    <p:anim calcmode="lin" valueType="num">
                                      <p:cBhvr additive="base">
                                        <p:cTn id="67" dur="500" fill="hold"/>
                                        <p:tgtEl>
                                          <p:spTgt spid="153606">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53606">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3606">
                                            <p:txEl>
                                              <p:pRg st="1" end="1"/>
                                            </p:txEl>
                                          </p:spTgt>
                                        </p:tgtEl>
                                        <p:attrNameLst>
                                          <p:attrName>style.visibility</p:attrName>
                                        </p:attrNameLst>
                                      </p:cBhvr>
                                      <p:to>
                                        <p:strVal val="visible"/>
                                      </p:to>
                                    </p:set>
                                    <p:anim calcmode="lin" valueType="num">
                                      <p:cBhvr additive="base">
                                        <p:cTn id="73" dur="500" fill="hold"/>
                                        <p:tgtEl>
                                          <p:spTgt spid="153606">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36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3606">
                                            <p:txEl>
                                              <p:pRg st="2" end="2"/>
                                            </p:txEl>
                                          </p:spTgt>
                                        </p:tgtEl>
                                        <p:attrNameLst>
                                          <p:attrName>style.visibility</p:attrName>
                                        </p:attrNameLst>
                                      </p:cBhvr>
                                      <p:to>
                                        <p:strVal val="visible"/>
                                      </p:to>
                                    </p:set>
                                    <p:anim calcmode="lin" valueType="num">
                                      <p:cBhvr additive="base">
                                        <p:cTn id="79" dur="500" fill="hold"/>
                                        <p:tgtEl>
                                          <p:spTgt spid="153606">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36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3606">
                                            <p:txEl>
                                              <p:pRg st="3" end="3"/>
                                            </p:txEl>
                                          </p:spTgt>
                                        </p:tgtEl>
                                        <p:attrNameLst>
                                          <p:attrName>style.visibility</p:attrName>
                                        </p:attrNameLst>
                                      </p:cBhvr>
                                      <p:to>
                                        <p:strVal val="visible"/>
                                      </p:to>
                                    </p:set>
                                    <p:anim calcmode="lin" valueType="num">
                                      <p:cBhvr additive="base">
                                        <p:cTn id="85" dur="500" fill="hold"/>
                                        <p:tgtEl>
                                          <p:spTgt spid="153606">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36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3606">
                                            <p:txEl>
                                              <p:pRg st="4" end="4"/>
                                            </p:txEl>
                                          </p:spTgt>
                                        </p:tgtEl>
                                        <p:attrNameLst>
                                          <p:attrName>style.visibility</p:attrName>
                                        </p:attrNameLst>
                                      </p:cBhvr>
                                      <p:to>
                                        <p:strVal val="visible"/>
                                      </p:to>
                                    </p:set>
                                    <p:anim calcmode="lin" valueType="num">
                                      <p:cBhvr additive="base">
                                        <p:cTn id="91" dur="500" fill="hold"/>
                                        <p:tgtEl>
                                          <p:spTgt spid="153606">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536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3606">
                                            <p:txEl>
                                              <p:pRg st="5" end="5"/>
                                            </p:txEl>
                                          </p:spTgt>
                                        </p:tgtEl>
                                        <p:attrNameLst>
                                          <p:attrName>style.visibility</p:attrName>
                                        </p:attrNameLst>
                                      </p:cBhvr>
                                      <p:to>
                                        <p:strVal val="visible"/>
                                      </p:to>
                                    </p:set>
                                    <p:anim calcmode="lin" valueType="num">
                                      <p:cBhvr additive="base">
                                        <p:cTn id="97" dur="500" fill="hold"/>
                                        <p:tgtEl>
                                          <p:spTgt spid="153606">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5360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53606">
                                            <p:txEl>
                                              <p:pRg st="6" end="6"/>
                                            </p:txEl>
                                          </p:spTgt>
                                        </p:tgtEl>
                                        <p:attrNameLst>
                                          <p:attrName>style.visibility</p:attrName>
                                        </p:attrNameLst>
                                      </p:cBhvr>
                                      <p:to>
                                        <p:strVal val="visible"/>
                                      </p:to>
                                    </p:set>
                                    <p:anim calcmode="lin" valueType="num">
                                      <p:cBhvr additive="base">
                                        <p:cTn id="103" dur="500" fill="hold"/>
                                        <p:tgtEl>
                                          <p:spTgt spid="153606">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5360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53606">
                                            <p:txEl>
                                              <p:pRg st="7" end="7"/>
                                            </p:txEl>
                                          </p:spTgt>
                                        </p:tgtEl>
                                        <p:attrNameLst>
                                          <p:attrName>style.visibility</p:attrName>
                                        </p:attrNameLst>
                                      </p:cBhvr>
                                      <p:to>
                                        <p:strVal val="visible"/>
                                      </p:to>
                                    </p:set>
                                    <p:anim calcmode="lin" valueType="num">
                                      <p:cBhvr additive="base">
                                        <p:cTn id="109" dur="500" fill="hold"/>
                                        <p:tgtEl>
                                          <p:spTgt spid="153606">
                                            <p:txEl>
                                              <p:pRg st="7" end="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5360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53606">
                                            <p:txEl>
                                              <p:pRg st="8" end="8"/>
                                            </p:txEl>
                                          </p:spTgt>
                                        </p:tgtEl>
                                        <p:attrNameLst>
                                          <p:attrName>style.visibility</p:attrName>
                                        </p:attrNameLst>
                                      </p:cBhvr>
                                      <p:to>
                                        <p:strVal val="visible"/>
                                      </p:to>
                                    </p:set>
                                    <p:anim calcmode="lin" valueType="num">
                                      <p:cBhvr additive="base">
                                        <p:cTn id="115" dur="500" fill="hold"/>
                                        <p:tgtEl>
                                          <p:spTgt spid="153606">
                                            <p:txEl>
                                              <p:pRg st="8" end="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5360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nimBg="1" autoUpdateAnimBg="0"/>
      <p:bldP spid="153605" grpId="0" build="p" animBg="1" autoUpdateAnimBg="0"/>
      <p:bldP spid="153606" grpId="0" build="p"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3"/>
          <p:cNvSpPr>
            <a:spLocks noGrp="1"/>
          </p:cNvSpPr>
          <p:nvPr>
            <p:ph type="sldNum" sz="quarter" idx="12"/>
          </p:nvPr>
        </p:nvSpPr>
        <p:spPr/>
        <p:txBody>
          <a:bodyPr/>
          <a:lstStyle/>
          <a:p>
            <a:fld id="{CD2EA60F-9DB7-4A44-B67E-3D515F7E489A}" type="slidenum">
              <a:rPr lang="pt-BR"/>
              <a:pPr/>
              <a:t>115</a:t>
            </a:fld>
            <a:endParaRPr lang="pt-BR"/>
          </a:p>
        </p:txBody>
      </p:sp>
      <p:sp>
        <p:nvSpPr>
          <p:cNvPr id="154626" name="Rectangle 2"/>
          <p:cNvSpPr>
            <a:spLocks noChangeArrowheads="1"/>
          </p:cNvSpPr>
          <p:nvPr/>
        </p:nvSpPr>
        <p:spPr bwMode="auto">
          <a:xfrm>
            <a:off x="0" y="0"/>
            <a:ext cx="9144000" cy="6858000"/>
          </a:xfrm>
          <a:prstGeom prst="rect">
            <a:avLst/>
          </a:prstGeom>
          <a:solidFill>
            <a:schemeClr val="accent2"/>
          </a:solidFill>
          <a:ln w="9525">
            <a:solidFill>
              <a:schemeClr val="tx1"/>
            </a:solidFill>
            <a:miter lim="800000"/>
            <a:headEnd/>
            <a:tailEnd/>
          </a:ln>
          <a:effectLst/>
        </p:spPr>
        <p:txBody>
          <a:bodyPr wrap="none" anchor="ctr"/>
          <a:lstStyle/>
          <a:p>
            <a:endParaRPr lang="pt-BR"/>
          </a:p>
        </p:txBody>
      </p:sp>
      <p:sp>
        <p:nvSpPr>
          <p:cNvPr id="154627" name="Text Box 3"/>
          <p:cNvSpPr txBox="1">
            <a:spLocks noChangeArrowheads="1"/>
          </p:cNvSpPr>
          <p:nvPr/>
        </p:nvSpPr>
        <p:spPr bwMode="auto">
          <a:xfrm>
            <a:off x="2971800" y="1143000"/>
            <a:ext cx="5486400" cy="466725"/>
          </a:xfrm>
          <a:prstGeom prst="rect">
            <a:avLst/>
          </a:prstGeom>
          <a:noFill/>
          <a:ln w="9525">
            <a:solidFill>
              <a:srgbClr val="FFFF00"/>
            </a:solidFill>
            <a:miter lim="800000"/>
            <a:headEnd/>
            <a:tailEnd/>
          </a:ln>
          <a:effectLst/>
        </p:spPr>
        <p:txBody>
          <a:bodyPr>
            <a:spAutoFit/>
          </a:bodyPr>
          <a:lstStyle/>
          <a:p>
            <a:pPr algn="ctr" eaLnBrk="0" hangingPunct="0">
              <a:spcBef>
                <a:spcPct val="50000"/>
              </a:spcBef>
            </a:pPr>
            <a:r>
              <a:rPr lang="pt-BR" sz="2400" b="1">
                <a:solidFill>
                  <a:srgbClr val="FFFF00"/>
                </a:solidFill>
                <a:latin typeface="Comic Sans MS" pitchFamily="66" charset="0"/>
              </a:rPr>
              <a:t>CARACTERÍSTICAS DO ÁRBITRO</a:t>
            </a:r>
          </a:p>
        </p:txBody>
      </p:sp>
      <p:sp>
        <p:nvSpPr>
          <p:cNvPr id="154628" name="Text Box 4"/>
          <p:cNvSpPr txBox="1">
            <a:spLocks noChangeArrowheads="1"/>
          </p:cNvSpPr>
          <p:nvPr/>
        </p:nvSpPr>
        <p:spPr bwMode="auto">
          <a:xfrm>
            <a:off x="838200" y="2667000"/>
            <a:ext cx="3581400" cy="3540125"/>
          </a:xfrm>
          <a:prstGeom prst="rect">
            <a:avLst/>
          </a:prstGeom>
          <a:noFill/>
          <a:ln w="9525">
            <a:solidFill>
              <a:srgbClr val="FFFF00"/>
            </a:solidFill>
            <a:miter lim="800000"/>
            <a:headEnd/>
            <a:tailEnd/>
          </a:ln>
          <a:effectLst/>
        </p:spPr>
        <p:txBody>
          <a:bodyPr>
            <a:spAutoFit/>
          </a:bodyPr>
          <a:lstStyle/>
          <a:p>
            <a:pPr algn="ctr" eaLnBrk="0" hangingPunct="0">
              <a:spcBef>
                <a:spcPct val="50000"/>
              </a:spcBef>
            </a:pPr>
            <a:endParaRPr lang="pt-BR" b="1">
              <a:solidFill>
                <a:srgbClr val="FFFF00"/>
              </a:solidFill>
              <a:latin typeface="Comic Sans MS" pitchFamily="66" charset="0"/>
            </a:endParaRPr>
          </a:p>
          <a:p>
            <a:pPr algn="ctr" eaLnBrk="0" hangingPunct="0">
              <a:spcBef>
                <a:spcPct val="50000"/>
              </a:spcBef>
            </a:pPr>
            <a:r>
              <a:rPr lang="pt-BR" b="1">
                <a:solidFill>
                  <a:srgbClr val="FFFF00"/>
                </a:solidFill>
                <a:latin typeface="Comic Sans MS" pitchFamily="66" charset="0"/>
              </a:rPr>
              <a:t>COMPETÊNCIA TÉCNICA</a:t>
            </a:r>
          </a:p>
          <a:p>
            <a:pPr algn="ctr" eaLnBrk="0" hangingPunct="0">
              <a:spcBef>
                <a:spcPct val="50000"/>
              </a:spcBef>
            </a:pPr>
            <a:r>
              <a:rPr lang="pt-BR" b="1">
                <a:solidFill>
                  <a:srgbClr val="FFFF00"/>
                </a:solidFill>
                <a:latin typeface="Comic Sans MS" pitchFamily="66" charset="0"/>
              </a:rPr>
              <a:t>COMPETÊNCIA LEGAL E JURÍDICA</a:t>
            </a:r>
          </a:p>
          <a:p>
            <a:pPr algn="ctr" eaLnBrk="0" hangingPunct="0">
              <a:spcBef>
                <a:spcPct val="50000"/>
              </a:spcBef>
            </a:pPr>
            <a:r>
              <a:rPr lang="pt-BR" b="1">
                <a:solidFill>
                  <a:srgbClr val="FFFF00"/>
                </a:solidFill>
                <a:latin typeface="Comic Sans MS" pitchFamily="66" charset="0"/>
              </a:rPr>
              <a:t>SERENIDADE</a:t>
            </a:r>
          </a:p>
          <a:p>
            <a:pPr algn="ctr" eaLnBrk="0" hangingPunct="0">
              <a:spcBef>
                <a:spcPct val="50000"/>
              </a:spcBef>
            </a:pPr>
            <a:r>
              <a:rPr lang="pt-BR" b="1">
                <a:solidFill>
                  <a:srgbClr val="FFFF00"/>
                </a:solidFill>
                <a:latin typeface="Comic Sans MS" pitchFamily="66" charset="0"/>
              </a:rPr>
              <a:t>SABER ESCUTAR</a:t>
            </a:r>
          </a:p>
          <a:p>
            <a:pPr algn="ctr" eaLnBrk="0" hangingPunct="0">
              <a:spcBef>
                <a:spcPct val="50000"/>
              </a:spcBef>
            </a:pPr>
            <a:r>
              <a:rPr lang="pt-BR" b="1">
                <a:solidFill>
                  <a:srgbClr val="FFFF00"/>
                </a:solidFill>
                <a:latin typeface="Comic Sans MS" pitchFamily="66" charset="0"/>
              </a:rPr>
              <a:t>PONDERAÇÃO</a:t>
            </a:r>
          </a:p>
          <a:p>
            <a:pPr algn="ctr" eaLnBrk="0" hangingPunct="0">
              <a:spcBef>
                <a:spcPct val="50000"/>
              </a:spcBef>
            </a:pPr>
            <a:r>
              <a:rPr lang="pt-BR" b="1">
                <a:solidFill>
                  <a:srgbClr val="FFFF00"/>
                </a:solidFill>
                <a:latin typeface="Comic Sans MS" pitchFamily="66" charset="0"/>
              </a:rPr>
              <a:t>CREDIBILIDADE</a:t>
            </a:r>
          </a:p>
          <a:p>
            <a:pPr algn="ctr" eaLnBrk="0" hangingPunct="0">
              <a:spcBef>
                <a:spcPct val="50000"/>
              </a:spcBef>
            </a:pPr>
            <a:endParaRPr lang="pt-BR" b="1">
              <a:solidFill>
                <a:srgbClr val="FFFF00"/>
              </a:solidFill>
              <a:latin typeface="Comic Sans MS" pitchFamily="66" charset="0"/>
            </a:endParaRPr>
          </a:p>
        </p:txBody>
      </p:sp>
      <p:sp>
        <p:nvSpPr>
          <p:cNvPr id="154629" name="Rectangle 5"/>
          <p:cNvSpPr>
            <a:spLocks noChangeArrowheads="1"/>
          </p:cNvSpPr>
          <p:nvPr/>
        </p:nvSpPr>
        <p:spPr bwMode="auto">
          <a:xfrm>
            <a:off x="4876800" y="2667000"/>
            <a:ext cx="3581400" cy="3265488"/>
          </a:xfrm>
          <a:prstGeom prst="rect">
            <a:avLst/>
          </a:prstGeom>
          <a:noFill/>
          <a:ln w="9525">
            <a:solidFill>
              <a:srgbClr val="FFFF00"/>
            </a:solidFill>
            <a:miter lim="800000"/>
            <a:headEnd/>
            <a:tailEnd/>
          </a:ln>
          <a:effectLst/>
        </p:spPr>
        <p:txBody>
          <a:bodyPr>
            <a:spAutoFit/>
          </a:bodyPr>
          <a:lstStyle/>
          <a:p>
            <a:pPr algn="ctr" eaLnBrk="0" hangingPunct="0">
              <a:spcBef>
                <a:spcPct val="50000"/>
              </a:spcBef>
            </a:pPr>
            <a:endParaRPr lang="pt-BR" b="1">
              <a:solidFill>
                <a:srgbClr val="FFFF00"/>
              </a:solidFill>
              <a:latin typeface="Comic Sans MS" pitchFamily="66" charset="0"/>
            </a:endParaRPr>
          </a:p>
          <a:p>
            <a:pPr algn="ctr" eaLnBrk="0" hangingPunct="0">
              <a:spcBef>
                <a:spcPct val="50000"/>
              </a:spcBef>
            </a:pPr>
            <a:r>
              <a:rPr lang="pt-BR" b="1">
                <a:solidFill>
                  <a:srgbClr val="FFFF00"/>
                </a:solidFill>
                <a:latin typeface="Comic Sans MS" pitchFamily="66" charset="0"/>
              </a:rPr>
              <a:t>VISÃO ABERTA</a:t>
            </a:r>
          </a:p>
          <a:p>
            <a:pPr algn="ctr" eaLnBrk="0" hangingPunct="0">
              <a:spcBef>
                <a:spcPct val="50000"/>
              </a:spcBef>
            </a:pPr>
            <a:r>
              <a:rPr lang="pt-BR" b="1">
                <a:solidFill>
                  <a:srgbClr val="FFFF00"/>
                </a:solidFill>
                <a:latin typeface="Comic Sans MS" pitchFamily="66" charset="0"/>
              </a:rPr>
              <a:t>NEUTRALIDADE</a:t>
            </a:r>
          </a:p>
          <a:p>
            <a:pPr algn="ctr" eaLnBrk="0" hangingPunct="0">
              <a:spcBef>
                <a:spcPct val="50000"/>
              </a:spcBef>
            </a:pPr>
            <a:r>
              <a:rPr lang="pt-BR" b="1">
                <a:solidFill>
                  <a:srgbClr val="FFFF00"/>
                </a:solidFill>
                <a:latin typeface="Comic Sans MS" pitchFamily="66" charset="0"/>
              </a:rPr>
              <a:t>HONESTIDADE</a:t>
            </a:r>
          </a:p>
          <a:p>
            <a:pPr algn="ctr" eaLnBrk="0" hangingPunct="0">
              <a:spcBef>
                <a:spcPct val="50000"/>
              </a:spcBef>
            </a:pPr>
            <a:r>
              <a:rPr lang="pt-BR" b="1">
                <a:solidFill>
                  <a:srgbClr val="FFFF00"/>
                </a:solidFill>
                <a:latin typeface="Comic Sans MS" pitchFamily="66" charset="0"/>
              </a:rPr>
              <a:t>ÉTICA</a:t>
            </a:r>
          </a:p>
          <a:p>
            <a:pPr algn="ctr" eaLnBrk="0" hangingPunct="0">
              <a:spcBef>
                <a:spcPct val="50000"/>
              </a:spcBef>
            </a:pPr>
            <a:r>
              <a:rPr lang="pt-BR" b="1">
                <a:solidFill>
                  <a:srgbClr val="FFFF00"/>
                </a:solidFill>
                <a:latin typeface="Comic Sans MS" pitchFamily="66" charset="0"/>
              </a:rPr>
              <a:t>SIGILO</a:t>
            </a:r>
          </a:p>
          <a:p>
            <a:pPr algn="ctr" eaLnBrk="0" hangingPunct="0">
              <a:spcBef>
                <a:spcPct val="50000"/>
              </a:spcBef>
            </a:pPr>
            <a:r>
              <a:rPr lang="pt-BR" b="1">
                <a:solidFill>
                  <a:srgbClr val="FFFF00"/>
                </a:solidFill>
                <a:latin typeface="Comic Sans MS" pitchFamily="66" charset="0"/>
              </a:rPr>
              <a:t>IMPARCIALIDADE        </a:t>
            </a:r>
          </a:p>
          <a:p>
            <a:pPr algn="ctr" eaLnBrk="0" hangingPunct="0">
              <a:spcBef>
                <a:spcPct val="50000"/>
              </a:spcBef>
            </a:pPr>
            <a:endParaRPr lang="pt-BR" b="1">
              <a:solidFill>
                <a:srgbClr val="FFFF00"/>
              </a:solidFill>
              <a:latin typeface="Comic Sans MS" pitchFamily="66" charset="0"/>
            </a:endParaRPr>
          </a:p>
        </p:txBody>
      </p:sp>
      <p:pic>
        <p:nvPicPr>
          <p:cNvPr id="154630" name="Picture 6" descr="BD06683_"/>
          <p:cNvPicPr>
            <a:picLocks noChangeAspect="1" noChangeArrowheads="1"/>
          </p:cNvPicPr>
          <p:nvPr/>
        </p:nvPicPr>
        <p:blipFill>
          <a:blip r:embed="rId2" cstate="print"/>
          <a:srcRect/>
          <a:stretch>
            <a:fillRect/>
          </a:stretch>
        </p:blipFill>
        <p:spPr bwMode="auto">
          <a:xfrm>
            <a:off x="914400" y="381000"/>
            <a:ext cx="1816100" cy="2057400"/>
          </a:xfrm>
          <a:prstGeom prst="rect">
            <a:avLst/>
          </a:prstGeom>
          <a:noFill/>
          <a:ln w="9525">
            <a:solidFill>
              <a:srgbClr val="FFFF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4627"/>
                                        </p:tgtEl>
                                        <p:attrNameLst>
                                          <p:attrName>style.visibility</p:attrName>
                                        </p:attrNameLst>
                                      </p:cBhvr>
                                      <p:to>
                                        <p:strVal val="visible"/>
                                      </p:to>
                                    </p:set>
                                    <p:anim calcmode="lin" valueType="num">
                                      <p:cBhvr additive="base">
                                        <p:cTn id="7" dur="500" fill="hold"/>
                                        <p:tgtEl>
                                          <p:spTgt spid="154627"/>
                                        </p:tgtEl>
                                        <p:attrNameLst>
                                          <p:attrName>ppt_x</p:attrName>
                                        </p:attrNameLst>
                                      </p:cBhvr>
                                      <p:tavLst>
                                        <p:tav tm="0">
                                          <p:val>
                                            <p:strVal val="1+#ppt_w/2"/>
                                          </p:val>
                                        </p:tav>
                                        <p:tav tm="100000">
                                          <p:val>
                                            <p:strVal val="#ppt_x"/>
                                          </p:val>
                                        </p:tav>
                                      </p:tavLst>
                                    </p:anim>
                                    <p:anim calcmode="lin" valueType="num">
                                      <p:cBhvr additive="base">
                                        <p:cTn id="8" dur="500" fill="hold"/>
                                        <p:tgtEl>
                                          <p:spTgt spid="1546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4628">
                                            <p:bg/>
                                          </p:spTgt>
                                        </p:tgtEl>
                                        <p:attrNameLst>
                                          <p:attrName>style.visibility</p:attrName>
                                        </p:attrNameLst>
                                      </p:cBhvr>
                                      <p:to>
                                        <p:strVal val="visible"/>
                                      </p:to>
                                    </p:set>
                                    <p:anim calcmode="lin" valueType="num">
                                      <p:cBhvr additive="base">
                                        <p:cTn id="13" dur="500" fill="hold"/>
                                        <p:tgtEl>
                                          <p:spTgt spid="154628">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28">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4628">
                                            <p:txEl>
                                              <p:pRg st="1" end="1"/>
                                            </p:txEl>
                                          </p:spTgt>
                                        </p:tgtEl>
                                        <p:attrNameLst>
                                          <p:attrName>style.visibility</p:attrName>
                                        </p:attrNameLst>
                                      </p:cBhvr>
                                      <p:to>
                                        <p:strVal val="visible"/>
                                      </p:to>
                                    </p:set>
                                    <p:anim calcmode="lin" valueType="num">
                                      <p:cBhvr additive="base">
                                        <p:cTn id="19" dur="500" fill="hold"/>
                                        <p:tgtEl>
                                          <p:spTgt spid="15462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4628">
                                            <p:txEl>
                                              <p:pRg st="2" end="2"/>
                                            </p:txEl>
                                          </p:spTgt>
                                        </p:tgtEl>
                                        <p:attrNameLst>
                                          <p:attrName>style.visibility</p:attrName>
                                        </p:attrNameLst>
                                      </p:cBhvr>
                                      <p:to>
                                        <p:strVal val="visible"/>
                                      </p:to>
                                    </p:set>
                                    <p:anim calcmode="lin" valueType="num">
                                      <p:cBhvr additive="base">
                                        <p:cTn id="25" dur="500" fill="hold"/>
                                        <p:tgtEl>
                                          <p:spTgt spid="15462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46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4628">
                                            <p:txEl>
                                              <p:pRg st="3" end="3"/>
                                            </p:txEl>
                                          </p:spTgt>
                                        </p:tgtEl>
                                        <p:attrNameLst>
                                          <p:attrName>style.visibility</p:attrName>
                                        </p:attrNameLst>
                                      </p:cBhvr>
                                      <p:to>
                                        <p:strVal val="visible"/>
                                      </p:to>
                                    </p:set>
                                    <p:anim calcmode="lin" valueType="num">
                                      <p:cBhvr additive="base">
                                        <p:cTn id="31" dur="500" fill="hold"/>
                                        <p:tgtEl>
                                          <p:spTgt spid="15462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46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4628">
                                            <p:txEl>
                                              <p:pRg st="4" end="4"/>
                                            </p:txEl>
                                          </p:spTgt>
                                        </p:tgtEl>
                                        <p:attrNameLst>
                                          <p:attrName>style.visibility</p:attrName>
                                        </p:attrNameLst>
                                      </p:cBhvr>
                                      <p:to>
                                        <p:strVal val="visible"/>
                                      </p:to>
                                    </p:set>
                                    <p:anim calcmode="lin" valueType="num">
                                      <p:cBhvr additive="base">
                                        <p:cTn id="37" dur="500" fill="hold"/>
                                        <p:tgtEl>
                                          <p:spTgt spid="15462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46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4628">
                                            <p:txEl>
                                              <p:pRg st="5" end="5"/>
                                            </p:txEl>
                                          </p:spTgt>
                                        </p:tgtEl>
                                        <p:attrNameLst>
                                          <p:attrName>style.visibility</p:attrName>
                                        </p:attrNameLst>
                                      </p:cBhvr>
                                      <p:to>
                                        <p:strVal val="visible"/>
                                      </p:to>
                                    </p:set>
                                    <p:anim calcmode="lin" valueType="num">
                                      <p:cBhvr additive="base">
                                        <p:cTn id="43" dur="500" fill="hold"/>
                                        <p:tgtEl>
                                          <p:spTgt spid="15462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46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4628">
                                            <p:txEl>
                                              <p:pRg st="6" end="6"/>
                                            </p:txEl>
                                          </p:spTgt>
                                        </p:tgtEl>
                                        <p:attrNameLst>
                                          <p:attrName>style.visibility</p:attrName>
                                        </p:attrNameLst>
                                      </p:cBhvr>
                                      <p:to>
                                        <p:strVal val="visible"/>
                                      </p:to>
                                    </p:set>
                                    <p:anim calcmode="lin" valueType="num">
                                      <p:cBhvr additive="base">
                                        <p:cTn id="49" dur="500" fill="hold"/>
                                        <p:tgtEl>
                                          <p:spTgt spid="15462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462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4629">
                                            <p:bg/>
                                          </p:spTgt>
                                        </p:tgtEl>
                                        <p:attrNameLst>
                                          <p:attrName>style.visibility</p:attrName>
                                        </p:attrNameLst>
                                      </p:cBhvr>
                                      <p:to>
                                        <p:strVal val="visible"/>
                                      </p:to>
                                    </p:set>
                                    <p:anim calcmode="lin" valueType="num">
                                      <p:cBhvr additive="base">
                                        <p:cTn id="55" dur="500" fill="hold"/>
                                        <p:tgtEl>
                                          <p:spTgt spid="154629">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54629">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4629">
                                            <p:txEl>
                                              <p:pRg st="1" end="1"/>
                                            </p:txEl>
                                          </p:spTgt>
                                        </p:tgtEl>
                                        <p:attrNameLst>
                                          <p:attrName>style.visibility</p:attrName>
                                        </p:attrNameLst>
                                      </p:cBhvr>
                                      <p:to>
                                        <p:strVal val="visible"/>
                                      </p:to>
                                    </p:set>
                                    <p:anim calcmode="lin" valueType="num">
                                      <p:cBhvr additive="base">
                                        <p:cTn id="61" dur="500" fill="hold"/>
                                        <p:tgtEl>
                                          <p:spTgt spid="154629">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46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4629">
                                            <p:txEl>
                                              <p:pRg st="2" end="2"/>
                                            </p:txEl>
                                          </p:spTgt>
                                        </p:tgtEl>
                                        <p:attrNameLst>
                                          <p:attrName>style.visibility</p:attrName>
                                        </p:attrNameLst>
                                      </p:cBhvr>
                                      <p:to>
                                        <p:strVal val="visible"/>
                                      </p:to>
                                    </p:set>
                                    <p:anim calcmode="lin" valueType="num">
                                      <p:cBhvr additive="base">
                                        <p:cTn id="67" dur="500" fill="hold"/>
                                        <p:tgtEl>
                                          <p:spTgt spid="15462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46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4629">
                                            <p:txEl>
                                              <p:pRg st="3" end="3"/>
                                            </p:txEl>
                                          </p:spTgt>
                                        </p:tgtEl>
                                        <p:attrNameLst>
                                          <p:attrName>style.visibility</p:attrName>
                                        </p:attrNameLst>
                                      </p:cBhvr>
                                      <p:to>
                                        <p:strVal val="visible"/>
                                      </p:to>
                                    </p:set>
                                    <p:anim calcmode="lin" valueType="num">
                                      <p:cBhvr additive="base">
                                        <p:cTn id="73" dur="500" fill="hold"/>
                                        <p:tgtEl>
                                          <p:spTgt spid="154629">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46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4629">
                                            <p:txEl>
                                              <p:pRg st="4" end="4"/>
                                            </p:txEl>
                                          </p:spTgt>
                                        </p:tgtEl>
                                        <p:attrNameLst>
                                          <p:attrName>style.visibility</p:attrName>
                                        </p:attrNameLst>
                                      </p:cBhvr>
                                      <p:to>
                                        <p:strVal val="visible"/>
                                      </p:to>
                                    </p:set>
                                    <p:anim calcmode="lin" valueType="num">
                                      <p:cBhvr additive="base">
                                        <p:cTn id="79" dur="500" fill="hold"/>
                                        <p:tgtEl>
                                          <p:spTgt spid="154629">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46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4629">
                                            <p:txEl>
                                              <p:pRg st="5" end="5"/>
                                            </p:txEl>
                                          </p:spTgt>
                                        </p:tgtEl>
                                        <p:attrNameLst>
                                          <p:attrName>style.visibility</p:attrName>
                                        </p:attrNameLst>
                                      </p:cBhvr>
                                      <p:to>
                                        <p:strVal val="visible"/>
                                      </p:to>
                                    </p:set>
                                    <p:anim calcmode="lin" valueType="num">
                                      <p:cBhvr additive="base">
                                        <p:cTn id="85" dur="500" fill="hold"/>
                                        <p:tgtEl>
                                          <p:spTgt spid="154629">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46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4629">
                                            <p:txEl>
                                              <p:pRg st="6" end="6"/>
                                            </p:txEl>
                                          </p:spTgt>
                                        </p:tgtEl>
                                        <p:attrNameLst>
                                          <p:attrName>style.visibility</p:attrName>
                                        </p:attrNameLst>
                                      </p:cBhvr>
                                      <p:to>
                                        <p:strVal val="visible"/>
                                      </p:to>
                                    </p:set>
                                    <p:anim calcmode="lin" valueType="num">
                                      <p:cBhvr additive="base">
                                        <p:cTn id="91" dur="500" fill="hold"/>
                                        <p:tgtEl>
                                          <p:spTgt spid="154629">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5462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animBg="1" autoUpdateAnimBg="0"/>
      <p:bldP spid="154628" grpId="0" build="p" animBg="1" autoUpdateAnimBg="0"/>
      <p:bldP spid="154629" grpId="0" build="p"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6"/>
          <p:cNvSpPr>
            <a:spLocks noGrp="1"/>
          </p:cNvSpPr>
          <p:nvPr>
            <p:ph type="sldNum" sz="quarter" idx="12"/>
          </p:nvPr>
        </p:nvSpPr>
        <p:spPr/>
        <p:txBody>
          <a:bodyPr/>
          <a:lstStyle/>
          <a:p>
            <a:fld id="{DE4B6A83-9E1A-48AD-854A-356C755600D4}" type="slidenum">
              <a:rPr lang="pt-BR"/>
              <a:pPr/>
              <a:t>116</a:t>
            </a:fld>
            <a:endParaRPr lang="pt-BR"/>
          </a:p>
        </p:txBody>
      </p:sp>
      <p:sp>
        <p:nvSpPr>
          <p:cNvPr id="1679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67939"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67940"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p:txBody>
      </p:sp>
      <p:sp>
        <p:nvSpPr>
          <p:cNvPr id="167980" name="Text Box 4"/>
          <p:cNvSpPr txBox="1">
            <a:spLocks noChangeArrowheads="1"/>
          </p:cNvSpPr>
          <p:nvPr/>
        </p:nvSpPr>
        <p:spPr bwMode="auto">
          <a:xfrm>
            <a:off x="1331913" y="3429000"/>
            <a:ext cx="2735262" cy="457200"/>
          </a:xfrm>
          <a:prstGeom prst="rect">
            <a:avLst/>
          </a:prstGeom>
          <a:noFill/>
          <a:ln w="9525">
            <a:noFill/>
            <a:miter lim="800000"/>
            <a:headEnd/>
            <a:tailEnd/>
          </a:ln>
        </p:spPr>
        <p:txBody>
          <a:bodyPr>
            <a:spAutoFit/>
          </a:bodyPr>
          <a:lstStyle/>
          <a:p>
            <a:pPr eaLnBrk="0" hangingPunct="0">
              <a:spcBef>
                <a:spcPct val="50000"/>
              </a:spcBef>
            </a:pPr>
            <a:endParaRPr lang="pt-BR" sz="2400"/>
          </a:p>
        </p:txBody>
      </p:sp>
      <p:sp>
        <p:nvSpPr>
          <p:cNvPr id="167981" name="Text Box 5"/>
          <p:cNvSpPr txBox="1">
            <a:spLocks noChangeArrowheads="1"/>
          </p:cNvSpPr>
          <p:nvPr/>
        </p:nvSpPr>
        <p:spPr bwMode="auto">
          <a:xfrm>
            <a:off x="1295400" y="2057400"/>
            <a:ext cx="7010400" cy="2017713"/>
          </a:xfrm>
          <a:prstGeom prst="rect">
            <a:avLst/>
          </a:prstGeom>
          <a:noFill/>
          <a:ln w="9525">
            <a:noFill/>
            <a:miter lim="800000"/>
            <a:headEnd/>
            <a:tailEnd/>
          </a:ln>
        </p:spPr>
        <p:txBody>
          <a:bodyPr>
            <a:spAutoFit/>
          </a:bodyPr>
          <a:lstStyle/>
          <a:p>
            <a:pPr>
              <a:spcBef>
                <a:spcPct val="50000"/>
              </a:spcBef>
            </a:pPr>
            <a:r>
              <a:rPr lang="pt-BR">
                <a:latin typeface="Verdana" pitchFamily="34" charset="0"/>
              </a:rPr>
              <a:t>O Modelo JUNG</a:t>
            </a:r>
          </a:p>
          <a:p>
            <a:pPr lvl="1">
              <a:spcBef>
                <a:spcPct val="50000"/>
              </a:spcBef>
              <a:buFontTx/>
              <a:buChar char="•"/>
            </a:pPr>
            <a:r>
              <a:rPr lang="pt-BR">
                <a:latin typeface="Verdana" pitchFamily="34" charset="0"/>
              </a:rPr>
              <a:t>Restritivo</a:t>
            </a:r>
          </a:p>
          <a:p>
            <a:pPr lvl="1">
              <a:spcBef>
                <a:spcPct val="50000"/>
              </a:spcBef>
              <a:buFontTx/>
              <a:buChar char="•"/>
            </a:pPr>
            <a:r>
              <a:rPr lang="pt-BR">
                <a:latin typeface="Verdana" pitchFamily="34" charset="0"/>
              </a:rPr>
              <a:t>Ardiloso</a:t>
            </a:r>
          </a:p>
          <a:p>
            <a:pPr lvl="1">
              <a:spcBef>
                <a:spcPct val="50000"/>
              </a:spcBef>
              <a:buFontTx/>
              <a:buChar char="•"/>
            </a:pPr>
            <a:r>
              <a:rPr lang="pt-BR">
                <a:latin typeface="Verdana" pitchFamily="34" charset="0"/>
              </a:rPr>
              <a:t>Amigável</a:t>
            </a:r>
          </a:p>
          <a:p>
            <a:pPr lvl="1">
              <a:spcBef>
                <a:spcPct val="50000"/>
              </a:spcBef>
              <a:buFontTx/>
              <a:buChar char="•"/>
            </a:pPr>
            <a:r>
              <a:rPr lang="pt-BR">
                <a:latin typeface="Verdana" pitchFamily="34" charset="0"/>
              </a:rPr>
              <a:t>Confrontador</a:t>
            </a:r>
          </a:p>
        </p:txBody>
      </p:sp>
      <p:sp>
        <p:nvSpPr>
          <p:cNvPr id="167982" name="Text Box 6"/>
          <p:cNvSpPr txBox="1">
            <a:spLocks noChangeArrowheads="1"/>
          </p:cNvSpPr>
          <p:nvPr/>
        </p:nvSpPr>
        <p:spPr bwMode="auto">
          <a:xfrm>
            <a:off x="990600" y="4800600"/>
            <a:ext cx="7239000" cy="641350"/>
          </a:xfrm>
          <a:prstGeom prst="rect">
            <a:avLst/>
          </a:prstGeom>
          <a:noFill/>
          <a:ln w="9525">
            <a:noFill/>
            <a:miter lim="800000"/>
            <a:headEnd/>
            <a:tailEnd/>
          </a:ln>
        </p:spPr>
        <p:txBody>
          <a:bodyPr>
            <a:spAutoFit/>
          </a:bodyPr>
          <a:lstStyle/>
          <a:p>
            <a:pPr>
              <a:spcBef>
                <a:spcPct val="50000"/>
              </a:spcBef>
            </a:pPr>
            <a:r>
              <a:rPr lang="pt-BR">
                <a:latin typeface="Verdana" pitchFamily="34" charset="0"/>
              </a:rPr>
              <a:t>Psiquiatra suiço Carl Jung, dá ênfase aos impulsos que dirigem nossas ações.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DDD04C24-F78E-4627-A1D9-AB3220FAD6EF}" type="slidenum">
              <a:rPr lang="pt-BR"/>
              <a:pPr/>
              <a:t>117</a:t>
            </a:fld>
            <a:endParaRPr lang="pt-BR"/>
          </a:p>
        </p:txBody>
      </p:sp>
      <p:sp>
        <p:nvSpPr>
          <p:cNvPr id="16998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69987"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69988"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p:txBody>
      </p:sp>
      <p:sp>
        <p:nvSpPr>
          <p:cNvPr id="169989" name="Text Box 4"/>
          <p:cNvSpPr txBox="1">
            <a:spLocks noChangeArrowheads="1"/>
          </p:cNvSpPr>
          <p:nvPr/>
        </p:nvSpPr>
        <p:spPr bwMode="auto">
          <a:xfrm>
            <a:off x="1331913" y="3429000"/>
            <a:ext cx="2735262" cy="457200"/>
          </a:xfrm>
          <a:prstGeom prst="rect">
            <a:avLst/>
          </a:prstGeom>
          <a:noFill/>
          <a:ln w="9525">
            <a:noFill/>
            <a:miter lim="800000"/>
            <a:headEnd/>
            <a:tailEnd/>
          </a:ln>
        </p:spPr>
        <p:txBody>
          <a:bodyPr>
            <a:spAutoFit/>
          </a:bodyPr>
          <a:lstStyle/>
          <a:p>
            <a:pPr eaLnBrk="0" hangingPunct="0">
              <a:spcBef>
                <a:spcPct val="50000"/>
              </a:spcBef>
            </a:pPr>
            <a:endParaRPr lang="pt-BR" sz="2400"/>
          </a:p>
        </p:txBody>
      </p:sp>
      <p:pic>
        <p:nvPicPr>
          <p:cNvPr id="169992" name="Picture 7"/>
          <p:cNvPicPr>
            <a:picLocks noChangeAspect="1" noChangeArrowheads="1"/>
          </p:cNvPicPr>
          <p:nvPr/>
        </p:nvPicPr>
        <p:blipFill>
          <a:blip r:embed="rId2" cstate="print"/>
          <a:srcRect/>
          <a:stretch>
            <a:fillRect/>
          </a:stretch>
        </p:blipFill>
        <p:spPr bwMode="auto">
          <a:xfrm>
            <a:off x="755650" y="1676400"/>
            <a:ext cx="7272338" cy="456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8504EBF8-A737-490A-9A33-C62F91D3DB3D}" type="slidenum">
              <a:rPr lang="pt-BR"/>
              <a:pPr/>
              <a:t>118</a:t>
            </a:fld>
            <a:endParaRPr lang="pt-BR"/>
          </a:p>
        </p:txBody>
      </p:sp>
      <p:sp>
        <p:nvSpPr>
          <p:cNvPr id="1710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71011"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71012"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p:txBody>
      </p:sp>
      <p:sp>
        <p:nvSpPr>
          <p:cNvPr id="171013" name="Text Box 4"/>
          <p:cNvSpPr txBox="1">
            <a:spLocks noChangeArrowheads="1"/>
          </p:cNvSpPr>
          <p:nvPr/>
        </p:nvSpPr>
        <p:spPr bwMode="auto">
          <a:xfrm>
            <a:off x="1331913" y="3429000"/>
            <a:ext cx="2735262" cy="457200"/>
          </a:xfrm>
          <a:prstGeom prst="rect">
            <a:avLst/>
          </a:prstGeom>
          <a:noFill/>
          <a:ln w="9525">
            <a:noFill/>
            <a:miter lim="800000"/>
            <a:headEnd/>
            <a:tailEnd/>
          </a:ln>
        </p:spPr>
        <p:txBody>
          <a:bodyPr>
            <a:spAutoFit/>
          </a:bodyPr>
          <a:lstStyle/>
          <a:p>
            <a:pPr eaLnBrk="0" hangingPunct="0">
              <a:spcBef>
                <a:spcPct val="50000"/>
              </a:spcBef>
            </a:pPr>
            <a:endParaRPr lang="pt-BR" sz="2400"/>
          </a:p>
        </p:txBody>
      </p:sp>
      <p:pic>
        <p:nvPicPr>
          <p:cNvPr id="171015" name="Picture 7"/>
          <p:cNvPicPr>
            <a:picLocks noChangeAspect="1" noChangeArrowheads="1"/>
          </p:cNvPicPr>
          <p:nvPr/>
        </p:nvPicPr>
        <p:blipFill>
          <a:blip r:embed="rId2" cstate="print"/>
          <a:srcRect/>
          <a:stretch>
            <a:fillRect/>
          </a:stretch>
        </p:blipFill>
        <p:spPr bwMode="auto">
          <a:xfrm>
            <a:off x="468313" y="1557338"/>
            <a:ext cx="8064500" cy="475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0CA3F2FB-CC48-455E-93F4-89CCF8AC2C3A}" type="slidenum">
              <a:rPr lang="pt-BR"/>
              <a:pPr/>
              <a:t>119</a:t>
            </a:fld>
            <a:endParaRPr lang="pt-BR"/>
          </a:p>
        </p:txBody>
      </p:sp>
      <p:sp>
        <p:nvSpPr>
          <p:cNvPr id="1720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72035"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72036"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p:txBody>
      </p:sp>
      <p:sp>
        <p:nvSpPr>
          <p:cNvPr id="172037" name="Text Box 4"/>
          <p:cNvSpPr txBox="1">
            <a:spLocks noChangeArrowheads="1"/>
          </p:cNvSpPr>
          <p:nvPr/>
        </p:nvSpPr>
        <p:spPr bwMode="auto">
          <a:xfrm>
            <a:off x="1331913" y="3429000"/>
            <a:ext cx="2735262" cy="457200"/>
          </a:xfrm>
          <a:prstGeom prst="rect">
            <a:avLst/>
          </a:prstGeom>
          <a:noFill/>
          <a:ln w="9525">
            <a:noFill/>
            <a:miter lim="800000"/>
            <a:headEnd/>
            <a:tailEnd/>
          </a:ln>
        </p:spPr>
        <p:txBody>
          <a:bodyPr>
            <a:spAutoFit/>
          </a:bodyPr>
          <a:lstStyle/>
          <a:p>
            <a:pPr eaLnBrk="0" hangingPunct="0">
              <a:spcBef>
                <a:spcPct val="50000"/>
              </a:spcBef>
            </a:pPr>
            <a:endParaRPr lang="pt-BR" sz="2400"/>
          </a:p>
        </p:txBody>
      </p:sp>
      <p:pic>
        <p:nvPicPr>
          <p:cNvPr id="172039" name="Picture 6"/>
          <p:cNvPicPr>
            <a:picLocks noChangeAspect="1" noChangeArrowheads="1"/>
          </p:cNvPicPr>
          <p:nvPr/>
        </p:nvPicPr>
        <p:blipFill>
          <a:blip r:embed="rId2" cstate="print"/>
          <a:srcRect/>
          <a:stretch>
            <a:fillRect/>
          </a:stretch>
        </p:blipFill>
        <p:spPr bwMode="auto">
          <a:xfrm>
            <a:off x="395288" y="1628775"/>
            <a:ext cx="8205787"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91FC9FEE-864D-427D-A57A-C93EE625C7A5}" type="slidenum">
              <a:rPr lang="pt-BR"/>
              <a:pPr/>
              <a:t>12</a:t>
            </a:fld>
            <a:endParaRPr lang="pt-BR"/>
          </a:p>
        </p:txBody>
      </p:sp>
      <p:sp>
        <p:nvSpPr>
          <p:cNvPr id="24578"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24579" name="Rectangle 3"/>
          <p:cNvSpPr>
            <a:spLocks noGrp="1" noChangeArrowheads="1"/>
          </p:cNvSpPr>
          <p:nvPr>
            <p:ph type="body" idx="1"/>
          </p:nvPr>
        </p:nvSpPr>
        <p:spPr>
          <a:xfrm>
            <a:off x="457200" y="981075"/>
            <a:ext cx="8229600" cy="5145088"/>
          </a:xfrm>
        </p:spPr>
        <p:txBody>
          <a:bodyPr/>
          <a:lstStyle/>
          <a:p>
            <a:pPr>
              <a:buFontTx/>
              <a:buNone/>
            </a:pPr>
            <a:r>
              <a:rPr lang="pt-BR" sz="2000"/>
              <a:t>Abordagem Sistêmica da Negociação</a:t>
            </a:r>
          </a:p>
          <a:p>
            <a:pPr>
              <a:buFontTx/>
              <a:buNone/>
            </a:pPr>
            <a:r>
              <a:rPr lang="pt-BR" sz="2000"/>
              <a:t>	Origem da teoria dos sistemas , evolução da idéia de sistemas (interdependência entre as partes)</a:t>
            </a:r>
          </a:p>
          <a:p>
            <a:r>
              <a:rPr lang="pt-BR" sz="2000"/>
              <a:t>Taylor – Adm Cientifica – sistematização da seleção dos trabalhadores e condições de trabalho</a:t>
            </a:r>
          </a:p>
          <a:p>
            <a:r>
              <a:rPr lang="pt-BR" sz="2000"/>
              <a:t>Fayol – Teoria Classica – integração de várias tarefas para o cumprimento de objetivos</a:t>
            </a:r>
          </a:p>
          <a:p>
            <a:r>
              <a:rPr lang="pt-BR" sz="2000"/>
              <a:t>Mayo – Teoria das relações humanas – a empresa como sistema social , composto por seres humanos e suas relações interpessoal</a:t>
            </a:r>
          </a:p>
          <a:p>
            <a:r>
              <a:rPr lang="pt-BR" sz="2000"/>
              <a:t>Follet – Teoria das relações humanas – propunha a redução de conflitos por meio da integração de interesses</a:t>
            </a:r>
          </a:p>
          <a:p>
            <a:r>
              <a:rPr lang="pt-BR" sz="2000"/>
              <a:t>Barnard – Teoria das relações humanas – equilíbrio entre as comunicações formal e informal na empresa e fora dela. </a:t>
            </a:r>
          </a:p>
          <a:p>
            <a:endParaRPr lang="pt-BR" sz="200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3F8A7ACE-572B-4990-8193-7606112AE643}" type="slidenum">
              <a:rPr lang="pt-BR"/>
              <a:pPr/>
              <a:t>120</a:t>
            </a:fld>
            <a:endParaRPr lang="pt-BR"/>
          </a:p>
        </p:txBody>
      </p:sp>
      <p:sp>
        <p:nvSpPr>
          <p:cNvPr id="1730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73059"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73060"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p:txBody>
      </p:sp>
      <p:sp>
        <p:nvSpPr>
          <p:cNvPr id="173061" name="Text Box 4"/>
          <p:cNvSpPr txBox="1">
            <a:spLocks noChangeArrowheads="1"/>
          </p:cNvSpPr>
          <p:nvPr/>
        </p:nvSpPr>
        <p:spPr bwMode="auto">
          <a:xfrm>
            <a:off x="1331913" y="3429000"/>
            <a:ext cx="2735262" cy="457200"/>
          </a:xfrm>
          <a:prstGeom prst="rect">
            <a:avLst/>
          </a:prstGeom>
          <a:noFill/>
          <a:ln w="9525">
            <a:noFill/>
            <a:miter lim="800000"/>
            <a:headEnd/>
            <a:tailEnd/>
          </a:ln>
        </p:spPr>
        <p:txBody>
          <a:bodyPr>
            <a:spAutoFit/>
          </a:bodyPr>
          <a:lstStyle/>
          <a:p>
            <a:pPr eaLnBrk="0" hangingPunct="0">
              <a:spcBef>
                <a:spcPct val="50000"/>
              </a:spcBef>
            </a:pPr>
            <a:endParaRPr lang="pt-BR" sz="2400"/>
          </a:p>
        </p:txBody>
      </p:sp>
      <p:pic>
        <p:nvPicPr>
          <p:cNvPr id="173063" name="Picture 6"/>
          <p:cNvPicPr>
            <a:picLocks noChangeAspect="1" noChangeArrowheads="1"/>
          </p:cNvPicPr>
          <p:nvPr/>
        </p:nvPicPr>
        <p:blipFill>
          <a:blip r:embed="rId2" cstate="print"/>
          <a:srcRect/>
          <a:stretch>
            <a:fillRect/>
          </a:stretch>
        </p:blipFill>
        <p:spPr bwMode="auto">
          <a:xfrm>
            <a:off x="395288" y="1628775"/>
            <a:ext cx="8301037"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0132B865-3EE2-4E30-97C0-F21CE8C82AFD}" type="slidenum">
              <a:rPr lang="pt-BR"/>
              <a:pPr/>
              <a:t>121</a:t>
            </a:fld>
            <a:endParaRPr lang="pt-BR"/>
          </a:p>
        </p:txBody>
      </p:sp>
      <p:sp>
        <p:nvSpPr>
          <p:cNvPr id="1740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74083"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74084"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p:txBody>
      </p:sp>
      <p:sp>
        <p:nvSpPr>
          <p:cNvPr id="174085" name="Text Box 4"/>
          <p:cNvSpPr txBox="1">
            <a:spLocks noChangeArrowheads="1"/>
          </p:cNvSpPr>
          <p:nvPr/>
        </p:nvSpPr>
        <p:spPr bwMode="auto">
          <a:xfrm>
            <a:off x="1331913" y="3429000"/>
            <a:ext cx="2735262" cy="457200"/>
          </a:xfrm>
          <a:prstGeom prst="rect">
            <a:avLst/>
          </a:prstGeom>
          <a:noFill/>
          <a:ln w="9525">
            <a:noFill/>
            <a:miter lim="800000"/>
            <a:headEnd/>
            <a:tailEnd/>
          </a:ln>
        </p:spPr>
        <p:txBody>
          <a:bodyPr>
            <a:spAutoFit/>
          </a:bodyPr>
          <a:lstStyle/>
          <a:p>
            <a:pPr eaLnBrk="0" hangingPunct="0">
              <a:spcBef>
                <a:spcPct val="50000"/>
              </a:spcBef>
            </a:pPr>
            <a:endParaRPr lang="pt-BR" sz="2400"/>
          </a:p>
        </p:txBody>
      </p:sp>
      <p:pic>
        <p:nvPicPr>
          <p:cNvPr id="174087" name="Picture 6"/>
          <p:cNvPicPr>
            <a:picLocks noChangeAspect="1" noChangeArrowheads="1"/>
          </p:cNvPicPr>
          <p:nvPr/>
        </p:nvPicPr>
        <p:blipFill>
          <a:blip r:embed="rId2" cstate="print"/>
          <a:srcRect/>
          <a:stretch>
            <a:fillRect/>
          </a:stretch>
        </p:blipFill>
        <p:spPr bwMode="auto">
          <a:xfrm>
            <a:off x="323850" y="1484313"/>
            <a:ext cx="8239125"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6FDBA856-361A-48F6-9D11-92CDF03A4567}" type="slidenum">
              <a:rPr lang="pt-BR"/>
              <a:pPr/>
              <a:t>122</a:t>
            </a:fld>
            <a:endParaRPr lang="pt-BR"/>
          </a:p>
        </p:txBody>
      </p:sp>
      <p:sp>
        <p:nvSpPr>
          <p:cNvPr id="17510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75107"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75108"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p:txBody>
      </p:sp>
      <p:sp>
        <p:nvSpPr>
          <p:cNvPr id="175111" name="Text Box 6"/>
          <p:cNvSpPr txBox="1">
            <a:spLocks noChangeArrowheads="1"/>
          </p:cNvSpPr>
          <p:nvPr/>
        </p:nvSpPr>
        <p:spPr bwMode="auto">
          <a:xfrm>
            <a:off x="468313" y="1628775"/>
            <a:ext cx="8351837" cy="4852988"/>
          </a:xfrm>
          <a:prstGeom prst="rect">
            <a:avLst/>
          </a:prstGeom>
          <a:noFill/>
          <a:ln w="9525">
            <a:noFill/>
            <a:miter lim="800000"/>
            <a:headEnd/>
            <a:tailEnd/>
          </a:ln>
        </p:spPr>
        <p:txBody>
          <a:bodyPr>
            <a:spAutoFit/>
          </a:bodyPr>
          <a:lstStyle/>
          <a:p>
            <a:pPr>
              <a:lnSpc>
                <a:spcPct val="130000"/>
              </a:lnSpc>
              <a:spcBef>
                <a:spcPct val="50000"/>
              </a:spcBef>
            </a:pPr>
            <a:r>
              <a:rPr lang="pt-BR" u="sng">
                <a:latin typeface="Verdana" pitchFamily="34" charset="0"/>
              </a:rPr>
              <a:t>Algumas características dos quatro estilos:</a:t>
            </a:r>
          </a:p>
          <a:p>
            <a:pPr>
              <a:lnSpc>
                <a:spcPct val="130000"/>
              </a:lnSpc>
              <a:spcBef>
                <a:spcPct val="50000"/>
              </a:spcBef>
            </a:pPr>
            <a:endParaRPr lang="pt-BR" u="sng">
              <a:latin typeface="Verdana" pitchFamily="34" charset="0"/>
            </a:endParaRPr>
          </a:p>
          <a:p>
            <a:pPr>
              <a:lnSpc>
                <a:spcPct val="130000"/>
              </a:lnSpc>
              <a:spcBef>
                <a:spcPct val="50000"/>
              </a:spcBef>
              <a:buFontTx/>
              <a:buChar char="•"/>
            </a:pPr>
            <a:r>
              <a:rPr lang="pt-BR" sz="1600" b="1">
                <a:latin typeface="Verdana" pitchFamily="34" charset="0"/>
              </a:rPr>
              <a:t>RESTRITIVO E CONFRONTADOR</a:t>
            </a:r>
            <a:r>
              <a:rPr lang="pt-BR" sz="1600">
                <a:latin typeface="Verdana" pitchFamily="34" charset="0"/>
              </a:rPr>
              <a:t>: são iniciadores, tem o número mais alto de acordo, porém, o comprometimento é menor.</a:t>
            </a:r>
          </a:p>
          <a:p>
            <a:pPr>
              <a:lnSpc>
                <a:spcPct val="130000"/>
              </a:lnSpc>
              <a:spcBef>
                <a:spcPct val="50000"/>
              </a:spcBef>
              <a:buFontTx/>
              <a:buChar char="•"/>
            </a:pPr>
            <a:r>
              <a:rPr lang="pt-BR" sz="1600" b="1">
                <a:latin typeface="Verdana" pitchFamily="34" charset="0"/>
              </a:rPr>
              <a:t>ARDILOSO E AMIGÁVEL</a:t>
            </a:r>
            <a:r>
              <a:rPr lang="pt-BR" sz="1600">
                <a:latin typeface="Verdana" pitchFamily="34" charset="0"/>
              </a:rPr>
              <a:t>: são reativos, são menos produtivos.</a:t>
            </a:r>
          </a:p>
          <a:p>
            <a:pPr>
              <a:lnSpc>
                <a:spcPct val="130000"/>
              </a:lnSpc>
              <a:spcBef>
                <a:spcPct val="50000"/>
              </a:spcBef>
              <a:buFontTx/>
              <a:buChar char="•"/>
            </a:pPr>
            <a:r>
              <a:rPr lang="pt-BR" sz="1600" b="1">
                <a:latin typeface="Verdana" pitchFamily="34" charset="0"/>
              </a:rPr>
              <a:t>ARDILOSO</a:t>
            </a:r>
            <a:r>
              <a:rPr lang="pt-BR" sz="1600">
                <a:latin typeface="Verdana" pitchFamily="34" charset="0"/>
              </a:rPr>
              <a:t>: foco e a sobrevivência, ideal para situações de rotinas, quando envolve muitos detalhes, a negociação é entediante.</a:t>
            </a:r>
          </a:p>
          <a:p>
            <a:pPr>
              <a:lnSpc>
                <a:spcPct val="130000"/>
              </a:lnSpc>
              <a:spcBef>
                <a:spcPct val="50000"/>
              </a:spcBef>
              <a:buFontTx/>
              <a:buChar char="•"/>
            </a:pPr>
            <a:r>
              <a:rPr lang="pt-BR" sz="1600" b="1">
                <a:latin typeface="Verdana" pitchFamily="34" charset="0"/>
              </a:rPr>
              <a:t>AMIGÁVEL</a:t>
            </a:r>
            <a:r>
              <a:rPr lang="pt-BR" sz="1600">
                <a:latin typeface="Verdana" pitchFamily="34" charset="0"/>
              </a:rPr>
              <a:t>: dominada por aspectos sociais, casos que requeiram exuberância, entusiasmo, diplomacia e tato.</a:t>
            </a:r>
          </a:p>
          <a:p>
            <a:pPr>
              <a:lnSpc>
                <a:spcPct val="130000"/>
              </a:lnSpc>
              <a:spcBef>
                <a:spcPct val="50000"/>
              </a:spcBef>
              <a:buFontTx/>
              <a:buChar char="•"/>
            </a:pPr>
            <a:r>
              <a:rPr lang="pt-BR" sz="1600" b="1">
                <a:latin typeface="Verdana" pitchFamily="34" charset="0"/>
              </a:rPr>
              <a:t>RESTRITIVO</a:t>
            </a:r>
            <a:r>
              <a:rPr lang="pt-BR" sz="1600">
                <a:latin typeface="Verdana" pitchFamily="34" charset="0"/>
              </a:rPr>
              <a:t>: melhor para se chegar num acordo, altos interesses.</a:t>
            </a:r>
          </a:p>
          <a:p>
            <a:pPr>
              <a:lnSpc>
                <a:spcPct val="130000"/>
              </a:lnSpc>
              <a:spcBef>
                <a:spcPct val="50000"/>
              </a:spcBef>
              <a:buFontTx/>
              <a:buChar char="•"/>
            </a:pPr>
            <a:r>
              <a:rPr lang="pt-BR" sz="1600" b="1">
                <a:latin typeface="Verdana" pitchFamily="34" charset="0"/>
              </a:rPr>
              <a:t>CONFRONTADOR</a:t>
            </a:r>
            <a:r>
              <a:rPr lang="pt-BR" sz="1600">
                <a:latin typeface="Verdana" pitchFamily="34" charset="0"/>
              </a:rPr>
              <a:t>: busca melhor acordo, altos interesses ou um conflito litigioso.</a:t>
            </a:r>
            <a:endParaRPr lang="pt-BR">
              <a:latin typeface="Verdana"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C97B296B-6094-40AD-B240-0EE35C08C722}" type="slidenum">
              <a:rPr lang="pt-BR"/>
              <a:pPr/>
              <a:t>123</a:t>
            </a:fld>
            <a:endParaRPr lang="pt-BR"/>
          </a:p>
        </p:txBody>
      </p:sp>
      <p:sp>
        <p:nvSpPr>
          <p:cNvPr id="17613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76131"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76132"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p:txBody>
      </p:sp>
      <p:sp>
        <p:nvSpPr>
          <p:cNvPr id="176134" name="Text Box 4"/>
          <p:cNvSpPr txBox="1">
            <a:spLocks noChangeArrowheads="1"/>
          </p:cNvSpPr>
          <p:nvPr/>
        </p:nvSpPr>
        <p:spPr bwMode="auto">
          <a:xfrm>
            <a:off x="468313" y="1557338"/>
            <a:ext cx="7467600" cy="4722812"/>
          </a:xfrm>
          <a:prstGeom prst="rect">
            <a:avLst/>
          </a:prstGeom>
          <a:noFill/>
          <a:ln w="9525">
            <a:noFill/>
            <a:miter lim="800000"/>
            <a:headEnd/>
            <a:tailEnd/>
          </a:ln>
        </p:spPr>
        <p:txBody>
          <a:bodyPr>
            <a:spAutoFit/>
          </a:bodyPr>
          <a:lstStyle/>
          <a:p>
            <a:pPr>
              <a:lnSpc>
                <a:spcPct val="160000"/>
              </a:lnSpc>
              <a:spcBef>
                <a:spcPct val="50000"/>
              </a:spcBef>
            </a:pPr>
            <a:r>
              <a:rPr lang="pt-BR" u="sng">
                <a:latin typeface="Verdana" pitchFamily="34" charset="0"/>
              </a:rPr>
              <a:t>Táticas básicas dos quatro estilos:</a:t>
            </a:r>
          </a:p>
          <a:p>
            <a:pPr>
              <a:lnSpc>
                <a:spcPct val="160000"/>
              </a:lnSpc>
              <a:spcBef>
                <a:spcPct val="50000"/>
              </a:spcBef>
            </a:pPr>
            <a:endParaRPr lang="pt-BR" u="sng">
              <a:latin typeface="Verdana" pitchFamily="34" charset="0"/>
            </a:endParaRPr>
          </a:p>
          <a:p>
            <a:pPr>
              <a:lnSpc>
                <a:spcPct val="160000"/>
              </a:lnSpc>
              <a:spcBef>
                <a:spcPct val="50000"/>
              </a:spcBef>
              <a:buFontTx/>
              <a:buChar char="•"/>
            </a:pPr>
            <a:r>
              <a:rPr lang="pt-BR" sz="1600" b="1">
                <a:latin typeface="Verdana" pitchFamily="34" charset="0"/>
              </a:rPr>
              <a:t>ARDILOSO</a:t>
            </a:r>
            <a:r>
              <a:rPr lang="pt-BR" sz="1600">
                <a:latin typeface="Verdana" pitchFamily="34" charset="0"/>
              </a:rPr>
              <a:t>: tática da falsa retirada, oculta informações, atribui qualidade e encobre fraquezas, ataques a questão pessoal.</a:t>
            </a:r>
          </a:p>
          <a:p>
            <a:pPr>
              <a:lnSpc>
                <a:spcPct val="160000"/>
              </a:lnSpc>
              <a:spcBef>
                <a:spcPct val="50000"/>
              </a:spcBef>
              <a:buFontTx/>
              <a:buChar char="•"/>
            </a:pPr>
            <a:r>
              <a:rPr lang="pt-BR" sz="1600" b="1">
                <a:latin typeface="Verdana" pitchFamily="34" charset="0"/>
              </a:rPr>
              <a:t>AMIGÁVEL</a:t>
            </a:r>
            <a:r>
              <a:rPr lang="pt-BR" sz="1600">
                <a:latin typeface="Verdana" pitchFamily="34" charset="0"/>
              </a:rPr>
              <a:t>: linhas cruzadas, formação de grupos, tática dos limites artificiais.</a:t>
            </a:r>
          </a:p>
          <a:p>
            <a:pPr>
              <a:lnSpc>
                <a:spcPct val="160000"/>
              </a:lnSpc>
              <a:spcBef>
                <a:spcPct val="50000"/>
              </a:spcBef>
              <a:buFontTx/>
              <a:buChar char="•"/>
            </a:pPr>
            <a:r>
              <a:rPr lang="pt-BR" sz="1600" b="1">
                <a:latin typeface="Verdana" pitchFamily="34" charset="0"/>
              </a:rPr>
              <a:t>RESTRITIVO</a:t>
            </a:r>
            <a:r>
              <a:rPr lang="pt-BR" sz="1600">
                <a:latin typeface="Verdana" pitchFamily="34" charset="0"/>
              </a:rPr>
              <a:t>: utiliza um representante na negociação, tenta baixar o oponente, apela para a autoridade, tática do choque.</a:t>
            </a:r>
          </a:p>
          <a:p>
            <a:pPr>
              <a:lnSpc>
                <a:spcPct val="160000"/>
              </a:lnSpc>
              <a:spcBef>
                <a:spcPct val="50000"/>
              </a:spcBef>
              <a:buFontTx/>
              <a:buChar char="•"/>
            </a:pPr>
            <a:r>
              <a:rPr lang="pt-BR" sz="1600" b="1">
                <a:latin typeface="Verdana" pitchFamily="34" charset="0"/>
              </a:rPr>
              <a:t>CONFRONTADOR</a:t>
            </a:r>
            <a:r>
              <a:rPr lang="pt-BR" sz="1600">
                <a:latin typeface="Verdana" pitchFamily="34" charset="0"/>
              </a:rPr>
              <a:t>: tática dos limites reais, reunião, mostrar virtudes, e ataques as questões pessoais.</a:t>
            </a:r>
            <a:endParaRPr lang="pt-BR">
              <a:latin typeface="Verdana"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D50E53A3-48AE-413D-93C7-DC6510F407E5}" type="slidenum">
              <a:rPr lang="pt-BR"/>
              <a:pPr/>
              <a:t>124</a:t>
            </a:fld>
            <a:endParaRPr lang="pt-BR"/>
          </a:p>
        </p:txBody>
      </p:sp>
      <p:sp>
        <p:nvSpPr>
          <p:cNvPr id="1771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77155"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77156"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p:txBody>
      </p:sp>
      <p:sp>
        <p:nvSpPr>
          <p:cNvPr id="177158" name="Text Box 4"/>
          <p:cNvSpPr txBox="1">
            <a:spLocks noChangeArrowheads="1"/>
          </p:cNvSpPr>
          <p:nvPr/>
        </p:nvSpPr>
        <p:spPr bwMode="auto">
          <a:xfrm>
            <a:off x="395288" y="1557338"/>
            <a:ext cx="7467600" cy="3911600"/>
          </a:xfrm>
          <a:prstGeom prst="rect">
            <a:avLst/>
          </a:prstGeom>
          <a:noFill/>
          <a:ln w="9525">
            <a:noFill/>
            <a:miter lim="800000"/>
            <a:headEnd/>
            <a:tailEnd/>
          </a:ln>
        </p:spPr>
        <p:txBody>
          <a:bodyPr>
            <a:spAutoFit/>
          </a:bodyPr>
          <a:lstStyle/>
          <a:p>
            <a:pPr>
              <a:lnSpc>
                <a:spcPct val="170000"/>
              </a:lnSpc>
              <a:spcBef>
                <a:spcPct val="50000"/>
              </a:spcBef>
            </a:pPr>
            <a:r>
              <a:rPr lang="pt-BR" u="sng">
                <a:latin typeface="Verdana" pitchFamily="34" charset="0"/>
              </a:rPr>
              <a:t>Diretrizes para lidar com os estilos oponentes (independente do estilo):</a:t>
            </a:r>
          </a:p>
          <a:p>
            <a:pPr>
              <a:lnSpc>
                <a:spcPct val="170000"/>
              </a:lnSpc>
              <a:spcBef>
                <a:spcPct val="50000"/>
              </a:spcBef>
              <a:buFontTx/>
              <a:buChar char="•"/>
            </a:pPr>
            <a:r>
              <a:rPr lang="pt-BR">
                <a:latin typeface="Verdana" pitchFamily="34" charset="0"/>
              </a:rPr>
              <a:t> Deixar que o oponente se comporte com naturalidade</a:t>
            </a:r>
          </a:p>
          <a:p>
            <a:pPr>
              <a:lnSpc>
                <a:spcPct val="170000"/>
              </a:lnSpc>
              <a:spcBef>
                <a:spcPct val="50000"/>
              </a:spcBef>
              <a:buFontTx/>
              <a:buChar char="•"/>
            </a:pPr>
            <a:r>
              <a:rPr lang="pt-BR">
                <a:latin typeface="Verdana" pitchFamily="34" charset="0"/>
              </a:rPr>
              <a:t> Utilizar o sistema de valores do oponente para aumentar a receptividade</a:t>
            </a:r>
          </a:p>
          <a:p>
            <a:pPr>
              <a:lnSpc>
                <a:spcPct val="170000"/>
              </a:lnSpc>
              <a:spcBef>
                <a:spcPct val="50000"/>
              </a:spcBef>
              <a:buFontTx/>
              <a:buChar char="•"/>
            </a:pPr>
            <a:r>
              <a:rPr lang="pt-BR">
                <a:latin typeface="Verdana" pitchFamily="34" charset="0"/>
              </a:rPr>
              <a:t> Guiar o oponente para a conclusão desejada</a:t>
            </a:r>
          </a:p>
          <a:p>
            <a:pPr>
              <a:lnSpc>
                <a:spcPct val="170000"/>
              </a:lnSpc>
              <a:spcBef>
                <a:spcPct val="50000"/>
              </a:spcBef>
              <a:buFontTx/>
              <a:buChar char="•"/>
            </a:pPr>
            <a:r>
              <a:rPr lang="pt-BR">
                <a:latin typeface="Verdana" pitchFamily="34" charset="0"/>
              </a:rPr>
              <a:t> Evitar o desejo de dominar um oponente que pareça fraco</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5ABC8782-137D-4F7F-ADC3-98DD8EB37E76}" type="slidenum">
              <a:rPr lang="pt-BR"/>
              <a:pPr/>
              <a:t>125</a:t>
            </a:fld>
            <a:endParaRPr lang="pt-BR"/>
          </a:p>
        </p:txBody>
      </p:sp>
      <p:sp>
        <p:nvSpPr>
          <p:cNvPr id="17817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78179"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78180"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p:txBody>
      </p:sp>
      <p:sp>
        <p:nvSpPr>
          <p:cNvPr id="178182" name="Text Box 4"/>
          <p:cNvSpPr txBox="1">
            <a:spLocks noChangeArrowheads="1"/>
          </p:cNvSpPr>
          <p:nvPr/>
        </p:nvSpPr>
        <p:spPr bwMode="auto">
          <a:xfrm>
            <a:off x="395288" y="1412875"/>
            <a:ext cx="8424862" cy="4768850"/>
          </a:xfrm>
          <a:prstGeom prst="rect">
            <a:avLst/>
          </a:prstGeom>
          <a:noFill/>
          <a:ln w="9525">
            <a:noFill/>
            <a:miter lim="800000"/>
            <a:headEnd/>
            <a:tailEnd/>
          </a:ln>
        </p:spPr>
        <p:txBody>
          <a:bodyPr>
            <a:spAutoFit/>
          </a:bodyPr>
          <a:lstStyle/>
          <a:p>
            <a:pPr>
              <a:spcBef>
                <a:spcPct val="50000"/>
              </a:spcBef>
            </a:pPr>
            <a:r>
              <a:rPr lang="pt-BR" u="sng">
                <a:latin typeface="Verdana" pitchFamily="34" charset="0"/>
              </a:rPr>
              <a:t>Mudança de estilo durante a negociação:</a:t>
            </a:r>
          </a:p>
          <a:p>
            <a:pPr>
              <a:spcBef>
                <a:spcPct val="50000"/>
              </a:spcBef>
              <a:buFontTx/>
              <a:buChar char="•"/>
            </a:pPr>
            <a:r>
              <a:rPr lang="pt-BR">
                <a:latin typeface="Verdana" pitchFamily="34" charset="0"/>
              </a:rPr>
              <a:t> A NATURAL</a:t>
            </a:r>
          </a:p>
          <a:p>
            <a:pPr>
              <a:spcBef>
                <a:spcPct val="50000"/>
              </a:spcBef>
              <a:buFontTx/>
              <a:buChar char="•"/>
            </a:pPr>
            <a:r>
              <a:rPr lang="pt-BR">
                <a:latin typeface="Verdana" pitchFamily="34" charset="0"/>
              </a:rPr>
              <a:t> A DIRETIVA</a:t>
            </a:r>
          </a:p>
          <a:p>
            <a:pPr>
              <a:spcBef>
                <a:spcPct val="50000"/>
              </a:spcBef>
              <a:buFontTx/>
              <a:buChar char="•"/>
            </a:pPr>
            <a:r>
              <a:rPr lang="pt-BR">
                <a:latin typeface="Verdana" pitchFamily="34" charset="0"/>
              </a:rPr>
              <a:t> A REATIVA</a:t>
            </a:r>
          </a:p>
          <a:p>
            <a:pPr>
              <a:spcBef>
                <a:spcPct val="50000"/>
              </a:spcBef>
              <a:buFontTx/>
              <a:buChar char="•"/>
            </a:pPr>
            <a:endParaRPr lang="pt-BR">
              <a:latin typeface="Verdana" pitchFamily="34" charset="0"/>
            </a:endParaRPr>
          </a:p>
          <a:p>
            <a:pPr>
              <a:spcBef>
                <a:spcPct val="50000"/>
              </a:spcBef>
              <a:buFontTx/>
              <a:buChar char="•"/>
            </a:pPr>
            <a:endParaRPr lang="pt-BR">
              <a:latin typeface="Verdana" pitchFamily="34" charset="0"/>
            </a:endParaRPr>
          </a:p>
          <a:p>
            <a:pPr>
              <a:spcBef>
                <a:spcPct val="50000"/>
              </a:spcBef>
            </a:pPr>
            <a:r>
              <a:rPr lang="pt-BR" u="sng">
                <a:latin typeface="Verdana" pitchFamily="34" charset="0"/>
              </a:rPr>
              <a:t>Diretrizes recomendadas nos casos de mudança de estilo durante a negociação:</a:t>
            </a:r>
          </a:p>
          <a:p>
            <a:pPr>
              <a:spcBef>
                <a:spcPct val="50000"/>
              </a:spcBef>
              <a:buFont typeface="Wingdings" pitchFamily="2" charset="2"/>
              <a:buChar char="ü"/>
            </a:pPr>
            <a:r>
              <a:rPr lang="pt-BR">
                <a:latin typeface="Verdana" pitchFamily="34" charset="0"/>
              </a:rPr>
              <a:t>Reduzir o tempo</a:t>
            </a:r>
          </a:p>
          <a:p>
            <a:pPr>
              <a:spcBef>
                <a:spcPct val="50000"/>
              </a:spcBef>
              <a:buFont typeface="Wingdings" pitchFamily="2" charset="2"/>
              <a:buChar char="ü"/>
            </a:pPr>
            <a:r>
              <a:rPr lang="pt-BR">
                <a:latin typeface="Verdana" pitchFamily="34" charset="0"/>
              </a:rPr>
              <a:t>Lembrar-se dos estilos secundários já conhecidos e das ações </a:t>
            </a:r>
          </a:p>
          <a:p>
            <a:pPr>
              <a:spcBef>
                <a:spcPct val="50000"/>
              </a:spcBef>
              <a:buFontTx/>
              <a:buChar char="•"/>
            </a:pPr>
            <a:endParaRPr lang="pt-BR">
              <a:latin typeface="Verdana" pitchFamily="34" charset="0"/>
            </a:endParaRPr>
          </a:p>
          <a:p>
            <a:pPr>
              <a:spcBef>
                <a:spcPct val="50000"/>
              </a:spcBef>
              <a:buFontTx/>
              <a:buChar char="•"/>
            </a:pPr>
            <a:endParaRPr lang="pt-BR">
              <a:latin typeface="Verdana"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82FC522D-9FA8-497B-9153-70A5E97A4FC2}" type="slidenum">
              <a:rPr lang="pt-BR"/>
              <a:pPr/>
              <a:t>126</a:t>
            </a:fld>
            <a:endParaRPr lang="pt-BR"/>
          </a:p>
        </p:txBody>
      </p:sp>
      <p:sp>
        <p:nvSpPr>
          <p:cNvPr id="1792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79203"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79204" name="Rectangle 4"/>
          <p:cNvSpPr>
            <a:spLocks noChangeArrowheads="1"/>
          </p:cNvSpPr>
          <p:nvPr/>
        </p:nvSpPr>
        <p:spPr bwMode="auto">
          <a:xfrm>
            <a:off x="250825" y="981075"/>
            <a:ext cx="8642350" cy="1187450"/>
          </a:xfrm>
          <a:prstGeom prst="rect">
            <a:avLst/>
          </a:prstGeom>
          <a:noFill/>
          <a:ln w="9525">
            <a:noFill/>
            <a:miter lim="800000"/>
            <a:headEnd/>
            <a:tailEnd/>
          </a:ln>
          <a:effectLst/>
        </p:spPr>
        <p:txBody>
          <a:bodyPr>
            <a:spAutoFit/>
          </a:bodyPr>
          <a:lstStyle/>
          <a:p>
            <a:pPr>
              <a:lnSpc>
                <a:spcPct val="120000"/>
              </a:lnSpc>
            </a:pPr>
            <a:r>
              <a:rPr lang="pt-BR" sz="2000" b="1"/>
              <a:t>Uso dos tipos psicológicos na solução de conflitos</a:t>
            </a:r>
          </a:p>
          <a:p>
            <a:pPr>
              <a:lnSpc>
                <a:spcPct val="120000"/>
              </a:lnSpc>
            </a:pPr>
            <a:endParaRPr lang="pt-BR" sz="2000" b="1"/>
          </a:p>
          <a:p>
            <a:pPr>
              <a:lnSpc>
                <a:spcPct val="120000"/>
              </a:lnSpc>
            </a:pPr>
            <a:r>
              <a:rPr lang="en-GB" sz="2000" b="1">
                <a:solidFill>
                  <a:schemeClr val="tx2"/>
                </a:solidFill>
              </a:rPr>
              <a:t>Influências culturais nos estilos de negociação</a:t>
            </a:r>
            <a:endParaRPr lang="pt-BR" sz="2000" b="1">
              <a:solidFill>
                <a:schemeClr val="tx2"/>
              </a:solidFill>
            </a:endParaRPr>
          </a:p>
        </p:txBody>
      </p:sp>
      <p:sp>
        <p:nvSpPr>
          <p:cNvPr id="179206" name="Text Box 4"/>
          <p:cNvSpPr txBox="1">
            <a:spLocks noChangeArrowheads="1"/>
          </p:cNvSpPr>
          <p:nvPr/>
        </p:nvSpPr>
        <p:spPr bwMode="auto">
          <a:xfrm>
            <a:off x="395288" y="2492375"/>
            <a:ext cx="7467600" cy="2430463"/>
          </a:xfrm>
          <a:prstGeom prst="rect">
            <a:avLst/>
          </a:prstGeom>
          <a:noFill/>
          <a:ln w="9525">
            <a:noFill/>
            <a:miter lim="800000"/>
            <a:headEnd/>
            <a:tailEnd/>
          </a:ln>
        </p:spPr>
        <p:txBody>
          <a:bodyPr>
            <a:spAutoFit/>
          </a:bodyPr>
          <a:lstStyle/>
          <a:p>
            <a:pPr>
              <a:spcBef>
                <a:spcPct val="50000"/>
              </a:spcBef>
              <a:buFont typeface="Wingdings" pitchFamily="2" charset="2"/>
              <a:buChar char="v"/>
            </a:pPr>
            <a:r>
              <a:rPr lang="pt-BR">
                <a:latin typeface="Verdana" pitchFamily="34" charset="0"/>
              </a:rPr>
              <a:t>Sensibilidade</a:t>
            </a:r>
          </a:p>
          <a:p>
            <a:pPr>
              <a:spcBef>
                <a:spcPct val="50000"/>
              </a:spcBef>
              <a:buFont typeface="Wingdings" pitchFamily="2" charset="2"/>
              <a:buChar char="v"/>
            </a:pPr>
            <a:r>
              <a:rPr lang="pt-BR">
                <a:latin typeface="Verdana" pitchFamily="34" charset="0"/>
              </a:rPr>
              <a:t>Autoridade</a:t>
            </a:r>
          </a:p>
          <a:p>
            <a:pPr>
              <a:spcBef>
                <a:spcPct val="50000"/>
              </a:spcBef>
              <a:buFont typeface="Wingdings" pitchFamily="2" charset="2"/>
              <a:buChar char="v"/>
            </a:pPr>
            <a:r>
              <a:rPr lang="pt-BR">
                <a:latin typeface="Verdana" pitchFamily="34" charset="0"/>
              </a:rPr>
              <a:t>Rivalidade</a:t>
            </a:r>
          </a:p>
          <a:p>
            <a:pPr>
              <a:spcBef>
                <a:spcPct val="50000"/>
              </a:spcBef>
              <a:buFont typeface="Wingdings" pitchFamily="2" charset="2"/>
              <a:buChar char="v"/>
            </a:pPr>
            <a:r>
              <a:rPr lang="pt-BR">
                <a:latin typeface="Verdana" pitchFamily="34" charset="0"/>
              </a:rPr>
              <a:t>Apoio ao oponente</a:t>
            </a:r>
          </a:p>
          <a:p>
            <a:pPr>
              <a:spcBef>
                <a:spcPct val="50000"/>
              </a:spcBef>
              <a:buFont typeface="Wingdings" pitchFamily="2" charset="2"/>
              <a:buChar char="v"/>
            </a:pPr>
            <a:r>
              <a:rPr lang="pt-BR">
                <a:latin typeface="Verdana" pitchFamily="34" charset="0"/>
              </a:rPr>
              <a:t>Vínculos pessoais</a:t>
            </a:r>
          </a:p>
          <a:p>
            <a:pPr>
              <a:spcBef>
                <a:spcPct val="50000"/>
              </a:spcBef>
              <a:buFont typeface="Wingdings" pitchFamily="2" charset="2"/>
              <a:buChar char="v"/>
            </a:pPr>
            <a:r>
              <a:rPr lang="pt-BR">
                <a:latin typeface="Verdana" pitchFamily="34" charset="0"/>
              </a:rPr>
              <a:t>Detalhes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7EC98740-5C0F-4683-AA4A-F11F4F424A83}" type="slidenum">
              <a:rPr lang="pt-BR"/>
              <a:pPr/>
              <a:t>127</a:t>
            </a:fld>
            <a:endParaRPr lang="pt-BR"/>
          </a:p>
        </p:txBody>
      </p:sp>
      <p:sp>
        <p:nvSpPr>
          <p:cNvPr id="18329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83299"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83300"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p:txBody>
      </p:sp>
      <p:sp>
        <p:nvSpPr>
          <p:cNvPr id="183301" name="Text Box 4"/>
          <p:cNvSpPr txBox="1">
            <a:spLocks noChangeArrowheads="1"/>
          </p:cNvSpPr>
          <p:nvPr/>
        </p:nvSpPr>
        <p:spPr bwMode="auto">
          <a:xfrm>
            <a:off x="395288" y="2492375"/>
            <a:ext cx="7467600" cy="3392488"/>
          </a:xfrm>
          <a:prstGeom prst="rect">
            <a:avLst/>
          </a:prstGeom>
          <a:noFill/>
          <a:ln w="9525">
            <a:noFill/>
            <a:miter lim="800000"/>
            <a:headEnd/>
            <a:tailEnd/>
          </a:ln>
        </p:spPr>
        <p:txBody>
          <a:bodyPr>
            <a:spAutoFit/>
          </a:bodyPr>
          <a:lstStyle/>
          <a:p>
            <a:pPr>
              <a:spcBef>
                <a:spcPct val="50000"/>
              </a:spcBef>
              <a:buFont typeface="Wingdings" pitchFamily="2" charset="2"/>
              <a:buChar char="v"/>
            </a:pPr>
            <a:r>
              <a:rPr lang="pt-BR">
                <a:latin typeface="Verdana" pitchFamily="34" charset="0"/>
              </a:rPr>
              <a:t>O termo acima nada mais é do que a “percepção do mundo” que cada indivíduo possui.</a:t>
            </a:r>
          </a:p>
          <a:p>
            <a:pPr>
              <a:spcBef>
                <a:spcPct val="50000"/>
              </a:spcBef>
              <a:buFont typeface="Wingdings" pitchFamily="2" charset="2"/>
              <a:buNone/>
            </a:pPr>
            <a:r>
              <a:rPr lang="pt-BR">
                <a:latin typeface="Verdana" pitchFamily="34" charset="0"/>
              </a:rPr>
              <a:t>Ele é construído por</a:t>
            </a:r>
          </a:p>
          <a:p>
            <a:pPr>
              <a:spcBef>
                <a:spcPct val="50000"/>
              </a:spcBef>
              <a:buFont typeface="Wingdings" pitchFamily="2" charset="2"/>
              <a:buChar char="v"/>
            </a:pPr>
            <a:r>
              <a:rPr lang="pt-BR">
                <a:latin typeface="Verdana" pitchFamily="34" charset="0"/>
              </a:rPr>
              <a:t>Valores</a:t>
            </a:r>
          </a:p>
          <a:p>
            <a:pPr>
              <a:spcBef>
                <a:spcPct val="50000"/>
              </a:spcBef>
              <a:buFont typeface="Wingdings" pitchFamily="2" charset="2"/>
              <a:buChar char="v"/>
            </a:pPr>
            <a:r>
              <a:rPr lang="pt-BR">
                <a:latin typeface="Verdana" pitchFamily="34" charset="0"/>
              </a:rPr>
              <a:t>Experiência de vida</a:t>
            </a:r>
          </a:p>
          <a:p>
            <a:pPr>
              <a:spcBef>
                <a:spcPct val="50000"/>
              </a:spcBef>
              <a:buFont typeface="Wingdings" pitchFamily="2" charset="2"/>
              <a:buChar char="v"/>
            </a:pPr>
            <a:r>
              <a:rPr lang="pt-BR">
                <a:latin typeface="Verdana" pitchFamily="34" charset="0"/>
              </a:rPr>
              <a:t>Cultura</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Em síntese, é a capacidade do indivíduo de analisar cada situação tendo o discernimento do “certo e errado”</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13C2FAE9-31DB-4792-B21D-8B537A5B2AD0}" type="slidenum">
              <a:rPr lang="pt-BR"/>
              <a:pPr/>
              <a:t>128</a:t>
            </a:fld>
            <a:endParaRPr lang="pt-BR"/>
          </a:p>
        </p:txBody>
      </p:sp>
      <p:sp>
        <p:nvSpPr>
          <p:cNvPr id="1843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84323"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84324"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p:txBody>
      </p:sp>
      <p:sp>
        <p:nvSpPr>
          <p:cNvPr id="184325" name="Text Box 4"/>
          <p:cNvSpPr txBox="1">
            <a:spLocks noChangeArrowheads="1"/>
          </p:cNvSpPr>
          <p:nvPr/>
        </p:nvSpPr>
        <p:spPr bwMode="auto">
          <a:xfrm>
            <a:off x="395288" y="2492375"/>
            <a:ext cx="8208962" cy="3392488"/>
          </a:xfrm>
          <a:prstGeom prst="rect">
            <a:avLst/>
          </a:prstGeom>
          <a:noFill/>
          <a:ln w="9525">
            <a:noFill/>
            <a:miter lim="800000"/>
            <a:headEnd/>
            <a:tailEnd/>
          </a:ln>
        </p:spPr>
        <p:txBody>
          <a:bodyPr>
            <a:spAutoFit/>
          </a:bodyPr>
          <a:lstStyle/>
          <a:p>
            <a:pPr>
              <a:spcBef>
                <a:spcPct val="50000"/>
              </a:spcBef>
              <a:buFont typeface="Wingdings" pitchFamily="2" charset="2"/>
              <a:buNone/>
            </a:pPr>
            <a:r>
              <a:rPr lang="pt-BR">
                <a:latin typeface="Verdana" pitchFamily="34" charset="0"/>
              </a:rPr>
              <a:t>Muukkonen define este termo como um sistema de valores, atitudes e crenças </a:t>
            </a:r>
            <a:r>
              <a:rPr lang="pt-BR" b="1">
                <a:solidFill>
                  <a:schemeClr val="accent2"/>
                </a:solidFill>
                <a:latin typeface="Verdana" pitchFamily="34" charset="0"/>
              </a:rPr>
              <a:t>mantidas por um grupo específico.</a:t>
            </a:r>
          </a:p>
          <a:p>
            <a:pPr>
              <a:spcBef>
                <a:spcPct val="50000"/>
              </a:spcBef>
              <a:buFont typeface="Wingdings" pitchFamily="2" charset="2"/>
              <a:buNone/>
            </a:pPr>
            <a:r>
              <a:rPr lang="pt-BR">
                <a:latin typeface="Verdana" pitchFamily="34" charset="0"/>
              </a:rPr>
              <a:t>Podemos enumerar alguns exemplos:</a:t>
            </a:r>
          </a:p>
          <a:p>
            <a:pPr>
              <a:spcBef>
                <a:spcPct val="50000"/>
              </a:spcBef>
              <a:buFont typeface="Wingdings" pitchFamily="2" charset="2"/>
              <a:buChar char="v"/>
            </a:pPr>
            <a:r>
              <a:rPr lang="pt-BR">
                <a:latin typeface="Verdana" pitchFamily="34" charset="0"/>
              </a:rPr>
              <a:t>Igreja</a:t>
            </a:r>
          </a:p>
          <a:p>
            <a:pPr>
              <a:spcBef>
                <a:spcPct val="50000"/>
              </a:spcBef>
              <a:buFont typeface="Wingdings" pitchFamily="2" charset="2"/>
              <a:buChar char="v"/>
            </a:pPr>
            <a:r>
              <a:rPr lang="pt-BR">
                <a:latin typeface="Verdana" pitchFamily="34" charset="0"/>
              </a:rPr>
              <a:t>Grupo de amigos</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Esse autor destaca como as </a:t>
            </a:r>
            <a:r>
              <a:rPr lang="pt-BR" b="1"/>
              <a:t>WELTANSCHAUUNGEN </a:t>
            </a:r>
            <a:r>
              <a:rPr lang="pt-BR"/>
              <a:t>orientam a maneira como as pessoas vêem o ambiente e o seu papel dentro dele.</a:t>
            </a:r>
            <a:endParaRPr lang="pt-BR" b="1"/>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24BE9475-FC32-4FC6-9550-2E7F7DFAB96A}" type="slidenum">
              <a:rPr lang="pt-BR"/>
              <a:pPr/>
              <a:t>129</a:t>
            </a:fld>
            <a:endParaRPr lang="pt-BR"/>
          </a:p>
        </p:txBody>
      </p:sp>
      <p:sp>
        <p:nvSpPr>
          <p:cNvPr id="1863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86371"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86372"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p:txBody>
      </p:sp>
      <p:sp>
        <p:nvSpPr>
          <p:cNvPr id="186373" name="Text Box 4"/>
          <p:cNvSpPr txBox="1">
            <a:spLocks noChangeArrowheads="1"/>
          </p:cNvSpPr>
          <p:nvPr/>
        </p:nvSpPr>
        <p:spPr bwMode="auto">
          <a:xfrm>
            <a:off x="323850" y="2276475"/>
            <a:ext cx="8208963" cy="2566988"/>
          </a:xfrm>
          <a:prstGeom prst="rect">
            <a:avLst/>
          </a:prstGeom>
          <a:noFill/>
          <a:ln w="9525">
            <a:noFill/>
            <a:miter lim="800000"/>
            <a:headEnd/>
            <a:tailEnd/>
          </a:ln>
        </p:spPr>
        <p:txBody>
          <a:bodyPr>
            <a:spAutoFit/>
          </a:bodyPr>
          <a:lstStyle/>
          <a:p>
            <a:pPr>
              <a:spcBef>
                <a:spcPct val="50000"/>
              </a:spcBef>
              <a:buFont typeface="Wingdings" pitchFamily="2" charset="2"/>
              <a:buNone/>
            </a:pPr>
            <a:r>
              <a:rPr lang="pt-BR">
                <a:latin typeface="Verdana" pitchFamily="34" charset="0"/>
              </a:rPr>
              <a:t>Mas o que significa percepção</a:t>
            </a:r>
            <a:r>
              <a:rPr lang="pt-BR" b="1">
                <a:latin typeface="Verdana" pitchFamily="34" charset="0"/>
              </a:rPr>
              <a:t>?</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É um processo dinâmico, pelo qual aquele que percebe atribui um significado as matérias brutas oriundas do meio ambiente.</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Um indivíduo pode ter uma percepção diferente de outro, mesmo se o assunto abordado for o mesmo. </a:t>
            </a:r>
            <a:endParaRPr lang="pt-BR"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B715CD9E-8479-4441-93D3-2D008D80EF62}" type="slidenum">
              <a:rPr lang="pt-BR"/>
              <a:pPr/>
              <a:t>13</a:t>
            </a:fld>
            <a:endParaRPr lang="pt-BR"/>
          </a:p>
        </p:txBody>
      </p:sp>
      <p:sp>
        <p:nvSpPr>
          <p:cNvPr id="4098"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4099" name="Rectangle 3"/>
          <p:cNvSpPr>
            <a:spLocks noGrp="1" noChangeArrowheads="1"/>
          </p:cNvSpPr>
          <p:nvPr>
            <p:ph type="body" idx="1"/>
          </p:nvPr>
        </p:nvSpPr>
        <p:spPr>
          <a:xfrm>
            <a:off x="457200" y="981075"/>
            <a:ext cx="8229600" cy="5145088"/>
          </a:xfrm>
        </p:spPr>
        <p:txBody>
          <a:bodyPr/>
          <a:lstStyle/>
          <a:p>
            <a:pPr>
              <a:lnSpc>
                <a:spcPct val="130000"/>
              </a:lnSpc>
              <a:buFontTx/>
              <a:buNone/>
            </a:pPr>
            <a:r>
              <a:rPr lang="pt-BR" sz="2400"/>
              <a:t>Abordagem Sistêmica da Negociação</a:t>
            </a:r>
          </a:p>
          <a:p>
            <a:pPr algn="just">
              <a:lnSpc>
                <a:spcPct val="130000"/>
              </a:lnSpc>
            </a:pPr>
            <a:r>
              <a:rPr lang="pt-BR" sz="2400">
                <a:effectLst>
                  <a:outerShdw blurRad="38100" dist="38100" dir="2700000" algn="tl">
                    <a:srgbClr val="C0C0C0"/>
                  </a:outerShdw>
                </a:effectLst>
              </a:rPr>
              <a:t>TEORIA GERAL DOS SISTEMAS – O desempenho  de qualquer componente depende do sistema em que se insere. É necessário uma abordagem holística  ou sistêmica para lidar com a complexidade do todo.</a:t>
            </a:r>
          </a:p>
          <a:p>
            <a:pPr algn="just">
              <a:lnSpc>
                <a:spcPct val="130000"/>
              </a:lnSpc>
              <a:buFontTx/>
              <a:buNone/>
            </a:pPr>
            <a:r>
              <a:rPr lang="pt-BR" sz="2400">
                <a:effectLst>
                  <a:outerShdw blurRad="38100" dist="38100" dir="2700000" algn="tl">
                    <a:srgbClr val="C0C0C0"/>
                  </a:outerShdw>
                </a:effectLst>
              </a:rPr>
              <a:t>	(Em 1937, lança as bases da teoria dos sistemas - Ludwig Von Bertalanffy).</a:t>
            </a:r>
          </a:p>
          <a:p>
            <a:pPr algn="just">
              <a:lnSpc>
                <a:spcPct val="130000"/>
              </a:lnSpc>
              <a:buFontTx/>
              <a:buNone/>
            </a:pPr>
            <a:r>
              <a:rPr lang="pt-BR" sz="2400"/>
              <a:t>A teoria de Bertalanffy trazia uma visão holístíca de todo o sistema organizacional sendo estas compreendidas como partes de um sistema aberto</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ço Reservado para Número de Slide 6"/>
          <p:cNvSpPr>
            <a:spLocks noGrp="1"/>
          </p:cNvSpPr>
          <p:nvPr>
            <p:ph type="sldNum" sz="quarter" idx="12"/>
          </p:nvPr>
        </p:nvSpPr>
        <p:spPr/>
        <p:txBody>
          <a:bodyPr/>
          <a:lstStyle/>
          <a:p>
            <a:fld id="{50AE9055-B136-4394-B14F-C1823A0AC083}" type="slidenum">
              <a:rPr lang="pt-BR"/>
              <a:pPr/>
              <a:t>130</a:t>
            </a:fld>
            <a:endParaRPr lang="pt-BR"/>
          </a:p>
        </p:txBody>
      </p:sp>
      <p:sp>
        <p:nvSpPr>
          <p:cNvPr id="1873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87395"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87396"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p:txBody>
      </p:sp>
      <p:pic>
        <p:nvPicPr>
          <p:cNvPr id="187397" name="Picture 5" descr="j0293646"/>
          <p:cNvPicPr>
            <a:picLocks noChangeAspect="1" noChangeArrowheads="1"/>
          </p:cNvPicPr>
          <p:nvPr/>
        </p:nvPicPr>
        <p:blipFill>
          <a:blip r:embed="rId2" cstate="print"/>
          <a:srcRect/>
          <a:stretch>
            <a:fillRect/>
          </a:stretch>
        </p:blipFill>
        <p:spPr bwMode="auto">
          <a:xfrm>
            <a:off x="1116013" y="4254500"/>
            <a:ext cx="1079500" cy="974725"/>
          </a:xfrm>
          <a:prstGeom prst="rect">
            <a:avLst/>
          </a:prstGeom>
          <a:noFill/>
        </p:spPr>
      </p:pic>
      <p:pic>
        <p:nvPicPr>
          <p:cNvPr id="187398" name="Picture 6" descr="j0293632"/>
          <p:cNvPicPr>
            <a:picLocks noChangeAspect="1" noChangeArrowheads="1"/>
          </p:cNvPicPr>
          <p:nvPr/>
        </p:nvPicPr>
        <p:blipFill>
          <a:blip r:embed="rId3" cstate="print"/>
          <a:srcRect/>
          <a:stretch>
            <a:fillRect/>
          </a:stretch>
        </p:blipFill>
        <p:spPr bwMode="auto">
          <a:xfrm>
            <a:off x="5940425" y="4221163"/>
            <a:ext cx="1241425" cy="936625"/>
          </a:xfrm>
          <a:prstGeom prst="rect">
            <a:avLst/>
          </a:prstGeom>
          <a:noFill/>
        </p:spPr>
      </p:pic>
      <p:sp>
        <p:nvSpPr>
          <p:cNvPr id="187399" name="Rectangle 7"/>
          <p:cNvSpPr>
            <a:spLocks noChangeArrowheads="1"/>
          </p:cNvSpPr>
          <p:nvPr/>
        </p:nvSpPr>
        <p:spPr bwMode="auto">
          <a:xfrm>
            <a:off x="611188" y="2565400"/>
            <a:ext cx="1296987" cy="358775"/>
          </a:xfrm>
          <a:prstGeom prst="rect">
            <a:avLst/>
          </a:prstGeom>
          <a:solidFill>
            <a:schemeClr val="accent1"/>
          </a:solidFill>
          <a:ln w="9525">
            <a:solidFill>
              <a:schemeClr val="tx1"/>
            </a:solidFill>
            <a:miter lim="800000"/>
            <a:headEnd/>
            <a:tailEnd/>
          </a:ln>
          <a:effectLst/>
        </p:spPr>
        <p:txBody>
          <a:bodyPr wrap="none" anchor="ctr"/>
          <a:lstStyle/>
          <a:p>
            <a:pPr algn="ctr"/>
            <a:r>
              <a:rPr lang="pt-BR"/>
              <a:t>codificação</a:t>
            </a:r>
          </a:p>
        </p:txBody>
      </p:sp>
      <p:sp>
        <p:nvSpPr>
          <p:cNvPr id="187400" name="Rectangle 8"/>
          <p:cNvSpPr>
            <a:spLocks noChangeArrowheads="1"/>
          </p:cNvSpPr>
          <p:nvPr/>
        </p:nvSpPr>
        <p:spPr bwMode="auto">
          <a:xfrm>
            <a:off x="6011863" y="2565400"/>
            <a:ext cx="1512887" cy="358775"/>
          </a:xfrm>
          <a:prstGeom prst="rect">
            <a:avLst/>
          </a:prstGeom>
          <a:solidFill>
            <a:schemeClr val="accent1"/>
          </a:solidFill>
          <a:ln w="9525">
            <a:solidFill>
              <a:schemeClr val="tx1"/>
            </a:solidFill>
            <a:miter lim="800000"/>
            <a:headEnd/>
            <a:tailEnd/>
          </a:ln>
          <a:effectLst/>
        </p:spPr>
        <p:txBody>
          <a:bodyPr wrap="none" anchor="ctr"/>
          <a:lstStyle/>
          <a:p>
            <a:pPr algn="ctr"/>
            <a:r>
              <a:rPr lang="pt-BR"/>
              <a:t>Decodificação</a:t>
            </a:r>
          </a:p>
        </p:txBody>
      </p:sp>
      <p:sp>
        <p:nvSpPr>
          <p:cNvPr id="187401" name="Text Box 9"/>
          <p:cNvSpPr txBox="1">
            <a:spLocks noChangeArrowheads="1"/>
          </p:cNvSpPr>
          <p:nvPr/>
        </p:nvSpPr>
        <p:spPr bwMode="auto">
          <a:xfrm>
            <a:off x="519113" y="1936750"/>
            <a:ext cx="1301750" cy="366713"/>
          </a:xfrm>
          <a:prstGeom prst="rect">
            <a:avLst/>
          </a:prstGeom>
          <a:noFill/>
          <a:ln w="9525">
            <a:noFill/>
            <a:miter lim="800000"/>
            <a:headEnd/>
            <a:tailEnd/>
          </a:ln>
          <a:effectLst/>
        </p:spPr>
        <p:txBody>
          <a:bodyPr wrap="none">
            <a:spAutoFit/>
          </a:bodyPr>
          <a:lstStyle/>
          <a:p>
            <a:r>
              <a:rPr lang="pt-BR"/>
              <a:t>Significado</a:t>
            </a:r>
          </a:p>
        </p:txBody>
      </p:sp>
      <p:sp>
        <p:nvSpPr>
          <p:cNvPr id="187402" name="Text Box 10"/>
          <p:cNvSpPr txBox="1">
            <a:spLocks noChangeArrowheads="1"/>
          </p:cNvSpPr>
          <p:nvPr/>
        </p:nvSpPr>
        <p:spPr bwMode="auto">
          <a:xfrm>
            <a:off x="5919788" y="1936750"/>
            <a:ext cx="1619250" cy="366713"/>
          </a:xfrm>
          <a:prstGeom prst="rect">
            <a:avLst/>
          </a:prstGeom>
          <a:noFill/>
          <a:ln w="9525">
            <a:noFill/>
            <a:miter lim="800000"/>
            <a:headEnd/>
            <a:tailEnd/>
          </a:ln>
          <a:effectLst/>
        </p:spPr>
        <p:txBody>
          <a:bodyPr wrap="none">
            <a:spAutoFit/>
          </a:bodyPr>
          <a:lstStyle/>
          <a:p>
            <a:r>
              <a:rPr lang="pt-BR"/>
              <a:t>Compreensão</a:t>
            </a:r>
          </a:p>
        </p:txBody>
      </p:sp>
      <p:sp>
        <p:nvSpPr>
          <p:cNvPr id="187403" name="Text Box 11"/>
          <p:cNvSpPr txBox="1">
            <a:spLocks noChangeArrowheads="1"/>
          </p:cNvSpPr>
          <p:nvPr/>
        </p:nvSpPr>
        <p:spPr bwMode="auto">
          <a:xfrm>
            <a:off x="3040063" y="1647825"/>
            <a:ext cx="1530350" cy="366713"/>
          </a:xfrm>
          <a:prstGeom prst="rect">
            <a:avLst/>
          </a:prstGeom>
          <a:noFill/>
          <a:ln w="9525">
            <a:noFill/>
            <a:miter lim="800000"/>
            <a:headEnd/>
            <a:tailEnd/>
          </a:ln>
          <a:effectLst/>
        </p:spPr>
        <p:txBody>
          <a:bodyPr wrap="none">
            <a:spAutoFit/>
          </a:bodyPr>
          <a:lstStyle/>
          <a:p>
            <a:r>
              <a:rPr lang="pt-BR" b="1"/>
              <a:t>MENSAGEM</a:t>
            </a:r>
          </a:p>
        </p:txBody>
      </p:sp>
      <p:sp>
        <p:nvSpPr>
          <p:cNvPr id="187404" name="Oval 12"/>
          <p:cNvSpPr>
            <a:spLocks noChangeArrowheads="1"/>
          </p:cNvSpPr>
          <p:nvPr/>
        </p:nvSpPr>
        <p:spPr bwMode="auto">
          <a:xfrm>
            <a:off x="539750" y="3357563"/>
            <a:ext cx="1655763" cy="647700"/>
          </a:xfrm>
          <a:prstGeom prst="ellipse">
            <a:avLst/>
          </a:prstGeom>
          <a:solidFill>
            <a:schemeClr val="accent1"/>
          </a:solidFill>
          <a:ln w="9525">
            <a:solidFill>
              <a:schemeClr val="tx1"/>
            </a:solidFill>
            <a:round/>
            <a:headEnd/>
            <a:tailEnd/>
          </a:ln>
          <a:effectLst/>
        </p:spPr>
        <p:txBody>
          <a:bodyPr wrap="none" anchor="ctr"/>
          <a:lstStyle/>
          <a:p>
            <a:pPr algn="ctr"/>
            <a:r>
              <a:rPr lang="pt-BR"/>
              <a:t>Emissor</a:t>
            </a:r>
          </a:p>
        </p:txBody>
      </p:sp>
      <p:sp>
        <p:nvSpPr>
          <p:cNvPr id="187405" name="Oval 13"/>
          <p:cNvSpPr>
            <a:spLocks noChangeArrowheads="1"/>
          </p:cNvSpPr>
          <p:nvPr/>
        </p:nvSpPr>
        <p:spPr bwMode="auto">
          <a:xfrm>
            <a:off x="5940425" y="3357563"/>
            <a:ext cx="1655763" cy="647700"/>
          </a:xfrm>
          <a:prstGeom prst="ellipse">
            <a:avLst/>
          </a:prstGeom>
          <a:solidFill>
            <a:schemeClr val="accent1"/>
          </a:solidFill>
          <a:ln w="9525">
            <a:solidFill>
              <a:schemeClr val="tx1"/>
            </a:solidFill>
            <a:round/>
            <a:headEnd/>
            <a:tailEnd/>
          </a:ln>
          <a:effectLst/>
        </p:spPr>
        <p:txBody>
          <a:bodyPr wrap="none" anchor="ctr"/>
          <a:lstStyle/>
          <a:p>
            <a:pPr algn="ctr"/>
            <a:r>
              <a:rPr lang="pt-BR"/>
              <a:t>Receptor</a:t>
            </a:r>
          </a:p>
        </p:txBody>
      </p:sp>
      <p:sp>
        <p:nvSpPr>
          <p:cNvPr id="187406" name="Rectangle 14"/>
          <p:cNvSpPr>
            <a:spLocks noChangeArrowheads="1"/>
          </p:cNvSpPr>
          <p:nvPr/>
        </p:nvSpPr>
        <p:spPr bwMode="auto">
          <a:xfrm>
            <a:off x="3421063" y="3429000"/>
            <a:ext cx="1295400" cy="504825"/>
          </a:xfrm>
          <a:prstGeom prst="rect">
            <a:avLst/>
          </a:prstGeom>
          <a:solidFill>
            <a:schemeClr val="accent1"/>
          </a:solidFill>
          <a:ln w="9525">
            <a:solidFill>
              <a:schemeClr val="tx1"/>
            </a:solidFill>
            <a:miter lim="800000"/>
            <a:headEnd/>
            <a:tailEnd/>
          </a:ln>
          <a:effectLst/>
        </p:spPr>
        <p:txBody>
          <a:bodyPr wrap="none" anchor="ctr"/>
          <a:lstStyle/>
          <a:p>
            <a:pPr algn="ctr"/>
            <a:r>
              <a:rPr lang="pt-BR"/>
              <a:t>Canal</a:t>
            </a:r>
          </a:p>
        </p:txBody>
      </p:sp>
      <p:sp>
        <p:nvSpPr>
          <p:cNvPr id="187407" name="AutoShape 15"/>
          <p:cNvSpPr>
            <a:spLocks noChangeArrowheads="1"/>
          </p:cNvSpPr>
          <p:nvPr/>
        </p:nvSpPr>
        <p:spPr bwMode="auto">
          <a:xfrm>
            <a:off x="2484438" y="2349500"/>
            <a:ext cx="792162" cy="3527425"/>
          </a:xfrm>
          <a:prstGeom prst="lightningBolt">
            <a:avLst/>
          </a:prstGeom>
          <a:solidFill>
            <a:schemeClr val="accent1"/>
          </a:solidFill>
          <a:ln w="9525">
            <a:solidFill>
              <a:schemeClr val="tx1"/>
            </a:solidFill>
            <a:miter lim="800000"/>
            <a:headEnd/>
            <a:tailEnd/>
          </a:ln>
          <a:effectLst/>
        </p:spPr>
        <p:txBody>
          <a:bodyPr wrap="none" anchor="ctr"/>
          <a:lstStyle/>
          <a:p>
            <a:endParaRPr lang="pt-BR"/>
          </a:p>
        </p:txBody>
      </p:sp>
      <p:sp>
        <p:nvSpPr>
          <p:cNvPr id="187408" name="AutoShape 16"/>
          <p:cNvSpPr>
            <a:spLocks noChangeArrowheads="1"/>
          </p:cNvSpPr>
          <p:nvPr/>
        </p:nvSpPr>
        <p:spPr bwMode="auto">
          <a:xfrm>
            <a:off x="4932363" y="2276475"/>
            <a:ext cx="792162" cy="3527425"/>
          </a:xfrm>
          <a:prstGeom prst="lightningBolt">
            <a:avLst/>
          </a:prstGeom>
          <a:solidFill>
            <a:schemeClr val="accent1"/>
          </a:solidFill>
          <a:ln w="9525">
            <a:solidFill>
              <a:schemeClr val="tx1"/>
            </a:solidFill>
            <a:miter lim="800000"/>
            <a:headEnd/>
            <a:tailEnd/>
          </a:ln>
          <a:effectLst/>
        </p:spPr>
        <p:txBody>
          <a:bodyPr wrap="none" anchor="ctr"/>
          <a:lstStyle/>
          <a:p>
            <a:endParaRPr lang="pt-BR"/>
          </a:p>
        </p:txBody>
      </p:sp>
      <p:sp>
        <p:nvSpPr>
          <p:cNvPr id="187409" name="AutoShape 17"/>
          <p:cNvSpPr>
            <a:spLocks noChangeArrowheads="1"/>
          </p:cNvSpPr>
          <p:nvPr/>
        </p:nvSpPr>
        <p:spPr bwMode="auto">
          <a:xfrm>
            <a:off x="2411413" y="3502025"/>
            <a:ext cx="936625" cy="287338"/>
          </a:xfrm>
          <a:prstGeom prst="rightArrow">
            <a:avLst>
              <a:gd name="adj1" fmla="val 50000"/>
              <a:gd name="adj2" fmla="val 81492"/>
            </a:avLst>
          </a:prstGeom>
          <a:solidFill>
            <a:schemeClr val="tx1"/>
          </a:solidFill>
          <a:ln w="9525">
            <a:solidFill>
              <a:schemeClr val="tx1"/>
            </a:solidFill>
            <a:miter lim="800000"/>
            <a:headEnd/>
            <a:tailEnd/>
          </a:ln>
          <a:effectLst/>
        </p:spPr>
        <p:txBody>
          <a:bodyPr wrap="none" anchor="ctr"/>
          <a:lstStyle/>
          <a:p>
            <a:endParaRPr lang="pt-BR"/>
          </a:p>
        </p:txBody>
      </p:sp>
      <p:sp>
        <p:nvSpPr>
          <p:cNvPr id="187410" name="AutoShape 18"/>
          <p:cNvSpPr>
            <a:spLocks noChangeArrowheads="1"/>
          </p:cNvSpPr>
          <p:nvPr/>
        </p:nvSpPr>
        <p:spPr bwMode="auto">
          <a:xfrm>
            <a:off x="4930775" y="3500438"/>
            <a:ext cx="936625" cy="287337"/>
          </a:xfrm>
          <a:prstGeom prst="rightArrow">
            <a:avLst>
              <a:gd name="adj1" fmla="val 50000"/>
              <a:gd name="adj2" fmla="val 81492"/>
            </a:avLst>
          </a:prstGeom>
          <a:solidFill>
            <a:schemeClr val="tx1"/>
          </a:solidFill>
          <a:ln w="9525">
            <a:solidFill>
              <a:schemeClr val="tx1"/>
            </a:solidFill>
            <a:miter lim="800000"/>
            <a:headEnd/>
            <a:tailEnd/>
          </a:ln>
          <a:effectLst/>
        </p:spPr>
        <p:txBody>
          <a:bodyPr wrap="none" anchor="ctr"/>
          <a:lstStyle/>
          <a:p>
            <a:endParaRPr lang="pt-BR"/>
          </a:p>
        </p:txBody>
      </p:sp>
      <p:sp>
        <p:nvSpPr>
          <p:cNvPr id="187411" name="Text Box 19"/>
          <p:cNvSpPr txBox="1">
            <a:spLocks noChangeArrowheads="1"/>
          </p:cNvSpPr>
          <p:nvPr/>
        </p:nvSpPr>
        <p:spPr bwMode="auto">
          <a:xfrm>
            <a:off x="2824163" y="5897563"/>
            <a:ext cx="1174750" cy="641350"/>
          </a:xfrm>
          <a:prstGeom prst="rect">
            <a:avLst/>
          </a:prstGeom>
          <a:noFill/>
          <a:ln w="9525">
            <a:noFill/>
            <a:miter lim="800000"/>
            <a:headEnd/>
            <a:tailEnd/>
          </a:ln>
          <a:effectLst/>
        </p:spPr>
        <p:txBody>
          <a:bodyPr wrap="none">
            <a:spAutoFit/>
          </a:bodyPr>
          <a:lstStyle/>
          <a:p>
            <a:r>
              <a:rPr lang="pt-BR"/>
              <a:t>Barreiras </a:t>
            </a:r>
          </a:p>
          <a:p>
            <a:r>
              <a:rPr lang="pt-BR"/>
              <a:t>E Ruídos</a:t>
            </a:r>
          </a:p>
        </p:txBody>
      </p:sp>
      <p:sp>
        <p:nvSpPr>
          <p:cNvPr id="187412" name="Text Box 20"/>
          <p:cNvSpPr txBox="1">
            <a:spLocks noChangeArrowheads="1"/>
          </p:cNvSpPr>
          <p:nvPr/>
        </p:nvSpPr>
        <p:spPr bwMode="auto">
          <a:xfrm>
            <a:off x="5197475" y="5876925"/>
            <a:ext cx="1174750" cy="641350"/>
          </a:xfrm>
          <a:prstGeom prst="rect">
            <a:avLst/>
          </a:prstGeom>
          <a:noFill/>
          <a:ln w="9525">
            <a:noFill/>
            <a:miter lim="800000"/>
            <a:headEnd/>
            <a:tailEnd/>
          </a:ln>
          <a:effectLst/>
        </p:spPr>
        <p:txBody>
          <a:bodyPr wrap="none">
            <a:spAutoFit/>
          </a:bodyPr>
          <a:lstStyle/>
          <a:p>
            <a:r>
              <a:rPr lang="pt-BR"/>
              <a:t>Barreiras </a:t>
            </a:r>
          </a:p>
          <a:p>
            <a:r>
              <a:rPr lang="pt-BR"/>
              <a:t>E Ruídos</a:t>
            </a:r>
          </a:p>
        </p:txBody>
      </p:sp>
      <p:sp>
        <p:nvSpPr>
          <p:cNvPr id="187413" name="Line 21"/>
          <p:cNvSpPr>
            <a:spLocks noChangeShapeType="1"/>
          </p:cNvSpPr>
          <p:nvPr/>
        </p:nvSpPr>
        <p:spPr bwMode="auto">
          <a:xfrm flipH="1">
            <a:off x="7451725" y="4221163"/>
            <a:ext cx="0" cy="2376487"/>
          </a:xfrm>
          <a:prstGeom prst="line">
            <a:avLst/>
          </a:prstGeom>
          <a:noFill/>
          <a:ln w="38100">
            <a:solidFill>
              <a:schemeClr val="tx1"/>
            </a:solidFill>
            <a:round/>
            <a:headEnd/>
            <a:tailEnd/>
          </a:ln>
          <a:effectLst/>
        </p:spPr>
        <p:txBody>
          <a:bodyPr/>
          <a:lstStyle/>
          <a:p>
            <a:endParaRPr lang="pt-BR"/>
          </a:p>
        </p:txBody>
      </p:sp>
      <p:sp>
        <p:nvSpPr>
          <p:cNvPr id="187414" name="Line 22"/>
          <p:cNvSpPr>
            <a:spLocks noChangeShapeType="1"/>
          </p:cNvSpPr>
          <p:nvPr/>
        </p:nvSpPr>
        <p:spPr bwMode="auto">
          <a:xfrm flipH="1">
            <a:off x="755650" y="6597650"/>
            <a:ext cx="6696075" cy="0"/>
          </a:xfrm>
          <a:prstGeom prst="line">
            <a:avLst/>
          </a:prstGeom>
          <a:noFill/>
          <a:ln w="38100">
            <a:solidFill>
              <a:schemeClr val="tx1"/>
            </a:solidFill>
            <a:round/>
            <a:headEnd/>
            <a:tailEnd/>
          </a:ln>
          <a:effectLst/>
        </p:spPr>
        <p:txBody>
          <a:bodyPr/>
          <a:lstStyle/>
          <a:p>
            <a:endParaRPr lang="pt-BR"/>
          </a:p>
        </p:txBody>
      </p:sp>
      <p:sp>
        <p:nvSpPr>
          <p:cNvPr id="187415" name="Line 23"/>
          <p:cNvSpPr>
            <a:spLocks noChangeShapeType="1"/>
          </p:cNvSpPr>
          <p:nvPr/>
        </p:nvSpPr>
        <p:spPr bwMode="auto">
          <a:xfrm flipV="1">
            <a:off x="755650" y="4292600"/>
            <a:ext cx="0" cy="2305050"/>
          </a:xfrm>
          <a:prstGeom prst="line">
            <a:avLst/>
          </a:prstGeom>
          <a:noFill/>
          <a:ln w="38100">
            <a:solidFill>
              <a:schemeClr val="tx1"/>
            </a:solidFill>
            <a:round/>
            <a:headEnd/>
            <a:tailEnd type="triangle" w="med" len="med"/>
          </a:ln>
          <a:effectLst/>
        </p:spPr>
        <p:txBody>
          <a:bodyPr/>
          <a:lstStyle/>
          <a:p>
            <a:endParaRPr lang="pt-B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7E210BD1-76F2-48DC-85AD-724008E81B94}" type="slidenum">
              <a:rPr lang="pt-BR"/>
              <a:pPr/>
              <a:t>131</a:t>
            </a:fld>
            <a:endParaRPr lang="pt-BR"/>
          </a:p>
        </p:txBody>
      </p:sp>
      <p:sp>
        <p:nvSpPr>
          <p:cNvPr id="1884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88419"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88420" name="Rectangle 4"/>
          <p:cNvSpPr>
            <a:spLocks noChangeArrowheads="1"/>
          </p:cNvSpPr>
          <p:nvPr/>
        </p:nvSpPr>
        <p:spPr bwMode="auto">
          <a:xfrm>
            <a:off x="250825" y="981075"/>
            <a:ext cx="8642350" cy="457200"/>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p:txBody>
      </p:sp>
      <p:sp>
        <p:nvSpPr>
          <p:cNvPr id="188421" name="Text Box 4"/>
          <p:cNvSpPr txBox="1">
            <a:spLocks noChangeArrowheads="1"/>
          </p:cNvSpPr>
          <p:nvPr/>
        </p:nvSpPr>
        <p:spPr bwMode="auto">
          <a:xfrm>
            <a:off x="323850" y="2276475"/>
            <a:ext cx="8208963" cy="2016125"/>
          </a:xfrm>
          <a:prstGeom prst="rect">
            <a:avLst/>
          </a:prstGeom>
          <a:noFill/>
          <a:ln w="9525">
            <a:noFill/>
            <a:miter lim="800000"/>
            <a:headEnd/>
            <a:tailEnd/>
          </a:ln>
        </p:spPr>
        <p:txBody>
          <a:bodyPr>
            <a:spAutoFit/>
          </a:bodyPr>
          <a:lstStyle/>
          <a:p>
            <a:pPr>
              <a:spcBef>
                <a:spcPct val="50000"/>
              </a:spcBef>
              <a:buFont typeface="Wingdings" pitchFamily="2" charset="2"/>
              <a:buNone/>
            </a:pPr>
            <a:r>
              <a:rPr lang="pt-BR">
                <a:latin typeface="Verdana" pitchFamily="34" charset="0"/>
              </a:rPr>
              <a:t>O modo que cada indivíduo codifica e decodifica a mensagem que torna a informação mais congruentes, principalmente com crenças prévias das pessoas é chamada de DISTORÇÃO PERCEPTUAL.</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Este aspecto pode afastar a pessoa da realidade, pois a crença pode estar acima de tudo.</a:t>
            </a:r>
            <a:endParaRPr lang="pt-BR" b="1"/>
          </a:p>
        </p:txBody>
      </p:sp>
      <p:pic>
        <p:nvPicPr>
          <p:cNvPr id="188422" name="Picture 27" descr="http://www.educ.fc.ul.pt/docentes/opombo/hfe/lugares/naoverbal/images/image076.jpg"/>
          <p:cNvPicPr>
            <a:picLocks noChangeAspect="1" noChangeArrowheads="1"/>
          </p:cNvPicPr>
          <p:nvPr/>
        </p:nvPicPr>
        <p:blipFill>
          <a:blip r:embed="rId2" cstate="print"/>
          <a:srcRect/>
          <a:stretch>
            <a:fillRect/>
          </a:stretch>
        </p:blipFill>
        <p:spPr bwMode="auto">
          <a:xfrm>
            <a:off x="836613" y="4676775"/>
            <a:ext cx="1219200" cy="1028700"/>
          </a:xfrm>
          <a:prstGeom prst="rect">
            <a:avLst/>
          </a:prstGeom>
          <a:noFill/>
          <a:ln w="9525">
            <a:noFill/>
            <a:miter lim="800000"/>
            <a:headEnd/>
            <a:tailEnd/>
          </a:ln>
        </p:spPr>
      </p:pic>
      <p:pic>
        <p:nvPicPr>
          <p:cNvPr id="188423" name="Picture 29" descr="http://www.educ.fc.ul.pt/docentes/opombo/hfe/lugares/naoverbal/images/image080.jpg"/>
          <p:cNvPicPr>
            <a:picLocks noChangeAspect="1" noChangeArrowheads="1"/>
          </p:cNvPicPr>
          <p:nvPr/>
        </p:nvPicPr>
        <p:blipFill>
          <a:blip r:embed="rId3" cstate="print"/>
          <a:srcRect/>
          <a:stretch>
            <a:fillRect/>
          </a:stretch>
        </p:blipFill>
        <p:spPr bwMode="auto">
          <a:xfrm>
            <a:off x="3427413" y="4676775"/>
            <a:ext cx="1762125" cy="1047750"/>
          </a:xfrm>
          <a:prstGeom prst="rect">
            <a:avLst/>
          </a:prstGeom>
          <a:noFill/>
          <a:ln w="9525">
            <a:noFill/>
            <a:miter lim="800000"/>
            <a:headEnd/>
            <a:tailEnd/>
          </a:ln>
        </p:spPr>
      </p:pic>
      <p:pic>
        <p:nvPicPr>
          <p:cNvPr id="188424" name="Picture 31" descr="http://www.educ.fc.ul.pt/docentes/opombo/hfe/lugares/naoverbal/images/image078.jpg"/>
          <p:cNvPicPr>
            <a:picLocks noChangeAspect="1" noChangeArrowheads="1"/>
          </p:cNvPicPr>
          <p:nvPr/>
        </p:nvPicPr>
        <p:blipFill>
          <a:blip r:embed="rId4" cstate="print"/>
          <a:srcRect/>
          <a:stretch>
            <a:fillRect/>
          </a:stretch>
        </p:blipFill>
        <p:spPr bwMode="auto">
          <a:xfrm>
            <a:off x="6551613" y="4600575"/>
            <a:ext cx="1752600"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FC6E1622-8713-48E5-94FA-C0AA7F392B32}" type="slidenum">
              <a:rPr lang="pt-BR"/>
              <a:pPr/>
              <a:t>132</a:t>
            </a:fld>
            <a:endParaRPr lang="pt-BR"/>
          </a:p>
        </p:txBody>
      </p:sp>
      <p:sp>
        <p:nvSpPr>
          <p:cNvPr id="1894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89443"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89444"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a:p>
            <a:pPr>
              <a:lnSpc>
                <a:spcPct val="120000"/>
              </a:lnSpc>
            </a:pPr>
            <a:r>
              <a:rPr lang="pt-BR" sz="2000"/>
              <a:t>O Peso das diferenças Culturais</a:t>
            </a:r>
          </a:p>
        </p:txBody>
      </p:sp>
      <p:sp>
        <p:nvSpPr>
          <p:cNvPr id="189445" name="Text Box 4"/>
          <p:cNvSpPr txBox="1">
            <a:spLocks noChangeArrowheads="1"/>
          </p:cNvSpPr>
          <p:nvPr/>
        </p:nvSpPr>
        <p:spPr bwMode="auto">
          <a:xfrm>
            <a:off x="323850" y="2276475"/>
            <a:ext cx="8208963" cy="1190625"/>
          </a:xfrm>
          <a:prstGeom prst="rect">
            <a:avLst/>
          </a:prstGeom>
          <a:noFill/>
          <a:ln w="9525">
            <a:noFill/>
            <a:miter lim="800000"/>
            <a:headEnd/>
            <a:tailEnd/>
          </a:ln>
        </p:spPr>
        <p:txBody>
          <a:bodyPr>
            <a:spAutoFit/>
          </a:bodyPr>
          <a:lstStyle/>
          <a:p>
            <a:pPr>
              <a:spcBef>
                <a:spcPct val="50000"/>
              </a:spcBef>
              <a:buFont typeface="Wingdings" pitchFamily="2" charset="2"/>
              <a:buNone/>
            </a:pPr>
            <a:r>
              <a:rPr lang="pt-BR">
                <a:latin typeface="Verdana" pitchFamily="34" charset="0"/>
              </a:rPr>
              <a:t>Numa negociação internacional, é muito mais corriqueiro uma situação “conflitante” uma vez que a língua pode ser uma barreira e a semântica de cada indivíduo também pode impactar em determinados momentos da negociação. </a:t>
            </a:r>
            <a:endParaRPr lang="pt-BR" b="1"/>
          </a:p>
        </p:txBody>
      </p:sp>
      <p:pic>
        <p:nvPicPr>
          <p:cNvPr id="189446" name="Picture 6" descr="BD06990_"/>
          <p:cNvPicPr>
            <a:picLocks noChangeAspect="1" noChangeArrowheads="1"/>
          </p:cNvPicPr>
          <p:nvPr/>
        </p:nvPicPr>
        <p:blipFill>
          <a:blip r:embed="rId2" cstate="print"/>
          <a:srcRect/>
          <a:stretch>
            <a:fillRect/>
          </a:stretch>
        </p:blipFill>
        <p:spPr bwMode="auto">
          <a:xfrm>
            <a:off x="2555875" y="3860800"/>
            <a:ext cx="3057525" cy="2595563"/>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D1FDC242-7772-40C2-9336-1E1C6FD0AC5B}" type="slidenum">
              <a:rPr lang="pt-BR"/>
              <a:pPr/>
              <a:t>133</a:t>
            </a:fld>
            <a:endParaRPr lang="pt-BR"/>
          </a:p>
        </p:txBody>
      </p:sp>
      <p:sp>
        <p:nvSpPr>
          <p:cNvPr id="1904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90467"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90468"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a:p>
            <a:pPr>
              <a:lnSpc>
                <a:spcPct val="120000"/>
              </a:lnSpc>
            </a:pPr>
            <a:r>
              <a:rPr lang="pt-BR" sz="2000"/>
              <a:t>O Peso das diferenças Culturais</a:t>
            </a:r>
          </a:p>
        </p:txBody>
      </p:sp>
      <p:sp>
        <p:nvSpPr>
          <p:cNvPr id="190469" name="Text Box 4"/>
          <p:cNvSpPr txBox="1">
            <a:spLocks noChangeArrowheads="1"/>
          </p:cNvSpPr>
          <p:nvPr/>
        </p:nvSpPr>
        <p:spPr bwMode="auto">
          <a:xfrm>
            <a:off x="323850" y="2276475"/>
            <a:ext cx="8208963" cy="2428875"/>
          </a:xfrm>
          <a:prstGeom prst="rect">
            <a:avLst/>
          </a:prstGeom>
          <a:noFill/>
          <a:ln w="9525">
            <a:noFill/>
            <a:miter lim="800000"/>
            <a:headEnd/>
            <a:tailEnd/>
          </a:ln>
        </p:spPr>
        <p:txBody>
          <a:bodyPr>
            <a:spAutoFit/>
          </a:bodyPr>
          <a:lstStyle/>
          <a:p>
            <a:pPr>
              <a:spcBef>
                <a:spcPct val="50000"/>
              </a:spcBef>
              <a:buFont typeface="Wingdings" pitchFamily="2" charset="2"/>
              <a:buNone/>
            </a:pPr>
            <a:r>
              <a:rPr lang="pt-BR">
                <a:latin typeface="Verdana" pitchFamily="34" charset="0"/>
              </a:rPr>
              <a:t>No entanto, não é somente nas negociações internacionais que devemos nos preocupar com o “W” das pessoas. Na nossa própria casa, inclusive, podem ocorrer situações que podem aflorar estas diferenças.</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Observem o seguinte exemplo:</a:t>
            </a:r>
          </a:p>
          <a:p>
            <a:pPr>
              <a:spcBef>
                <a:spcPct val="50000"/>
              </a:spcBef>
              <a:buFont typeface="Wingdings" pitchFamily="2" charset="2"/>
              <a:buNone/>
            </a:pPr>
            <a:r>
              <a:rPr lang="pt-BR">
                <a:latin typeface="Verdana" pitchFamily="34" charset="0"/>
              </a:rPr>
              <a:t> </a:t>
            </a:r>
            <a:endParaRPr lang="pt-BR" b="1"/>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6"/>
          <p:cNvSpPr>
            <a:spLocks noGrp="1"/>
          </p:cNvSpPr>
          <p:nvPr>
            <p:ph type="sldNum" sz="quarter" idx="12"/>
          </p:nvPr>
        </p:nvSpPr>
        <p:spPr/>
        <p:txBody>
          <a:bodyPr/>
          <a:lstStyle/>
          <a:p>
            <a:fld id="{863814F5-7160-430C-900E-3756040AA514}" type="slidenum">
              <a:rPr lang="pt-BR"/>
              <a:pPr/>
              <a:t>134</a:t>
            </a:fld>
            <a:endParaRPr lang="pt-BR"/>
          </a:p>
        </p:txBody>
      </p:sp>
      <p:sp>
        <p:nvSpPr>
          <p:cNvPr id="1914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91491"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91492"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a:p>
            <a:pPr>
              <a:lnSpc>
                <a:spcPct val="120000"/>
              </a:lnSpc>
            </a:pPr>
            <a:r>
              <a:rPr lang="pt-BR" sz="2000"/>
              <a:t>O Peso das diferenças Culturais</a:t>
            </a:r>
          </a:p>
        </p:txBody>
      </p:sp>
      <p:sp>
        <p:nvSpPr>
          <p:cNvPr id="191493" name="Text Box 4"/>
          <p:cNvSpPr txBox="1">
            <a:spLocks noChangeArrowheads="1"/>
          </p:cNvSpPr>
          <p:nvPr/>
        </p:nvSpPr>
        <p:spPr bwMode="auto">
          <a:xfrm>
            <a:off x="323850" y="1844675"/>
            <a:ext cx="8208963" cy="2566988"/>
          </a:xfrm>
          <a:prstGeom prst="rect">
            <a:avLst/>
          </a:prstGeom>
          <a:noFill/>
          <a:ln w="9525">
            <a:noFill/>
            <a:miter lim="800000"/>
            <a:headEnd/>
            <a:tailEnd/>
          </a:ln>
        </p:spPr>
        <p:txBody>
          <a:bodyPr>
            <a:spAutoFit/>
          </a:bodyPr>
          <a:lstStyle/>
          <a:p>
            <a:pPr>
              <a:spcBef>
                <a:spcPct val="50000"/>
              </a:spcBef>
              <a:buFont typeface="Wingdings" pitchFamily="2" charset="2"/>
              <a:buNone/>
            </a:pPr>
            <a:r>
              <a:rPr lang="pt-BR">
                <a:latin typeface="Verdana" pitchFamily="34" charset="0"/>
              </a:rPr>
              <a:t>A esposa trabalha numa ONG, a qual é a favor do desamamento de toda a sociedade de um determinado Estado ou País.</a:t>
            </a:r>
          </a:p>
          <a:p>
            <a:pPr>
              <a:spcBef>
                <a:spcPct val="50000"/>
              </a:spcBef>
              <a:buFont typeface="Wingdings" pitchFamily="2" charset="2"/>
              <a:buNone/>
            </a:pPr>
            <a:r>
              <a:rPr lang="pt-BR">
                <a:latin typeface="Verdana" pitchFamily="34" charset="0"/>
              </a:rPr>
              <a:t>De repente, um empresa de armamento nuclear convida o marida desta pessoa para ser o seu CEO.</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O que pode acontecer numa situação destas? </a:t>
            </a:r>
          </a:p>
          <a:p>
            <a:pPr>
              <a:spcBef>
                <a:spcPct val="50000"/>
              </a:spcBef>
              <a:buFont typeface="Wingdings" pitchFamily="2" charset="2"/>
              <a:buNone/>
            </a:pPr>
            <a:r>
              <a:rPr lang="pt-BR">
                <a:latin typeface="Verdana" pitchFamily="34" charset="0"/>
              </a:rPr>
              <a:t> </a:t>
            </a:r>
            <a:endParaRPr lang="pt-BR" b="1"/>
          </a:p>
        </p:txBody>
      </p:sp>
      <p:pic>
        <p:nvPicPr>
          <p:cNvPr id="191494" name="Picture 6" descr="BD06683_"/>
          <p:cNvPicPr>
            <a:picLocks noChangeAspect="1" noChangeArrowheads="1"/>
          </p:cNvPicPr>
          <p:nvPr/>
        </p:nvPicPr>
        <p:blipFill>
          <a:blip r:embed="rId2" cstate="print"/>
          <a:srcRect/>
          <a:stretch>
            <a:fillRect/>
          </a:stretch>
        </p:blipFill>
        <p:spPr bwMode="auto">
          <a:xfrm>
            <a:off x="5364163" y="4221163"/>
            <a:ext cx="2100262" cy="2379662"/>
          </a:xfrm>
          <a:prstGeom prst="rect">
            <a:avLst/>
          </a:prstGeom>
          <a:noFill/>
          <a:ln w="9525">
            <a:solidFill>
              <a:srgbClr val="FFFF00"/>
            </a:solidFill>
            <a:miter lim="800000"/>
            <a:headEnd/>
            <a:tailEnd/>
          </a:ln>
        </p:spPr>
      </p:pic>
      <p:pic>
        <p:nvPicPr>
          <p:cNvPr id="191495" name="Picture 7" descr="BD06990_"/>
          <p:cNvPicPr>
            <a:picLocks noChangeAspect="1" noChangeArrowheads="1"/>
          </p:cNvPicPr>
          <p:nvPr/>
        </p:nvPicPr>
        <p:blipFill>
          <a:blip r:embed="rId3" cstate="print"/>
          <a:srcRect/>
          <a:stretch>
            <a:fillRect/>
          </a:stretch>
        </p:blipFill>
        <p:spPr bwMode="auto">
          <a:xfrm>
            <a:off x="1116013" y="4221163"/>
            <a:ext cx="2625725" cy="2228850"/>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1A30CAD8-1BD6-4FC7-AC38-CFA0153BC6B8}" type="slidenum">
              <a:rPr lang="pt-BR"/>
              <a:pPr/>
              <a:t>135</a:t>
            </a:fld>
            <a:endParaRPr lang="pt-BR"/>
          </a:p>
        </p:txBody>
      </p:sp>
      <p:sp>
        <p:nvSpPr>
          <p:cNvPr id="1925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92515"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92516"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Capacidade de lidar com as diferentes WELTANSCHAUGGEN (W) dos Participantes</a:t>
            </a:r>
            <a:endParaRPr lang="pt-BR" sz="2000"/>
          </a:p>
        </p:txBody>
      </p:sp>
      <p:sp>
        <p:nvSpPr>
          <p:cNvPr id="192517" name="Text Box 4"/>
          <p:cNvSpPr txBox="1">
            <a:spLocks noChangeArrowheads="1"/>
          </p:cNvSpPr>
          <p:nvPr/>
        </p:nvSpPr>
        <p:spPr bwMode="auto">
          <a:xfrm>
            <a:off x="323850" y="1941513"/>
            <a:ext cx="8208963" cy="2566987"/>
          </a:xfrm>
          <a:prstGeom prst="rect">
            <a:avLst/>
          </a:prstGeom>
          <a:noFill/>
          <a:ln w="9525">
            <a:noFill/>
            <a:miter lim="800000"/>
            <a:headEnd/>
            <a:tailEnd/>
          </a:ln>
        </p:spPr>
        <p:txBody>
          <a:bodyPr>
            <a:spAutoFit/>
          </a:bodyPr>
          <a:lstStyle/>
          <a:p>
            <a:pPr>
              <a:spcBef>
                <a:spcPct val="50000"/>
              </a:spcBef>
              <a:buFont typeface="Wingdings" pitchFamily="2" charset="2"/>
              <a:buNone/>
            </a:pPr>
            <a:r>
              <a:rPr lang="pt-BR">
                <a:latin typeface="Verdana" pitchFamily="34" charset="0"/>
              </a:rPr>
              <a:t>A esposa trabalha numa ONG, a qual é a favor do desamamento de toda a sociedade de um determinado Estado ou País.</a:t>
            </a:r>
          </a:p>
          <a:p>
            <a:pPr>
              <a:spcBef>
                <a:spcPct val="50000"/>
              </a:spcBef>
              <a:buFont typeface="Wingdings" pitchFamily="2" charset="2"/>
              <a:buNone/>
            </a:pPr>
            <a:r>
              <a:rPr lang="pt-BR">
                <a:latin typeface="Verdana" pitchFamily="34" charset="0"/>
              </a:rPr>
              <a:t>De repente, um empresa de armamento nuclear convida o marida desta pessoa para ser o seu CEO.</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O que pode acontecer numa situação destas? </a:t>
            </a:r>
          </a:p>
          <a:p>
            <a:pPr>
              <a:spcBef>
                <a:spcPct val="50000"/>
              </a:spcBef>
              <a:buFont typeface="Wingdings" pitchFamily="2" charset="2"/>
              <a:buNone/>
            </a:pPr>
            <a:r>
              <a:rPr lang="pt-BR">
                <a:latin typeface="Verdana" pitchFamily="34" charset="0"/>
              </a:rPr>
              <a:t> </a:t>
            </a:r>
            <a:endParaRPr lang="pt-BR" b="1"/>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0462BE32-E279-4FCB-B260-335F3B7013B1}" type="slidenum">
              <a:rPr lang="pt-BR"/>
              <a:pPr/>
              <a:t>136</a:t>
            </a:fld>
            <a:endParaRPr lang="pt-BR"/>
          </a:p>
        </p:txBody>
      </p:sp>
      <p:sp>
        <p:nvSpPr>
          <p:cNvPr id="1935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93539"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93540"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a:p>
            <a:pPr>
              <a:lnSpc>
                <a:spcPct val="120000"/>
              </a:lnSpc>
            </a:pPr>
            <a:r>
              <a:rPr lang="pt-BR" sz="2000"/>
              <a:t>Capacidade de lidar com as diferentes (W) dos participantes </a:t>
            </a:r>
          </a:p>
        </p:txBody>
      </p:sp>
      <p:sp>
        <p:nvSpPr>
          <p:cNvPr id="193541" name="Text Box 4"/>
          <p:cNvSpPr txBox="1">
            <a:spLocks noChangeArrowheads="1"/>
          </p:cNvSpPr>
          <p:nvPr/>
        </p:nvSpPr>
        <p:spPr bwMode="auto">
          <a:xfrm>
            <a:off x="323850" y="2276475"/>
            <a:ext cx="8208963" cy="3392488"/>
          </a:xfrm>
          <a:prstGeom prst="rect">
            <a:avLst/>
          </a:prstGeom>
          <a:noFill/>
          <a:ln w="9525">
            <a:noFill/>
            <a:miter lim="800000"/>
            <a:headEnd/>
            <a:tailEnd/>
          </a:ln>
        </p:spPr>
        <p:txBody>
          <a:bodyPr>
            <a:spAutoFit/>
          </a:bodyPr>
          <a:lstStyle/>
          <a:p>
            <a:pPr>
              <a:spcBef>
                <a:spcPct val="50000"/>
              </a:spcBef>
              <a:buFont typeface="Wingdings" pitchFamily="2" charset="2"/>
              <a:buNone/>
            </a:pPr>
            <a:r>
              <a:rPr lang="pt-BR">
                <a:latin typeface="Verdana" pitchFamily="34" charset="0"/>
              </a:rPr>
              <a:t>Chegar ao “ganha-ganha” não é fácil. O negociador precisa desenvolver várias habilidades que o capacitem a articular, de forma eficaz, as variáveis TEMPO, INFORMAÇÃO e PODER.</a:t>
            </a:r>
          </a:p>
          <a:p>
            <a:pPr>
              <a:spcBef>
                <a:spcPct val="50000"/>
              </a:spcBef>
              <a:buFont typeface="Wingdings" pitchFamily="2" charset="2"/>
              <a:buNone/>
            </a:pPr>
            <a:r>
              <a:rPr lang="pt-BR">
                <a:latin typeface="Verdana" pitchFamily="34" charset="0"/>
              </a:rPr>
              <a:t>Sempre proporcionar alternativas a outra parte.</a:t>
            </a:r>
          </a:p>
          <a:p>
            <a:pPr>
              <a:spcBef>
                <a:spcPct val="50000"/>
              </a:spcBef>
              <a:buFont typeface="Wingdings" pitchFamily="2" charset="2"/>
              <a:buNone/>
            </a:pPr>
            <a:r>
              <a:rPr lang="pt-BR">
                <a:latin typeface="Verdana" pitchFamily="34" charset="0"/>
              </a:rPr>
              <a:t>Ser objetivo no equacionamento dos problemas</a:t>
            </a:r>
          </a:p>
          <a:p>
            <a:pPr>
              <a:spcBef>
                <a:spcPct val="50000"/>
              </a:spcBef>
              <a:buFont typeface="Wingdings" pitchFamily="2" charset="2"/>
              <a:buNone/>
            </a:pPr>
            <a:r>
              <a:rPr lang="pt-BR">
                <a:latin typeface="Verdana" pitchFamily="34" charset="0"/>
              </a:rPr>
              <a:t>Saber ouvir e falar</a:t>
            </a:r>
          </a:p>
          <a:p>
            <a:pPr>
              <a:spcBef>
                <a:spcPct val="50000"/>
              </a:spcBef>
              <a:buFont typeface="Wingdings" pitchFamily="2" charset="2"/>
              <a:buNone/>
            </a:pPr>
            <a:r>
              <a:rPr lang="pt-BR">
                <a:latin typeface="Verdana" pitchFamily="34" charset="0"/>
              </a:rPr>
              <a:t>Saber interpretar o comportamento das pessoas</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 </a:t>
            </a:r>
            <a:endParaRPr lang="pt-BR" b="1"/>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1F3E46D2-1B9E-48E5-B597-631C032F05A8}" type="slidenum">
              <a:rPr lang="pt-BR"/>
              <a:pPr/>
              <a:t>137</a:t>
            </a:fld>
            <a:endParaRPr lang="pt-BR"/>
          </a:p>
        </p:txBody>
      </p:sp>
      <p:sp>
        <p:nvSpPr>
          <p:cNvPr id="1945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94563"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94564"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a:p>
            <a:pPr>
              <a:lnSpc>
                <a:spcPct val="120000"/>
              </a:lnSpc>
            </a:pPr>
            <a:r>
              <a:rPr lang="pt-BR" sz="2000"/>
              <a:t>Capacidade de lidar com as diferentes (W) dos participantes </a:t>
            </a:r>
          </a:p>
        </p:txBody>
      </p:sp>
      <p:sp>
        <p:nvSpPr>
          <p:cNvPr id="194565" name="Text Box 4"/>
          <p:cNvSpPr txBox="1">
            <a:spLocks noChangeArrowheads="1"/>
          </p:cNvSpPr>
          <p:nvPr/>
        </p:nvSpPr>
        <p:spPr bwMode="auto">
          <a:xfrm>
            <a:off x="323850" y="2276475"/>
            <a:ext cx="8208963" cy="3390900"/>
          </a:xfrm>
          <a:prstGeom prst="rect">
            <a:avLst/>
          </a:prstGeom>
          <a:noFill/>
          <a:ln w="9525">
            <a:noFill/>
            <a:miter lim="800000"/>
            <a:headEnd/>
            <a:tailEnd/>
          </a:ln>
        </p:spPr>
        <p:txBody>
          <a:bodyPr>
            <a:spAutoFit/>
          </a:bodyPr>
          <a:lstStyle/>
          <a:p>
            <a:pPr>
              <a:spcBef>
                <a:spcPct val="50000"/>
              </a:spcBef>
              <a:buFont typeface="Wingdings" pitchFamily="2" charset="2"/>
              <a:buNone/>
            </a:pPr>
            <a:r>
              <a:rPr lang="pt-BR">
                <a:latin typeface="Verdana" pitchFamily="34" charset="0"/>
              </a:rPr>
              <a:t>O (W) de cada indivíduo é influenciado pelo que chamamos de aspectos INTRÍNSECOS e EXTRÍNSECOS.</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Intrínsecos são inerentes a própria pessoa, constituindo o conjunto de crenças e valores, motivações e necessidades internas, bem como características de personalidade.</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Extrínsecos referem-se a todos os fatores do ambiente externo, que influenciam o indivíduo, tais como: fatores culturais, políticos, econômicos, sociais e legais </a:t>
            </a:r>
            <a:endParaRPr lang="pt-BR" b="1"/>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C2834355-185F-496D-ACED-3EF981F00EB7}" type="slidenum">
              <a:rPr lang="pt-BR"/>
              <a:pPr/>
              <a:t>138</a:t>
            </a:fld>
            <a:endParaRPr lang="pt-BR"/>
          </a:p>
        </p:txBody>
      </p:sp>
      <p:sp>
        <p:nvSpPr>
          <p:cNvPr id="19558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95587"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95588"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a:p>
            <a:pPr>
              <a:lnSpc>
                <a:spcPct val="120000"/>
              </a:lnSpc>
            </a:pPr>
            <a:r>
              <a:rPr lang="pt-BR" sz="2000"/>
              <a:t>Capacidade de lidar com as diferentes (W) dos participantes </a:t>
            </a:r>
          </a:p>
        </p:txBody>
      </p:sp>
      <p:sp>
        <p:nvSpPr>
          <p:cNvPr id="195589" name="Text Box 4"/>
          <p:cNvSpPr txBox="1">
            <a:spLocks noChangeArrowheads="1"/>
          </p:cNvSpPr>
          <p:nvPr/>
        </p:nvSpPr>
        <p:spPr bwMode="auto">
          <a:xfrm>
            <a:off x="323850" y="2276475"/>
            <a:ext cx="8208963" cy="3529013"/>
          </a:xfrm>
          <a:prstGeom prst="rect">
            <a:avLst/>
          </a:prstGeom>
          <a:noFill/>
          <a:ln w="9525">
            <a:noFill/>
            <a:miter lim="800000"/>
            <a:headEnd/>
            <a:tailEnd/>
          </a:ln>
        </p:spPr>
        <p:txBody>
          <a:bodyPr>
            <a:spAutoFit/>
          </a:bodyPr>
          <a:lstStyle/>
          <a:p>
            <a:pPr>
              <a:spcBef>
                <a:spcPct val="50000"/>
              </a:spcBef>
              <a:buFont typeface="Wingdings" pitchFamily="2" charset="2"/>
              <a:buNone/>
            </a:pPr>
            <a:r>
              <a:rPr lang="pt-BR">
                <a:latin typeface="Verdana" pitchFamily="34" charset="0"/>
              </a:rPr>
              <a:t>Para realizarmos uma boa negociação, também é importante diagnosticarmos cada participante (aspectos intrínsecos) no que se refere aos interesses reais de cada envolvido, bem como prever possíveis problemas que possam surgir durante o processo, evitando a ocorrência de situações conflitantes.</a:t>
            </a:r>
          </a:p>
          <a:p>
            <a:pPr>
              <a:spcBef>
                <a:spcPct val="50000"/>
              </a:spcBef>
              <a:buFont typeface="Wingdings" pitchFamily="2" charset="2"/>
              <a:buNone/>
            </a:pPr>
            <a:endParaRPr lang="pt-BR">
              <a:latin typeface="Verdana" pitchFamily="34" charset="0"/>
            </a:endParaRPr>
          </a:p>
          <a:p>
            <a:pPr>
              <a:spcBef>
                <a:spcPct val="50000"/>
              </a:spcBef>
              <a:buFont typeface="Wingdings" pitchFamily="2" charset="2"/>
              <a:buNone/>
            </a:pPr>
            <a:r>
              <a:rPr lang="pt-BR">
                <a:latin typeface="Verdana" pitchFamily="34" charset="0"/>
              </a:rPr>
              <a:t>Também é necessário analisarmos os aspectos extrínsecos:</a:t>
            </a:r>
          </a:p>
          <a:p>
            <a:pPr>
              <a:spcBef>
                <a:spcPct val="50000"/>
              </a:spcBef>
            </a:pPr>
            <a:endParaRPr lang="pt-BR" b="1">
              <a:latin typeface="Verdana" pitchFamily="34" charset="0"/>
            </a:endParaRPr>
          </a:p>
          <a:p>
            <a:pPr>
              <a:spcBef>
                <a:spcPct val="50000"/>
              </a:spcBef>
            </a:pPr>
            <a:r>
              <a:rPr lang="pt-BR" b="1">
                <a:latin typeface="Verdana" pitchFamily="34" charset="0"/>
              </a:rPr>
              <a:t>Microambiente</a:t>
            </a:r>
          </a:p>
          <a:p>
            <a:pPr>
              <a:spcBef>
                <a:spcPct val="50000"/>
              </a:spcBef>
            </a:pPr>
            <a:r>
              <a:rPr lang="pt-BR" b="1">
                <a:latin typeface="Verdana" pitchFamily="34" charset="0"/>
              </a:rPr>
              <a:t>Macroambiente</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5632D43B-8B7B-4615-A2F2-29EE2A5CA0AF}" type="slidenum">
              <a:rPr lang="pt-BR"/>
              <a:pPr/>
              <a:t>139</a:t>
            </a:fld>
            <a:endParaRPr lang="pt-BR"/>
          </a:p>
        </p:txBody>
      </p:sp>
      <p:sp>
        <p:nvSpPr>
          <p:cNvPr id="1966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96611"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96612"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a:p>
            <a:pPr>
              <a:lnSpc>
                <a:spcPct val="120000"/>
              </a:lnSpc>
            </a:pPr>
            <a:r>
              <a:rPr lang="pt-BR" sz="2000"/>
              <a:t>Capacidade de lidar com as diferentes (W) dos participantes </a:t>
            </a:r>
          </a:p>
        </p:txBody>
      </p:sp>
      <p:sp>
        <p:nvSpPr>
          <p:cNvPr id="196613" name="Text Box 4"/>
          <p:cNvSpPr txBox="1">
            <a:spLocks noChangeArrowheads="1"/>
          </p:cNvSpPr>
          <p:nvPr/>
        </p:nvSpPr>
        <p:spPr bwMode="auto">
          <a:xfrm>
            <a:off x="323850" y="2276475"/>
            <a:ext cx="8208963" cy="2979738"/>
          </a:xfrm>
          <a:prstGeom prst="rect">
            <a:avLst/>
          </a:prstGeom>
          <a:noFill/>
          <a:ln w="9525">
            <a:noFill/>
            <a:miter lim="800000"/>
            <a:headEnd/>
            <a:tailEnd/>
          </a:ln>
        </p:spPr>
        <p:txBody>
          <a:bodyPr>
            <a:spAutoFit/>
          </a:bodyPr>
          <a:lstStyle/>
          <a:p>
            <a:pPr>
              <a:spcBef>
                <a:spcPct val="50000"/>
              </a:spcBef>
            </a:pPr>
            <a:r>
              <a:rPr lang="pt-BR" b="1">
                <a:latin typeface="Verdana" pitchFamily="34" charset="0"/>
              </a:rPr>
              <a:t>Microambiente</a:t>
            </a:r>
          </a:p>
          <a:p>
            <a:pPr>
              <a:spcBef>
                <a:spcPct val="50000"/>
              </a:spcBef>
            </a:pPr>
            <a:r>
              <a:rPr lang="pt-BR">
                <a:latin typeface="Verdana" pitchFamily="34" charset="0"/>
              </a:rPr>
              <a:t>Classificação dos papéis básicos desempenhados pelos administradores, por meio da análise de funções gerenciais</a:t>
            </a:r>
          </a:p>
          <a:p>
            <a:pPr>
              <a:spcBef>
                <a:spcPct val="50000"/>
              </a:spcBef>
            </a:pPr>
            <a:endParaRPr lang="pt-BR">
              <a:latin typeface="Verdana" pitchFamily="34" charset="0"/>
            </a:endParaRPr>
          </a:p>
          <a:p>
            <a:pPr>
              <a:spcBef>
                <a:spcPct val="50000"/>
              </a:spcBef>
            </a:pPr>
            <a:r>
              <a:rPr lang="pt-BR" b="1">
                <a:latin typeface="Verdana" pitchFamily="34" charset="0"/>
              </a:rPr>
              <a:t>Macroambiente</a:t>
            </a:r>
          </a:p>
          <a:p>
            <a:pPr>
              <a:spcBef>
                <a:spcPct val="50000"/>
              </a:spcBef>
            </a:pPr>
            <a:r>
              <a:rPr lang="pt-BR">
                <a:latin typeface="Verdana" pitchFamily="34" charset="0"/>
              </a:rPr>
              <a:t>Influência dos fatores do ambiente geral do país, ao qual o participante da negociação pertence.</a:t>
            </a:r>
          </a:p>
          <a:p>
            <a:pPr>
              <a:spcBef>
                <a:spcPct val="50000"/>
              </a:spcBef>
            </a:pPr>
            <a:endParaRPr lang="pt-BR" b="1">
              <a:latin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ECDFECE4-45AD-4564-89CF-14064BF45733}" type="slidenum">
              <a:rPr lang="pt-BR"/>
              <a:pPr/>
              <a:t>14</a:t>
            </a:fld>
            <a:endParaRPr lang="pt-BR"/>
          </a:p>
        </p:txBody>
      </p:sp>
      <p:sp>
        <p:nvSpPr>
          <p:cNvPr id="36866"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36867" name="Rectangle 3"/>
          <p:cNvSpPr>
            <a:spLocks noGrp="1" noChangeArrowheads="1"/>
          </p:cNvSpPr>
          <p:nvPr>
            <p:ph type="body" idx="1"/>
          </p:nvPr>
        </p:nvSpPr>
        <p:spPr>
          <a:xfrm>
            <a:off x="457200" y="981075"/>
            <a:ext cx="8229600" cy="5145088"/>
          </a:xfrm>
        </p:spPr>
        <p:txBody>
          <a:bodyPr/>
          <a:lstStyle/>
          <a:p>
            <a:pPr>
              <a:lnSpc>
                <a:spcPct val="130000"/>
              </a:lnSpc>
              <a:buFontTx/>
              <a:buNone/>
            </a:pPr>
            <a:r>
              <a:rPr lang="pt-BR" sz="2400"/>
              <a:t>Abordagem Sistêmica da Negociação</a:t>
            </a:r>
          </a:p>
          <a:p>
            <a:pPr algn="just">
              <a:lnSpc>
                <a:spcPct val="130000"/>
              </a:lnSpc>
            </a:pPr>
            <a:r>
              <a:rPr lang="pt-BR" sz="2400">
                <a:effectLst>
                  <a:outerShdw blurRad="38100" dist="38100" dir="2700000" algn="tl">
                    <a:srgbClr val="C0C0C0"/>
                  </a:outerShdw>
                </a:effectLst>
              </a:rPr>
              <a:t>TEORIA GERAL DOS SISTEMAS – </a:t>
            </a:r>
          </a:p>
          <a:p>
            <a:pPr algn="just">
              <a:lnSpc>
                <a:spcPct val="130000"/>
              </a:lnSpc>
              <a:buFontTx/>
              <a:buNone/>
            </a:pPr>
            <a:r>
              <a:rPr lang="pt-BR" sz="2400"/>
              <a:t>	Um sistema aberto é aquele que troca matéria e energia com seu meio externo. Para Nertalanffy , a organização é um sistema aberto, isto é, um sistema mantido em importação e exportação, em construção e destruição de componentes materiais, em contraste com os sistemas fechados de física convencional, intercâmbio de matéria com o meio.</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972C1848-1AE1-456D-9408-BCC3F4C7AFAC}" type="slidenum">
              <a:rPr lang="pt-BR"/>
              <a:pPr/>
              <a:t>140</a:t>
            </a:fld>
            <a:endParaRPr lang="pt-BR"/>
          </a:p>
        </p:txBody>
      </p:sp>
      <p:sp>
        <p:nvSpPr>
          <p:cNvPr id="1976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97635"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97636"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Preocupação com as WELTANSCHAUUNGEN (W) dos participantes</a:t>
            </a:r>
          </a:p>
          <a:p>
            <a:pPr>
              <a:lnSpc>
                <a:spcPct val="120000"/>
              </a:lnSpc>
            </a:pPr>
            <a:r>
              <a:rPr lang="pt-BR" sz="2000"/>
              <a:t>Capacidade de compartilhar os diferentes (W)</a:t>
            </a:r>
          </a:p>
        </p:txBody>
      </p:sp>
      <p:sp>
        <p:nvSpPr>
          <p:cNvPr id="197637" name="Text Box 4"/>
          <p:cNvSpPr txBox="1">
            <a:spLocks noChangeArrowheads="1"/>
          </p:cNvSpPr>
          <p:nvPr/>
        </p:nvSpPr>
        <p:spPr bwMode="auto">
          <a:xfrm>
            <a:off x="323850" y="2276475"/>
            <a:ext cx="8208963" cy="1603375"/>
          </a:xfrm>
          <a:prstGeom prst="rect">
            <a:avLst/>
          </a:prstGeom>
          <a:noFill/>
          <a:ln w="9525">
            <a:noFill/>
            <a:miter lim="800000"/>
            <a:headEnd/>
            <a:tailEnd/>
          </a:ln>
        </p:spPr>
        <p:txBody>
          <a:bodyPr>
            <a:spAutoFit/>
          </a:bodyPr>
          <a:lstStyle/>
          <a:p>
            <a:pPr>
              <a:spcBef>
                <a:spcPct val="50000"/>
              </a:spcBef>
            </a:pPr>
            <a:r>
              <a:rPr lang="pt-BR">
                <a:latin typeface="Verdana" pitchFamily="34" charset="0"/>
              </a:rPr>
              <a:t>A capacidade de compartilhar os diferentes (W) leva não só o indivíduo, mas toda uma organização ao aprendizado, ou seja, todos aprendem com as experiências e devemos negociar cada vez melhor com o passar do tempo.</a:t>
            </a:r>
          </a:p>
          <a:p>
            <a:pPr>
              <a:spcBef>
                <a:spcPct val="50000"/>
              </a:spcBef>
            </a:pPr>
            <a:endParaRPr lang="pt-BR" b="1">
              <a:latin typeface="Verdana" pitchFamily="34"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CBC88047-8ACF-41BC-AB5F-26286BD1D49C}" type="slidenum">
              <a:rPr lang="pt-BR"/>
              <a:pPr/>
              <a:t>141</a:t>
            </a:fld>
            <a:endParaRPr lang="pt-BR"/>
          </a:p>
        </p:txBody>
      </p:sp>
      <p:sp>
        <p:nvSpPr>
          <p:cNvPr id="1986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98659" name="Rectangle 3"/>
          <p:cNvSpPr>
            <a:spLocks noGrp="1" noChangeArrowheads="1"/>
          </p:cNvSpPr>
          <p:nvPr>
            <p:ph type="body" sz="half" idx="1"/>
          </p:nvPr>
        </p:nvSpPr>
        <p:spPr/>
        <p:txBody>
          <a:bodyPr/>
          <a:lstStyle/>
          <a:p>
            <a:pPr>
              <a:lnSpc>
                <a:spcPct val="110000"/>
              </a:lnSpc>
              <a:buFontTx/>
              <a:buNone/>
            </a:pPr>
            <a:r>
              <a:rPr lang="pt-BR" sz="1400"/>
              <a:t>	</a:t>
            </a:r>
            <a:endParaRPr lang="pt-BR" sz="600"/>
          </a:p>
        </p:txBody>
      </p:sp>
      <p:sp>
        <p:nvSpPr>
          <p:cNvPr id="198660" name="Rectangle 4"/>
          <p:cNvSpPr>
            <a:spLocks noChangeArrowheads="1"/>
          </p:cNvSpPr>
          <p:nvPr/>
        </p:nvSpPr>
        <p:spPr bwMode="auto">
          <a:xfrm>
            <a:off x="250825" y="981075"/>
            <a:ext cx="8642350" cy="822325"/>
          </a:xfrm>
          <a:prstGeom prst="rect">
            <a:avLst/>
          </a:prstGeom>
          <a:noFill/>
          <a:ln w="9525">
            <a:noFill/>
            <a:miter lim="800000"/>
            <a:headEnd/>
            <a:tailEnd/>
          </a:ln>
          <a:effectLst/>
        </p:spPr>
        <p:txBody>
          <a:bodyPr>
            <a:spAutoFit/>
          </a:bodyPr>
          <a:lstStyle/>
          <a:p>
            <a:pPr>
              <a:lnSpc>
                <a:spcPct val="120000"/>
              </a:lnSpc>
            </a:pPr>
            <a:r>
              <a:rPr lang="pt-BR" sz="2000" b="1"/>
              <a:t>A Busca de uma negociação evolutiva segundo o princípio de hierarquização de sistemas</a:t>
            </a:r>
            <a:endParaRPr lang="pt-BR" sz="2000"/>
          </a:p>
        </p:txBody>
      </p:sp>
      <p:sp>
        <p:nvSpPr>
          <p:cNvPr id="198661" name="Text Box 4"/>
          <p:cNvSpPr txBox="1">
            <a:spLocks noChangeArrowheads="1"/>
          </p:cNvSpPr>
          <p:nvPr/>
        </p:nvSpPr>
        <p:spPr bwMode="auto">
          <a:xfrm>
            <a:off x="323850" y="1989138"/>
            <a:ext cx="8208963" cy="4325937"/>
          </a:xfrm>
          <a:prstGeom prst="rect">
            <a:avLst/>
          </a:prstGeom>
          <a:noFill/>
          <a:ln w="9525">
            <a:noFill/>
            <a:miter lim="800000"/>
            <a:headEnd/>
            <a:tailEnd/>
          </a:ln>
        </p:spPr>
        <p:txBody>
          <a:bodyPr>
            <a:spAutoFit/>
          </a:bodyPr>
          <a:lstStyle/>
          <a:p>
            <a:pPr>
              <a:lnSpc>
                <a:spcPct val="160000"/>
              </a:lnSpc>
              <a:spcBef>
                <a:spcPct val="50000"/>
              </a:spcBef>
            </a:pPr>
            <a:r>
              <a:rPr lang="pt-BR">
                <a:latin typeface="Verdana" pitchFamily="34" charset="0"/>
              </a:rPr>
              <a:t>Hierarquizar consiste em categorizar, dividir ou separar algo de acordo com um determinado critério de relevância (tamanho, poder, responsabilidade ou complexidade).</a:t>
            </a:r>
          </a:p>
          <a:p>
            <a:pPr>
              <a:lnSpc>
                <a:spcPct val="160000"/>
              </a:lnSpc>
              <a:spcBef>
                <a:spcPct val="50000"/>
              </a:spcBef>
            </a:pPr>
            <a:r>
              <a:rPr lang="pt-BR">
                <a:latin typeface="Verdana" pitchFamily="34" charset="0"/>
              </a:rPr>
              <a:t>Na negociação podemos dizer que hierarquizar sistemas é uma forma de encontrar critérios de classificação de suas características e, mediante isso, ordenar suas magnitudes de forma lógica.</a:t>
            </a:r>
          </a:p>
          <a:p>
            <a:pPr>
              <a:lnSpc>
                <a:spcPct val="160000"/>
              </a:lnSpc>
              <a:spcBef>
                <a:spcPct val="50000"/>
              </a:spcBef>
            </a:pPr>
            <a:r>
              <a:rPr lang="pt-BR">
                <a:latin typeface="Verdana" pitchFamily="34" charset="0"/>
              </a:rPr>
              <a:t>Ou seja, antes de partirmos para a ação devemos fazer a nossa lição de casa e pesquisarmos tudo o que envolve a negociação que queremos realizar.</a:t>
            </a:r>
            <a:endParaRPr lang="pt-BR" b="1">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BC8FA3FC-6314-48E3-B27E-75F6CD63812B}" type="slidenum">
              <a:rPr lang="pt-BR"/>
              <a:pPr/>
              <a:t>15</a:t>
            </a:fld>
            <a:endParaRPr lang="pt-BR"/>
          </a:p>
        </p:txBody>
      </p:sp>
      <p:sp>
        <p:nvSpPr>
          <p:cNvPr id="41986"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41987" name="Rectangle 3"/>
          <p:cNvSpPr>
            <a:spLocks noGrp="1" noChangeArrowheads="1"/>
          </p:cNvSpPr>
          <p:nvPr>
            <p:ph type="body" idx="1"/>
          </p:nvPr>
        </p:nvSpPr>
        <p:spPr>
          <a:xfrm>
            <a:off x="457200" y="981075"/>
            <a:ext cx="8229600" cy="5145088"/>
          </a:xfrm>
        </p:spPr>
        <p:txBody>
          <a:bodyPr/>
          <a:lstStyle/>
          <a:p>
            <a:pPr>
              <a:buFontTx/>
              <a:buNone/>
            </a:pPr>
            <a:r>
              <a:rPr lang="pt-BR" sz="2000"/>
              <a:t>Abordagem Sistemica da Negociação</a:t>
            </a:r>
          </a:p>
          <a:p>
            <a:pPr>
              <a:buFontTx/>
              <a:buNone/>
            </a:pPr>
            <a:endParaRPr lang="pt-BR" sz="2000"/>
          </a:p>
          <a:p>
            <a:pPr>
              <a:lnSpc>
                <a:spcPct val="160000"/>
              </a:lnSpc>
            </a:pPr>
            <a:r>
              <a:rPr lang="pt-BR" sz="2000">
                <a:effectLst>
                  <a:outerShdw blurRad="38100" dist="38100" dir="2700000" algn="tl">
                    <a:srgbClr val="C0C0C0"/>
                  </a:outerShdw>
                </a:effectLst>
              </a:rPr>
              <a:t>Sistemas vivos (organismos)</a:t>
            </a:r>
          </a:p>
          <a:p>
            <a:pPr>
              <a:lnSpc>
                <a:spcPct val="160000"/>
              </a:lnSpc>
            </a:pPr>
            <a:r>
              <a:rPr lang="pt-BR" sz="2000">
                <a:effectLst>
                  <a:outerShdw blurRad="38100" dist="38100" dir="2700000" algn="tl">
                    <a:srgbClr val="C0C0C0"/>
                  </a:outerShdw>
                </a:effectLst>
              </a:rPr>
              <a:t>Nascem, herdam seus traços estruturais</a:t>
            </a:r>
          </a:p>
          <a:p>
            <a:pPr>
              <a:lnSpc>
                <a:spcPct val="160000"/>
              </a:lnSpc>
            </a:pPr>
            <a:r>
              <a:rPr lang="pt-BR" sz="2000">
                <a:effectLst>
                  <a:outerShdw blurRad="38100" dist="38100" dir="2700000" algn="tl">
                    <a:srgbClr val="C0C0C0"/>
                  </a:outerShdw>
                </a:effectLst>
              </a:rPr>
              <a:t>Morrem, seu tempo de vida é limitado</a:t>
            </a:r>
          </a:p>
          <a:p>
            <a:pPr>
              <a:lnSpc>
                <a:spcPct val="160000"/>
              </a:lnSpc>
            </a:pPr>
            <a:r>
              <a:rPr lang="pt-BR" sz="2000">
                <a:effectLst>
                  <a:outerShdw blurRad="38100" dist="38100" dir="2700000" algn="tl">
                    <a:srgbClr val="C0C0C0"/>
                  </a:outerShdw>
                </a:effectLst>
              </a:rPr>
              <a:t>Têm ciclo de vida predeterminado</a:t>
            </a:r>
          </a:p>
          <a:p>
            <a:pPr>
              <a:lnSpc>
                <a:spcPct val="160000"/>
              </a:lnSpc>
            </a:pPr>
            <a:r>
              <a:rPr lang="pt-BR" sz="2000">
                <a:effectLst>
                  <a:outerShdw blurRad="38100" dist="38100" dir="2700000" algn="tl">
                    <a:srgbClr val="C0C0C0"/>
                  </a:outerShdw>
                </a:effectLst>
              </a:rPr>
              <a:t>São concretos – o sistema é descrito em termos físicos e quimicos</a:t>
            </a:r>
          </a:p>
          <a:p>
            <a:pPr>
              <a:lnSpc>
                <a:spcPct val="160000"/>
              </a:lnSpc>
            </a:pPr>
            <a:r>
              <a:rPr lang="pt-BR" sz="2000">
                <a:effectLst>
                  <a:outerShdw blurRad="38100" dist="38100" dir="2700000" algn="tl">
                    <a:srgbClr val="C0C0C0"/>
                  </a:outerShdw>
                </a:effectLst>
              </a:rPr>
              <a:t>São completos. O parasitismo e simbiose são excepcionais</a:t>
            </a:r>
          </a:p>
          <a:p>
            <a:pPr>
              <a:lnSpc>
                <a:spcPct val="160000"/>
              </a:lnSpc>
            </a:pPr>
            <a:r>
              <a:rPr lang="pt-BR" sz="2000">
                <a:effectLst>
                  <a:outerShdw blurRad="38100" dist="38100" dir="2700000" algn="tl">
                    <a:srgbClr val="C0C0C0"/>
                  </a:outerShdw>
                </a:effectLst>
              </a:rPr>
              <a:t>A doença é definida como um distúrbio no processo vital</a:t>
            </a:r>
            <a:endParaRPr lang="pt-BR"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4DB25013-3370-4054-898B-EE5EE62B4F14}" type="slidenum">
              <a:rPr lang="pt-BR"/>
              <a:pPr/>
              <a:t>16</a:t>
            </a:fld>
            <a:endParaRPr lang="pt-BR"/>
          </a:p>
        </p:txBody>
      </p:sp>
      <p:sp>
        <p:nvSpPr>
          <p:cNvPr id="43010"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43011" name="Rectangle 3"/>
          <p:cNvSpPr>
            <a:spLocks noGrp="1" noChangeArrowheads="1"/>
          </p:cNvSpPr>
          <p:nvPr>
            <p:ph type="body" idx="1"/>
          </p:nvPr>
        </p:nvSpPr>
        <p:spPr>
          <a:xfrm>
            <a:off x="457200" y="981075"/>
            <a:ext cx="8229600" cy="5145088"/>
          </a:xfrm>
        </p:spPr>
        <p:txBody>
          <a:bodyPr/>
          <a:lstStyle/>
          <a:p>
            <a:pPr>
              <a:buFontTx/>
              <a:buNone/>
            </a:pPr>
            <a:r>
              <a:rPr lang="pt-BR" sz="2000"/>
              <a:t>Abordagem Sistêmica da Negociação</a:t>
            </a:r>
          </a:p>
          <a:p>
            <a:pPr>
              <a:buFontTx/>
              <a:buNone/>
            </a:pPr>
            <a:endParaRPr lang="pt-BR" sz="2000"/>
          </a:p>
          <a:p>
            <a:r>
              <a:rPr lang="pt-BR" sz="2200">
                <a:effectLst>
                  <a:outerShdw blurRad="38100" dist="38100" dir="2700000" algn="tl">
                    <a:srgbClr val="C0C0C0"/>
                  </a:outerShdw>
                </a:effectLst>
              </a:rPr>
              <a:t>Sistemas organizados (organizações)</a:t>
            </a:r>
          </a:p>
          <a:p>
            <a:r>
              <a:rPr lang="pt-BR" sz="2200">
                <a:effectLst>
                  <a:outerShdw blurRad="38100" dist="38100" dir="2700000" algn="tl">
                    <a:srgbClr val="C0C0C0"/>
                  </a:outerShdw>
                </a:effectLst>
              </a:rPr>
              <a:t>São organizados, adquirem sua estrutura em estágios.</a:t>
            </a:r>
          </a:p>
          <a:p>
            <a:r>
              <a:rPr lang="pt-BR" sz="2200">
                <a:effectLst>
                  <a:outerShdw blurRad="38100" dist="38100" dir="2700000" algn="tl">
                    <a:srgbClr val="C0C0C0"/>
                  </a:outerShdw>
                </a:effectLst>
              </a:rPr>
              <a:t>Poder ser reorganizados, têm uma vida ilimitada e podem ser reconstruídos.</a:t>
            </a:r>
          </a:p>
          <a:p>
            <a:r>
              <a:rPr lang="pt-BR" sz="2200">
                <a:effectLst>
                  <a:outerShdw blurRad="38100" dist="38100" dir="2700000" algn="tl">
                    <a:srgbClr val="C0C0C0"/>
                  </a:outerShdw>
                </a:effectLst>
              </a:rPr>
              <a:t>Não tem ciclo de vida definido</a:t>
            </a:r>
          </a:p>
          <a:p>
            <a:r>
              <a:rPr lang="pt-BR" sz="2200">
                <a:effectLst>
                  <a:outerShdw blurRad="38100" dist="38100" dir="2700000" algn="tl">
                    <a:srgbClr val="C0C0C0"/>
                  </a:outerShdw>
                </a:effectLst>
              </a:rPr>
              <a:t>São abstratos – o sistema é descrito em termos psicológicos e sociológicos.</a:t>
            </a:r>
          </a:p>
          <a:p>
            <a:r>
              <a:rPr lang="pt-BR" sz="2200">
                <a:effectLst>
                  <a:outerShdw blurRad="38100" dist="38100" dir="2700000" algn="tl">
                    <a:srgbClr val="C0C0C0"/>
                  </a:outerShdw>
                </a:effectLst>
              </a:rPr>
              <a:t>São incompletos: dependem de cooperação com outras organizações. Suas partes são intercambiáveis.</a:t>
            </a:r>
          </a:p>
          <a:p>
            <a:r>
              <a:rPr lang="pt-BR" sz="2200">
                <a:effectLst>
                  <a:outerShdw blurRad="38100" dist="38100" dir="2700000" algn="tl">
                    <a:srgbClr val="C0C0C0"/>
                  </a:outerShdw>
                </a:effectLst>
              </a:rPr>
              <a:t>O problema e definido como um desvio nas normas sociais.</a:t>
            </a:r>
            <a:endParaRPr lang="pt-BR"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E053BDFB-80EA-4DCD-B244-9DFA43E24396}" type="slidenum">
              <a:rPr lang="pt-BR"/>
              <a:pPr/>
              <a:t>17</a:t>
            </a:fld>
            <a:endParaRPr lang="pt-BR"/>
          </a:p>
        </p:txBody>
      </p:sp>
      <p:sp>
        <p:nvSpPr>
          <p:cNvPr id="44034"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44035" name="Rectangle 3"/>
          <p:cNvSpPr>
            <a:spLocks noGrp="1" noChangeArrowheads="1"/>
          </p:cNvSpPr>
          <p:nvPr>
            <p:ph type="body" idx="1"/>
          </p:nvPr>
        </p:nvSpPr>
        <p:spPr>
          <a:xfrm>
            <a:off x="457200" y="981075"/>
            <a:ext cx="8229600" cy="5145088"/>
          </a:xfrm>
        </p:spPr>
        <p:txBody>
          <a:bodyPr/>
          <a:lstStyle/>
          <a:p>
            <a:pPr>
              <a:lnSpc>
                <a:spcPct val="90000"/>
              </a:lnSpc>
              <a:buFontTx/>
              <a:buNone/>
            </a:pPr>
            <a:r>
              <a:rPr lang="pt-PT" sz="2800" b="1"/>
              <a:t>Existem diversos tipos de sistemas entre os quais :</a:t>
            </a:r>
          </a:p>
          <a:p>
            <a:pPr>
              <a:lnSpc>
                <a:spcPct val="90000"/>
              </a:lnSpc>
              <a:buFontTx/>
              <a:buNone/>
            </a:pPr>
            <a:endParaRPr lang="pt-PT" sz="2800" b="1"/>
          </a:p>
          <a:p>
            <a:pPr algn="just">
              <a:lnSpc>
                <a:spcPct val="90000"/>
              </a:lnSpc>
              <a:buFont typeface="Wingdings" pitchFamily="2" charset="2"/>
              <a:buChar char="Ø"/>
            </a:pPr>
            <a:r>
              <a:rPr lang="pt-PT" sz="2800"/>
              <a:t>Sistemas abertos (interagem com meio ambiente, exemplo : pessoas) e fechados (não interagem com meio ambiente, exemplo máquinas)</a:t>
            </a:r>
          </a:p>
          <a:p>
            <a:pPr algn="just">
              <a:lnSpc>
                <a:spcPct val="90000"/>
              </a:lnSpc>
              <a:buFont typeface="Wingdings" pitchFamily="2" charset="2"/>
              <a:buNone/>
            </a:pPr>
            <a:endParaRPr lang="pt-PT" sz="2800"/>
          </a:p>
          <a:p>
            <a:pPr algn="just">
              <a:lnSpc>
                <a:spcPct val="90000"/>
              </a:lnSpc>
              <a:buFont typeface="Wingdings" pitchFamily="2" charset="2"/>
              <a:buChar char="Ø"/>
            </a:pPr>
            <a:r>
              <a:rPr lang="pt-PT" sz="2800"/>
              <a:t>Sistemas de energia, matéria ou informação;</a:t>
            </a:r>
          </a:p>
          <a:p>
            <a:pPr algn="just">
              <a:lnSpc>
                <a:spcPct val="90000"/>
              </a:lnSpc>
              <a:buFont typeface="Wingdings" pitchFamily="2" charset="2"/>
              <a:buNone/>
            </a:pPr>
            <a:endParaRPr lang="pt-PT" sz="2800"/>
          </a:p>
          <a:p>
            <a:pPr algn="just">
              <a:lnSpc>
                <a:spcPct val="90000"/>
              </a:lnSpc>
              <a:buFont typeface="Wingdings" pitchFamily="2" charset="2"/>
              <a:buChar char="Ø"/>
            </a:pPr>
            <a:r>
              <a:rPr lang="pt-PT" sz="2800"/>
              <a:t>Sistemas naturais e artificiais.</a:t>
            </a:r>
          </a:p>
          <a:p>
            <a:pPr>
              <a:lnSpc>
                <a:spcPct val="90000"/>
              </a:lnSpc>
              <a:buFontTx/>
              <a:buNone/>
            </a:pPr>
            <a:endParaRPr lang="pt-BR"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87A1F73F-4769-4CEE-8927-FCEC64C5F23A}" type="slidenum">
              <a:rPr lang="pt-BR"/>
              <a:pPr/>
              <a:t>18</a:t>
            </a:fld>
            <a:endParaRPr lang="pt-BR"/>
          </a:p>
        </p:txBody>
      </p:sp>
      <p:sp>
        <p:nvSpPr>
          <p:cNvPr id="37890"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37891" name="Rectangle 3"/>
          <p:cNvSpPr>
            <a:spLocks noGrp="1" noChangeArrowheads="1"/>
          </p:cNvSpPr>
          <p:nvPr>
            <p:ph type="body" idx="1"/>
          </p:nvPr>
        </p:nvSpPr>
        <p:spPr>
          <a:xfrm>
            <a:off x="457200" y="981075"/>
            <a:ext cx="8229600" cy="5145088"/>
          </a:xfrm>
        </p:spPr>
        <p:txBody>
          <a:bodyPr/>
          <a:lstStyle/>
          <a:p>
            <a:pPr>
              <a:buFontTx/>
              <a:buNone/>
            </a:pPr>
            <a:r>
              <a:rPr lang="pt-BR" sz="2400"/>
              <a:t>Abordagem Sistêmica da Negociação</a:t>
            </a:r>
          </a:p>
          <a:p>
            <a:pPr algn="just"/>
            <a:r>
              <a:rPr lang="pt-BR" sz="2400">
                <a:effectLst>
                  <a:outerShdw blurRad="38100" dist="38100" dir="2700000" algn="tl">
                    <a:srgbClr val="C0C0C0"/>
                  </a:outerShdw>
                </a:effectLst>
              </a:rPr>
              <a:t>TEORIA GERAL DOS SISTEMAS – Para Churchman, existem cinco considerações básicas relativas ao pensamento sistêmico :</a:t>
            </a:r>
          </a:p>
          <a:p>
            <a:pPr lvl="1" algn="just"/>
            <a:r>
              <a:rPr lang="pt-BR" sz="2000" b="1" i="1">
                <a:effectLst>
                  <a:outerShdw blurRad="38100" dist="38100" dir="2700000" algn="tl">
                    <a:srgbClr val="C0C0C0"/>
                  </a:outerShdw>
                </a:effectLst>
              </a:rPr>
              <a:t>Os objetivos do sistema total</a:t>
            </a:r>
            <a:r>
              <a:rPr lang="pt-BR" sz="2000">
                <a:effectLst>
                  <a:outerShdw blurRad="38100" dist="38100" dir="2700000" algn="tl">
                    <a:srgbClr val="C0C0C0"/>
                  </a:outerShdw>
                </a:effectLst>
              </a:rPr>
              <a:t> = as metas ou fins em direção aos quais o sistema tende.</a:t>
            </a:r>
          </a:p>
          <a:p>
            <a:pPr lvl="1" algn="just"/>
            <a:r>
              <a:rPr lang="pt-BR" sz="2000" b="1" i="1">
                <a:effectLst>
                  <a:outerShdw blurRad="38100" dist="38100" dir="2700000" algn="tl">
                    <a:srgbClr val="C0C0C0"/>
                  </a:outerShdw>
                </a:effectLst>
              </a:rPr>
              <a:t>O ambiente do sistema</a:t>
            </a:r>
            <a:r>
              <a:rPr lang="pt-BR" sz="2000">
                <a:effectLst>
                  <a:outerShdw blurRad="38100" dist="38100" dir="2700000" algn="tl">
                    <a:srgbClr val="C0C0C0"/>
                  </a:outerShdw>
                </a:effectLst>
              </a:rPr>
              <a:t> = constitui tudo o que está so lado de  fora do sistema</a:t>
            </a:r>
          </a:p>
          <a:p>
            <a:pPr lvl="1" algn="just"/>
            <a:r>
              <a:rPr lang="pt-BR" sz="2000" b="1" i="1">
                <a:effectLst>
                  <a:outerShdw blurRad="38100" dist="38100" dir="2700000" algn="tl">
                    <a:srgbClr val="C0C0C0"/>
                  </a:outerShdw>
                </a:effectLst>
              </a:rPr>
              <a:t>Os recursos do sistema</a:t>
            </a:r>
            <a:r>
              <a:rPr lang="pt-BR" sz="2000">
                <a:effectLst>
                  <a:outerShdw blurRad="38100" dist="38100" dir="2700000" algn="tl">
                    <a:srgbClr val="C0C0C0"/>
                  </a:outerShdw>
                </a:effectLst>
              </a:rPr>
              <a:t> = são os fatores internos e representam todos os meios disponíveis ao sistema para a realização das atividades necessárias ao alcance da meta</a:t>
            </a:r>
          </a:p>
          <a:p>
            <a:pPr lvl="1" algn="just"/>
            <a:r>
              <a:rPr lang="pt-BR" sz="2000" b="1" i="1">
                <a:effectLst>
                  <a:outerShdw blurRad="38100" dist="38100" dir="2700000" algn="tl">
                    <a:srgbClr val="C0C0C0"/>
                  </a:outerShdw>
                </a:effectLst>
              </a:rPr>
              <a:t>Os componentes do sistema</a:t>
            </a:r>
            <a:r>
              <a:rPr lang="pt-BR" sz="2000">
                <a:effectLst>
                  <a:outerShdw blurRad="38100" dist="38100" dir="2700000" algn="tl">
                    <a:srgbClr val="C0C0C0"/>
                  </a:outerShdw>
                </a:effectLst>
              </a:rPr>
              <a:t> = são todas as atividades que contribuem para a realização dos objetivos do sistema</a:t>
            </a:r>
          </a:p>
          <a:p>
            <a:pPr lvl="1" algn="just"/>
            <a:r>
              <a:rPr lang="pt-BR" sz="2000" b="1" i="1">
                <a:effectLst>
                  <a:outerShdw blurRad="38100" dist="38100" dir="2700000" algn="tl">
                    <a:srgbClr val="C0C0C0"/>
                  </a:outerShdw>
                </a:effectLst>
              </a:rPr>
              <a:t>A administração do sistema</a:t>
            </a:r>
            <a:r>
              <a:rPr lang="pt-BR" sz="2000">
                <a:effectLst>
                  <a:outerShdw blurRad="38100" dist="38100" dir="2700000" algn="tl">
                    <a:srgbClr val="C0C0C0"/>
                  </a:outerShdw>
                </a:effectLst>
              </a:rPr>
              <a:t> = na administração do sistema, Churchman deseja incluir 2 funções básicas : o planejamento e o controle do sistema.</a:t>
            </a:r>
          </a:p>
          <a:p>
            <a:pPr lvl="1" algn="just">
              <a:lnSpc>
                <a:spcPct val="130000"/>
              </a:lnSpc>
            </a:pPr>
            <a:endParaRPr lang="pt-BR" sz="20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D7C07E71-E8D7-46B7-8163-63D465F68CFB}" type="slidenum">
              <a:rPr lang="pt-BR"/>
              <a:pPr/>
              <a:t>19</a:t>
            </a:fld>
            <a:endParaRPr lang="pt-BR"/>
          </a:p>
        </p:txBody>
      </p:sp>
      <p:sp>
        <p:nvSpPr>
          <p:cNvPr id="38914"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38915" name="Rectangle 3"/>
          <p:cNvSpPr>
            <a:spLocks noGrp="1" noChangeArrowheads="1"/>
          </p:cNvSpPr>
          <p:nvPr>
            <p:ph type="body" idx="1"/>
          </p:nvPr>
        </p:nvSpPr>
        <p:spPr>
          <a:xfrm>
            <a:off x="457200" y="981075"/>
            <a:ext cx="8229600" cy="5145088"/>
          </a:xfrm>
        </p:spPr>
        <p:txBody>
          <a:bodyPr/>
          <a:lstStyle/>
          <a:p>
            <a:pPr>
              <a:buFontTx/>
              <a:buNone/>
            </a:pPr>
            <a:r>
              <a:rPr lang="pt-BR" sz="2400"/>
              <a:t>Abordagem Sistêmica da Negociação</a:t>
            </a:r>
          </a:p>
          <a:p>
            <a:pPr algn="just"/>
            <a:r>
              <a:rPr lang="pt-BR" sz="2400">
                <a:effectLst>
                  <a:outerShdw blurRad="38100" dist="38100" dir="2700000" algn="tl">
                    <a:srgbClr val="C0C0C0"/>
                  </a:outerShdw>
                </a:effectLst>
              </a:rPr>
              <a:t>TEORIA GERAL DOS SISTEMAS – Pensamento sistêmico , um exemplo , Qual a melhor maneira de descrever um carro ?</a:t>
            </a:r>
          </a:p>
          <a:p>
            <a:pPr lvl="2" algn="just"/>
            <a:r>
              <a:rPr lang="pt-BR" sz="1800">
                <a:effectLst>
                  <a:outerShdw blurRad="38100" dist="38100" dir="2700000" algn="tl">
                    <a:srgbClr val="C0C0C0"/>
                  </a:outerShdw>
                </a:effectLst>
              </a:rPr>
              <a:t>A melhor maneira é fazer menção a sua função e não a sua estrutura, que pode ter sobre diversas variações.</a:t>
            </a:r>
          </a:p>
          <a:p>
            <a:pPr lvl="2" algn="just"/>
            <a:r>
              <a:rPr lang="pt-BR" sz="1800">
                <a:effectLst>
                  <a:outerShdw blurRad="38100" dist="38100" dir="2700000" algn="tl">
                    <a:srgbClr val="C0C0C0"/>
                  </a:outerShdw>
                </a:effectLst>
              </a:rPr>
              <a:t>Portanto um sistema é um conjunto de partes coordenadas com intuito de alcançar determinadas finanlidades.</a:t>
            </a:r>
          </a:p>
          <a:p>
            <a:pPr lvl="2" algn="just"/>
            <a:endParaRPr lang="pt-BR" sz="1800">
              <a:effectLst>
                <a:outerShdw blurRad="38100" dist="38100" dir="2700000" algn="tl">
                  <a:srgbClr val="C0C0C0"/>
                </a:outerShdw>
              </a:effectLst>
            </a:endParaRPr>
          </a:p>
          <a:p>
            <a:pPr lvl="1" algn="just"/>
            <a:r>
              <a:rPr lang="pt-BR" sz="2000">
                <a:effectLst>
                  <a:outerShdw blurRad="38100" dist="38100" dir="2700000" algn="tl">
                    <a:srgbClr val="C0C0C0"/>
                  </a:outerShdw>
                </a:effectLst>
              </a:rPr>
              <a:t>O objetivo do cientista da Administração , é justamente detalhar o sistema total  : </a:t>
            </a:r>
          </a:p>
          <a:p>
            <a:pPr lvl="2" algn="just"/>
            <a:r>
              <a:rPr lang="pt-BR" sz="1800">
                <a:effectLst>
                  <a:outerShdw blurRad="38100" dist="38100" dir="2700000" algn="tl">
                    <a:srgbClr val="C0C0C0"/>
                  </a:outerShdw>
                </a:effectLst>
              </a:rPr>
              <a:t>os elementos importantes, mas que estão fora do controle do administrador (ambiente); </a:t>
            </a:r>
          </a:p>
          <a:p>
            <a:pPr lvl="2" algn="just"/>
            <a:r>
              <a:rPr lang="pt-BR" sz="1800">
                <a:effectLst>
                  <a:outerShdw blurRad="38100" dist="38100" dir="2700000" algn="tl">
                    <a:srgbClr val="C0C0C0"/>
                  </a:outerShdw>
                </a:effectLst>
              </a:rPr>
              <a:t>Suas atividades internas (componentes);</a:t>
            </a:r>
          </a:p>
          <a:p>
            <a:pPr lvl="2" algn="just"/>
            <a:r>
              <a:rPr lang="pt-BR" sz="1800">
                <a:effectLst>
                  <a:outerShdw blurRad="38100" dist="38100" dir="2700000" algn="tl">
                    <a:srgbClr val="C0C0C0"/>
                  </a:outerShdw>
                </a:effectLst>
              </a:rPr>
              <a:t>e as informações, recursos humanos e financeiros disponíveis (recursos)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6ED8DF96-5561-4772-98E6-1C4C9874858D}" type="slidenum">
              <a:rPr lang="pt-BR"/>
              <a:pPr/>
              <a:t>2</a:t>
            </a:fld>
            <a:endParaRPr lang="pt-BR"/>
          </a:p>
        </p:txBody>
      </p:sp>
      <p:sp>
        <p:nvSpPr>
          <p:cNvPr id="23554"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pic>
        <p:nvPicPr>
          <p:cNvPr id="23555" name="Picture 3" descr="MCj04413980000[1]"/>
          <p:cNvPicPr>
            <a:picLocks noChangeAspect="1" noChangeArrowheads="1"/>
          </p:cNvPicPr>
          <p:nvPr/>
        </p:nvPicPr>
        <p:blipFill>
          <a:blip r:embed="rId2" cstate="print"/>
          <a:srcRect/>
          <a:stretch>
            <a:fillRect/>
          </a:stretch>
        </p:blipFill>
        <p:spPr bwMode="auto">
          <a:xfrm>
            <a:off x="539750" y="908050"/>
            <a:ext cx="2232025" cy="2089150"/>
          </a:xfrm>
          <a:prstGeom prst="rect">
            <a:avLst/>
          </a:prstGeom>
          <a:noFill/>
        </p:spPr>
      </p:pic>
      <p:pic>
        <p:nvPicPr>
          <p:cNvPr id="23556" name="Picture 4" descr="MCj04414130000[1]"/>
          <p:cNvPicPr>
            <a:picLocks noChangeAspect="1" noChangeArrowheads="1"/>
          </p:cNvPicPr>
          <p:nvPr/>
        </p:nvPicPr>
        <p:blipFill>
          <a:blip r:embed="rId3" cstate="print"/>
          <a:srcRect/>
          <a:stretch>
            <a:fillRect/>
          </a:stretch>
        </p:blipFill>
        <p:spPr bwMode="auto">
          <a:xfrm>
            <a:off x="2700338" y="3357563"/>
            <a:ext cx="936625" cy="841375"/>
          </a:xfrm>
          <a:prstGeom prst="rect">
            <a:avLst/>
          </a:prstGeom>
          <a:noFill/>
        </p:spPr>
      </p:pic>
      <p:pic>
        <p:nvPicPr>
          <p:cNvPr id="23557" name="Picture 5" descr="MCj02953110000[1]"/>
          <p:cNvPicPr>
            <a:picLocks noChangeAspect="1" noChangeArrowheads="1"/>
          </p:cNvPicPr>
          <p:nvPr/>
        </p:nvPicPr>
        <p:blipFill>
          <a:blip r:embed="rId4" cstate="print"/>
          <a:srcRect/>
          <a:stretch>
            <a:fillRect/>
          </a:stretch>
        </p:blipFill>
        <p:spPr bwMode="auto">
          <a:xfrm>
            <a:off x="6372225" y="4365625"/>
            <a:ext cx="2663825" cy="2011363"/>
          </a:xfrm>
          <a:prstGeom prst="rect">
            <a:avLst/>
          </a:prstGeom>
          <a:noFill/>
        </p:spPr>
      </p:pic>
      <p:sp>
        <p:nvSpPr>
          <p:cNvPr id="23558" name="Text Box 6"/>
          <p:cNvSpPr txBox="1">
            <a:spLocks noChangeArrowheads="1"/>
          </p:cNvSpPr>
          <p:nvPr/>
        </p:nvSpPr>
        <p:spPr bwMode="auto">
          <a:xfrm>
            <a:off x="3111500" y="1431925"/>
            <a:ext cx="4721225" cy="457200"/>
          </a:xfrm>
          <a:prstGeom prst="rect">
            <a:avLst/>
          </a:prstGeom>
          <a:noFill/>
          <a:ln w="9525">
            <a:noFill/>
            <a:miter lim="800000"/>
            <a:headEnd/>
            <a:tailEnd/>
          </a:ln>
          <a:effectLst/>
        </p:spPr>
        <p:txBody>
          <a:bodyPr wrap="none">
            <a:spAutoFit/>
          </a:bodyPr>
          <a:lstStyle/>
          <a:p>
            <a:r>
              <a:rPr lang="pt-BR" sz="2400" b="1"/>
              <a:t>OS ANIMAIS FORTES ATACAM</a:t>
            </a:r>
          </a:p>
        </p:txBody>
      </p:sp>
      <p:sp>
        <p:nvSpPr>
          <p:cNvPr id="23559" name="Text Box 7"/>
          <p:cNvSpPr txBox="1">
            <a:spLocks noChangeArrowheads="1"/>
          </p:cNvSpPr>
          <p:nvPr/>
        </p:nvSpPr>
        <p:spPr bwMode="auto">
          <a:xfrm>
            <a:off x="3954463" y="3548063"/>
            <a:ext cx="4567237" cy="457200"/>
          </a:xfrm>
          <a:prstGeom prst="rect">
            <a:avLst/>
          </a:prstGeom>
          <a:noFill/>
          <a:ln w="9525">
            <a:noFill/>
            <a:miter lim="800000"/>
            <a:headEnd/>
            <a:tailEnd/>
          </a:ln>
          <a:effectLst/>
        </p:spPr>
        <p:txBody>
          <a:bodyPr wrap="none">
            <a:spAutoFit/>
          </a:bodyPr>
          <a:lstStyle/>
          <a:p>
            <a:r>
              <a:rPr lang="pt-BR" sz="2400" b="1" i="1">
                <a:effectLst>
                  <a:outerShdw blurRad="38100" dist="38100" dir="2700000" algn="tl">
                    <a:srgbClr val="C0C0C0"/>
                  </a:outerShdw>
                </a:effectLst>
              </a:rPr>
              <a:t>OS ANIMAIS FRACOS FOGEM</a:t>
            </a:r>
          </a:p>
        </p:txBody>
      </p:sp>
      <p:sp>
        <p:nvSpPr>
          <p:cNvPr id="23560" name="Text Box 8"/>
          <p:cNvSpPr txBox="1">
            <a:spLocks noChangeArrowheads="1"/>
          </p:cNvSpPr>
          <p:nvPr/>
        </p:nvSpPr>
        <p:spPr bwMode="auto">
          <a:xfrm>
            <a:off x="539750" y="4700588"/>
            <a:ext cx="4619625" cy="457200"/>
          </a:xfrm>
          <a:prstGeom prst="rect">
            <a:avLst/>
          </a:prstGeom>
          <a:noFill/>
          <a:ln w="9525">
            <a:noFill/>
            <a:miter lim="800000"/>
            <a:headEnd/>
            <a:tailEnd/>
          </a:ln>
          <a:effectLst/>
        </p:spPr>
        <p:txBody>
          <a:bodyPr wrap="none">
            <a:spAutoFit/>
          </a:bodyPr>
          <a:lstStyle/>
          <a:p>
            <a:r>
              <a:rPr lang="pt-BR" sz="2400" b="1"/>
              <a:t>SÓ O SER HUMANO NEGOCIA</a:t>
            </a:r>
          </a:p>
        </p:txBody>
      </p:sp>
      <p:sp>
        <p:nvSpPr>
          <p:cNvPr id="23561" name="Text Box 9"/>
          <p:cNvSpPr txBox="1">
            <a:spLocks noChangeArrowheads="1"/>
          </p:cNvSpPr>
          <p:nvPr/>
        </p:nvSpPr>
        <p:spPr bwMode="auto">
          <a:xfrm>
            <a:off x="-90488" y="5780088"/>
            <a:ext cx="6534151" cy="457200"/>
          </a:xfrm>
          <a:prstGeom prst="rect">
            <a:avLst/>
          </a:prstGeom>
          <a:noFill/>
          <a:ln w="9525">
            <a:noFill/>
            <a:miter lim="800000"/>
            <a:headEnd/>
            <a:tailEnd/>
          </a:ln>
          <a:effectLst/>
        </p:spPr>
        <p:txBody>
          <a:bodyPr wrap="none">
            <a:spAutoFit/>
          </a:bodyPr>
          <a:lstStyle/>
          <a:p>
            <a:r>
              <a:rPr lang="pt-BR" sz="2400" b="1"/>
              <a:t>NEGOCIAR É UM ATO DE SUPERIORIDADE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F24F6C7A-DDC5-4DD9-ABF5-22719570DDC4}" type="slidenum">
              <a:rPr lang="pt-BR"/>
              <a:pPr/>
              <a:t>20</a:t>
            </a:fld>
            <a:endParaRPr lang="pt-BR"/>
          </a:p>
        </p:txBody>
      </p:sp>
      <p:sp>
        <p:nvSpPr>
          <p:cNvPr id="39938"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39939" name="Rectangle 3"/>
          <p:cNvSpPr>
            <a:spLocks noGrp="1" noChangeArrowheads="1"/>
          </p:cNvSpPr>
          <p:nvPr>
            <p:ph type="body" idx="1"/>
          </p:nvPr>
        </p:nvSpPr>
        <p:spPr>
          <a:xfrm>
            <a:off x="457200" y="981075"/>
            <a:ext cx="8229600" cy="5145088"/>
          </a:xfrm>
        </p:spPr>
        <p:txBody>
          <a:bodyPr/>
          <a:lstStyle/>
          <a:p>
            <a:pPr>
              <a:lnSpc>
                <a:spcPct val="130000"/>
              </a:lnSpc>
              <a:buFontTx/>
              <a:buNone/>
            </a:pPr>
            <a:r>
              <a:rPr lang="pt-BR" sz="2400"/>
              <a:t>Perspectiva da negociação em um contexto sistêmico.</a:t>
            </a:r>
          </a:p>
          <a:p>
            <a:pPr>
              <a:lnSpc>
                <a:spcPct val="130000"/>
              </a:lnSpc>
            </a:pPr>
            <a:r>
              <a:rPr lang="pt-BR" sz="2400"/>
              <a:t>Para Martinelli, o pensamento sistêmico pode ser usado como ferramenta intelectual que pode ser usado em diferentes aspectos.</a:t>
            </a:r>
          </a:p>
          <a:p>
            <a:pPr>
              <a:lnSpc>
                <a:spcPct val="130000"/>
              </a:lnSpc>
            </a:pPr>
            <a:r>
              <a:rPr lang="pt-BR" sz="2400"/>
              <a:t>Os sistemas não existem por si só no mundo empírico. Os objetos (entidades), relacionamentos e o todo sejam colocados juntos para interpretação.</a:t>
            </a:r>
          </a:p>
          <a:p>
            <a:pPr>
              <a:lnSpc>
                <a:spcPct val="130000"/>
              </a:lnSpc>
            </a:pPr>
            <a:r>
              <a:rPr lang="pt-BR" sz="2400"/>
              <a:t>A perspectiva de pensamento sistêmico , pressupõe uma metodologia esquemática para uma abordagem sistêmica da negociação.</a:t>
            </a:r>
          </a:p>
          <a:p>
            <a:endParaRPr lang="pt-BR"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Espaço Reservado para Número de Slide 6"/>
          <p:cNvSpPr>
            <a:spLocks noGrp="1"/>
          </p:cNvSpPr>
          <p:nvPr>
            <p:ph type="sldNum" sz="quarter" idx="12"/>
          </p:nvPr>
        </p:nvSpPr>
        <p:spPr/>
        <p:txBody>
          <a:bodyPr/>
          <a:lstStyle/>
          <a:p>
            <a:fld id="{E147CB16-0A04-489D-BCFD-7D3C79E458F7}" type="slidenum">
              <a:rPr lang="pt-BR"/>
              <a:pPr/>
              <a:t>21</a:t>
            </a:fld>
            <a:endParaRPr lang="pt-BR"/>
          </a:p>
        </p:txBody>
      </p:sp>
      <p:sp>
        <p:nvSpPr>
          <p:cNvPr id="460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46400" name="Rectangle 320"/>
          <p:cNvSpPr>
            <a:spLocks noChangeArrowheads="1"/>
          </p:cNvSpPr>
          <p:nvPr/>
        </p:nvSpPr>
        <p:spPr bwMode="auto">
          <a:xfrm>
            <a:off x="0" y="-527050"/>
            <a:ext cx="9144000" cy="0"/>
          </a:xfrm>
          <a:prstGeom prst="rect">
            <a:avLst/>
          </a:prstGeom>
          <a:noFill/>
          <a:ln w="9525">
            <a:noFill/>
            <a:miter lim="800000"/>
            <a:headEnd/>
            <a:tailEnd/>
          </a:ln>
          <a:effectLst/>
        </p:spPr>
        <p:txBody>
          <a:bodyPr wrap="none">
            <a:spAutoFit/>
          </a:bodyPr>
          <a:lstStyle/>
          <a:p>
            <a:endParaRPr lang="pt-BR"/>
          </a:p>
        </p:txBody>
      </p:sp>
      <p:sp>
        <p:nvSpPr>
          <p:cNvPr id="46403" name="Rectangle 323"/>
          <p:cNvSpPr>
            <a:spLocks noChangeArrowheads="1"/>
          </p:cNvSpPr>
          <p:nvPr/>
        </p:nvSpPr>
        <p:spPr bwMode="auto">
          <a:xfrm>
            <a:off x="0" y="-527050"/>
            <a:ext cx="9144000" cy="0"/>
          </a:xfrm>
          <a:prstGeom prst="rect">
            <a:avLst/>
          </a:prstGeom>
          <a:noFill/>
          <a:ln w="9525">
            <a:noFill/>
            <a:miter lim="800000"/>
            <a:headEnd/>
            <a:tailEnd/>
          </a:ln>
          <a:effectLst/>
        </p:spPr>
        <p:txBody>
          <a:bodyPr wrap="none">
            <a:spAutoFit/>
          </a:bodyPr>
          <a:lstStyle/>
          <a:p>
            <a:endParaRPr lang="pt-BR"/>
          </a:p>
        </p:txBody>
      </p:sp>
      <p:graphicFrame>
        <p:nvGraphicFramePr>
          <p:cNvPr id="46509" name="Group 429"/>
          <p:cNvGraphicFramePr>
            <a:graphicFrameLocks noGrp="1"/>
          </p:cNvGraphicFramePr>
          <p:nvPr/>
        </p:nvGraphicFramePr>
        <p:xfrm>
          <a:off x="9525" y="-107950"/>
          <a:ext cx="587375" cy="419100"/>
        </p:xfrm>
        <a:graphic>
          <a:graphicData uri="http://schemas.openxmlformats.org/drawingml/2006/table">
            <a:tbl>
              <a:tblPr/>
              <a:tblGrid>
                <a:gridCol w="587375"/>
              </a:tblGrid>
              <a:tr h="4191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solidFill>
                      <a:srgbClr val="FFFFFF"/>
                    </a:solidFill>
                  </a:tcPr>
                </a:tc>
              </a:tr>
            </a:tbl>
          </a:graphicData>
        </a:graphic>
      </p:graphicFrame>
      <p:graphicFrame>
        <p:nvGraphicFramePr>
          <p:cNvPr id="46517" name="Group 437"/>
          <p:cNvGraphicFramePr>
            <a:graphicFrameLocks noGrp="1"/>
          </p:cNvGraphicFramePr>
          <p:nvPr/>
        </p:nvGraphicFramePr>
        <p:xfrm>
          <a:off x="3048000" y="-107950"/>
          <a:ext cx="596900" cy="419100"/>
        </p:xfrm>
        <a:graphic>
          <a:graphicData uri="http://schemas.openxmlformats.org/drawingml/2006/table">
            <a:tbl>
              <a:tblPr/>
              <a:tblGrid>
                <a:gridCol w="596900"/>
              </a:tblGrid>
              <a:tr h="4191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solidFill>
                      <a:srgbClr val="FFFFFF"/>
                    </a:solidFill>
                  </a:tcPr>
                </a:tc>
              </a:tr>
            </a:tbl>
          </a:graphicData>
        </a:graphic>
      </p:graphicFrame>
      <p:graphicFrame>
        <p:nvGraphicFramePr>
          <p:cNvPr id="46902" name="Group 822"/>
          <p:cNvGraphicFramePr>
            <a:graphicFrameLocks noGrp="1"/>
          </p:cNvGraphicFramePr>
          <p:nvPr>
            <p:ph sz="half" idx="2"/>
          </p:nvPr>
        </p:nvGraphicFramePr>
        <p:xfrm>
          <a:off x="539750" y="719138"/>
          <a:ext cx="7991475" cy="6156960"/>
        </p:xfrm>
        <a:graphic>
          <a:graphicData uri="http://schemas.openxmlformats.org/drawingml/2006/table">
            <a:tbl>
              <a:tblPr/>
              <a:tblGrid>
                <a:gridCol w="2895600"/>
                <a:gridCol w="730250"/>
                <a:gridCol w="723900"/>
                <a:gridCol w="3641725"/>
              </a:tblGrid>
              <a:tr h="1873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PROCESSO DE NEGOCIAÇÃO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2794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IMPORTÂNCIA DA COMUNICAÇÃO NO PROCESSO DE NEGOCIAÇÃO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2809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VARIÁVEIS BÁSICAS DE UM PROCESSO DE NEGOCIAÇÃO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19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2809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HABILIDADES ESSENCIAIS DOS NEGOCIAÇÕES</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48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PLANEJAMENTO DA NEGOCIAÇÃO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BUSCA DE UMA NEGOCIAÇÃO EVOLUTIVA, SEGUNDO O PRÍNCIPIO DE HERARQUIZAÇÃO DE SISTEMAS</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873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QUESTÃO ÉTICA NA NEGOCIAÇÃO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2794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ENVOLVIMENTO DE UMA TERCEIRA PARTE NO CONFLITO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2794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USO DOS TIPOS PSICOLOGICOS NA SOLUÇÃO DOS CONFLITOS</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36671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PREOCUPAÇÃO COM AS WELTANSHAUUNGEN DOS PARTICIPANTES</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3651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CAPACIDADE PARA LIDAR COM AS DIFERENTES WELTANSHAUUNGEN DOS ENVOLVIDOS</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solidFill>
                      <a:srgbClr val="FFFFFF"/>
                    </a:solidFill>
                  </a:tcPr>
                </a:tc>
              </a:tr>
            </a:tbl>
          </a:graphicData>
        </a:graphic>
      </p:graphicFrame>
      <p:sp>
        <p:nvSpPr>
          <p:cNvPr id="46083" name="Rectangle 3"/>
          <p:cNvSpPr>
            <a:spLocks noGrp="1" noChangeArrowheads="1"/>
          </p:cNvSpPr>
          <p:nvPr>
            <p:ph type="body" sz="half" idx="1"/>
          </p:nvPr>
        </p:nvSpPr>
        <p:spPr>
          <a:xfrm>
            <a:off x="5724525" y="692150"/>
            <a:ext cx="3419475" cy="1296988"/>
          </a:xfrm>
        </p:spPr>
        <p:txBody>
          <a:bodyPr/>
          <a:lstStyle/>
          <a:p>
            <a:pPr>
              <a:lnSpc>
                <a:spcPct val="130000"/>
              </a:lnSpc>
              <a:buFontTx/>
              <a:buNone/>
            </a:pPr>
            <a:r>
              <a:rPr lang="pt-BR" sz="2000"/>
              <a:t>	Proposta esquemática para a abordagem sistêmica de negociação</a:t>
            </a:r>
          </a:p>
        </p:txBody>
      </p:sp>
      <p:sp>
        <p:nvSpPr>
          <p:cNvPr id="46903" name="Line 823"/>
          <p:cNvSpPr>
            <a:spLocks noChangeShapeType="1"/>
          </p:cNvSpPr>
          <p:nvPr/>
        </p:nvSpPr>
        <p:spPr bwMode="auto">
          <a:xfrm flipH="1" flipV="1">
            <a:off x="5651500" y="908050"/>
            <a:ext cx="0" cy="2160588"/>
          </a:xfrm>
          <a:prstGeom prst="line">
            <a:avLst/>
          </a:prstGeom>
          <a:noFill/>
          <a:ln w="9525">
            <a:solidFill>
              <a:schemeClr val="tx1"/>
            </a:solidFill>
            <a:round/>
            <a:headEnd/>
            <a:tailEnd/>
          </a:ln>
          <a:effectLst/>
        </p:spPr>
        <p:txBody>
          <a:bodyPr/>
          <a:lstStyle/>
          <a:p>
            <a:endParaRPr lang="pt-BR"/>
          </a:p>
        </p:txBody>
      </p:sp>
      <p:sp>
        <p:nvSpPr>
          <p:cNvPr id="46904" name="Line 824"/>
          <p:cNvSpPr>
            <a:spLocks noChangeShapeType="1"/>
          </p:cNvSpPr>
          <p:nvPr/>
        </p:nvSpPr>
        <p:spPr bwMode="auto">
          <a:xfrm flipH="1" flipV="1">
            <a:off x="5651500" y="3500438"/>
            <a:ext cx="0" cy="3097212"/>
          </a:xfrm>
          <a:prstGeom prst="line">
            <a:avLst/>
          </a:prstGeom>
          <a:noFill/>
          <a:ln w="9525">
            <a:solidFill>
              <a:schemeClr val="tx1"/>
            </a:solidFill>
            <a:round/>
            <a:headEnd/>
            <a:tailEnd/>
          </a:ln>
          <a:effectLst/>
        </p:spPr>
        <p:txBody>
          <a:bodyPr/>
          <a:lstStyle/>
          <a:p>
            <a:endParaRPr lang="pt-BR"/>
          </a:p>
        </p:txBody>
      </p:sp>
      <p:sp>
        <p:nvSpPr>
          <p:cNvPr id="46905" name="Line 825"/>
          <p:cNvSpPr>
            <a:spLocks noChangeShapeType="1"/>
          </p:cNvSpPr>
          <p:nvPr/>
        </p:nvSpPr>
        <p:spPr bwMode="auto">
          <a:xfrm flipV="1">
            <a:off x="3419475" y="836613"/>
            <a:ext cx="1944688" cy="0"/>
          </a:xfrm>
          <a:prstGeom prst="line">
            <a:avLst/>
          </a:prstGeom>
          <a:noFill/>
          <a:ln w="9525">
            <a:solidFill>
              <a:schemeClr val="tx1"/>
            </a:solidFill>
            <a:round/>
            <a:headEnd/>
            <a:tailEnd type="triangle" w="med" len="med"/>
          </a:ln>
          <a:effectLst/>
        </p:spPr>
        <p:txBody>
          <a:bodyPr/>
          <a:lstStyle/>
          <a:p>
            <a:endParaRPr lang="pt-BR"/>
          </a:p>
        </p:txBody>
      </p:sp>
      <p:sp>
        <p:nvSpPr>
          <p:cNvPr id="46908" name="Line 828"/>
          <p:cNvSpPr>
            <a:spLocks noChangeShapeType="1"/>
          </p:cNvSpPr>
          <p:nvPr/>
        </p:nvSpPr>
        <p:spPr bwMode="auto">
          <a:xfrm flipV="1">
            <a:off x="3419475" y="1412875"/>
            <a:ext cx="1944688" cy="0"/>
          </a:xfrm>
          <a:prstGeom prst="line">
            <a:avLst/>
          </a:prstGeom>
          <a:noFill/>
          <a:ln w="9525">
            <a:solidFill>
              <a:schemeClr val="tx1"/>
            </a:solidFill>
            <a:round/>
            <a:headEnd/>
            <a:tailEnd type="triangle" w="med" len="med"/>
          </a:ln>
          <a:effectLst/>
        </p:spPr>
        <p:txBody>
          <a:bodyPr/>
          <a:lstStyle/>
          <a:p>
            <a:endParaRPr lang="pt-BR"/>
          </a:p>
        </p:txBody>
      </p:sp>
      <p:sp>
        <p:nvSpPr>
          <p:cNvPr id="46909" name="Line 829"/>
          <p:cNvSpPr>
            <a:spLocks noChangeShapeType="1"/>
          </p:cNvSpPr>
          <p:nvPr/>
        </p:nvSpPr>
        <p:spPr bwMode="auto">
          <a:xfrm flipV="1">
            <a:off x="3419475" y="2060575"/>
            <a:ext cx="1944688" cy="0"/>
          </a:xfrm>
          <a:prstGeom prst="line">
            <a:avLst/>
          </a:prstGeom>
          <a:noFill/>
          <a:ln w="9525">
            <a:solidFill>
              <a:schemeClr val="tx1"/>
            </a:solidFill>
            <a:round/>
            <a:headEnd/>
            <a:tailEnd type="triangle" w="med" len="med"/>
          </a:ln>
          <a:effectLst/>
        </p:spPr>
        <p:txBody>
          <a:bodyPr/>
          <a:lstStyle/>
          <a:p>
            <a:endParaRPr lang="pt-BR"/>
          </a:p>
        </p:txBody>
      </p:sp>
      <p:sp>
        <p:nvSpPr>
          <p:cNvPr id="46910" name="Line 830"/>
          <p:cNvSpPr>
            <a:spLocks noChangeShapeType="1"/>
          </p:cNvSpPr>
          <p:nvPr/>
        </p:nvSpPr>
        <p:spPr bwMode="auto">
          <a:xfrm flipV="1">
            <a:off x="3419475" y="3284538"/>
            <a:ext cx="1439863" cy="0"/>
          </a:xfrm>
          <a:prstGeom prst="line">
            <a:avLst/>
          </a:prstGeom>
          <a:noFill/>
          <a:ln w="9525">
            <a:solidFill>
              <a:schemeClr val="tx1"/>
            </a:solidFill>
            <a:round/>
            <a:headEnd/>
            <a:tailEnd type="triangle" w="med" len="med"/>
          </a:ln>
          <a:effectLst/>
        </p:spPr>
        <p:txBody>
          <a:bodyPr/>
          <a:lstStyle/>
          <a:p>
            <a:endParaRPr lang="pt-BR"/>
          </a:p>
        </p:txBody>
      </p:sp>
      <p:sp>
        <p:nvSpPr>
          <p:cNvPr id="46911" name="Line 831"/>
          <p:cNvSpPr>
            <a:spLocks noChangeShapeType="1"/>
          </p:cNvSpPr>
          <p:nvPr/>
        </p:nvSpPr>
        <p:spPr bwMode="auto">
          <a:xfrm flipV="1">
            <a:off x="3419475" y="3860800"/>
            <a:ext cx="1944688" cy="0"/>
          </a:xfrm>
          <a:prstGeom prst="line">
            <a:avLst/>
          </a:prstGeom>
          <a:noFill/>
          <a:ln w="9525">
            <a:solidFill>
              <a:schemeClr val="tx1"/>
            </a:solidFill>
            <a:round/>
            <a:headEnd/>
            <a:tailEnd type="triangle" w="med" len="med"/>
          </a:ln>
          <a:effectLst/>
        </p:spPr>
        <p:txBody>
          <a:bodyPr/>
          <a:lstStyle/>
          <a:p>
            <a:endParaRPr lang="pt-BR"/>
          </a:p>
        </p:txBody>
      </p:sp>
      <p:sp>
        <p:nvSpPr>
          <p:cNvPr id="46912" name="Line 832"/>
          <p:cNvSpPr>
            <a:spLocks noChangeShapeType="1"/>
          </p:cNvSpPr>
          <p:nvPr/>
        </p:nvSpPr>
        <p:spPr bwMode="auto">
          <a:xfrm flipV="1">
            <a:off x="3419475" y="4437063"/>
            <a:ext cx="1944688" cy="0"/>
          </a:xfrm>
          <a:prstGeom prst="line">
            <a:avLst/>
          </a:prstGeom>
          <a:noFill/>
          <a:ln w="9525">
            <a:solidFill>
              <a:schemeClr val="tx1"/>
            </a:solidFill>
            <a:round/>
            <a:headEnd/>
            <a:tailEnd type="triangle" w="med" len="med"/>
          </a:ln>
          <a:effectLst/>
        </p:spPr>
        <p:txBody>
          <a:bodyPr/>
          <a:lstStyle/>
          <a:p>
            <a:endParaRPr lang="pt-BR"/>
          </a:p>
        </p:txBody>
      </p:sp>
      <p:sp>
        <p:nvSpPr>
          <p:cNvPr id="46913" name="Line 833"/>
          <p:cNvSpPr>
            <a:spLocks noChangeShapeType="1"/>
          </p:cNvSpPr>
          <p:nvPr/>
        </p:nvSpPr>
        <p:spPr bwMode="auto">
          <a:xfrm flipV="1">
            <a:off x="3419475" y="5084763"/>
            <a:ext cx="1944688" cy="0"/>
          </a:xfrm>
          <a:prstGeom prst="line">
            <a:avLst/>
          </a:prstGeom>
          <a:noFill/>
          <a:ln w="9525">
            <a:solidFill>
              <a:schemeClr val="tx1"/>
            </a:solidFill>
            <a:round/>
            <a:headEnd/>
            <a:tailEnd type="triangle" w="med" len="med"/>
          </a:ln>
          <a:effectLst/>
        </p:spPr>
        <p:txBody>
          <a:bodyPr/>
          <a:lstStyle/>
          <a:p>
            <a:endParaRPr lang="pt-BR"/>
          </a:p>
        </p:txBody>
      </p:sp>
      <p:sp>
        <p:nvSpPr>
          <p:cNvPr id="46914" name="Line 834"/>
          <p:cNvSpPr>
            <a:spLocks noChangeShapeType="1"/>
          </p:cNvSpPr>
          <p:nvPr/>
        </p:nvSpPr>
        <p:spPr bwMode="auto">
          <a:xfrm flipV="1">
            <a:off x="3419475" y="5805488"/>
            <a:ext cx="1944688" cy="0"/>
          </a:xfrm>
          <a:prstGeom prst="line">
            <a:avLst/>
          </a:prstGeom>
          <a:noFill/>
          <a:ln w="9525">
            <a:solidFill>
              <a:schemeClr val="tx1"/>
            </a:solidFill>
            <a:round/>
            <a:headEnd/>
            <a:tailEnd type="triangle" w="med" len="med"/>
          </a:ln>
          <a:effectLst/>
        </p:spPr>
        <p:txBody>
          <a:bodyPr/>
          <a:lstStyle/>
          <a:p>
            <a:endParaRPr lang="pt-BR"/>
          </a:p>
        </p:txBody>
      </p:sp>
      <p:sp>
        <p:nvSpPr>
          <p:cNvPr id="46915" name="Line 835"/>
          <p:cNvSpPr>
            <a:spLocks noChangeShapeType="1"/>
          </p:cNvSpPr>
          <p:nvPr/>
        </p:nvSpPr>
        <p:spPr bwMode="auto">
          <a:xfrm flipV="1">
            <a:off x="3419475" y="6524625"/>
            <a:ext cx="1944688" cy="0"/>
          </a:xfrm>
          <a:prstGeom prst="line">
            <a:avLst/>
          </a:prstGeom>
          <a:noFill/>
          <a:ln w="9525">
            <a:solidFill>
              <a:schemeClr val="tx1"/>
            </a:solidFill>
            <a:round/>
            <a:headEnd/>
            <a:tailEnd type="triangle" w="med" len="med"/>
          </a:ln>
          <a:effectLst/>
        </p:spPr>
        <p:txBody>
          <a:bodyPr/>
          <a:lstStyle/>
          <a:p>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Número de Slide 5"/>
          <p:cNvSpPr>
            <a:spLocks noGrp="1"/>
          </p:cNvSpPr>
          <p:nvPr>
            <p:ph type="sldNum" sz="quarter" idx="12"/>
          </p:nvPr>
        </p:nvSpPr>
        <p:spPr/>
        <p:txBody>
          <a:bodyPr/>
          <a:lstStyle/>
          <a:p>
            <a:fld id="{25D1008D-0724-44BB-8EB7-244CBD4B826A}" type="slidenum">
              <a:rPr lang="pt-BR"/>
              <a:pPr/>
              <a:t>22</a:t>
            </a:fld>
            <a:endParaRPr lang="pt-BR"/>
          </a:p>
        </p:txBody>
      </p:sp>
      <p:sp>
        <p:nvSpPr>
          <p:cNvPr id="5122"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5123" name="Rectangle 3"/>
          <p:cNvSpPr>
            <a:spLocks noGrp="1" noChangeArrowheads="1"/>
          </p:cNvSpPr>
          <p:nvPr>
            <p:ph type="body" idx="1"/>
          </p:nvPr>
        </p:nvSpPr>
        <p:spPr>
          <a:xfrm>
            <a:off x="457200" y="981075"/>
            <a:ext cx="8229600" cy="5145088"/>
          </a:xfrm>
        </p:spPr>
        <p:txBody>
          <a:bodyPr/>
          <a:lstStyle/>
          <a:p>
            <a:pPr>
              <a:buFontTx/>
              <a:buNone/>
            </a:pPr>
            <a:r>
              <a:rPr lang="pt-BR" sz="2400"/>
              <a:t>O processo de negociação</a:t>
            </a:r>
          </a:p>
          <a:p>
            <a:pPr>
              <a:buFontTx/>
              <a:buNone/>
            </a:pPr>
            <a:endParaRPr lang="pt-BR" sz="2400"/>
          </a:p>
        </p:txBody>
      </p:sp>
      <p:grpSp>
        <p:nvGrpSpPr>
          <p:cNvPr id="5137" name="Group 17"/>
          <p:cNvGrpSpPr>
            <a:grpSpLocks/>
          </p:cNvGrpSpPr>
          <p:nvPr/>
        </p:nvGrpSpPr>
        <p:grpSpPr bwMode="auto">
          <a:xfrm>
            <a:off x="468313" y="1557338"/>
            <a:ext cx="7920037" cy="2663825"/>
            <a:chOff x="720" y="630"/>
            <a:chExt cx="4365" cy="2250"/>
          </a:xfrm>
        </p:grpSpPr>
        <p:sp>
          <p:nvSpPr>
            <p:cNvPr id="4" name="Retângulo de cantos arredondados 3"/>
            <p:cNvSpPr/>
            <p:nvPr/>
          </p:nvSpPr>
          <p:spPr>
            <a:xfrm>
              <a:off x="720" y="630"/>
              <a:ext cx="1215" cy="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a:solidFill>
                    <a:schemeClr val="tx1"/>
                  </a:solidFill>
                  <a:latin typeface="Tahoma" pitchFamily="34" charset="0"/>
                </a:rPr>
                <a:t>Entrada</a:t>
              </a:r>
            </a:p>
            <a:p>
              <a:pPr algn="ctr"/>
              <a:r>
                <a:rPr lang="pt-BR">
                  <a:solidFill>
                    <a:schemeClr val="tx1"/>
                  </a:solidFill>
                  <a:latin typeface="Tahoma" pitchFamily="34" charset="0"/>
                </a:rPr>
                <a:t>Input</a:t>
              </a:r>
            </a:p>
          </p:txBody>
        </p:sp>
        <p:cxnSp>
          <p:nvCxnSpPr>
            <p:cNvPr id="6" name="Conector reto 5"/>
            <p:cNvCxnSpPr>
              <a:stCxn id="4" idx="2"/>
            </p:cNvCxnSpPr>
            <p:nvPr/>
          </p:nvCxnSpPr>
          <p:spPr>
            <a:xfrm rot="16200000" flipH="1">
              <a:off x="619" y="1969"/>
              <a:ext cx="1440" cy="23"/>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tângulo de cantos arredondados 9"/>
            <p:cNvSpPr/>
            <p:nvPr/>
          </p:nvSpPr>
          <p:spPr>
            <a:xfrm>
              <a:off x="2295" y="630"/>
              <a:ext cx="1215" cy="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a:solidFill>
                    <a:schemeClr val="tx1"/>
                  </a:solidFill>
                  <a:latin typeface="Tahoma" pitchFamily="34" charset="0"/>
                </a:rPr>
                <a:t>Processamento</a:t>
              </a:r>
            </a:p>
            <a:p>
              <a:pPr algn="ctr"/>
              <a:r>
                <a:rPr lang="pt-BR" sz="2000">
                  <a:solidFill>
                    <a:schemeClr val="tx1"/>
                  </a:solidFill>
                  <a:latin typeface="Tahoma" pitchFamily="34" charset="0"/>
                </a:rPr>
                <a:t>Processing</a:t>
              </a:r>
            </a:p>
          </p:txBody>
        </p:sp>
        <p:sp>
          <p:nvSpPr>
            <p:cNvPr id="11" name="Retângulo de cantos arredondados 10"/>
            <p:cNvSpPr/>
            <p:nvPr/>
          </p:nvSpPr>
          <p:spPr>
            <a:xfrm>
              <a:off x="3870" y="630"/>
              <a:ext cx="1215" cy="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2000">
                  <a:solidFill>
                    <a:schemeClr val="tx1"/>
                  </a:solidFill>
                  <a:latin typeface="Tahoma" pitchFamily="34" charset="0"/>
                </a:rPr>
                <a:t>Saída</a:t>
              </a:r>
            </a:p>
            <a:p>
              <a:pPr algn="ctr"/>
              <a:r>
                <a:rPr lang="pt-BR" sz="2000">
                  <a:solidFill>
                    <a:schemeClr val="tx1"/>
                  </a:solidFill>
                  <a:latin typeface="Tahoma" pitchFamily="34" charset="0"/>
                </a:rPr>
                <a:t>Output</a:t>
              </a:r>
            </a:p>
          </p:txBody>
        </p:sp>
        <p:cxnSp>
          <p:nvCxnSpPr>
            <p:cNvPr id="14" name="Conector reto 13"/>
            <p:cNvCxnSpPr>
              <a:stCxn id="11" idx="2"/>
            </p:cNvCxnSpPr>
            <p:nvPr/>
          </p:nvCxnSpPr>
          <p:spPr>
            <a:xfrm rot="16200000" flipH="1">
              <a:off x="3769" y="1969"/>
              <a:ext cx="1440" cy="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to 17"/>
            <p:cNvCxnSpPr>
              <a:stCxn id="4" idx="3"/>
              <a:endCxn id="10" idx="1"/>
            </p:cNvCxnSpPr>
            <p:nvPr/>
          </p:nvCxnSpPr>
          <p:spPr>
            <a:xfrm>
              <a:off x="1935" y="945"/>
              <a:ext cx="3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to 19"/>
            <p:cNvCxnSpPr>
              <a:stCxn id="10" idx="3"/>
              <a:endCxn id="11" idx="1"/>
            </p:cNvCxnSpPr>
            <p:nvPr/>
          </p:nvCxnSpPr>
          <p:spPr>
            <a:xfrm>
              <a:off x="3510" y="945"/>
              <a:ext cx="360" cy="1"/>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tângulo de cantos arredondados 20"/>
            <p:cNvSpPr/>
            <p:nvPr/>
          </p:nvSpPr>
          <p:spPr>
            <a:xfrm>
              <a:off x="1350" y="2521"/>
              <a:ext cx="3150" cy="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1600" b="1">
                  <a:solidFill>
                    <a:schemeClr val="tx1"/>
                  </a:solidFill>
                  <a:latin typeface="Tahoma" pitchFamily="34" charset="0"/>
                </a:rPr>
                <a:t>Retroalimentação</a:t>
              </a:r>
            </a:p>
            <a:p>
              <a:pPr algn="ctr"/>
              <a:r>
                <a:rPr lang="pt-BR" sz="1600" b="1">
                  <a:solidFill>
                    <a:schemeClr val="tx1"/>
                  </a:solidFill>
                  <a:latin typeface="Tahoma" pitchFamily="34" charset="0"/>
                </a:rPr>
                <a:t>Feedback</a:t>
              </a:r>
            </a:p>
          </p:txBody>
        </p:sp>
        <p:sp>
          <p:nvSpPr>
            <p:cNvPr id="24" name="Seta para a direita 23"/>
            <p:cNvSpPr/>
            <p:nvPr/>
          </p:nvSpPr>
          <p:spPr>
            <a:xfrm>
              <a:off x="1980" y="810"/>
              <a:ext cx="225" cy="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9" name="Seta para a direita 28"/>
            <p:cNvSpPr/>
            <p:nvPr/>
          </p:nvSpPr>
          <p:spPr>
            <a:xfrm>
              <a:off x="3555" y="810"/>
              <a:ext cx="270" cy="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1" name="Seta para a direita 30"/>
            <p:cNvSpPr>
              <a:spLocks noChangeArrowheads="1"/>
            </p:cNvSpPr>
            <p:nvPr/>
          </p:nvSpPr>
          <p:spPr bwMode="auto">
            <a:xfrm rot="5400000">
              <a:off x="3870" y="1890"/>
              <a:ext cx="990" cy="90"/>
            </a:xfrm>
            <a:prstGeom prst="rightArrow">
              <a:avLst>
                <a:gd name="adj1" fmla="val 50000"/>
                <a:gd name="adj2" fmla="val 50009"/>
              </a:avLst>
            </a:prstGeom>
            <a:solidFill>
              <a:schemeClr val="accent1"/>
            </a:solidFill>
            <a:ln w="25400" algn="ctr">
              <a:solidFill>
                <a:srgbClr val="BC2300"/>
              </a:solidFill>
              <a:miter lim="800000"/>
              <a:headEnd/>
              <a:tailEnd/>
            </a:ln>
          </p:spPr>
          <p:txBody>
            <a:bodyPr rot="10800000" vert="eaVert" anchor="ctr"/>
            <a:lstStyle/>
            <a:p>
              <a:pPr algn="ctr">
                <a:defRPr/>
              </a:pPr>
              <a:endParaRPr lang="pt-BR">
                <a:solidFill>
                  <a:schemeClr val="lt1"/>
                </a:solidFill>
                <a:latin typeface="+mn-lt"/>
              </a:endParaRPr>
            </a:p>
          </p:txBody>
        </p:sp>
        <p:sp>
          <p:nvSpPr>
            <p:cNvPr id="32" name="Seta para a direita 31"/>
            <p:cNvSpPr>
              <a:spLocks noChangeArrowheads="1"/>
            </p:cNvSpPr>
            <p:nvPr/>
          </p:nvSpPr>
          <p:spPr bwMode="auto">
            <a:xfrm rot="-5400000">
              <a:off x="990" y="1845"/>
              <a:ext cx="990" cy="90"/>
            </a:xfrm>
            <a:prstGeom prst="rightArrow">
              <a:avLst>
                <a:gd name="adj1" fmla="val 50000"/>
                <a:gd name="adj2" fmla="val 50009"/>
              </a:avLst>
            </a:prstGeom>
            <a:solidFill>
              <a:schemeClr val="accent1"/>
            </a:solidFill>
            <a:ln w="25400" algn="ctr">
              <a:solidFill>
                <a:srgbClr val="BC2300"/>
              </a:solidFill>
              <a:miter lim="800000"/>
              <a:headEnd/>
              <a:tailEnd/>
            </a:ln>
          </p:spPr>
          <p:txBody>
            <a:bodyPr vert="eaVert" anchor="ctr"/>
            <a:lstStyle/>
            <a:p>
              <a:pPr algn="ctr">
                <a:defRPr/>
              </a:pPr>
              <a:endParaRPr lang="pt-BR">
                <a:solidFill>
                  <a:schemeClr val="lt1"/>
                </a:solidFill>
                <a:latin typeface="+mn-lt"/>
              </a:endParaRPr>
            </a:p>
          </p:txBody>
        </p:sp>
        <p:sp>
          <p:nvSpPr>
            <p:cNvPr id="5136" name="Retângulo 14"/>
            <p:cNvSpPr>
              <a:spLocks noChangeArrowheads="1"/>
            </p:cNvSpPr>
            <p:nvPr/>
          </p:nvSpPr>
          <p:spPr bwMode="auto">
            <a:xfrm>
              <a:off x="1665" y="1577"/>
              <a:ext cx="2475" cy="386"/>
            </a:xfrm>
            <a:prstGeom prst="rect">
              <a:avLst/>
            </a:prstGeom>
            <a:noFill/>
            <a:ln w="9525">
              <a:noFill/>
              <a:miter lim="800000"/>
              <a:headEnd/>
              <a:tailEnd/>
            </a:ln>
          </p:spPr>
          <p:txBody>
            <a:bodyPr>
              <a:spAutoFit/>
            </a:bodyPr>
            <a:lstStyle/>
            <a:p>
              <a:pPr algn="ctr"/>
              <a:r>
                <a:rPr lang="pt-BR" sz="2400" b="1">
                  <a:latin typeface="Tahoma" pitchFamily="34" charset="0"/>
                </a:rPr>
                <a:t>TEORIA DOS SISTEMAS</a:t>
              </a:r>
            </a:p>
          </p:txBody>
        </p:sp>
      </p:grpSp>
      <p:sp>
        <p:nvSpPr>
          <p:cNvPr id="5138" name="Text Box 18"/>
          <p:cNvSpPr txBox="1">
            <a:spLocks noChangeArrowheads="1"/>
          </p:cNvSpPr>
          <p:nvPr/>
        </p:nvSpPr>
        <p:spPr bwMode="auto">
          <a:xfrm>
            <a:off x="592138" y="4529138"/>
            <a:ext cx="8372475" cy="2014537"/>
          </a:xfrm>
          <a:prstGeom prst="rect">
            <a:avLst/>
          </a:prstGeom>
          <a:noFill/>
          <a:ln w="9525">
            <a:noFill/>
            <a:miter lim="800000"/>
            <a:headEnd/>
            <a:tailEnd/>
          </a:ln>
          <a:effectLst/>
        </p:spPr>
        <p:txBody>
          <a:bodyPr>
            <a:spAutoFit/>
          </a:bodyPr>
          <a:lstStyle/>
          <a:p>
            <a:r>
              <a:rPr lang="pt-BR"/>
              <a:t>Sistema – uma transformação de entrada (estímulos) em saídas (respostas) </a:t>
            </a:r>
          </a:p>
          <a:p>
            <a:endParaRPr lang="pt-BR"/>
          </a:p>
          <a:p>
            <a:r>
              <a:rPr lang="pt-BR"/>
              <a:t>Processo – transformação de um conjunto de ENTRADAS (materiais, pessoas e/ou informações) em SAÍDAS adequadas (materiais, pessoas, informações e/ou serviços) ou,</a:t>
            </a:r>
          </a:p>
          <a:p>
            <a:r>
              <a:rPr lang="pt-BR"/>
              <a:t>Sequência coordenada de atividades, com o objetivo de produzir um dado resultado.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E268CA39-FF9D-426E-8E4C-C97649D5BDFD}" type="slidenum">
              <a:rPr lang="pt-BR"/>
              <a:pPr/>
              <a:t>23</a:t>
            </a:fld>
            <a:endParaRPr lang="pt-BR"/>
          </a:p>
        </p:txBody>
      </p:sp>
      <p:sp>
        <p:nvSpPr>
          <p:cNvPr id="8194"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8195" name="Rectangle 3"/>
          <p:cNvSpPr>
            <a:spLocks noGrp="1" noChangeArrowheads="1"/>
          </p:cNvSpPr>
          <p:nvPr>
            <p:ph type="body" idx="1"/>
          </p:nvPr>
        </p:nvSpPr>
        <p:spPr>
          <a:xfrm>
            <a:off x="457200" y="981075"/>
            <a:ext cx="8229600" cy="5145088"/>
          </a:xfrm>
        </p:spPr>
        <p:txBody>
          <a:bodyPr/>
          <a:lstStyle/>
          <a:p>
            <a:pPr>
              <a:buFontTx/>
              <a:buNone/>
            </a:pPr>
            <a:r>
              <a:rPr lang="pt-BR" sz="2400"/>
              <a:t>Processo de Negociação</a:t>
            </a:r>
          </a:p>
          <a:p>
            <a:pPr>
              <a:buFontTx/>
              <a:buNone/>
            </a:pPr>
            <a:endParaRPr lang="pt-BR" sz="2400"/>
          </a:p>
        </p:txBody>
      </p:sp>
      <p:grpSp>
        <p:nvGrpSpPr>
          <p:cNvPr id="8210" name="Group 18"/>
          <p:cNvGrpSpPr>
            <a:grpSpLocks/>
          </p:cNvGrpSpPr>
          <p:nvPr/>
        </p:nvGrpSpPr>
        <p:grpSpPr bwMode="auto">
          <a:xfrm>
            <a:off x="0" y="1844675"/>
            <a:ext cx="9394825" cy="3754438"/>
            <a:chOff x="0" y="990"/>
            <a:chExt cx="5760" cy="2365"/>
          </a:xfrm>
        </p:grpSpPr>
        <p:sp>
          <p:nvSpPr>
            <p:cNvPr id="43" name="Retângulo 42"/>
            <p:cNvSpPr/>
            <p:nvPr/>
          </p:nvSpPr>
          <p:spPr>
            <a:xfrm>
              <a:off x="765" y="990"/>
              <a:ext cx="1035" cy="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2000">
                  <a:solidFill>
                    <a:schemeClr val="tx1"/>
                  </a:solidFill>
                  <a:latin typeface="Tahoma" pitchFamily="34" charset="0"/>
                </a:rPr>
                <a:t>Entradas</a:t>
              </a:r>
            </a:p>
          </p:txBody>
        </p:sp>
        <p:sp>
          <p:nvSpPr>
            <p:cNvPr id="8212" name="CaixaDeTexto 45"/>
            <p:cNvSpPr txBox="1">
              <a:spLocks noChangeArrowheads="1"/>
            </p:cNvSpPr>
            <p:nvPr/>
          </p:nvSpPr>
          <p:spPr bwMode="auto">
            <a:xfrm>
              <a:off x="0" y="1485"/>
              <a:ext cx="855" cy="250"/>
            </a:xfrm>
            <a:prstGeom prst="rect">
              <a:avLst/>
            </a:prstGeom>
            <a:noFill/>
            <a:ln w="9525">
              <a:noFill/>
              <a:miter lim="800000"/>
              <a:headEnd/>
              <a:tailEnd/>
            </a:ln>
          </p:spPr>
          <p:txBody>
            <a:bodyPr>
              <a:spAutoFit/>
            </a:bodyPr>
            <a:lstStyle/>
            <a:p>
              <a:r>
                <a:rPr lang="pt-BR" sz="2000">
                  <a:latin typeface="Tahoma" pitchFamily="34" charset="0"/>
                </a:rPr>
                <a:t>Ambiente</a:t>
              </a:r>
            </a:p>
          </p:txBody>
        </p:sp>
        <p:sp>
          <p:nvSpPr>
            <p:cNvPr id="47" name="Seta para a direita 46"/>
            <p:cNvSpPr/>
            <p:nvPr/>
          </p:nvSpPr>
          <p:spPr>
            <a:xfrm>
              <a:off x="225" y="1755"/>
              <a:ext cx="360" cy="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sz="2000">
                <a:solidFill>
                  <a:srgbClr val="FFFFFF"/>
                </a:solidFill>
                <a:latin typeface="Tahoma" pitchFamily="34" charset="0"/>
              </a:endParaRPr>
            </a:p>
          </p:txBody>
        </p:sp>
        <p:sp>
          <p:nvSpPr>
            <p:cNvPr id="48" name="Retângulo 47"/>
            <p:cNvSpPr/>
            <p:nvPr/>
          </p:nvSpPr>
          <p:spPr>
            <a:xfrm>
              <a:off x="765" y="1260"/>
              <a:ext cx="1035" cy="1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a:solidFill>
                    <a:schemeClr val="tx1"/>
                  </a:solidFill>
                  <a:latin typeface="Tahoma" pitchFamily="34" charset="0"/>
                </a:rPr>
                <a:t>INFORMAÇÃO </a:t>
              </a:r>
            </a:p>
            <a:p>
              <a:pPr algn="ctr"/>
              <a:r>
                <a:rPr lang="pt-BR">
                  <a:solidFill>
                    <a:schemeClr val="tx1"/>
                  </a:solidFill>
                  <a:latin typeface="Tahoma" pitchFamily="34" charset="0"/>
                </a:rPr>
                <a:t>ENERGIA </a:t>
              </a:r>
            </a:p>
            <a:p>
              <a:pPr algn="ctr"/>
              <a:r>
                <a:rPr lang="pt-BR">
                  <a:solidFill>
                    <a:schemeClr val="tx1"/>
                  </a:solidFill>
                  <a:latin typeface="Tahoma" pitchFamily="34" charset="0"/>
                </a:rPr>
                <a:t>RECURSOS</a:t>
              </a:r>
            </a:p>
            <a:p>
              <a:pPr algn="ctr"/>
              <a:r>
                <a:rPr lang="pt-BR">
                  <a:solidFill>
                    <a:schemeClr val="tx1"/>
                  </a:solidFill>
                  <a:latin typeface="Tahoma" pitchFamily="34" charset="0"/>
                </a:rPr>
                <a:t>MATERIAIS</a:t>
              </a:r>
            </a:p>
          </p:txBody>
        </p:sp>
        <p:sp>
          <p:nvSpPr>
            <p:cNvPr id="49" name="Seta para a direita 48"/>
            <p:cNvSpPr/>
            <p:nvPr/>
          </p:nvSpPr>
          <p:spPr>
            <a:xfrm>
              <a:off x="1845" y="1800"/>
              <a:ext cx="359" cy="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sz="2000">
                <a:solidFill>
                  <a:srgbClr val="FFFFFF"/>
                </a:solidFill>
                <a:latin typeface="Tahoma" pitchFamily="34" charset="0"/>
              </a:endParaRPr>
            </a:p>
          </p:txBody>
        </p:sp>
        <p:sp>
          <p:nvSpPr>
            <p:cNvPr id="50" name="Retângulo 49"/>
            <p:cNvSpPr/>
            <p:nvPr/>
          </p:nvSpPr>
          <p:spPr>
            <a:xfrm>
              <a:off x="2250" y="1440"/>
              <a:ext cx="1079" cy="1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1400">
                  <a:solidFill>
                    <a:schemeClr val="tx1"/>
                  </a:solidFill>
                  <a:latin typeface="Tahoma" pitchFamily="34" charset="0"/>
                </a:rPr>
                <a:t>TRANSFORMAÇÃO OU PPROCESSAMENTO</a:t>
              </a:r>
            </a:p>
          </p:txBody>
        </p:sp>
        <p:sp>
          <p:nvSpPr>
            <p:cNvPr id="51" name="Seta para a direita 50"/>
            <p:cNvSpPr/>
            <p:nvPr/>
          </p:nvSpPr>
          <p:spPr>
            <a:xfrm>
              <a:off x="3375" y="1800"/>
              <a:ext cx="359" cy="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sz="2000">
                <a:solidFill>
                  <a:srgbClr val="FFFFFF"/>
                </a:solidFill>
                <a:latin typeface="Tahoma" pitchFamily="34" charset="0"/>
              </a:endParaRPr>
            </a:p>
          </p:txBody>
        </p:sp>
        <p:sp>
          <p:nvSpPr>
            <p:cNvPr id="52" name="Retângulo 51"/>
            <p:cNvSpPr/>
            <p:nvPr/>
          </p:nvSpPr>
          <p:spPr>
            <a:xfrm>
              <a:off x="3825" y="990"/>
              <a:ext cx="1035" cy="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2000">
                  <a:solidFill>
                    <a:schemeClr val="tx1"/>
                  </a:solidFill>
                  <a:latin typeface="Tahoma" pitchFamily="34" charset="0"/>
                </a:rPr>
                <a:t>Saídas</a:t>
              </a:r>
            </a:p>
          </p:txBody>
        </p:sp>
        <p:sp>
          <p:nvSpPr>
            <p:cNvPr id="53" name="Retângulo 52"/>
            <p:cNvSpPr/>
            <p:nvPr/>
          </p:nvSpPr>
          <p:spPr>
            <a:xfrm>
              <a:off x="3825" y="1260"/>
              <a:ext cx="1035" cy="1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a:solidFill>
                    <a:schemeClr val="tx1"/>
                  </a:solidFill>
                  <a:latin typeface="Tahoma" pitchFamily="34" charset="0"/>
                </a:rPr>
                <a:t>INFORMAÇÃO</a:t>
              </a:r>
            </a:p>
            <a:p>
              <a:pPr algn="ctr"/>
              <a:r>
                <a:rPr lang="pt-BR" sz="2000">
                  <a:solidFill>
                    <a:schemeClr val="tx1"/>
                  </a:solidFill>
                  <a:latin typeface="Tahoma" pitchFamily="34" charset="0"/>
                </a:rPr>
                <a:t>ENERGIA RECURSOS</a:t>
              </a:r>
            </a:p>
            <a:p>
              <a:pPr algn="ctr"/>
              <a:r>
                <a:rPr lang="pt-BR" sz="2000">
                  <a:solidFill>
                    <a:schemeClr val="tx1"/>
                  </a:solidFill>
                  <a:latin typeface="Tahoma" pitchFamily="34" charset="0"/>
                </a:rPr>
                <a:t>MATERIAIS</a:t>
              </a:r>
            </a:p>
          </p:txBody>
        </p:sp>
        <p:sp>
          <p:nvSpPr>
            <p:cNvPr id="54" name="Seta para a direita 53"/>
            <p:cNvSpPr/>
            <p:nvPr/>
          </p:nvSpPr>
          <p:spPr>
            <a:xfrm>
              <a:off x="4905" y="1845"/>
              <a:ext cx="359" cy="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sz="2000">
                <a:solidFill>
                  <a:srgbClr val="FFFFFF"/>
                </a:solidFill>
                <a:latin typeface="Tahoma" pitchFamily="34" charset="0"/>
              </a:endParaRPr>
            </a:p>
          </p:txBody>
        </p:sp>
        <p:sp>
          <p:nvSpPr>
            <p:cNvPr id="8221" name="CaixaDeTexto 54"/>
            <p:cNvSpPr txBox="1">
              <a:spLocks noChangeArrowheads="1"/>
            </p:cNvSpPr>
            <p:nvPr/>
          </p:nvSpPr>
          <p:spPr bwMode="auto">
            <a:xfrm>
              <a:off x="4905" y="1575"/>
              <a:ext cx="855" cy="250"/>
            </a:xfrm>
            <a:prstGeom prst="rect">
              <a:avLst/>
            </a:prstGeom>
            <a:noFill/>
            <a:ln w="9525">
              <a:noFill/>
              <a:miter lim="800000"/>
              <a:headEnd/>
              <a:tailEnd/>
            </a:ln>
          </p:spPr>
          <p:txBody>
            <a:bodyPr>
              <a:spAutoFit/>
            </a:bodyPr>
            <a:lstStyle/>
            <a:p>
              <a:r>
                <a:rPr lang="pt-BR" sz="2000">
                  <a:latin typeface="Tahoma" pitchFamily="34" charset="0"/>
                </a:rPr>
                <a:t>Ambiente</a:t>
              </a:r>
            </a:p>
          </p:txBody>
        </p:sp>
        <p:cxnSp>
          <p:nvCxnSpPr>
            <p:cNvPr id="57" name="Conector angulado 56"/>
            <p:cNvCxnSpPr>
              <a:stCxn id="53" idx="2"/>
              <a:endCxn id="48" idx="2"/>
            </p:cNvCxnSpPr>
            <p:nvPr/>
          </p:nvCxnSpPr>
          <p:spPr>
            <a:xfrm rot="5400000">
              <a:off x="2812" y="1080"/>
              <a:ext cx="1" cy="3060"/>
            </a:xfrm>
            <a:prstGeom prst="bentConnector3">
              <a:avLst>
                <a:gd name="adj1" fmla="val 80701914"/>
              </a:avLst>
            </a:prstGeom>
            <a:ln>
              <a:tailEnd type="arrow"/>
            </a:ln>
          </p:spPr>
          <p:style>
            <a:lnRef idx="1">
              <a:schemeClr val="accent1"/>
            </a:lnRef>
            <a:fillRef idx="0">
              <a:schemeClr val="accent1"/>
            </a:fillRef>
            <a:effectRef idx="0">
              <a:schemeClr val="accent1"/>
            </a:effectRef>
            <a:fontRef idx="minor">
              <a:schemeClr val="tx1"/>
            </a:fontRef>
          </p:style>
        </p:cxnSp>
        <p:sp>
          <p:nvSpPr>
            <p:cNvPr id="8223" name="CaixaDeTexto 64"/>
            <p:cNvSpPr txBox="1">
              <a:spLocks noChangeArrowheads="1"/>
            </p:cNvSpPr>
            <p:nvPr/>
          </p:nvSpPr>
          <p:spPr bwMode="auto">
            <a:xfrm>
              <a:off x="2205" y="3105"/>
              <a:ext cx="1125" cy="250"/>
            </a:xfrm>
            <a:prstGeom prst="rect">
              <a:avLst/>
            </a:prstGeom>
            <a:noFill/>
            <a:ln w="9525">
              <a:noFill/>
              <a:miter lim="800000"/>
              <a:headEnd/>
              <a:tailEnd/>
            </a:ln>
          </p:spPr>
          <p:txBody>
            <a:bodyPr>
              <a:spAutoFit/>
            </a:bodyPr>
            <a:lstStyle/>
            <a:p>
              <a:pPr algn="ctr"/>
              <a:r>
                <a:rPr lang="pt-BR" sz="2000">
                  <a:latin typeface="Tahoma" pitchFamily="34" charset="0"/>
                </a:rPr>
                <a:t>RETROAÇÃO</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A93896B2-E0EC-43E6-AF54-94DF2721BD3A}" type="slidenum">
              <a:rPr lang="pt-BR"/>
              <a:pPr/>
              <a:t>24</a:t>
            </a:fld>
            <a:endParaRPr lang="pt-BR"/>
          </a:p>
        </p:txBody>
      </p:sp>
      <p:sp>
        <p:nvSpPr>
          <p:cNvPr id="33794"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pic>
        <p:nvPicPr>
          <p:cNvPr id="33796" name="Picture 2"/>
          <p:cNvPicPr>
            <a:picLocks noGrp="1" noChangeAspect="1" noChangeArrowheads="1"/>
          </p:cNvPicPr>
          <p:nvPr>
            <p:ph type="body" idx="1"/>
          </p:nvPr>
        </p:nvPicPr>
        <p:blipFill>
          <a:blip r:embed="rId2" cstate="print"/>
          <a:srcRect/>
          <a:stretch>
            <a:fillRect/>
          </a:stretch>
        </p:blipFill>
        <p:spPr>
          <a:xfrm>
            <a:off x="179388" y="765175"/>
            <a:ext cx="8964612" cy="5832475"/>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9D0168AD-D218-42C7-900A-76D37E82763A}" type="slidenum">
              <a:rPr lang="pt-BR"/>
              <a:pPr/>
              <a:t>25</a:t>
            </a:fld>
            <a:endParaRPr lang="pt-BR"/>
          </a:p>
        </p:txBody>
      </p:sp>
      <p:sp>
        <p:nvSpPr>
          <p:cNvPr id="48130"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48131"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Componentes do processo de negociação</a:t>
            </a:r>
          </a:p>
          <a:p>
            <a:pPr>
              <a:lnSpc>
                <a:spcPct val="120000"/>
              </a:lnSpc>
              <a:buFontTx/>
              <a:buNone/>
            </a:pPr>
            <a:r>
              <a:rPr lang="pt-BR" sz="2000" b="1"/>
              <a:t>Entradas</a:t>
            </a:r>
          </a:p>
          <a:p>
            <a:pPr>
              <a:lnSpc>
                <a:spcPct val="120000"/>
              </a:lnSpc>
              <a:buFontTx/>
              <a:buNone/>
            </a:pPr>
            <a:r>
              <a:rPr lang="pt-BR" sz="2000"/>
              <a:t>Diferenças individuais – como o negociador lida com o problema, velocidade de fala, maneira de se vestir, podem gerar empatia ou antipatia desde o inicio da negociação. Pode ser o diferencia de uma negociação bem sucedida.</a:t>
            </a:r>
          </a:p>
          <a:p>
            <a:pPr>
              <a:lnSpc>
                <a:spcPct val="120000"/>
              </a:lnSpc>
              <a:buFontTx/>
              <a:buNone/>
            </a:pPr>
            <a:r>
              <a:rPr lang="pt-BR" sz="2000"/>
              <a:t>Valores pessoas – características pessoais intrínsecas do negociador , envolvendo sua cultura, forma de criação, questões éticas.</a:t>
            </a:r>
          </a:p>
          <a:p>
            <a:pPr>
              <a:lnSpc>
                <a:spcPct val="120000"/>
              </a:lnSpc>
              <a:buFontTx/>
              <a:buNone/>
            </a:pPr>
            <a:r>
              <a:rPr lang="pt-BR" sz="2000"/>
              <a:t>Interesse comuns – é importante esclarecer, logo no inicio  do processo, todos os interesses das partes, para que estes possam ser atingidos.</a:t>
            </a:r>
          </a:p>
          <a:p>
            <a:pPr>
              <a:lnSpc>
                <a:spcPct val="120000"/>
              </a:lnSpc>
              <a:buFontTx/>
              <a:buNone/>
            </a:pPr>
            <a:r>
              <a:rPr lang="pt-BR" sz="2000"/>
              <a:t>Relacionamento humano – esta sempre presente em uma negociação entre os negociadores, os resultados no processo de negociação só ocorre pela troca de informações e interesses acerca da questão negociada.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8B92B9B9-1C0C-412D-885C-2A33BE47EB15}" type="slidenum">
              <a:rPr lang="pt-BR"/>
              <a:pPr/>
              <a:t>26</a:t>
            </a:fld>
            <a:endParaRPr lang="pt-BR"/>
          </a:p>
        </p:txBody>
      </p:sp>
      <p:sp>
        <p:nvSpPr>
          <p:cNvPr id="49154"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49155"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Componentes do processo de negociação</a:t>
            </a:r>
          </a:p>
          <a:p>
            <a:pPr>
              <a:lnSpc>
                <a:spcPct val="120000"/>
              </a:lnSpc>
              <a:buFontTx/>
              <a:buNone/>
            </a:pPr>
            <a:r>
              <a:rPr lang="pt-BR" sz="2000" b="1"/>
              <a:t>Entradas</a:t>
            </a:r>
          </a:p>
          <a:p>
            <a:pPr>
              <a:lnSpc>
                <a:spcPct val="120000"/>
              </a:lnSpc>
              <a:buFontTx/>
              <a:buNone/>
            </a:pPr>
            <a:r>
              <a:rPr lang="pt-BR" sz="2000"/>
              <a:t>Participação no processo – trata-se da participação efetiva dos negociadores. Estes deverão se preparar para uma negociação escolhendo princípios e metódos ajustados ao planejamento, visando sempre à obtenção de ganhos mútuos na questão negociada.</a:t>
            </a:r>
          </a:p>
          <a:p>
            <a:pPr>
              <a:lnSpc>
                <a:spcPct val="120000"/>
              </a:lnSpc>
              <a:buFontTx/>
              <a:buNone/>
            </a:pPr>
            <a:r>
              <a:rPr lang="pt-BR" sz="2000"/>
              <a:t>Uso da informação e do poder – a informação, o poder e o tempo são considerados variáveis básicas do processo de negociação. Informação é o conhecimento prévio das partes e de seus interesses antes de iniciada a negociação. O poder dependendo do contexto da negociação , é uma variável básica que pode favorecer todos os negociadores ou apenas alguns.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5C1B785E-CAA7-4FC9-8928-5CA9C2FCE2B8}" type="slidenum">
              <a:rPr lang="pt-BR"/>
              <a:pPr/>
              <a:t>27</a:t>
            </a:fld>
            <a:endParaRPr lang="pt-BR"/>
          </a:p>
        </p:txBody>
      </p:sp>
      <p:sp>
        <p:nvSpPr>
          <p:cNvPr id="50178"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50179"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Componentes do processo de negociação</a:t>
            </a:r>
          </a:p>
          <a:p>
            <a:pPr>
              <a:lnSpc>
                <a:spcPct val="120000"/>
              </a:lnSpc>
              <a:buFontTx/>
              <a:buNone/>
            </a:pPr>
            <a:r>
              <a:rPr lang="pt-BR" sz="2000" b="1"/>
              <a:t>Entradas</a:t>
            </a:r>
          </a:p>
          <a:p>
            <a:pPr>
              <a:lnSpc>
                <a:spcPct val="120000"/>
              </a:lnSpc>
              <a:buFontTx/>
              <a:buNone/>
            </a:pPr>
            <a:r>
              <a:rPr lang="pt-BR" sz="2000"/>
              <a:t>Comunicação bilateral – comunicação é a base do desenvolvimento do relacionamento humano, independentes de ser verbal ou não verbais, sendo instrumento fundamental para a identificação das necessidades da parte contrária, visando melhor conclusão do processo.</a:t>
            </a:r>
          </a:p>
          <a:p>
            <a:pPr>
              <a:lnSpc>
                <a:spcPct val="120000"/>
              </a:lnSpc>
              <a:buFontTx/>
              <a:buNone/>
            </a:pPr>
            <a:r>
              <a:rPr lang="pt-BR" sz="2000"/>
              <a:t>Barganha – apesar do enfoque negativo. Os negociadores devem concentrar os resultados positivos para ambos os lados não visando os interesses apenas individuais.</a:t>
            </a:r>
          </a:p>
          <a:p>
            <a:pPr>
              <a:lnSpc>
                <a:spcPct val="120000"/>
              </a:lnSpc>
              <a:buFontTx/>
              <a:buNone/>
            </a:pPr>
            <a:r>
              <a:rPr lang="pt-BR" sz="2000"/>
              <a:t>Flexibilidades – tratar-se da flexibilidade dos negociadores para reverem prazos, idéias, percepções e interesses ao longo da negociação, podendo mudar totalmente o seu resultado. Em um processo de negociação prender-se a limites rígidos poderá trazer consequências negativas.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A999EA4E-7CBC-4EBE-B707-5EE76CF30934}" type="slidenum">
              <a:rPr lang="pt-BR"/>
              <a:pPr/>
              <a:t>28</a:t>
            </a:fld>
            <a:endParaRPr lang="pt-BR"/>
          </a:p>
        </p:txBody>
      </p:sp>
      <p:sp>
        <p:nvSpPr>
          <p:cNvPr id="51202"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pic>
        <p:nvPicPr>
          <p:cNvPr id="51203" name="Picture 2"/>
          <p:cNvPicPr>
            <a:picLocks noGrp="1" noChangeAspect="1" noChangeArrowheads="1"/>
          </p:cNvPicPr>
          <p:nvPr>
            <p:ph type="body" idx="1"/>
          </p:nvPr>
        </p:nvPicPr>
        <p:blipFill>
          <a:blip r:embed="rId2" cstate="print"/>
          <a:srcRect/>
          <a:stretch>
            <a:fillRect/>
          </a:stretch>
        </p:blipFill>
        <p:spPr>
          <a:xfrm>
            <a:off x="179388" y="765175"/>
            <a:ext cx="8964612" cy="5832475"/>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233A622F-88DF-42C4-9039-B297B22852F0}" type="slidenum">
              <a:rPr lang="pt-BR"/>
              <a:pPr/>
              <a:t>29</a:t>
            </a:fld>
            <a:endParaRPr lang="pt-BR"/>
          </a:p>
        </p:txBody>
      </p:sp>
      <p:sp>
        <p:nvSpPr>
          <p:cNvPr id="52226"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52227"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Componentes do processo de negociação</a:t>
            </a:r>
          </a:p>
          <a:p>
            <a:pPr>
              <a:lnSpc>
                <a:spcPct val="120000"/>
              </a:lnSpc>
              <a:buFontTx/>
              <a:buNone/>
            </a:pPr>
            <a:r>
              <a:rPr lang="pt-BR" sz="2000" b="1"/>
              <a:t>Saídas</a:t>
            </a:r>
          </a:p>
          <a:p>
            <a:pPr>
              <a:lnSpc>
                <a:spcPct val="120000"/>
              </a:lnSpc>
              <a:buFontTx/>
              <a:buNone/>
            </a:pPr>
            <a:r>
              <a:rPr lang="pt-BR" sz="2000"/>
              <a:t>Conquista de pessoas – essa conquista deve ter uma conotação positiva, com objetivo de conseguir algo. Deve visar entre os negociadores uma relação de confiança, amizade e ajuda mútua entre as partes, deixando espaço par um novo processo de negociação bem sucedido.</a:t>
            </a:r>
          </a:p>
          <a:p>
            <a:pPr>
              <a:lnSpc>
                <a:spcPct val="120000"/>
              </a:lnSpc>
              <a:buFontTx/>
              <a:buNone/>
            </a:pPr>
            <a:r>
              <a:rPr lang="pt-BR" sz="2000"/>
              <a:t>Concessões – concessões obtidas durante o processo de negociação devem se originar de todos os lados, pois visando à obtenção de ganhos mútuos , uma parte cede a certos argumentos, uma vez que a outra parte também fez, no sentido de cooperar.</a:t>
            </a:r>
          </a:p>
          <a:p>
            <a:pPr>
              <a:lnSpc>
                <a:spcPct val="120000"/>
              </a:lnSpc>
              <a:buFontTx/>
              <a:buNone/>
            </a:pPr>
            <a:r>
              <a:rPr lang="pt-BR" sz="2000"/>
              <a:t>Persuasão – trata-se da capacidade de convencimento dos outros negociadores sobre as amplas visões do processo de negociação e as idéias que gerarão ganhos mútuos. Influenciar de forma positiva concentrando nos interesses reais do processo.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D5D98FDF-CCE9-4099-B843-3787DAAD26BE}" type="slidenum">
              <a:rPr lang="pt-BR"/>
              <a:pPr/>
              <a:t>3</a:t>
            </a:fld>
            <a:endParaRPr lang="pt-BR"/>
          </a:p>
        </p:txBody>
      </p:sp>
      <p:sp>
        <p:nvSpPr>
          <p:cNvPr id="20482"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20488" name="Rectangle 3"/>
          <p:cNvSpPr>
            <a:spLocks noGrp="1" noChangeArrowheads="1"/>
          </p:cNvSpPr>
          <p:nvPr>
            <p:ph type="body" idx="1"/>
          </p:nvPr>
        </p:nvSpPr>
        <p:spPr>
          <a:ln/>
        </p:spPr>
        <p:txBody>
          <a:bodyPr/>
          <a:lstStyle/>
          <a:p>
            <a:pPr>
              <a:buFontTx/>
              <a:buNone/>
            </a:pPr>
            <a:r>
              <a:rPr lang="pt-BR"/>
              <a:t>O que é negociação ?</a:t>
            </a:r>
          </a:p>
          <a:p>
            <a:r>
              <a:rPr lang="pt-BR"/>
              <a:t>Negociar não é fácil...</a:t>
            </a:r>
          </a:p>
          <a:p>
            <a:r>
              <a:rPr lang="pt-BR" i="1"/>
              <a:t>“Negociação é um campo de conhecimento e empenho que visa à conquista de pessoas de quem se deseja alguma coisa”</a:t>
            </a:r>
          </a:p>
          <a:p>
            <a:pPr algn="ctr">
              <a:buFontTx/>
              <a:buNone/>
            </a:pPr>
            <a:endParaRPr lang="pt-BR" i="1"/>
          </a:p>
          <a:p>
            <a:pPr algn="ctr">
              <a:buFontTx/>
              <a:buNone/>
            </a:pPr>
            <a:r>
              <a:rPr lang="pt-BR" sz="2000"/>
              <a:t>(Cohen, 1980:13)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6C2781B5-A5E3-432E-BD12-2AD6A44689CB}" type="slidenum">
              <a:rPr lang="pt-BR"/>
              <a:pPr/>
              <a:t>30</a:t>
            </a:fld>
            <a:endParaRPr lang="pt-BR"/>
          </a:p>
        </p:txBody>
      </p:sp>
      <p:sp>
        <p:nvSpPr>
          <p:cNvPr id="53250"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53251"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Componentes do processo de negociação</a:t>
            </a:r>
          </a:p>
          <a:p>
            <a:pPr>
              <a:lnSpc>
                <a:spcPct val="120000"/>
              </a:lnSpc>
              <a:buFontTx/>
              <a:buNone/>
            </a:pPr>
            <a:r>
              <a:rPr lang="pt-BR" sz="2000" b="1"/>
              <a:t>Saídas</a:t>
            </a:r>
          </a:p>
          <a:p>
            <a:pPr>
              <a:lnSpc>
                <a:spcPct val="120000"/>
              </a:lnSpc>
              <a:buFontTx/>
              <a:buNone/>
            </a:pPr>
            <a:r>
              <a:rPr lang="pt-BR" sz="2000"/>
              <a:t>Satisfação das necessidades – ocorre quando os negociadores saem com suas necessidades atendidas após a negociação. Por vezes interesses antagônicos e impossíveis são satisfeitos de maneira complementar, e fundamentais para novas negociações.</a:t>
            </a:r>
          </a:p>
          <a:p>
            <a:pPr>
              <a:lnSpc>
                <a:spcPct val="120000"/>
              </a:lnSpc>
              <a:buFontTx/>
              <a:buNone/>
            </a:pPr>
            <a:r>
              <a:rPr lang="pt-BR" sz="2000"/>
              <a:t>Decisão conjunta – as partes decidem qual objeto negociado, surgindo um sentimento de cumplicidade e comprometimento acerca di acordo efetuado.</a:t>
            </a:r>
          </a:p>
          <a:p>
            <a:pPr>
              <a:lnSpc>
                <a:spcPct val="120000"/>
              </a:lnSpc>
              <a:buFontTx/>
              <a:buNone/>
            </a:pPr>
            <a:r>
              <a:rPr lang="pt-BR" sz="2000"/>
              <a:t>Acordo – trata-se do consenso entre os negociadores após o processo de negociação, seja em contrato ou em um acordo verbal. A compreensão mútua acerca do acordo baliza os resultados atuais e de futuros acertos. </a:t>
            </a:r>
          </a:p>
          <a:p>
            <a:pPr>
              <a:lnSpc>
                <a:spcPct val="120000"/>
              </a:lnSpc>
              <a:buFontTx/>
              <a:buNone/>
            </a:pPr>
            <a:endParaRPr lang="pt-BR" sz="2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A065F8A3-82A2-4FF7-A72C-26AD7D1AC6D1}" type="slidenum">
              <a:rPr lang="pt-BR"/>
              <a:pPr/>
              <a:t>31</a:t>
            </a:fld>
            <a:endParaRPr lang="pt-BR"/>
          </a:p>
        </p:txBody>
      </p:sp>
      <p:sp>
        <p:nvSpPr>
          <p:cNvPr id="54274"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54275"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Componentes do processo de negociação</a:t>
            </a:r>
          </a:p>
          <a:p>
            <a:pPr>
              <a:lnSpc>
                <a:spcPct val="120000"/>
              </a:lnSpc>
              <a:buFontTx/>
              <a:buNone/>
            </a:pPr>
            <a:r>
              <a:rPr lang="pt-BR" sz="2000" b="1"/>
              <a:t>Saídas</a:t>
            </a:r>
          </a:p>
          <a:p>
            <a:pPr>
              <a:lnSpc>
                <a:spcPct val="120000"/>
              </a:lnSpc>
              <a:buFontTx/>
              <a:buNone/>
            </a:pPr>
            <a:r>
              <a:rPr lang="pt-BR" sz="2000"/>
              <a:t>Solução de conflitos – obtendo ganhos mútuos, é a melhor forma de solucionar conflitos. Acabar conflitos sem identificar as causas e sem buscar a cooperação da outra parte para um acordo positivo pode impedir relacionamentos futuros.</a:t>
            </a:r>
          </a:p>
          <a:p>
            <a:pPr>
              <a:lnSpc>
                <a:spcPct val="120000"/>
              </a:lnSpc>
              <a:buFontTx/>
              <a:buNone/>
            </a:pPr>
            <a:r>
              <a:rPr lang="pt-BR" sz="2000"/>
              <a:t>Benefícios do conflito – muitos pontos positivos podem originar-se a partir de um conflito. Podem surgir , a partir dele, ingredientes importantes do relacionamento humano, como percepções, poderes, valores, princípios, sentimentos e emoções.</a:t>
            </a:r>
          </a:p>
          <a:p>
            <a:pPr>
              <a:lnSpc>
                <a:spcPct val="120000"/>
              </a:lnSpc>
              <a:buFontTx/>
              <a:buNone/>
            </a:pPr>
            <a:r>
              <a:rPr lang="pt-BR" sz="2000"/>
              <a:t>Benefícios duradouros – são os benefícios originados da cooperação e da cumplicidade das partes. A mobilização de energia e de recursos por parte dos negociadores que gera enriquecimento pessoal, além de outros benefícios.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CDAE2B30-D44F-4AA7-B709-67CE271555C4}" type="slidenum">
              <a:rPr lang="pt-BR"/>
              <a:pPr/>
              <a:t>32</a:t>
            </a:fld>
            <a:endParaRPr lang="pt-BR"/>
          </a:p>
        </p:txBody>
      </p:sp>
      <p:sp>
        <p:nvSpPr>
          <p:cNvPr id="55298"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55299"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Componentes do processo de negociação</a:t>
            </a:r>
          </a:p>
          <a:p>
            <a:pPr>
              <a:lnSpc>
                <a:spcPct val="120000"/>
              </a:lnSpc>
              <a:buFontTx/>
              <a:buNone/>
            </a:pPr>
            <a:r>
              <a:rPr lang="pt-BR" sz="2000" b="1"/>
              <a:t>Saídas</a:t>
            </a:r>
          </a:p>
          <a:p>
            <a:pPr>
              <a:lnSpc>
                <a:spcPct val="120000"/>
              </a:lnSpc>
              <a:buFontTx/>
              <a:buNone/>
            </a:pPr>
            <a:r>
              <a:rPr lang="pt-BR" sz="2000"/>
              <a:t>Visão estratégica –capacidade de visualizar a questão negociada de forma mais ampla, trazendo resultados duradouros para o processo de negociação, permitindo relacionamentos positivo futuros aos negociadores.</a:t>
            </a:r>
          </a:p>
          <a:p>
            <a:pPr>
              <a:lnSpc>
                <a:spcPct val="120000"/>
              </a:lnSpc>
              <a:buFontTx/>
              <a:buNone/>
            </a:pPr>
            <a:endParaRPr lang="pt-BR" sz="2000"/>
          </a:p>
          <a:p>
            <a:pPr>
              <a:lnSpc>
                <a:spcPct val="120000"/>
              </a:lnSpc>
              <a:buFontTx/>
              <a:buNone/>
            </a:pPr>
            <a:r>
              <a:rPr lang="pt-BR" sz="2000"/>
              <a:t>	O processo de negociação como sistema de transformação de entradas (estímulos) em saídas (respostas), traz consigo uma visão sistêmica de negociação ganha-ganha, uma negociação onde ambos os lados devem ganhar, saindo satisfeito e influenciando os futuros processos de negociação de maneira positiva.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AC5A340E-1350-4B3B-8035-A1329F2F2633}" type="slidenum">
              <a:rPr lang="pt-BR"/>
              <a:pPr/>
              <a:t>33</a:t>
            </a:fld>
            <a:endParaRPr lang="pt-BR"/>
          </a:p>
        </p:txBody>
      </p:sp>
      <p:sp>
        <p:nvSpPr>
          <p:cNvPr id="56322"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56323"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Prejuízos no processo de negociação</a:t>
            </a:r>
          </a:p>
          <a:p>
            <a:pPr>
              <a:lnSpc>
                <a:spcPct val="120000"/>
              </a:lnSpc>
              <a:buFontTx/>
              <a:buNone/>
            </a:pPr>
            <a:r>
              <a:rPr lang="pt-BR" sz="2000" b="1"/>
              <a:t>Entradas</a:t>
            </a:r>
          </a:p>
          <a:p>
            <a:pPr>
              <a:lnSpc>
                <a:spcPct val="120000"/>
              </a:lnSpc>
              <a:buFontTx/>
              <a:buNone/>
            </a:pPr>
            <a:r>
              <a:rPr lang="pt-BR" sz="2000"/>
              <a:t>Diferenças pessoais e valores pessoais – fixação dos negociadores em diferenças ou valores pessoais.</a:t>
            </a:r>
          </a:p>
          <a:p>
            <a:pPr>
              <a:lnSpc>
                <a:spcPct val="120000"/>
              </a:lnSpc>
              <a:buFontTx/>
              <a:buNone/>
            </a:pPr>
            <a:r>
              <a:rPr lang="pt-BR" sz="2000"/>
              <a:t>Conflitos – quando uma das partes percebe que o outro irá frustrar seus interesses.</a:t>
            </a:r>
          </a:p>
          <a:p>
            <a:pPr>
              <a:lnSpc>
                <a:spcPct val="120000"/>
              </a:lnSpc>
              <a:buFontTx/>
              <a:buNone/>
            </a:pPr>
            <a:r>
              <a:rPr lang="pt-BR" sz="2000"/>
              <a:t>Manipulação do poder e da informação – quando uma das partes manipulam o poder e a informação para se colocarem acima da outra.</a:t>
            </a:r>
          </a:p>
          <a:p>
            <a:pPr>
              <a:lnSpc>
                <a:spcPct val="120000"/>
              </a:lnSpc>
              <a:buFontTx/>
              <a:buNone/>
            </a:pPr>
            <a:r>
              <a:rPr lang="pt-BR" sz="2000"/>
              <a:t>Ausência de participação – falta de preparação (planejamento) isso ocorre quando o negociador entra na negociação sem preparo e gera resultados sem fundamentos.</a:t>
            </a:r>
          </a:p>
          <a:p>
            <a:pPr>
              <a:lnSpc>
                <a:spcPct val="120000"/>
              </a:lnSpc>
              <a:buFontTx/>
              <a:buNone/>
            </a:pPr>
            <a:r>
              <a:rPr lang="pt-BR" sz="2000"/>
              <a:t>Limites rígidos – os limites afetarão o processo de negociação, limites rígidos de prazos fixos e inflexíveis desde o inicio do processo, isso amarra o processo e gerando a saídas negativas.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C8E2ED0F-6628-4C28-930C-B00EF6705B53}" type="slidenum">
              <a:rPr lang="pt-BR"/>
              <a:pPr/>
              <a:t>34</a:t>
            </a:fld>
            <a:endParaRPr lang="pt-BR"/>
          </a:p>
        </p:txBody>
      </p:sp>
      <p:sp>
        <p:nvSpPr>
          <p:cNvPr id="57346"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57347"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Prejuízos no processo de negociação</a:t>
            </a:r>
          </a:p>
          <a:p>
            <a:pPr>
              <a:lnSpc>
                <a:spcPct val="120000"/>
              </a:lnSpc>
              <a:buFontTx/>
              <a:buNone/>
            </a:pPr>
            <a:r>
              <a:rPr lang="pt-BR" sz="2000" b="1"/>
              <a:t>Saídas</a:t>
            </a:r>
          </a:p>
          <a:p>
            <a:pPr>
              <a:lnSpc>
                <a:spcPct val="120000"/>
              </a:lnSpc>
              <a:buFontTx/>
              <a:buNone/>
            </a:pPr>
            <a:r>
              <a:rPr lang="pt-BR" sz="2000"/>
              <a:t>Concessões e rendições – ocorre quando o resultado é imposto pelo lado que ganhou e gera uma aceitação forçada. Portanto ao invés de resolver o problema geram novos em situação futura.</a:t>
            </a:r>
          </a:p>
          <a:p>
            <a:pPr>
              <a:lnSpc>
                <a:spcPct val="120000"/>
              </a:lnSpc>
              <a:buFontTx/>
              <a:buNone/>
            </a:pPr>
            <a:r>
              <a:rPr lang="pt-BR" sz="2000"/>
              <a:t>Decisão imposta – a decisão imposta ocorre quando uma das parte esta em uma situação de poder quase total. Os negociadores de um lado pressionam os negociadores do outro lado usando táticas intimidativas, esta buscará continuamente meios de desfazer aos acordos impostos.</a:t>
            </a:r>
          </a:p>
          <a:p>
            <a:pPr>
              <a:lnSpc>
                <a:spcPct val="120000"/>
              </a:lnSpc>
              <a:buFontTx/>
              <a:buNone/>
            </a:pPr>
            <a:r>
              <a:rPr lang="pt-BR" sz="2000"/>
              <a:t>Satisfação de uma parte – é a satisfação de apenas um lado , é típico de negociação ganha-perde.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1A660264-B684-44A9-A34E-7398A675BAA5}" type="slidenum">
              <a:rPr lang="pt-BR"/>
              <a:pPr/>
              <a:t>35</a:t>
            </a:fld>
            <a:endParaRPr lang="pt-BR"/>
          </a:p>
        </p:txBody>
      </p:sp>
      <p:sp>
        <p:nvSpPr>
          <p:cNvPr id="58370"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58371"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Prejuízos no processo de negociação</a:t>
            </a:r>
          </a:p>
          <a:p>
            <a:pPr>
              <a:lnSpc>
                <a:spcPct val="120000"/>
              </a:lnSpc>
              <a:buFontTx/>
              <a:buNone/>
            </a:pPr>
            <a:r>
              <a:rPr lang="pt-BR" sz="2000" b="1"/>
              <a:t>Saídas</a:t>
            </a:r>
          </a:p>
          <a:p>
            <a:pPr>
              <a:lnSpc>
                <a:spcPct val="120000"/>
              </a:lnSpc>
              <a:buFontTx/>
              <a:buNone/>
            </a:pPr>
            <a:r>
              <a:rPr lang="pt-BR" sz="2000"/>
              <a:t>Empate forçado – quando nenhuma das partes deseja um acordo, pois adotam posições fixas, não vendo vantagens de mudar na direção de ganhos mútuos.</a:t>
            </a:r>
          </a:p>
          <a:p>
            <a:pPr>
              <a:lnSpc>
                <a:spcPct val="120000"/>
              </a:lnSpc>
              <a:buFontTx/>
              <a:buNone/>
            </a:pPr>
            <a:r>
              <a:rPr lang="pt-BR" sz="2000"/>
              <a:t>Desacordo – não há consenso entre os negociadores, isto é após o processo de negociação, nenhuma conclusão foi obtida. As partes despendam esforços, dinheiro e interesses sem conseguir chegar a um acordo.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5B8CEA6F-5DC9-4E10-83E2-898D27BB5FC5}" type="slidenum">
              <a:rPr lang="pt-BR"/>
              <a:pPr/>
              <a:t>36</a:t>
            </a:fld>
            <a:endParaRPr lang="pt-BR"/>
          </a:p>
        </p:txBody>
      </p:sp>
      <p:sp>
        <p:nvSpPr>
          <p:cNvPr id="59394"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59395" name="Rectangle 3"/>
          <p:cNvSpPr>
            <a:spLocks noGrp="1" noChangeArrowheads="1"/>
          </p:cNvSpPr>
          <p:nvPr>
            <p:ph type="body" idx="1"/>
          </p:nvPr>
        </p:nvSpPr>
        <p:spPr>
          <a:xfrm>
            <a:off x="395288" y="765175"/>
            <a:ext cx="8229600" cy="5145088"/>
          </a:xfrm>
        </p:spPr>
        <p:txBody>
          <a:bodyPr/>
          <a:lstStyle/>
          <a:p>
            <a:pPr>
              <a:lnSpc>
                <a:spcPct val="120000"/>
              </a:lnSpc>
              <a:buFontTx/>
              <a:buNone/>
            </a:pPr>
            <a:r>
              <a:rPr lang="pt-BR" sz="1800"/>
              <a:t>	</a:t>
            </a:r>
            <a:r>
              <a:rPr lang="pt-BR" sz="2000"/>
              <a:t>A importância do enfoque sistêmico no processo de negociação</a:t>
            </a:r>
          </a:p>
          <a:p>
            <a:pPr>
              <a:lnSpc>
                <a:spcPct val="120000"/>
              </a:lnSpc>
              <a:buFontTx/>
              <a:buNone/>
            </a:pPr>
            <a:endParaRPr lang="pt-BR" sz="2000"/>
          </a:p>
          <a:p>
            <a:pPr>
              <a:lnSpc>
                <a:spcPct val="130000"/>
              </a:lnSpc>
              <a:buFontTx/>
              <a:buNone/>
            </a:pPr>
            <a:r>
              <a:rPr lang="pt-BR" sz="2000"/>
              <a:t>O processo de negociação como um sistema de transformação de entradas (estímulos) em saídas ( respostas), sob a perspectiva da visão sistêmica, permite :</a:t>
            </a:r>
          </a:p>
          <a:p>
            <a:pPr lvl="1">
              <a:lnSpc>
                <a:spcPct val="130000"/>
              </a:lnSpc>
            </a:pPr>
            <a:r>
              <a:rPr lang="pt-BR" sz="2000"/>
              <a:t>Um extenso olhar para o todos</a:t>
            </a:r>
          </a:p>
          <a:p>
            <a:pPr lvl="1">
              <a:lnSpc>
                <a:spcPct val="130000"/>
              </a:lnSpc>
            </a:pPr>
            <a:r>
              <a:rPr lang="pt-BR" sz="2000"/>
              <a:t>não fazer uma analise particularizada das partes</a:t>
            </a:r>
          </a:p>
          <a:p>
            <a:pPr lvl="1">
              <a:lnSpc>
                <a:spcPct val="130000"/>
              </a:lnSpc>
            </a:pPr>
            <a:r>
              <a:rPr lang="pt-BR" sz="2000"/>
              <a:t>Permite a analise do conjunto de elementos que compõem os sistema</a:t>
            </a:r>
          </a:p>
          <a:p>
            <a:pPr lvl="1">
              <a:lnSpc>
                <a:spcPct val="130000"/>
              </a:lnSpc>
            </a:pPr>
            <a:r>
              <a:rPr lang="pt-BR" sz="2000"/>
              <a:t>Isso é muito mais que a simples somatória dos elementos</a:t>
            </a:r>
          </a:p>
          <a:p>
            <a:pPr lvl="1">
              <a:lnSpc>
                <a:spcPct val="130000"/>
              </a:lnSpc>
            </a:pPr>
            <a:r>
              <a:rPr lang="pt-BR" sz="2000"/>
              <a:t>Analise do todo agregado torna-se uma estrutura independente do todo somado</a:t>
            </a:r>
          </a:p>
          <a:p>
            <a:pPr>
              <a:lnSpc>
                <a:spcPct val="120000"/>
              </a:lnSpc>
              <a:buFontTx/>
              <a:buNone/>
            </a:pPr>
            <a:endParaRPr lang="pt-BR"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EB771CFB-9183-4781-8BFC-5813439C939A}" type="slidenum">
              <a:rPr lang="pt-BR"/>
              <a:pPr/>
              <a:t>37</a:t>
            </a:fld>
            <a:endParaRPr lang="pt-BR"/>
          </a:p>
        </p:txBody>
      </p:sp>
      <p:sp>
        <p:nvSpPr>
          <p:cNvPr id="60418"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60419"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1800"/>
              <a:t>	</a:t>
            </a:r>
            <a:r>
              <a:rPr lang="pt-BR" sz="2000"/>
              <a:t>Aplicação do processo de negociação – Passos que poderão ser mapeados mentalmente :</a:t>
            </a:r>
          </a:p>
          <a:p>
            <a:pPr>
              <a:lnSpc>
                <a:spcPct val="110000"/>
              </a:lnSpc>
              <a:buFontTx/>
              <a:buNone/>
            </a:pPr>
            <a:r>
              <a:rPr lang="pt-BR" sz="2000"/>
              <a:t>Verificar o ambiente em que está inserido – representa tudo aquilo que esta fora do “sistema de negociação” isto é, tudo aquilo que esta fora do controle do sistema. O negociador deverá ter uma visão do todo no qual o processo de negociação esta inserido. O ambiente é fixo e o fundamental no desempenho do sistema, pois este influenciará o processo de negociação.</a:t>
            </a:r>
          </a:p>
          <a:p>
            <a:pPr>
              <a:lnSpc>
                <a:spcPct val="110000"/>
              </a:lnSpc>
              <a:buFontTx/>
              <a:buNone/>
            </a:pPr>
            <a:r>
              <a:rPr lang="pt-BR" sz="2000"/>
              <a:t>Visualizar os objetivos do processo – significam as metas ou as finalidades que direcionarão o sistema. Deve estar claro para os negociadores o que se pretende com a negociação :</a:t>
            </a:r>
          </a:p>
          <a:p>
            <a:pPr lvl="1">
              <a:lnSpc>
                <a:spcPct val="110000"/>
              </a:lnSpc>
            </a:pPr>
            <a:r>
              <a:rPr lang="pt-BR" sz="1800"/>
              <a:t>Um contrato</a:t>
            </a:r>
          </a:p>
          <a:p>
            <a:pPr lvl="1">
              <a:lnSpc>
                <a:spcPct val="110000"/>
              </a:lnSpc>
            </a:pPr>
            <a:r>
              <a:rPr lang="pt-BR" sz="1800"/>
              <a:t>Solução de conflito</a:t>
            </a:r>
          </a:p>
          <a:p>
            <a:pPr lvl="1">
              <a:lnSpc>
                <a:spcPct val="110000"/>
              </a:lnSpc>
            </a:pPr>
            <a:r>
              <a:rPr lang="pt-BR" sz="1800"/>
              <a:t>Acordo verbal</a:t>
            </a:r>
          </a:p>
          <a:p>
            <a:pPr>
              <a:lnSpc>
                <a:spcPct val="110000"/>
              </a:lnSpc>
              <a:buFontTx/>
              <a:buNone/>
            </a:pPr>
            <a:r>
              <a:rPr lang="pt-BR" sz="2000"/>
              <a:t>É preciso tentar prever qual e quais saídas são desejadas e ir em busca delas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698A39C8-63F5-4964-BDFF-71756BC3D8FF}" type="slidenum">
              <a:rPr lang="pt-BR"/>
              <a:pPr/>
              <a:t>38</a:t>
            </a:fld>
            <a:endParaRPr lang="pt-BR"/>
          </a:p>
        </p:txBody>
      </p:sp>
      <p:sp>
        <p:nvSpPr>
          <p:cNvPr id="61442"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61443"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1800"/>
              <a:t>	</a:t>
            </a:r>
            <a:r>
              <a:rPr lang="pt-BR" sz="2000"/>
              <a:t>Aplicação do processo de negociação – Passos que poderão ser mapeados mentalmente :</a:t>
            </a:r>
          </a:p>
          <a:p>
            <a:pPr>
              <a:lnSpc>
                <a:spcPct val="110000"/>
              </a:lnSpc>
              <a:buFontTx/>
              <a:buNone/>
            </a:pPr>
            <a:r>
              <a:rPr lang="pt-BR" sz="2000"/>
              <a:t>Identificar as entradas do processo – ambas as partes buscam identificar e visualizar todas as entradas que estão disponíveis do sistema para uma negociação ganha-ganha. Direcionando as entradas que existirem no sentido da saída desejada.</a:t>
            </a:r>
          </a:p>
          <a:p>
            <a:pPr>
              <a:lnSpc>
                <a:spcPct val="110000"/>
              </a:lnSpc>
              <a:buFontTx/>
              <a:buNone/>
            </a:pPr>
            <a:r>
              <a:rPr lang="pt-BR" sz="2000"/>
              <a:t>Administrar o sistema – aprimorar as funções de planejamento e controle com a realimentação do sistema.</a:t>
            </a:r>
          </a:p>
          <a:p>
            <a:pPr>
              <a:lnSpc>
                <a:spcPct val="110000"/>
              </a:lnSpc>
              <a:buFontTx/>
              <a:buNone/>
            </a:pPr>
            <a:r>
              <a:rPr lang="pt-BR" sz="2000"/>
              <a:t>	Revisões periódicas e  reavaliações durante o processo de negociação e após sua conclusão são necessárias para a obtenção de resultados satisfatórios e para a manutenção do relacionamento entre os negociadores.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10575545-6DE8-49CC-8AA7-59B93539E959}" type="slidenum">
              <a:rPr lang="pt-BR"/>
              <a:pPr/>
              <a:t>39</a:t>
            </a:fld>
            <a:endParaRPr lang="pt-BR"/>
          </a:p>
        </p:txBody>
      </p:sp>
      <p:sp>
        <p:nvSpPr>
          <p:cNvPr id="62466"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62467"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t>
            </a:r>
            <a:endParaRPr lang="pt-BR"/>
          </a:p>
        </p:txBody>
      </p:sp>
      <p:pic>
        <p:nvPicPr>
          <p:cNvPr id="62468" name="Picture 6" descr="http://tbn2.google.com/images?q=tbn:98R2HoLm-UH7fM:http://4.bp.blogspot.com/_0fEoOOXMdR4/SamuA3W1qNI/AAAAAAAAAAU/9fgxKYpdi_Y/S1600-R/comunicacao.gif">
            <a:hlinkClick r:id="rId2"/>
          </p:cNvPr>
          <p:cNvPicPr>
            <a:picLocks noChangeAspect="1" noChangeArrowheads="1"/>
          </p:cNvPicPr>
          <p:nvPr/>
        </p:nvPicPr>
        <p:blipFill>
          <a:blip r:embed="rId3" cstate="print"/>
          <a:srcRect/>
          <a:stretch>
            <a:fillRect/>
          </a:stretch>
        </p:blipFill>
        <p:spPr bwMode="auto">
          <a:xfrm>
            <a:off x="971550" y="1700213"/>
            <a:ext cx="7200900"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214F6D22-9819-494F-ACD4-E99D1E8A8462}" type="slidenum">
              <a:rPr lang="pt-BR"/>
              <a:pPr/>
              <a:t>4</a:t>
            </a:fld>
            <a:endParaRPr lang="pt-BR"/>
          </a:p>
        </p:txBody>
      </p:sp>
      <p:sp>
        <p:nvSpPr>
          <p:cNvPr id="26626"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26627" name="Rectangle 3"/>
          <p:cNvSpPr>
            <a:spLocks noGrp="1" noChangeArrowheads="1"/>
          </p:cNvSpPr>
          <p:nvPr>
            <p:ph type="body" idx="1"/>
          </p:nvPr>
        </p:nvSpPr>
        <p:spPr>
          <a:ln/>
        </p:spPr>
        <p:txBody>
          <a:bodyPr/>
          <a:lstStyle/>
          <a:p>
            <a:pPr>
              <a:lnSpc>
                <a:spcPct val="90000"/>
              </a:lnSpc>
              <a:buFontTx/>
              <a:buNone/>
            </a:pPr>
            <a:r>
              <a:rPr lang="pt-BR"/>
              <a:t>O que é negociação ?</a:t>
            </a:r>
          </a:p>
          <a:p>
            <a:pPr>
              <a:lnSpc>
                <a:spcPct val="90000"/>
              </a:lnSpc>
              <a:buFontTx/>
              <a:buNone/>
            </a:pPr>
            <a:endParaRPr lang="pt-BR"/>
          </a:p>
          <a:p>
            <a:pPr algn="ctr">
              <a:lnSpc>
                <a:spcPct val="90000"/>
              </a:lnSpc>
            </a:pPr>
            <a:r>
              <a:rPr lang="pt-BR" i="1"/>
              <a:t>“Negociação é o uso da informação e do poder, com o fim de influenciar o comportamento dentro de uma rede de tensão”</a:t>
            </a:r>
          </a:p>
          <a:p>
            <a:pPr algn="ctr">
              <a:lnSpc>
                <a:spcPct val="90000"/>
              </a:lnSpc>
              <a:buFontTx/>
              <a:buNone/>
            </a:pPr>
            <a:endParaRPr lang="pt-BR" i="1"/>
          </a:p>
          <a:p>
            <a:pPr algn="ctr">
              <a:lnSpc>
                <a:spcPct val="90000"/>
              </a:lnSpc>
              <a:buFontTx/>
              <a:buNone/>
            </a:pPr>
            <a:r>
              <a:rPr lang="pt-BR" sz="2000"/>
              <a:t>(</a:t>
            </a:r>
            <a:r>
              <a:rPr lang="pt-BR"/>
              <a:t>"</a:t>
            </a:r>
            <a:r>
              <a:rPr lang="pt-BR" sz="2800"/>
              <a:t>A informação é um bem fundamental na negociação</a:t>
            </a:r>
            <a:r>
              <a:rPr lang="pt-BR"/>
              <a:t>“  </a:t>
            </a:r>
            <a:r>
              <a:rPr lang="pt-BR" sz="2000"/>
              <a:t>Cohen, 1980:14)</a:t>
            </a:r>
            <a:endParaRPr lang="pt-B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ço Reservado para Número de Slide 5"/>
          <p:cNvSpPr>
            <a:spLocks noGrp="1"/>
          </p:cNvSpPr>
          <p:nvPr>
            <p:ph type="sldNum" sz="quarter" idx="12"/>
          </p:nvPr>
        </p:nvSpPr>
        <p:spPr/>
        <p:txBody>
          <a:bodyPr/>
          <a:lstStyle/>
          <a:p>
            <a:fld id="{52A891DB-DE48-4F34-B985-12E91E2019DA}" type="slidenum">
              <a:rPr lang="pt-BR"/>
              <a:pPr/>
              <a:t>40</a:t>
            </a:fld>
            <a:endParaRPr lang="pt-BR"/>
          </a:p>
        </p:txBody>
      </p:sp>
      <p:sp>
        <p:nvSpPr>
          <p:cNvPr id="64514"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64515"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Comunicação, visão sistêmica e negociação</a:t>
            </a:r>
          </a:p>
          <a:p>
            <a:pPr>
              <a:lnSpc>
                <a:spcPct val="110000"/>
              </a:lnSpc>
              <a:buFontTx/>
              <a:buNone/>
            </a:pPr>
            <a:endParaRPr lang="pt-BR"/>
          </a:p>
        </p:txBody>
      </p:sp>
      <p:pic>
        <p:nvPicPr>
          <p:cNvPr id="64517" name="Picture 5" descr="j0293646"/>
          <p:cNvPicPr>
            <a:picLocks noChangeAspect="1" noChangeArrowheads="1"/>
          </p:cNvPicPr>
          <p:nvPr/>
        </p:nvPicPr>
        <p:blipFill>
          <a:blip r:embed="rId2" cstate="print"/>
          <a:srcRect/>
          <a:stretch>
            <a:fillRect/>
          </a:stretch>
        </p:blipFill>
        <p:spPr bwMode="auto">
          <a:xfrm>
            <a:off x="1116013" y="4038600"/>
            <a:ext cx="1079500" cy="974725"/>
          </a:xfrm>
          <a:prstGeom prst="rect">
            <a:avLst/>
          </a:prstGeom>
          <a:noFill/>
        </p:spPr>
      </p:pic>
      <p:pic>
        <p:nvPicPr>
          <p:cNvPr id="64518" name="Picture 6" descr="j0293632"/>
          <p:cNvPicPr>
            <a:picLocks noChangeAspect="1" noChangeArrowheads="1"/>
          </p:cNvPicPr>
          <p:nvPr/>
        </p:nvPicPr>
        <p:blipFill>
          <a:blip r:embed="rId3" cstate="print"/>
          <a:srcRect/>
          <a:stretch>
            <a:fillRect/>
          </a:stretch>
        </p:blipFill>
        <p:spPr bwMode="auto">
          <a:xfrm>
            <a:off x="5940425" y="4005263"/>
            <a:ext cx="1241425" cy="936625"/>
          </a:xfrm>
          <a:prstGeom prst="rect">
            <a:avLst/>
          </a:prstGeom>
          <a:noFill/>
        </p:spPr>
      </p:pic>
      <p:sp>
        <p:nvSpPr>
          <p:cNvPr id="64519" name="Rectangle 7"/>
          <p:cNvSpPr>
            <a:spLocks noChangeArrowheads="1"/>
          </p:cNvSpPr>
          <p:nvPr/>
        </p:nvSpPr>
        <p:spPr bwMode="auto">
          <a:xfrm>
            <a:off x="611188" y="2349500"/>
            <a:ext cx="1296987" cy="358775"/>
          </a:xfrm>
          <a:prstGeom prst="rect">
            <a:avLst/>
          </a:prstGeom>
          <a:solidFill>
            <a:schemeClr val="accent1"/>
          </a:solidFill>
          <a:ln w="9525">
            <a:solidFill>
              <a:schemeClr val="tx1"/>
            </a:solidFill>
            <a:miter lim="800000"/>
            <a:headEnd/>
            <a:tailEnd/>
          </a:ln>
          <a:effectLst/>
        </p:spPr>
        <p:txBody>
          <a:bodyPr wrap="none" anchor="ctr"/>
          <a:lstStyle/>
          <a:p>
            <a:pPr algn="ctr"/>
            <a:r>
              <a:rPr lang="pt-BR"/>
              <a:t>codificação</a:t>
            </a:r>
          </a:p>
        </p:txBody>
      </p:sp>
      <p:sp>
        <p:nvSpPr>
          <p:cNvPr id="64520" name="Rectangle 8"/>
          <p:cNvSpPr>
            <a:spLocks noChangeArrowheads="1"/>
          </p:cNvSpPr>
          <p:nvPr/>
        </p:nvSpPr>
        <p:spPr bwMode="auto">
          <a:xfrm>
            <a:off x="6011863" y="2349500"/>
            <a:ext cx="1512887" cy="358775"/>
          </a:xfrm>
          <a:prstGeom prst="rect">
            <a:avLst/>
          </a:prstGeom>
          <a:solidFill>
            <a:schemeClr val="accent1"/>
          </a:solidFill>
          <a:ln w="9525">
            <a:solidFill>
              <a:schemeClr val="tx1"/>
            </a:solidFill>
            <a:miter lim="800000"/>
            <a:headEnd/>
            <a:tailEnd/>
          </a:ln>
          <a:effectLst/>
        </p:spPr>
        <p:txBody>
          <a:bodyPr wrap="none" anchor="ctr"/>
          <a:lstStyle/>
          <a:p>
            <a:pPr algn="ctr"/>
            <a:r>
              <a:rPr lang="pt-BR"/>
              <a:t>Decodificação</a:t>
            </a:r>
          </a:p>
        </p:txBody>
      </p:sp>
      <p:sp>
        <p:nvSpPr>
          <p:cNvPr id="64521" name="Text Box 9"/>
          <p:cNvSpPr txBox="1">
            <a:spLocks noChangeArrowheads="1"/>
          </p:cNvSpPr>
          <p:nvPr/>
        </p:nvSpPr>
        <p:spPr bwMode="auto">
          <a:xfrm>
            <a:off x="519113" y="1720850"/>
            <a:ext cx="1301750" cy="366713"/>
          </a:xfrm>
          <a:prstGeom prst="rect">
            <a:avLst/>
          </a:prstGeom>
          <a:noFill/>
          <a:ln w="9525">
            <a:noFill/>
            <a:miter lim="800000"/>
            <a:headEnd/>
            <a:tailEnd/>
          </a:ln>
          <a:effectLst/>
        </p:spPr>
        <p:txBody>
          <a:bodyPr wrap="none">
            <a:spAutoFit/>
          </a:bodyPr>
          <a:lstStyle/>
          <a:p>
            <a:r>
              <a:rPr lang="pt-BR"/>
              <a:t>Significado</a:t>
            </a:r>
          </a:p>
        </p:txBody>
      </p:sp>
      <p:sp>
        <p:nvSpPr>
          <p:cNvPr id="64522" name="Text Box 10"/>
          <p:cNvSpPr txBox="1">
            <a:spLocks noChangeArrowheads="1"/>
          </p:cNvSpPr>
          <p:nvPr/>
        </p:nvSpPr>
        <p:spPr bwMode="auto">
          <a:xfrm>
            <a:off x="5919788" y="1720850"/>
            <a:ext cx="1619250" cy="366713"/>
          </a:xfrm>
          <a:prstGeom prst="rect">
            <a:avLst/>
          </a:prstGeom>
          <a:noFill/>
          <a:ln w="9525">
            <a:noFill/>
            <a:miter lim="800000"/>
            <a:headEnd/>
            <a:tailEnd/>
          </a:ln>
          <a:effectLst/>
        </p:spPr>
        <p:txBody>
          <a:bodyPr wrap="none">
            <a:spAutoFit/>
          </a:bodyPr>
          <a:lstStyle/>
          <a:p>
            <a:r>
              <a:rPr lang="pt-BR"/>
              <a:t>Compreensão</a:t>
            </a:r>
          </a:p>
        </p:txBody>
      </p:sp>
      <p:sp>
        <p:nvSpPr>
          <p:cNvPr id="64523" name="Text Box 11"/>
          <p:cNvSpPr txBox="1">
            <a:spLocks noChangeArrowheads="1"/>
          </p:cNvSpPr>
          <p:nvPr/>
        </p:nvSpPr>
        <p:spPr bwMode="auto">
          <a:xfrm>
            <a:off x="3040063" y="1431925"/>
            <a:ext cx="1530350" cy="366713"/>
          </a:xfrm>
          <a:prstGeom prst="rect">
            <a:avLst/>
          </a:prstGeom>
          <a:noFill/>
          <a:ln w="9525">
            <a:noFill/>
            <a:miter lim="800000"/>
            <a:headEnd/>
            <a:tailEnd/>
          </a:ln>
          <a:effectLst/>
        </p:spPr>
        <p:txBody>
          <a:bodyPr wrap="none">
            <a:spAutoFit/>
          </a:bodyPr>
          <a:lstStyle/>
          <a:p>
            <a:r>
              <a:rPr lang="pt-BR" b="1"/>
              <a:t>MENSAGEM</a:t>
            </a:r>
          </a:p>
        </p:txBody>
      </p:sp>
      <p:sp>
        <p:nvSpPr>
          <p:cNvPr id="64524" name="Oval 12"/>
          <p:cNvSpPr>
            <a:spLocks noChangeArrowheads="1"/>
          </p:cNvSpPr>
          <p:nvPr/>
        </p:nvSpPr>
        <p:spPr bwMode="auto">
          <a:xfrm>
            <a:off x="539750" y="3141663"/>
            <a:ext cx="1655763" cy="647700"/>
          </a:xfrm>
          <a:prstGeom prst="ellipse">
            <a:avLst/>
          </a:prstGeom>
          <a:solidFill>
            <a:schemeClr val="accent1"/>
          </a:solidFill>
          <a:ln w="9525">
            <a:solidFill>
              <a:schemeClr val="tx1"/>
            </a:solidFill>
            <a:round/>
            <a:headEnd/>
            <a:tailEnd/>
          </a:ln>
          <a:effectLst/>
        </p:spPr>
        <p:txBody>
          <a:bodyPr wrap="none" anchor="ctr"/>
          <a:lstStyle/>
          <a:p>
            <a:pPr algn="ctr"/>
            <a:r>
              <a:rPr lang="pt-BR"/>
              <a:t>Emissor</a:t>
            </a:r>
          </a:p>
        </p:txBody>
      </p:sp>
      <p:sp>
        <p:nvSpPr>
          <p:cNvPr id="64525" name="Oval 13"/>
          <p:cNvSpPr>
            <a:spLocks noChangeArrowheads="1"/>
          </p:cNvSpPr>
          <p:nvPr/>
        </p:nvSpPr>
        <p:spPr bwMode="auto">
          <a:xfrm>
            <a:off x="5940425" y="3141663"/>
            <a:ext cx="1655763" cy="647700"/>
          </a:xfrm>
          <a:prstGeom prst="ellipse">
            <a:avLst/>
          </a:prstGeom>
          <a:solidFill>
            <a:schemeClr val="accent1"/>
          </a:solidFill>
          <a:ln w="9525">
            <a:solidFill>
              <a:schemeClr val="tx1"/>
            </a:solidFill>
            <a:round/>
            <a:headEnd/>
            <a:tailEnd/>
          </a:ln>
          <a:effectLst/>
        </p:spPr>
        <p:txBody>
          <a:bodyPr wrap="none" anchor="ctr"/>
          <a:lstStyle/>
          <a:p>
            <a:pPr algn="ctr"/>
            <a:r>
              <a:rPr lang="pt-BR"/>
              <a:t>Receptor</a:t>
            </a:r>
          </a:p>
        </p:txBody>
      </p:sp>
      <p:sp>
        <p:nvSpPr>
          <p:cNvPr id="64526" name="Rectangle 14"/>
          <p:cNvSpPr>
            <a:spLocks noChangeArrowheads="1"/>
          </p:cNvSpPr>
          <p:nvPr/>
        </p:nvSpPr>
        <p:spPr bwMode="auto">
          <a:xfrm>
            <a:off x="3421063" y="3213100"/>
            <a:ext cx="1295400" cy="504825"/>
          </a:xfrm>
          <a:prstGeom prst="rect">
            <a:avLst/>
          </a:prstGeom>
          <a:solidFill>
            <a:schemeClr val="accent1"/>
          </a:solidFill>
          <a:ln w="9525">
            <a:solidFill>
              <a:schemeClr val="tx1"/>
            </a:solidFill>
            <a:miter lim="800000"/>
            <a:headEnd/>
            <a:tailEnd/>
          </a:ln>
          <a:effectLst/>
        </p:spPr>
        <p:txBody>
          <a:bodyPr wrap="none" anchor="ctr"/>
          <a:lstStyle/>
          <a:p>
            <a:pPr algn="ctr"/>
            <a:r>
              <a:rPr lang="pt-BR"/>
              <a:t>Canal</a:t>
            </a:r>
          </a:p>
        </p:txBody>
      </p:sp>
      <p:sp>
        <p:nvSpPr>
          <p:cNvPr id="64527" name="AutoShape 15"/>
          <p:cNvSpPr>
            <a:spLocks noChangeArrowheads="1"/>
          </p:cNvSpPr>
          <p:nvPr/>
        </p:nvSpPr>
        <p:spPr bwMode="auto">
          <a:xfrm>
            <a:off x="2484438" y="2133600"/>
            <a:ext cx="792162" cy="3527425"/>
          </a:xfrm>
          <a:prstGeom prst="lightningBolt">
            <a:avLst/>
          </a:prstGeom>
          <a:solidFill>
            <a:schemeClr val="accent1"/>
          </a:solidFill>
          <a:ln w="9525">
            <a:solidFill>
              <a:schemeClr val="tx1"/>
            </a:solidFill>
            <a:miter lim="800000"/>
            <a:headEnd/>
            <a:tailEnd/>
          </a:ln>
          <a:effectLst/>
        </p:spPr>
        <p:txBody>
          <a:bodyPr wrap="none" anchor="ctr"/>
          <a:lstStyle/>
          <a:p>
            <a:endParaRPr lang="pt-BR"/>
          </a:p>
        </p:txBody>
      </p:sp>
      <p:sp>
        <p:nvSpPr>
          <p:cNvPr id="64528" name="AutoShape 16"/>
          <p:cNvSpPr>
            <a:spLocks noChangeArrowheads="1"/>
          </p:cNvSpPr>
          <p:nvPr/>
        </p:nvSpPr>
        <p:spPr bwMode="auto">
          <a:xfrm>
            <a:off x="4932363" y="2060575"/>
            <a:ext cx="792162" cy="3527425"/>
          </a:xfrm>
          <a:prstGeom prst="lightningBolt">
            <a:avLst/>
          </a:prstGeom>
          <a:solidFill>
            <a:schemeClr val="accent1"/>
          </a:solidFill>
          <a:ln w="9525">
            <a:solidFill>
              <a:schemeClr val="tx1"/>
            </a:solidFill>
            <a:miter lim="800000"/>
            <a:headEnd/>
            <a:tailEnd/>
          </a:ln>
          <a:effectLst/>
        </p:spPr>
        <p:txBody>
          <a:bodyPr wrap="none" anchor="ctr"/>
          <a:lstStyle/>
          <a:p>
            <a:endParaRPr lang="pt-BR"/>
          </a:p>
        </p:txBody>
      </p:sp>
      <p:sp>
        <p:nvSpPr>
          <p:cNvPr id="64529" name="AutoShape 17"/>
          <p:cNvSpPr>
            <a:spLocks noChangeArrowheads="1"/>
          </p:cNvSpPr>
          <p:nvPr/>
        </p:nvSpPr>
        <p:spPr bwMode="auto">
          <a:xfrm>
            <a:off x="2411413" y="3286125"/>
            <a:ext cx="936625" cy="287338"/>
          </a:xfrm>
          <a:prstGeom prst="rightArrow">
            <a:avLst>
              <a:gd name="adj1" fmla="val 50000"/>
              <a:gd name="adj2" fmla="val 81492"/>
            </a:avLst>
          </a:prstGeom>
          <a:solidFill>
            <a:schemeClr val="tx1"/>
          </a:solidFill>
          <a:ln w="9525">
            <a:solidFill>
              <a:schemeClr val="tx1"/>
            </a:solidFill>
            <a:miter lim="800000"/>
            <a:headEnd/>
            <a:tailEnd/>
          </a:ln>
          <a:effectLst/>
        </p:spPr>
        <p:txBody>
          <a:bodyPr wrap="none" anchor="ctr"/>
          <a:lstStyle/>
          <a:p>
            <a:endParaRPr lang="pt-BR"/>
          </a:p>
        </p:txBody>
      </p:sp>
      <p:sp>
        <p:nvSpPr>
          <p:cNvPr id="64530" name="AutoShape 18"/>
          <p:cNvSpPr>
            <a:spLocks noChangeArrowheads="1"/>
          </p:cNvSpPr>
          <p:nvPr/>
        </p:nvSpPr>
        <p:spPr bwMode="auto">
          <a:xfrm>
            <a:off x="4930775" y="3284538"/>
            <a:ext cx="936625" cy="287337"/>
          </a:xfrm>
          <a:prstGeom prst="rightArrow">
            <a:avLst>
              <a:gd name="adj1" fmla="val 50000"/>
              <a:gd name="adj2" fmla="val 81492"/>
            </a:avLst>
          </a:prstGeom>
          <a:solidFill>
            <a:schemeClr val="tx1"/>
          </a:solidFill>
          <a:ln w="9525">
            <a:solidFill>
              <a:schemeClr val="tx1"/>
            </a:solidFill>
            <a:miter lim="800000"/>
            <a:headEnd/>
            <a:tailEnd/>
          </a:ln>
          <a:effectLst/>
        </p:spPr>
        <p:txBody>
          <a:bodyPr wrap="none" anchor="ctr"/>
          <a:lstStyle/>
          <a:p>
            <a:endParaRPr lang="pt-BR"/>
          </a:p>
        </p:txBody>
      </p:sp>
      <p:sp>
        <p:nvSpPr>
          <p:cNvPr id="64531" name="Text Box 19"/>
          <p:cNvSpPr txBox="1">
            <a:spLocks noChangeArrowheads="1"/>
          </p:cNvSpPr>
          <p:nvPr/>
        </p:nvSpPr>
        <p:spPr bwMode="auto">
          <a:xfrm>
            <a:off x="2824163" y="5681663"/>
            <a:ext cx="1174750" cy="641350"/>
          </a:xfrm>
          <a:prstGeom prst="rect">
            <a:avLst/>
          </a:prstGeom>
          <a:noFill/>
          <a:ln w="9525">
            <a:noFill/>
            <a:miter lim="800000"/>
            <a:headEnd/>
            <a:tailEnd/>
          </a:ln>
          <a:effectLst/>
        </p:spPr>
        <p:txBody>
          <a:bodyPr wrap="none">
            <a:spAutoFit/>
          </a:bodyPr>
          <a:lstStyle/>
          <a:p>
            <a:r>
              <a:rPr lang="pt-BR"/>
              <a:t>Barreiras </a:t>
            </a:r>
          </a:p>
          <a:p>
            <a:r>
              <a:rPr lang="pt-BR"/>
              <a:t>E Ruídos</a:t>
            </a:r>
          </a:p>
        </p:txBody>
      </p:sp>
      <p:sp>
        <p:nvSpPr>
          <p:cNvPr id="64532" name="Text Box 20"/>
          <p:cNvSpPr txBox="1">
            <a:spLocks noChangeArrowheads="1"/>
          </p:cNvSpPr>
          <p:nvPr/>
        </p:nvSpPr>
        <p:spPr bwMode="auto">
          <a:xfrm>
            <a:off x="5197475" y="5661025"/>
            <a:ext cx="1174750" cy="641350"/>
          </a:xfrm>
          <a:prstGeom prst="rect">
            <a:avLst/>
          </a:prstGeom>
          <a:noFill/>
          <a:ln w="9525">
            <a:noFill/>
            <a:miter lim="800000"/>
            <a:headEnd/>
            <a:tailEnd/>
          </a:ln>
          <a:effectLst/>
        </p:spPr>
        <p:txBody>
          <a:bodyPr wrap="none">
            <a:spAutoFit/>
          </a:bodyPr>
          <a:lstStyle/>
          <a:p>
            <a:r>
              <a:rPr lang="pt-BR"/>
              <a:t>Barreiras </a:t>
            </a:r>
          </a:p>
          <a:p>
            <a:r>
              <a:rPr lang="pt-BR"/>
              <a:t>E Ruídos</a:t>
            </a:r>
          </a:p>
        </p:txBody>
      </p:sp>
      <p:sp>
        <p:nvSpPr>
          <p:cNvPr id="64533" name="Line 21"/>
          <p:cNvSpPr>
            <a:spLocks noChangeShapeType="1"/>
          </p:cNvSpPr>
          <p:nvPr/>
        </p:nvSpPr>
        <p:spPr bwMode="auto">
          <a:xfrm flipH="1">
            <a:off x="7451725" y="4005263"/>
            <a:ext cx="0" cy="2376487"/>
          </a:xfrm>
          <a:prstGeom prst="line">
            <a:avLst/>
          </a:prstGeom>
          <a:noFill/>
          <a:ln w="38100">
            <a:solidFill>
              <a:schemeClr val="tx1"/>
            </a:solidFill>
            <a:round/>
            <a:headEnd/>
            <a:tailEnd/>
          </a:ln>
          <a:effectLst/>
        </p:spPr>
        <p:txBody>
          <a:bodyPr/>
          <a:lstStyle/>
          <a:p>
            <a:endParaRPr lang="pt-BR"/>
          </a:p>
        </p:txBody>
      </p:sp>
      <p:sp>
        <p:nvSpPr>
          <p:cNvPr id="64534" name="Line 22"/>
          <p:cNvSpPr>
            <a:spLocks noChangeShapeType="1"/>
          </p:cNvSpPr>
          <p:nvPr/>
        </p:nvSpPr>
        <p:spPr bwMode="auto">
          <a:xfrm flipH="1">
            <a:off x="755650" y="6381750"/>
            <a:ext cx="6696075" cy="0"/>
          </a:xfrm>
          <a:prstGeom prst="line">
            <a:avLst/>
          </a:prstGeom>
          <a:noFill/>
          <a:ln w="38100">
            <a:solidFill>
              <a:schemeClr val="tx1"/>
            </a:solidFill>
            <a:round/>
            <a:headEnd/>
            <a:tailEnd/>
          </a:ln>
          <a:effectLst/>
        </p:spPr>
        <p:txBody>
          <a:bodyPr/>
          <a:lstStyle/>
          <a:p>
            <a:endParaRPr lang="pt-BR"/>
          </a:p>
        </p:txBody>
      </p:sp>
      <p:sp>
        <p:nvSpPr>
          <p:cNvPr id="64535" name="Line 23"/>
          <p:cNvSpPr>
            <a:spLocks noChangeShapeType="1"/>
          </p:cNvSpPr>
          <p:nvPr/>
        </p:nvSpPr>
        <p:spPr bwMode="auto">
          <a:xfrm flipV="1">
            <a:off x="755650" y="4076700"/>
            <a:ext cx="0" cy="2305050"/>
          </a:xfrm>
          <a:prstGeom prst="line">
            <a:avLst/>
          </a:prstGeom>
          <a:noFill/>
          <a:ln w="38100">
            <a:solidFill>
              <a:schemeClr val="tx1"/>
            </a:solidFill>
            <a:round/>
            <a:headEnd/>
            <a:tailEnd type="triangle" w="med" len="med"/>
          </a:ln>
          <a:effectLst/>
        </p:spPr>
        <p:txBody>
          <a:bodyPr/>
          <a:lstStyle/>
          <a:p>
            <a:endParaRPr lang="pt-B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FBEB0312-FB2C-4F0D-9D60-09CC5C19D9B7}" type="slidenum">
              <a:rPr lang="pt-BR"/>
              <a:pPr/>
              <a:t>41</a:t>
            </a:fld>
            <a:endParaRPr lang="pt-BR"/>
          </a:p>
        </p:txBody>
      </p:sp>
      <p:sp>
        <p:nvSpPr>
          <p:cNvPr id="180226"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80227"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Comunicação, visão sistêmica e negociação</a:t>
            </a:r>
          </a:p>
          <a:p>
            <a:pPr>
              <a:lnSpc>
                <a:spcPct val="110000"/>
              </a:lnSpc>
              <a:buFontTx/>
              <a:buNone/>
            </a:pPr>
            <a:endParaRPr lang="pt-BR"/>
          </a:p>
        </p:txBody>
      </p:sp>
      <p:sp>
        <p:nvSpPr>
          <p:cNvPr id="180229" name="Text Box 5"/>
          <p:cNvSpPr txBox="1">
            <a:spLocks noChangeArrowheads="1"/>
          </p:cNvSpPr>
          <p:nvPr/>
        </p:nvSpPr>
        <p:spPr bwMode="auto">
          <a:xfrm>
            <a:off x="538163" y="1484313"/>
            <a:ext cx="8137525" cy="5094287"/>
          </a:xfrm>
          <a:prstGeom prst="rect">
            <a:avLst/>
          </a:prstGeom>
          <a:noFill/>
          <a:ln w="9525">
            <a:noFill/>
            <a:miter lim="800000"/>
            <a:headEnd/>
            <a:tailEnd/>
          </a:ln>
          <a:effectLst/>
        </p:spPr>
        <p:txBody>
          <a:bodyPr>
            <a:spAutoFit/>
          </a:bodyPr>
          <a:lstStyle/>
          <a:p>
            <a:pPr marL="457200" indent="-457200">
              <a:lnSpc>
                <a:spcPct val="90000"/>
              </a:lnSpc>
              <a:spcBef>
                <a:spcPct val="50000"/>
              </a:spcBef>
              <a:buFontTx/>
              <a:buAutoNum type="arabicPeriod"/>
            </a:pPr>
            <a:r>
              <a:rPr lang="pt-BR" sz="2400" b="1">
                <a:latin typeface="Times New Roman" pitchFamily="18" charset="0"/>
              </a:rPr>
              <a:t>Emissor ou remetente</a:t>
            </a:r>
            <a:r>
              <a:rPr lang="pt-BR" sz="2400">
                <a:latin typeface="Times New Roman" pitchFamily="18" charset="0"/>
              </a:rPr>
              <a:t>: é aquele que codifica e envia a mensagem. Ocupa um dos pólos do circuito da comunicação.</a:t>
            </a:r>
          </a:p>
          <a:p>
            <a:pPr marL="457200" indent="-457200">
              <a:lnSpc>
                <a:spcPct val="90000"/>
              </a:lnSpc>
              <a:spcBef>
                <a:spcPct val="50000"/>
              </a:spcBef>
              <a:buFontTx/>
              <a:buAutoNum type="arabicPeriod"/>
            </a:pPr>
            <a:r>
              <a:rPr lang="pt-BR" sz="2400" b="1">
                <a:latin typeface="Times New Roman" pitchFamily="18" charset="0"/>
              </a:rPr>
              <a:t>Receptor ou destinatário</a:t>
            </a:r>
            <a:r>
              <a:rPr lang="pt-BR" sz="2400">
                <a:latin typeface="Times New Roman" pitchFamily="18" charset="0"/>
              </a:rPr>
              <a:t>: é aquele que recebe e decodifica a mensagem. Ocupa, em relação ao emissor, o outro pólo do circuito da comunicação .</a:t>
            </a:r>
          </a:p>
          <a:p>
            <a:pPr marL="457200" indent="-457200">
              <a:lnSpc>
                <a:spcPct val="90000"/>
              </a:lnSpc>
              <a:spcBef>
                <a:spcPct val="50000"/>
              </a:spcBef>
              <a:buFontTx/>
              <a:buAutoNum type="arabicPeriod"/>
            </a:pPr>
            <a:r>
              <a:rPr lang="pt-BR" sz="2400" b="1">
                <a:latin typeface="Times New Roman" pitchFamily="18" charset="0"/>
              </a:rPr>
              <a:t>Mensagem:</a:t>
            </a:r>
            <a:r>
              <a:rPr lang="pt-BR" sz="2400">
                <a:latin typeface="Times New Roman" pitchFamily="18" charset="0"/>
              </a:rPr>
              <a:t> é o conteúdo que se pretende transmitir.</a:t>
            </a:r>
          </a:p>
          <a:p>
            <a:pPr marL="457200" indent="-457200">
              <a:lnSpc>
                <a:spcPct val="90000"/>
              </a:lnSpc>
              <a:spcBef>
                <a:spcPct val="50000"/>
              </a:spcBef>
              <a:buFontTx/>
              <a:buAutoNum type="arabicPeriod"/>
            </a:pPr>
            <a:r>
              <a:rPr lang="pt-BR" sz="2400" b="1">
                <a:latin typeface="Times New Roman" pitchFamily="18" charset="0"/>
              </a:rPr>
              <a:t>Canal ou veiculo:</a:t>
            </a:r>
            <a:r>
              <a:rPr lang="pt-BR" sz="2400">
                <a:latin typeface="Times New Roman" pitchFamily="18" charset="0"/>
              </a:rPr>
              <a:t> é o meio pelo qual a mensagem é transmitida do emissor para o receptor. O canal é diferente para cada tipo de mensagem. Podem ser canais: sons, sinais visuais, odores, sabores, mãos, raios luminosos, ondas, etc...</a:t>
            </a:r>
          </a:p>
          <a:p>
            <a:pPr marL="457200" indent="-457200">
              <a:lnSpc>
                <a:spcPct val="90000"/>
              </a:lnSpc>
              <a:spcBef>
                <a:spcPct val="50000"/>
              </a:spcBef>
              <a:buFontTx/>
              <a:buAutoNum type="arabicPeriod"/>
            </a:pPr>
            <a:r>
              <a:rPr lang="pt-BR" sz="2400" b="1">
                <a:latin typeface="Times New Roman" pitchFamily="18" charset="0"/>
              </a:rPr>
              <a:t>Ruído: </a:t>
            </a:r>
            <a:r>
              <a:rPr lang="pt-BR" sz="2400">
                <a:latin typeface="Times New Roman" pitchFamily="18" charset="0"/>
              </a:rPr>
              <a:t>Qualquer interferência no processo, a começar pela própria distorção seletiva (o receptor irá ouvir o que ajusta-se ao seu sistema de crenças e valores).</a:t>
            </a:r>
            <a:r>
              <a:rPr lang="pt-BR" sz="2400" b="1">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180229"/>
                                        </p:tgtEl>
                                        <p:attrNameLst>
                                          <p:attrName>style.visibility</p:attrName>
                                        </p:attrNameLst>
                                      </p:cBhvr>
                                      <p:to>
                                        <p:strVal val="visible"/>
                                      </p:to>
                                    </p:set>
                                    <p:animEffect transition="in" filter="blinds(horizontal)">
                                      <p:cBhvr>
                                        <p:cTn id="7" dur="300"/>
                                        <p:tgtEl>
                                          <p:spTgt spid="18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913BF2C1-3884-4470-BAE7-209D900CC6E1}" type="slidenum">
              <a:rPr lang="pt-BR"/>
              <a:pPr/>
              <a:t>42</a:t>
            </a:fld>
            <a:endParaRPr lang="pt-BR"/>
          </a:p>
        </p:txBody>
      </p:sp>
      <p:sp>
        <p:nvSpPr>
          <p:cNvPr id="74754"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74755"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Comunicação, visão sistêmica e negociação</a:t>
            </a:r>
          </a:p>
          <a:p>
            <a:pPr>
              <a:lnSpc>
                <a:spcPct val="110000"/>
              </a:lnSpc>
              <a:buFontTx/>
              <a:buNone/>
            </a:pPr>
            <a:r>
              <a:rPr lang="pt-BR"/>
              <a:t>Barreiras na comunicação</a:t>
            </a:r>
          </a:p>
        </p:txBody>
      </p:sp>
      <p:sp>
        <p:nvSpPr>
          <p:cNvPr id="74758" name="Rectangle 3"/>
          <p:cNvSpPr>
            <a:spLocks noChangeArrowheads="1"/>
          </p:cNvSpPr>
          <p:nvPr/>
        </p:nvSpPr>
        <p:spPr bwMode="auto">
          <a:xfrm>
            <a:off x="598488" y="1373188"/>
            <a:ext cx="3640137" cy="4648200"/>
          </a:xfrm>
          <a:prstGeom prst="rect">
            <a:avLst/>
          </a:prstGeom>
          <a:noFill/>
          <a:ln w="9525">
            <a:noFill/>
            <a:miter lim="800000"/>
            <a:headEnd/>
            <a:tailEnd/>
          </a:ln>
        </p:spPr>
        <p:txBody>
          <a:bodyPr lIns="92075" tIns="46038" rIns="92075" bIns="46038"/>
          <a:lstStyle/>
          <a:p>
            <a:pPr marL="371475" indent="-371475">
              <a:lnSpc>
                <a:spcPct val="105000"/>
              </a:lnSpc>
              <a:spcBef>
                <a:spcPct val="20000"/>
              </a:spcBef>
              <a:buClr>
                <a:schemeClr val="tx2"/>
              </a:buClr>
              <a:buSzPct val="70000"/>
              <a:buFont typeface="Wingdings" pitchFamily="2" charset="2"/>
              <a:buChar char="à"/>
            </a:pPr>
            <a:endParaRPr lang="pt-BR" sz="1900">
              <a:latin typeface="Verdana" pitchFamily="34" charset="0"/>
            </a:endParaRPr>
          </a:p>
          <a:p>
            <a:pPr marL="371475" indent="-371475">
              <a:lnSpc>
                <a:spcPct val="105000"/>
              </a:lnSpc>
              <a:spcBef>
                <a:spcPct val="20000"/>
              </a:spcBef>
              <a:buClr>
                <a:schemeClr val="tx2"/>
              </a:buClr>
              <a:buSzPct val="70000"/>
              <a:buFont typeface="Wingdings" pitchFamily="2" charset="2"/>
              <a:buNone/>
            </a:pPr>
            <a:endParaRPr lang="pt-BR" sz="1900">
              <a:latin typeface="Verdana" pitchFamily="34" charset="0"/>
            </a:endParaRPr>
          </a:p>
        </p:txBody>
      </p:sp>
      <p:sp>
        <p:nvSpPr>
          <p:cNvPr id="74759" name="Text Box 5"/>
          <p:cNvSpPr txBox="1">
            <a:spLocks noChangeArrowheads="1"/>
          </p:cNvSpPr>
          <p:nvPr/>
        </p:nvSpPr>
        <p:spPr bwMode="auto">
          <a:xfrm>
            <a:off x="1228725" y="3429000"/>
            <a:ext cx="2525713" cy="457200"/>
          </a:xfrm>
          <a:prstGeom prst="rect">
            <a:avLst/>
          </a:prstGeom>
          <a:noFill/>
          <a:ln w="9525">
            <a:noFill/>
            <a:miter lim="800000"/>
            <a:headEnd/>
            <a:tailEnd/>
          </a:ln>
        </p:spPr>
        <p:txBody>
          <a:bodyPr>
            <a:spAutoFit/>
          </a:bodyPr>
          <a:lstStyle/>
          <a:p>
            <a:pPr eaLnBrk="0" hangingPunct="0">
              <a:spcBef>
                <a:spcPct val="50000"/>
              </a:spcBef>
            </a:pPr>
            <a:endParaRPr lang="pt-BR" sz="2400"/>
          </a:p>
        </p:txBody>
      </p:sp>
      <p:sp>
        <p:nvSpPr>
          <p:cNvPr id="74760" name="Text Box 6"/>
          <p:cNvSpPr txBox="1">
            <a:spLocks noChangeArrowheads="1"/>
          </p:cNvSpPr>
          <p:nvPr/>
        </p:nvSpPr>
        <p:spPr bwMode="auto">
          <a:xfrm>
            <a:off x="1049338" y="981075"/>
            <a:ext cx="996950" cy="457200"/>
          </a:xfrm>
          <a:prstGeom prst="rect">
            <a:avLst/>
          </a:prstGeom>
          <a:noFill/>
          <a:ln w="9525">
            <a:noFill/>
            <a:miter lim="800000"/>
            <a:headEnd/>
            <a:tailEnd/>
          </a:ln>
        </p:spPr>
        <p:txBody>
          <a:bodyPr>
            <a:spAutoFit/>
          </a:bodyPr>
          <a:lstStyle/>
          <a:p>
            <a:pPr eaLnBrk="0" hangingPunct="0">
              <a:spcBef>
                <a:spcPct val="50000"/>
              </a:spcBef>
            </a:pPr>
            <a:endParaRPr lang="pt-BR" sz="2400">
              <a:latin typeface="Times New Roman" pitchFamily="18" charset="0"/>
            </a:endParaRPr>
          </a:p>
        </p:txBody>
      </p:sp>
      <p:graphicFrame>
        <p:nvGraphicFramePr>
          <p:cNvPr id="11" name="Diagrama 10"/>
          <p:cNvGraphicFramePr/>
          <p:nvPr/>
        </p:nvGraphicFramePr>
        <p:xfrm>
          <a:off x="3048000" y="1836738"/>
          <a:ext cx="3190875" cy="2209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12" name="Text Box 15"/>
          <p:cNvSpPr txBox="1">
            <a:spLocks noChangeArrowheads="1"/>
          </p:cNvSpPr>
          <p:nvPr/>
        </p:nvSpPr>
        <p:spPr bwMode="auto">
          <a:xfrm>
            <a:off x="457200" y="4114800"/>
            <a:ext cx="8229600" cy="2154436"/>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eaLnBrk="0" hangingPunct="0">
              <a:spcBef>
                <a:spcPct val="50000"/>
              </a:spcBef>
              <a:defRPr/>
            </a:pPr>
            <a:r>
              <a:rPr lang="pt-BR" sz="2000" dirty="0">
                <a:latin typeface="Arial" charset="0"/>
              </a:rPr>
              <a:t>BARREIRAS HUMANAS: </a:t>
            </a:r>
            <a:r>
              <a:rPr lang="pt-BR" sz="1400" dirty="0">
                <a:latin typeface="Arial" charset="0"/>
              </a:rPr>
              <a:t>LIMITAÇÕES PESSOAIS, NÃO OUVIR, EMOÇÕES, PREOCUPAÇÕES, SENTIMENTOS, MOTIVAÇÕES</a:t>
            </a:r>
          </a:p>
          <a:p>
            <a:pPr eaLnBrk="0" hangingPunct="0">
              <a:spcBef>
                <a:spcPct val="50000"/>
              </a:spcBef>
              <a:defRPr/>
            </a:pPr>
            <a:r>
              <a:rPr lang="pt-BR" sz="2000" dirty="0">
                <a:latin typeface="Arial" charset="0"/>
              </a:rPr>
              <a:t>BARREIRAS FÍSICAS: </a:t>
            </a:r>
            <a:r>
              <a:rPr lang="pt-BR" sz="1200" dirty="0"/>
              <a:t>ESPAÇO FÍSICO, RUÍDOS AMBIENTAIS, FALHAS MECÂNICAS, porta que bate, gente que entra, distância física, telefone que toca...</a:t>
            </a:r>
          </a:p>
          <a:p>
            <a:pPr eaLnBrk="0" hangingPunct="0">
              <a:spcBef>
                <a:spcPct val="50000"/>
              </a:spcBef>
              <a:defRPr/>
            </a:pPr>
            <a:r>
              <a:rPr lang="pt-BR" sz="2000" dirty="0">
                <a:latin typeface="Arial" charset="0"/>
              </a:rPr>
              <a:t>BARREIRAS SEMÂNTICAS: </a:t>
            </a:r>
            <a:r>
              <a:rPr lang="pt-BR" sz="1000" dirty="0"/>
              <a:t>INTERPRETAÇÃO DAS PALAVRAS, LINGUAGEM, GESTOS, SINAIS, símbolos podem ter diferentes sentidos..</a:t>
            </a:r>
          </a:p>
          <a:p>
            <a:pPr eaLnBrk="0" hangingPunct="0">
              <a:spcBef>
                <a:spcPct val="50000"/>
              </a:spcBef>
              <a:defRPr/>
            </a:pPr>
            <a:endParaRPr lang="en-US" sz="1200" dirty="0">
              <a:latin typeface="Arial" charset="0"/>
            </a:endParaRPr>
          </a:p>
        </p:txBody>
      </p:sp>
      <p:sp>
        <p:nvSpPr>
          <p:cNvPr id="74765" name="Text Box 17"/>
          <p:cNvSpPr txBox="1">
            <a:spLocks noChangeArrowheads="1"/>
          </p:cNvSpPr>
          <p:nvPr/>
        </p:nvSpPr>
        <p:spPr bwMode="auto">
          <a:xfrm>
            <a:off x="609600" y="2667000"/>
            <a:ext cx="2438400" cy="366713"/>
          </a:xfrm>
          <a:prstGeom prst="rect">
            <a:avLst/>
          </a:prstGeom>
          <a:noFill/>
          <a:ln w="9525">
            <a:noFill/>
            <a:miter lim="800000"/>
            <a:headEnd/>
            <a:tailEnd/>
          </a:ln>
        </p:spPr>
        <p:txBody>
          <a:bodyPr>
            <a:spAutoFit/>
          </a:bodyPr>
          <a:lstStyle/>
          <a:p>
            <a:pPr>
              <a:spcBef>
                <a:spcPct val="50000"/>
              </a:spcBef>
            </a:pPr>
            <a:r>
              <a:rPr lang="pt-BR">
                <a:latin typeface="Verdana" pitchFamily="34" charset="0"/>
              </a:rPr>
              <a:t>Mensagem enviada</a:t>
            </a:r>
          </a:p>
        </p:txBody>
      </p:sp>
      <p:sp>
        <p:nvSpPr>
          <p:cNvPr id="74766" name="Text Box 18"/>
          <p:cNvSpPr txBox="1">
            <a:spLocks noChangeArrowheads="1"/>
          </p:cNvSpPr>
          <p:nvPr/>
        </p:nvSpPr>
        <p:spPr bwMode="auto">
          <a:xfrm>
            <a:off x="6248400" y="2667000"/>
            <a:ext cx="2514600" cy="366713"/>
          </a:xfrm>
          <a:prstGeom prst="rect">
            <a:avLst/>
          </a:prstGeom>
          <a:noFill/>
          <a:ln w="9525">
            <a:noFill/>
            <a:miter lim="800000"/>
            <a:headEnd/>
            <a:tailEnd/>
          </a:ln>
        </p:spPr>
        <p:txBody>
          <a:bodyPr>
            <a:spAutoFit/>
          </a:bodyPr>
          <a:lstStyle/>
          <a:p>
            <a:pPr>
              <a:spcBef>
                <a:spcPct val="50000"/>
              </a:spcBef>
            </a:pPr>
            <a:r>
              <a:rPr lang="pt-BR">
                <a:latin typeface="Verdana" pitchFamily="34" charset="0"/>
              </a:rPr>
              <a:t>Mensagem recebida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8C494422-5C93-4502-811B-BF89229757FF}" type="slidenum">
              <a:rPr lang="pt-BR"/>
              <a:pPr/>
              <a:t>43</a:t>
            </a:fld>
            <a:endParaRPr lang="pt-BR"/>
          </a:p>
        </p:txBody>
      </p:sp>
      <p:sp>
        <p:nvSpPr>
          <p:cNvPr id="34818"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pic>
        <p:nvPicPr>
          <p:cNvPr id="34821" name="Picture 5" descr="4676-TEL"/>
          <p:cNvPicPr>
            <a:picLocks noChangeAspect="1" noChangeArrowheads="1"/>
          </p:cNvPicPr>
          <p:nvPr/>
        </p:nvPicPr>
        <p:blipFill>
          <a:blip r:embed="rId2" cstate="print"/>
          <a:srcRect/>
          <a:stretch>
            <a:fillRect/>
          </a:stretch>
        </p:blipFill>
        <p:spPr bwMode="auto">
          <a:xfrm>
            <a:off x="684213" y="1125538"/>
            <a:ext cx="7632700" cy="51117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Número de Slide 6"/>
          <p:cNvSpPr>
            <a:spLocks noGrp="1"/>
          </p:cNvSpPr>
          <p:nvPr>
            <p:ph type="sldNum" sz="quarter" idx="12"/>
          </p:nvPr>
        </p:nvSpPr>
        <p:spPr/>
        <p:txBody>
          <a:bodyPr/>
          <a:lstStyle/>
          <a:p>
            <a:fld id="{7B33EE6D-01ED-4FAA-B614-6D11E316884D}" type="slidenum">
              <a:rPr lang="pt-BR"/>
              <a:pPr/>
              <a:t>44</a:t>
            </a:fld>
            <a:endParaRPr lang="pt-BR"/>
          </a:p>
        </p:txBody>
      </p:sp>
      <p:sp>
        <p:nvSpPr>
          <p:cNvPr id="6758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67587" name="Rectangle 3"/>
          <p:cNvSpPr>
            <a:spLocks noGrp="1" noChangeArrowheads="1"/>
          </p:cNvSpPr>
          <p:nvPr>
            <p:ph type="body" sz="half" idx="1"/>
          </p:nvPr>
        </p:nvSpPr>
        <p:spPr/>
        <p:txBody>
          <a:bodyPr/>
          <a:lstStyle/>
          <a:p>
            <a:pPr>
              <a:lnSpc>
                <a:spcPct val="110000"/>
              </a:lnSpc>
              <a:buFontTx/>
              <a:buNone/>
            </a:pPr>
            <a:r>
              <a:rPr lang="pt-BR" sz="2400"/>
              <a:t>	Comunicação, visão sistêmica e negociação</a:t>
            </a:r>
          </a:p>
          <a:p>
            <a:pPr>
              <a:lnSpc>
                <a:spcPct val="110000"/>
              </a:lnSpc>
              <a:buFontTx/>
              <a:buNone/>
            </a:pPr>
            <a:r>
              <a:rPr lang="pt-BR" sz="2000"/>
              <a:t>Linguagem Não Verbal 55 % do % do poder da comunicação</a:t>
            </a:r>
          </a:p>
          <a:p>
            <a:pPr>
              <a:lnSpc>
                <a:spcPct val="110000"/>
              </a:lnSpc>
              <a:buFontTx/>
              <a:buNone/>
            </a:pPr>
            <a:endParaRPr lang="pt-BR" sz="2000"/>
          </a:p>
        </p:txBody>
      </p:sp>
      <p:pic>
        <p:nvPicPr>
          <p:cNvPr id="67589" name="Picture 4" descr="http://istoe.terra.com.br/istoedinamica/testes/olhos/imagens/titulo.jpg"/>
          <p:cNvPicPr>
            <a:picLocks noChangeAspect="1" noChangeArrowheads="1"/>
          </p:cNvPicPr>
          <p:nvPr/>
        </p:nvPicPr>
        <p:blipFill>
          <a:blip r:embed="rId2" cstate="print"/>
          <a:srcRect/>
          <a:stretch>
            <a:fillRect/>
          </a:stretch>
        </p:blipFill>
        <p:spPr bwMode="auto">
          <a:xfrm>
            <a:off x="4202113" y="2133600"/>
            <a:ext cx="4762500" cy="400050"/>
          </a:xfrm>
          <a:prstGeom prst="rect">
            <a:avLst/>
          </a:prstGeom>
          <a:noFill/>
          <a:ln w="9525">
            <a:noFill/>
            <a:miter lim="800000"/>
            <a:headEnd/>
            <a:tailEnd/>
          </a:ln>
        </p:spPr>
      </p:pic>
      <p:pic>
        <p:nvPicPr>
          <p:cNvPr id="67590" name="Picture 2" descr="http://istoe.terra.com.br/istoedinamica/testes/olhos/imagens/olho1.jpg"/>
          <p:cNvPicPr>
            <a:picLocks noChangeAspect="1" noChangeArrowheads="1"/>
          </p:cNvPicPr>
          <p:nvPr/>
        </p:nvPicPr>
        <p:blipFill>
          <a:blip r:embed="rId3" cstate="print"/>
          <a:srcRect/>
          <a:stretch>
            <a:fillRect/>
          </a:stretch>
        </p:blipFill>
        <p:spPr bwMode="auto">
          <a:xfrm>
            <a:off x="539750" y="3894138"/>
            <a:ext cx="2857500" cy="1190625"/>
          </a:xfrm>
          <a:prstGeom prst="rect">
            <a:avLst/>
          </a:prstGeom>
          <a:noFill/>
          <a:ln w="9525">
            <a:noFill/>
            <a:miter lim="800000"/>
            <a:headEnd/>
            <a:tailEnd/>
          </a:ln>
        </p:spPr>
      </p:pic>
      <p:graphicFrame>
        <p:nvGraphicFramePr>
          <p:cNvPr id="67616" name="Group 32"/>
          <p:cNvGraphicFramePr>
            <a:graphicFrameLocks noGrp="1"/>
          </p:cNvGraphicFramePr>
          <p:nvPr>
            <p:ph sz="half" idx="2"/>
          </p:nvPr>
        </p:nvGraphicFramePr>
        <p:xfrm>
          <a:off x="4427538" y="3692525"/>
          <a:ext cx="4038600" cy="1897063"/>
        </p:xfrm>
        <a:graphic>
          <a:graphicData uri="http://schemas.openxmlformats.org/drawingml/2006/table">
            <a:tbl>
              <a:tblPr/>
              <a:tblGrid>
                <a:gridCol w="4038600"/>
              </a:tblGrid>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1" i="0" u="none" strike="noStrike" cap="none" normalizeH="0" baseline="0" smtClean="0">
                          <a:ln>
                            <a:noFill/>
                          </a:ln>
                          <a:solidFill>
                            <a:schemeClr val="tx1"/>
                          </a:solidFill>
                          <a:effectLst/>
                          <a:latin typeface="Arial" charset="0"/>
                        </a:rPr>
                        <a:t>Este é um olhar de...</a:t>
                      </a:r>
                      <a:endParaRPr kumimoji="0" lang="pt-BR" sz="19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0" i="0" u="none" strike="noStrike" cap="none" normalizeH="0" baseline="0" smtClean="0">
                          <a:ln>
                            <a:noFill/>
                          </a:ln>
                          <a:solidFill>
                            <a:schemeClr val="tx1"/>
                          </a:solidFill>
                          <a:effectLst/>
                          <a:latin typeface="Arial" charset="0"/>
                        </a:rPr>
                        <a:t>Desculpas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0" i="0" u="none" strike="noStrike" cap="none" normalizeH="0" baseline="0" smtClean="0">
                          <a:ln>
                            <a:noFill/>
                          </a:ln>
                          <a:solidFill>
                            <a:schemeClr val="tx1"/>
                          </a:solidFill>
                          <a:effectLst/>
                          <a:latin typeface="Arial" charset="0"/>
                        </a:rPr>
                        <a:t>Carinho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0" i="0" u="none" strike="noStrike" cap="none" normalizeH="0" baseline="0" smtClean="0">
                          <a:ln>
                            <a:noFill/>
                          </a:ln>
                          <a:solidFill>
                            <a:schemeClr val="tx1"/>
                          </a:solidFill>
                          <a:effectLst/>
                          <a:latin typeface="Arial" charset="0"/>
                        </a:rPr>
                        <a:t>Ansiedade ou aflição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0" i="0" u="none" strike="noStrike" cap="none" normalizeH="0" baseline="0" smtClean="0">
                          <a:ln>
                            <a:noFill/>
                          </a:ln>
                          <a:solidFill>
                            <a:schemeClr val="tx1"/>
                          </a:solidFill>
                          <a:effectLst/>
                          <a:latin typeface="Arial" charset="0"/>
                        </a:rPr>
                        <a:t>Depressão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6"/>
          <p:cNvSpPr>
            <a:spLocks noGrp="1"/>
          </p:cNvSpPr>
          <p:nvPr>
            <p:ph type="sldNum" sz="quarter" idx="12"/>
          </p:nvPr>
        </p:nvSpPr>
        <p:spPr/>
        <p:txBody>
          <a:bodyPr/>
          <a:lstStyle/>
          <a:p>
            <a:fld id="{A30F11DA-F7EB-4B9A-9EBC-3B63D689ACAB}" type="slidenum">
              <a:rPr lang="pt-BR"/>
              <a:pPr/>
              <a:t>45</a:t>
            </a:fld>
            <a:endParaRPr lang="pt-BR"/>
          </a:p>
        </p:txBody>
      </p:sp>
      <p:sp>
        <p:nvSpPr>
          <p:cNvPr id="696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69635" name="Rectangle 3"/>
          <p:cNvSpPr>
            <a:spLocks noGrp="1" noChangeArrowheads="1"/>
          </p:cNvSpPr>
          <p:nvPr>
            <p:ph type="body" sz="half" idx="1"/>
          </p:nvPr>
        </p:nvSpPr>
        <p:spPr/>
        <p:txBody>
          <a:bodyPr/>
          <a:lstStyle/>
          <a:p>
            <a:pPr>
              <a:lnSpc>
                <a:spcPct val="110000"/>
              </a:lnSpc>
              <a:buFontTx/>
              <a:buNone/>
            </a:pPr>
            <a:r>
              <a:rPr lang="pt-BR" sz="2400"/>
              <a:t>	Comunicação, visão sistêmica e negociação</a:t>
            </a:r>
          </a:p>
          <a:p>
            <a:pPr>
              <a:lnSpc>
                <a:spcPct val="110000"/>
              </a:lnSpc>
              <a:buFontTx/>
              <a:buNone/>
            </a:pPr>
            <a:r>
              <a:rPr lang="pt-BR" sz="2000"/>
              <a:t>Linguagem Não Verbal 55 % do % do poder da comunicação</a:t>
            </a:r>
          </a:p>
          <a:p>
            <a:pPr>
              <a:lnSpc>
                <a:spcPct val="110000"/>
              </a:lnSpc>
              <a:buFontTx/>
              <a:buNone/>
            </a:pPr>
            <a:endParaRPr lang="pt-BR" sz="2000"/>
          </a:p>
        </p:txBody>
      </p:sp>
      <p:pic>
        <p:nvPicPr>
          <p:cNvPr id="69636" name="Picture 4" descr="http://istoe.terra.com.br/istoedinamica/testes/olhos/imagens/titulo.jpg"/>
          <p:cNvPicPr>
            <a:picLocks noChangeAspect="1" noChangeArrowheads="1"/>
          </p:cNvPicPr>
          <p:nvPr/>
        </p:nvPicPr>
        <p:blipFill>
          <a:blip r:embed="rId2" cstate="print"/>
          <a:srcRect/>
          <a:stretch>
            <a:fillRect/>
          </a:stretch>
        </p:blipFill>
        <p:spPr bwMode="auto">
          <a:xfrm>
            <a:off x="4202113" y="2133600"/>
            <a:ext cx="4762500" cy="400050"/>
          </a:xfrm>
          <a:prstGeom prst="rect">
            <a:avLst/>
          </a:prstGeom>
          <a:noFill/>
          <a:ln w="9525">
            <a:noFill/>
            <a:miter lim="800000"/>
            <a:headEnd/>
            <a:tailEnd/>
          </a:ln>
        </p:spPr>
      </p:pic>
      <p:pic>
        <p:nvPicPr>
          <p:cNvPr id="69652" name="Picture 7" descr="http://istoe.terra.com.br/istoedinamica/testes/olhos/imagens/olho2.jpg"/>
          <p:cNvPicPr>
            <a:picLocks noChangeAspect="1" noChangeArrowheads="1"/>
          </p:cNvPicPr>
          <p:nvPr/>
        </p:nvPicPr>
        <p:blipFill>
          <a:blip r:embed="rId3" cstate="print"/>
          <a:srcRect/>
          <a:stretch>
            <a:fillRect/>
          </a:stretch>
        </p:blipFill>
        <p:spPr bwMode="auto">
          <a:xfrm>
            <a:off x="755650" y="4119563"/>
            <a:ext cx="2857500" cy="1181100"/>
          </a:xfrm>
          <a:prstGeom prst="rect">
            <a:avLst/>
          </a:prstGeom>
          <a:noFill/>
          <a:ln w="9525">
            <a:noFill/>
            <a:miter lim="800000"/>
            <a:headEnd/>
            <a:tailEnd/>
          </a:ln>
        </p:spPr>
      </p:pic>
      <p:graphicFrame>
        <p:nvGraphicFramePr>
          <p:cNvPr id="7" name="Espaço Reservado para Conteúdo 6"/>
          <p:cNvGraphicFramePr>
            <a:graphicFrameLocks noGrp="1"/>
          </p:cNvGraphicFramePr>
          <p:nvPr>
            <p:ph sz="half" idx="2"/>
          </p:nvPr>
        </p:nvGraphicFramePr>
        <p:xfrm>
          <a:off x="4648200" y="3687763"/>
          <a:ext cx="4038600" cy="1757362"/>
        </p:xfrm>
        <a:graphic>
          <a:graphicData uri="http://schemas.openxmlformats.org/drawingml/2006/table">
            <a:tbl>
              <a:tblPr/>
              <a:tblGrid>
                <a:gridCol w="4038600"/>
              </a:tblGrid>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9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1" i="0" u="none" strike="noStrike" cap="none" normalizeH="0" baseline="0" smtClean="0">
                          <a:ln>
                            <a:noFill/>
                          </a:ln>
                          <a:solidFill>
                            <a:schemeClr val="tx1"/>
                          </a:solidFill>
                          <a:effectLst/>
                          <a:latin typeface="Arial" charset="0"/>
                        </a:rPr>
                        <a:t>Este é um olhar de...</a:t>
                      </a:r>
                      <a:endParaRPr kumimoji="0" lang="pt-BR" sz="19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1" i="0" u="none" strike="noStrike" cap="none" normalizeH="0" baseline="0" smtClean="0">
                          <a:ln>
                            <a:noFill/>
                          </a:ln>
                          <a:solidFill>
                            <a:schemeClr val="tx1"/>
                          </a:solidFill>
                          <a:effectLst/>
                          <a:latin typeface="Arial" charset="0"/>
                        </a:rPr>
                        <a:t>Brincadeira</a:t>
                      </a:r>
                    </a:p>
                  </a:txBody>
                  <a:tcPr marL="0" marR="0" marT="0" marB="0" anchor="ctr" horzOverflow="overflow">
                    <a:lnL>
                      <a:noFill/>
                    </a:lnL>
                    <a:lnR>
                      <a:noFill/>
                    </a:lnR>
                    <a:lnT>
                      <a:noFill/>
                    </a:lnT>
                    <a:lnB>
                      <a:noFill/>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0" i="0" u="none" strike="noStrike" cap="none" normalizeH="0" baseline="0" smtClean="0">
                          <a:ln>
                            <a:noFill/>
                          </a:ln>
                          <a:solidFill>
                            <a:schemeClr val="tx1"/>
                          </a:solidFill>
                          <a:effectLst/>
                          <a:latin typeface="Arial" charset="0"/>
                        </a:rPr>
                        <a:t>Conforto</a:t>
                      </a:r>
                    </a:p>
                  </a:txBody>
                  <a:tcPr marL="0" marR="0" marT="0" marB="0" anchor="ctr" horzOverflow="overflow">
                    <a:lnL>
                      <a:noFill/>
                    </a:lnL>
                    <a:lnR>
                      <a:noFill/>
                    </a:lnR>
                    <a:lnT>
                      <a:noFill/>
                    </a:lnT>
                    <a:lnB>
                      <a:noFill/>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0" i="0" u="none" strike="noStrike" cap="none" normalizeH="0" baseline="0" smtClean="0">
                          <a:ln>
                            <a:noFill/>
                          </a:ln>
                          <a:solidFill>
                            <a:schemeClr val="tx1"/>
                          </a:solidFill>
                          <a:effectLst/>
                          <a:latin typeface="Arial" charset="0"/>
                        </a:rPr>
                        <a:t>Irritação</a:t>
                      </a:r>
                    </a:p>
                  </a:txBody>
                  <a:tcPr marL="0" marR="0" marT="0" marB="0" anchor="ctr" horzOverflow="overflow">
                    <a:lnL>
                      <a:noFill/>
                    </a:lnL>
                    <a:lnR>
                      <a:noFill/>
                    </a:lnR>
                    <a:lnT>
                      <a:noFill/>
                    </a:lnT>
                    <a:lnB>
                      <a:noFill/>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0" i="0" u="none" strike="noStrike" cap="none" normalizeH="0" baseline="0" smtClean="0">
                          <a:ln>
                            <a:noFill/>
                          </a:ln>
                          <a:solidFill>
                            <a:schemeClr val="tx1"/>
                          </a:solidFill>
                          <a:effectLst/>
                          <a:latin typeface="Arial" charset="0"/>
                        </a:rPr>
                        <a:t>Tédio</a:t>
                      </a:r>
                    </a:p>
                  </a:txBody>
                  <a:tcPr marL="0" marR="0" marT="0"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6"/>
          <p:cNvSpPr>
            <a:spLocks noGrp="1"/>
          </p:cNvSpPr>
          <p:nvPr>
            <p:ph type="sldNum" sz="quarter" idx="12"/>
          </p:nvPr>
        </p:nvSpPr>
        <p:spPr/>
        <p:txBody>
          <a:bodyPr/>
          <a:lstStyle/>
          <a:p>
            <a:fld id="{E8813D2C-0AAE-4272-8DE9-23382412D21A}" type="slidenum">
              <a:rPr lang="pt-BR"/>
              <a:pPr/>
              <a:t>46</a:t>
            </a:fld>
            <a:endParaRPr lang="pt-BR"/>
          </a:p>
        </p:txBody>
      </p:sp>
      <p:sp>
        <p:nvSpPr>
          <p:cNvPr id="706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70659" name="Rectangle 3"/>
          <p:cNvSpPr>
            <a:spLocks noGrp="1" noChangeArrowheads="1"/>
          </p:cNvSpPr>
          <p:nvPr>
            <p:ph type="body" sz="half" idx="1"/>
          </p:nvPr>
        </p:nvSpPr>
        <p:spPr/>
        <p:txBody>
          <a:bodyPr/>
          <a:lstStyle/>
          <a:p>
            <a:pPr>
              <a:lnSpc>
                <a:spcPct val="110000"/>
              </a:lnSpc>
              <a:buFontTx/>
              <a:buNone/>
            </a:pPr>
            <a:r>
              <a:rPr lang="pt-BR" sz="2400"/>
              <a:t>	Comunicação, visão sistêmica e negociação</a:t>
            </a:r>
          </a:p>
          <a:p>
            <a:pPr>
              <a:lnSpc>
                <a:spcPct val="110000"/>
              </a:lnSpc>
              <a:buFontTx/>
              <a:buNone/>
            </a:pPr>
            <a:r>
              <a:rPr lang="pt-BR" sz="2000"/>
              <a:t>Linguagem Não Verbal 55 % do % do poder da comunicação</a:t>
            </a:r>
          </a:p>
          <a:p>
            <a:pPr>
              <a:lnSpc>
                <a:spcPct val="110000"/>
              </a:lnSpc>
              <a:buFontTx/>
              <a:buNone/>
            </a:pPr>
            <a:endParaRPr lang="pt-BR" sz="2000"/>
          </a:p>
        </p:txBody>
      </p:sp>
      <p:pic>
        <p:nvPicPr>
          <p:cNvPr id="70660" name="Picture 4" descr="http://istoe.terra.com.br/istoedinamica/testes/olhos/imagens/titulo.jpg"/>
          <p:cNvPicPr>
            <a:picLocks noChangeAspect="1" noChangeArrowheads="1"/>
          </p:cNvPicPr>
          <p:nvPr/>
        </p:nvPicPr>
        <p:blipFill>
          <a:blip r:embed="rId2" cstate="print"/>
          <a:srcRect/>
          <a:stretch>
            <a:fillRect/>
          </a:stretch>
        </p:blipFill>
        <p:spPr bwMode="auto">
          <a:xfrm>
            <a:off x="4202113" y="2133600"/>
            <a:ext cx="4762500" cy="400050"/>
          </a:xfrm>
          <a:prstGeom prst="rect">
            <a:avLst/>
          </a:prstGeom>
          <a:noFill/>
          <a:ln w="9525">
            <a:noFill/>
            <a:miter lim="800000"/>
            <a:headEnd/>
            <a:tailEnd/>
          </a:ln>
        </p:spPr>
      </p:pic>
      <p:pic>
        <p:nvPicPr>
          <p:cNvPr id="70669" name="Picture 11" descr="http://istoe.terra.com.br/istoedinamica/testes/olhos/imagens/olho3.jpg"/>
          <p:cNvPicPr>
            <a:picLocks noChangeAspect="1" noChangeArrowheads="1"/>
          </p:cNvPicPr>
          <p:nvPr/>
        </p:nvPicPr>
        <p:blipFill>
          <a:blip r:embed="rId3" cstate="print"/>
          <a:srcRect/>
          <a:stretch>
            <a:fillRect/>
          </a:stretch>
        </p:blipFill>
        <p:spPr bwMode="auto">
          <a:xfrm>
            <a:off x="827088" y="4005263"/>
            <a:ext cx="2857500" cy="1181100"/>
          </a:xfrm>
          <a:prstGeom prst="rect">
            <a:avLst/>
          </a:prstGeom>
          <a:noFill/>
          <a:ln w="9525">
            <a:noFill/>
            <a:miter lim="800000"/>
            <a:headEnd/>
            <a:tailEnd/>
          </a:ln>
        </p:spPr>
      </p:pic>
      <p:graphicFrame>
        <p:nvGraphicFramePr>
          <p:cNvPr id="8" name="Espaço Reservado para Conteúdo 7"/>
          <p:cNvGraphicFramePr>
            <a:graphicFrameLocks noGrp="1"/>
          </p:cNvGraphicFramePr>
          <p:nvPr>
            <p:ph sz="half" idx="2"/>
          </p:nvPr>
        </p:nvGraphicFramePr>
        <p:xfrm>
          <a:off x="4284663" y="3400425"/>
          <a:ext cx="4038600" cy="2116138"/>
        </p:xfrm>
        <a:graphic>
          <a:graphicData uri="http://schemas.openxmlformats.org/drawingml/2006/table">
            <a:tbl>
              <a:tblPr/>
              <a:tblGrid>
                <a:gridCol w="4038600"/>
              </a:tblGrid>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9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1" i="0" u="none" strike="noStrike" cap="none" normalizeH="0" baseline="0" smtClean="0">
                          <a:ln>
                            <a:noFill/>
                          </a:ln>
                          <a:solidFill>
                            <a:schemeClr val="tx1"/>
                          </a:solidFill>
                          <a:effectLst/>
                          <a:latin typeface="Arial" charset="0"/>
                        </a:rPr>
                        <a:t>Este é um olhar de...</a:t>
                      </a:r>
                      <a:endParaRPr kumimoji="0" lang="pt-BR" sz="19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r>
              <a:tr h="350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0" i="0" u="none" strike="noStrike" cap="none" normalizeH="0" baseline="0" smtClean="0">
                          <a:ln>
                            <a:noFill/>
                          </a:ln>
                          <a:solidFill>
                            <a:schemeClr val="tx1"/>
                          </a:solidFill>
                          <a:effectLst/>
                          <a:latin typeface="Arial" charset="0"/>
                        </a:rPr>
                        <a:t>Descrédito</a:t>
                      </a:r>
                    </a:p>
                  </a:txBody>
                  <a:tcPr marL="0" marR="0" marT="0" marB="0" anchor="ctr" horzOverflow="overflow">
                    <a:lnL>
                      <a:noFill/>
                    </a:lnL>
                    <a:lnR>
                      <a:noFill/>
                    </a:lnR>
                    <a:lnT>
                      <a:noFill/>
                    </a:lnT>
                    <a:lnB>
                      <a:noFill/>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0" i="0" u="none" strike="noStrike" cap="none" normalizeH="0" baseline="0" smtClean="0">
                          <a:ln>
                            <a:noFill/>
                          </a:ln>
                          <a:solidFill>
                            <a:schemeClr val="tx1"/>
                          </a:solidFill>
                          <a:effectLst/>
                          <a:latin typeface="Arial" charset="0"/>
                        </a:rPr>
                        <a:t>Nervosismo por falta de tempo</a:t>
                      </a:r>
                    </a:p>
                  </a:txBody>
                  <a:tcPr marL="0" marR="0" marT="0" marB="0" anchor="ctr" horzOverflow="overflow">
                    <a:lnL>
                      <a:noFill/>
                    </a:lnL>
                    <a:lnR>
                      <a:noFill/>
                    </a:lnR>
                    <a:lnT>
                      <a:noFill/>
                    </a:lnT>
                    <a:lnB>
                      <a:noFill/>
                    </a:lnB>
                    <a:lnTlToBr>
                      <a:noFill/>
                    </a:lnTlToBr>
                    <a:lnBlToTr>
                      <a:noFill/>
                    </a:lnBlToTr>
                    <a:no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1" i="0" u="none" strike="noStrike" cap="none" normalizeH="0" baseline="0" smtClean="0">
                          <a:ln>
                            <a:noFill/>
                          </a:ln>
                          <a:solidFill>
                            <a:schemeClr val="tx1"/>
                          </a:solidFill>
                          <a:effectLst/>
                          <a:latin typeface="Arial" charset="0"/>
                        </a:rPr>
                        <a:t>Desejo</a:t>
                      </a:r>
                    </a:p>
                  </a:txBody>
                  <a:tcPr marL="0" marR="0" marT="0" marB="0" anchor="ctr" horzOverflow="overflow">
                    <a:lnL>
                      <a:noFill/>
                    </a:lnL>
                    <a:lnR>
                      <a:noFill/>
                    </a:lnR>
                    <a:lnT>
                      <a:noFill/>
                    </a:lnT>
                    <a:lnB>
                      <a:noFill/>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900" b="0" i="0" u="none" strike="noStrike" cap="none" normalizeH="0" baseline="0" smtClean="0">
                          <a:ln>
                            <a:noFill/>
                          </a:ln>
                          <a:solidFill>
                            <a:schemeClr val="tx1"/>
                          </a:solidFill>
                          <a:effectLst/>
                          <a:latin typeface="Arial" charset="0"/>
                        </a:rPr>
                        <a:t>Convencimento</a:t>
                      </a:r>
                    </a:p>
                  </a:txBody>
                  <a:tcPr marL="0" marR="0" marT="0"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6"/>
          <p:cNvSpPr>
            <a:spLocks noGrp="1"/>
          </p:cNvSpPr>
          <p:nvPr>
            <p:ph type="sldNum" sz="quarter" idx="12"/>
          </p:nvPr>
        </p:nvSpPr>
        <p:spPr/>
        <p:txBody>
          <a:bodyPr/>
          <a:lstStyle/>
          <a:p>
            <a:fld id="{69D51D65-8C7A-4ABF-A4F6-C511D6018597}" type="slidenum">
              <a:rPr lang="pt-BR"/>
              <a:pPr/>
              <a:t>47</a:t>
            </a:fld>
            <a:endParaRPr lang="pt-BR"/>
          </a:p>
        </p:txBody>
      </p:sp>
      <p:sp>
        <p:nvSpPr>
          <p:cNvPr id="716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71683" name="Rectangle 3"/>
          <p:cNvSpPr>
            <a:spLocks noGrp="1" noChangeArrowheads="1"/>
          </p:cNvSpPr>
          <p:nvPr>
            <p:ph type="body" sz="half" idx="1"/>
          </p:nvPr>
        </p:nvSpPr>
        <p:spPr>
          <a:xfrm>
            <a:off x="684213" y="1052513"/>
            <a:ext cx="7710487" cy="4525962"/>
          </a:xfrm>
        </p:spPr>
        <p:txBody>
          <a:bodyPr/>
          <a:lstStyle/>
          <a:p>
            <a:pPr>
              <a:lnSpc>
                <a:spcPct val="110000"/>
              </a:lnSpc>
              <a:buFontTx/>
              <a:buNone/>
            </a:pPr>
            <a:r>
              <a:rPr lang="pt-BR" sz="2400"/>
              <a:t>	Comunicação, visão sistêmica e negociação</a:t>
            </a:r>
          </a:p>
          <a:p>
            <a:pPr>
              <a:lnSpc>
                <a:spcPct val="110000"/>
              </a:lnSpc>
              <a:buFontTx/>
              <a:buNone/>
            </a:pPr>
            <a:r>
              <a:rPr lang="pt-BR" sz="2000"/>
              <a:t>Linguagem Não Verbal 55 % do % do poder da comunicação</a:t>
            </a:r>
          </a:p>
          <a:p>
            <a:pPr>
              <a:lnSpc>
                <a:spcPct val="110000"/>
              </a:lnSpc>
              <a:buFontTx/>
              <a:buNone/>
            </a:pPr>
            <a:endParaRPr lang="pt-BR" sz="2000"/>
          </a:p>
        </p:txBody>
      </p:sp>
      <p:pic>
        <p:nvPicPr>
          <p:cNvPr id="71695" name="Picture 27" descr="http://www.educ.fc.ul.pt/docentes/opombo/hfe/lugares/naoverbal/images/image076.jpg"/>
          <p:cNvPicPr>
            <a:picLocks noChangeAspect="1" noChangeArrowheads="1"/>
          </p:cNvPicPr>
          <p:nvPr/>
        </p:nvPicPr>
        <p:blipFill>
          <a:blip r:embed="rId2" cstate="print"/>
          <a:srcRect/>
          <a:stretch>
            <a:fillRect/>
          </a:stretch>
        </p:blipFill>
        <p:spPr bwMode="auto">
          <a:xfrm>
            <a:off x="836613" y="2471738"/>
            <a:ext cx="1219200" cy="1028700"/>
          </a:xfrm>
          <a:prstGeom prst="rect">
            <a:avLst/>
          </a:prstGeom>
          <a:noFill/>
          <a:ln w="9525">
            <a:noFill/>
            <a:miter lim="800000"/>
            <a:headEnd/>
            <a:tailEnd/>
          </a:ln>
        </p:spPr>
      </p:pic>
      <p:pic>
        <p:nvPicPr>
          <p:cNvPr id="71696" name="Picture 29" descr="http://www.educ.fc.ul.pt/docentes/opombo/hfe/lugares/naoverbal/images/image080.jpg"/>
          <p:cNvPicPr>
            <a:picLocks noChangeAspect="1" noChangeArrowheads="1"/>
          </p:cNvPicPr>
          <p:nvPr/>
        </p:nvPicPr>
        <p:blipFill>
          <a:blip r:embed="rId3" cstate="print"/>
          <a:srcRect/>
          <a:stretch>
            <a:fillRect/>
          </a:stretch>
        </p:blipFill>
        <p:spPr bwMode="auto">
          <a:xfrm>
            <a:off x="3427413" y="2471738"/>
            <a:ext cx="1762125" cy="1047750"/>
          </a:xfrm>
          <a:prstGeom prst="rect">
            <a:avLst/>
          </a:prstGeom>
          <a:noFill/>
          <a:ln w="9525">
            <a:noFill/>
            <a:miter lim="800000"/>
            <a:headEnd/>
            <a:tailEnd/>
          </a:ln>
        </p:spPr>
      </p:pic>
      <p:pic>
        <p:nvPicPr>
          <p:cNvPr id="71697" name="Picture 31" descr="http://www.educ.fc.ul.pt/docentes/opombo/hfe/lugares/naoverbal/images/image078.jpg"/>
          <p:cNvPicPr>
            <a:picLocks noChangeAspect="1" noChangeArrowheads="1"/>
          </p:cNvPicPr>
          <p:nvPr/>
        </p:nvPicPr>
        <p:blipFill>
          <a:blip r:embed="rId4" cstate="print"/>
          <a:srcRect/>
          <a:stretch>
            <a:fillRect/>
          </a:stretch>
        </p:blipFill>
        <p:spPr bwMode="auto">
          <a:xfrm>
            <a:off x="6551613" y="2395538"/>
            <a:ext cx="1752600" cy="1133475"/>
          </a:xfrm>
          <a:prstGeom prst="rect">
            <a:avLst/>
          </a:prstGeom>
          <a:noFill/>
          <a:ln w="9525">
            <a:noFill/>
            <a:miter lim="800000"/>
            <a:headEnd/>
            <a:tailEnd/>
          </a:ln>
        </p:spPr>
      </p:pic>
      <p:sp>
        <p:nvSpPr>
          <p:cNvPr id="71698" name="Retângulo 7"/>
          <p:cNvSpPr>
            <a:spLocks noChangeArrowheads="1"/>
          </p:cNvSpPr>
          <p:nvPr/>
        </p:nvSpPr>
        <p:spPr bwMode="auto">
          <a:xfrm>
            <a:off x="684213" y="3614738"/>
            <a:ext cx="7620000" cy="2838450"/>
          </a:xfrm>
          <a:prstGeom prst="rect">
            <a:avLst/>
          </a:prstGeom>
          <a:noFill/>
          <a:ln w="9525">
            <a:noFill/>
            <a:miter lim="800000"/>
            <a:headEnd/>
            <a:tailEnd/>
          </a:ln>
        </p:spPr>
        <p:txBody>
          <a:bodyPr>
            <a:spAutoFit/>
          </a:bodyPr>
          <a:lstStyle/>
          <a:p>
            <a:r>
              <a:rPr lang="pt-BR" b="1">
                <a:latin typeface="Verdana" pitchFamily="34" charset="0"/>
              </a:rPr>
              <a:t>Uma das expressões, associadas à boca e aos lábios, que mais reclama a nossa atenção é o sorriso, com todas as suas tonalidades e intensidades. </a:t>
            </a:r>
          </a:p>
          <a:p>
            <a:r>
              <a:rPr lang="pt-BR" b="1">
                <a:latin typeface="Verdana" pitchFamily="34" charset="0"/>
              </a:rPr>
              <a:t>O sorriso não é apenas sinal de humor ou satisfação, é também expressão de boa vontade, sinal de defesa ou mesmo de desculpa. </a:t>
            </a:r>
          </a:p>
          <a:p>
            <a:endParaRPr lang="pt-BR" b="1">
              <a:latin typeface="Verdana" pitchFamily="34" charset="0"/>
            </a:endParaRPr>
          </a:p>
          <a:p>
            <a:endParaRPr lang="pt-BR" b="1">
              <a:latin typeface="Verdana" pitchFamily="34" charset="0"/>
            </a:endParaRPr>
          </a:p>
          <a:p>
            <a:r>
              <a:rPr lang="pt-BR" b="1">
                <a:latin typeface="Verdana" pitchFamily="34" charset="0"/>
              </a:rPr>
              <a:t>(Esperança, 1998, p. 67)</a:t>
            </a:r>
            <a:r>
              <a:rPr lang="pt-BR">
                <a:latin typeface="Verdana" pitchFamily="34" charset="0"/>
              </a:rPr>
              <a:t/>
            </a:r>
            <a:br>
              <a:rPr lang="pt-BR">
                <a:latin typeface="Verdana" pitchFamily="34" charset="0"/>
              </a:rPr>
            </a:br>
            <a:endParaRPr lang="pt-BR">
              <a:latin typeface="Verdan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6F2469EA-7366-438C-8BA3-893AF267CCAF}" type="slidenum">
              <a:rPr lang="pt-BR"/>
              <a:pPr/>
              <a:t>48</a:t>
            </a:fld>
            <a:endParaRPr lang="pt-BR"/>
          </a:p>
        </p:txBody>
      </p:sp>
      <p:sp>
        <p:nvSpPr>
          <p:cNvPr id="7270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72707" name="Rectangle 3"/>
          <p:cNvSpPr>
            <a:spLocks noGrp="1" noChangeArrowheads="1"/>
          </p:cNvSpPr>
          <p:nvPr>
            <p:ph type="body" sz="half" idx="1"/>
          </p:nvPr>
        </p:nvSpPr>
        <p:spPr>
          <a:xfrm>
            <a:off x="684213" y="1052513"/>
            <a:ext cx="7710487" cy="4525962"/>
          </a:xfrm>
        </p:spPr>
        <p:txBody>
          <a:bodyPr/>
          <a:lstStyle/>
          <a:p>
            <a:pPr>
              <a:lnSpc>
                <a:spcPct val="110000"/>
              </a:lnSpc>
              <a:buFontTx/>
              <a:buNone/>
            </a:pPr>
            <a:r>
              <a:rPr lang="pt-BR" sz="2400"/>
              <a:t>	Comunicação, visão sistêmica e negociação</a:t>
            </a:r>
          </a:p>
          <a:p>
            <a:pPr>
              <a:lnSpc>
                <a:spcPct val="110000"/>
              </a:lnSpc>
              <a:buFontTx/>
              <a:buNone/>
            </a:pPr>
            <a:r>
              <a:rPr lang="pt-BR" sz="2000"/>
              <a:t>Linguagem Não Verbal 55 % do % do poder da comunicação</a:t>
            </a:r>
          </a:p>
          <a:p>
            <a:pPr>
              <a:lnSpc>
                <a:spcPct val="110000"/>
              </a:lnSpc>
              <a:buFontTx/>
              <a:buNone/>
            </a:pPr>
            <a:endParaRPr lang="pt-BR" sz="2000"/>
          </a:p>
        </p:txBody>
      </p:sp>
      <p:sp>
        <p:nvSpPr>
          <p:cNvPr id="72712" name="Text Box 8"/>
          <p:cNvSpPr txBox="1">
            <a:spLocks noChangeArrowheads="1"/>
          </p:cNvSpPr>
          <p:nvPr/>
        </p:nvSpPr>
        <p:spPr bwMode="auto">
          <a:xfrm>
            <a:off x="684213" y="2133600"/>
            <a:ext cx="7772400" cy="4356100"/>
          </a:xfrm>
          <a:prstGeom prst="rect">
            <a:avLst/>
          </a:prstGeom>
          <a:noFill/>
          <a:ln w="9525">
            <a:noFill/>
            <a:miter lim="800000"/>
            <a:headEnd/>
            <a:tailEnd/>
          </a:ln>
        </p:spPr>
        <p:txBody>
          <a:bodyPr>
            <a:spAutoFit/>
          </a:bodyPr>
          <a:lstStyle/>
          <a:p>
            <a:pPr marL="457200" indent="-457200">
              <a:spcBef>
                <a:spcPct val="50000"/>
              </a:spcBef>
              <a:buFontTx/>
              <a:buAutoNum type="arabicPeriod"/>
            </a:pPr>
            <a:r>
              <a:rPr lang="pt-BR">
                <a:latin typeface="Verdana" pitchFamily="34" charset="0"/>
              </a:rPr>
              <a:t>Mãos sobre a mesa (“Vamos direto ao assunto”)</a:t>
            </a:r>
          </a:p>
          <a:p>
            <a:pPr marL="457200" indent="-457200">
              <a:spcBef>
                <a:spcPct val="50000"/>
              </a:spcBef>
              <a:buFontTx/>
              <a:buAutoNum type="arabicPeriod"/>
            </a:pPr>
            <a:r>
              <a:rPr lang="pt-BR">
                <a:latin typeface="Verdana" pitchFamily="34" charset="0"/>
              </a:rPr>
              <a:t>Mãos juntas sobre o colo ou estomago (“proteção”)</a:t>
            </a:r>
          </a:p>
          <a:p>
            <a:pPr marL="457200" indent="-457200">
              <a:spcBef>
                <a:spcPct val="50000"/>
              </a:spcBef>
              <a:buFontTx/>
              <a:buAutoNum type="arabicPeriod"/>
            </a:pPr>
            <a:r>
              <a:rPr lang="pt-BR">
                <a:latin typeface="Verdana" pitchFamily="34" charset="0"/>
              </a:rPr>
              <a:t>Mãos nos quadris (provocativo/desafio)</a:t>
            </a:r>
          </a:p>
          <a:p>
            <a:pPr marL="457200" indent="-457200">
              <a:spcBef>
                <a:spcPct val="50000"/>
              </a:spcBef>
              <a:buFontTx/>
              <a:buAutoNum type="arabicPeriod"/>
            </a:pPr>
            <a:r>
              <a:rPr lang="pt-BR">
                <a:latin typeface="Verdana" pitchFamily="34" charset="0"/>
              </a:rPr>
              <a:t>Mãos nos bolsos (insegurança)</a:t>
            </a:r>
          </a:p>
          <a:p>
            <a:pPr marL="457200" indent="-457200">
              <a:spcBef>
                <a:spcPct val="50000"/>
              </a:spcBef>
              <a:buFontTx/>
              <a:buAutoNum type="arabicPeriod"/>
            </a:pPr>
            <a:r>
              <a:rPr lang="pt-BR">
                <a:latin typeface="Verdana" pitchFamily="34" charset="0"/>
              </a:rPr>
              <a:t>Aperto de mão: Palmas para cima (dominação); Palmas para baixo (submissão); Posição vertical (respeito e harmonia);</a:t>
            </a:r>
          </a:p>
          <a:p>
            <a:pPr marL="457200" indent="-457200">
              <a:spcBef>
                <a:spcPct val="50000"/>
              </a:spcBef>
              <a:buFontTx/>
              <a:buAutoNum type="arabicPeriod"/>
            </a:pPr>
            <a:r>
              <a:rPr lang="en-US">
                <a:latin typeface="Verdana" pitchFamily="34" charset="0"/>
              </a:rPr>
              <a:t>Esfregar ou tocar o nariz (pode estar mentindo )</a:t>
            </a:r>
          </a:p>
          <a:p>
            <a:pPr marL="457200" indent="-457200">
              <a:spcBef>
                <a:spcPct val="50000"/>
              </a:spcBef>
              <a:buFontTx/>
              <a:buAutoNum type="arabicPeriod"/>
            </a:pPr>
            <a:r>
              <a:rPr lang="en-US">
                <a:latin typeface="Verdana" pitchFamily="34" charset="0"/>
              </a:rPr>
              <a:t>Esfregar os olhos (falsidade)</a:t>
            </a:r>
          </a:p>
          <a:p>
            <a:pPr marL="457200" indent="-457200">
              <a:spcBef>
                <a:spcPct val="50000"/>
              </a:spcBef>
              <a:buFontTx/>
              <a:buAutoNum type="arabicPeriod"/>
            </a:pPr>
            <a:r>
              <a:rPr lang="en-US">
                <a:latin typeface="Verdana" pitchFamily="34" charset="0"/>
              </a:rPr>
              <a:t>Esfregar a orelha (bloquear as palavras ouvidas)</a:t>
            </a:r>
          </a:p>
          <a:p>
            <a:pPr marL="457200" indent="-457200">
              <a:spcBef>
                <a:spcPct val="50000"/>
              </a:spcBef>
              <a:buFontTx/>
              <a:buAutoNum type="arabicPeriod"/>
            </a:pPr>
            <a:r>
              <a:rPr lang="en-US">
                <a:latin typeface="Verdana" pitchFamily="34" charset="0"/>
              </a:rPr>
              <a:t>Esfregar o queixo (tomada de decisão)</a:t>
            </a:r>
          </a:p>
          <a:p>
            <a:pPr marL="457200" indent="-457200">
              <a:spcBef>
                <a:spcPct val="50000"/>
              </a:spcBef>
              <a:buFontTx/>
              <a:buAutoNum type="arabicPeriod"/>
            </a:pPr>
            <a:r>
              <a:rPr lang="en-US">
                <a:latin typeface="Verdana" pitchFamily="34" charset="0"/>
              </a:rPr>
              <a:t>Braços cruzados (proteção ou poder)</a:t>
            </a:r>
            <a:endParaRPr lang="pt-BR">
              <a:latin typeface="Verdan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737B5F3A-3C94-412A-BB84-06BABE1C99B0}" type="slidenum">
              <a:rPr lang="pt-BR"/>
              <a:pPr/>
              <a:t>49</a:t>
            </a:fld>
            <a:endParaRPr lang="pt-BR"/>
          </a:p>
        </p:txBody>
      </p:sp>
      <p:sp>
        <p:nvSpPr>
          <p:cNvPr id="7373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73731" name="Rectangle 3"/>
          <p:cNvSpPr>
            <a:spLocks noGrp="1" noChangeArrowheads="1"/>
          </p:cNvSpPr>
          <p:nvPr>
            <p:ph type="body" sz="half" idx="1"/>
          </p:nvPr>
        </p:nvSpPr>
        <p:spPr>
          <a:xfrm>
            <a:off x="684213" y="1052513"/>
            <a:ext cx="7710487" cy="4525962"/>
          </a:xfrm>
        </p:spPr>
        <p:txBody>
          <a:bodyPr/>
          <a:lstStyle/>
          <a:p>
            <a:pPr>
              <a:lnSpc>
                <a:spcPct val="110000"/>
              </a:lnSpc>
              <a:buFontTx/>
              <a:buNone/>
            </a:pPr>
            <a:r>
              <a:rPr lang="pt-BR" sz="2400"/>
              <a:t>	Comunicação, visão sistêmica e negociação</a:t>
            </a:r>
          </a:p>
          <a:p>
            <a:pPr>
              <a:lnSpc>
                <a:spcPct val="110000"/>
              </a:lnSpc>
              <a:buFontTx/>
              <a:buNone/>
            </a:pPr>
            <a:r>
              <a:rPr lang="pt-BR" sz="2000"/>
              <a:t>Linguagem Não Verbal 55 % do % do poder da comunicação</a:t>
            </a:r>
          </a:p>
          <a:p>
            <a:pPr>
              <a:lnSpc>
                <a:spcPct val="110000"/>
              </a:lnSpc>
              <a:buFontTx/>
              <a:buNone/>
            </a:pPr>
            <a:endParaRPr lang="pt-BR" sz="2000"/>
          </a:p>
        </p:txBody>
      </p:sp>
      <p:sp>
        <p:nvSpPr>
          <p:cNvPr id="73733" name="Text Box 8"/>
          <p:cNvSpPr txBox="1">
            <a:spLocks noChangeArrowheads="1"/>
          </p:cNvSpPr>
          <p:nvPr/>
        </p:nvSpPr>
        <p:spPr bwMode="auto">
          <a:xfrm>
            <a:off x="611188" y="2463800"/>
            <a:ext cx="7772400" cy="2981325"/>
          </a:xfrm>
          <a:prstGeom prst="rect">
            <a:avLst/>
          </a:prstGeom>
          <a:noFill/>
          <a:ln w="9525">
            <a:noFill/>
            <a:miter lim="800000"/>
            <a:headEnd/>
            <a:tailEnd/>
          </a:ln>
        </p:spPr>
        <p:txBody>
          <a:bodyPr>
            <a:spAutoFit/>
          </a:bodyPr>
          <a:lstStyle/>
          <a:p>
            <a:pPr marL="457200" indent="-457200">
              <a:lnSpc>
                <a:spcPct val="150000"/>
              </a:lnSpc>
              <a:buFont typeface="Arial" charset="0"/>
              <a:buAutoNum type="arabicPeriod"/>
            </a:pPr>
            <a:r>
              <a:rPr lang="en-US">
                <a:latin typeface="Verdana" pitchFamily="34" charset="0"/>
              </a:rPr>
              <a:t>Mãos fechadas (hostilidade)</a:t>
            </a:r>
          </a:p>
          <a:p>
            <a:pPr marL="457200" indent="-457200">
              <a:lnSpc>
                <a:spcPct val="150000"/>
              </a:lnSpc>
              <a:buFont typeface="Arial" charset="0"/>
              <a:buAutoNum type="arabicPeriod"/>
            </a:pPr>
            <a:r>
              <a:rPr lang="en-US">
                <a:latin typeface="Verdana" pitchFamily="34" charset="0"/>
              </a:rPr>
              <a:t>Pernas cruzadas (confinamento, nervosa, reservada ou defensiva)</a:t>
            </a:r>
          </a:p>
          <a:p>
            <a:pPr marL="457200" indent="-457200">
              <a:lnSpc>
                <a:spcPct val="150000"/>
              </a:lnSpc>
              <a:buFont typeface="Arial" charset="0"/>
              <a:buAutoNum type="arabicPeriod"/>
            </a:pPr>
            <a:r>
              <a:rPr lang="en-US">
                <a:latin typeface="Verdana" pitchFamily="34" charset="0"/>
              </a:rPr>
              <a:t>Perna cruzada e presa (postura firme e perspicaz)</a:t>
            </a:r>
          </a:p>
          <a:p>
            <a:pPr marL="457200" indent="-457200">
              <a:lnSpc>
                <a:spcPct val="150000"/>
              </a:lnSpc>
              <a:buFont typeface="Arial" charset="0"/>
              <a:buAutoNum type="arabicPeriod"/>
            </a:pPr>
            <a:r>
              <a:rPr lang="en-US">
                <a:latin typeface="Verdana" pitchFamily="34" charset="0"/>
              </a:rPr>
              <a:t>Inclinação para trás (arrogante e cria barreiras)</a:t>
            </a:r>
          </a:p>
          <a:p>
            <a:pPr marL="457200" indent="-457200">
              <a:lnSpc>
                <a:spcPct val="150000"/>
              </a:lnSpc>
              <a:buFont typeface="Arial" charset="0"/>
              <a:buAutoNum type="arabicPeriod"/>
            </a:pPr>
            <a:r>
              <a:rPr lang="en-US">
                <a:latin typeface="Verdana" pitchFamily="34" charset="0"/>
              </a:rPr>
              <a:t>Inclinação para frente (aceitação, interesse)</a:t>
            </a:r>
          </a:p>
          <a:p>
            <a:pPr marL="457200" indent="-457200">
              <a:lnSpc>
                <a:spcPct val="150000"/>
              </a:lnSpc>
              <a:buFont typeface="Arial" charset="0"/>
              <a:buAutoNum type="arabicPeriod"/>
            </a:pPr>
            <a:r>
              <a:rPr lang="en-US">
                <a:latin typeface="Verdana" pitchFamily="34" charset="0"/>
              </a:rPr>
              <a:t> Gestos vagarosos (planejamendo silenciosamente)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3BF374FF-7555-4F24-8AB1-A7184B9B78C9}" type="slidenum">
              <a:rPr lang="pt-BR"/>
              <a:pPr/>
              <a:t>5</a:t>
            </a:fld>
            <a:endParaRPr lang="pt-BR"/>
          </a:p>
        </p:txBody>
      </p:sp>
      <p:sp>
        <p:nvSpPr>
          <p:cNvPr id="27650"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27651" name="Rectangle 3"/>
          <p:cNvSpPr>
            <a:spLocks noGrp="1" noChangeArrowheads="1"/>
          </p:cNvSpPr>
          <p:nvPr>
            <p:ph type="body" idx="1"/>
          </p:nvPr>
        </p:nvSpPr>
        <p:spPr>
          <a:ln/>
        </p:spPr>
        <p:txBody>
          <a:bodyPr/>
          <a:lstStyle/>
          <a:p>
            <a:pPr>
              <a:lnSpc>
                <a:spcPct val="90000"/>
              </a:lnSpc>
              <a:buFontTx/>
              <a:buNone/>
            </a:pPr>
            <a:r>
              <a:rPr lang="pt-BR" sz="2800"/>
              <a:t>O que é negociação ?</a:t>
            </a:r>
          </a:p>
          <a:p>
            <a:pPr>
              <a:lnSpc>
                <a:spcPct val="90000"/>
              </a:lnSpc>
            </a:pPr>
            <a:r>
              <a:rPr lang="pt-BR" i="1"/>
              <a:t>“Negociação é um processo de comunicação bilateral, com o objetivo de se chegar a uma decisão conjunta”</a:t>
            </a:r>
          </a:p>
          <a:p>
            <a:pPr algn="ctr">
              <a:lnSpc>
                <a:spcPct val="90000"/>
              </a:lnSpc>
              <a:buFontTx/>
              <a:buNone/>
            </a:pPr>
            <a:endParaRPr lang="pt-BR" i="1"/>
          </a:p>
          <a:p>
            <a:pPr algn="ctr">
              <a:lnSpc>
                <a:spcPct val="90000"/>
              </a:lnSpc>
              <a:buFontTx/>
              <a:buNone/>
            </a:pPr>
            <a:r>
              <a:rPr lang="pt-BR" sz="2000"/>
              <a:t>(</a:t>
            </a:r>
            <a:r>
              <a:rPr lang="pt-BR"/>
              <a:t>"</a:t>
            </a:r>
            <a:r>
              <a:rPr lang="pt-BR" sz="2800"/>
              <a:t>É um processo de tomada de decisão conjunta, em que os negociadores devem resistir à tentativa de conduzir negociações de uma forma unilateral</a:t>
            </a:r>
            <a:r>
              <a:rPr lang="pt-BR"/>
              <a:t>“  </a:t>
            </a:r>
            <a:r>
              <a:rPr lang="pt-BR" sz="2000"/>
              <a:t>Fisher &amp; Ury, 1985:30)</a:t>
            </a:r>
          </a:p>
          <a:p>
            <a:pPr>
              <a:lnSpc>
                <a:spcPct val="90000"/>
              </a:lnSpc>
              <a:buFontTx/>
              <a:buNone/>
            </a:pPr>
            <a:endParaRPr lang="pt-BR" sz="28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ço Reservado para Número de Slide 6"/>
          <p:cNvSpPr>
            <a:spLocks noGrp="1"/>
          </p:cNvSpPr>
          <p:nvPr>
            <p:ph type="sldNum" sz="quarter" idx="12"/>
          </p:nvPr>
        </p:nvSpPr>
        <p:spPr/>
        <p:txBody>
          <a:bodyPr/>
          <a:lstStyle/>
          <a:p>
            <a:fld id="{A02B6746-7DBE-460B-BC6E-FCF482B215D9}" type="slidenum">
              <a:rPr lang="pt-BR"/>
              <a:pPr/>
              <a:t>50</a:t>
            </a:fld>
            <a:endParaRPr lang="pt-BR"/>
          </a:p>
        </p:txBody>
      </p:sp>
      <p:sp>
        <p:nvSpPr>
          <p:cNvPr id="7577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75779" name="Rectangle 3"/>
          <p:cNvSpPr>
            <a:spLocks noGrp="1" noChangeArrowheads="1"/>
          </p:cNvSpPr>
          <p:nvPr>
            <p:ph type="body" sz="half" idx="1"/>
          </p:nvPr>
        </p:nvSpPr>
        <p:spPr>
          <a:xfrm>
            <a:off x="684213" y="1052513"/>
            <a:ext cx="7710487" cy="4525962"/>
          </a:xfrm>
        </p:spPr>
        <p:txBody>
          <a:bodyPr/>
          <a:lstStyle/>
          <a:p>
            <a:pPr>
              <a:lnSpc>
                <a:spcPct val="110000"/>
              </a:lnSpc>
              <a:buFontTx/>
              <a:buNone/>
            </a:pPr>
            <a:r>
              <a:rPr lang="pt-BR" sz="2400"/>
              <a:t>	Comunicação, visão sistêmica e negociação</a:t>
            </a:r>
          </a:p>
          <a:p>
            <a:pPr>
              <a:lnSpc>
                <a:spcPct val="110000"/>
              </a:lnSpc>
              <a:buFontTx/>
              <a:buNone/>
            </a:pPr>
            <a:r>
              <a:rPr lang="pt-BR" sz="2000"/>
              <a:t>As funções da comunicação</a:t>
            </a:r>
          </a:p>
          <a:p>
            <a:pPr>
              <a:lnSpc>
                <a:spcPct val="110000"/>
              </a:lnSpc>
              <a:buFontTx/>
              <a:buNone/>
            </a:pPr>
            <a:endParaRPr lang="pt-BR" sz="2000"/>
          </a:p>
        </p:txBody>
      </p:sp>
      <p:graphicFrame>
        <p:nvGraphicFramePr>
          <p:cNvPr id="75839" name="Group 63"/>
          <p:cNvGraphicFramePr>
            <a:graphicFrameLocks noGrp="1"/>
          </p:cNvGraphicFramePr>
          <p:nvPr>
            <p:ph sz="half" idx="2"/>
          </p:nvPr>
        </p:nvGraphicFramePr>
        <p:xfrm>
          <a:off x="539750" y="2205038"/>
          <a:ext cx="7993063" cy="4451350"/>
        </p:xfrm>
        <a:graphic>
          <a:graphicData uri="http://schemas.openxmlformats.org/drawingml/2006/table">
            <a:tbl>
              <a:tblPr/>
              <a:tblGrid>
                <a:gridCol w="3997325"/>
                <a:gridCol w="3995738"/>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Classificação da comunicação conforme sua função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Definições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Criadora de identidade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Dá forma a personalidade do indivíduo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Expressiva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Identifica e expressa idéias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Informativa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Permite o conhecimento do mundo objetivo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Instrumental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Satisfaz necessidades materiais e espirituais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Regulatória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Controla o comportamento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Interácional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Promove relacionamentos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Imaginativa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Proporciona liberdade de pensamentos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CC211397-22F6-433B-871E-3EAD8E22DB1B}" type="slidenum">
              <a:rPr lang="pt-BR"/>
              <a:pPr/>
              <a:t>51</a:t>
            </a:fld>
            <a:endParaRPr lang="pt-BR"/>
          </a:p>
        </p:txBody>
      </p:sp>
      <p:sp>
        <p:nvSpPr>
          <p:cNvPr id="76802"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76803"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Comunicação, visão sistêmica e negociação</a:t>
            </a:r>
          </a:p>
          <a:p>
            <a:pPr>
              <a:lnSpc>
                <a:spcPct val="110000"/>
              </a:lnSpc>
              <a:buFontTx/>
              <a:buNone/>
            </a:pPr>
            <a:endParaRPr lang="pt-BR"/>
          </a:p>
        </p:txBody>
      </p:sp>
      <p:sp>
        <p:nvSpPr>
          <p:cNvPr id="76804" name="Text Box 4"/>
          <p:cNvSpPr txBox="1">
            <a:spLocks noChangeArrowheads="1"/>
          </p:cNvSpPr>
          <p:nvPr/>
        </p:nvSpPr>
        <p:spPr bwMode="auto">
          <a:xfrm>
            <a:off x="538163" y="1484313"/>
            <a:ext cx="8137525" cy="4291012"/>
          </a:xfrm>
          <a:prstGeom prst="rect">
            <a:avLst/>
          </a:prstGeom>
          <a:noFill/>
          <a:ln w="9525">
            <a:noFill/>
            <a:miter lim="800000"/>
            <a:headEnd/>
            <a:tailEnd/>
          </a:ln>
          <a:effectLst/>
        </p:spPr>
        <p:txBody>
          <a:bodyPr>
            <a:spAutoFit/>
          </a:bodyPr>
          <a:lstStyle/>
          <a:p>
            <a:pPr marL="457200" indent="-457200">
              <a:lnSpc>
                <a:spcPct val="90000"/>
              </a:lnSpc>
              <a:spcBef>
                <a:spcPct val="50000"/>
              </a:spcBef>
            </a:pPr>
            <a:r>
              <a:rPr lang="pt-BR" sz="2400" b="1">
                <a:latin typeface="Times New Roman" pitchFamily="18" charset="0"/>
              </a:rPr>
              <a:t>Saber ouvir – </a:t>
            </a:r>
            <a:r>
              <a:rPr lang="pt-BR" sz="2400">
                <a:latin typeface="Times New Roman" pitchFamily="18" charset="0"/>
              </a:rPr>
              <a:t>É o instrumento essencial para identificar as necessidades das outras partes presentes na negociação (Martinelli). Comunicar-se de forma eficaz envolve :</a:t>
            </a:r>
          </a:p>
          <a:p>
            <a:pPr marL="457200" indent="-457200">
              <a:lnSpc>
                <a:spcPct val="90000"/>
              </a:lnSpc>
              <a:spcBef>
                <a:spcPct val="50000"/>
              </a:spcBef>
              <a:buFontTx/>
              <a:buAutoNum type="arabicPeriod"/>
            </a:pPr>
            <a:r>
              <a:rPr lang="pt-BR" sz="2400">
                <a:latin typeface="Times New Roman" pitchFamily="18" charset="0"/>
              </a:rPr>
              <a:t>A escolha do canal adequado</a:t>
            </a:r>
          </a:p>
          <a:p>
            <a:pPr marL="457200" indent="-457200">
              <a:lnSpc>
                <a:spcPct val="90000"/>
              </a:lnSpc>
              <a:spcBef>
                <a:spcPct val="50000"/>
              </a:spcBef>
              <a:buFontTx/>
              <a:buAutoNum type="arabicPeriod"/>
            </a:pPr>
            <a:r>
              <a:rPr lang="pt-BR" sz="2400">
                <a:latin typeface="Times New Roman" pitchFamily="18" charset="0"/>
              </a:rPr>
              <a:t>A elaboração do conteúdo da mensagem</a:t>
            </a:r>
          </a:p>
          <a:p>
            <a:pPr marL="457200" indent="-457200">
              <a:lnSpc>
                <a:spcPct val="90000"/>
              </a:lnSpc>
              <a:spcBef>
                <a:spcPct val="50000"/>
              </a:spcBef>
              <a:buFontTx/>
              <a:buAutoNum type="arabicPeriod"/>
            </a:pPr>
            <a:r>
              <a:rPr lang="pt-BR" sz="2400">
                <a:latin typeface="Times New Roman" pitchFamily="18" charset="0"/>
              </a:rPr>
              <a:t>A identificação e redução de ruídos e interferências</a:t>
            </a:r>
          </a:p>
          <a:p>
            <a:pPr marL="457200" indent="-457200">
              <a:lnSpc>
                <a:spcPct val="90000"/>
              </a:lnSpc>
              <a:spcBef>
                <a:spcPct val="50000"/>
              </a:spcBef>
              <a:buFontTx/>
              <a:buAutoNum type="arabicPeriod"/>
            </a:pPr>
            <a:r>
              <a:rPr lang="pt-BR" sz="2400">
                <a:latin typeface="Times New Roman" pitchFamily="18" charset="0"/>
              </a:rPr>
              <a:t>O feedback (ou realimentação), por meio do qual pode-se confirmar se a decodificação da mensagem, pelo receptor, deu-se da maneira esperada pelo emissor.</a:t>
            </a:r>
          </a:p>
          <a:p>
            <a:pPr marL="457200" indent="-457200">
              <a:lnSpc>
                <a:spcPct val="90000"/>
              </a:lnSpc>
              <a:spcBef>
                <a:spcPct val="50000"/>
              </a:spcBef>
              <a:buFontTx/>
              <a:buAutoNum type="arabicPeriod"/>
            </a:pPr>
            <a:endParaRPr lang="pt-BR"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76804"/>
                                        </p:tgtEl>
                                        <p:attrNameLst>
                                          <p:attrName>style.visibility</p:attrName>
                                        </p:attrNameLst>
                                      </p:cBhvr>
                                      <p:to>
                                        <p:strVal val="visible"/>
                                      </p:to>
                                    </p:set>
                                    <p:animEffect transition="in" filter="blinds(horizontal)">
                                      <p:cBhvr>
                                        <p:cTn id="7" dur="3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95018C85-41B3-4639-8225-786B5D5704A0}" type="slidenum">
              <a:rPr lang="pt-BR"/>
              <a:pPr/>
              <a:t>52</a:t>
            </a:fld>
            <a:endParaRPr lang="pt-BR"/>
          </a:p>
        </p:txBody>
      </p:sp>
      <p:sp>
        <p:nvSpPr>
          <p:cNvPr id="77826"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77827"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 comunicação e o ambiente empresarial</a:t>
            </a:r>
          </a:p>
          <a:p>
            <a:pPr>
              <a:lnSpc>
                <a:spcPct val="110000"/>
              </a:lnSpc>
              <a:buFontTx/>
              <a:buNone/>
            </a:pPr>
            <a:endParaRPr lang="pt-BR"/>
          </a:p>
        </p:txBody>
      </p:sp>
      <p:pic>
        <p:nvPicPr>
          <p:cNvPr id="77829" name="Picture 5"/>
          <p:cNvPicPr>
            <a:picLocks noChangeAspect="1" noChangeArrowheads="1"/>
          </p:cNvPicPr>
          <p:nvPr/>
        </p:nvPicPr>
        <p:blipFill>
          <a:blip r:embed="rId2" cstate="print"/>
          <a:srcRect/>
          <a:stretch>
            <a:fillRect/>
          </a:stretch>
        </p:blipFill>
        <p:spPr bwMode="auto">
          <a:xfrm>
            <a:off x="684213" y="1484313"/>
            <a:ext cx="7488237" cy="5157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5F94C20C-2222-4D2C-8E4A-5BD36A5A1745}" type="slidenum">
              <a:rPr lang="pt-BR"/>
              <a:pPr/>
              <a:t>53</a:t>
            </a:fld>
            <a:endParaRPr lang="pt-BR"/>
          </a:p>
        </p:txBody>
      </p:sp>
      <p:sp>
        <p:nvSpPr>
          <p:cNvPr id="95234"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95235"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 comunicação e o ambiente empresarial</a:t>
            </a:r>
          </a:p>
          <a:p>
            <a:pPr>
              <a:lnSpc>
                <a:spcPct val="110000"/>
              </a:lnSpc>
              <a:buFontTx/>
              <a:buNone/>
            </a:pPr>
            <a:endParaRPr lang="pt-BR"/>
          </a:p>
        </p:txBody>
      </p:sp>
      <p:pic>
        <p:nvPicPr>
          <p:cNvPr id="95237" name="Picture 5"/>
          <p:cNvPicPr>
            <a:picLocks noChangeAspect="1" noChangeArrowheads="1"/>
          </p:cNvPicPr>
          <p:nvPr/>
        </p:nvPicPr>
        <p:blipFill>
          <a:blip r:embed="rId2" cstate="print"/>
          <a:srcRect/>
          <a:stretch>
            <a:fillRect/>
          </a:stretch>
        </p:blipFill>
        <p:spPr bwMode="auto">
          <a:xfrm>
            <a:off x="250825" y="1412875"/>
            <a:ext cx="8893175" cy="511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0E757AC6-9634-40ED-8308-0CFD30F48146}" type="slidenum">
              <a:rPr lang="pt-BR"/>
              <a:pPr/>
              <a:t>54</a:t>
            </a:fld>
            <a:endParaRPr lang="pt-BR"/>
          </a:p>
        </p:txBody>
      </p:sp>
      <p:sp>
        <p:nvSpPr>
          <p:cNvPr id="94210"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94211"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 comunicação e o ambiente empresarial</a:t>
            </a:r>
          </a:p>
          <a:p>
            <a:pPr>
              <a:lnSpc>
                <a:spcPct val="110000"/>
              </a:lnSpc>
              <a:buFontTx/>
              <a:buNone/>
            </a:pPr>
            <a:endParaRPr lang="pt-BR"/>
          </a:p>
        </p:txBody>
      </p:sp>
      <p:sp>
        <p:nvSpPr>
          <p:cNvPr id="94212" name="Text Box 4"/>
          <p:cNvSpPr txBox="1">
            <a:spLocks noChangeArrowheads="1"/>
          </p:cNvSpPr>
          <p:nvPr/>
        </p:nvSpPr>
        <p:spPr bwMode="auto">
          <a:xfrm>
            <a:off x="538163" y="1484313"/>
            <a:ext cx="8137525" cy="4843462"/>
          </a:xfrm>
          <a:prstGeom prst="rect">
            <a:avLst/>
          </a:prstGeom>
          <a:noFill/>
          <a:ln w="9525">
            <a:noFill/>
            <a:miter lim="800000"/>
            <a:headEnd/>
            <a:tailEnd/>
          </a:ln>
          <a:effectLst/>
        </p:spPr>
        <p:txBody>
          <a:bodyPr>
            <a:spAutoFit/>
          </a:bodyPr>
          <a:lstStyle/>
          <a:p>
            <a:pPr marL="457200" indent="-457200">
              <a:lnSpc>
                <a:spcPct val="110000"/>
              </a:lnSpc>
              <a:spcBef>
                <a:spcPct val="50000"/>
              </a:spcBef>
            </a:pPr>
            <a:r>
              <a:rPr lang="pt-BR" sz="2000"/>
              <a:t>De acordo com Mintzberg , há três grupos de papeis básicos no trabalho de um gerente : </a:t>
            </a:r>
          </a:p>
          <a:p>
            <a:pPr marL="914400" lvl="1" indent="-457200">
              <a:lnSpc>
                <a:spcPct val="110000"/>
              </a:lnSpc>
              <a:spcBef>
                <a:spcPct val="50000"/>
              </a:spcBef>
              <a:buFontTx/>
              <a:buChar char="•"/>
            </a:pPr>
            <a:r>
              <a:rPr lang="pt-BR" sz="2000"/>
              <a:t>decisões, </a:t>
            </a:r>
          </a:p>
          <a:p>
            <a:pPr marL="914400" lvl="1" indent="-457200">
              <a:lnSpc>
                <a:spcPct val="110000"/>
              </a:lnSpc>
              <a:spcBef>
                <a:spcPct val="50000"/>
              </a:spcBef>
              <a:buFontTx/>
              <a:buChar char="•"/>
            </a:pPr>
            <a:r>
              <a:rPr lang="pt-BR" sz="2000"/>
              <a:t>relações humanas </a:t>
            </a:r>
          </a:p>
          <a:p>
            <a:pPr marL="914400" lvl="1" indent="-457200">
              <a:lnSpc>
                <a:spcPct val="110000"/>
              </a:lnSpc>
              <a:spcBef>
                <a:spcPct val="50000"/>
              </a:spcBef>
              <a:buFontTx/>
              <a:buChar char="•"/>
            </a:pPr>
            <a:r>
              <a:rPr lang="pt-BR" sz="2000"/>
              <a:t>e processamento de informações .</a:t>
            </a:r>
          </a:p>
          <a:p>
            <a:pPr marL="457200" indent="-457200">
              <a:lnSpc>
                <a:spcPct val="110000"/>
              </a:lnSpc>
              <a:spcBef>
                <a:spcPct val="50000"/>
              </a:spcBef>
            </a:pPr>
            <a:r>
              <a:rPr lang="pt-BR" sz="2000" b="1"/>
              <a:t>Papeis interpessoais (relações humanas)</a:t>
            </a:r>
          </a:p>
          <a:p>
            <a:pPr marL="457200" indent="-457200">
              <a:lnSpc>
                <a:spcPct val="110000"/>
              </a:lnSpc>
              <a:spcBef>
                <a:spcPct val="50000"/>
              </a:spcBef>
              <a:buFontTx/>
              <a:buChar char="•"/>
            </a:pPr>
            <a:r>
              <a:rPr lang="pt-BR" sz="2000" i="1">
                <a:effectLst>
                  <a:outerShdw blurRad="38100" dist="38100" dir="2700000" algn="tl">
                    <a:srgbClr val="C0C0C0"/>
                  </a:outerShdw>
                </a:effectLst>
              </a:rPr>
              <a:t>Figura de proa</a:t>
            </a:r>
            <a:r>
              <a:rPr lang="pt-BR" sz="2000"/>
              <a:t> =&gt; É um símbolo , representante da empresa</a:t>
            </a:r>
          </a:p>
          <a:p>
            <a:pPr marL="457200" indent="-457200">
              <a:lnSpc>
                <a:spcPct val="110000"/>
              </a:lnSpc>
              <a:spcBef>
                <a:spcPct val="50000"/>
              </a:spcBef>
              <a:buFontTx/>
              <a:buChar char="•"/>
            </a:pPr>
            <a:r>
              <a:rPr lang="pt-BR" sz="2000" i="1">
                <a:effectLst>
                  <a:outerShdw blurRad="38100" dist="38100" dir="2700000" algn="tl">
                    <a:srgbClr val="C0C0C0"/>
                  </a:outerShdw>
                </a:effectLst>
              </a:rPr>
              <a:t>Líder</a:t>
            </a:r>
            <a:r>
              <a:rPr lang="pt-BR" sz="2000"/>
              <a:t> =&gt; é um líder em todas as atividades da organização</a:t>
            </a:r>
          </a:p>
          <a:p>
            <a:pPr marL="457200" indent="-457200">
              <a:lnSpc>
                <a:spcPct val="110000"/>
              </a:lnSpc>
              <a:spcBef>
                <a:spcPct val="50000"/>
              </a:spcBef>
              <a:buFontTx/>
              <a:buChar char="•"/>
            </a:pPr>
            <a:r>
              <a:rPr lang="pt-BR" sz="2000" i="1">
                <a:effectLst>
                  <a:outerShdw blurRad="38100" dist="38100" dir="2700000" algn="tl">
                    <a:srgbClr val="C0C0C0"/>
                  </a:outerShdw>
                </a:effectLst>
              </a:rPr>
              <a:t>Ligação</a:t>
            </a:r>
            <a:r>
              <a:rPr lang="pt-BR" sz="2000"/>
              <a:t> =&gt; deve manter uma teia de relacionamento com outras pessoas, equipes para obter intercambio de recursos e informações.</a:t>
            </a:r>
            <a:endParaRPr lang="pt-BR"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94212"/>
                                        </p:tgtEl>
                                        <p:attrNameLst>
                                          <p:attrName>style.visibility</p:attrName>
                                        </p:attrNameLst>
                                      </p:cBhvr>
                                      <p:to>
                                        <p:strVal val="visible"/>
                                      </p:to>
                                    </p:set>
                                    <p:animEffect transition="in" filter="blinds(horizontal)">
                                      <p:cBhvr>
                                        <p:cTn id="7" dur="3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55BB0D8B-390C-43AE-9E51-C26815540ED9}" type="slidenum">
              <a:rPr lang="pt-BR"/>
              <a:pPr/>
              <a:t>55</a:t>
            </a:fld>
            <a:endParaRPr lang="pt-BR"/>
          </a:p>
        </p:txBody>
      </p:sp>
      <p:sp>
        <p:nvSpPr>
          <p:cNvPr id="78850"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78851"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 comunicação e o ambiente empresarial</a:t>
            </a:r>
          </a:p>
          <a:p>
            <a:pPr>
              <a:lnSpc>
                <a:spcPct val="110000"/>
              </a:lnSpc>
              <a:buFontTx/>
              <a:buNone/>
            </a:pPr>
            <a:endParaRPr lang="pt-BR"/>
          </a:p>
        </p:txBody>
      </p:sp>
      <p:sp>
        <p:nvSpPr>
          <p:cNvPr id="78852" name="Text Box 4"/>
          <p:cNvSpPr txBox="1">
            <a:spLocks noChangeArrowheads="1"/>
          </p:cNvSpPr>
          <p:nvPr/>
        </p:nvSpPr>
        <p:spPr bwMode="auto">
          <a:xfrm>
            <a:off x="538163" y="1484313"/>
            <a:ext cx="8137525" cy="4689475"/>
          </a:xfrm>
          <a:prstGeom prst="rect">
            <a:avLst/>
          </a:prstGeom>
          <a:noFill/>
          <a:ln w="9525">
            <a:noFill/>
            <a:miter lim="800000"/>
            <a:headEnd/>
            <a:tailEnd/>
          </a:ln>
          <a:effectLst/>
        </p:spPr>
        <p:txBody>
          <a:bodyPr>
            <a:spAutoFit/>
          </a:bodyPr>
          <a:lstStyle/>
          <a:p>
            <a:pPr marL="457200" indent="-457200">
              <a:lnSpc>
                <a:spcPct val="170000"/>
              </a:lnSpc>
              <a:spcBef>
                <a:spcPct val="50000"/>
              </a:spcBef>
            </a:pPr>
            <a:r>
              <a:rPr lang="pt-BR" sz="2000" b="1"/>
              <a:t>Papeis de informação</a:t>
            </a:r>
          </a:p>
          <a:p>
            <a:pPr marL="457200" indent="-457200">
              <a:lnSpc>
                <a:spcPct val="170000"/>
              </a:lnSpc>
              <a:spcBef>
                <a:spcPct val="50000"/>
              </a:spcBef>
              <a:buFontTx/>
              <a:buChar char="•"/>
            </a:pPr>
            <a:r>
              <a:rPr lang="pt-BR" sz="2000" i="1">
                <a:effectLst>
                  <a:outerShdw blurRad="38100" dist="38100" dir="2700000" algn="tl">
                    <a:srgbClr val="C0C0C0"/>
                  </a:outerShdw>
                </a:effectLst>
              </a:rPr>
              <a:t>Monitor</a:t>
            </a:r>
            <a:r>
              <a:rPr lang="pt-BR" sz="2000"/>
              <a:t> =&gt; recebe ou procura obter o máximo de informações que lhe permita entender o que se passa com a empresa ou no macro ambiente. </a:t>
            </a:r>
          </a:p>
          <a:p>
            <a:pPr marL="457200" indent="-457200">
              <a:lnSpc>
                <a:spcPct val="170000"/>
              </a:lnSpc>
              <a:spcBef>
                <a:spcPct val="50000"/>
              </a:spcBef>
              <a:buFontTx/>
              <a:buChar char="•"/>
            </a:pPr>
            <a:r>
              <a:rPr lang="pt-BR" sz="2000" i="1">
                <a:effectLst>
                  <a:outerShdw blurRad="38100" dist="38100" dir="2700000" algn="tl">
                    <a:srgbClr val="C0C0C0"/>
                  </a:outerShdw>
                </a:effectLst>
              </a:rPr>
              <a:t>Disseminador</a:t>
            </a:r>
            <a:r>
              <a:rPr lang="pt-BR" sz="2000"/>
              <a:t> =&gt; distribuir a informação externa para dentro da empresa e a interna, de um subordinado para outro.</a:t>
            </a:r>
          </a:p>
          <a:p>
            <a:pPr marL="457200" indent="-457200">
              <a:lnSpc>
                <a:spcPct val="170000"/>
              </a:lnSpc>
              <a:spcBef>
                <a:spcPct val="50000"/>
              </a:spcBef>
              <a:buFontTx/>
              <a:buChar char="•"/>
            </a:pPr>
            <a:r>
              <a:rPr lang="pt-BR" sz="2000" i="1">
                <a:effectLst>
                  <a:outerShdw blurRad="38100" dist="38100" dir="2700000" algn="tl">
                    <a:srgbClr val="C0C0C0"/>
                  </a:outerShdw>
                </a:effectLst>
              </a:rPr>
              <a:t>Porta – voz</a:t>
            </a:r>
            <a:r>
              <a:rPr lang="pt-BR" sz="2000"/>
              <a:t> =&gt; transmite a informação de dentro para fora da empresa</a:t>
            </a:r>
            <a:endParaRPr lang="pt-BR"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78852"/>
                                        </p:tgtEl>
                                        <p:attrNameLst>
                                          <p:attrName>style.visibility</p:attrName>
                                        </p:attrNameLst>
                                      </p:cBhvr>
                                      <p:to>
                                        <p:strVal val="visible"/>
                                      </p:to>
                                    </p:set>
                                    <p:animEffect transition="in" filter="blinds(horizontal)">
                                      <p:cBhvr>
                                        <p:cTn id="7" dur="3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623367ED-270E-4994-B7E4-3B5F4EED9D89}" type="slidenum">
              <a:rPr lang="pt-BR"/>
              <a:pPr/>
              <a:t>56</a:t>
            </a:fld>
            <a:endParaRPr lang="pt-BR"/>
          </a:p>
        </p:txBody>
      </p:sp>
      <p:sp>
        <p:nvSpPr>
          <p:cNvPr id="79874"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79875"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 comunicação e o ambiente empresarial</a:t>
            </a:r>
          </a:p>
          <a:p>
            <a:pPr>
              <a:lnSpc>
                <a:spcPct val="110000"/>
              </a:lnSpc>
              <a:buFontTx/>
              <a:buNone/>
            </a:pPr>
            <a:endParaRPr lang="pt-BR"/>
          </a:p>
        </p:txBody>
      </p:sp>
      <p:sp>
        <p:nvSpPr>
          <p:cNvPr id="79876" name="Text Box 4"/>
          <p:cNvSpPr txBox="1">
            <a:spLocks noChangeArrowheads="1"/>
          </p:cNvSpPr>
          <p:nvPr/>
        </p:nvSpPr>
        <p:spPr bwMode="auto">
          <a:xfrm>
            <a:off x="538163" y="1484313"/>
            <a:ext cx="8137525" cy="5103812"/>
          </a:xfrm>
          <a:prstGeom prst="rect">
            <a:avLst/>
          </a:prstGeom>
          <a:noFill/>
          <a:ln w="9525">
            <a:noFill/>
            <a:miter lim="800000"/>
            <a:headEnd/>
            <a:tailEnd/>
          </a:ln>
          <a:effectLst/>
        </p:spPr>
        <p:txBody>
          <a:bodyPr>
            <a:spAutoFit/>
          </a:bodyPr>
          <a:lstStyle/>
          <a:p>
            <a:pPr marL="457200" indent="-457200">
              <a:lnSpc>
                <a:spcPct val="110000"/>
              </a:lnSpc>
              <a:spcBef>
                <a:spcPct val="50000"/>
              </a:spcBef>
            </a:pPr>
            <a:r>
              <a:rPr lang="pt-BR" sz="2000" b="1"/>
              <a:t>Papeis de decisão </a:t>
            </a:r>
          </a:p>
          <a:p>
            <a:pPr marL="457200" indent="-457200">
              <a:lnSpc>
                <a:spcPct val="110000"/>
              </a:lnSpc>
              <a:spcBef>
                <a:spcPct val="50000"/>
              </a:spcBef>
              <a:buFontTx/>
              <a:buChar char="•"/>
            </a:pPr>
            <a:r>
              <a:rPr lang="pt-BR" sz="2000" i="1">
                <a:effectLst>
                  <a:outerShdw blurRad="38100" dist="38100" dir="2700000" algn="tl">
                    <a:srgbClr val="C0C0C0"/>
                  </a:outerShdw>
                </a:effectLst>
              </a:rPr>
              <a:t>Empreendedor </a:t>
            </a:r>
            <a:r>
              <a:rPr lang="pt-BR" sz="2000"/>
              <a:t>=&gt; é o iniciador e planejador da maior  parte das mudanças da organização</a:t>
            </a:r>
          </a:p>
          <a:p>
            <a:pPr marL="457200" indent="-457200">
              <a:lnSpc>
                <a:spcPct val="110000"/>
              </a:lnSpc>
              <a:spcBef>
                <a:spcPct val="50000"/>
              </a:spcBef>
              <a:buFontTx/>
              <a:buChar char="•"/>
            </a:pPr>
            <a:r>
              <a:rPr lang="pt-BR" sz="2000" i="1">
                <a:effectLst>
                  <a:outerShdw blurRad="38100" dist="38100" dir="2700000" algn="tl">
                    <a:srgbClr val="C0C0C0"/>
                  </a:outerShdw>
                </a:effectLst>
              </a:rPr>
              <a:t>Controlador de distúrbios</a:t>
            </a:r>
            <a:r>
              <a:rPr lang="pt-BR" sz="2000"/>
              <a:t> =&gt; controla acontecimentos fora previsto, como conflitos e crises</a:t>
            </a:r>
          </a:p>
          <a:p>
            <a:pPr marL="457200" indent="-457200">
              <a:lnSpc>
                <a:spcPct val="110000"/>
              </a:lnSpc>
              <a:spcBef>
                <a:spcPct val="50000"/>
              </a:spcBef>
              <a:buFontTx/>
              <a:buChar char="•"/>
            </a:pPr>
            <a:r>
              <a:rPr lang="pt-BR" sz="2000" i="1">
                <a:effectLst>
                  <a:outerShdw blurRad="38100" dist="38100" dir="2700000" algn="tl">
                    <a:srgbClr val="C0C0C0"/>
                  </a:outerShdw>
                </a:effectLst>
              </a:rPr>
              <a:t>Administrador de recursos</a:t>
            </a:r>
            <a:r>
              <a:rPr lang="pt-BR" sz="2000"/>
              <a:t> =&gt; é um alocador de recursos que estabelece prioridades, administra o próprio tempo.</a:t>
            </a:r>
          </a:p>
          <a:p>
            <a:pPr marL="457200" indent="-457200">
              <a:lnSpc>
                <a:spcPct val="110000"/>
              </a:lnSpc>
              <a:spcBef>
                <a:spcPct val="50000"/>
              </a:spcBef>
              <a:buFontTx/>
              <a:buChar char="•"/>
            </a:pPr>
            <a:r>
              <a:rPr lang="pt-BR" sz="2000" i="1">
                <a:effectLst>
                  <a:outerShdw blurRad="38100" dist="38100" dir="2700000" algn="tl">
                    <a:srgbClr val="C0C0C0"/>
                  </a:outerShdw>
                </a:effectLst>
              </a:rPr>
              <a:t>Negociador</a:t>
            </a:r>
            <a:r>
              <a:rPr lang="pt-BR" sz="2000"/>
              <a:t> =&gt; deve liderar equipes quando a organização encontra-se em meio a grandes negociações.</a:t>
            </a:r>
          </a:p>
          <a:p>
            <a:pPr marL="457200" indent="-457200">
              <a:lnSpc>
                <a:spcPct val="110000"/>
              </a:lnSpc>
              <a:spcBef>
                <a:spcPct val="50000"/>
              </a:spcBef>
            </a:pPr>
            <a:r>
              <a:rPr lang="pt-BR" sz="2400" b="1">
                <a:latin typeface="Times New Roman" pitchFamily="18" charset="0"/>
              </a:rPr>
              <a:t>	Para ser um bom Gerente, é preciso ter uma grande habilidade para estabelecer o processo de comunicação eficaz.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79876"/>
                                        </p:tgtEl>
                                        <p:attrNameLst>
                                          <p:attrName>style.visibility</p:attrName>
                                        </p:attrNameLst>
                                      </p:cBhvr>
                                      <p:to>
                                        <p:strVal val="visible"/>
                                      </p:to>
                                    </p:set>
                                    <p:animEffect transition="in" filter="blinds(horizontal)">
                                      <p:cBhvr>
                                        <p:cTn id="7" dur="3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DBF5C93F-78E6-4786-A04B-9D94BC6D6B26}" type="slidenum">
              <a:rPr lang="pt-BR"/>
              <a:pPr/>
              <a:t>57</a:t>
            </a:fld>
            <a:endParaRPr lang="pt-BR"/>
          </a:p>
        </p:txBody>
      </p:sp>
      <p:sp>
        <p:nvSpPr>
          <p:cNvPr id="82946"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82947"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 comunicação e o ambiente empresarial</a:t>
            </a:r>
          </a:p>
          <a:p>
            <a:pPr>
              <a:lnSpc>
                <a:spcPct val="110000"/>
              </a:lnSpc>
              <a:buFontTx/>
              <a:buNone/>
            </a:pPr>
            <a:endParaRPr lang="pt-BR"/>
          </a:p>
        </p:txBody>
      </p:sp>
      <p:sp>
        <p:nvSpPr>
          <p:cNvPr id="82948" name="Text Box 4"/>
          <p:cNvSpPr txBox="1">
            <a:spLocks noChangeArrowheads="1"/>
          </p:cNvSpPr>
          <p:nvPr/>
        </p:nvSpPr>
        <p:spPr bwMode="auto">
          <a:xfrm>
            <a:off x="538163" y="1484313"/>
            <a:ext cx="8137525" cy="4819650"/>
          </a:xfrm>
          <a:prstGeom prst="rect">
            <a:avLst/>
          </a:prstGeom>
          <a:noFill/>
          <a:ln w="9525">
            <a:noFill/>
            <a:miter lim="800000"/>
            <a:headEnd/>
            <a:tailEnd/>
          </a:ln>
          <a:effectLst/>
        </p:spPr>
        <p:txBody>
          <a:bodyPr>
            <a:spAutoFit/>
          </a:bodyPr>
          <a:lstStyle/>
          <a:p>
            <a:pPr marL="457200" indent="-457200">
              <a:lnSpc>
                <a:spcPct val="140000"/>
              </a:lnSpc>
              <a:spcBef>
                <a:spcPct val="50000"/>
              </a:spcBef>
            </a:pPr>
            <a:r>
              <a:rPr lang="pt-BR" sz="2000" b="1"/>
              <a:t>O negociador como emissor de informações </a:t>
            </a:r>
          </a:p>
          <a:p>
            <a:pPr marL="457200" indent="-457200">
              <a:lnSpc>
                <a:spcPct val="140000"/>
              </a:lnSpc>
              <a:spcBef>
                <a:spcPct val="50000"/>
              </a:spcBef>
            </a:pPr>
            <a:r>
              <a:rPr lang="pt-BR" sz="2000"/>
              <a:t>	A comunicação pode ser definida como um comportamento intencionalmente produzido com uma determinada finalidade explicita ou não. Ela é expressa na forma de mensagem  (verbais ou não) , transmitidas entre um emissor e um receptor, e este a modificar o seu padrão de comportamento em sua resposta.</a:t>
            </a:r>
          </a:p>
          <a:p>
            <a:pPr marL="457200" indent="-457200">
              <a:lnSpc>
                <a:spcPct val="140000"/>
              </a:lnSpc>
              <a:spcBef>
                <a:spcPct val="50000"/>
              </a:spcBef>
            </a:pPr>
            <a:r>
              <a:rPr lang="pt-BR" sz="2000"/>
              <a:t>Lembrando a “comunicação só existe se o receptor indicar ao emissor que recebeu a informação” .</a:t>
            </a:r>
          </a:p>
          <a:p>
            <a:pPr marL="457200" indent="-457200">
              <a:lnSpc>
                <a:spcPct val="140000"/>
              </a:lnSpc>
              <a:spcBef>
                <a:spcPct val="50000"/>
              </a:spcBef>
            </a:pPr>
            <a:r>
              <a:rPr lang="pt-BR" sz="2000"/>
              <a:t>		</a:t>
            </a:r>
            <a:r>
              <a:rPr lang="pt-BR" sz="2000" i="1" u="sng"/>
              <a:t>Um recado na secretária eletrônica é apenas uma informação não é comunicação.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82948"/>
                                        </p:tgtEl>
                                        <p:attrNameLst>
                                          <p:attrName>style.visibility</p:attrName>
                                        </p:attrNameLst>
                                      </p:cBhvr>
                                      <p:to>
                                        <p:strVal val="visible"/>
                                      </p:to>
                                    </p:set>
                                    <p:animEffect transition="in" filter="blinds(horizontal)">
                                      <p:cBhvr>
                                        <p:cTn id="7" dur="3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ço Reservado para Número de Slide 6"/>
          <p:cNvSpPr>
            <a:spLocks noGrp="1"/>
          </p:cNvSpPr>
          <p:nvPr>
            <p:ph type="sldNum" sz="quarter" idx="12"/>
          </p:nvPr>
        </p:nvSpPr>
        <p:spPr/>
        <p:txBody>
          <a:bodyPr/>
          <a:lstStyle/>
          <a:p>
            <a:fld id="{232856F2-6C17-4592-8DC3-BA23D9EB3258}" type="slidenum">
              <a:rPr lang="pt-BR"/>
              <a:pPr/>
              <a:t>58</a:t>
            </a:fld>
            <a:endParaRPr lang="pt-BR"/>
          </a:p>
        </p:txBody>
      </p:sp>
      <p:sp>
        <p:nvSpPr>
          <p:cNvPr id="839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83971" name="Rectangle 3"/>
          <p:cNvSpPr>
            <a:spLocks noGrp="1" noChangeArrowheads="1"/>
          </p:cNvSpPr>
          <p:nvPr>
            <p:ph type="body" sz="half" idx="1"/>
          </p:nvPr>
        </p:nvSpPr>
        <p:spPr>
          <a:xfrm>
            <a:off x="395288" y="1052513"/>
            <a:ext cx="8137525" cy="4525962"/>
          </a:xfrm>
        </p:spPr>
        <p:txBody>
          <a:bodyPr/>
          <a:lstStyle/>
          <a:p>
            <a:pPr>
              <a:lnSpc>
                <a:spcPct val="110000"/>
              </a:lnSpc>
              <a:buFontTx/>
              <a:buNone/>
            </a:pPr>
            <a:r>
              <a:rPr lang="pt-BR" sz="2400"/>
              <a:t>	</a:t>
            </a:r>
            <a:r>
              <a:rPr lang="pt-BR" sz="2000"/>
              <a:t>A comunicação e o ambiente empresarial</a:t>
            </a:r>
          </a:p>
          <a:p>
            <a:r>
              <a:rPr lang="pt-BR" sz="2000" b="1"/>
              <a:t>A elaboração da mensagem </a:t>
            </a:r>
          </a:p>
          <a:p>
            <a:pPr>
              <a:buFontTx/>
              <a:buNone/>
            </a:pPr>
            <a:r>
              <a:rPr lang="pt-BR" sz="2000"/>
              <a:t>	Guia prático para negociadores – AIDA , uma boa mensagem deve atrair a atenção, obter o interesse, despertar e incitar a ação.</a:t>
            </a:r>
          </a:p>
        </p:txBody>
      </p:sp>
      <p:graphicFrame>
        <p:nvGraphicFramePr>
          <p:cNvPr id="84010" name="Group 42"/>
          <p:cNvGraphicFramePr>
            <a:graphicFrameLocks noGrp="1"/>
          </p:cNvGraphicFramePr>
          <p:nvPr>
            <p:ph sz="half" idx="2"/>
          </p:nvPr>
        </p:nvGraphicFramePr>
        <p:xfrm>
          <a:off x="468313" y="2565400"/>
          <a:ext cx="8135937" cy="1460500"/>
        </p:xfrm>
        <a:graphic>
          <a:graphicData uri="http://schemas.openxmlformats.org/drawingml/2006/table">
            <a:tbl>
              <a:tblPr/>
              <a:tblGrid>
                <a:gridCol w="863600"/>
                <a:gridCol w="7272337"/>
              </a:tblGrid>
              <a:tr h="179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Atrair a ATENÇÃO da outra parte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Obter o INTERESSE da outra parte no acordo pretendido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Provocar na outra parte o DESEJO de entrar em acordo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Estimular a AÇÃO de encerramento do impasse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05" name="Rectangle 37"/>
          <p:cNvSpPr>
            <a:spLocks noChangeArrowheads="1"/>
          </p:cNvSpPr>
          <p:nvPr/>
        </p:nvSpPr>
        <p:spPr bwMode="auto">
          <a:xfrm>
            <a:off x="684213" y="4076700"/>
            <a:ext cx="7210425" cy="4525963"/>
          </a:xfrm>
          <a:prstGeom prst="rect">
            <a:avLst/>
          </a:prstGeom>
          <a:noFill/>
          <a:ln w="9525">
            <a:noFill/>
            <a:miter lim="800000"/>
            <a:headEnd/>
            <a:tailEnd/>
          </a:ln>
          <a:effectLst/>
        </p:spPr>
        <p:txBody>
          <a:bodyPr/>
          <a:lstStyle/>
          <a:p>
            <a:pPr marL="342900" indent="-342900">
              <a:lnSpc>
                <a:spcPct val="90000"/>
              </a:lnSpc>
              <a:spcBef>
                <a:spcPct val="20000"/>
              </a:spcBef>
            </a:pPr>
            <a:r>
              <a:rPr lang="pt-BR" sz="2000"/>
              <a:t>Negociadores atentos devem orientar a elaboração de suas mensagens respeitando a sequência acima, fazendo com que a outra parte passe por cada estágio durante a negociação:</a:t>
            </a:r>
          </a:p>
          <a:p>
            <a:pPr marL="342900" indent="-342900">
              <a:lnSpc>
                <a:spcPct val="90000"/>
              </a:lnSpc>
              <a:spcBef>
                <a:spcPct val="20000"/>
              </a:spcBef>
              <a:buFontTx/>
              <a:buChar char="•"/>
            </a:pPr>
            <a:r>
              <a:rPr lang="pt-BR" sz="2000"/>
              <a:t>Saber da existência da proposta (ATENÇÃO)</a:t>
            </a:r>
          </a:p>
          <a:p>
            <a:pPr marL="342900" indent="-342900">
              <a:lnSpc>
                <a:spcPct val="90000"/>
              </a:lnSpc>
              <a:spcBef>
                <a:spcPct val="20000"/>
              </a:spcBef>
              <a:buFontTx/>
              <a:buChar char="•"/>
            </a:pPr>
            <a:r>
              <a:rPr lang="pt-BR" sz="2000"/>
              <a:t>Estar suficientemente interessada para prestar atenção nos detalhes da proposta (INTERESSE)</a:t>
            </a:r>
          </a:p>
          <a:p>
            <a:pPr marL="342900" indent="-342900">
              <a:lnSpc>
                <a:spcPct val="90000"/>
              </a:lnSpc>
              <a:spcBef>
                <a:spcPct val="20000"/>
              </a:spcBef>
              <a:buFontTx/>
              <a:buChar char="•"/>
            </a:pPr>
            <a:r>
              <a:rPr lang="pt-BR" sz="2000"/>
              <a:t>Querer obter os benefícios propostos (DESEJO)</a:t>
            </a:r>
          </a:p>
          <a:p>
            <a:pPr marL="342900" indent="-342900">
              <a:lnSpc>
                <a:spcPct val="90000"/>
              </a:lnSpc>
              <a:spcBef>
                <a:spcPct val="20000"/>
              </a:spcBef>
              <a:buFontTx/>
              <a:buChar char="•"/>
            </a:pPr>
            <a:r>
              <a:rPr lang="pt-BR" sz="2000"/>
              <a:t>Fechar o acordo (ação)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6"/>
          <p:cNvSpPr>
            <a:spLocks noGrp="1"/>
          </p:cNvSpPr>
          <p:nvPr>
            <p:ph type="sldNum" sz="quarter" idx="12"/>
          </p:nvPr>
        </p:nvSpPr>
        <p:spPr/>
        <p:txBody>
          <a:bodyPr/>
          <a:lstStyle/>
          <a:p>
            <a:fld id="{38B91A0B-1B3C-4AD2-99D6-F4B89CEDB884}" type="slidenum">
              <a:rPr lang="pt-BR"/>
              <a:pPr/>
              <a:t>59</a:t>
            </a:fld>
            <a:endParaRPr lang="pt-BR"/>
          </a:p>
        </p:txBody>
      </p:sp>
      <p:sp>
        <p:nvSpPr>
          <p:cNvPr id="870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87043" name="Rectangle 3"/>
          <p:cNvSpPr>
            <a:spLocks noGrp="1" noChangeArrowheads="1"/>
          </p:cNvSpPr>
          <p:nvPr>
            <p:ph type="body" sz="half" idx="1"/>
          </p:nvPr>
        </p:nvSpPr>
        <p:spPr>
          <a:xfrm>
            <a:off x="395288" y="836613"/>
            <a:ext cx="8137525" cy="1439862"/>
          </a:xfrm>
        </p:spPr>
        <p:txBody>
          <a:bodyPr/>
          <a:lstStyle/>
          <a:p>
            <a:pPr>
              <a:lnSpc>
                <a:spcPct val="110000"/>
              </a:lnSpc>
              <a:buFontTx/>
              <a:buNone/>
            </a:pPr>
            <a:r>
              <a:rPr lang="pt-BR" sz="2800"/>
              <a:t>	</a:t>
            </a:r>
            <a:r>
              <a:rPr lang="pt-BR" sz="2400"/>
              <a:t>A comunicação e o ambiente empresarial</a:t>
            </a:r>
          </a:p>
          <a:p>
            <a:r>
              <a:rPr lang="pt-BR" sz="2400" b="1"/>
              <a:t>A elaboração da mensagem </a:t>
            </a:r>
          </a:p>
          <a:p>
            <a:pPr>
              <a:buFontTx/>
              <a:buNone/>
            </a:pPr>
            <a:r>
              <a:rPr lang="pt-BR" sz="2400"/>
              <a:t>	Estrutura básica de uma mensagem</a:t>
            </a:r>
          </a:p>
        </p:txBody>
      </p:sp>
      <p:graphicFrame>
        <p:nvGraphicFramePr>
          <p:cNvPr id="87099" name="Group 59"/>
          <p:cNvGraphicFramePr>
            <a:graphicFrameLocks noGrp="1"/>
          </p:cNvGraphicFramePr>
          <p:nvPr>
            <p:ph sz="half" idx="2"/>
          </p:nvPr>
        </p:nvGraphicFramePr>
        <p:xfrm>
          <a:off x="611188" y="2349500"/>
          <a:ext cx="7632700" cy="4283075"/>
        </p:xfrm>
        <a:graphic>
          <a:graphicData uri="http://schemas.openxmlformats.org/drawingml/2006/table">
            <a:tbl>
              <a:tblPr/>
              <a:tblGrid>
                <a:gridCol w="3816350"/>
                <a:gridCol w="3816350"/>
              </a:tblGrid>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Primeira parte da mensagem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Função poética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Retórica de persuasão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Objetivo : atrair a atenção para o assunto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6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Segunda parte da mensagem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Função informativa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São oferecidos informações objetivas sobre o produto anunciado verbo no presente do indicativo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Objetivo : informar características do que se pretende divulgar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Terceira parte da mensagem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Função diretiva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Verbo no imperativo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Objetivo : estimular o receptor da mensagem a uma ação favorável em relação ao objeto da comunicação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1F8FD2D5-1E27-4294-A062-69C61477542F}" type="slidenum">
              <a:rPr lang="pt-BR"/>
              <a:pPr/>
              <a:t>6</a:t>
            </a:fld>
            <a:endParaRPr lang="pt-BR"/>
          </a:p>
        </p:txBody>
      </p:sp>
      <p:sp>
        <p:nvSpPr>
          <p:cNvPr id="29698"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29699" name="Rectangle 3"/>
          <p:cNvSpPr>
            <a:spLocks noGrp="1" noChangeArrowheads="1"/>
          </p:cNvSpPr>
          <p:nvPr>
            <p:ph type="body" idx="1"/>
          </p:nvPr>
        </p:nvSpPr>
        <p:spPr>
          <a:ln/>
        </p:spPr>
        <p:txBody>
          <a:bodyPr/>
          <a:lstStyle/>
          <a:p>
            <a:pPr>
              <a:buFontTx/>
              <a:buNone/>
            </a:pPr>
            <a:r>
              <a:rPr lang="pt-BR"/>
              <a:t>O que é negociação ?</a:t>
            </a:r>
          </a:p>
          <a:p>
            <a:r>
              <a:rPr lang="pt-BR" sz="3600" i="1"/>
              <a:t>“Negociação é um processo de comunicação com o propósito de atingir um acordo agradável sobre diferentes idéias e necessidades ”</a:t>
            </a:r>
          </a:p>
          <a:p>
            <a:pPr algn="ctr">
              <a:buFontTx/>
              <a:buNone/>
            </a:pPr>
            <a:r>
              <a:rPr lang="pt-BR" sz="2400"/>
              <a:t>(</a:t>
            </a:r>
            <a:r>
              <a:rPr lang="pt-BR" sz="3600"/>
              <a:t>“</a:t>
            </a:r>
            <a:r>
              <a:rPr lang="pt-BR" sz="2700"/>
              <a:t>Usar de persuasão, o outro lado precisa se sentir bem com o resultado, compreender as motivações de ambos os lados</a:t>
            </a:r>
            <a:r>
              <a:rPr lang="pt-BR" sz="3600"/>
              <a:t>“  </a:t>
            </a:r>
            <a:r>
              <a:rPr lang="pt-BR" sz="2400"/>
              <a:t>Acuff, 1993:21)</a:t>
            </a:r>
          </a:p>
          <a:p>
            <a:pPr>
              <a:buFontTx/>
              <a:buNone/>
            </a:pPr>
            <a:endParaRPr lang="pt-B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6"/>
          <p:cNvSpPr>
            <a:spLocks noGrp="1"/>
          </p:cNvSpPr>
          <p:nvPr>
            <p:ph type="sldNum" sz="quarter" idx="12"/>
          </p:nvPr>
        </p:nvSpPr>
        <p:spPr/>
        <p:txBody>
          <a:bodyPr/>
          <a:lstStyle/>
          <a:p>
            <a:fld id="{1BA060B7-FD11-425D-AE15-BE2C9BF8CC83}" type="slidenum">
              <a:rPr lang="pt-BR"/>
              <a:pPr/>
              <a:t>60</a:t>
            </a:fld>
            <a:endParaRPr lang="pt-BR"/>
          </a:p>
        </p:txBody>
      </p:sp>
      <p:sp>
        <p:nvSpPr>
          <p:cNvPr id="880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88067" name="Rectangle 3"/>
          <p:cNvSpPr>
            <a:spLocks noGrp="1" noChangeArrowheads="1"/>
          </p:cNvSpPr>
          <p:nvPr>
            <p:ph type="body" sz="half" idx="1"/>
          </p:nvPr>
        </p:nvSpPr>
        <p:spPr>
          <a:xfrm>
            <a:off x="395288" y="836613"/>
            <a:ext cx="8137525" cy="5400675"/>
          </a:xfrm>
        </p:spPr>
        <p:txBody>
          <a:bodyPr/>
          <a:lstStyle/>
          <a:p>
            <a:pPr>
              <a:lnSpc>
                <a:spcPct val="130000"/>
              </a:lnSpc>
              <a:buFontTx/>
              <a:buNone/>
            </a:pPr>
            <a:r>
              <a:rPr lang="pt-BR" sz="2400"/>
              <a:t>	</a:t>
            </a:r>
            <a:r>
              <a:rPr lang="pt-BR" sz="2000"/>
              <a:t>A comunicação e o ambiente empresarial</a:t>
            </a:r>
          </a:p>
          <a:p>
            <a:pPr>
              <a:lnSpc>
                <a:spcPct val="130000"/>
              </a:lnSpc>
            </a:pPr>
            <a:r>
              <a:rPr lang="pt-BR" sz="2000" b="1"/>
              <a:t>A elaboração da mensagem </a:t>
            </a:r>
          </a:p>
          <a:p>
            <a:pPr>
              <a:lnSpc>
                <a:spcPct val="130000"/>
              </a:lnSpc>
              <a:buFontTx/>
              <a:buNone/>
            </a:pPr>
            <a:r>
              <a:rPr lang="pt-BR" sz="2000"/>
              <a:t>	Estrutura básica de uma mensagem</a:t>
            </a:r>
          </a:p>
          <a:p>
            <a:pPr>
              <a:lnSpc>
                <a:spcPct val="130000"/>
              </a:lnSpc>
              <a:buFontTx/>
              <a:buNone/>
            </a:pPr>
            <a:r>
              <a:rPr lang="pt-BR" sz="2000"/>
              <a:t>Exemplo prático : um distribuidor de auto peças deseja convencer um varejista a revender seus produtos;</a:t>
            </a:r>
          </a:p>
          <a:p>
            <a:pPr>
              <a:lnSpc>
                <a:spcPct val="130000"/>
              </a:lnSpc>
              <a:buFontTx/>
              <a:buNone/>
            </a:pPr>
            <a:endParaRPr lang="pt-BR" sz="2000"/>
          </a:p>
          <a:p>
            <a:pPr>
              <a:lnSpc>
                <a:spcPct val="130000"/>
              </a:lnSpc>
              <a:buFontTx/>
              <a:buNone/>
            </a:pPr>
            <a:r>
              <a:rPr lang="pt-BR" sz="2000"/>
              <a:t>O distribuidor usando uma função poética , diria : ações positiva como,”parceria” “forças” ou “colaboração”</a:t>
            </a:r>
          </a:p>
          <a:p>
            <a:pPr>
              <a:lnSpc>
                <a:spcPct val="130000"/>
              </a:lnSpc>
              <a:buFontTx/>
              <a:buNone/>
            </a:pPr>
            <a:r>
              <a:rPr lang="pt-BR" sz="2000"/>
              <a:t>No segundo momento a função informativa , verbo no presente do indicativo – o acordo </a:t>
            </a:r>
            <a:r>
              <a:rPr lang="pt-BR" sz="2000" b="1"/>
              <a:t>é</a:t>
            </a:r>
            <a:r>
              <a:rPr lang="pt-BR" sz="2000"/>
              <a:t> vantajoso por essa ou aquela razão.</a:t>
            </a:r>
          </a:p>
          <a:p>
            <a:pPr>
              <a:lnSpc>
                <a:spcPct val="130000"/>
              </a:lnSpc>
              <a:buFontTx/>
              <a:buNone/>
            </a:pPr>
            <a:r>
              <a:rPr lang="pt-BR" sz="2000"/>
              <a:t>Na fase final usa-se a função diretiva- “aproveite agora as vantagens de ser revendedor de nossos produtos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6"/>
          <p:cNvSpPr>
            <a:spLocks noGrp="1"/>
          </p:cNvSpPr>
          <p:nvPr>
            <p:ph type="sldNum" sz="quarter" idx="12"/>
          </p:nvPr>
        </p:nvSpPr>
        <p:spPr/>
        <p:txBody>
          <a:bodyPr/>
          <a:lstStyle/>
          <a:p>
            <a:fld id="{6741C60A-AAF5-45FB-88DD-EC92C8C028A0}" type="slidenum">
              <a:rPr lang="pt-BR"/>
              <a:pPr/>
              <a:t>61</a:t>
            </a:fld>
            <a:endParaRPr lang="pt-BR"/>
          </a:p>
        </p:txBody>
      </p:sp>
      <p:sp>
        <p:nvSpPr>
          <p:cNvPr id="890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89091" name="Rectangle 3"/>
          <p:cNvSpPr>
            <a:spLocks noGrp="1" noChangeArrowheads="1"/>
          </p:cNvSpPr>
          <p:nvPr>
            <p:ph type="body" sz="half" idx="1"/>
          </p:nvPr>
        </p:nvSpPr>
        <p:spPr>
          <a:xfrm>
            <a:off x="395288" y="836613"/>
            <a:ext cx="8137525" cy="5400675"/>
          </a:xfrm>
        </p:spPr>
        <p:txBody>
          <a:bodyPr/>
          <a:lstStyle/>
          <a:p>
            <a:pPr marL="533400" indent="-533400">
              <a:lnSpc>
                <a:spcPct val="130000"/>
              </a:lnSpc>
              <a:buFontTx/>
              <a:buNone/>
            </a:pPr>
            <a:r>
              <a:rPr lang="pt-BR" sz="2800"/>
              <a:t>	</a:t>
            </a:r>
            <a:r>
              <a:rPr lang="pt-BR" sz="2400"/>
              <a:t>A comunicação e o ambiente empresarial</a:t>
            </a:r>
          </a:p>
          <a:p>
            <a:pPr marL="533400" indent="-533400">
              <a:lnSpc>
                <a:spcPct val="130000"/>
              </a:lnSpc>
            </a:pPr>
            <a:r>
              <a:rPr lang="pt-BR" sz="2400" b="1"/>
              <a:t>A elaboração da mensagem </a:t>
            </a:r>
          </a:p>
          <a:p>
            <a:pPr marL="533400" indent="-533400">
              <a:lnSpc>
                <a:spcPct val="130000"/>
              </a:lnSpc>
              <a:buFontTx/>
              <a:buNone/>
            </a:pPr>
            <a:r>
              <a:rPr lang="pt-BR" sz="2400"/>
              <a:t>	existem 3 tipos de apelos para elaboração da mensagem (kotler)</a:t>
            </a:r>
          </a:p>
          <a:p>
            <a:pPr marL="533400" indent="-533400">
              <a:lnSpc>
                <a:spcPct val="130000"/>
              </a:lnSpc>
              <a:buFontTx/>
              <a:buAutoNum type="arabicPeriod"/>
            </a:pPr>
            <a:r>
              <a:rPr lang="pt-BR" sz="2400"/>
              <a:t>Racional</a:t>
            </a:r>
          </a:p>
          <a:p>
            <a:pPr marL="533400" indent="-533400">
              <a:lnSpc>
                <a:spcPct val="130000"/>
              </a:lnSpc>
              <a:buFontTx/>
              <a:buAutoNum type="arabicPeriod"/>
            </a:pPr>
            <a:r>
              <a:rPr lang="pt-BR" sz="2400"/>
              <a:t>Relacionado a interesse particular</a:t>
            </a:r>
          </a:p>
          <a:p>
            <a:pPr marL="533400" indent="-533400">
              <a:lnSpc>
                <a:spcPct val="130000"/>
              </a:lnSpc>
              <a:buFontTx/>
              <a:buAutoNum type="arabicPeriod"/>
            </a:pPr>
            <a:r>
              <a:rPr lang="pt-BR" sz="2400"/>
              <a:t>Emocional que desperta emoções positivas ou negativas, como humor , medo ou vergonha, o moral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55B6775-8657-4173-82FF-CDA97F310F55}" type="slidenum">
              <a:rPr lang="pt-BR"/>
              <a:pPr/>
              <a:t>62</a:t>
            </a:fld>
            <a:endParaRPr lang="pt-BR"/>
          </a:p>
        </p:txBody>
      </p:sp>
      <p:sp>
        <p:nvSpPr>
          <p:cNvPr id="90114"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90115"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 comunicação e o ambiente empresarial</a:t>
            </a:r>
          </a:p>
          <a:p>
            <a:pPr>
              <a:lnSpc>
                <a:spcPct val="110000"/>
              </a:lnSpc>
              <a:buFontTx/>
              <a:buNone/>
            </a:pPr>
            <a:endParaRPr lang="pt-BR"/>
          </a:p>
        </p:txBody>
      </p:sp>
      <p:sp>
        <p:nvSpPr>
          <p:cNvPr id="90116" name="Text Box 4"/>
          <p:cNvSpPr txBox="1">
            <a:spLocks noChangeArrowheads="1"/>
          </p:cNvSpPr>
          <p:nvPr/>
        </p:nvSpPr>
        <p:spPr bwMode="auto">
          <a:xfrm>
            <a:off x="538163" y="1484313"/>
            <a:ext cx="8137525" cy="4670425"/>
          </a:xfrm>
          <a:prstGeom prst="rect">
            <a:avLst/>
          </a:prstGeom>
          <a:noFill/>
          <a:ln w="9525">
            <a:noFill/>
            <a:miter lim="800000"/>
            <a:headEnd/>
            <a:tailEnd/>
          </a:ln>
          <a:effectLst/>
        </p:spPr>
        <p:txBody>
          <a:bodyPr>
            <a:spAutoFit/>
          </a:bodyPr>
          <a:lstStyle/>
          <a:p>
            <a:pPr marL="457200" indent="-457200">
              <a:lnSpc>
                <a:spcPct val="130000"/>
              </a:lnSpc>
              <a:spcBef>
                <a:spcPct val="50000"/>
              </a:spcBef>
            </a:pPr>
            <a:r>
              <a:rPr lang="pt-BR" sz="2000" b="1"/>
              <a:t>Ruídos de comunicação durante ma negociação </a:t>
            </a:r>
          </a:p>
          <a:p>
            <a:pPr marL="457200" indent="-457200">
              <a:lnSpc>
                <a:spcPct val="130000"/>
              </a:lnSpc>
              <a:spcBef>
                <a:spcPct val="50000"/>
              </a:spcBef>
            </a:pPr>
            <a:r>
              <a:rPr lang="pt-BR" sz="2000" i="1">
                <a:effectLst>
                  <a:outerShdw blurRad="38100" dist="38100" dir="2700000" algn="tl">
                    <a:srgbClr val="C0C0C0"/>
                  </a:outerShdw>
                </a:effectLst>
              </a:rPr>
              <a:t>Podem ser divididos em 3 tipos</a:t>
            </a:r>
          </a:p>
          <a:p>
            <a:pPr marL="457200" indent="-457200">
              <a:lnSpc>
                <a:spcPct val="130000"/>
              </a:lnSpc>
              <a:spcBef>
                <a:spcPct val="50000"/>
              </a:spcBef>
              <a:buFontTx/>
              <a:buAutoNum type="arabicPeriod"/>
            </a:pPr>
            <a:r>
              <a:rPr lang="pt-BR" sz="2000"/>
              <a:t>Barreira pessoais – interferências causadas pelas pessoas envolvidas no processo, como emoções, valores, interesses, nível de conhecimento, estado físico.</a:t>
            </a:r>
          </a:p>
          <a:p>
            <a:pPr marL="457200" indent="-457200">
              <a:lnSpc>
                <a:spcPct val="130000"/>
              </a:lnSpc>
              <a:spcBef>
                <a:spcPct val="50000"/>
              </a:spcBef>
              <a:buFontTx/>
              <a:buAutoNum type="arabicPeriod"/>
            </a:pPr>
            <a:r>
              <a:rPr lang="pt-BR" sz="2000"/>
              <a:t>Barreiras físicas – são as interferências causadas pelo meio ambiente, barulho, iluminação – divulgação de notas pelo professor em sala com reforma.</a:t>
            </a:r>
          </a:p>
          <a:p>
            <a:pPr marL="457200" indent="-457200">
              <a:lnSpc>
                <a:spcPct val="130000"/>
              </a:lnSpc>
              <a:spcBef>
                <a:spcPct val="50000"/>
              </a:spcBef>
              <a:buFontTx/>
              <a:buAutoNum type="arabicPeriod"/>
            </a:pPr>
            <a:r>
              <a:rPr lang="pt-BR" sz="2000"/>
              <a:t>Barreiras semânticas – são as interferências causadas pelos significados diferentes que podem ter uma palavra ou gestos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90116"/>
                                        </p:tgtEl>
                                        <p:attrNameLst>
                                          <p:attrName>style.visibility</p:attrName>
                                        </p:attrNameLst>
                                      </p:cBhvr>
                                      <p:to>
                                        <p:strVal val="visible"/>
                                      </p:to>
                                    </p:set>
                                    <p:animEffect transition="in" filter="blinds(horizontal)">
                                      <p:cBhvr>
                                        <p:cTn id="7" dur="3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6D74D288-2886-4DCC-8C42-05F9841B0258}" type="slidenum">
              <a:rPr lang="pt-BR"/>
              <a:pPr/>
              <a:t>63</a:t>
            </a:fld>
            <a:endParaRPr lang="pt-BR"/>
          </a:p>
        </p:txBody>
      </p:sp>
      <p:sp>
        <p:nvSpPr>
          <p:cNvPr id="91138"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91139"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 comunicação e o ambiente empresarial</a:t>
            </a:r>
          </a:p>
          <a:p>
            <a:pPr>
              <a:lnSpc>
                <a:spcPct val="110000"/>
              </a:lnSpc>
              <a:buFontTx/>
              <a:buNone/>
            </a:pPr>
            <a:endParaRPr lang="pt-BR"/>
          </a:p>
        </p:txBody>
      </p:sp>
      <p:sp>
        <p:nvSpPr>
          <p:cNvPr id="91140" name="Text Box 4"/>
          <p:cNvSpPr txBox="1">
            <a:spLocks noChangeArrowheads="1"/>
          </p:cNvSpPr>
          <p:nvPr/>
        </p:nvSpPr>
        <p:spPr bwMode="auto">
          <a:xfrm>
            <a:off x="538163" y="1341438"/>
            <a:ext cx="8137525" cy="5280025"/>
          </a:xfrm>
          <a:prstGeom prst="rect">
            <a:avLst/>
          </a:prstGeom>
          <a:noFill/>
          <a:ln w="9525">
            <a:noFill/>
            <a:miter lim="800000"/>
            <a:headEnd/>
            <a:tailEnd/>
          </a:ln>
          <a:effectLst/>
        </p:spPr>
        <p:txBody>
          <a:bodyPr>
            <a:spAutoFit/>
          </a:bodyPr>
          <a:lstStyle/>
          <a:p>
            <a:pPr marL="457200" indent="-457200">
              <a:lnSpc>
                <a:spcPct val="130000"/>
              </a:lnSpc>
              <a:spcBef>
                <a:spcPct val="50000"/>
              </a:spcBef>
            </a:pPr>
            <a:r>
              <a:rPr lang="pt-BR" sz="2000" b="1"/>
              <a:t>O negociador como receptor de informações </a:t>
            </a:r>
          </a:p>
          <a:p>
            <a:pPr marL="457200" indent="-457200">
              <a:lnSpc>
                <a:spcPct val="130000"/>
              </a:lnSpc>
              <a:spcBef>
                <a:spcPct val="50000"/>
              </a:spcBef>
            </a:pPr>
            <a:r>
              <a:rPr lang="pt-BR" sz="2000" b="1"/>
              <a:t>“ não se pode negociar sem ouvir “ (Martinelli e Almeida)</a:t>
            </a:r>
          </a:p>
          <a:p>
            <a:pPr marL="457200" indent="-457200">
              <a:lnSpc>
                <a:spcPct val="130000"/>
              </a:lnSpc>
              <a:spcBef>
                <a:spcPct val="50000"/>
              </a:spcBef>
            </a:pPr>
            <a:r>
              <a:rPr lang="pt-BR" sz="2000"/>
              <a:t>O ouvir envolve : </a:t>
            </a:r>
          </a:p>
          <a:p>
            <a:pPr marL="457200" indent="-457200">
              <a:lnSpc>
                <a:spcPct val="130000"/>
              </a:lnSpc>
              <a:spcBef>
                <a:spcPct val="50000"/>
              </a:spcBef>
              <a:buFontTx/>
              <a:buChar char="•"/>
            </a:pPr>
            <a:r>
              <a:rPr lang="pt-BR" sz="2000"/>
              <a:t>Escutar</a:t>
            </a:r>
          </a:p>
          <a:p>
            <a:pPr marL="457200" indent="-457200">
              <a:lnSpc>
                <a:spcPct val="130000"/>
              </a:lnSpc>
              <a:spcBef>
                <a:spcPct val="50000"/>
              </a:spcBef>
              <a:buFontTx/>
              <a:buChar char="•"/>
            </a:pPr>
            <a:r>
              <a:rPr lang="pt-BR" sz="2000"/>
              <a:t>Processar informações recebidas</a:t>
            </a:r>
          </a:p>
          <a:p>
            <a:pPr marL="457200" indent="-457200">
              <a:lnSpc>
                <a:spcPct val="130000"/>
              </a:lnSpc>
              <a:spcBef>
                <a:spcPct val="50000"/>
              </a:spcBef>
              <a:buFontTx/>
              <a:buChar char="•"/>
            </a:pPr>
            <a:r>
              <a:rPr lang="pt-BR" sz="2000"/>
              <a:t>Separar o que é útil</a:t>
            </a:r>
          </a:p>
          <a:p>
            <a:pPr marL="457200" indent="-457200">
              <a:lnSpc>
                <a:spcPct val="130000"/>
              </a:lnSpc>
              <a:spcBef>
                <a:spcPct val="50000"/>
              </a:spcBef>
              <a:buFontTx/>
              <a:buChar char="•"/>
            </a:pPr>
            <a:r>
              <a:rPr lang="pt-BR" sz="2000"/>
              <a:t>Guardar o que poderá ser usado no futuro</a:t>
            </a:r>
          </a:p>
          <a:p>
            <a:pPr marL="457200" indent="-457200">
              <a:lnSpc>
                <a:spcPct val="130000"/>
              </a:lnSpc>
              <a:spcBef>
                <a:spcPct val="50000"/>
              </a:spcBef>
              <a:buFontTx/>
              <a:buChar char="•"/>
            </a:pPr>
            <a:r>
              <a:rPr lang="pt-BR" sz="2000"/>
              <a:t>Buscar novas informações para completar o que foi recebido</a:t>
            </a:r>
          </a:p>
          <a:p>
            <a:pPr marL="457200" indent="-457200">
              <a:lnSpc>
                <a:spcPct val="130000"/>
              </a:lnSpc>
              <a:spcBef>
                <a:spcPct val="50000"/>
              </a:spcBef>
            </a:pPr>
            <a:r>
              <a:rPr lang="pt-BR" sz="2000" b="1">
                <a:effectLst>
                  <a:outerShdw blurRad="38100" dist="38100" dir="2700000" algn="tl">
                    <a:srgbClr val="C0C0C0"/>
                  </a:outerShdw>
                </a:effectLst>
              </a:rPr>
              <a:t>Um ouvinte ativo também é alguém que sabe “ouvir” com os olhos , corpo, voz e emoções</a:t>
            </a:r>
            <a:endParaRPr lang="pt-B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91140"/>
                                        </p:tgtEl>
                                        <p:attrNameLst>
                                          <p:attrName>style.visibility</p:attrName>
                                        </p:attrNameLst>
                                      </p:cBhvr>
                                      <p:to>
                                        <p:strVal val="visible"/>
                                      </p:to>
                                    </p:set>
                                    <p:animEffect transition="in" filter="blinds(horizontal)">
                                      <p:cBhvr>
                                        <p:cTn id="7" dur="3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967C95E8-CEAF-498C-9B26-65B215EC7A3E}" type="slidenum">
              <a:rPr lang="pt-BR"/>
              <a:pPr/>
              <a:t>64</a:t>
            </a:fld>
            <a:endParaRPr lang="pt-BR"/>
          </a:p>
        </p:txBody>
      </p:sp>
      <p:sp>
        <p:nvSpPr>
          <p:cNvPr id="92162"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92163"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 comunicação e o ambiente empresarial</a:t>
            </a:r>
          </a:p>
          <a:p>
            <a:pPr>
              <a:lnSpc>
                <a:spcPct val="110000"/>
              </a:lnSpc>
              <a:buFontTx/>
              <a:buNone/>
            </a:pPr>
            <a:endParaRPr lang="pt-BR"/>
          </a:p>
        </p:txBody>
      </p:sp>
      <p:sp>
        <p:nvSpPr>
          <p:cNvPr id="92164" name="Text Box 4"/>
          <p:cNvSpPr txBox="1">
            <a:spLocks noChangeArrowheads="1"/>
          </p:cNvSpPr>
          <p:nvPr/>
        </p:nvSpPr>
        <p:spPr bwMode="auto">
          <a:xfrm>
            <a:off x="538163" y="1341438"/>
            <a:ext cx="8137525" cy="4813300"/>
          </a:xfrm>
          <a:prstGeom prst="rect">
            <a:avLst/>
          </a:prstGeom>
          <a:noFill/>
          <a:ln w="9525">
            <a:noFill/>
            <a:miter lim="800000"/>
            <a:headEnd/>
            <a:tailEnd/>
          </a:ln>
          <a:effectLst/>
        </p:spPr>
        <p:txBody>
          <a:bodyPr>
            <a:spAutoFit/>
          </a:bodyPr>
          <a:lstStyle/>
          <a:p>
            <a:pPr marL="457200" indent="-457200">
              <a:lnSpc>
                <a:spcPct val="130000"/>
              </a:lnSpc>
              <a:spcBef>
                <a:spcPct val="50000"/>
              </a:spcBef>
            </a:pPr>
            <a:r>
              <a:rPr lang="pt-BR" sz="2000" b="1"/>
              <a:t>Estimulo e tratamento do feedback</a:t>
            </a:r>
          </a:p>
          <a:p>
            <a:pPr marL="457200" indent="-457200">
              <a:lnSpc>
                <a:spcPct val="220000"/>
              </a:lnSpc>
              <a:spcBef>
                <a:spcPct val="50000"/>
              </a:spcBef>
            </a:pPr>
            <a:r>
              <a:rPr lang="pt-BR" sz="2000"/>
              <a:t>Só haverá comunicação se, de alguma forma o receptor indicar ao emissor que recebeu a informação que lhe foi enviada.</a:t>
            </a:r>
          </a:p>
          <a:p>
            <a:pPr marL="457200" indent="-457200">
              <a:lnSpc>
                <a:spcPct val="220000"/>
              </a:lnSpc>
              <a:spcBef>
                <a:spcPct val="50000"/>
              </a:spcBef>
            </a:pPr>
            <a:r>
              <a:rPr lang="pt-BR" sz="2000"/>
              <a:t>Pode-se afirmar que um feedback eficaz é aquele que permite ao outro dizer o que foi dito ou feito, essa é uma das formas de melhorar a comunicação interpessoal no contexto das negociações.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92164"/>
                                        </p:tgtEl>
                                        <p:attrNameLst>
                                          <p:attrName>style.visibility</p:attrName>
                                        </p:attrNameLst>
                                      </p:cBhvr>
                                      <p:to>
                                        <p:strVal val="visible"/>
                                      </p:to>
                                    </p:set>
                                    <p:animEffect transition="in" filter="blinds(horizontal)">
                                      <p:cBhvr>
                                        <p:cTn id="7" dur="3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C5DF9034-66E9-42E1-958E-FFC9FC4CBB33}" type="slidenum">
              <a:rPr lang="pt-BR"/>
              <a:pPr/>
              <a:t>65</a:t>
            </a:fld>
            <a:endParaRPr lang="pt-BR"/>
          </a:p>
        </p:txBody>
      </p:sp>
      <p:sp>
        <p:nvSpPr>
          <p:cNvPr id="80898"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80899"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Integrando as ações de comunicação</a:t>
            </a:r>
          </a:p>
          <a:p>
            <a:pPr>
              <a:lnSpc>
                <a:spcPct val="110000"/>
              </a:lnSpc>
              <a:buFontTx/>
              <a:buNone/>
            </a:pPr>
            <a:endParaRPr lang="pt-BR"/>
          </a:p>
        </p:txBody>
      </p:sp>
      <p:sp>
        <p:nvSpPr>
          <p:cNvPr id="80900" name="Text Box 4"/>
          <p:cNvSpPr txBox="1">
            <a:spLocks noChangeArrowheads="1"/>
          </p:cNvSpPr>
          <p:nvPr/>
        </p:nvSpPr>
        <p:spPr bwMode="auto">
          <a:xfrm>
            <a:off x="538163" y="1484313"/>
            <a:ext cx="8137525" cy="4905375"/>
          </a:xfrm>
          <a:prstGeom prst="rect">
            <a:avLst/>
          </a:prstGeom>
          <a:noFill/>
          <a:ln w="9525">
            <a:noFill/>
            <a:miter lim="800000"/>
            <a:headEnd/>
            <a:tailEnd/>
          </a:ln>
          <a:effectLst/>
        </p:spPr>
        <p:txBody>
          <a:bodyPr>
            <a:spAutoFit/>
          </a:bodyPr>
          <a:lstStyle/>
          <a:p>
            <a:pPr marL="457200" indent="-457200">
              <a:lnSpc>
                <a:spcPct val="160000"/>
              </a:lnSpc>
              <a:spcBef>
                <a:spcPct val="50000"/>
              </a:spcBef>
            </a:pPr>
            <a:r>
              <a:rPr lang="pt-BR" sz="2000" b="1"/>
              <a:t>Perguntas fundamentais para à elaboração da comunicação integrada </a:t>
            </a:r>
            <a:r>
              <a:rPr lang="pt-BR" sz="2000"/>
              <a:t>(Kotler)</a:t>
            </a:r>
          </a:p>
          <a:p>
            <a:pPr marL="457200" indent="-457200">
              <a:lnSpc>
                <a:spcPct val="160000"/>
              </a:lnSpc>
              <a:spcBef>
                <a:spcPct val="50000"/>
              </a:spcBef>
              <a:buFontTx/>
              <a:buChar char="•"/>
            </a:pPr>
            <a:r>
              <a:rPr lang="pt-BR" sz="2000"/>
              <a:t>O que deve ser comunicado ?</a:t>
            </a:r>
          </a:p>
          <a:p>
            <a:pPr marL="457200" indent="-457200">
              <a:lnSpc>
                <a:spcPct val="160000"/>
              </a:lnSpc>
              <a:spcBef>
                <a:spcPct val="50000"/>
              </a:spcBef>
              <a:buFontTx/>
              <a:buChar char="•"/>
            </a:pPr>
            <a:r>
              <a:rPr lang="pt-BR" sz="2000"/>
              <a:t>Quando deve ser comunicado ?</a:t>
            </a:r>
          </a:p>
          <a:p>
            <a:pPr marL="457200" indent="-457200">
              <a:lnSpc>
                <a:spcPct val="160000"/>
              </a:lnSpc>
              <a:spcBef>
                <a:spcPct val="50000"/>
              </a:spcBef>
              <a:buFontTx/>
              <a:buChar char="•"/>
            </a:pPr>
            <a:r>
              <a:rPr lang="pt-BR" sz="2000"/>
              <a:t>Como deve ser comunicado ?</a:t>
            </a:r>
          </a:p>
          <a:p>
            <a:pPr marL="457200" indent="-457200">
              <a:lnSpc>
                <a:spcPct val="160000"/>
              </a:lnSpc>
              <a:spcBef>
                <a:spcPct val="50000"/>
              </a:spcBef>
              <a:buFontTx/>
              <a:buChar char="•"/>
            </a:pPr>
            <a:r>
              <a:rPr lang="pt-BR" sz="2000"/>
              <a:t>Para quem deve ser comunicado ?</a:t>
            </a:r>
          </a:p>
          <a:p>
            <a:pPr marL="457200" indent="-457200">
              <a:lnSpc>
                <a:spcPct val="160000"/>
              </a:lnSpc>
              <a:spcBef>
                <a:spcPct val="50000"/>
              </a:spcBef>
              <a:buFontTx/>
              <a:buChar char="•"/>
            </a:pPr>
            <a:r>
              <a:rPr lang="pt-BR" sz="2000"/>
              <a:t>De quem deve vir a comunicação ?</a:t>
            </a:r>
          </a:p>
          <a:p>
            <a:pPr marL="457200" indent="-457200">
              <a:lnSpc>
                <a:spcPct val="160000"/>
              </a:lnSpc>
              <a:spcBef>
                <a:spcPct val="50000"/>
              </a:spcBef>
              <a:buFontTx/>
              <a:buChar char="•"/>
            </a:pPr>
            <a:r>
              <a:rPr lang="pt-BR" sz="2000"/>
              <a:t>Por que deve ser comunicado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80900"/>
                                        </p:tgtEl>
                                        <p:attrNameLst>
                                          <p:attrName>style.visibility</p:attrName>
                                        </p:attrNameLst>
                                      </p:cBhvr>
                                      <p:to>
                                        <p:strVal val="visible"/>
                                      </p:to>
                                    </p:set>
                                    <p:animEffect transition="in" filter="blinds(horizontal)">
                                      <p:cBhvr>
                                        <p:cTn id="7" dur="3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0393DAAC-0868-49E7-B598-B7B120CE5685}" type="slidenum">
              <a:rPr lang="pt-BR"/>
              <a:pPr/>
              <a:t>66</a:t>
            </a:fld>
            <a:endParaRPr lang="pt-BR"/>
          </a:p>
        </p:txBody>
      </p:sp>
      <p:sp>
        <p:nvSpPr>
          <p:cNvPr id="81922"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81923"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Integrando as ações de comunicação</a:t>
            </a:r>
          </a:p>
          <a:p>
            <a:pPr>
              <a:lnSpc>
                <a:spcPct val="110000"/>
              </a:lnSpc>
              <a:buFontTx/>
              <a:buNone/>
            </a:pPr>
            <a:endParaRPr lang="pt-BR"/>
          </a:p>
        </p:txBody>
      </p:sp>
      <p:sp>
        <p:nvSpPr>
          <p:cNvPr id="81924" name="Text Box 4"/>
          <p:cNvSpPr txBox="1">
            <a:spLocks noChangeArrowheads="1"/>
          </p:cNvSpPr>
          <p:nvPr/>
        </p:nvSpPr>
        <p:spPr bwMode="auto">
          <a:xfrm>
            <a:off x="538163" y="1484313"/>
            <a:ext cx="8137525" cy="5026025"/>
          </a:xfrm>
          <a:prstGeom prst="rect">
            <a:avLst/>
          </a:prstGeom>
          <a:noFill/>
          <a:ln w="9525">
            <a:noFill/>
            <a:miter lim="800000"/>
            <a:headEnd/>
            <a:tailEnd/>
          </a:ln>
          <a:effectLst/>
        </p:spPr>
        <p:txBody>
          <a:bodyPr>
            <a:spAutoFit/>
          </a:bodyPr>
          <a:lstStyle/>
          <a:p>
            <a:pPr marL="457200" indent="-457200">
              <a:lnSpc>
                <a:spcPct val="110000"/>
              </a:lnSpc>
              <a:spcBef>
                <a:spcPct val="50000"/>
              </a:spcBef>
            </a:pPr>
            <a:r>
              <a:rPr lang="pt-BR" sz="2000" b="1"/>
              <a:t>Sugestões para melhorar a comunicação organizacional (Chung e Megginson)</a:t>
            </a:r>
          </a:p>
          <a:p>
            <a:pPr marL="457200" indent="-457200">
              <a:lnSpc>
                <a:spcPct val="110000"/>
              </a:lnSpc>
              <a:spcBef>
                <a:spcPct val="50000"/>
              </a:spcBef>
              <a:buFontTx/>
              <a:buChar char="•"/>
            </a:pPr>
            <a:r>
              <a:rPr lang="pt-BR" sz="2000"/>
              <a:t>Palavras, gestos e símbolos devem ser adaptados ao nível do receptor</a:t>
            </a:r>
          </a:p>
          <a:p>
            <a:pPr marL="457200" indent="-457200">
              <a:lnSpc>
                <a:spcPct val="110000"/>
              </a:lnSpc>
              <a:spcBef>
                <a:spcPct val="50000"/>
              </a:spcBef>
              <a:buFontTx/>
              <a:buChar char="•"/>
            </a:pPr>
            <a:r>
              <a:rPr lang="pt-BR" sz="2000"/>
              <a:t>Suposições e atitudes do receptor devem ser entendidas pelo comunicador</a:t>
            </a:r>
          </a:p>
          <a:p>
            <a:pPr marL="457200" indent="-457200">
              <a:lnSpc>
                <a:spcPct val="110000"/>
              </a:lnSpc>
              <a:spcBef>
                <a:spcPct val="50000"/>
              </a:spcBef>
              <a:buFontTx/>
              <a:buChar char="•"/>
            </a:pPr>
            <a:r>
              <a:rPr lang="pt-BR" sz="2000"/>
              <a:t>É necessário estimular a realimentação (feedback) para saber se uma mensagem foi recebida com precisão</a:t>
            </a:r>
          </a:p>
          <a:p>
            <a:pPr marL="457200" indent="-457200">
              <a:lnSpc>
                <a:spcPct val="110000"/>
              </a:lnSpc>
              <a:spcBef>
                <a:spcPct val="50000"/>
              </a:spcBef>
              <a:buFontTx/>
              <a:buChar char="•"/>
            </a:pPr>
            <a:r>
              <a:rPr lang="pt-BR" sz="2000"/>
              <a:t>O comunicador deve promover um clima de confiança</a:t>
            </a:r>
          </a:p>
          <a:p>
            <a:pPr marL="457200" indent="-457200">
              <a:lnSpc>
                <a:spcPct val="110000"/>
              </a:lnSpc>
              <a:spcBef>
                <a:spcPct val="50000"/>
              </a:spcBef>
              <a:buFontTx/>
              <a:buChar char="•"/>
            </a:pPr>
            <a:r>
              <a:rPr lang="pt-BR" sz="2000"/>
              <a:t>Deve-se usar mídia apropriada para o seu propósito (mídia escrita é mais lenta, para situação que necessite resultados rápidos)</a:t>
            </a:r>
          </a:p>
          <a:p>
            <a:pPr marL="457200" indent="-457200">
              <a:lnSpc>
                <a:spcPct val="110000"/>
              </a:lnSpc>
              <a:spcBef>
                <a:spcPct val="50000"/>
              </a:spcBef>
              <a:buFontTx/>
              <a:buChar char="•"/>
            </a:pPr>
            <a:r>
              <a:rPr lang="pt-BR" sz="2000"/>
              <a:t>Deve-se encorajar a escutar melhor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81924"/>
                                        </p:tgtEl>
                                        <p:attrNameLst>
                                          <p:attrName>style.visibility</p:attrName>
                                        </p:attrNameLst>
                                      </p:cBhvr>
                                      <p:to>
                                        <p:strVal val="visible"/>
                                      </p:to>
                                    </p:set>
                                    <p:animEffect transition="in" filter="blinds(horizontal)">
                                      <p:cBhvr>
                                        <p:cTn id="7" dur="3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A79E331-5FF6-4887-A498-9C0C0D7D04B8}" type="slidenum">
              <a:rPr lang="pt-BR"/>
              <a:pPr/>
              <a:t>67</a:t>
            </a:fld>
            <a:endParaRPr lang="pt-BR"/>
          </a:p>
        </p:txBody>
      </p:sp>
      <p:sp>
        <p:nvSpPr>
          <p:cNvPr id="86018"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86019" name="Rectangle 3"/>
          <p:cNvSpPr>
            <a:spLocks noGrp="1" noChangeArrowheads="1"/>
          </p:cNvSpPr>
          <p:nvPr>
            <p:ph type="body" idx="1"/>
          </p:nvPr>
        </p:nvSpPr>
        <p:spPr>
          <a:xfrm>
            <a:off x="395288" y="765175"/>
            <a:ext cx="8229600" cy="5145088"/>
          </a:xfrm>
        </p:spPr>
        <p:txBody>
          <a:bodyPr/>
          <a:lstStyle/>
          <a:p>
            <a:pPr>
              <a:lnSpc>
                <a:spcPct val="110000"/>
              </a:lnSpc>
              <a:buFontTx/>
              <a:buNone/>
            </a:pPr>
            <a:r>
              <a:rPr lang="pt-BR" sz="2800"/>
              <a:t>	</a:t>
            </a:r>
            <a:r>
              <a:rPr lang="pt-BR" sz="2000"/>
              <a:t>Integrando as ações de comunicação – cuidado com rótulos</a:t>
            </a:r>
          </a:p>
          <a:p>
            <a:pPr>
              <a:lnSpc>
                <a:spcPct val="110000"/>
              </a:lnSpc>
              <a:buFontTx/>
              <a:buNone/>
            </a:pPr>
            <a:endParaRPr lang="pt-BR" sz="2000"/>
          </a:p>
        </p:txBody>
      </p:sp>
      <p:pic>
        <p:nvPicPr>
          <p:cNvPr id="86021" name="Picture 5" descr="pic22044"/>
          <p:cNvPicPr>
            <a:picLocks noChangeAspect="1" noChangeArrowheads="1"/>
          </p:cNvPicPr>
          <p:nvPr/>
        </p:nvPicPr>
        <p:blipFill>
          <a:blip r:embed="rId2" cstate="print"/>
          <a:srcRect/>
          <a:stretch>
            <a:fillRect/>
          </a:stretch>
        </p:blipFill>
        <p:spPr bwMode="auto">
          <a:xfrm>
            <a:off x="323850" y="1295400"/>
            <a:ext cx="8280400" cy="50292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A65A6707-F0AB-40DE-9927-F1B9708925FE}" type="slidenum">
              <a:rPr lang="pt-BR"/>
              <a:pPr/>
              <a:t>68</a:t>
            </a:fld>
            <a:endParaRPr lang="pt-BR"/>
          </a:p>
        </p:txBody>
      </p:sp>
      <p:sp>
        <p:nvSpPr>
          <p:cNvPr id="96258"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96259" name="Rectangle 3"/>
          <p:cNvSpPr>
            <a:spLocks noGrp="1" noChangeArrowheads="1"/>
          </p:cNvSpPr>
          <p:nvPr>
            <p:ph type="body" idx="1"/>
          </p:nvPr>
        </p:nvSpPr>
        <p:spPr>
          <a:xfrm>
            <a:off x="395288" y="765175"/>
            <a:ext cx="8229600" cy="576263"/>
          </a:xfrm>
        </p:spPr>
        <p:txBody>
          <a:bodyPr/>
          <a:lstStyle/>
          <a:p>
            <a:pPr>
              <a:lnSpc>
                <a:spcPct val="110000"/>
              </a:lnSpc>
              <a:buFontTx/>
              <a:buNone/>
            </a:pPr>
            <a:r>
              <a:rPr lang="pt-BR" sz="2800"/>
              <a:t>	</a:t>
            </a:r>
            <a:r>
              <a:rPr lang="pt-BR" sz="2000"/>
              <a:t>Variáveis da negociação</a:t>
            </a:r>
          </a:p>
        </p:txBody>
      </p:sp>
      <p:pic>
        <p:nvPicPr>
          <p:cNvPr id="96261" name="Picture 5"/>
          <p:cNvPicPr>
            <a:picLocks noChangeAspect="1" noChangeArrowheads="1"/>
          </p:cNvPicPr>
          <p:nvPr/>
        </p:nvPicPr>
        <p:blipFill>
          <a:blip r:embed="rId2" cstate="print"/>
          <a:srcRect/>
          <a:stretch>
            <a:fillRect/>
          </a:stretch>
        </p:blipFill>
        <p:spPr bwMode="auto">
          <a:xfrm>
            <a:off x="468313" y="1196975"/>
            <a:ext cx="8424862" cy="511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19911CC2-0D59-4C11-9FEA-E4CE1387163C}" type="slidenum">
              <a:rPr lang="pt-BR"/>
              <a:pPr/>
              <a:t>69</a:t>
            </a:fld>
            <a:endParaRPr lang="pt-BR"/>
          </a:p>
        </p:txBody>
      </p:sp>
      <p:sp>
        <p:nvSpPr>
          <p:cNvPr id="97282"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97283"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a:t>
            </a:r>
          </a:p>
        </p:txBody>
      </p:sp>
      <p:pic>
        <p:nvPicPr>
          <p:cNvPr id="97285" name="Picture 5"/>
          <p:cNvPicPr>
            <a:picLocks noChangeAspect="1" noChangeArrowheads="1"/>
          </p:cNvPicPr>
          <p:nvPr/>
        </p:nvPicPr>
        <p:blipFill>
          <a:blip r:embed="rId2" cstate="print"/>
          <a:srcRect/>
          <a:stretch>
            <a:fillRect/>
          </a:stretch>
        </p:blipFill>
        <p:spPr bwMode="auto">
          <a:xfrm>
            <a:off x="250825" y="1125538"/>
            <a:ext cx="8893175" cy="540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1F7EE967-2DC6-436B-BE48-EFA2AD524793}" type="slidenum">
              <a:rPr lang="pt-BR"/>
              <a:pPr/>
              <a:t>7</a:t>
            </a:fld>
            <a:endParaRPr lang="pt-BR"/>
          </a:p>
        </p:txBody>
      </p:sp>
      <p:sp>
        <p:nvSpPr>
          <p:cNvPr id="30722"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30723" name="Rectangle 3"/>
          <p:cNvSpPr>
            <a:spLocks noGrp="1" noChangeArrowheads="1"/>
          </p:cNvSpPr>
          <p:nvPr>
            <p:ph type="body" idx="1"/>
          </p:nvPr>
        </p:nvSpPr>
        <p:spPr>
          <a:ln/>
        </p:spPr>
        <p:txBody>
          <a:bodyPr/>
          <a:lstStyle/>
          <a:p>
            <a:pPr>
              <a:lnSpc>
                <a:spcPct val="80000"/>
              </a:lnSpc>
              <a:buFontTx/>
              <a:buNone/>
            </a:pPr>
            <a:r>
              <a:rPr lang="pt-BR" sz="2800"/>
              <a:t>O que é negociação ?</a:t>
            </a:r>
          </a:p>
          <a:p>
            <a:pPr>
              <a:lnSpc>
                <a:spcPct val="80000"/>
              </a:lnSpc>
            </a:pPr>
            <a:r>
              <a:rPr lang="pt-BR" i="1"/>
              <a:t>“Negociação é uma atividade que pode afetar profundamente qualquer tipo de relacionamento humano e produzir benefícios duradouros para todos os participantes”</a:t>
            </a:r>
          </a:p>
          <a:p>
            <a:pPr algn="ctr">
              <a:lnSpc>
                <a:spcPct val="80000"/>
              </a:lnSpc>
              <a:buFontTx/>
              <a:buNone/>
            </a:pPr>
            <a:endParaRPr lang="pt-BR" i="1"/>
          </a:p>
          <a:p>
            <a:pPr algn="ctr">
              <a:lnSpc>
                <a:spcPct val="80000"/>
              </a:lnSpc>
              <a:buFontTx/>
              <a:buNone/>
            </a:pPr>
            <a:r>
              <a:rPr lang="pt-BR" sz="2000"/>
              <a:t>(</a:t>
            </a:r>
            <a:r>
              <a:rPr lang="pt-BR"/>
              <a:t>“</a:t>
            </a:r>
            <a:r>
              <a:rPr lang="pt-BR" sz="2300"/>
              <a:t>Sempre que as pessoas trocam idéias com o objetivo de estreitar os relacionamentos, independente de chegar a um acordo, elas estão negociando</a:t>
            </a:r>
            <a:r>
              <a:rPr lang="pt-BR"/>
              <a:t>“  </a:t>
            </a:r>
            <a:r>
              <a:rPr lang="pt-BR" sz="2000"/>
              <a:t>Nierenberg, 1981:3)</a:t>
            </a:r>
          </a:p>
          <a:p>
            <a:pPr>
              <a:lnSpc>
                <a:spcPct val="80000"/>
              </a:lnSpc>
            </a:pPr>
            <a:endParaRPr lang="pt-BR" sz="28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36664761-11E1-4907-A36E-CB85220EC351}" type="slidenum">
              <a:rPr lang="pt-BR"/>
              <a:pPr/>
              <a:t>70</a:t>
            </a:fld>
            <a:endParaRPr lang="pt-BR"/>
          </a:p>
        </p:txBody>
      </p:sp>
      <p:sp>
        <p:nvSpPr>
          <p:cNvPr id="98306"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98307"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a:t>
            </a:r>
          </a:p>
        </p:txBody>
      </p:sp>
      <p:pic>
        <p:nvPicPr>
          <p:cNvPr id="98310" name="Picture 6"/>
          <p:cNvPicPr>
            <a:picLocks noChangeAspect="1" noChangeArrowheads="1"/>
          </p:cNvPicPr>
          <p:nvPr/>
        </p:nvPicPr>
        <p:blipFill>
          <a:blip r:embed="rId2" cstate="print"/>
          <a:srcRect/>
          <a:stretch>
            <a:fillRect/>
          </a:stretch>
        </p:blipFill>
        <p:spPr bwMode="auto">
          <a:xfrm>
            <a:off x="323850" y="1052513"/>
            <a:ext cx="8604250" cy="2376487"/>
          </a:xfrm>
          <a:prstGeom prst="rect">
            <a:avLst/>
          </a:prstGeom>
          <a:noFill/>
          <a:ln w="9525">
            <a:noFill/>
            <a:miter lim="800000"/>
            <a:headEnd/>
            <a:tailEnd/>
          </a:ln>
          <a:effectLst/>
        </p:spPr>
      </p:pic>
      <p:pic>
        <p:nvPicPr>
          <p:cNvPr id="98311" name="Picture 7"/>
          <p:cNvPicPr>
            <a:picLocks noChangeAspect="1" noChangeArrowheads="1"/>
          </p:cNvPicPr>
          <p:nvPr/>
        </p:nvPicPr>
        <p:blipFill>
          <a:blip r:embed="rId3" cstate="print"/>
          <a:srcRect/>
          <a:stretch>
            <a:fillRect/>
          </a:stretch>
        </p:blipFill>
        <p:spPr bwMode="auto">
          <a:xfrm>
            <a:off x="755650" y="3346450"/>
            <a:ext cx="8101013" cy="351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D41A0A15-61A5-492A-A838-CCAEA2D67306}" type="slidenum">
              <a:rPr lang="pt-BR"/>
              <a:pPr/>
              <a:t>71</a:t>
            </a:fld>
            <a:endParaRPr lang="pt-BR"/>
          </a:p>
        </p:txBody>
      </p:sp>
      <p:sp>
        <p:nvSpPr>
          <p:cNvPr id="99330"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99331"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a:t>
            </a:r>
          </a:p>
        </p:txBody>
      </p:sp>
      <p:pic>
        <p:nvPicPr>
          <p:cNvPr id="99334" name="Picture 6"/>
          <p:cNvPicPr>
            <a:picLocks noChangeAspect="1" noChangeArrowheads="1"/>
          </p:cNvPicPr>
          <p:nvPr/>
        </p:nvPicPr>
        <p:blipFill>
          <a:blip r:embed="rId2" cstate="print"/>
          <a:srcRect/>
          <a:stretch>
            <a:fillRect/>
          </a:stretch>
        </p:blipFill>
        <p:spPr bwMode="auto">
          <a:xfrm>
            <a:off x="611188" y="1557338"/>
            <a:ext cx="8280400" cy="4967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5"/>
          <p:cNvSpPr>
            <a:spLocks noGrp="1"/>
          </p:cNvSpPr>
          <p:nvPr>
            <p:ph type="sldNum" sz="quarter" idx="12"/>
          </p:nvPr>
        </p:nvSpPr>
        <p:spPr/>
        <p:txBody>
          <a:bodyPr/>
          <a:lstStyle/>
          <a:p>
            <a:fld id="{35C47B24-DAC4-464E-BEA9-E033213EDBAE}" type="slidenum">
              <a:rPr lang="pt-BR"/>
              <a:pPr/>
              <a:t>72</a:t>
            </a:fld>
            <a:endParaRPr lang="pt-BR"/>
          </a:p>
        </p:txBody>
      </p:sp>
      <p:sp>
        <p:nvSpPr>
          <p:cNvPr id="100354"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00355"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a:t>
            </a:r>
          </a:p>
        </p:txBody>
      </p:sp>
      <p:pic>
        <p:nvPicPr>
          <p:cNvPr id="100357" name="Picture 5"/>
          <p:cNvPicPr>
            <a:picLocks noChangeAspect="1" noChangeArrowheads="1"/>
          </p:cNvPicPr>
          <p:nvPr/>
        </p:nvPicPr>
        <p:blipFill>
          <a:blip r:embed="rId2" cstate="print"/>
          <a:srcRect/>
          <a:stretch>
            <a:fillRect/>
          </a:stretch>
        </p:blipFill>
        <p:spPr bwMode="auto">
          <a:xfrm>
            <a:off x="395288" y="1243013"/>
            <a:ext cx="8208962" cy="4778375"/>
          </a:xfrm>
          <a:prstGeom prst="rect">
            <a:avLst/>
          </a:prstGeom>
          <a:noFill/>
          <a:ln w="9525">
            <a:noFill/>
            <a:miter lim="800000"/>
            <a:headEnd/>
            <a:tailEnd/>
          </a:ln>
          <a:effectLst/>
        </p:spPr>
      </p:pic>
      <p:sp>
        <p:nvSpPr>
          <p:cNvPr id="100358" name="Text Box 6"/>
          <p:cNvSpPr txBox="1">
            <a:spLocks noChangeArrowheads="1"/>
          </p:cNvSpPr>
          <p:nvPr/>
        </p:nvSpPr>
        <p:spPr bwMode="auto">
          <a:xfrm>
            <a:off x="5200650" y="2655888"/>
            <a:ext cx="2762250" cy="366712"/>
          </a:xfrm>
          <a:prstGeom prst="rect">
            <a:avLst/>
          </a:prstGeom>
          <a:noFill/>
          <a:ln w="9525">
            <a:noFill/>
            <a:miter lim="800000"/>
            <a:headEnd/>
            <a:tailEnd/>
          </a:ln>
          <a:effectLst/>
        </p:spPr>
        <p:txBody>
          <a:bodyPr wrap="none">
            <a:spAutoFit/>
          </a:bodyPr>
          <a:lstStyle/>
          <a:p>
            <a:r>
              <a:rPr lang="pt-BR" b="1"/>
              <a:t>O que é certo ou errado</a:t>
            </a:r>
          </a:p>
        </p:txBody>
      </p:sp>
      <p:sp>
        <p:nvSpPr>
          <p:cNvPr id="100359" name="Text Box 7"/>
          <p:cNvSpPr txBox="1">
            <a:spLocks noChangeArrowheads="1"/>
          </p:cNvSpPr>
          <p:nvPr/>
        </p:nvSpPr>
        <p:spPr bwMode="auto">
          <a:xfrm>
            <a:off x="4408488" y="3448050"/>
            <a:ext cx="2203450" cy="366713"/>
          </a:xfrm>
          <a:prstGeom prst="rect">
            <a:avLst/>
          </a:prstGeom>
          <a:noFill/>
          <a:ln w="9525">
            <a:noFill/>
            <a:miter lim="800000"/>
            <a:headEnd/>
            <a:tailEnd/>
          </a:ln>
          <a:effectLst/>
        </p:spPr>
        <p:txBody>
          <a:bodyPr wrap="none">
            <a:spAutoFit/>
          </a:bodyPr>
          <a:lstStyle/>
          <a:p>
            <a:r>
              <a:rPr lang="pt-BR" b="1"/>
              <a:t>Parte de si mesmo</a:t>
            </a:r>
          </a:p>
        </p:txBody>
      </p:sp>
      <p:sp>
        <p:nvSpPr>
          <p:cNvPr id="100360" name="Text Box 8"/>
          <p:cNvSpPr txBox="1">
            <a:spLocks noChangeArrowheads="1"/>
          </p:cNvSpPr>
          <p:nvPr/>
        </p:nvSpPr>
        <p:spPr bwMode="auto">
          <a:xfrm>
            <a:off x="5343525" y="4240213"/>
            <a:ext cx="3778250" cy="366712"/>
          </a:xfrm>
          <a:prstGeom prst="rect">
            <a:avLst/>
          </a:prstGeom>
          <a:noFill/>
          <a:ln w="9525">
            <a:noFill/>
            <a:miter lim="800000"/>
            <a:headEnd/>
            <a:tailEnd/>
          </a:ln>
          <a:effectLst/>
        </p:spPr>
        <p:txBody>
          <a:bodyPr wrap="none">
            <a:spAutoFit/>
          </a:bodyPr>
          <a:lstStyle/>
          <a:p>
            <a:r>
              <a:rPr lang="pt-BR" b="1"/>
              <a:t>Qualidade admirável, vale a pena</a:t>
            </a:r>
          </a:p>
        </p:txBody>
      </p:sp>
      <p:sp>
        <p:nvSpPr>
          <p:cNvPr id="100361" name="Text Box 9"/>
          <p:cNvSpPr txBox="1">
            <a:spLocks noChangeArrowheads="1"/>
          </p:cNvSpPr>
          <p:nvPr/>
        </p:nvSpPr>
        <p:spPr bwMode="auto">
          <a:xfrm>
            <a:off x="2319338" y="5465763"/>
            <a:ext cx="5381625" cy="915987"/>
          </a:xfrm>
          <a:prstGeom prst="rect">
            <a:avLst/>
          </a:prstGeom>
          <a:noFill/>
          <a:ln w="9525">
            <a:noFill/>
            <a:miter lim="800000"/>
            <a:headEnd/>
            <a:tailEnd/>
          </a:ln>
          <a:effectLst/>
        </p:spPr>
        <p:txBody>
          <a:bodyPr wrap="none">
            <a:spAutoFit/>
          </a:bodyPr>
          <a:lstStyle/>
          <a:p>
            <a:pPr>
              <a:buFontTx/>
              <a:buChar char="•"/>
            </a:pPr>
            <a:r>
              <a:rPr lang="pt-BR" b="1"/>
              <a:t> Expressar claramente o objetivo ao outro</a:t>
            </a:r>
          </a:p>
          <a:p>
            <a:pPr>
              <a:buFontTx/>
              <a:buChar char="•"/>
            </a:pPr>
            <a:r>
              <a:rPr lang="pt-BR" b="1"/>
              <a:t> Argumentos consistentes junto ao outro</a:t>
            </a:r>
          </a:p>
          <a:p>
            <a:pPr>
              <a:buFontTx/>
              <a:buChar char="•"/>
            </a:pPr>
            <a:r>
              <a:rPr lang="pt-BR" b="1"/>
              <a:t> Satisfazer as necessidades e desejos do outro</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C9CA1F19-11ED-4BC6-91EB-8578B1B2C520}" type="slidenum">
              <a:rPr lang="pt-BR"/>
              <a:pPr/>
              <a:t>73</a:t>
            </a:fld>
            <a:endParaRPr lang="pt-BR"/>
          </a:p>
        </p:txBody>
      </p:sp>
      <p:sp>
        <p:nvSpPr>
          <p:cNvPr id="101378"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01379"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a:t>
            </a:r>
          </a:p>
        </p:txBody>
      </p:sp>
      <p:pic>
        <p:nvPicPr>
          <p:cNvPr id="101381" name="Picture 5"/>
          <p:cNvPicPr>
            <a:picLocks noChangeAspect="1" noChangeArrowheads="1"/>
          </p:cNvPicPr>
          <p:nvPr/>
        </p:nvPicPr>
        <p:blipFill>
          <a:blip r:embed="rId2" cstate="print"/>
          <a:srcRect/>
          <a:stretch>
            <a:fillRect/>
          </a:stretch>
        </p:blipFill>
        <p:spPr bwMode="auto">
          <a:xfrm>
            <a:off x="250825" y="1268413"/>
            <a:ext cx="8642350" cy="5351462"/>
          </a:xfrm>
          <a:prstGeom prst="rect">
            <a:avLst/>
          </a:prstGeom>
          <a:noFill/>
          <a:ln w="9525">
            <a:noFill/>
            <a:miter lim="800000"/>
            <a:headEnd/>
            <a:tailEnd/>
          </a:ln>
          <a:effectLst/>
        </p:spPr>
      </p:pic>
      <p:sp>
        <p:nvSpPr>
          <p:cNvPr id="101382" name="Text Box 6"/>
          <p:cNvSpPr txBox="1">
            <a:spLocks noChangeArrowheads="1"/>
          </p:cNvSpPr>
          <p:nvPr/>
        </p:nvSpPr>
        <p:spPr bwMode="auto">
          <a:xfrm>
            <a:off x="4840288" y="2224088"/>
            <a:ext cx="4019550" cy="366712"/>
          </a:xfrm>
          <a:prstGeom prst="rect">
            <a:avLst/>
          </a:prstGeom>
          <a:noFill/>
          <a:ln w="9525">
            <a:noFill/>
            <a:miter lim="800000"/>
            <a:headEnd/>
            <a:tailEnd/>
          </a:ln>
          <a:effectLst/>
        </p:spPr>
        <p:txBody>
          <a:bodyPr wrap="none">
            <a:spAutoFit/>
          </a:bodyPr>
          <a:lstStyle/>
          <a:p>
            <a:r>
              <a:rPr lang="pt-BR" b="1"/>
              <a:t>Conhecimento técnico, experiência</a:t>
            </a:r>
          </a:p>
        </p:txBody>
      </p:sp>
      <p:sp>
        <p:nvSpPr>
          <p:cNvPr id="101383" name="Text Box 7"/>
          <p:cNvSpPr txBox="1">
            <a:spLocks noChangeArrowheads="1"/>
          </p:cNvSpPr>
          <p:nvPr/>
        </p:nvSpPr>
        <p:spPr bwMode="auto">
          <a:xfrm>
            <a:off x="4911725" y="2679700"/>
            <a:ext cx="4217988" cy="336550"/>
          </a:xfrm>
          <a:prstGeom prst="rect">
            <a:avLst/>
          </a:prstGeom>
          <a:noFill/>
          <a:ln w="9525">
            <a:noFill/>
            <a:miter lim="800000"/>
            <a:headEnd/>
            <a:tailEnd/>
          </a:ln>
          <a:effectLst/>
        </p:spPr>
        <p:txBody>
          <a:bodyPr wrap="none">
            <a:spAutoFit/>
          </a:bodyPr>
          <a:lstStyle/>
          <a:p>
            <a:r>
              <a:rPr lang="pt-BR" sz="1600" b="1"/>
              <a:t>Tempo, $, energia gasto em uma situação</a:t>
            </a:r>
          </a:p>
        </p:txBody>
      </p:sp>
      <p:sp>
        <p:nvSpPr>
          <p:cNvPr id="101384" name="Text Box 8"/>
          <p:cNvSpPr txBox="1">
            <a:spLocks noChangeArrowheads="1"/>
          </p:cNvSpPr>
          <p:nvPr/>
        </p:nvSpPr>
        <p:spPr bwMode="auto">
          <a:xfrm>
            <a:off x="4119563" y="3160713"/>
            <a:ext cx="3905250" cy="366712"/>
          </a:xfrm>
          <a:prstGeom prst="rect">
            <a:avLst/>
          </a:prstGeom>
          <a:noFill/>
          <a:ln w="9525">
            <a:noFill/>
            <a:miter lim="800000"/>
            <a:headEnd/>
            <a:tailEnd/>
          </a:ln>
          <a:effectLst/>
        </p:spPr>
        <p:txBody>
          <a:bodyPr wrap="none">
            <a:spAutoFit/>
          </a:bodyPr>
          <a:lstStyle/>
          <a:p>
            <a:r>
              <a:rPr lang="pt-BR" b="1"/>
              <a:t>O cargo que se tem , ou influência</a:t>
            </a:r>
          </a:p>
        </p:txBody>
      </p:sp>
      <p:sp>
        <p:nvSpPr>
          <p:cNvPr id="101385" name="Text Box 9"/>
          <p:cNvSpPr txBox="1">
            <a:spLocks noChangeArrowheads="1"/>
          </p:cNvSpPr>
          <p:nvPr/>
        </p:nvSpPr>
        <p:spPr bwMode="auto">
          <a:xfrm>
            <a:off x="4840288" y="3689350"/>
            <a:ext cx="4102100" cy="336550"/>
          </a:xfrm>
          <a:prstGeom prst="rect">
            <a:avLst/>
          </a:prstGeom>
          <a:noFill/>
          <a:ln w="9525">
            <a:noFill/>
            <a:miter lim="800000"/>
            <a:headEnd/>
            <a:tailEnd/>
          </a:ln>
          <a:effectLst/>
        </p:spPr>
        <p:txBody>
          <a:bodyPr wrap="none">
            <a:spAutoFit/>
          </a:bodyPr>
          <a:lstStyle/>
          <a:p>
            <a:r>
              <a:rPr lang="pt-BR" sz="1600" b="1"/>
              <a:t>Documentos,fatos, sem questionamento</a:t>
            </a:r>
          </a:p>
        </p:txBody>
      </p:sp>
      <p:sp>
        <p:nvSpPr>
          <p:cNvPr id="101386" name="Text Box 10"/>
          <p:cNvSpPr txBox="1">
            <a:spLocks noChangeArrowheads="1"/>
          </p:cNvSpPr>
          <p:nvPr/>
        </p:nvSpPr>
        <p:spPr bwMode="auto">
          <a:xfrm>
            <a:off x="4840288" y="4097338"/>
            <a:ext cx="3257550" cy="366712"/>
          </a:xfrm>
          <a:prstGeom prst="rect">
            <a:avLst/>
          </a:prstGeom>
          <a:noFill/>
          <a:ln w="9525">
            <a:noFill/>
            <a:miter lim="800000"/>
            <a:headEnd/>
            <a:tailEnd/>
          </a:ln>
          <a:effectLst/>
        </p:spPr>
        <p:txBody>
          <a:bodyPr wrap="none">
            <a:spAutoFit/>
          </a:bodyPr>
          <a:lstStyle/>
          <a:p>
            <a:r>
              <a:rPr lang="pt-BR" b="1"/>
              <a:t>Disputa por algo em comum</a:t>
            </a:r>
          </a:p>
        </p:txBody>
      </p:sp>
      <p:sp>
        <p:nvSpPr>
          <p:cNvPr id="101387" name="Text Box 11"/>
          <p:cNvSpPr txBox="1">
            <a:spLocks noChangeArrowheads="1"/>
          </p:cNvSpPr>
          <p:nvPr/>
        </p:nvSpPr>
        <p:spPr bwMode="auto">
          <a:xfrm>
            <a:off x="4624388" y="4624388"/>
            <a:ext cx="3822700" cy="581025"/>
          </a:xfrm>
          <a:prstGeom prst="rect">
            <a:avLst/>
          </a:prstGeom>
          <a:noFill/>
          <a:ln w="9525">
            <a:noFill/>
            <a:miter lim="800000"/>
            <a:headEnd/>
            <a:tailEnd/>
          </a:ln>
          <a:effectLst/>
        </p:spPr>
        <p:txBody>
          <a:bodyPr wrap="none">
            <a:spAutoFit/>
          </a:bodyPr>
          <a:lstStyle/>
          <a:p>
            <a:r>
              <a:rPr lang="pt-BR" sz="1600" b="1"/>
              <a:t>Justificar o presente com o passado, </a:t>
            </a:r>
          </a:p>
          <a:p>
            <a:r>
              <a:rPr lang="pt-BR" sz="1600" b="1"/>
              <a:t>“sempre foi assim”</a:t>
            </a:r>
          </a:p>
        </p:txBody>
      </p:sp>
      <p:sp>
        <p:nvSpPr>
          <p:cNvPr id="101388" name="Text Box 12"/>
          <p:cNvSpPr txBox="1">
            <a:spLocks noChangeArrowheads="1"/>
          </p:cNvSpPr>
          <p:nvPr/>
        </p:nvSpPr>
        <p:spPr bwMode="auto">
          <a:xfrm>
            <a:off x="4984750" y="5129213"/>
            <a:ext cx="4294188" cy="336550"/>
          </a:xfrm>
          <a:prstGeom prst="rect">
            <a:avLst/>
          </a:prstGeom>
          <a:noFill/>
          <a:ln w="9525">
            <a:noFill/>
            <a:miter lim="800000"/>
            <a:headEnd/>
            <a:tailEnd/>
          </a:ln>
          <a:effectLst/>
        </p:spPr>
        <p:txBody>
          <a:bodyPr wrap="none">
            <a:spAutoFit/>
          </a:bodyPr>
          <a:lstStyle/>
          <a:p>
            <a:r>
              <a:rPr lang="pt-BR" sz="1600" b="1"/>
              <a:t>Qdo há o compromisso de outras pessoas</a:t>
            </a:r>
          </a:p>
        </p:txBody>
      </p:sp>
      <p:sp>
        <p:nvSpPr>
          <p:cNvPr id="101389" name="Text Box 13"/>
          <p:cNvSpPr txBox="1">
            <a:spLocks noChangeArrowheads="1"/>
          </p:cNvSpPr>
          <p:nvPr/>
        </p:nvSpPr>
        <p:spPr bwMode="auto">
          <a:xfrm>
            <a:off x="4270375" y="5805488"/>
            <a:ext cx="4873625" cy="336550"/>
          </a:xfrm>
          <a:prstGeom prst="rect">
            <a:avLst/>
          </a:prstGeom>
          <a:noFill/>
          <a:ln w="9525">
            <a:noFill/>
            <a:miter lim="800000"/>
            <a:headEnd/>
            <a:tailEnd/>
          </a:ln>
          <a:effectLst/>
        </p:spPr>
        <p:txBody>
          <a:bodyPr wrap="none">
            <a:spAutoFit/>
          </a:bodyPr>
          <a:lstStyle/>
          <a:p>
            <a:r>
              <a:rPr lang="pt-BR" sz="1600"/>
              <a:t> </a:t>
            </a:r>
            <a:r>
              <a:rPr lang="pt-BR" sz="1600" b="1"/>
              <a:t>A que esta abertamente dita e a não verbalizada</a:t>
            </a:r>
            <a:endParaRPr lang="pt-BR" sz="1600"/>
          </a:p>
        </p:txBody>
      </p:sp>
      <p:sp>
        <p:nvSpPr>
          <p:cNvPr id="101390" name="Text Box 14"/>
          <p:cNvSpPr txBox="1">
            <a:spLocks noChangeArrowheads="1"/>
          </p:cNvSpPr>
          <p:nvPr/>
        </p:nvSpPr>
        <p:spPr bwMode="auto">
          <a:xfrm>
            <a:off x="3111500" y="6329363"/>
            <a:ext cx="1695450" cy="366712"/>
          </a:xfrm>
          <a:prstGeom prst="rect">
            <a:avLst/>
          </a:prstGeom>
          <a:noFill/>
          <a:ln w="9525">
            <a:noFill/>
            <a:miter lim="800000"/>
            <a:headEnd/>
            <a:tailEnd/>
          </a:ln>
          <a:effectLst/>
        </p:spPr>
        <p:txBody>
          <a:bodyPr wrap="none">
            <a:spAutoFit/>
          </a:bodyPr>
          <a:lstStyle/>
          <a:p>
            <a:r>
              <a:rPr lang="pt-BR" b="1"/>
              <a:t>Toma lá da cá</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C8B4D5CA-DFEA-4129-A656-C187637D4F05}" type="slidenum">
              <a:rPr lang="pt-BR"/>
              <a:pPr/>
              <a:t>74</a:t>
            </a:fld>
            <a:endParaRPr lang="pt-BR"/>
          </a:p>
        </p:txBody>
      </p:sp>
      <p:sp>
        <p:nvSpPr>
          <p:cNvPr id="102402"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02403"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a:t>
            </a:r>
          </a:p>
        </p:txBody>
      </p:sp>
      <p:pic>
        <p:nvPicPr>
          <p:cNvPr id="102405" name="Picture 5"/>
          <p:cNvPicPr>
            <a:picLocks noChangeAspect="1" noChangeArrowheads="1"/>
          </p:cNvPicPr>
          <p:nvPr/>
        </p:nvPicPr>
        <p:blipFill>
          <a:blip r:embed="rId2" cstate="print"/>
          <a:srcRect/>
          <a:stretch>
            <a:fillRect/>
          </a:stretch>
        </p:blipFill>
        <p:spPr bwMode="auto">
          <a:xfrm>
            <a:off x="250825" y="1196975"/>
            <a:ext cx="8604250" cy="5256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CCAF6235-076E-4FE6-9206-6A8199619A89}" type="slidenum">
              <a:rPr lang="pt-BR"/>
              <a:pPr/>
              <a:t>75</a:t>
            </a:fld>
            <a:endParaRPr lang="pt-BR"/>
          </a:p>
        </p:txBody>
      </p:sp>
      <p:sp>
        <p:nvSpPr>
          <p:cNvPr id="103426"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03427"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a:t>
            </a:r>
          </a:p>
        </p:txBody>
      </p:sp>
      <p:pic>
        <p:nvPicPr>
          <p:cNvPr id="103429" name="Picture 5"/>
          <p:cNvPicPr>
            <a:picLocks noChangeAspect="1" noChangeArrowheads="1"/>
          </p:cNvPicPr>
          <p:nvPr/>
        </p:nvPicPr>
        <p:blipFill>
          <a:blip r:embed="rId2" cstate="print"/>
          <a:srcRect/>
          <a:stretch>
            <a:fillRect/>
          </a:stretch>
        </p:blipFill>
        <p:spPr bwMode="auto">
          <a:xfrm>
            <a:off x="0" y="1196975"/>
            <a:ext cx="9144000" cy="5040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5859508D-4E05-4823-9D23-B2FD66F2F7EA}" type="slidenum">
              <a:rPr lang="pt-BR"/>
              <a:pPr/>
              <a:t>76</a:t>
            </a:fld>
            <a:endParaRPr lang="pt-BR"/>
          </a:p>
        </p:txBody>
      </p:sp>
      <p:sp>
        <p:nvSpPr>
          <p:cNvPr id="104450"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04451"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a:t>
            </a:r>
          </a:p>
        </p:txBody>
      </p:sp>
      <p:pic>
        <p:nvPicPr>
          <p:cNvPr id="104453" name="Picture 5"/>
          <p:cNvPicPr>
            <a:picLocks noChangeAspect="1" noChangeArrowheads="1"/>
          </p:cNvPicPr>
          <p:nvPr/>
        </p:nvPicPr>
        <p:blipFill>
          <a:blip r:embed="rId2" cstate="print"/>
          <a:srcRect/>
          <a:stretch>
            <a:fillRect/>
          </a:stretch>
        </p:blipFill>
        <p:spPr bwMode="auto">
          <a:xfrm>
            <a:off x="539750" y="1052513"/>
            <a:ext cx="8135938" cy="523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0A7AC3EF-5BED-4A1E-B107-D2CAD9541360}" type="slidenum">
              <a:rPr lang="pt-BR"/>
              <a:pPr/>
              <a:t>77</a:t>
            </a:fld>
            <a:endParaRPr lang="pt-BR"/>
          </a:p>
        </p:txBody>
      </p:sp>
      <p:sp>
        <p:nvSpPr>
          <p:cNvPr id="105474"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05475"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a:t>
            </a:r>
          </a:p>
        </p:txBody>
      </p:sp>
      <p:pic>
        <p:nvPicPr>
          <p:cNvPr id="105477" name="Picture 5"/>
          <p:cNvPicPr>
            <a:picLocks noChangeAspect="1" noChangeArrowheads="1"/>
          </p:cNvPicPr>
          <p:nvPr/>
        </p:nvPicPr>
        <p:blipFill>
          <a:blip r:embed="rId2" cstate="print"/>
          <a:srcRect/>
          <a:stretch>
            <a:fillRect/>
          </a:stretch>
        </p:blipFill>
        <p:spPr bwMode="auto">
          <a:xfrm>
            <a:off x="0" y="1052513"/>
            <a:ext cx="8893175" cy="566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0D5C831A-4BAB-4189-B615-2885817E146C}" type="slidenum">
              <a:rPr lang="pt-BR"/>
              <a:pPr/>
              <a:t>78</a:t>
            </a:fld>
            <a:endParaRPr lang="pt-BR"/>
          </a:p>
        </p:txBody>
      </p:sp>
      <p:sp>
        <p:nvSpPr>
          <p:cNvPr id="106498"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06499"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a:t>
            </a:r>
          </a:p>
        </p:txBody>
      </p:sp>
      <p:pic>
        <p:nvPicPr>
          <p:cNvPr id="106501" name="Picture 5"/>
          <p:cNvPicPr>
            <a:picLocks noChangeAspect="1" noChangeArrowheads="1"/>
          </p:cNvPicPr>
          <p:nvPr/>
        </p:nvPicPr>
        <p:blipFill>
          <a:blip r:embed="rId2" cstate="print"/>
          <a:srcRect/>
          <a:stretch>
            <a:fillRect/>
          </a:stretch>
        </p:blipFill>
        <p:spPr bwMode="auto">
          <a:xfrm>
            <a:off x="395288" y="1125538"/>
            <a:ext cx="8496300" cy="5256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12E012DF-8D7B-45FA-8559-3EB640A1CCE6}" type="slidenum">
              <a:rPr lang="pt-BR"/>
              <a:pPr/>
              <a:t>79</a:t>
            </a:fld>
            <a:endParaRPr lang="pt-BR"/>
          </a:p>
        </p:txBody>
      </p:sp>
      <p:sp>
        <p:nvSpPr>
          <p:cNvPr id="107522" name="Rectangle 2"/>
          <p:cNvSpPr>
            <a:spLocks noGrp="1" noChangeArrowheads="1"/>
          </p:cNvSpPr>
          <p:nvPr>
            <p:ph type="title"/>
          </p:nvPr>
        </p:nvSpPr>
        <p:spPr bwMode="auto">
          <a:xfrm>
            <a:off x="468313"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07523" name="Rectangle 3"/>
          <p:cNvSpPr>
            <a:spLocks noGrp="1" noChangeArrowheads="1"/>
          </p:cNvSpPr>
          <p:nvPr>
            <p:ph type="body" idx="1"/>
          </p:nvPr>
        </p:nvSpPr>
        <p:spPr>
          <a:xfrm>
            <a:off x="395288" y="620713"/>
            <a:ext cx="8229600" cy="576262"/>
          </a:xfrm>
        </p:spPr>
        <p:txBody>
          <a:bodyPr/>
          <a:lstStyle/>
          <a:p>
            <a:pPr>
              <a:lnSpc>
                <a:spcPct val="110000"/>
              </a:lnSpc>
              <a:buFontTx/>
              <a:buNone/>
            </a:pPr>
            <a:r>
              <a:rPr lang="pt-BR" sz="2800"/>
              <a:t>	</a:t>
            </a:r>
            <a:r>
              <a:rPr lang="pt-BR" sz="2000"/>
              <a:t>Variáveis da negociação </a:t>
            </a:r>
          </a:p>
          <a:p>
            <a:pPr>
              <a:lnSpc>
                <a:spcPct val="110000"/>
              </a:lnSpc>
              <a:buFontTx/>
              <a:buNone/>
            </a:pPr>
            <a:r>
              <a:rPr lang="pt-BR" sz="1200"/>
              <a:t>fonte:/www.fadepe.com.br/restrito/conteudo_pos/8_gestao_pessoas_VARIaVEIS%20BaSICAS%20DO%20PROCESSO%20DE%20NEGOCIAcaO.pdf</a:t>
            </a:r>
          </a:p>
        </p:txBody>
      </p:sp>
      <p:pic>
        <p:nvPicPr>
          <p:cNvPr id="107525" name="Picture 5"/>
          <p:cNvPicPr>
            <a:picLocks noChangeAspect="1" noChangeArrowheads="1"/>
          </p:cNvPicPr>
          <p:nvPr/>
        </p:nvPicPr>
        <p:blipFill>
          <a:blip r:embed="rId2" cstate="print"/>
          <a:srcRect/>
          <a:stretch>
            <a:fillRect/>
          </a:stretch>
        </p:blipFill>
        <p:spPr bwMode="auto">
          <a:xfrm>
            <a:off x="250825" y="1557338"/>
            <a:ext cx="8893175" cy="5040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9662BFCD-E3B1-4D6C-AB0A-FBB1A0DFF296}" type="slidenum">
              <a:rPr lang="pt-BR"/>
              <a:pPr/>
              <a:t>8</a:t>
            </a:fld>
            <a:endParaRPr lang="pt-BR"/>
          </a:p>
        </p:txBody>
      </p:sp>
      <p:sp>
        <p:nvSpPr>
          <p:cNvPr id="31746"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31747" name="Rectangle 3"/>
          <p:cNvSpPr>
            <a:spLocks noGrp="1" noChangeArrowheads="1"/>
          </p:cNvSpPr>
          <p:nvPr>
            <p:ph type="body" idx="1"/>
          </p:nvPr>
        </p:nvSpPr>
        <p:spPr>
          <a:xfrm>
            <a:off x="457200" y="1052513"/>
            <a:ext cx="8229600" cy="5073650"/>
          </a:xfrm>
          <a:ln/>
        </p:spPr>
        <p:txBody>
          <a:bodyPr/>
          <a:lstStyle/>
          <a:p>
            <a:pPr>
              <a:lnSpc>
                <a:spcPct val="80000"/>
              </a:lnSpc>
              <a:buFontTx/>
              <a:buNone/>
            </a:pPr>
            <a:r>
              <a:rPr lang="pt-BR" sz="1800"/>
              <a:t>O que é negociação ?</a:t>
            </a:r>
          </a:p>
          <a:p>
            <a:pPr>
              <a:lnSpc>
                <a:spcPct val="80000"/>
              </a:lnSpc>
              <a:buFontTx/>
              <a:buNone/>
            </a:pPr>
            <a:endParaRPr lang="pt-BR" sz="1800"/>
          </a:p>
          <a:p>
            <a:r>
              <a:rPr lang="pt-BR" sz="2000" i="1"/>
              <a:t>“Todos nós negociamos, pois a negociação é simplesmente um modo eficiente de conseguir aquilo que queremos; negociamos para resolver nossas diferenças e negociamos por interesse próprio, para satisfazer nossas necessidades”</a:t>
            </a:r>
          </a:p>
          <a:p>
            <a:pPr algn="ctr">
              <a:lnSpc>
                <a:spcPct val="80000"/>
              </a:lnSpc>
              <a:buFontTx/>
              <a:buNone/>
            </a:pPr>
            <a:endParaRPr lang="pt-BR" sz="1700" i="1"/>
          </a:p>
          <a:p>
            <a:pPr>
              <a:lnSpc>
                <a:spcPct val="150000"/>
              </a:lnSpc>
              <a:buFontTx/>
              <a:buNone/>
            </a:pPr>
            <a:r>
              <a:rPr lang="pt-BR" sz="1800"/>
              <a:t>	Seu sucesso profissional depende bastante da habilidade em negociar. Faça uma análise do seu dia-a-dia: clientes, fornecedores, bancos, negociações internas - tudo requer negociação. Ainda mais agora, com a instabilidade do mercado, teremos muitas negociações sobre reajustes e realinhamentos de preços.</a:t>
            </a:r>
          </a:p>
          <a:p>
            <a:pPr>
              <a:lnSpc>
                <a:spcPct val="80000"/>
              </a:lnSpc>
            </a:pPr>
            <a:endParaRPr lang="pt-BR" sz="18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Espaço Reservado para Número de Slide 6"/>
          <p:cNvSpPr>
            <a:spLocks noGrp="1"/>
          </p:cNvSpPr>
          <p:nvPr>
            <p:ph type="sldNum" sz="quarter" idx="12"/>
          </p:nvPr>
        </p:nvSpPr>
        <p:spPr/>
        <p:txBody>
          <a:bodyPr/>
          <a:lstStyle/>
          <a:p>
            <a:fld id="{50C34C2E-C3F2-4120-8ABE-9F82B4EA1C91}" type="slidenum">
              <a:rPr lang="pt-BR"/>
              <a:pPr/>
              <a:t>80</a:t>
            </a:fld>
            <a:endParaRPr lang="pt-BR"/>
          </a:p>
        </p:txBody>
      </p:sp>
      <p:sp>
        <p:nvSpPr>
          <p:cNvPr id="1822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82275" name="Rectangle 3"/>
          <p:cNvSpPr>
            <a:spLocks noChangeArrowheads="1"/>
          </p:cNvSpPr>
          <p:nvPr/>
        </p:nvSpPr>
        <p:spPr bwMode="auto">
          <a:xfrm>
            <a:off x="0" y="-527050"/>
            <a:ext cx="9144000" cy="0"/>
          </a:xfrm>
          <a:prstGeom prst="rect">
            <a:avLst/>
          </a:prstGeom>
          <a:noFill/>
          <a:ln w="9525">
            <a:noFill/>
            <a:miter lim="800000"/>
            <a:headEnd/>
            <a:tailEnd/>
          </a:ln>
          <a:effectLst/>
        </p:spPr>
        <p:txBody>
          <a:bodyPr wrap="none">
            <a:spAutoFit/>
          </a:bodyPr>
          <a:lstStyle/>
          <a:p>
            <a:endParaRPr lang="pt-BR"/>
          </a:p>
        </p:txBody>
      </p:sp>
      <p:sp>
        <p:nvSpPr>
          <p:cNvPr id="182276" name="Rectangle 4"/>
          <p:cNvSpPr>
            <a:spLocks noChangeArrowheads="1"/>
          </p:cNvSpPr>
          <p:nvPr/>
        </p:nvSpPr>
        <p:spPr bwMode="auto">
          <a:xfrm>
            <a:off x="0" y="-527050"/>
            <a:ext cx="9144000" cy="0"/>
          </a:xfrm>
          <a:prstGeom prst="rect">
            <a:avLst/>
          </a:prstGeom>
          <a:noFill/>
          <a:ln w="9525">
            <a:noFill/>
            <a:miter lim="800000"/>
            <a:headEnd/>
            <a:tailEnd/>
          </a:ln>
          <a:effectLst/>
        </p:spPr>
        <p:txBody>
          <a:bodyPr wrap="none">
            <a:spAutoFit/>
          </a:bodyPr>
          <a:lstStyle/>
          <a:p>
            <a:endParaRPr lang="pt-BR"/>
          </a:p>
        </p:txBody>
      </p:sp>
      <p:graphicFrame>
        <p:nvGraphicFramePr>
          <p:cNvPr id="182277" name="Group 5"/>
          <p:cNvGraphicFramePr>
            <a:graphicFrameLocks noGrp="1"/>
          </p:cNvGraphicFramePr>
          <p:nvPr/>
        </p:nvGraphicFramePr>
        <p:xfrm>
          <a:off x="9525" y="-107950"/>
          <a:ext cx="587375" cy="419100"/>
        </p:xfrm>
        <a:graphic>
          <a:graphicData uri="http://schemas.openxmlformats.org/drawingml/2006/table">
            <a:tbl>
              <a:tblPr/>
              <a:tblGrid>
                <a:gridCol w="587375"/>
              </a:tblGrid>
              <a:tr h="4191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solidFill>
                      <a:srgbClr val="FFFFFF"/>
                    </a:solidFill>
                  </a:tcPr>
                </a:tc>
              </a:tr>
            </a:tbl>
          </a:graphicData>
        </a:graphic>
      </p:graphicFrame>
      <p:graphicFrame>
        <p:nvGraphicFramePr>
          <p:cNvPr id="182283" name="Group 11"/>
          <p:cNvGraphicFramePr>
            <a:graphicFrameLocks noGrp="1"/>
          </p:cNvGraphicFramePr>
          <p:nvPr/>
        </p:nvGraphicFramePr>
        <p:xfrm>
          <a:off x="3048000" y="-107950"/>
          <a:ext cx="596900" cy="419100"/>
        </p:xfrm>
        <a:graphic>
          <a:graphicData uri="http://schemas.openxmlformats.org/drawingml/2006/table">
            <a:tbl>
              <a:tblPr/>
              <a:tblGrid>
                <a:gridCol w="596900"/>
              </a:tblGrid>
              <a:tr h="4191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solidFill>
                      <a:srgbClr val="FFFFFF"/>
                    </a:solidFill>
                  </a:tcPr>
                </a:tc>
              </a:tr>
            </a:tbl>
          </a:graphicData>
        </a:graphic>
      </p:graphicFrame>
      <p:graphicFrame>
        <p:nvGraphicFramePr>
          <p:cNvPr id="182289" name="Group 17"/>
          <p:cNvGraphicFramePr>
            <a:graphicFrameLocks noGrp="1"/>
          </p:cNvGraphicFramePr>
          <p:nvPr>
            <p:ph sz="half" idx="2"/>
          </p:nvPr>
        </p:nvGraphicFramePr>
        <p:xfrm>
          <a:off x="539750" y="719138"/>
          <a:ext cx="7991475" cy="6138862"/>
        </p:xfrm>
        <a:graphic>
          <a:graphicData uri="http://schemas.openxmlformats.org/drawingml/2006/table">
            <a:tbl>
              <a:tblPr/>
              <a:tblGrid>
                <a:gridCol w="2895600"/>
                <a:gridCol w="730250"/>
                <a:gridCol w="723900"/>
                <a:gridCol w="3641725"/>
              </a:tblGrid>
              <a:tr h="1873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PROCESSO DE NEGOCIAÇÃO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2794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IMPORTÂNCIA DA COMUNICAÇÃO NO PROCESSO DE NEGOCIAÇÃO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2809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VARIÁVEIS BÁSICAS DE UM PROCESSO DE NEGOCIAÇÃO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19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2809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HABILIDADES ESSENCIAIS DOS NEGOCIAÇÕES</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48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PLANEJAMENTO DA NEGOCIAÇÃO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BUSCA DE UMA NEGOCIAÇÃO EVOLUTIVA, SEGUNDO O PRÍNCIPIO DE HERARQUIZAÇÃO DE SISTEMAS</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873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QUESTÃO ÉTICA NA NEGOCIAÇÃO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2794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ENVOLVIMENTO DE UMA TERCEIRA PARTE NO CONFLITO</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2794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USO DOS TIPOS PSICOLOGICOS NA SOLUÇÃO DOS CONFLITOS</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36671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PREOCUPAÇÃO COM AS WELTANSHAUUNGEN DOS PARTICIPANTES</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163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tr>
              <a:tr h="3651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CAPACIDADE PARA LIDAR COM AS DIFERENTES WELTANSHAUUNGEN DOS ENVOLVIDOS</a:t>
                      </a:r>
                      <a:endParaRPr kumimoji="0" lang="pt-B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cs typeface="Arial" charset="0"/>
                        </a:rPr>
                        <a:t> </a:t>
                      </a:r>
                      <a:endParaRPr kumimoji="0" lang="pt-B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solidFill>
                      <a:srgbClr val="FFFFFF"/>
                    </a:solidFill>
                  </a:tcPr>
                </a:tc>
              </a:tr>
            </a:tbl>
          </a:graphicData>
        </a:graphic>
      </p:graphicFrame>
      <p:sp>
        <p:nvSpPr>
          <p:cNvPr id="182423" name="Rectangle 151"/>
          <p:cNvSpPr>
            <a:spLocks noGrp="1" noChangeArrowheads="1"/>
          </p:cNvSpPr>
          <p:nvPr>
            <p:ph type="body" sz="half" idx="1"/>
          </p:nvPr>
        </p:nvSpPr>
        <p:spPr>
          <a:xfrm>
            <a:off x="5724525" y="692150"/>
            <a:ext cx="3419475" cy="1296988"/>
          </a:xfrm>
        </p:spPr>
        <p:txBody>
          <a:bodyPr/>
          <a:lstStyle/>
          <a:p>
            <a:pPr>
              <a:lnSpc>
                <a:spcPct val="130000"/>
              </a:lnSpc>
              <a:buFontTx/>
              <a:buNone/>
            </a:pPr>
            <a:r>
              <a:rPr lang="pt-BR" sz="2000"/>
              <a:t>	Proposta esquemática para a abordagem sistêmica de negociação</a:t>
            </a:r>
          </a:p>
        </p:txBody>
      </p:sp>
      <p:sp>
        <p:nvSpPr>
          <p:cNvPr id="182424" name="Line 152"/>
          <p:cNvSpPr>
            <a:spLocks noChangeShapeType="1"/>
          </p:cNvSpPr>
          <p:nvPr/>
        </p:nvSpPr>
        <p:spPr bwMode="auto">
          <a:xfrm flipH="1" flipV="1">
            <a:off x="5651500" y="908050"/>
            <a:ext cx="0" cy="2160588"/>
          </a:xfrm>
          <a:prstGeom prst="line">
            <a:avLst/>
          </a:prstGeom>
          <a:noFill/>
          <a:ln w="9525">
            <a:solidFill>
              <a:schemeClr val="tx1"/>
            </a:solidFill>
            <a:round/>
            <a:headEnd/>
            <a:tailEnd/>
          </a:ln>
          <a:effectLst/>
        </p:spPr>
        <p:txBody>
          <a:bodyPr/>
          <a:lstStyle/>
          <a:p>
            <a:endParaRPr lang="pt-BR"/>
          </a:p>
        </p:txBody>
      </p:sp>
      <p:sp>
        <p:nvSpPr>
          <p:cNvPr id="182425" name="Line 153"/>
          <p:cNvSpPr>
            <a:spLocks noChangeShapeType="1"/>
          </p:cNvSpPr>
          <p:nvPr/>
        </p:nvSpPr>
        <p:spPr bwMode="auto">
          <a:xfrm flipH="1" flipV="1">
            <a:off x="5651500" y="3500438"/>
            <a:ext cx="0" cy="3097212"/>
          </a:xfrm>
          <a:prstGeom prst="line">
            <a:avLst/>
          </a:prstGeom>
          <a:noFill/>
          <a:ln w="9525">
            <a:solidFill>
              <a:schemeClr val="tx1"/>
            </a:solidFill>
            <a:round/>
            <a:headEnd/>
            <a:tailEnd/>
          </a:ln>
          <a:effectLst/>
        </p:spPr>
        <p:txBody>
          <a:bodyPr/>
          <a:lstStyle/>
          <a:p>
            <a:endParaRPr lang="pt-BR"/>
          </a:p>
        </p:txBody>
      </p:sp>
      <p:sp>
        <p:nvSpPr>
          <p:cNvPr id="182426" name="Line 154"/>
          <p:cNvSpPr>
            <a:spLocks noChangeShapeType="1"/>
          </p:cNvSpPr>
          <p:nvPr/>
        </p:nvSpPr>
        <p:spPr bwMode="auto">
          <a:xfrm flipV="1">
            <a:off x="3419475" y="836613"/>
            <a:ext cx="1944688" cy="0"/>
          </a:xfrm>
          <a:prstGeom prst="line">
            <a:avLst/>
          </a:prstGeom>
          <a:noFill/>
          <a:ln w="9525">
            <a:solidFill>
              <a:schemeClr val="tx1"/>
            </a:solidFill>
            <a:round/>
            <a:headEnd/>
            <a:tailEnd type="triangle" w="med" len="med"/>
          </a:ln>
          <a:effectLst/>
        </p:spPr>
        <p:txBody>
          <a:bodyPr/>
          <a:lstStyle/>
          <a:p>
            <a:endParaRPr lang="pt-BR"/>
          </a:p>
        </p:txBody>
      </p:sp>
      <p:sp>
        <p:nvSpPr>
          <p:cNvPr id="182427" name="Line 155"/>
          <p:cNvSpPr>
            <a:spLocks noChangeShapeType="1"/>
          </p:cNvSpPr>
          <p:nvPr/>
        </p:nvSpPr>
        <p:spPr bwMode="auto">
          <a:xfrm flipV="1">
            <a:off x="3419475" y="1412875"/>
            <a:ext cx="1944688" cy="0"/>
          </a:xfrm>
          <a:prstGeom prst="line">
            <a:avLst/>
          </a:prstGeom>
          <a:noFill/>
          <a:ln w="9525">
            <a:solidFill>
              <a:schemeClr val="tx1"/>
            </a:solidFill>
            <a:round/>
            <a:headEnd/>
            <a:tailEnd type="triangle" w="med" len="med"/>
          </a:ln>
          <a:effectLst/>
        </p:spPr>
        <p:txBody>
          <a:bodyPr/>
          <a:lstStyle/>
          <a:p>
            <a:endParaRPr lang="pt-BR"/>
          </a:p>
        </p:txBody>
      </p:sp>
      <p:sp>
        <p:nvSpPr>
          <p:cNvPr id="182428" name="Line 156"/>
          <p:cNvSpPr>
            <a:spLocks noChangeShapeType="1"/>
          </p:cNvSpPr>
          <p:nvPr/>
        </p:nvSpPr>
        <p:spPr bwMode="auto">
          <a:xfrm flipV="1">
            <a:off x="3419475" y="2060575"/>
            <a:ext cx="1944688" cy="0"/>
          </a:xfrm>
          <a:prstGeom prst="line">
            <a:avLst/>
          </a:prstGeom>
          <a:noFill/>
          <a:ln w="9525">
            <a:solidFill>
              <a:schemeClr val="tx1"/>
            </a:solidFill>
            <a:round/>
            <a:headEnd/>
            <a:tailEnd type="triangle" w="med" len="med"/>
          </a:ln>
          <a:effectLst/>
        </p:spPr>
        <p:txBody>
          <a:bodyPr/>
          <a:lstStyle/>
          <a:p>
            <a:endParaRPr lang="pt-BR"/>
          </a:p>
        </p:txBody>
      </p:sp>
      <p:sp>
        <p:nvSpPr>
          <p:cNvPr id="182429" name="Line 157"/>
          <p:cNvSpPr>
            <a:spLocks noChangeShapeType="1"/>
          </p:cNvSpPr>
          <p:nvPr/>
        </p:nvSpPr>
        <p:spPr bwMode="auto">
          <a:xfrm flipV="1">
            <a:off x="3419475" y="3284538"/>
            <a:ext cx="1439863" cy="0"/>
          </a:xfrm>
          <a:prstGeom prst="line">
            <a:avLst/>
          </a:prstGeom>
          <a:noFill/>
          <a:ln w="9525">
            <a:solidFill>
              <a:schemeClr val="tx1"/>
            </a:solidFill>
            <a:round/>
            <a:headEnd/>
            <a:tailEnd type="triangle" w="med" len="med"/>
          </a:ln>
          <a:effectLst/>
        </p:spPr>
        <p:txBody>
          <a:bodyPr/>
          <a:lstStyle/>
          <a:p>
            <a:endParaRPr lang="pt-BR"/>
          </a:p>
        </p:txBody>
      </p:sp>
      <p:sp>
        <p:nvSpPr>
          <p:cNvPr id="182430" name="Line 158"/>
          <p:cNvSpPr>
            <a:spLocks noChangeShapeType="1"/>
          </p:cNvSpPr>
          <p:nvPr/>
        </p:nvSpPr>
        <p:spPr bwMode="auto">
          <a:xfrm flipV="1">
            <a:off x="3419475" y="3860800"/>
            <a:ext cx="1944688" cy="0"/>
          </a:xfrm>
          <a:prstGeom prst="line">
            <a:avLst/>
          </a:prstGeom>
          <a:noFill/>
          <a:ln w="9525">
            <a:solidFill>
              <a:schemeClr val="tx1"/>
            </a:solidFill>
            <a:round/>
            <a:headEnd/>
            <a:tailEnd type="triangle" w="med" len="med"/>
          </a:ln>
          <a:effectLst/>
        </p:spPr>
        <p:txBody>
          <a:bodyPr/>
          <a:lstStyle/>
          <a:p>
            <a:endParaRPr lang="pt-BR"/>
          </a:p>
        </p:txBody>
      </p:sp>
      <p:sp>
        <p:nvSpPr>
          <p:cNvPr id="182431" name="Line 159"/>
          <p:cNvSpPr>
            <a:spLocks noChangeShapeType="1"/>
          </p:cNvSpPr>
          <p:nvPr/>
        </p:nvSpPr>
        <p:spPr bwMode="auto">
          <a:xfrm flipV="1">
            <a:off x="3419475" y="4437063"/>
            <a:ext cx="1944688" cy="0"/>
          </a:xfrm>
          <a:prstGeom prst="line">
            <a:avLst/>
          </a:prstGeom>
          <a:noFill/>
          <a:ln w="9525">
            <a:solidFill>
              <a:schemeClr val="tx1"/>
            </a:solidFill>
            <a:round/>
            <a:headEnd/>
            <a:tailEnd type="triangle" w="med" len="med"/>
          </a:ln>
          <a:effectLst/>
        </p:spPr>
        <p:txBody>
          <a:bodyPr/>
          <a:lstStyle/>
          <a:p>
            <a:endParaRPr lang="pt-BR"/>
          </a:p>
        </p:txBody>
      </p:sp>
      <p:sp>
        <p:nvSpPr>
          <p:cNvPr id="182432" name="Line 160"/>
          <p:cNvSpPr>
            <a:spLocks noChangeShapeType="1"/>
          </p:cNvSpPr>
          <p:nvPr/>
        </p:nvSpPr>
        <p:spPr bwMode="auto">
          <a:xfrm flipV="1">
            <a:off x="3419475" y="5084763"/>
            <a:ext cx="1944688" cy="0"/>
          </a:xfrm>
          <a:prstGeom prst="line">
            <a:avLst/>
          </a:prstGeom>
          <a:noFill/>
          <a:ln w="9525">
            <a:solidFill>
              <a:schemeClr val="tx1"/>
            </a:solidFill>
            <a:round/>
            <a:headEnd/>
            <a:tailEnd type="triangle" w="med" len="med"/>
          </a:ln>
          <a:effectLst/>
        </p:spPr>
        <p:txBody>
          <a:bodyPr/>
          <a:lstStyle/>
          <a:p>
            <a:endParaRPr lang="pt-BR"/>
          </a:p>
        </p:txBody>
      </p:sp>
      <p:sp>
        <p:nvSpPr>
          <p:cNvPr id="182433" name="Line 161"/>
          <p:cNvSpPr>
            <a:spLocks noChangeShapeType="1"/>
          </p:cNvSpPr>
          <p:nvPr/>
        </p:nvSpPr>
        <p:spPr bwMode="auto">
          <a:xfrm flipV="1">
            <a:off x="3419475" y="5805488"/>
            <a:ext cx="1944688" cy="0"/>
          </a:xfrm>
          <a:prstGeom prst="line">
            <a:avLst/>
          </a:prstGeom>
          <a:noFill/>
          <a:ln w="9525">
            <a:solidFill>
              <a:schemeClr val="tx1"/>
            </a:solidFill>
            <a:round/>
            <a:headEnd/>
            <a:tailEnd type="triangle" w="med" len="med"/>
          </a:ln>
          <a:effectLst/>
        </p:spPr>
        <p:txBody>
          <a:bodyPr/>
          <a:lstStyle/>
          <a:p>
            <a:endParaRPr lang="pt-BR"/>
          </a:p>
        </p:txBody>
      </p:sp>
      <p:sp>
        <p:nvSpPr>
          <p:cNvPr id="182434" name="Line 162"/>
          <p:cNvSpPr>
            <a:spLocks noChangeShapeType="1"/>
          </p:cNvSpPr>
          <p:nvPr/>
        </p:nvSpPr>
        <p:spPr bwMode="auto">
          <a:xfrm flipV="1">
            <a:off x="3419475" y="6524625"/>
            <a:ext cx="1944688" cy="0"/>
          </a:xfrm>
          <a:prstGeom prst="line">
            <a:avLst/>
          </a:prstGeom>
          <a:noFill/>
          <a:ln w="9525">
            <a:solidFill>
              <a:schemeClr val="tx1"/>
            </a:solidFill>
            <a:round/>
            <a:headEnd/>
            <a:tailEnd type="triangle" w="med" len="med"/>
          </a:ln>
          <a:effectLst/>
        </p:spPr>
        <p:txBody>
          <a:bodyPr/>
          <a:lstStyle/>
          <a:p>
            <a:endParaRPr lang="pt-B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ço Reservado para Número de Slide 6"/>
          <p:cNvSpPr>
            <a:spLocks noGrp="1"/>
          </p:cNvSpPr>
          <p:nvPr>
            <p:ph type="sldNum" sz="quarter" idx="12"/>
          </p:nvPr>
        </p:nvSpPr>
        <p:spPr/>
        <p:txBody>
          <a:bodyPr/>
          <a:lstStyle/>
          <a:p>
            <a:fld id="{C4ED58FA-52E2-470B-99CC-F6098E0271E8}" type="slidenum">
              <a:rPr lang="pt-BR"/>
              <a:pPr/>
              <a:t>81</a:t>
            </a:fld>
            <a:endParaRPr lang="pt-BR"/>
          </a:p>
        </p:txBody>
      </p:sp>
      <p:sp>
        <p:nvSpPr>
          <p:cNvPr id="1085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08547"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08551" name="Text Box 7"/>
          <p:cNvSpPr txBox="1">
            <a:spLocks noChangeArrowheads="1"/>
          </p:cNvSpPr>
          <p:nvPr/>
        </p:nvSpPr>
        <p:spPr bwMode="auto">
          <a:xfrm>
            <a:off x="395288" y="620713"/>
            <a:ext cx="4603750" cy="668337"/>
          </a:xfrm>
          <a:prstGeom prst="rect">
            <a:avLst/>
          </a:prstGeom>
          <a:noFill/>
          <a:ln w="9525">
            <a:noFill/>
            <a:miter lim="800000"/>
            <a:headEnd/>
            <a:tailEnd/>
          </a:ln>
          <a:effectLst/>
        </p:spPr>
        <p:txBody>
          <a:bodyPr wrap="none">
            <a:spAutoFit/>
          </a:bodyPr>
          <a:lstStyle/>
          <a:p>
            <a:pPr>
              <a:lnSpc>
                <a:spcPct val="110000"/>
              </a:lnSpc>
              <a:spcBef>
                <a:spcPct val="20000"/>
              </a:spcBef>
            </a:pPr>
            <a:r>
              <a:rPr lang="pt-BR" b="1"/>
              <a:t>Habilidade Essenciais dos negociadores</a:t>
            </a:r>
          </a:p>
          <a:p>
            <a:endParaRPr lang="pt-BR"/>
          </a:p>
        </p:txBody>
      </p:sp>
      <p:graphicFrame>
        <p:nvGraphicFramePr>
          <p:cNvPr id="108597" name="Group 53"/>
          <p:cNvGraphicFramePr>
            <a:graphicFrameLocks noGrp="1"/>
          </p:cNvGraphicFramePr>
          <p:nvPr>
            <p:ph sz="half" idx="2"/>
          </p:nvPr>
        </p:nvGraphicFramePr>
        <p:xfrm>
          <a:off x="250825" y="1125538"/>
          <a:ext cx="8642350" cy="5753100"/>
        </p:xfrm>
        <a:graphic>
          <a:graphicData uri="http://schemas.openxmlformats.org/drawingml/2006/table">
            <a:tbl>
              <a:tblPr/>
              <a:tblGrid>
                <a:gridCol w="4322763"/>
                <a:gridCol w="4319587"/>
              </a:tblGrid>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Negociadores convencionais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Negociadores não convencionais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Utilização de questões que terminam abertamente – evitando respostas “sim, não”.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Utilização de equívocos, entender para para que o outro torne a explicar e acrescente informações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2363">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Utilização relatar o que o outro disse, com objetivo de mostrar atenção e que o outro acrescente algo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Exagero = Ampliar tudo que o outro diz , para questionar uma posição extrema, a qual se sabe que a outra parte esta pronta a tomar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213">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Uso do silêncio, para forçar a outra parte a compartilhar informações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Mudança inesperada, dizer ou fazer algo, repentino para criar um efeito de surpresa.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Sumarização, para medir o progresso da negociação e construir acordos prévios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Sarcasmo, utiliza-se de zombarias para provocar reações emocionais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confirmação dos sentimentos e moções para aliviar tensões e reforçar confiança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Sufocação, sufocar a outra parte com excesso de questões e informações para tentar enfraquecê-la.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ço Reservado para Número de Slide 6"/>
          <p:cNvSpPr>
            <a:spLocks noGrp="1"/>
          </p:cNvSpPr>
          <p:nvPr>
            <p:ph type="sldNum" sz="quarter" idx="12"/>
          </p:nvPr>
        </p:nvSpPr>
        <p:spPr/>
        <p:txBody>
          <a:bodyPr/>
          <a:lstStyle/>
          <a:p>
            <a:fld id="{1EABFBE2-5264-423D-B387-D63EDB57C257}" type="slidenum">
              <a:rPr lang="pt-BR"/>
              <a:pPr/>
              <a:t>82</a:t>
            </a:fld>
            <a:endParaRPr lang="pt-BR"/>
          </a:p>
        </p:txBody>
      </p:sp>
      <p:sp>
        <p:nvSpPr>
          <p:cNvPr id="1136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13667"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13668" name="Text Box 4"/>
          <p:cNvSpPr txBox="1">
            <a:spLocks noChangeArrowheads="1"/>
          </p:cNvSpPr>
          <p:nvPr/>
        </p:nvSpPr>
        <p:spPr bwMode="auto">
          <a:xfrm>
            <a:off x="395288" y="620713"/>
            <a:ext cx="4603750" cy="668337"/>
          </a:xfrm>
          <a:prstGeom prst="rect">
            <a:avLst/>
          </a:prstGeom>
          <a:noFill/>
          <a:ln w="9525">
            <a:noFill/>
            <a:miter lim="800000"/>
            <a:headEnd/>
            <a:tailEnd/>
          </a:ln>
          <a:effectLst/>
        </p:spPr>
        <p:txBody>
          <a:bodyPr wrap="none">
            <a:spAutoFit/>
          </a:bodyPr>
          <a:lstStyle/>
          <a:p>
            <a:pPr>
              <a:lnSpc>
                <a:spcPct val="110000"/>
              </a:lnSpc>
              <a:spcBef>
                <a:spcPct val="20000"/>
              </a:spcBef>
            </a:pPr>
            <a:r>
              <a:rPr lang="pt-BR" b="1"/>
              <a:t>Habilidade Essenciais dos negociadores</a:t>
            </a:r>
          </a:p>
          <a:p>
            <a:endParaRPr lang="pt-BR"/>
          </a:p>
        </p:txBody>
      </p:sp>
      <p:graphicFrame>
        <p:nvGraphicFramePr>
          <p:cNvPr id="113712" name="Group 48"/>
          <p:cNvGraphicFramePr>
            <a:graphicFrameLocks noGrp="1"/>
          </p:cNvGraphicFramePr>
          <p:nvPr>
            <p:ph sz="half" idx="2"/>
          </p:nvPr>
        </p:nvGraphicFramePr>
        <p:xfrm>
          <a:off x="250825" y="1125538"/>
          <a:ext cx="8642350" cy="5688012"/>
        </p:xfrm>
        <a:graphic>
          <a:graphicData uri="http://schemas.openxmlformats.org/drawingml/2006/table">
            <a:tbl>
              <a:tblPr/>
              <a:tblGrid>
                <a:gridCol w="4322763"/>
                <a:gridCol w="4319587"/>
              </a:tblGrid>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Bloqueios psicológicos à negociação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Necessidade de ser simpático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Para evitar aborrecimentos acaba-se aceitando condições não favoráveis em prol da simpatia.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Necessidade de ser aceito e aprovado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Abrir mão de grandes quantias, somente para ouvir dizer que ele é uma boa pessoa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Temor de confrontação, conflito ou desarmonia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O negociador faz concessões para evitar o confronto”cara-cara”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Sentimento de culpa por defender seus interesses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Uma parte se sente trapaceando e obtendo vantagens , com isso a outra parte pode ganhar vantagem.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Temor de ser logrado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O medo de ser enganado faz com que o negociador torne impossível que outras pessoas negociem honestamente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Ser intimidado por pessoas dominadora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Negociadores acanhados e reservados podem se sentir inferiorizados por pessoas truculentas e intimidadoras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Falta de autoconfiança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A falta de confiança pode acelerar a negociação e permitir concessões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ço Reservado para Número de Slide 6"/>
          <p:cNvSpPr>
            <a:spLocks noGrp="1"/>
          </p:cNvSpPr>
          <p:nvPr>
            <p:ph type="sldNum" sz="quarter" idx="12"/>
          </p:nvPr>
        </p:nvSpPr>
        <p:spPr/>
        <p:txBody>
          <a:bodyPr/>
          <a:lstStyle/>
          <a:p>
            <a:fld id="{C50813B4-728D-4F28-8A67-1A5ACA747071}" type="slidenum">
              <a:rPr lang="pt-BR"/>
              <a:pPr/>
              <a:t>83</a:t>
            </a:fld>
            <a:endParaRPr lang="pt-BR"/>
          </a:p>
        </p:txBody>
      </p:sp>
      <p:sp>
        <p:nvSpPr>
          <p:cNvPr id="1146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14691"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14692" name="Text Box 4"/>
          <p:cNvSpPr txBox="1">
            <a:spLocks noChangeArrowheads="1"/>
          </p:cNvSpPr>
          <p:nvPr/>
        </p:nvSpPr>
        <p:spPr bwMode="auto">
          <a:xfrm>
            <a:off x="395288" y="620713"/>
            <a:ext cx="4603750" cy="668337"/>
          </a:xfrm>
          <a:prstGeom prst="rect">
            <a:avLst/>
          </a:prstGeom>
          <a:noFill/>
          <a:ln w="9525">
            <a:noFill/>
            <a:miter lim="800000"/>
            <a:headEnd/>
            <a:tailEnd/>
          </a:ln>
          <a:effectLst/>
        </p:spPr>
        <p:txBody>
          <a:bodyPr wrap="none">
            <a:spAutoFit/>
          </a:bodyPr>
          <a:lstStyle/>
          <a:p>
            <a:pPr>
              <a:lnSpc>
                <a:spcPct val="110000"/>
              </a:lnSpc>
              <a:spcBef>
                <a:spcPct val="20000"/>
              </a:spcBef>
            </a:pPr>
            <a:r>
              <a:rPr lang="pt-BR" b="1"/>
              <a:t>Habilidade Essenciais dos negociadores</a:t>
            </a:r>
          </a:p>
          <a:p>
            <a:endParaRPr lang="pt-BR"/>
          </a:p>
        </p:txBody>
      </p:sp>
      <p:graphicFrame>
        <p:nvGraphicFramePr>
          <p:cNvPr id="114729" name="Group 41"/>
          <p:cNvGraphicFramePr>
            <a:graphicFrameLocks noGrp="1"/>
          </p:cNvGraphicFramePr>
          <p:nvPr>
            <p:ph sz="half" idx="2"/>
          </p:nvPr>
        </p:nvGraphicFramePr>
        <p:xfrm>
          <a:off x="250825" y="1268413"/>
          <a:ext cx="8642350" cy="2871787"/>
        </p:xfrm>
        <a:graphic>
          <a:graphicData uri="http://schemas.openxmlformats.org/drawingml/2006/table">
            <a:tbl>
              <a:tblPr/>
              <a:tblGrid>
                <a:gridCol w="4322763"/>
                <a:gridCol w="4319587"/>
              </a:tblGrid>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Bloqueios psicológicos à negociação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838">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Dificuldade para pensar sob pressão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Quando é pressionado a responder várias perguntas imediatamente e tomar decisões , podendo cometer erros de julgamentos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Perspectiva de remorso do negociador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Insegurança em relação ao resultados da negociação. “foi a melhor decisão”, “o valor foi justo”, “fui ludibriado”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Temor de perder prestígio perante o chefe ou os colegas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A pressão dos colegas, chefia pode tornar o negociador mais agressivo do que havia planejado inicialmente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ço Reservado para Número de Slide 6"/>
          <p:cNvSpPr>
            <a:spLocks noGrp="1"/>
          </p:cNvSpPr>
          <p:nvPr>
            <p:ph type="sldNum" sz="quarter" idx="12"/>
          </p:nvPr>
        </p:nvSpPr>
        <p:spPr/>
        <p:txBody>
          <a:bodyPr/>
          <a:lstStyle/>
          <a:p>
            <a:fld id="{DDEA85BE-8521-4B0A-B702-2C0F9E815CBE}" type="slidenum">
              <a:rPr lang="pt-BR"/>
              <a:pPr/>
              <a:t>84</a:t>
            </a:fld>
            <a:endParaRPr lang="pt-BR"/>
          </a:p>
        </p:txBody>
      </p:sp>
      <p:sp>
        <p:nvSpPr>
          <p:cNvPr id="1157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15715"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15716" name="Text Box 4"/>
          <p:cNvSpPr txBox="1">
            <a:spLocks noChangeArrowheads="1"/>
          </p:cNvSpPr>
          <p:nvPr/>
        </p:nvSpPr>
        <p:spPr bwMode="auto">
          <a:xfrm>
            <a:off x="395288" y="620713"/>
            <a:ext cx="4603750" cy="668337"/>
          </a:xfrm>
          <a:prstGeom prst="rect">
            <a:avLst/>
          </a:prstGeom>
          <a:noFill/>
          <a:ln w="9525">
            <a:noFill/>
            <a:miter lim="800000"/>
            <a:headEnd/>
            <a:tailEnd/>
          </a:ln>
          <a:effectLst/>
        </p:spPr>
        <p:txBody>
          <a:bodyPr wrap="none">
            <a:spAutoFit/>
          </a:bodyPr>
          <a:lstStyle/>
          <a:p>
            <a:pPr>
              <a:lnSpc>
                <a:spcPct val="110000"/>
              </a:lnSpc>
              <a:spcBef>
                <a:spcPct val="20000"/>
              </a:spcBef>
            </a:pPr>
            <a:r>
              <a:rPr lang="pt-BR" b="1"/>
              <a:t>Habilidade Essenciais dos negociadores</a:t>
            </a:r>
          </a:p>
          <a:p>
            <a:endParaRPr lang="pt-BR"/>
          </a:p>
        </p:txBody>
      </p:sp>
      <p:graphicFrame>
        <p:nvGraphicFramePr>
          <p:cNvPr id="115763" name="Group 51"/>
          <p:cNvGraphicFramePr>
            <a:graphicFrameLocks noGrp="1"/>
          </p:cNvGraphicFramePr>
          <p:nvPr>
            <p:ph sz="half" idx="2"/>
          </p:nvPr>
        </p:nvGraphicFramePr>
        <p:xfrm>
          <a:off x="250825" y="1125538"/>
          <a:ext cx="8642350" cy="4978400"/>
        </p:xfrm>
        <a:graphic>
          <a:graphicData uri="http://schemas.openxmlformats.org/drawingml/2006/table">
            <a:tbl>
              <a:tblPr/>
              <a:tblGrid>
                <a:gridCol w="4322763"/>
                <a:gridCol w="4319587"/>
              </a:tblGrid>
              <a:tr h="1936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Por que é importante conhecer as habilidades dos negociadores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Concentrar-se nas idéias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Encarar a discussão como uma oportunidade de reflexão e revisão de opiniões, e não um choque entre posições diferentes. Busque soluções que harmonize posturas diferentes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Discutir as proposições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As discussões devem ser mais objetivas e efetivas, evite situações pontuais e já resolvidos, preconceitos , fatos irrelevantes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Proporcionar alternativas para a outra parte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Buscar alternativas , pode gerar novas possibilidades de ação e servir de base para atingir os acordos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Ter objetividade no equacionamento dos problemas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Não se concentrar no assunto em discussão e querer, repentinamente resolver todos os problemas pode acabar confundindo, e não resolvendo nenhum deles.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Apresentar proposta concreta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Não apresentar proposta , pode levar longas discussões sem conclusões, perdendo-se a objetividade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ço Reservado para Número de Slide 6"/>
          <p:cNvSpPr>
            <a:spLocks noGrp="1"/>
          </p:cNvSpPr>
          <p:nvPr>
            <p:ph type="sldNum" sz="quarter" idx="12"/>
          </p:nvPr>
        </p:nvSpPr>
        <p:spPr/>
        <p:txBody>
          <a:bodyPr/>
          <a:lstStyle/>
          <a:p>
            <a:fld id="{C8E81F2F-EAD4-4D74-9CE4-576CF1ADF16D}" type="slidenum">
              <a:rPr lang="pt-BR"/>
              <a:pPr/>
              <a:t>85</a:t>
            </a:fld>
            <a:endParaRPr lang="pt-BR"/>
          </a:p>
        </p:txBody>
      </p:sp>
      <p:sp>
        <p:nvSpPr>
          <p:cNvPr id="1167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16739"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16740" name="Text Box 4"/>
          <p:cNvSpPr txBox="1">
            <a:spLocks noChangeArrowheads="1"/>
          </p:cNvSpPr>
          <p:nvPr/>
        </p:nvSpPr>
        <p:spPr bwMode="auto">
          <a:xfrm>
            <a:off x="395288" y="620713"/>
            <a:ext cx="4603750" cy="668337"/>
          </a:xfrm>
          <a:prstGeom prst="rect">
            <a:avLst/>
          </a:prstGeom>
          <a:noFill/>
          <a:ln w="9525">
            <a:noFill/>
            <a:miter lim="800000"/>
            <a:headEnd/>
            <a:tailEnd/>
          </a:ln>
          <a:effectLst/>
        </p:spPr>
        <p:txBody>
          <a:bodyPr wrap="none">
            <a:spAutoFit/>
          </a:bodyPr>
          <a:lstStyle/>
          <a:p>
            <a:pPr>
              <a:lnSpc>
                <a:spcPct val="110000"/>
              </a:lnSpc>
              <a:spcBef>
                <a:spcPct val="20000"/>
              </a:spcBef>
            </a:pPr>
            <a:r>
              <a:rPr lang="pt-BR" b="1"/>
              <a:t>Habilidade Essenciais dos negociadores</a:t>
            </a:r>
          </a:p>
          <a:p>
            <a:endParaRPr lang="pt-BR"/>
          </a:p>
        </p:txBody>
      </p:sp>
      <p:graphicFrame>
        <p:nvGraphicFramePr>
          <p:cNvPr id="116781" name="Group 45"/>
          <p:cNvGraphicFramePr>
            <a:graphicFrameLocks noGrp="1"/>
          </p:cNvGraphicFramePr>
          <p:nvPr>
            <p:ph sz="half" idx="2"/>
          </p:nvPr>
        </p:nvGraphicFramePr>
        <p:xfrm>
          <a:off x="250825" y="1125538"/>
          <a:ext cx="8642350" cy="5562600"/>
        </p:xfrm>
        <a:graphic>
          <a:graphicData uri="http://schemas.openxmlformats.org/drawingml/2006/table">
            <a:tbl>
              <a:tblPr/>
              <a:tblGrid>
                <a:gridCol w="4322763"/>
                <a:gridCol w="4319587"/>
              </a:tblGrid>
              <a:tr h="1936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Por que é importante conhecer as habilidades dos negociadores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Saber falar e saber ouvir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É fundamental saber falar na hora certa transmitindo corretamente sua mensagem. Saber ouvir , além propiciar a oportunidade de colher idéias, sentimentos . Assim é possível valorizar as idéias do outro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Colocar-se no lugar da outra parte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É fundamental conhecer o outro lado, suas necessidades e problemas, inclusive para conhecer argumentos e ter condições de responde-los e rebate-los, se for o caso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Ter consciência que se negocia o tempo todo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Compreender a importância da negociação e se aprimorar constantemente e fundamental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Saber interpretar o comportamento humano e as reações das pessoas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Possibilita interpretar as reações, maneiras de agir e de pensar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Separar os relacionamentos pessoais dos interesses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Confundir relacionamento pessoal com interesses pode atrapalhar os resltados da negociação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 Evitar estruturar um relacionamento em função de um acordo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Este acordo pode ser rompido e por em risco o relacionamento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ço Reservado para Número de Slide 6"/>
          <p:cNvSpPr>
            <a:spLocks noGrp="1"/>
          </p:cNvSpPr>
          <p:nvPr>
            <p:ph type="sldNum" sz="quarter" idx="12"/>
          </p:nvPr>
        </p:nvSpPr>
        <p:spPr/>
        <p:txBody>
          <a:bodyPr/>
          <a:lstStyle/>
          <a:p>
            <a:fld id="{418A2D91-2718-48AF-B951-379C2B66C259}" type="slidenum">
              <a:rPr lang="pt-BR"/>
              <a:pPr/>
              <a:t>86</a:t>
            </a:fld>
            <a:endParaRPr lang="pt-BR"/>
          </a:p>
        </p:txBody>
      </p:sp>
      <p:sp>
        <p:nvSpPr>
          <p:cNvPr id="1177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17763"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17764" name="Text Box 4"/>
          <p:cNvSpPr txBox="1">
            <a:spLocks noChangeArrowheads="1"/>
          </p:cNvSpPr>
          <p:nvPr/>
        </p:nvSpPr>
        <p:spPr bwMode="auto">
          <a:xfrm>
            <a:off x="395288" y="620713"/>
            <a:ext cx="4603750" cy="668337"/>
          </a:xfrm>
          <a:prstGeom prst="rect">
            <a:avLst/>
          </a:prstGeom>
          <a:noFill/>
          <a:ln w="9525">
            <a:noFill/>
            <a:miter lim="800000"/>
            <a:headEnd/>
            <a:tailEnd/>
          </a:ln>
          <a:effectLst/>
        </p:spPr>
        <p:txBody>
          <a:bodyPr wrap="none">
            <a:spAutoFit/>
          </a:bodyPr>
          <a:lstStyle/>
          <a:p>
            <a:pPr>
              <a:lnSpc>
                <a:spcPct val="110000"/>
              </a:lnSpc>
              <a:spcBef>
                <a:spcPct val="20000"/>
              </a:spcBef>
            </a:pPr>
            <a:r>
              <a:rPr lang="pt-BR" b="1"/>
              <a:t>Habilidade Essenciais dos negociadores</a:t>
            </a:r>
          </a:p>
          <a:p>
            <a:endParaRPr lang="pt-BR"/>
          </a:p>
        </p:txBody>
      </p:sp>
      <p:graphicFrame>
        <p:nvGraphicFramePr>
          <p:cNvPr id="117825" name="Group 65"/>
          <p:cNvGraphicFramePr>
            <a:graphicFrameLocks noGrp="1"/>
          </p:cNvGraphicFramePr>
          <p:nvPr>
            <p:ph sz="half" idx="2"/>
          </p:nvPr>
        </p:nvGraphicFramePr>
        <p:xfrm>
          <a:off x="250825" y="1125538"/>
          <a:ext cx="8642350" cy="5487987"/>
        </p:xfrm>
        <a:graphic>
          <a:graphicData uri="http://schemas.openxmlformats.org/drawingml/2006/table">
            <a:tbl>
              <a:tblPr/>
              <a:tblGrid>
                <a:gridCol w="8642350"/>
              </a:tblGrid>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Você como negociador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Você fala a maior parte do tempo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Você fica impaciente e interrompe o outro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Você termina as frases alheia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Você começa a argumentar antes que a outra pessoa tenha terminado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Você julga continuamente as mensagens da outra pessoa como “acreditável” ou “inacreditável”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Você se desliga logo e finge dar atenção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Você procura ouvir fatos e não idéias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Você raramente dá retorno visual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Você se distrai facilmente com a linguagem emocional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pt-BR" sz="1600" b="0" i="0" u="none" strike="noStrike" cap="none" normalizeH="0" baseline="0" smtClean="0">
                          <a:ln>
                            <a:noFill/>
                          </a:ln>
                          <a:solidFill>
                            <a:schemeClr val="tx1"/>
                          </a:solidFill>
                          <a:effectLst/>
                          <a:latin typeface="Arial" charset="0"/>
                        </a:rPr>
                        <a:t>Você se deixa distrair pela aparência ou personalidade da pessoa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F040DE53-AF55-4005-9B5C-FDED5FA56507}" type="slidenum">
              <a:rPr lang="pt-BR"/>
              <a:pPr/>
              <a:t>87</a:t>
            </a:fld>
            <a:endParaRPr lang="pt-BR"/>
          </a:p>
        </p:txBody>
      </p:sp>
      <p:sp>
        <p:nvSpPr>
          <p:cNvPr id="11878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18787"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18788" name="Text Box 4"/>
          <p:cNvSpPr txBox="1">
            <a:spLocks noChangeArrowheads="1"/>
          </p:cNvSpPr>
          <p:nvPr/>
        </p:nvSpPr>
        <p:spPr bwMode="auto">
          <a:xfrm>
            <a:off x="395288" y="836613"/>
            <a:ext cx="3346450" cy="393700"/>
          </a:xfrm>
          <a:prstGeom prst="rect">
            <a:avLst/>
          </a:prstGeom>
          <a:noFill/>
          <a:ln w="9525">
            <a:noFill/>
            <a:miter lim="800000"/>
            <a:headEnd/>
            <a:tailEnd/>
          </a:ln>
          <a:effectLst/>
        </p:spPr>
        <p:txBody>
          <a:bodyPr wrap="none">
            <a:spAutoFit/>
          </a:bodyPr>
          <a:lstStyle/>
          <a:p>
            <a:pPr>
              <a:lnSpc>
                <a:spcPct val="110000"/>
              </a:lnSpc>
              <a:spcBef>
                <a:spcPct val="20000"/>
              </a:spcBef>
            </a:pPr>
            <a:r>
              <a:rPr lang="pt-BR" b="1"/>
              <a:t>Planejamento da Negociação</a:t>
            </a:r>
            <a:endParaRPr lang="pt-BR"/>
          </a:p>
        </p:txBody>
      </p:sp>
      <p:pic>
        <p:nvPicPr>
          <p:cNvPr id="118816" name="Picture 32"/>
          <p:cNvPicPr>
            <a:picLocks noChangeAspect="1" noChangeArrowheads="1"/>
          </p:cNvPicPr>
          <p:nvPr/>
        </p:nvPicPr>
        <p:blipFill>
          <a:blip r:embed="rId2" cstate="print"/>
          <a:srcRect/>
          <a:stretch>
            <a:fillRect/>
          </a:stretch>
        </p:blipFill>
        <p:spPr bwMode="auto">
          <a:xfrm>
            <a:off x="395288" y="1412875"/>
            <a:ext cx="8208962" cy="4824413"/>
          </a:xfrm>
          <a:prstGeom prst="rect">
            <a:avLst/>
          </a:prstGeom>
          <a:noFill/>
          <a:ln w="9525">
            <a:noFill/>
            <a:miter lim="800000"/>
            <a:headEnd/>
            <a:tailEnd/>
          </a:ln>
          <a:effectLst/>
        </p:spPr>
      </p:pic>
      <p:sp>
        <p:nvSpPr>
          <p:cNvPr id="118817" name="Rectangle 33"/>
          <p:cNvSpPr>
            <a:spLocks noChangeArrowheads="1"/>
          </p:cNvSpPr>
          <p:nvPr/>
        </p:nvSpPr>
        <p:spPr bwMode="auto">
          <a:xfrm>
            <a:off x="0" y="6613525"/>
            <a:ext cx="3697288" cy="244475"/>
          </a:xfrm>
          <a:prstGeom prst="rect">
            <a:avLst/>
          </a:prstGeom>
          <a:noFill/>
          <a:ln w="9525">
            <a:noFill/>
            <a:miter lim="800000"/>
            <a:headEnd/>
            <a:tailEnd/>
          </a:ln>
          <a:effectLst/>
        </p:spPr>
        <p:txBody>
          <a:bodyPr wrap="none">
            <a:spAutoFit/>
          </a:bodyPr>
          <a:lstStyle/>
          <a:p>
            <a:r>
              <a:rPr lang="pt-BR" sz="1000"/>
              <a:t>http://brasiladmin.com/arqs_negociacao/Aula5_negociacao.pdf</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71DB6B36-F794-4F27-8780-6F0D449332E8}" type="slidenum">
              <a:rPr lang="pt-BR"/>
              <a:pPr/>
              <a:t>88</a:t>
            </a:fld>
            <a:endParaRPr lang="pt-BR"/>
          </a:p>
        </p:txBody>
      </p:sp>
      <p:sp>
        <p:nvSpPr>
          <p:cNvPr id="1280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28003"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28004" name="Text Box 4"/>
          <p:cNvSpPr txBox="1">
            <a:spLocks noChangeArrowheads="1"/>
          </p:cNvSpPr>
          <p:nvPr/>
        </p:nvSpPr>
        <p:spPr bwMode="auto">
          <a:xfrm>
            <a:off x="395288" y="836613"/>
            <a:ext cx="8497887" cy="5675312"/>
          </a:xfrm>
          <a:prstGeom prst="rect">
            <a:avLst/>
          </a:prstGeom>
          <a:noFill/>
          <a:ln w="9525">
            <a:noFill/>
            <a:miter lim="800000"/>
            <a:headEnd/>
            <a:tailEnd/>
          </a:ln>
          <a:effectLst/>
        </p:spPr>
        <p:txBody>
          <a:bodyPr>
            <a:spAutoFit/>
          </a:bodyPr>
          <a:lstStyle/>
          <a:p>
            <a:pPr marL="342900" indent="-342900">
              <a:spcBef>
                <a:spcPct val="20000"/>
              </a:spcBef>
            </a:pPr>
            <a:r>
              <a:rPr lang="pt-BR" b="1"/>
              <a:t>Planejamento da Negociação</a:t>
            </a:r>
          </a:p>
          <a:p>
            <a:pPr marL="342900" indent="-342900">
              <a:spcBef>
                <a:spcPct val="20000"/>
              </a:spcBef>
            </a:pPr>
            <a:endParaRPr lang="pt-BR" b="1"/>
          </a:p>
          <a:p>
            <a:pPr marL="342900" indent="-342900">
              <a:lnSpc>
                <a:spcPct val="190000"/>
              </a:lnSpc>
              <a:spcBef>
                <a:spcPct val="20000"/>
              </a:spcBef>
            </a:pPr>
            <a:r>
              <a:rPr lang="pt-BR" b="1"/>
              <a:t>Como planejar uma negociação</a:t>
            </a:r>
          </a:p>
          <a:p>
            <a:pPr marL="342900" indent="-342900">
              <a:lnSpc>
                <a:spcPct val="190000"/>
              </a:lnSpc>
              <a:spcBef>
                <a:spcPct val="20000"/>
              </a:spcBef>
            </a:pPr>
            <a:r>
              <a:rPr lang="pt-BR"/>
              <a:t>1. </a:t>
            </a:r>
            <a:r>
              <a:rPr lang="pt-BR" b="1" u="sng"/>
              <a:t>Mapeamento da situação</a:t>
            </a:r>
          </a:p>
          <a:p>
            <a:pPr marL="800100" lvl="1" indent="-342900">
              <a:lnSpc>
                <a:spcPct val="190000"/>
              </a:lnSpc>
              <a:spcBef>
                <a:spcPct val="20000"/>
              </a:spcBef>
              <a:buFontTx/>
              <a:buChar char="•"/>
            </a:pPr>
            <a:r>
              <a:rPr lang="pt-BR"/>
              <a:t> Levantar lista de informações =&gt; tanto em relação a negociação em si como do negociador.</a:t>
            </a:r>
          </a:p>
          <a:p>
            <a:pPr marL="800100" lvl="1" indent="-342900">
              <a:lnSpc>
                <a:spcPct val="190000"/>
              </a:lnSpc>
              <a:spcBef>
                <a:spcPct val="20000"/>
              </a:spcBef>
              <a:buFontTx/>
              <a:buChar char="•"/>
            </a:pPr>
            <a:r>
              <a:rPr lang="pt-BR"/>
              <a:t> Identificar e priorizar as questões =&gt; identificação e a definição clara das questões e interesses envolvidos na disputa ou do problema, o próximo passo é estabelecer uma lista com prioridade e verificar se há uma interligação entre elas que gerarão resultados positivos.</a:t>
            </a:r>
          </a:p>
          <a:p>
            <a:pPr marL="800100" lvl="1" indent="-342900">
              <a:lnSpc>
                <a:spcPct val="190000"/>
              </a:lnSpc>
              <a:spcBef>
                <a:spcPct val="20000"/>
              </a:spcBef>
            </a:pPr>
            <a:r>
              <a:rPr lang="pt-BR" i="1"/>
              <a:t>Exemplo : disputa da laranja por 2 meninos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25AFB88F-407E-41B1-8BE2-2015266E1642}" type="slidenum">
              <a:rPr lang="pt-BR"/>
              <a:pPr/>
              <a:t>89</a:t>
            </a:fld>
            <a:endParaRPr lang="pt-BR"/>
          </a:p>
        </p:txBody>
      </p:sp>
      <p:sp>
        <p:nvSpPr>
          <p:cNvPr id="12902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29027"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29028" name="Text Box 4"/>
          <p:cNvSpPr txBox="1">
            <a:spLocks noChangeArrowheads="1"/>
          </p:cNvSpPr>
          <p:nvPr/>
        </p:nvSpPr>
        <p:spPr bwMode="auto">
          <a:xfrm>
            <a:off x="395288" y="836613"/>
            <a:ext cx="8497887" cy="5532437"/>
          </a:xfrm>
          <a:prstGeom prst="rect">
            <a:avLst/>
          </a:prstGeom>
          <a:noFill/>
          <a:ln w="9525">
            <a:noFill/>
            <a:miter lim="800000"/>
            <a:headEnd/>
            <a:tailEnd/>
          </a:ln>
          <a:effectLst/>
        </p:spPr>
        <p:txBody>
          <a:bodyPr>
            <a:spAutoFit/>
          </a:bodyPr>
          <a:lstStyle/>
          <a:p>
            <a:pPr marL="342900" indent="-342900">
              <a:lnSpc>
                <a:spcPct val="110000"/>
              </a:lnSpc>
              <a:spcBef>
                <a:spcPct val="20000"/>
              </a:spcBef>
            </a:pPr>
            <a:r>
              <a:rPr lang="pt-BR" b="1"/>
              <a:t>Planejamento da Negociação</a:t>
            </a:r>
          </a:p>
          <a:p>
            <a:pPr marL="342900" indent="-342900">
              <a:lnSpc>
                <a:spcPct val="110000"/>
              </a:lnSpc>
              <a:spcBef>
                <a:spcPct val="20000"/>
              </a:spcBef>
            </a:pPr>
            <a:endParaRPr lang="pt-BR" b="1"/>
          </a:p>
          <a:p>
            <a:pPr marL="342900" indent="-342900"/>
            <a:r>
              <a:rPr lang="pt-BR" b="1" i="1" u="sng"/>
              <a:t>2.	</a:t>
            </a:r>
            <a:r>
              <a:rPr lang="pt-BR" b="1" u="sng"/>
              <a:t>Estabelecimento de paramêtros para a negociação</a:t>
            </a:r>
          </a:p>
          <a:p>
            <a:pPr marL="800100" lvl="1" indent="-342900"/>
            <a:r>
              <a:rPr lang="pt-BR"/>
              <a:t> </a:t>
            </a:r>
          </a:p>
          <a:p>
            <a:pPr marL="800100" lvl="1" indent="-342900"/>
            <a:r>
              <a:rPr lang="pt-BR" b="1"/>
              <a:t>Itens importantes no processo de preparação da negociação</a:t>
            </a:r>
          </a:p>
          <a:p>
            <a:pPr marL="342900" indent="-342900">
              <a:lnSpc>
                <a:spcPct val="230000"/>
              </a:lnSpc>
              <a:spcBef>
                <a:spcPct val="20000"/>
              </a:spcBef>
              <a:buFontTx/>
              <a:buChar char="•"/>
            </a:pPr>
            <a:r>
              <a:rPr lang="pt-BR"/>
              <a:t> Definir metas ou objetivos =&gt; permite ao negociador a focar as suas ações durante as negociações</a:t>
            </a:r>
          </a:p>
          <a:p>
            <a:pPr marL="342900" indent="-342900">
              <a:lnSpc>
                <a:spcPct val="230000"/>
              </a:lnSpc>
              <a:spcBef>
                <a:spcPct val="20000"/>
              </a:spcBef>
              <a:buFontTx/>
              <a:buChar char="•"/>
            </a:pPr>
            <a:r>
              <a:rPr lang="pt-BR"/>
              <a:t> Listar o leque de acordos alternativos =&gt; além da meta , acordos alternativos devem ser colocados a mesa</a:t>
            </a:r>
          </a:p>
          <a:p>
            <a:pPr marL="342900" indent="-342900">
              <a:lnSpc>
                <a:spcPct val="230000"/>
              </a:lnSpc>
              <a:spcBef>
                <a:spcPct val="20000"/>
              </a:spcBef>
              <a:buFontTx/>
              <a:buChar char="•"/>
            </a:pPr>
            <a:r>
              <a:rPr lang="pt-BR"/>
              <a:t> Fixar os limites para a negociação =&gt; evita que as pessoas fechem acordos e se arrependam ou se sintam frustradas com  os resultados.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EB01848A-7DE7-4FA0-8031-B2B93CAF7E61}" type="slidenum">
              <a:rPr lang="pt-BR"/>
              <a:pPr/>
              <a:t>9</a:t>
            </a:fld>
            <a:endParaRPr lang="pt-BR"/>
          </a:p>
        </p:txBody>
      </p:sp>
      <p:sp>
        <p:nvSpPr>
          <p:cNvPr id="32770" name="Rectangle 2"/>
          <p:cNvSpPr>
            <a:spLocks noGrp="1" noChangeArrowheads="1"/>
          </p:cNvSpPr>
          <p:nvPr>
            <p:ph type="title"/>
          </p:nvPr>
        </p:nvSpPr>
        <p:spPr bwMode="auto">
          <a:xfrm>
            <a:off x="457200" y="274638"/>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32771" name="Rectangle 3"/>
          <p:cNvSpPr>
            <a:spLocks noGrp="1" noChangeArrowheads="1"/>
          </p:cNvSpPr>
          <p:nvPr>
            <p:ph type="body" idx="1"/>
          </p:nvPr>
        </p:nvSpPr>
        <p:spPr>
          <a:xfrm>
            <a:off x="457200" y="1052513"/>
            <a:ext cx="8229600" cy="5073650"/>
          </a:xfrm>
          <a:ln/>
        </p:spPr>
        <p:txBody>
          <a:bodyPr/>
          <a:lstStyle/>
          <a:p>
            <a:pPr>
              <a:lnSpc>
                <a:spcPct val="90000"/>
              </a:lnSpc>
              <a:buFontTx/>
              <a:buNone/>
            </a:pPr>
            <a:r>
              <a:rPr lang="pt-BR" sz="3600"/>
              <a:t>O que é negociação ?</a:t>
            </a:r>
          </a:p>
          <a:p>
            <a:pPr>
              <a:lnSpc>
                <a:spcPct val="90000"/>
              </a:lnSpc>
              <a:buFontTx/>
              <a:buNone/>
            </a:pPr>
            <a:r>
              <a:rPr lang="pt-BR" u="sng"/>
              <a:t>	Num conceito mais amplo, podemos dizer que:</a:t>
            </a:r>
          </a:p>
          <a:p>
            <a:pPr>
              <a:lnSpc>
                <a:spcPct val="90000"/>
              </a:lnSpc>
              <a:buFontTx/>
              <a:buNone/>
            </a:pPr>
            <a:endParaRPr lang="pt-BR" u="sng"/>
          </a:p>
          <a:p>
            <a:pPr>
              <a:lnSpc>
                <a:spcPct val="90000"/>
              </a:lnSpc>
              <a:buFontTx/>
              <a:buNone/>
            </a:pPr>
            <a:r>
              <a:rPr lang="pt-BR"/>
              <a:t>	“</a:t>
            </a:r>
            <a:r>
              <a:rPr lang="pt-BR" i="1"/>
              <a:t>Negociação é o processo em que se busca um acordo e todo acordo é conseqüência de decisões entre as partes. Busca-se alcançar objetivos definidos em situações de divergências de idéias, interesses e posições</a:t>
            </a:r>
            <a:r>
              <a:rPr lang="pt-BR" sz="3600"/>
              <a:t>.</a:t>
            </a:r>
          </a:p>
          <a:p>
            <a:pPr>
              <a:lnSpc>
                <a:spcPct val="90000"/>
              </a:lnSpc>
            </a:pPr>
            <a:endParaRPr lang="pt-BR" sz="36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5E814E37-2418-4D5C-A98B-4781395766EE}" type="slidenum">
              <a:rPr lang="pt-BR"/>
              <a:pPr/>
              <a:t>90</a:t>
            </a:fld>
            <a:endParaRPr lang="pt-BR"/>
          </a:p>
        </p:txBody>
      </p:sp>
      <p:sp>
        <p:nvSpPr>
          <p:cNvPr id="1208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20835"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20836" name="Text Box 4"/>
          <p:cNvSpPr txBox="1">
            <a:spLocks noChangeArrowheads="1"/>
          </p:cNvSpPr>
          <p:nvPr/>
        </p:nvSpPr>
        <p:spPr bwMode="auto">
          <a:xfrm>
            <a:off x="395288" y="836613"/>
            <a:ext cx="3346450" cy="393700"/>
          </a:xfrm>
          <a:prstGeom prst="rect">
            <a:avLst/>
          </a:prstGeom>
          <a:noFill/>
          <a:ln w="9525">
            <a:noFill/>
            <a:miter lim="800000"/>
            <a:headEnd/>
            <a:tailEnd/>
          </a:ln>
          <a:effectLst/>
        </p:spPr>
        <p:txBody>
          <a:bodyPr wrap="none">
            <a:spAutoFit/>
          </a:bodyPr>
          <a:lstStyle/>
          <a:p>
            <a:pPr>
              <a:lnSpc>
                <a:spcPct val="110000"/>
              </a:lnSpc>
              <a:spcBef>
                <a:spcPct val="20000"/>
              </a:spcBef>
            </a:pPr>
            <a:r>
              <a:rPr lang="pt-BR" b="1"/>
              <a:t>Planejamento da Negociação</a:t>
            </a:r>
            <a:endParaRPr lang="pt-BR"/>
          </a:p>
        </p:txBody>
      </p:sp>
      <p:sp>
        <p:nvSpPr>
          <p:cNvPr id="120837" name="Rectangle 5"/>
          <p:cNvSpPr>
            <a:spLocks noChangeArrowheads="1"/>
          </p:cNvSpPr>
          <p:nvPr/>
        </p:nvSpPr>
        <p:spPr bwMode="auto">
          <a:xfrm>
            <a:off x="0" y="6613525"/>
            <a:ext cx="3697288" cy="244475"/>
          </a:xfrm>
          <a:prstGeom prst="rect">
            <a:avLst/>
          </a:prstGeom>
          <a:noFill/>
          <a:ln w="9525">
            <a:noFill/>
            <a:miter lim="800000"/>
            <a:headEnd/>
            <a:tailEnd/>
          </a:ln>
          <a:effectLst/>
        </p:spPr>
        <p:txBody>
          <a:bodyPr wrap="none">
            <a:spAutoFit/>
          </a:bodyPr>
          <a:lstStyle/>
          <a:p>
            <a:r>
              <a:rPr lang="pt-BR" sz="1000"/>
              <a:t>http://brasiladmin.com/arqs_negociacao/Aula5_negociacao.pdf</a:t>
            </a:r>
          </a:p>
        </p:txBody>
      </p:sp>
      <p:pic>
        <p:nvPicPr>
          <p:cNvPr id="120839" name="Picture 7"/>
          <p:cNvPicPr>
            <a:picLocks noChangeAspect="1" noChangeArrowheads="1"/>
          </p:cNvPicPr>
          <p:nvPr/>
        </p:nvPicPr>
        <p:blipFill>
          <a:blip r:embed="rId2" cstate="print"/>
          <a:srcRect/>
          <a:stretch>
            <a:fillRect/>
          </a:stretch>
        </p:blipFill>
        <p:spPr bwMode="auto">
          <a:xfrm>
            <a:off x="323850" y="1341438"/>
            <a:ext cx="8594725" cy="507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9D9E4602-AE70-4E50-932C-5A8A2D49057D}" type="slidenum">
              <a:rPr lang="pt-BR"/>
              <a:pPr/>
              <a:t>91</a:t>
            </a:fld>
            <a:endParaRPr lang="pt-BR"/>
          </a:p>
        </p:txBody>
      </p:sp>
      <p:sp>
        <p:nvSpPr>
          <p:cNvPr id="1218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21859"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21860" name="Text Box 4"/>
          <p:cNvSpPr txBox="1">
            <a:spLocks noChangeArrowheads="1"/>
          </p:cNvSpPr>
          <p:nvPr/>
        </p:nvSpPr>
        <p:spPr bwMode="auto">
          <a:xfrm>
            <a:off x="395288" y="836613"/>
            <a:ext cx="3346450" cy="393700"/>
          </a:xfrm>
          <a:prstGeom prst="rect">
            <a:avLst/>
          </a:prstGeom>
          <a:noFill/>
          <a:ln w="9525">
            <a:noFill/>
            <a:miter lim="800000"/>
            <a:headEnd/>
            <a:tailEnd/>
          </a:ln>
          <a:effectLst/>
        </p:spPr>
        <p:txBody>
          <a:bodyPr wrap="none">
            <a:spAutoFit/>
          </a:bodyPr>
          <a:lstStyle/>
          <a:p>
            <a:pPr>
              <a:lnSpc>
                <a:spcPct val="110000"/>
              </a:lnSpc>
              <a:spcBef>
                <a:spcPct val="20000"/>
              </a:spcBef>
            </a:pPr>
            <a:r>
              <a:rPr lang="pt-BR" b="1"/>
              <a:t>Planejamento da Negociação</a:t>
            </a:r>
            <a:endParaRPr lang="pt-BR"/>
          </a:p>
        </p:txBody>
      </p:sp>
      <p:sp>
        <p:nvSpPr>
          <p:cNvPr id="121861" name="Rectangle 5"/>
          <p:cNvSpPr>
            <a:spLocks noChangeArrowheads="1"/>
          </p:cNvSpPr>
          <p:nvPr/>
        </p:nvSpPr>
        <p:spPr bwMode="auto">
          <a:xfrm>
            <a:off x="0" y="6613525"/>
            <a:ext cx="3697288" cy="244475"/>
          </a:xfrm>
          <a:prstGeom prst="rect">
            <a:avLst/>
          </a:prstGeom>
          <a:noFill/>
          <a:ln w="9525">
            <a:noFill/>
            <a:miter lim="800000"/>
            <a:headEnd/>
            <a:tailEnd/>
          </a:ln>
          <a:effectLst/>
        </p:spPr>
        <p:txBody>
          <a:bodyPr wrap="none">
            <a:spAutoFit/>
          </a:bodyPr>
          <a:lstStyle/>
          <a:p>
            <a:r>
              <a:rPr lang="pt-BR" sz="1000"/>
              <a:t>http://brasiladmin.com/arqs_negociacao/Aula5_negociacao.pdf</a:t>
            </a:r>
          </a:p>
        </p:txBody>
      </p:sp>
      <p:pic>
        <p:nvPicPr>
          <p:cNvPr id="121863" name="Picture 7"/>
          <p:cNvPicPr>
            <a:picLocks noChangeAspect="1" noChangeArrowheads="1"/>
          </p:cNvPicPr>
          <p:nvPr/>
        </p:nvPicPr>
        <p:blipFill>
          <a:blip r:embed="rId2" cstate="print"/>
          <a:srcRect/>
          <a:stretch>
            <a:fillRect/>
          </a:stretch>
        </p:blipFill>
        <p:spPr bwMode="auto">
          <a:xfrm>
            <a:off x="119063" y="1268413"/>
            <a:ext cx="8905875" cy="5322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62B2E5AB-197D-4642-B25A-19D4E66861CD}" type="slidenum">
              <a:rPr lang="pt-BR"/>
              <a:pPr/>
              <a:t>92</a:t>
            </a:fld>
            <a:endParaRPr lang="pt-BR"/>
          </a:p>
        </p:txBody>
      </p:sp>
      <p:sp>
        <p:nvSpPr>
          <p:cNvPr id="1228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22883"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22884" name="Text Box 4"/>
          <p:cNvSpPr txBox="1">
            <a:spLocks noChangeArrowheads="1"/>
          </p:cNvSpPr>
          <p:nvPr/>
        </p:nvSpPr>
        <p:spPr bwMode="auto">
          <a:xfrm>
            <a:off x="395288" y="836613"/>
            <a:ext cx="3346450" cy="393700"/>
          </a:xfrm>
          <a:prstGeom prst="rect">
            <a:avLst/>
          </a:prstGeom>
          <a:noFill/>
          <a:ln w="9525">
            <a:noFill/>
            <a:miter lim="800000"/>
            <a:headEnd/>
            <a:tailEnd/>
          </a:ln>
          <a:effectLst/>
        </p:spPr>
        <p:txBody>
          <a:bodyPr wrap="none">
            <a:spAutoFit/>
          </a:bodyPr>
          <a:lstStyle/>
          <a:p>
            <a:pPr>
              <a:lnSpc>
                <a:spcPct val="110000"/>
              </a:lnSpc>
              <a:spcBef>
                <a:spcPct val="20000"/>
              </a:spcBef>
            </a:pPr>
            <a:r>
              <a:rPr lang="pt-BR" b="1"/>
              <a:t>Planejamento da Negociação</a:t>
            </a:r>
            <a:endParaRPr lang="pt-BR"/>
          </a:p>
        </p:txBody>
      </p:sp>
      <p:sp>
        <p:nvSpPr>
          <p:cNvPr id="122885" name="Rectangle 5"/>
          <p:cNvSpPr>
            <a:spLocks noChangeArrowheads="1"/>
          </p:cNvSpPr>
          <p:nvPr/>
        </p:nvSpPr>
        <p:spPr bwMode="auto">
          <a:xfrm>
            <a:off x="0" y="6613525"/>
            <a:ext cx="3697288" cy="244475"/>
          </a:xfrm>
          <a:prstGeom prst="rect">
            <a:avLst/>
          </a:prstGeom>
          <a:noFill/>
          <a:ln w="9525">
            <a:noFill/>
            <a:miter lim="800000"/>
            <a:headEnd/>
            <a:tailEnd/>
          </a:ln>
          <a:effectLst/>
        </p:spPr>
        <p:txBody>
          <a:bodyPr wrap="none">
            <a:spAutoFit/>
          </a:bodyPr>
          <a:lstStyle/>
          <a:p>
            <a:r>
              <a:rPr lang="pt-BR" sz="1000"/>
              <a:t>http://brasiladmin.com/arqs_negociacao/Aula5_negociacao.pdf</a:t>
            </a:r>
          </a:p>
        </p:txBody>
      </p:sp>
      <p:pic>
        <p:nvPicPr>
          <p:cNvPr id="122887" name="Picture 7"/>
          <p:cNvPicPr>
            <a:picLocks noChangeAspect="1" noChangeArrowheads="1"/>
          </p:cNvPicPr>
          <p:nvPr/>
        </p:nvPicPr>
        <p:blipFill>
          <a:blip r:embed="rId2" cstate="print"/>
          <a:srcRect/>
          <a:stretch>
            <a:fillRect/>
          </a:stretch>
        </p:blipFill>
        <p:spPr bwMode="auto">
          <a:xfrm>
            <a:off x="250825" y="1412875"/>
            <a:ext cx="8916988" cy="4930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C329AA9F-78AE-4470-949A-3ECE0A6AFD09}" type="slidenum">
              <a:rPr lang="pt-BR"/>
              <a:pPr/>
              <a:t>93</a:t>
            </a:fld>
            <a:endParaRPr lang="pt-BR"/>
          </a:p>
        </p:txBody>
      </p:sp>
      <p:sp>
        <p:nvSpPr>
          <p:cNvPr id="12390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23907"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23908" name="Text Box 4"/>
          <p:cNvSpPr txBox="1">
            <a:spLocks noChangeArrowheads="1"/>
          </p:cNvSpPr>
          <p:nvPr/>
        </p:nvSpPr>
        <p:spPr bwMode="auto">
          <a:xfrm>
            <a:off x="395288" y="836613"/>
            <a:ext cx="3346450" cy="393700"/>
          </a:xfrm>
          <a:prstGeom prst="rect">
            <a:avLst/>
          </a:prstGeom>
          <a:noFill/>
          <a:ln w="9525">
            <a:noFill/>
            <a:miter lim="800000"/>
            <a:headEnd/>
            <a:tailEnd/>
          </a:ln>
          <a:effectLst/>
        </p:spPr>
        <p:txBody>
          <a:bodyPr wrap="none">
            <a:spAutoFit/>
          </a:bodyPr>
          <a:lstStyle/>
          <a:p>
            <a:pPr>
              <a:lnSpc>
                <a:spcPct val="110000"/>
              </a:lnSpc>
              <a:spcBef>
                <a:spcPct val="20000"/>
              </a:spcBef>
            </a:pPr>
            <a:r>
              <a:rPr lang="pt-BR" b="1"/>
              <a:t>Planejamento da Negociação</a:t>
            </a:r>
            <a:endParaRPr lang="pt-BR"/>
          </a:p>
        </p:txBody>
      </p:sp>
      <p:sp>
        <p:nvSpPr>
          <p:cNvPr id="123909" name="Rectangle 5"/>
          <p:cNvSpPr>
            <a:spLocks noChangeArrowheads="1"/>
          </p:cNvSpPr>
          <p:nvPr/>
        </p:nvSpPr>
        <p:spPr bwMode="auto">
          <a:xfrm>
            <a:off x="0" y="6613525"/>
            <a:ext cx="3697288" cy="244475"/>
          </a:xfrm>
          <a:prstGeom prst="rect">
            <a:avLst/>
          </a:prstGeom>
          <a:noFill/>
          <a:ln w="9525">
            <a:noFill/>
            <a:miter lim="800000"/>
            <a:headEnd/>
            <a:tailEnd/>
          </a:ln>
          <a:effectLst/>
        </p:spPr>
        <p:txBody>
          <a:bodyPr wrap="none">
            <a:spAutoFit/>
          </a:bodyPr>
          <a:lstStyle/>
          <a:p>
            <a:r>
              <a:rPr lang="pt-BR" sz="1000"/>
              <a:t>http://brasiladmin.com/arqs_negociacao/Aula5_negociacao.pdf</a:t>
            </a:r>
          </a:p>
        </p:txBody>
      </p:sp>
      <p:pic>
        <p:nvPicPr>
          <p:cNvPr id="123911" name="Picture 7"/>
          <p:cNvPicPr>
            <a:picLocks noChangeAspect="1" noChangeArrowheads="1"/>
          </p:cNvPicPr>
          <p:nvPr/>
        </p:nvPicPr>
        <p:blipFill>
          <a:blip r:embed="rId2" cstate="print"/>
          <a:srcRect/>
          <a:stretch>
            <a:fillRect/>
          </a:stretch>
        </p:blipFill>
        <p:spPr bwMode="auto">
          <a:xfrm>
            <a:off x="250825" y="1196975"/>
            <a:ext cx="8893175" cy="5346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0D708F7E-A916-4009-8C2C-CF8EF040E753}" type="slidenum">
              <a:rPr lang="pt-BR"/>
              <a:pPr/>
              <a:t>94</a:t>
            </a:fld>
            <a:endParaRPr lang="pt-BR"/>
          </a:p>
        </p:txBody>
      </p:sp>
      <p:sp>
        <p:nvSpPr>
          <p:cNvPr id="12493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24931"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24932" name="Text Box 4"/>
          <p:cNvSpPr txBox="1">
            <a:spLocks noChangeArrowheads="1"/>
          </p:cNvSpPr>
          <p:nvPr/>
        </p:nvSpPr>
        <p:spPr bwMode="auto">
          <a:xfrm>
            <a:off x="395288" y="836613"/>
            <a:ext cx="3346450" cy="393700"/>
          </a:xfrm>
          <a:prstGeom prst="rect">
            <a:avLst/>
          </a:prstGeom>
          <a:noFill/>
          <a:ln w="9525">
            <a:noFill/>
            <a:miter lim="800000"/>
            <a:headEnd/>
            <a:tailEnd/>
          </a:ln>
          <a:effectLst/>
        </p:spPr>
        <p:txBody>
          <a:bodyPr wrap="none">
            <a:spAutoFit/>
          </a:bodyPr>
          <a:lstStyle/>
          <a:p>
            <a:pPr>
              <a:lnSpc>
                <a:spcPct val="110000"/>
              </a:lnSpc>
              <a:spcBef>
                <a:spcPct val="20000"/>
              </a:spcBef>
            </a:pPr>
            <a:r>
              <a:rPr lang="pt-BR" b="1"/>
              <a:t>Planejamento da Negociação</a:t>
            </a:r>
            <a:endParaRPr lang="pt-BR"/>
          </a:p>
        </p:txBody>
      </p:sp>
      <p:sp>
        <p:nvSpPr>
          <p:cNvPr id="124933" name="Rectangle 5"/>
          <p:cNvSpPr>
            <a:spLocks noChangeArrowheads="1"/>
          </p:cNvSpPr>
          <p:nvPr/>
        </p:nvSpPr>
        <p:spPr bwMode="auto">
          <a:xfrm>
            <a:off x="0" y="6613525"/>
            <a:ext cx="3697288" cy="244475"/>
          </a:xfrm>
          <a:prstGeom prst="rect">
            <a:avLst/>
          </a:prstGeom>
          <a:noFill/>
          <a:ln w="9525">
            <a:noFill/>
            <a:miter lim="800000"/>
            <a:headEnd/>
            <a:tailEnd/>
          </a:ln>
          <a:effectLst/>
        </p:spPr>
        <p:txBody>
          <a:bodyPr wrap="none">
            <a:spAutoFit/>
          </a:bodyPr>
          <a:lstStyle/>
          <a:p>
            <a:r>
              <a:rPr lang="pt-BR" sz="1000"/>
              <a:t>http://brasiladmin.com/arqs_negociacao/Aula5_negociacao.pdf</a:t>
            </a:r>
          </a:p>
        </p:txBody>
      </p:sp>
      <p:pic>
        <p:nvPicPr>
          <p:cNvPr id="124935" name="Picture 7"/>
          <p:cNvPicPr>
            <a:picLocks noChangeAspect="1" noChangeArrowheads="1"/>
          </p:cNvPicPr>
          <p:nvPr/>
        </p:nvPicPr>
        <p:blipFill>
          <a:blip r:embed="rId2" cstate="print"/>
          <a:srcRect/>
          <a:stretch>
            <a:fillRect/>
          </a:stretch>
        </p:blipFill>
        <p:spPr bwMode="auto">
          <a:xfrm>
            <a:off x="179388" y="1125538"/>
            <a:ext cx="860425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80C420CF-BECF-4F17-9A01-7A582BD0BA3C}" type="slidenum">
              <a:rPr lang="pt-BR"/>
              <a:pPr/>
              <a:t>95</a:t>
            </a:fld>
            <a:endParaRPr lang="pt-BR"/>
          </a:p>
        </p:txBody>
      </p:sp>
      <p:sp>
        <p:nvSpPr>
          <p:cNvPr id="1259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25955"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25956" name="Text Box 4"/>
          <p:cNvSpPr txBox="1">
            <a:spLocks noChangeArrowheads="1"/>
          </p:cNvSpPr>
          <p:nvPr/>
        </p:nvSpPr>
        <p:spPr bwMode="auto">
          <a:xfrm>
            <a:off x="395288" y="836613"/>
            <a:ext cx="3346450" cy="393700"/>
          </a:xfrm>
          <a:prstGeom prst="rect">
            <a:avLst/>
          </a:prstGeom>
          <a:noFill/>
          <a:ln w="9525">
            <a:noFill/>
            <a:miter lim="800000"/>
            <a:headEnd/>
            <a:tailEnd/>
          </a:ln>
          <a:effectLst/>
        </p:spPr>
        <p:txBody>
          <a:bodyPr wrap="none">
            <a:spAutoFit/>
          </a:bodyPr>
          <a:lstStyle/>
          <a:p>
            <a:pPr>
              <a:lnSpc>
                <a:spcPct val="110000"/>
              </a:lnSpc>
              <a:spcBef>
                <a:spcPct val="20000"/>
              </a:spcBef>
            </a:pPr>
            <a:r>
              <a:rPr lang="pt-BR" b="1"/>
              <a:t>Planejamento da Negociação</a:t>
            </a:r>
            <a:endParaRPr lang="pt-BR"/>
          </a:p>
        </p:txBody>
      </p:sp>
      <p:sp>
        <p:nvSpPr>
          <p:cNvPr id="125957" name="Rectangle 5"/>
          <p:cNvSpPr>
            <a:spLocks noChangeArrowheads="1"/>
          </p:cNvSpPr>
          <p:nvPr/>
        </p:nvSpPr>
        <p:spPr bwMode="auto">
          <a:xfrm>
            <a:off x="0" y="6613525"/>
            <a:ext cx="3697288" cy="244475"/>
          </a:xfrm>
          <a:prstGeom prst="rect">
            <a:avLst/>
          </a:prstGeom>
          <a:noFill/>
          <a:ln w="9525">
            <a:noFill/>
            <a:miter lim="800000"/>
            <a:headEnd/>
            <a:tailEnd/>
          </a:ln>
          <a:effectLst/>
        </p:spPr>
        <p:txBody>
          <a:bodyPr wrap="none">
            <a:spAutoFit/>
          </a:bodyPr>
          <a:lstStyle/>
          <a:p>
            <a:r>
              <a:rPr lang="pt-BR" sz="1000"/>
              <a:t>http://brasiladmin.com/arqs_negociacao/Aula5_negociacao.pdf</a:t>
            </a:r>
          </a:p>
        </p:txBody>
      </p:sp>
      <p:pic>
        <p:nvPicPr>
          <p:cNvPr id="125959" name="Picture 7"/>
          <p:cNvPicPr>
            <a:picLocks noChangeAspect="1" noChangeArrowheads="1"/>
          </p:cNvPicPr>
          <p:nvPr/>
        </p:nvPicPr>
        <p:blipFill>
          <a:blip r:embed="rId2" cstate="print"/>
          <a:srcRect/>
          <a:stretch>
            <a:fillRect/>
          </a:stretch>
        </p:blipFill>
        <p:spPr bwMode="auto">
          <a:xfrm>
            <a:off x="179388" y="1341438"/>
            <a:ext cx="8713787" cy="5164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A7FF7999-4D91-43A8-83CC-FA0044883E93}" type="slidenum">
              <a:rPr lang="pt-BR"/>
              <a:pPr/>
              <a:t>96</a:t>
            </a:fld>
            <a:endParaRPr lang="pt-BR"/>
          </a:p>
        </p:txBody>
      </p:sp>
      <p:sp>
        <p:nvSpPr>
          <p:cNvPr id="12697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26979"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26980" name="Text Box 4"/>
          <p:cNvSpPr txBox="1">
            <a:spLocks noChangeArrowheads="1"/>
          </p:cNvSpPr>
          <p:nvPr/>
        </p:nvSpPr>
        <p:spPr bwMode="auto">
          <a:xfrm>
            <a:off x="395288" y="836613"/>
            <a:ext cx="3346450" cy="393700"/>
          </a:xfrm>
          <a:prstGeom prst="rect">
            <a:avLst/>
          </a:prstGeom>
          <a:noFill/>
          <a:ln w="9525">
            <a:noFill/>
            <a:miter lim="800000"/>
            <a:headEnd/>
            <a:tailEnd/>
          </a:ln>
          <a:effectLst/>
        </p:spPr>
        <p:txBody>
          <a:bodyPr wrap="none">
            <a:spAutoFit/>
          </a:bodyPr>
          <a:lstStyle/>
          <a:p>
            <a:pPr>
              <a:lnSpc>
                <a:spcPct val="110000"/>
              </a:lnSpc>
              <a:spcBef>
                <a:spcPct val="20000"/>
              </a:spcBef>
            </a:pPr>
            <a:r>
              <a:rPr lang="pt-BR" b="1"/>
              <a:t>Planejamento da Negociação</a:t>
            </a:r>
            <a:endParaRPr lang="pt-BR"/>
          </a:p>
        </p:txBody>
      </p:sp>
      <p:sp>
        <p:nvSpPr>
          <p:cNvPr id="126981" name="Rectangle 5"/>
          <p:cNvSpPr>
            <a:spLocks noChangeArrowheads="1"/>
          </p:cNvSpPr>
          <p:nvPr/>
        </p:nvSpPr>
        <p:spPr bwMode="auto">
          <a:xfrm>
            <a:off x="0" y="6613525"/>
            <a:ext cx="3697288" cy="244475"/>
          </a:xfrm>
          <a:prstGeom prst="rect">
            <a:avLst/>
          </a:prstGeom>
          <a:noFill/>
          <a:ln w="9525">
            <a:noFill/>
            <a:miter lim="800000"/>
            <a:headEnd/>
            <a:tailEnd/>
          </a:ln>
          <a:effectLst/>
        </p:spPr>
        <p:txBody>
          <a:bodyPr wrap="none">
            <a:spAutoFit/>
          </a:bodyPr>
          <a:lstStyle/>
          <a:p>
            <a:r>
              <a:rPr lang="pt-BR" sz="1000"/>
              <a:t>http://brasiladmin.com/arqs_negociacao/Aula5_negociacao.pdf</a:t>
            </a:r>
          </a:p>
        </p:txBody>
      </p:sp>
      <p:pic>
        <p:nvPicPr>
          <p:cNvPr id="126983" name="Picture 7"/>
          <p:cNvPicPr>
            <a:picLocks noChangeAspect="1" noChangeArrowheads="1"/>
          </p:cNvPicPr>
          <p:nvPr/>
        </p:nvPicPr>
        <p:blipFill>
          <a:blip r:embed="rId2" cstate="print"/>
          <a:srcRect/>
          <a:stretch>
            <a:fillRect/>
          </a:stretch>
        </p:blipFill>
        <p:spPr bwMode="auto">
          <a:xfrm>
            <a:off x="250825" y="1341438"/>
            <a:ext cx="8713788" cy="5297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55CBEF80-9D19-4AFA-B866-7FD961A3ACD6}" type="slidenum">
              <a:rPr lang="pt-BR"/>
              <a:pPr/>
              <a:t>97</a:t>
            </a:fld>
            <a:endParaRPr lang="pt-BR"/>
          </a:p>
        </p:txBody>
      </p:sp>
      <p:sp>
        <p:nvSpPr>
          <p:cNvPr id="1331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33123"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33124" name="Text Box 4"/>
          <p:cNvSpPr txBox="1">
            <a:spLocks noChangeArrowheads="1"/>
          </p:cNvSpPr>
          <p:nvPr/>
        </p:nvSpPr>
        <p:spPr bwMode="auto">
          <a:xfrm>
            <a:off x="395288" y="836613"/>
            <a:ext cx="8497887" cy="5418137"/>
          </a:xfrm>
          <a:prstGeom prst="rect">
            <a:avLst/>
          </a:prstGeom>
          <a:noFill/>
          <a:ln w="9525">
            <a:noFill/>
            <a:miter lim="800000"/>
            <a:headEnd/>
            <a:tailEnd/>
          </a:ln>
          <a:effectLst/>
        </p:spPr>
        <p:txBody>
          <a:bodyPr>
            <a:spAutoFit/>
          </a:bodyPr>
          <a:lstStyle/>
          <a:p>
            <a:pPr marL="342900" indent="-342900">
              <a:lnSpc>
                <a:spcPct val="110000"/>
              </a:lnSpc>
              <a:spcBef>
                <a:spcPct val="20000"/>
              </a:spcBef>
            </a:pPr>
            <a:r>
              <a:rPr lang="pt-BR" b="1"/>
              <a:t>Planejamento da Negociação</a:t>
            </a:r>
          </a:p>
          <a:p>
            <a:pPr marL="342900" indent="-342900">
              <a:lnSpc>
                <a:spcPct val="110000"/>
              </a:lnSpc>
              <a:spcBef>
                <a:spcPct val="20000"/>
              </a:spcBef>
            </a:pPr>
            <a:endParaRPr lang="pt-BR" b="1"/>
          </a:p>
          <a:p>
            <a:pPr marL="342900" indent="-342900">
              <a:lnSpc>
                <a:spcPct val="170000"/>
              </a:lnSpc>
              <a:buFontTx/>
              <a:buAutoNum type="arabicPeriod" startAt="3"/>
            </a:pPr>
            <a:r>
              <a:rPr lang="pt-BR" b="1" u="sng"/>
              <a:t>Montagem do cenário para a negociação</a:t>
            </a:r>
          </a:p>
          <a:p>
            <a:pPr marL="342900" indent="-342900">
              <a:lnSpc>
                <a:spcPct val="170000"/>
              </a:lnSpc>
              <a:buFontTx/>
              <a:buAutoNum type="arabicPeriod" startAt="3"/>
            </a:pPr>
            <a:endParaRPr lang="pt-BR"/>
          </a:p>
          <a:p>
            <a:pPr marL="800100" lvl="1" indent="-342900">
              <a:lnSpc>
                <a:spcPct val="170000"/>
              </a:lnSpc>
              <a:buFontTx/>
              <a:buChar char="•"/>
            </a:pPr>
            <a:r>
              <a:rPr lang="pt-BR"/>
              <a:t>Definir a agenda  =&gt; definir a pauta da reunião ou agenda é importante para controle de todo o processo de negociação.</a:t>
            </a:r>
          </a:p>
          <a:p>
            <a:pPr marL="800100" lvl="1" indent="-342900">
              <a:lnSpc>
                <a:spcPct val="170000"/>
              </a:lnSpc>
              <a:buFontTx/>
              <a:buChar char="•"/>
            </a:pPr>
            <a:r>
              <a:rPr lang="pt-BR"/>
              <a:t> Determinar e preparar o local da negociação =&gt; o local é indiferente para se ter a negociação . O importante é que seja silencioso e adequado para a mesma , os recursos para apresentações por exemplo deve ser previsto .</a:t>
            </a:r>
          </a:p>
          <a:p>
            <a:pPr marL="800100" lvl="1" indent="-342900">
              <a:lnSpc>
                <a:spcPct val="170000"/>
              </a:lnSpc>
              <a:buFontTx/>
              <a:buChar char="•"/>
            </a:pPr>
            <a:r>
              <a:rPr lang="pt-BR"/>
              <a:t>Identificar os participantes =&gt; um passo importante é a seleção correta dos participantes, isso pode prejudicar o bom andamento do debate.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E004A6C6-AFA3-4360-832D-419C38423A9D}" type="slidenum">
              <a:rPr lang="pt-BR"/>
              <a:pPr/>
              <a:t>98</a:t>
            </a:fld>
            <a:endParaRPr lang="pt-BR"/>
          </a:p>
        </p:txBody>
      </p:sp>
      <p:sp>
        <p:nvSpPr>
          <p:cNvPr id="1341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34147"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34148" name="Text Box 4"/>
          <p:cNvSpPr txBox="1">
            <a:spLocks noChangeArrowheads="1"/>
          </p:cNvSpPr>
          <p:nvPr/>
        </p:nvSpPr>
        <p:spPr bwMode="auto">
          <a:xfrm>
            <a:off x="395288" y="836613"/>
            <a:ext cx="8497887" cy="5910262"/>
          </a:xfrm>
          <a:prstGeom prst="rect">
            <a:avLst/>
          </a:prstGeom>
          <a:noFill/>
          <a:ln w="9525">
            <a:noFill/>
            <a:miter lim="800000"/>
            <a:headEnd/>
            <a:tailEnd/>
          </a:ln>
          <a:effectLst/>
        </p:spPr>
        <p:txBody>
          <a:bodyPr>
            <a:spAutoFit/>
          </a:bodyPr>
          <a:lstStyle/>
          <a:p>
            <a:pPr marL="342900" indent="-342900">
              <a:lnSpc>
                <a:spcPct val="140000"/>
              </a:lnSpc>
              <a:spcBef>
                <a:spcPct val="20000"/>
              </a:spcBef>
            </a:pPr>
            <a:r>
              <a:rPr lang="pt-BR" b="1"/>
              <a:t>Planejamento da Negociação</a:t>
            </a:r>
          </a:p>
          <a:p>
            <a:pPr marL="342900" indent="-342900">
              <a:lnSpc>
                <a:spcPct val="140000"/>
              </a:lnSpc>
              <a:spcBef>
                <a:spcPct val="20000"/>
              </a:spcBef>
            </a:pPr>
            <a:r>
              <a:rPr lang="pt-BR" b="1" u="sng"/>
              <a:t>4. Preparação final para a negociação</a:t>
            </a:r>
          </a:p>
          <a:p>
            <a:pPr marL="342900" indent="-342900">
              <a:lnSpc>
                <a:spcPct val="140000"/>
              </a:lnSpc>
              <a:buFontTx/>
              <a:buAutoNum type="arabicPeriod" startAt="3"/>
            </a:pPr>
            <a:endParaRPr lang="pt-BR"/>
          </a:p>
          <a:p>
            <a:pPr marL="800100" lvl="1" indent="-342900">
              <a:lnSpc>
                <a:spcPct val="140000"/>
              </a:lnSpc>
              <a:buFontTx/>
              <a:buChar char="•"/>
            </a:pPr>
            <a:r>
              <a:rPr lang="pt-BR"/>
              <a:t>Analisar a outra parte =&gt; obter as informações do outro como : estado civil, lazer, hábitos no trabalho, estilo de personalidade, anos na organização, cargo, reputação de negociador, produtos da organização, situação financeira dela, como é o ritmo da negociação, se são pontuais definirá a você a de forma seguir e a linha,procedimentos bem como a estratégia a ser adotada durante a negociação.</a:t>
            </a:r>
          </a:p>
          <a:p>
            <a:pPr marL="800100" lvl="1" indent="-342900">
              <a:lnSpc>
                <a:spcPct val="140000"/>
              </a:lnSpc>
              <a:buFontTx/>
              <a:buChar char="•"/>
            </a:pPr>
            <a:r>
              <a:rPr lang="pt-BR"/>
              <a:t>Simular o processo de negociação =&gt; deve-se colocar uma outra pessoa do outro lado como negociador e este deve colocar a prova os argumentos definido inicialmente. Isso permitirá corrigir falhas ou pontos fracos nos argumentos.</a:t>
            </a:r>
          </a:p>
          <a:p>
            <a:pPr marL="800100" lvl="1" indent="-342900">
              <a:lnSpc>
                <a:spcPct val="140000"/>
              </a:lnSpc>
              <a:buFontTx/>
              <a:buChar char="•"/>
            </a:pPr>
            <a:r>
              <a:rPr lang="pt-BR"/>
              <a:t> Definir estratégias e táticas =&gt; passado pelas fases anteriores , agora é o momento de definir a melhor estratégia geral da negociação</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407CF957-CB84-4A65-B1CE-A4AD39D50A2C}" type="slidenum">
              <a:rPr lang="pt-BR"/>
              <a:pPr/>
              <a:t>99</a:t>
            </a:fld>
            <a:endParaRPr lang="pt-BR"/>
          </a:p>
        </p:txBody>
      </p:sp>
      <p:sp>
        <p:nvSpPr>
          <p:cNvPr id="1351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a:t>TÉCNICAS DE NEGOCIAÇÃO</a:t>
            </a:r>
          </a:p>
        </p:txBody>
      </p:sp>
      <p:sp>
        <p:nvSpPr>
          <p:cNvPr id="135171" name="Rectangle 3"/>
          <p:cNvSpPr>
            <a:spLocks noGrp="1" noChangeArrowheads="1"/>
          </p:cNvSpPr>
          <p:nvPr>
            <p:ph type="body" sz="half" idx="1"/>
          </p:nvPr>
        </p:nvSpPr>
        <p:spPr/>
        <p:txBody>
          <a:bodyPr/>
          <a:lstStyle/>
          <a:p>
            <a:pPr>
              <a:lnSpc>
                <a:spcPct val="110000"/>
              </a:lnSpc>
              <a:buFontTx/>
              <a:buNone/>
            </a:pPr>
            <a:r>
              <a:rPr lang="pt-BR" sz="2400"/>
              <a:t>	</a:t>
            </a:r>
            <a:endParaRPr lang="pt-BR" sz="1000"/>
          </a:p>
        </p:txBody>
      </p:sp>
      <p:sp>
        <p:nvSpPr>
          <p:cNvPr id="135172" name="Text Box 4"/>
          <p:cNvSpPr txBox="1">
            <a:spLocks noChangeArrowheads="1"/>
          </p:cNvSpPr>
          <p:nvPr/>
        </p:nvSpPr>
        <p:spPr bwMode="auto">
          <a:xfrm>
            <a:off x="395288" y="836613"/>
            <a:ext cx="8497887" cy="1771650"/>
          </a:xfrm>
          <a:prstGeom prst="rect">
            <a:avLst/>
          </a:prstGeom>
          <a:noFill/>
          <a:ln w="9525">
            <a:noFill/>
            <a:miter lim="800000"/>
            <a:headEnd/>
            <a:tailEnd/>
          </a:ln>
          <a:effectLst/>
        </p:spPr>
        <p:txBody>
          <a:bodyPr>
            <a:spAutoFit/>
          </a:bodyPr>
          <a:lstStyle/>
          <a:p>
            <a:pPr marL="342900" indent="-342900">
              <a:lnSpc>
                <a:spcPct val="140000"/>
              </a:lnSpc>
              <a:spcBef>
                <a:spcPct val="20000"/>
              </a:spcBef>
            </a:pPr>
            <a:r>
              <a:rPr lang="pt-BR" sz="2400" b="1"/>
              <a:t>Planejamento da Negociação</a:t>
            </a:r>
            <a:endParaRPr lang="pt-BR" sz="2400" b="1" u="sng"/>
          </a:p>
          <a:p>
            <a:pPr marL="342900" indent="-342900">
              <a:lnSpc>
                <a:spcPct val="140000"/>
              </a:lnSpc>
              <a:spcBef>
                <a:spcPct val="20000"/>
              </a:spcBef>
            </a:pPr>
            <a:endParaRPr lang="pt-BR" sz="2400" b="1" u="sng"/>
          </a:p>
          <a:p>
            <a:pPr marL="342900" indent="-342900">
              <a:lnSpc>
                <a:spcPct val="140000"/>
              </a:lnSpc>
              <a:spcBef>
                <a:spcPct val="20000"/>
              </a:spcBef>
            </a:pPr>
            <a:r>
              <a:rPr lang="pt-BR" sz="2400" b="1"/>
              <a:t>Negociação Sindical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TotalTime>
  <Words>6047</Words>
  <Application>Microsoft Office PowerPoint</Application>
  <PresentationFormat>Apresentação na tela (4:3)</PresentationFormat>
  <Paragraphs>1343</Paragraphs>
  <Slides>141</Slides>
  <Notes>0</Notes>
  <HiddenSlides>0</HiddenSlides>
  <MMClips>0</MMClips>
  <ScaleCrop>false</ScaleCrop>
  <HeadingPairs>
    <vt:vector size="4" baseType="variant">
      <vt:variant>
        <vt:lpstr>Tema</vt:lpstr>
      </vt:variant>
      <vt:variant>
        <vt:i4>1</vt:i4>
      </vt:variant>
      <vt:variant>
        <vt:lpstr>Títulos de slides</vt:lpstr>
      </vt:variant>
      <vt:variant>
        <vt:i4>141</vt:i4>
      </vt:variant>
    </vt:vector>
  </HeadingPairs>
  <TitlesOfParts>
    <vt:vector size="142" baseType="lpstr">
      <vt:lpstr>Design padrão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Slide 111</vt:lpstr>
      <vt:lpstr>Slide 112</vt:lpstr>
      <vt:lpstr>Slide 113</vt:lpstr>
      <vt:lpstr>Slide 114</vt:lpstr>
      <vt:lpstr>Slide 115</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lpstr>TÉCNICAS DE NEGOCIAÇÃO</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paulo.cesar</dc:creator>
  <cp:lastModifiedBy>paulo.cesar</cp:lastModifiedBy>
  <cp:revision>281</cp:revision>
  <dcterms:created xsi:type="dcterms:W3CDTF">2010-01-12T01:25:25Z</dcterms:created>
  <dcterms:modified xsi:type="dcterms:W3CDTF">2013-02-26T16:54:50Z</dcterms:modified>
</cp:coreProperties>
</file>