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414" r:id="rId2"/>
    <p:sldId id="885" r:id="rId3"/>
    <p:sldId id="1052" r:id="rId4"/>
    <p:sldId id="280" r:id="rId5"/>
    <p:sldId id="977" r:id="rId6"/>
    <p:sldId id="598" r:id="rId7"/>
    <p:sldId id="978" r:id="rId8"/>
    <p:sldId id="979" r:id="rId9"/>
    <p:sldId id="1023" r:id="rId10"/>
    <p:sldId id="1020" r:id="rId11"/>
    <p:sldId id="980" r:id="rId12"/>
    <p:sldId id="981" r:id="rId13"/>
    <p:sldId id="1109" r:id="rId14"/>
    <p:sldId id="982" r:id="rId15"/>
    <p:sldId id="1027" r:id="rId16"/>
    <p:sldId id="1029" r:id="rId17"/>
    <p:sldId id="1030" r:id="rId18"/>
    <p:sldId id="1031" r:id="rId19"/>
    <p:sldId id="1032" r:id="rId20"/>
    <p:sldId id="1028" r:id="rId21"/>
    <p:sldId id="958" r:id="rId22"/>
    <p:sldId id="1021" r:id="rId23"/>
    <p:sldId id="1022" r:id="rId24"/>
    <p:sldId id="983" r:id="rId25"/>
    <p:sldId id="984" r:id="rId26"/>
    <p:sldId id="1026" r:id="rId27"/>
    <p:sldId id="1024" r:id="rId28"/>
    <p:sldId id="1111" r:id="rId29"/>
    <p:sldId id="1112" r:id="rId30"/>
    <p:sldId id="1033" r:id="rId31"/>
    <p:sldId id="1034" r:id="rId32"/>
    <p:sldId id="1054" r:id="rId33"/>
    <p:sldId id="985" r:id="rId34"/>
    <p:sldId id="986" r:id="rId35"/>
    <p:sldId id="987" r:id="rId36"/>
    <p:sldId id="988" r:id="rId37"/>
    <p:sldId id="1113" r:id="rId38"/>
    <p:sldId id="989" r:id="rId39"/>
    <p:sldId id="1091" r:id="rId40"/>
    <p:sldId id="1093" r:id="rId41"/>
    <p:sldId id="1035" r:id="rId42"/>
    <p:sldId id="990" r:id="rId43"/>
    <p:sldId id="1037" r:id="rId44"/>
    <p:sldId id="1038" r:id="rId45"/>
    <p:sldId id="1039" r:id="rId46"/>
    <p:sldId id="1040" r:id="rId47"/>
    <p:sldId id="1041" r:id="rId48"/>
    <p:sldId id="1042" r:id="rId49"/>
    <p:sldId id="1043" r:id="rId50"/>
    <p:sldId id="1044" r:id="rId51"/>
    <p:sldId id="1045" r:id="rId52"/>
    <p:sldId id="1046" r:id="rId53"/>
    <p:sldId id="1047" r:id="rId54"/>
    <p:sldId id="1048" r:id="rId55"/>
    <p:sldId id="1058" r:id="rId56"/>
    <p:sldId id="1059" r:id="rId57"/>
    <p:sldId id="1060" r:id="rId58"/>
    <p:sldId id="1090" r:id="rId59"/>
    <p:sldId id="1062" r:id="rId60"/>
    <p:sldId id="1063" r:id="rId61"/>
    <p:sldId id="1064" r:id="rId62"/>
    <p:sldId id="1065" r:id="rId63"/>
    <p:sldId id="1066" r:id="rId64"/>
    <p:sldId id="1067" r:id="rId65"/>
    <p:sldId id="1068" r:id="rId66"/>
    <p:sldId id="1069" r:id="rId67"/>
    <p:sldId id="1070" r:id="rId68"/>
    <p:sldId id="1071" r:id="rId69"/>
    <p:sldId id="1072" r:id="rId70"/>
    <p:sldId id="1073" r:id="rId71"/>
    <p:sldId id="1074" r:id="rId72"/>
    <p:sldId id="1075" r:id="rId73"/>
    <p:sldId id="1076" r:id="rId74"/>
    <p:sldId id="1077" r:id="rId75"/>
    <p:sldId id="1078" r:id="rId76"/>
    <p:sldId id="1079" r:id="rId77"/>
    <p:sldId id="1080" r:id="rId78"/>
    <p:sldId id="1081" r:id="rId79"/>
    <p:sldId id="1082" r:id="rId80"/>
    <p:sldId id="1083" r:id="rId81"/>
    <p:sldId id="1084" r:id="rId82"/>
    <p:sldId id="1085" r:id="rId83"/>
    <p:sldId id="1086" r:id="rId84"/>
    <p:sldId id="1087" r:id="rId85"/>
    <p:sldId id="1088" r:id="rId86"/>
    <p:sldId id="1089" r:id="rId87"/>
    <p:sldId id="1095" r:id="rId88"/>
    <p:sldId id="1094" r:id="rId89"/>
    <p:sldId id="1096" r:id="rId90"/>
    <p:sldId id="1036" r:id="rId91"/>
    <p:sldId id="1108" r:id="rId92"/>
    <p:sldId id="1097" r:id="rId93"/>
    <p:sldId id="1098" r:id="rId94"/>
    <p:sldId id="1099" r:id="rId95"/>
    <p:sldId id="1100" r:id="rId96"/>
    <p:sldId id="1102" r:id="rId97"/>
    <p:sldId id="1101" r:id="rId98"/>
    <p:sldId id="1103" r:id="rId99"/>
    <p:sldId id="1104" r:id="rId100"/>
    <p:sldId id="1105" r:id="rId101"/>
    <p:sldId id="1107" r:id="rId102"/>
    <p:sldId id="1106" r:id="rId10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2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7B0F75-3A96-4AFF-B739-4F07EEB386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2015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386FB-9B84-4A08-906D-CF6C1A32C30A}" type="slidenum">
              <a:rPr lang="pt-BR" smtClean="0">
                <a:latin typeface="Arial" charset="0"/>
              </a:rPr>
              <a:pPr/>
              <a:t>44</a:t>
            </a:fld>
            <a:endParaRPr lang="pt-BR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B0F75-3A96-4AFF-B739-4F07EEB386F6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CF0C-522D-45CC-8EF7-F6B419D0A8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B09BB-3086-4020-B7EF-C8435191D3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9667-6ECB-4EEE-82D3-D0D35281F0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2B6A-C654-4DC0-BDC1-F7B9BB4944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BB7E-AAAF-4AB5-9BCE-93B070E4F3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BBAD-6EB2-48C4-8A1D-FAD1F37DD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39A6-E18D-471B-A0AD-713726A549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04AA-ADD6-483A-B339-B3C63D9C11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4BD1-559C-4FC4-B210-75D2E3788E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A5AF-5E4F-4396-8417-27FB1EBB9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79D1-2203-484E-935D-0C4521A0A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436A-ACC5-4AFC-A10F-4001BA658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DDE3-9970-4835-B790-01470AB998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495BC4-1641-4528-8030-CDBA1F7811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otubo.com.br/br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2.jpeg"/><Relationship Id="rId3" Type="http://schemas.openxmlformats.org/officeDocument/2006/relationships/hyperlink" Target="http://www.estaciouniradial.edu.br/home.asp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17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hyperlink" Target="http://www.eniac.com.br/index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fieo.br/index.php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0.jpeg"/><Relationship Id="rId10" Type="http://schemas.openxmlformats.org/officeDocument/2006/relationships/hyperlink" Target="http://portal.anhembi.br/publique/?tpl=home_principal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6.png"/><Relationship Id="rId14" Type="http://schemas.openxmlformats.org/officeDocument/2006/relationships/hyperlink" Target="http://www.ung.br/index.php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411760" y="0"/>
            <a:ext cx="43926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BEM </a:t>
            </a:r>
            <a:r>
              <a:rPr lang="pt-BR" sz="2800" b="1" dirty="0"/>
              <a:t>VINDOS </a:t>
            </a:r>
          </a:p>
          <a:p>
            <a:pPr algn="ctr"/>
            <a:r>
              <a:rPr lang="pt-BR" sz="2800" b="1" dirty="0"/>
              <a:t>A ANHANGUERA </a:t>
            </a:r>
          </a:p>
        </p:txBody>
      </p:sp>
      <p:pic>
        <p:nvPicPr>
          <p:cNvPr id="189445" name="Picture 5" descr="o (sorr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105275" cy="25922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Oval 2"/>
          <p:cNvSpPr>
            <a:spLocks noChangeArrowheads="1"/>
          </p:cNvSpPr>
          <p:nvPr/>
        </p:nvSpPr>
        <p:spPr bwMode="auto">
          <a:xfrm>
            <a:off x="3490913" y="5157788"/>
            <a:ext cx="2160587" cy="935037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Direção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3419475" y="1557338"/>
            <a:ext cx="2160588" cy="935037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Planejamento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1258888" y="3286125"/>
            <a:ext cx="2160587" cy="9350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Controle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5580063" y="3357563"/>
            <a:ext cx="2160587" cy="935037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Organização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500563" y="2636838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rot="5400000">
            <a:off x="4444207" y="2766218"/>
            <a:ext cx="0" cy="1903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5437188" y="2351088"/>
            <a:ext cx="71913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rot="-5400000">
            <a:off x="5365750" y="4367213"/>
            <a:ext cx="719137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916238" y="4294188"/>
            <a:ext cx="71913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rot="-5400000">
            <a:off x="2916238" y="2420938"/>
            <a:ext cx="71913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 algn="ctr">
              <a:defRPr/>
            </a:pPr>
            <a:r>
              <a:rPr lang="pt-BR" sz="3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AS FUNÇÕES DO ADMINISTRADOR</a:t>
            </a:r>
            <a:r>
              <a:rPr lang="pt-B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835344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792961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1125538"/>
            <a:ext cx="8893175" cy="5399087"/>
            <a:chOff x="113" y="165"/>
            <a:chExt cx="5579" cy="3945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113" y="1389"/>
              <a:ext cx="1179" cy="154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Recursos</a:t>
              </a:r>
            </a:p>
            <a:p>
              <a:pPr algn="ctr">
                <a:defRPr/>
              </a:pPr>
              <a:r>
                <a:rPr lang="pt-BR"/>
                <a:t>Humanos</a:t>
              </a:r>
            </a:p>
            <a:p>
              <a:pPr algn="ctr">
                <a:defRPr/>
              </a:pPr>
              <a:r>
                <a:rPr lang="pt-BR"/>
                <a:t>Financeiros</a:t>
              </a:r>
            </a:p>
            <a:p>
              <a:pPr algn="ctr">
                <a:defRPr/>
              </a:pPr>
              <a:r>
                <a:rPr lang="pt-BR"/>
                <a:t>Materiais</a:t>
              </a:r>
            </a:p>
            <a:p>
              <a:pPr algn="ctr">
                <a:defRPr/>
              </a:pPr>
              <a:r>
                <a:rPr lang="pt-BR"/>
                <a:t>Tecnológicos</a:t>
              </a:r>
            </a:p>
            <a:p>
              <a:pPr algn="ctr">
                <a:defRPr/>
              </a:pPr>
              <a:r>
                <a:rPr lang="pt-BR"/>
                <a:t>Informação</a:t>
              </a:r>
            </a:p>
          </p:txBody>
        </p:sp>
        <p:sp>
          <p:nvSpPr>
            <p:cNvPr id="352260" name="Rectangle 4"/>
            <p:cNvSpPr>
              <a:spLocks noChangeArrowheads="1"/>
            </p:cNvSpPr>
            <p:nvPr/>
          </p:nvSpPr>
          <p:spPr bwMode="auto">
            <a:xfrm>
              <a:off x="4513" y="1434"/>
              <a:ext cx="1179" cy="154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Desempenho</a:t>
              </a:r>
            </a:p>
            <a:p>
              <a:pPr algn="ctr">
                <a:defRPr/>
              </a:pPr>
              <a:r>
                <a:rPr lang="pt-BR"/>
                <a:t>Objetivos</a:t>
              </a:r>
            </a:p>
            <a:p>
              <a:pPr algn="ctr">
                <a:defRPr/>
              </a:pPr>
              <a:r>
                <a:rPr lang="pt-BR"/>
                <a:t>Produtos</a:t>
              </a:r>
            </a:p>
            <a:p>
              <a:pPr algn="ctr">
                <a:defRPr/>
              </a:pPr>
              <a:r>
                <a:rPr lang="pt-BR"/>
                <a:t>Serviços </a:t>
              </a:r>
            </a:p>
            <a:p>
              <a:pPr algn="ctr">
                <a:defRPr/>
              </a:pPr>
              <a:r>
                <a:rPr lang="pt-BR"/>
                <a:t>Eficiência</a:t>
              </a:r>
            </a:p>
            <a:p>
              <a:pPr algn="ctr">
                <a:defRPr/>
              </a:pPr>
              <a:r>
                <a:rPr lang="pt-BR"/>
                <a:t>Eficácia</a:t>
              </a:r>
            </a:p>
          </p:txBody>
        </p:sp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1474" y="1616"/>
              <a:ext cx="1343" cy="10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Controle</a:t>
              </a:r>
            </a:p>
            <a:p>
              <a:pPr algn="ctr">
                <a:defRPr/>
              </a:pPr>
              <a:r>
                <a:rPr lang="pt-BR"/>
                <a:t>Monitorar as</a:t>
              </a:r>
            </a:p>
            <a:p>
              <a:pPr algn="ctr">
                <a:defRPr/>
              </a:pPr>
              <a:r>
                <a:rPr lang="pt-BR"/>
                <a:t>atividades e</a:t>
              </a:r>
            </a:p>
            <a:p>
              <a:pPr algn="ctr">
                <a:defRPr/>
              </a:pPr>
              <a:r>
                <a:rPr lang="pt-BR"/>
                <a:t>corrigir os desvios</a:t>
              </a:r>
            </a:p>
          </p:txBody>
        </p:sp>
        <p:sp>
          <p:nvSpPr>
            <p:cNvPr id="352262" name="Rectangle 6"/>
            <p:cNvSpPr>
              <a:spLocks noChangeArrowheads="1"/>
            </p:cNvSpPr>
            <p:nvPr/>
          </p:nvSpPr>
          <p:spPr bwMode="auto">
            <a:xfrm>
              <a:off x="2971" y="1616"/>
              <a:ext cx="1343" cy="10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Organização</a:t>
              </a:r>
            </a:p>
            <a:p>
              <a:pPr algn="ctr">
                <a:defRPr/>
              </a:pPr>
              <a:r>
                <a:rPr lang="pt-BR"/>
                <a:t>Desenhar o trabalho,</a:t>
              </a:r>
            </a:p>
            <a:p>
              <a:pPr algn="ctr">
                <a:defRPr/>
              </a:pPr>
              <a:r>
                <a:rPr lang="pt-BR"/>
                <a:t>alocar recursos e </a:t>
              </a:r>
            </a:p>
            <a:p>
              <a:pPr algn="ctr">
                <a:defRPr/>
              </a:pPr>
              <a:r>
                <a:rPr lang="pt-BR"/>
                <a:t>coordenar atividades</a:t>
              </a:r>
            </a:p>
          </p:txBody>
        </p:sp>
        <p:sp>
          <p:nvSpPr>
            <p:cNvPr id="352263" name="Rectangle 7"/>
            <p:cNvSpPr>
              <a:spLocks noChangeArrowheads="1"/>
            </p:cNvSpPr>
            <p:nvPr/>
          </p:nvSpPr>
          <p:spPr bwMode="auto">
            <a:xfrm>
              <a:off x="2141" y="165"/>
              <a:ext cx="1560" cy="10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Planejamento</a:t>
              </a:r>
            </a:p>
            <a:p>
              <a:pPr algn="ctr">
                <a:defRPr/>
              </a:pPr>
              <a:r>
                <a:rPr lang="pt-BR"/>
                <a:t>Formular objetivos e os </a:t>
              </a:r>
            </a:p>
            <a:p>
              <a:pPr algn="ctr">
                <a:defRPr/>
              </a:pPr>
              <a:r>
                <a:rPr lang="pt-BR"/>
                <a:t>meios para alcançá-los</a:t>
              </a:r>
            </a:p>
          </p:txBody>
        </p:sp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2141" y="3022"/>
              <a:ext cx="1560" cy="10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/>
                <a:t>Direção</a:t>
              </a:r>
            </a:p>
            <a:p>
              <a:pPr algn="ctr">
                <a:defRPr/>
              </a:pPr>
              <a:r>
                <a:rPr lang="pt-BR"/>
                <a:t>Designar  pessoas, </a:t>
              </a:r>
            </a:p>
            <a:p>
              <a:pPr algn="ctr">
                <a:defRPr/>
              </a:pPr>
              <a:r>
                <a:rPr lang="pt-BR"/>
                <a:t>dirigir seus esforços,</a:t>
              </a:r>
            </a:p>
            <a:p>
              <a:pPr algn="ctr">
                <a:defRPr/>
              </a:pPr>
              <a:r>
                <a:rPr lang="pt-BR"/>
                <a:t>motivá-las, liderá-las e</a:t>
              </a:r>
            </a:p>
            <a:p>
              <a:pPr algn="ctr">
                <a:defRPr/>
              </a:pPr>
              <a:r>
                <a:rPr lang="pt-BR"/>
                <a:t>comunicá-las</a:t>
              </a:r>
            </a:p>
          </p:txBody>
        </p:sp>
        <p:sp>
          <p:nvSpPr>
            <p:cNvPr id="28682" name="Line 9"/>
            <p:cNvSpPr>
              <a:spLocks noChangeShapeType="1"/>
            </p:cNvSpPr>
            <p:nvPr/>
          </p:nvSpPr>
          <p:spPr bwMode="auto">
            <a:xfrm>
              <a:off x="1247" y="220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>
              <a:off x="4281" y="220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901" y="1202"/>
              <a:ext cx="0" cy="1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>
              <a:off x="2757" y="2251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55" y="2704"/>
              <a:ext cx="453" cy="953"/>
              <a:chOff x="1148" y="3067"/>
              <a:chExt cx="453" cy="953"/>
            </a:xfrm>
          </p:grpSpPr>
          <p:sp>
            <p:nvSpPr>
              <p:cNvPr id="28696" name="Line 14"/>
              <p:cNvSpPr>
                <a:spLocks noChangeShapeType="1"/>
              </p:cNvSpPr>
              <p:nvPr/>
            </p:nvSpPr>
            <p:spPr bwMode="auto">
              <a:xfrm flipH="1">
                <a:off x="1148" y="4020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7" name="Line 15"/>
              <p:cNvSpPr>
                <a:spLocks noChangeShapeType="1"/>
              </p:cNvSpPr>
              <p:nvPr/>
            </p:nvSpPr>
            <p:spPr bwMode="auto">
              <a:xfrm flipV="1">
                <a:off x="1156" y="3067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666" y="618"/>
              <a:ext cx="453" cy="953"/>
              <a:chOff x="1650" y="618"/>
              <a:chExt cx="453" cy="953"/>
            </a:xfrm>
          </p:grpSpPr>
          <p:sp>
            <p:nvSpPr>
              <p:cNvPr id="28694" name="Line 17"/>
              <p:cNvSpPr>
                <a:spLocks noChangeShapeType="1"/>
              </p:cNvSpPr>
              <p:nvPr/>
            </p:nvSpPr>
            <p:spPr bwMode="auto">
              <a:xfrm flipH="1">
                <a:off x="1650" y="618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5" name="Line 18"/>
              <p:cNvSpPr>
                <a:spLocks noChangeShapeType="1"/>
              </p:cNvSpPr>
              <p:nvPr/>
            </p:nvSpPr>
            <p:spPr bwMode="auto">
              <a:xfrm flipV="1">
                <a:off x="1663" y="618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681" y="610"/>
              <a:ext cx="453" cy="953"/>
              <a:chOff x="3681" y="610"/>
              <a:chExt cx="453" cy="953"/>
            </a:xfrm>
          </p:grpSpPr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 flipH="1">
                <a:off x="3681" y="618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 flipV="1">
                <a:off x="4134" y="610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697" y="2704"/>
              <a:ext cx="453" cy="953"/>
              <a:chOff x="3697" y="2704"/>
              <a:chExt cx="453" cy="953"/>
            </a:xfrm>
          </p:grpSpPr>
          <p:sp>
            <p:nvSpPr>
              <p:cNvPr id="28690" name="Line 23"/>
              <p:cNvSpPr>
                <a:spLocks noChangeShapeType="1"/>
              </p:cNvSpPr>
              <p:nvPr/>
            </p:nvSpPr>
            <p:spPr bwMode="auto">
              <a:xfrm>
                <a:off x="3697" y="3657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1" name="Line 24"/>
              <p:cNvSpPr>
                <a:spLocks noChangeShapeType="1"/>
              </p:cNvSpPr>
              <p:nvPr/>
            </p:nvSpPr>
            <p:spPr bwMode="auto">
              <a:xfrm flipH="1" flipV="1">
                <a:off x="4142" y="2704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52281" name="Rectangle 2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 algn="ctr"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FUNÇÕES DO ADMINISTRADOR</a:t>
            </a:r>
            <a:r>
              <a:rPr lang="pt-B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4400">
              <a:solidFill>
                <a:schemeClr val="tx2"/>
              </a:solidFill>
            </a:endParaRPr>
          </a:p>
        </p:txBody>
      </p:sp>
      <p:pic>
        <p:nvPicPr>
          <p:cNvPr id="2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23850" y="2420938"/>
            <a:ext cx="2016125" cy="39608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pt-BR"/>
              <a:t>Definir a missão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Formular objetivos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Definir os planos </a:t>
            </a:r>
          </a:p>
          <a:p>
            <a:pPr algn="ctr">
              <a:defRPr/>
            </a:pPr>
            <a:r>
              <a:rPr lang="pt-BR"/>
              <a:t>para alcançá-los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Programas as</a:t>
            </a:r>
          </a:p>
          <a:p>
            <a:pPr algn="ctr">
              <a:defRPr/>
            </a:pPr>
            <a:r>
              <a:rPr lang="pt-BR"/>
              <a:t>atividades</a:t>
            </a: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2484438" y="2420938"/>
            <a:ext cx="2016125" cy="39608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pt-BR"/>
              <a:t>Dividir o trabalho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Designar as </a:t>
            </a:r>
          </a:p>
          <a:p>
            <a:pPr algn="ctr">
              <a:defRPr/>
            </a:pPr>
            <a:r>
              <a:rPr lang="pt-BR"/>
              <a:t>atividades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Agrupar as </a:t>
            </a:r>
          </a:p>
          <a:p>
            <a:pPr algn="ctr">
              <a:defRPr/>
            </a:pPr>
            <a:r>
              <a:rPr lang="pt-BR"/>
              <a:t>Atividades em</a:t>
            </a:r>
          </a:p>
          <a:p>
            <a:pPr algn="ctr">
              <a:defRPr/>
            </a:pPr>
            <a:r>
              <a:rPr lang="pt-BR"/>
              <a:t>órgãos e cargos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Alocar os recursos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Definir autoridade</a:t>
            </a:r>
          </a:p>
          <a:p>
            <a:pPr algn="ctr">
              <a:defRPr/>
            </a:pPr>
            <a:r>
              <a:rPr lang="pt-BR"/>
              <a:t>e responsabilidade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4643438" y="2420938"/>
            <a:ext cx="2016125" cy="39608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pt-BR"/>
              <a:t>Designar as </a:t>
            </a:r>
          </a:p>
          <a:p>
            <a:pPr algn="ctr">
              <a:defRPr/>
            </a:pPr>
            <a:r>
              <a:rPr lang="pt-BR"/>
              <a:t>pessoas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Coordenar os </a:t>
            </a:r>
          </a:p>
          <a:p>
            <a:pPr algn="ctr">
              <a:defRPr/>
            </a:pPr>
            <a:r>
              <a:rPr lang="pt-BR"/>
              <a:t>esforços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Comunicar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Motivar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Liderar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Orientar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6804025" y="2420938"/>
            <a:ext cx="2016125" cy="39608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pt-BR"/>
              <a:t>Definir os padrões</a:t>
            </a:r>
          </a:p>
          <a:p>
            <a:pPr algn="ctr">
              <a:buFontTx/>
              <a:buChar char="•"/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Monitorar o</a:t>
            </a:r>
          </a:p>
          <a:p>
            <a:pPr algn="ctr">
              <a:defRPr/>
            </a:pPr>
            <a:r>
              <a:rPr lang="pt-BR"/>
              <a:t>desempenho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Avaliar o</a:t>
            </a:r>
          </a:p>
          <a:p>
            <a:pPr algn="ctr">
              <a:defRPr/>
            </a:pPr>
            <a:r>
              <a:rPr lang="pt-BR"/>
              <a:t>desempenho</a:t>
            </a:r>
          </a:p>
          <a:p>
            <a:pPr algn="ctr">
              <a:defRPr/>
            </a:pPr>
            <a:endParaRPr lang="pt-BR"/>
          </a:p>
          <a:p>
            <a:pPr algn="ctr">
              <a:buFontTx/>
              <a:buChar char="•"/>
              <a:defRPr/>
            </a:pPr>
            <a:r>
              <a:rPr lang="pt-BR"/>
              <a:t>Ação corretiva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23850" y="908050"/>
            <a:ext cx="2016125" cy="1150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Planejamento</a:t>
            </a:r>
          </a:p>
          <a:p>
            <a:pPr algn="ctr">
              <a:defRPr/>
            </a:pPr>
            <a:endParaRPr lang="pt-B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2484438" y="908050"/>
            <a:ext cx="2016125" cy="1150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Organização</a:t>
            </a:r>
          </a:p>
          <a:p>
            <a:pPr algn="ctr">
              <a:defRPr/>
            </a:pPr>
            <a:endParaRPr lang="pt-B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4643438" y="908050"/>
            <a:ext cx="2016125" cy="1150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Direção</a:t>
            </a:r>
          </a:p>
          <a:p>
            <a:pPr algn="ctr">
              <a:defRPr/>
            </a:pPr>
            <a:endParaRPr lang="pt-B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6804025" y="908050"/>
            <a:ext cx="2016125" cy="1150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Controle</a:t>
            </a:r>
          </a:p>
          <a:p>
            <a:pPr algn="ctr">
              <a:defRPr/>
            </a:pPr>
            <a:endParaRPr lang="pt-B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170113" y="177323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335463" y="177323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6516688" y="1773238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3293" name="Rectangle 1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 algn="ctr"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FUNÇÕES DO ADMINISTRADOR</a:t>
            </a:r>
            <a:r>
              <a:rPr lang="pt-BR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3071810"/>
            <a:ext cx="2718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FINAL 1ª AULA </a:t>
            </a:r>
            <a:endParaRPr lang="pt-B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7848600" cy="474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556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MAIS PARA FRENTE IREMOS ABORDAR O TEMA 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3"/>
          <p:cNvSpPr txBox="1">
            <a:spLocks noChangeArrowheads="1"/>
          </p:cNvSpPr>
          <p:nvPr/>
        </p:nvSpPr>
        <p:spPr bwMode="auto">
          <a:xfrm>
            <a:off x="1285875" y="428625"/>
            <a:ext cx="514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Principais teorias do pensamento administrativo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7643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CaixaDeTexto 3"/>
          <p:cNvSpPr txBox="1"/>
          <p:nvPr/>
        </p:nvSpPr>
        <p:spPr>
          <a:xfrm>
            <a:off x="0" y="6577409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8" y="71414"/>
            <a:ext cx="847883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6230938" cy="664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6818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73929" cy="51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429520" y="628652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/>
              <a:t>Pag</a:t>
            </a:r>
            <a:r>
              <a:rPr lang="pt-BR" sz="1600" dirty="0" smtClean="0"/>
              <a:t> 24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8" y="0"/>
            <a:ext cx="77152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/>
                </a:solidFill>
              </a:rPr>
              <a:t>Carlos Alberto dos Santos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71612"/>
            <a:ext cx="7715304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BR" sz="1600" b="1" dirty="0"/>
              <a:t>29 anos atuando  na área corporativa , como executivo de grandes empresas.</a:t>
            </a:r>
          </a:p>
          <a:p>
            <a:pPr algn="just">
              <a:defRPr/>
            </a:pPr>
            <a:r>
              <a:rPr lang="pt-BR" sz="1600" b="1" dirty="0"/>
              <a:t> </a:t>
            </a:r>
          </a:p>
          <a:p>
            <a:pPr algn="just">
              <a:defRPr/>
            </a:pPr>
            <a:r>
              <a:rPr lang="pt-BR" sz="1600" b="1" dirty="0"/>
              <a:t>Citibank – Vice presidente de área – 16 anos </a:t>
            </a:r>
          </a:p>
          <a:p>
            <a:pPr algn="just">
              <a:defRPr/>
            </a:pPr>
            <a:r>
              <a:rPr lang="pt-BR" sz="1600" b="1" dirty="0"/>
              <a:t>Prosegur – Responsável pela área comercial – Brasil – Empresa multinacional espanhola – 3° grupo de segurança do mundo.</a:t>
            </a:r>
          </a:p>
          <a:p>
            <a:pPr algn="just">
              <a:defRPr/>
            </a:pPr>
            <a:endParaRPr lang="pt-BR" sz="1600" b="1" dirty="0"/>
          </a:p>
          <a:p>
            <a:pPr algn="just">
              <a:defRPr/>
            </a:pPr>
            <a:r>
              <a:rPr lang="pt-BR" sz="1600" b="1" dirty="0"/>
              <a:t>Atualmente membro do comitê mundial responsável pela </a:t>
            </a:r>
            <a:r>
              <a:rPr lang="pt-BR" sz="1600" b="1" dirty="0" smtClean="0"/>
              <a:t>implantação </a:t>
            </a:r>
            <a:r>
              <a:rPr lang="pt-BR" sz="1600" b="1" dirty="0"/>
              <a:t>da ferramenta CRM em todos os países que a empresa possui negócios</a:t>
            </a:r>
            <a:r>
              <a:rPr lang="pt-BR" sz="1600" b="1" dirty="0" smtClean="0"/>
              <a:t>.</a:t>
            </a:r>
          </a:p>
          <a:p>
            <a:pPr algn="just">
              <a:defRPr/>
            </a:pPr>
            <a:endParaRPr lang="pt-BR" sz="1600" b="1" dirty="0" smtClean="0"/>
          </a:p>
          <a:p>
            <a:pPr algn="just">
              <a:defRPr/>
            </a:pPr>
            <a:r>
              <a:rPr lang="pt-BR" sz="1600" b="1" dirty="0" smtClean="0"/>
              <a:t>Palestrante : temas  - liderança /motivação /vendas </a:t>
            </a:r>
            <a:endParaRPr lang="pt-BR" sz="1600" b="1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500042"/>
            <a:ext cx="7715304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dirty="0"/>
              <a:t>Formado em Economia pela Universidade Mackenzie</a:t>
            </a:r>
          </a:p>
          <a:p>
            <a:pPr algn="just">
              <a:defRPr/>
            </a:pPr>
            <a:r>
              <a:rPr lang="pt-BR" sz="1600" b="1" dirty="0"/>
              <a:t>Pós graduado em Administração pela PUC Campinas </a:t>
            </a:r>
          </a:p>
          <a:p>
            <a:pPr algn="just">
              <a:defRPr/>
            </a:pPr>
            <a:r>
              <a:rPr lang="pt-BR" sz="1600" b="1" dirty="0"/>
              <a:t>Pós graduado em Educação pela Anhanguera </a:t>
            </a:r>
          </a:p>
          <a:p>
            <a:pPr algn="just">
              <a:defRPr/>
            </a:pPr>
            <a:r>
              <a:rPr lang="pt-BR" sz="1600" b="1" dirty="0"/>
              <a:t>Curso de Extensão em Negócios pela Fundação Dom </a:t>
            </a:r>
            <a:r>
              <a:rPr lang="pt-BR" sz="1600" b="1" dirty="0" smtClean="0"/>
              <a:t>Cabral</a:t>
            </a:r>
          </a:p>
          <a:p>
            <a:pPr algn="just">
              <a:defRPr/>
            </a:pPr>
            <a:r>
              <a:rPr lang="pt-BR" sz="1600" b="1" dirty="0" smtClean="0"/>
              <a:t>Cursando Metodologia na Gestão EAD- Pós Anhanguera  </a:t>
            </a:r>
            <a:endParaRPr lang="pt-BR" sz="1600" b="1" dirty="0"/>
          </a:p>
        </p:txBody>
      </p:sp>
      <p:sp>
        <p:nvSpPr>
          <p:cNvPr id="5" name="Retângulo 4"/>
          <p:cNvSpPr/>
          <p:nvPr/>
        </p:nvSpPr>
        <p:spPr>
          <a:xfrm>
            <a:off x="357158" y="5572140"/>
            <a:ext cx="77153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1600" b="1" dirty="0" smtClean="0"/>
              <a:t>10 </a:t>
            </a:r>
            <a:r>
              <a:rPr lang="pt-BR" sz="1600" b="1" dirty="0"/>
              <a:t>anos na academia , como professor nas áreas de Marketing , Planejamento estratégico </a:t>
            </a:r>
            <a:r>
              <a:rPr lang="pt-BR" sz="1600" b="1" dirty="0" smtClean="0"/>
              <a:t>, Empreendedorismo  </a:t>
            </a:r>
            <a:r>
              <a:rPr lang="pt-BR" sz="1600" b="1" dirty="0"/>
              <a:t>Liderança , Negociação e Desenvolvimento Organizacional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000375" y="1428750"/>
            <a:ext cx="2786063" cy="15001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Competitividade </a:t>
            </a:r>
          </a:p>
        </p:txBody>
      </p:sp>
      <p:sp>
        <p:nvSpPr>
          <p:cNvPr id="3" name="Elipse 2"/>
          <p:cNvSpPr/>
          <p:nvPr/>
        </p:nvSpPr>
        <p:spPr>
          <a:xfrm>
            <a:off x="3000375" y="5429250"/>
            <a:ext cx="2428875" cy="121443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Tarefas  </a:t>
            </a:r>
          </a:p>
        </p:txBody>
      </p:sp>
      <p:sp>
        <p:nvSpPr>
          <p:cNvPr id="4" name="Elipse 3"/>
          <p:cNvSpPr/>
          <p:nvPr/>
        </p:nvSpPr>
        <p:spPr>
          <a:xfrm>
            <a:off x="5508104" y="2996952"/>
            <a:ext cx="2428875" cy="15001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Pessoas </a:t>
            </a:r>
            <a:r>
              <a:rPr lang="pt-BR" dirty="0"/>
              <a:t> </a:t>
            </a:r>
          </a:p>
        </p:txBody>
      </p:sp>
      <p:sp>
        <p:nvSpPr>
          <p:cNvPr id="5" name="Elipse 4"/>
          <p:cNvSpPr/>
          <p:nvPr/>
        </p:nvSpPr>
        <p:spPr>
          <a:xfrm>
            <a:off x="785813" y="2357438"/>
            <a:ext cx="2428875" cy="150018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Tecnologia </a:t>
            </a:r>
            <a:r>
              <a:rPr lang="pt-BR" dirty="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88224" y="1484784"/>
            <a:ext cx="16637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b="1" dirty="0"/>
              <a:t>PLT PAG </a:t>
            </a:r>
            <a:r>
              <a:rPr lang="pt-BR" b="1" dirty="0" smtClean="0"/>
              <a:t>23 </a:t>
            </a:r>
            <a:endParaRPr lang="pt-BR" b="1" dirty="0"/>
          </a:p>
        </p:txBody>
      </p:sp>
      <p:sp>
        <p:nvSpPr>
          <p:cNvPr id="9" name="Elipse 8"/>
          <p:cNvSpPr/>
          <p:nvPr/>
        </p:nvSpPr>
        <p:spPr>
          <a:xfrm>
            <a:off x="5286375" y="4572000"/>
            <a:ext cx="2428875" cy="128587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Ambiente  </a:t>
            </a:r>
          </a:p>
        </p:txBody>
      </p:sp>
      <p:sp>
        <p:nvSpPr>
          <p:cNvPr id="10" name="Elipse 9"/>
          <p:cNvSpPr/>
          <p:nvPr/>
        </p:nvSpPr>
        <p:spPr>
          <a:xfrm>
            <a:off x="928688" y="4357688"/>
            <a:ext cx="2428875" cy="1357312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Estrutura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429000" y="3857625"/>
            <a:ext cx="1992313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b="1" dirty="0"/>
              <a:t>ORGANIZAÇÃO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86000" y="285750"/>
            <a:ext cx="528637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/>
              <a:t>Cada teoria administrativa privilegia </a:t>
            </a:r>
          </a:p>
          <a:p>
            <a:pPr>
              <a:defRPr/>
            </a:pPr>
            <a:r>
              <a:rPr lang="pt-BR" b="1" dirty="0"/>
              <a:t>uma ou mais dessas seis variáveis </a:t>
            </a:r>
          </a:p>
        </p:txBody>
      </p:sp>
      <p:cxnSp>
        <p:nvCxnSpPr>
          <p:cNvPr id="15" name="Conector de seta reta 14"/>
          <p:cNvCxnSpPr>
            <a:endCxn id="0" idx="2"/>
          </p:cNvCxnSpPr>
          <p:nvPr/>
        </p:nvCxnSpPr>
        <p:spPr>
          <a:xfrm flipV="1">
            <a:off x="2643188" y="2179638"/>
            <a:ext cx="357187" cy="249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3143250" y="4286250"/>
            <a:ext cx="357188" cy="249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endCxn id="0" idx="1"/>
          </p:cNvCxnSpPr>
          <p:nvPr/>
        </p:nvCxnSpPr>
        <p:spPr>
          <a:xfrm>
            <a:off x="2928938" y="5357813"/>
            <a:ext cx="427037" cy="249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5143500" y="5357813"/>
            <a:ext cx="357188" cy="250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 flipH="1" flipV="1">
            <a:off x="3929063" y="3357563"/>
            <a:ext cx="857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5857875" y="2214563"/>
            <a:ext cx="357188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0" idx="2"/>
            <a:endCxn id="5" idx="6"/>
          </p:cNvCxnSpPr>
          <p:nvPr/>
        </p:nvCxnSpPr>
        <p:spPr>
          <a:xfrm rot="10800000">
            <a:off x="3214688" y="3108325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357813" y="3571875"/>
            <a:ext cx="357187" cy="2492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0" idx="0"/>
          </p:cNvCxnSpPr>
          <p:nvPr/>
        </p:nvCxnSpPr>
        <p:spPr>
          <a:xfrm rot="5400000" flipH="1" flipV="1">
            <a:off x="6250782" y="4179094"/>
            <a:ext cx="642937" cy="142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5400000" flipH="1" flipV="1">
            <a:off x="3785394" y="4858544"/>
            <a:ext cx="10001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 flipH="1" flipV="1">
            <a:off x="1571625" y="4214813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3357563" y="5000625"/>
            <a:ext cx="20002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stCxn id="0" idx="1"/>
          </p:cNvCxnSpPr>
          <p:nvPr/>
        </p:nvCxnSpPr>
        <p:spPr>
          <a:xfrm rot="16200000" flipV="1">
            <a:off x="5191125" y="4310063"/>
            <a:ext cx="474663" cy="4270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714375" y="1143000"/>
            <a:ext cx="7500938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b="1" dirty="0">
                <a:solidFill>
                  <a:srgbClr val="0070C0"/>
                </a:solidFill>
              </a:rPr>
              <a:t>O mundo dos negócios depende necessariamente de organizações e o intercâmbio entre elas. </a:t>
            </a:r>
          </a:p>
          <a:p>
            <a:pPr algn="just"/>
            <a:r>
              <a:rPr lang="pt-BR" sz="2800" b="1" dirty="0">
                <a:solidFill>
                  <a:srgbClr val="0070C0"/>
                </a:solidFill>
              </a:rPr>
              <a:t>A sociedade é composta de organizações</a:t>
            </a:r>
            <a:r>
              <a:rPr lang="pt-BR" sz="2800" b="1" dirty="0"/>
              <a:t>.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Todas as atividades relacionadas com a produção de bens ou prestação de serviços , são planejadas, coordenadas , dirigidas e controladas pelas organizações.  </a:t>
            </a:r>
          </a:p>
          <a:p>
            <a:pPr algn="just"/>
            <a:endParaRPr lang="pt-BR" sz="2800" b="1" dirty="0"/>
          </a:p>
          <a:p>
            <a:pPr algn="just"/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71750" y="0"/>
            <a:ext cx="360521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/>
              <a:t>ORGANIZAÇÕES </a:t>
            </a:r>
          </a:p>
        </p:txBody>
      </p:sp>
      <p:pic>
        <p:nvPicPr>
          <p:cNvPr id="7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868145" y="6072206"/>
            <a:ext cx="1800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err="1" smtClean="0"/>
              <a:t>Pag</a:t>
            </a:r>
            <a:r>
              <a:rPr lang="pt-BR" sz="1400" dirty="0" smtClean="0"/>
              <a:t> 32 – ler com alunos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196975"/>
            <a:ext cx="7775575" cy="5184775"/>
          </a:xfrm>
          <a:ln w="28575" cap="flat"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 b="1"/>
              <a:t>     </a:t>
            </a:r>
          </a:p>
          <a:p>
            <a:pPr algn="just">
              <a:lnSpc>
                <a:spcPct val="90000"/>
              </a:lnSpc>
            </a:pPr>
            <a:r>
              <a:rPr lang="pt-BR" sz="2400"/>
              <a:t>                A </a:t>
            </a:r>
            <a:r>
              <a:rPr lang="pt-BR" sz="2400" b="1" u="sng">
                <a:solidFill>
                  <a:schemeClr val="accent2"/>
                </a:solidFill>
              </a:rPr>
              <a:t>sociedade moderna</a:t>
            </a:r>
            <a:r>
              <a:rPr lang="pt-BR" sz="2400"/>
              <a:t> é uma sociedade de organizações. Nascemos em organizações, criamo-nos dentro delas, somos educados e curados por organizações, trabalhamos em organizações e, até para morrer, dependemos das organizações. À medida que as organizações crescem e se desenvolvem, tornam-se gradativamente mais complexas pelo aumento da divisão do trabalho, da diferenciação e da necessidade de integração de suas várias atividades. A tendência natural é o aumento de áreas distintas para lidar com os diversos aspectos ambientais (como departamentos ou divisões) e o aumento de níveis hierárquicos para garantir o controle interno das atividades. </a:t>
            </a:r>
          </a:p>
        </p:txBody>
      </p:sp>
      <p:sp>
        <p:nvSpPr>
          <p:cNvPr id="911363" name="Rectangle 3"/>
          <p:cNvSpPr>
            <a:spLocks noChangeArrowheads="1"/>
          </p:cNvSpPr>
          <p:nvPr/>
        </p:nvSpPr>
        <p:spPr bwMode="auto">
          <a:xfrm>
            <a:off x="684213" y="260350"/>
            <a:ext cx="7704137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pt-BR" b="1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pt-BR" b="1"/>
              <a:t>UMA NOVA ORGANIZAÇÃO PARA OS NOVOS TEMPOS</a:t>
            </a:r>
          </a:p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  <a:ln w="38100">
            <a:solidFill>
              <a:srgbClr val="6600CC"/>
            </a:solidFill>
          </a:ln>
        </p:spPr>
        <p:txBody>
          <a:bodyPr/>
          <a:lstStyle/>
          <a:p>
            <a:pPr>
              <a:buFontTx/>
              <a:buNone/>
            </a:pPr>
            <a:endParaRPr lang="pt-BR" b="1"/>
          </a:p>
          <a:p>
            <a:pPr algn="just">
              <a:buFontTx/>
              <a:buNone/>
            </a:pPr>
            <a:endParaRPr lang="pt-BR"/>
          </a:p>
          <a:p>
            <a:pPr algn="just">
              <a:buFontTx/>
              <a:buNone/>
            </a:pPr>
            <a:r>
              <a:rPr lang="pt-BR"/>
              <a:t>        As melhores organizações do futuro serão aquelas que descobrirem como despertar o empenho e a capacidade de aprender das pessoas em todos os níveis da organização.</a:t>
            </a:r>
          </a:p>
        </p:txBody>
      </p:sp>
      <p:sp>
        <p:nvSpPr>
          <p:cNvPr id="914435" name="Rectangle 3"/>
          <p:cNvSpPr>
            <a:spLocks noChangeArrowheads="1"/>
          </p:cNvSpPr>
          <p:nvPr/>
        </p:nvSpPr>
        <p:spPr bwMode="auto">
          <a:xfrm>
            <a:off x="5724525" y="5661025"/>
            <a:ext cx="291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400" b="1"/>
              <a:t>Peter Senge (1990)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Conceito de Organização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5607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mtClean="0"/>
              <a:t>“ São unidades sociais, intencionalmente construídas e reconstruídas, a fim de atingir objetivos específicos. Isto significa que as organizações são propositadas, a fim de atingir objetivos específicos”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5373688"/>
            <a:ext cx="8064500" cy="514350"/>
          </a:xfrm>
          <a:prstGeom prst="rect">
            <a:avLst/>
          </a:prstGeom>
          <a:gradFill rotWithShape="1">
            <a:gsLst>
              <a:gs pos="0">
                <a:srgbClr val="1DAF4E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Podem ter o objetivo lucrativo ou não lucrativo.</a:t>
            </a:r>
          </a:p>
        </p:txBody>
      </p:sp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Organização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  <a:ln w="57150"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pt-BR" dirty="0" smtClean="0"/>
              <a:t>Na prática as organizações existem para produzir alguma coisa e disponibilizá-la para a sociedade.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 produção é o objetivo fundamental de toda e qualquer organização.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1714500"/>
            <a:ext cx="8358188" cy="400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 Organização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5607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mtClean="0"/>
              <a:t>“ As organizações são heterogêneas e diversificadas, com diferentes tamanhos , características, estruturas e objetivos.</a:t>
            </a:r>
          </a:p>
          <a:p>
            <a:pPr algn="just" eaLnBrk="1" hangingPunct="1">
              <a:buFontTx/>
              <a:buNone/>
            </a:pPr>
            <a:endParaRPr lang="pt-BR" smtClean="0"/>
          </a:p>
          <a:p>
            <a:pPr algn="just" eaLnBrk="1" hangingPunct="1">
              <a:buFontTx/>
              <a:buNone/>
            </a:pPr>
            <a:r>
              <a:rPr lang="pt-BR" smtClean="0"/>
              <a:t>   </a:t>
            </a:r>
            <a:r>
              <a:rPr lang="pt-BR" i="1" smtClean="0">
                <a:solidFill>
                  <a:srgbClr val="FF0000"/>
                </a:solidFill>
              </a:rPr>
              <a:t>A teoria das organizações é o campo do conhecimento que se ocupa do estudo das organizações em geral</a:t>
            </a:r>
            <a:r>
              <a:rPr lang="pt-BR" i="1" smtClean="0"/>
              <a:t>.</a:t>
            </a:r>
          </a:p>
        </p:txBody>
      </p:sp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785813"/>
            <a:ext cx="8001000" cy="431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400" smtClean="0"/>
              <a:t/>
            </a:r>
            <a:br>
              <a:rPr lang="pt-BR" sz="1400" smtClean="0"/>
            </a:br>
            <a:r>
              <a:rPr lang="pt-PT" sz="1400" b="1" smtClean="0"/>
              <a:t>  	                         </a:t>
            </a:r>
            <a:r>
              <a:rPr lang="pt-PT" sz="1200" b="1" smtClean="0"/>
              <a:t>Aspectos</a:t>
            </a:r>
            <a:endParaRPr lang="pt-BR" sz="1200" smtClean="0"/>
          </a:p>
          <a:p>
            <a:pPr eaLnBrk="1" hangingPunct="1">
              <a:lnSpc>
                <a:spcPct val="80000"/>
              </a:lnSpc>
            </a:pPr>
            <a:r>
              <a:rPr lang="pt-PT" sz="1200" b="1" smtClean="0"/>
              <a:t>             	                         Formais e Abertos</a:t>
            </a:r>
            <a:endParaRPr lang="pt-PT" sz="1200" smtClean="0"/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o Estrutura organizacional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 o Títulos e descrições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 de cargos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 o Objetivos organizacionais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 e estratégias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o Tecnologia e práticas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	                        organizacionais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Políticas e diretrizes de pessoal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Métodos e procedimentos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	                       de trabalho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e Medidas de produtividade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               o Medidas </a:t>
            </a:r>
            <a:r>
              <a:rPr lang="pt-PT" sz="1200" b="1" smtClean="0"/>
              <a:t>financeiras</a:t>
            </a:r>
            <a:endParaRPr lang="pt-BR" sz="1200" smtClean="0"/>
          </a:p>
          <a:p>
            <a:pPr eaLnBrk="1" hangingPunct="1">
              <a:lnSpc>
                <a:spcPct val="80000"/>
              </a:lnSpc>
            </a:pPr>
            <a:r>
              <a:rPr lang="pt-BR" sz="1400" smtClean="0"/>
              <a:t/>
            </a:r>
            <a:br>
              <a:rPr lang="pt-BR" sz="1400" smtClean="0"/>
            </a:br>
            <a:r>
              <a:rPr lang="pt-BR" sz="1400" smtClean="0"/>
              <a:t>                    </a:t>
            </a:r>
          </a:p>
          <a:p>
            <a:pPr eaLnBrk="1" hangingPunct="1">
              <a:lnSpc>
                <a:spcPct val="80000"/>
              </a:lnSpc>
            </a:pPr>
            <a:endParaRPr lang="pt-BR" sz="1400" smtClean="0"/>
          </a:p>
          <a:p>
            <a:pPr eaLnBrk="1" hangingPunct="1">
              <a:lnSpc>
                <a:spcPct val="80000"/>
              </a:lnSpc>
            </a:pPr>
            <a:r>
              <a:rPr lang="pt-PT" sz="1400" b="1" smtClean="0"/>
              <a:t>                   </a:t>
            </a:r>
            <a:r>
              <a:rPr lang="pt-PT" sz="1200" b="1" smtClean="0"/>
              <a:t>Aspectos Informais e ocultos	</a:t>
            </a:r>
            <a:endParaRPr lang="pt-BR" sz="1200" smtClean="0"/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•         Padrões de influência e de poder	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.                  Percepções e atitudes das pessoas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•                  Sentimentos e normas grupais	 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                    Valores e expectativas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•                  Padrões de interações formais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•                  Relações afetivas	</a:t>
            </a:r>
          </a:p>
          <a:p>
            <a:pPr eaLnBrk="1" hangingPunct="1">
              <a:lnSpc>
                <a:spcPct val="80000"/>
              </a:lnSpc>
            </a:pPr>
            <a:r>
              <a:rPr lang="pt-PT" sz="12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1400" smtClean="0"/>
          </a:p>
          <a:p>
            <a:pPr eaLnBrk="1" hangingPunct="1">
              <a:lnSpc>
                <a:spcPct val="80000"/>
              </a:lnSpc>
            </a:pPr>
            <a:endParaRPr lang="pt-BR" sz="1400" b="1" smtClean="0"/>
          </a:p>
          <a:p>
            <a:pPr eaLnBrk="1" hangingPunct="1">
              <a:lnSpc>
                <a:spcPct val="80000"/>
              </a:lnSpc>
            </a:pPr>
            <a:r>
              <a:rPr lang="pt-BR" sz="1400" b="1" smtClean="0"/>
              <a:t>	</a:t>
            </a:r>
            <a:r>
              <a:rPr lang="pt-BR" sz="1400" b="1" i="1" smtClean="0"/>
              <a:t>O Iceberg da Cultura Organizacional</a:t>
            </a:r>
            <a:endParaRPr lang="pt-BR" sz="1400" smtClean="0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214313" y="0"/>
            <a:ext cx="3428993" cy="6215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067175" y="0"/>
            <a:ext cx="3457575" cy="630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95288" y="6308724"/>
            <a:ext cx="7605736" cy="49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908175" y="3644900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651500" y="882650"/>
            <a:ext cx="3024188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600" b="1"/>
              <a:t>Componentes visíveis e publicamente observáveis, orientados para aspéctos operacionais e de tarefas cotidianas.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767513" y="3644900"/>
            <a:ext cx="23764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1400" b="1"/>
              <a:t>Componentes invisíveis e ocultos, afetivos e emocionais, orientados para aspectos sociais e  psicológicos.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4612" y="3071810"/>
            <a:ext cx="2718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FINAL 2ª AULA </a:t>
            </a:r>
            <a:endParaRPr lang="pt-B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0364" y="2786058"/>
            <a:ext cx="202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3ª AULA </a:t>
            </a:r>
            <a:endParaRPr lang="pt-B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214290"/>
            <a:ext cx="792961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FUNDAMENTOS DA ADMINISTRAÇÃO</a:t>
            </a:r>
          </a:p>
          <a:p>
            <a:r>
              <a:rPr lang="pt-BR" sz="1400" dirty="0" smtClean="0"/>
              <a:t>1. Os fundamentos da administração</a:t>
            </a:r>
          </a:p>
          <a:p>
            <a:r>
              <a:rPr lang="pt-BR" sz="1400" dirty="0" smtClean="0"/>
              <a:t>1.1. O que é administração de empresas?</a:t>
            </a:r>
          </a:p>
          <a:p>
            <a:r>
              <a:rPr lang="pt-BR" sz="1400" dirty="0" smtClean="0"/>
              <a:t>1.2. As empresas</a:t>
            </a:r>
          </a:p>
          <a:p>
            <a:r>
              <a:rPr lang="pt-BR" sz="1400" dirty="0" smtClean="0"/>
              <a:t>1.3. O administrador</a:t>
            </a:r>
          </a:p>
          <a:p>
            <a:r>
              <a:rPr lang="pt-BR" sz="1400" dirty="0" smtClean="0"/>
              <a:t>CONTEXTO ORGANIZACIONAL</a:t>
            </a:r>
          </a:p>
          <a:p>
            <a:r>
              <a:rPr lang="pt-BR" sz="1400" dirty="0" smtClean="0"/>
              <a:t>2. O contexto em que as empresas operam</a:t>
            </a:r>
          </a:p>
          <a:p>
            <a:r>
              <a:rPr lang="pt-BR" sz="1400" dirty="0" smtClean="0"/>
              <a:t>2.1. O ambiente das empresas</a:t>
            </a:r>
          </a:p>
          <a:p>
            <a:r>
              <a:rPr lang="pt-BR" sz="1400" dirty="0" smtClean="0"/>
              <a:t>2.2. A tecnologia e sua administração</a:t>
            </a:r>
          </a:p>
          <a:p>
            <a:r>
              <a:rPr lang="pt-BR" sz="1400" dirty="0" smtClean="0"/>
              <a:t>2.3. Estratégia Empresarial</a:t>
            </a:r>
          </a:p>
          <a:p>
            <a:r>
              <a:rPr lang="pt-BR" sz="1400" dirty="0" smtClean="0"/>
              <a:t>PROCESSO ADMINISTRATIVO</a:t>
            </a:r>
          </a:p>
          <a:p>
            <a:r>
              <a:rPr lang="pt-BR" sz="1400" dirty="0" smtClean="0"/>
              <a:t>3. Planejamento da ação empresarial</a:t>
            </a:r>
          </a:p>
          <a:p>
            <a:r>
              <a:rPr lang="pt-BR" sz="1400" dirty="0" smtClean="0"/>
              <a:t>3.1. Planejamento estratégico</a:t>
            </a:r>
          </a:p>
          <a:p>
            <a:r>
              <a:rPr lang="pt-BR" sz="1400" dirty="0" smtClean="0"/>
              <a:t>3.2. Planejamento tático</a:t>
            </a:r>
          </a:p>
          <a:p>
            <a:r>
              <a:rPr lang="pt-BR" sz="1400" dirty="0" smtClean="0"/>
              <a:t>3.3. Planejamento operacional</a:t>
            </a:r>
          </a:p>
          <a:p>
            <a:r>
              <a:rPr lang="pt-BR" sz="1400" dirty="0" smtClean="0"/>
              <a:t>4. Organização da ação empresarial</a:t>
            </a:r>
          </a:p>
          <a:p>
            <a:r>
              <a:rPr lang="pt-BR" sz="1400" dirty="0" smtClean="0"/>
              <a:t>4.1. Desenho organizacional</a:t>
            </a:r>
          </a:p>
          <a:p>
            <a:r>
              <a:rPr lang="pt-BR" sz="1400" dirty="0" smtClean="0"/>
              <a:t>4.2. Desenho departamental</a:t>
            </a:r>
          </a:p>
          <a:p>
            <a:r>
              <a:rPr lang="pt-BR" sz="1400" dirty="0" smtClean="0"/>
              <a:t>4.3. Modelagem do trabalho</a:t>
            </a:r>
          </a:p>
          <a:p>
            <a:r>
              <a:rPr lang="pt-BR" sz="1400" dirty="0" smtClean="0"/>
              <a:t>5. Direção da ação empresarial</a:t>
            </a:r>
          </a:p>
          <a:p>
            <a:r>
              <a:rPr lang="pt-BR" sz="1400" dirty="0" smtClean="0"/>
              <a:t>5.1. Direção</a:t>
            </a:r>
          </a:p>
          <a:p>
            <a:r>
              <a:rPr lang="pt-BR" sz="1400" dirty="0" smtClean="0"/>
              <a:t>5.2. Gerência</a:t>
            </a:r>
          </a:p>
          <a:p>
            <a:r>
              <a:rPr lang="pt-BR" sz="1400" dirty="0" smtClean="0"/>
              <a:t>5.3. Supervisão</a:t>
            </a:r>
          </a:p>
          <a:p>
            <a:r>
              <a:rPr lang="pt-BR" sz="1400" dirty="0" smtClean="0"/>
              <a:t>6. Controle da ação empresarial</a:t>
            </a:r>
          </a:p>
          <a:p>
            <a:r>
              <a:rPr lang="pt-BR" sz="1400" dirty="0" smtClean="0"/>
              <a:t>6.1. Controle estratégico</a:t>
            </a:r>
          </a:p>
          <a:p>
            <a:r>
              <a:rPr lang="pt-BR" sz="1400" dirty="0" smtClean="0"/>
              <a:t>6.2. Controle tático</a:t>
            </a:r>
          </a:p>
          <a:p>
            <a:r>
              <a:rPr lang="pt-BR" sz="1400" dirty="0" smtClean="0"/>
              <a:t>6.3. Controle operacional</a:t>
            </a:r>
          </a:p>
          <a:p>
            <a:r>
              <a:rPr lang="pt-BR" sz="1400" dirty="0" smtClean="0"/>
              <a:t>7. A Administração da ação empresarial</a:t>
            </a:r>
          </a:p>
          <a:p>
            <a:r>
              <a:rPr lang="pt-BR" sz="1400" dirty="0" smtClean="0"/>
              <a:t>7.1. Competências organizacionais e criação de valor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857232"/>
            <a:ext cx="685804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A história das Organizações pode ser dividida em 6 fases 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Artesanal </a:t>
            </a: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Transição do artesanato para industrialização </a:t>
            </a: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Desenvolvimento Industrial </a:t>
            </a: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Gigantismo Industrial </a:t>
            </a: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Moderna </a:t>
            </a: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pt-BR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+mn-lt"/>
              </a:rPr>
              <a:t>Globalização </a:t>
            </a:r>
            <a:endParaRPr lang="pt-BR" dirty="0">
              <a:latin typeface="+mn-lt"/>
            </a:endParaRP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786578" y="21429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Pags</a:t>
            </a:r>
            <a:r>
              <a:rPr lang="pt-BR" dirty="0" smtClean="0"/>
              <a:t> 34/35/36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857752" y="714356"/>
            <a:ext cx="2857520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57158" y="5143512"/>
            <a:ext cx="867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ESCOLHAM  7 CARACTERÍSTICAS QUE JULGAM MAIS IMPORTANTE </a:t>
            </a:r>
          </a:p>
          <a:p>
            <a:r>
              <a:rPr lang="pt-BR" b="1" dirty="0" smtClean="0"/>
              <a:t>DE TRANSFORMAÇÃO DA ERA INDUSTRIAL PARA ERA DA INFORMAÇÃO 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7224" y="214290"/>
            <a:ext cx="22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ERA  INDUSTRIAL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0628" y="285728"/>
            <a:ext cx="283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ERA  DA INFORMAÇÃO 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85786" y="714356"/>
            <a:ext cx="2857520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00958" y="621508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37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48680"/>
            <a:ext cx="8041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b="1" dirty="0" smtClean="0"/>
              <a:t>NA ERA DA INFORMACAO OS RESULTADOS SÃO TOTALMENTE </a:t>
            </a:r>
          </a:p>
          <a:p>
            <a:pPr algn="just"/>
            <a:r>
              <a:rPr lang="pt-BR" b="1" dirty="0" smtClean="0"/>
              <a:t>FOCADOS NOS GRUPOS DE INTERESSES ENVOLVIDOS NO NEGOCIO </a:t>
            </a:r>
          </a:p>
          <a:p>
            <a:pPr algn="just"/>
            <a:r>
              <a:rPr lang="pt-BR" b="1" dirty="0" smtClean="0"/>
              <a:t>DA ORGANIZAÇAO 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251520" y="1844824"/>
            <a:ext cx="85331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QUEM SÃO OS GRUPOS </a:t>
            </a:r>
          </a:p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INTERESSE :</a:t>
            </a:r>
          </a:p>
          <a:p>
            <a:pPr algn="ctr"/>
            <a:endParaRPr lang="pt-BR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868" y="4000504"/>
            <a:ext cx="1684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/>
              <a:t>?</a:t>
            </a:r>
            <a:endParaRPr lang="pt-BR" sz="8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32240" y="5930253"/>
            <a:ext cx="22198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200" dirty="0" smtClean="0"/>
              <a:t>PAG PLT – MODELO STAKEHOLDER – 37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116013" y="1916113"/>
            <a:ext cx="7343775" cy="39608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Conceito de Empresa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89138"/>
            <a:ext cx="6408738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400" smtClean="0"/>
              <a:t>É todo empreendimento humano que procura reunir e integrar recursos humanos e não humanos( como recursos financeiros ,físicos, tecnológicos , mercadológicos, etc) no sentido de alcançar objetivos de auto-sustentação e de lucratividade, pela produção e comercialização de bens  ou de serviços.</a:t>
            </a:r>
          </a:p>
        </p:txBody>
      </p:sp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Características das Empresas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2578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Orientadas para o lucro;</a:t>
            </a:r>
          </a:p>
          <a:p>
            <a:pPr algn="just" eaLnBrk="1" hangingPunct="1">
              <a:lnSpc>
                <a:spcPct val="80000"/>
              </a:lnSpc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Assumem riscos;</a:t>
            </a:r>
          </a:p>
          <a:p>
            <a:pPr algn="just" eaLnBrk="1" hangingPunct="1">
              <a:lnSpc>
                <a:spcPct val="80000"/>
              </a:lnSpc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São dirigidas por uma filosofia de negócios;</a:t>
            </a:r>
          </a:p>
          <a:p>
            <a:pPr algn="just" eaLnBrk="1" hangingPunct="1">
              <a:lnSpc>
                <a:spcPct val="80000"/>
              </a:lnSpc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São geralmente avaliadas sob um ponto de vista contábil;</a:t>
            </a:r>
          </a:p>
          <a:p>
            <a:pPr algn="just" eaLnBrk="1" hangingPunct="1">
              <a:lnSpc>
                <a:spcPct val="80000"/>
              </a:lnSpc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Devem ser reconhecidas como negócios pelas demais organizações e pelas agências governamentais;  </a:t>
            </a:r>
          </a:p>
          <a:p>
            <a:pPr algn="just" eaLnBrk="1" hangingPunct="1">
              <a:lnSpc>
                <a:spcPct val="80000"/>
              </a:lnSpc>
            </a:pPr>
            <a:endParaRPr lang="pt-BR" sz="2400" smtClean="0"/>
          </a:p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Constituem propriedade privada que deve ser controlada e administrada pelos seus proprietários ou acionistas ou por administradores profissionais.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372225" cy="490537"/>
          </a:xfrm>
        </p:spPr>
        <p:txBody>
          <a:bodyPr/>
          <a:lstStyle/>
          <a:p>
            <a:pPr eaLnBrk="1" hangingPunct="1"/>
            <a:r>
              <a:rPr lang="pt-BR" sz="4000" smtClean="0"/>
              <a:t>Os Recursos da Empresa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218112"/>
          </a:xfrm>
          <a:ln>
            <a:solidFill>
              <a:srgbClr val="CC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CC3300"/>
                </a:solidFill>
              </a:rPr>
              <a:t>Recursos Físicos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Edifícios  e terrenos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Máquinas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Equipamentos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Instalações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Matérias-primas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Materiais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Tecnologia de produção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CC3300"/>
                </a:solidFill>
              </a:rPr>
              <a:t>Recursos Financeiros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Capital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Fluxo de dinheiro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Crédito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Receita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Financiamentos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Investimentos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  <a:ln>
            <a:solidFill>
              <a:srgbClr val="CC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CC3300"/>
                </a:solidFill>
              </a:rPr>
              <a:t>Recursos Humanos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Diretores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Gerentes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Chefes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Supervisores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Funcionários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Operários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Técnicos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CC3300"/>
                </a:solidFill>
              </a:rPr>
              <a:t>Recursos Mercadológicos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/>
              <a:t>Mercado de clientes, consumidores ou usuários.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CC3300"/>
                </a:solidFill>
              </a:rPr>
              <a:t>Recursos Administrativos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Planejamento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Organização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Direção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smtClean="0"/>
              <a:t>Controle</a:t>
            </a:r>
          </a:p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2363" cy="490537"/>
          </a:xfrm>
          <a:noFill/>
        </p:spPr>
        <p:txBody>
          <a:bodyPr/>
          <a:lstStyle/>
          <a:p>
            <a:pPr eaLnBrk="1" hangingPunct="1"/>
            <a:r>
              <a:rPr lang="pt-BR" sz="4000" smtClean="0"/>
              <a:t>Os Recursos da Empresa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71736" y="2643182"/>
            <a:ext cx="308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FINAL 3ª AULA </a:t>
            </a:r>
            <a:endParaRPr lang="pt-BR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69325" cy="1143000"/>
          </a:xfrm>
        </p:spPr>
        <p:txBody>
          <a:bodyPr/>
          <a:lstStyle/>
          <a:p>
            <a:pPr eaLnBrk="1" hangingPunct="1"/>
            <a:r>
              <a:rPr lang="pt-BR" sz="4000" smtClean="0"/>
              <a:t>Para funcionar, um sistema apresenta os seguintes parâmetros: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ln>
            <a:solidFill>
              <a:srgbClr val="CC3300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pt-BR" smtClean="0"/>
              <a:t> Entrada ou insumos (recurso, energias ou informação), </a:t>
            </a:r>
            <a:r>
              <a:rPr lang="pt-BR" smtClean="0">
                <a:solidFill>
                  <a:srgbClr val="CC3300"/>
                </a:solidFill>
              </a:rPr>
              <a:t>imputs;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endParaRPr lang="pt-BR" smtClean="0">
              <a:solidFill>
                <a:srgbClr val="CC33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pt-BR" smtClean="0"/>
              <a:t>Operação ou processamento;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endParaRPr lang="pt-BR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pt-BR" smtClean="0"/>
              <a:t>Saídas ou resultados (</a:t>
            </a:r>
            <a:r>
              <a:rPr lang="pt-BR" smtClean="0">
                <a:solidFill>
                  <a:srgbClr val="CC3300"/>
                </a:solidFill>
              </a:rPr>
              <a:t>outputs</a:t>
            </a:r>
            <a:r>
              <a:rPr lang="pt-BR" smtClean="0"/>
              <a:t>);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endParaRPr lang="pt-BR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pt-BR" smtClean="0"/>
              <a:t>Retroação ou realimentação (</a:t>
            </a:r>
            <a:r>
              <a:rPr lang="pt-BR" smtClean="0">
                <a:solidFill>
                  <a:srgbClr val="CC3300"/>
                </a:solidFill>
              </a:rPr>
              <a:t>feedback</a:t>
            </a:r>
            <a:r>
              <a:rPr lang="pt-BR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As empresas como sistemas abertos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11349"/>
            <a:ext cx="86868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sz="2800"/>
              <a:t>CONCEITO DE SISTEMA: 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pt-BR" sz="2800"/>
              <a:t> um conjunto de elementos (subsistemas);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pt-BR" sz="2800"/>
              <a:t> Os elementos são dinamicamente inter-relacionados(interação e interdependência),formação de uma rede de comunicações e relações em função da dependência recíproca entre eles;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pt-BR" sz="2800"/>
              <a:t>Desenvolvendo uma atitude ou função(operação, atividade ou processo);</a:t>
            </a:r>
          </a:p>
          <a:p>
            <a:pPr marL="609600" indent="-609600">
              <a:lnSpc>
                <a:spcPct val="90000"/>
              </a:lnSpc>
              <a:buFontTx/>
              <a:buAutoNum type="alphaLcPeriod"/>
            </a:pPr>
            <a:r>
              <a:rPr lang="pt-BR" sz="2800"/>
              <a:t>Para atingir um ou mais objetivos ou propósitos.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77409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  <p:extLst>
      <p:ext uri="{BB962C8B-B14F-4D97-AF65-F5344CB8AC3E}">
        <p14:creationId xmlns="" xmlns:p14="http://schemas.microsoft.com/office/powerpoint/2010/main" val="2955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85786" y="2786058"/>
            <a:ext cx="742952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800" dirty="0"/>
              <a:t> </a:t>
            </a:r>
            <a:r>
              <a:rPr lang="pt-BR" sz="4000" b="1" dirty="0"/>
              <a:t>PROCESSOS GERENCIAIS 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7704" y="47667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sz="2400" b="1" dirty="0" smtClean="0"/>
              <a:t>Retroação ou realimentação (</a:t>
            </a:r>
            <a:r>
              <a:rPr lang="pt-BR" sz="2400" b="1" dirty="0" smtClean="0">
                <a:solidFill>
                  <a:srgbClr val="CC3300"/>
                </a:solidFill>
              </a:rPr>
              <a:t>feedback</a:t>
            </a:r>
            <a:r>
              <a:rPr lang="pt-BR" sz="2400" b="1" dirty="0" smtClean="0"/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256490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POSITIVA  - FUNCIONA COM O OBJETIVO  DE ESTIMULAR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NEGATIVA – EXAGERADA  OU MAIS QUE SUFICIENTE 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  <p:extLst>
      <p:ext uri="{BB962C8B-B14F-4D97-AF65-F5344CB8AC3E}">
        <p14:creationId xmlns="" xmlns:p14="http://schemas.microsoft.com/office/powerpoint/2010/main" val="6965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1613"/>
            <a:ext cx="7572427" cy="6243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2130425"/>
            <a:ext cx="769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sz="2800" b="1"/>
              <a:t>Time Business Competion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sz="2800" b="1"/>
              <a:t>Transparência - aquilo que todos entendam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sz="2800" b="1"/>
              <a:t>Thrust - Confiabilidade 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Modelo hoje de Gestão esta baseado nos 3 Ts</a:t>
            </a:r>
          </a:p>
        </p:txBody>
      </p:sp>
      <p:pic>
        <p:nvPicPr>
          <p:cNvPr id="11268" name="Picture 4" descr="j0234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437063"/>
            <a:ext cx="29813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/>
          <p:cNvSpPr>
            <a:spLocks noChangeArrowheads="1"/>
          </p:cNvSpPr>
          <p:nvPr/>
        </p:nvSpPr>
        <p:spPr bwMode="auto">
          <a:xfrm>
            <a:off x="3708400" y="4410075"/>
            <a:ext cx="5111750" cy="2447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Hoje temos que trabalhar dentro de uma cultura chamada</a:t>
            </a:r>
            <a:endParaRPr lang="pt-B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endParaRPr lang="pt-B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Business Integration</a:t>
            </a:r>
          </a:p>
          <a:p>
            <a:pPr algn="ctr" eaLnBrk="0" hangingPunct="0">
              <a:defRPr/>
            </a:pPr>
            <a:r>
              <a:rPr lang="pt-BR" sz="2400" b="1" u="sng">
                <a:solidFill>
                  <a:schemeClr val="accent2"/>
                </a:solidFill>
                <a:latin typeface="Arial" pitchFamily="34" charset="0"/>
              </a:rPr>
              <a:t>Ou seja é necessário se ter uma visão integrada</a:t>
            </a: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 eaLnBrk="0" hangingPunct="0">
              <a:defRPr/>
            </a:pPr>
            <a:endParaRPr lang="pt-B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3316" name="Picture 4" descr="j0293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997200"/>
            <a:ext cx="3886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43438" y="3716338"/>
            <a:ext cx="4160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800" b="1">
                <a:latin typeface="Times New Roman" pitchFamily="18" charset="0"/>
              </a:rPr>
              <a:t>Uma visão horizontal</a:t>
            </a:r>
            <a:endParaRPr lang="pt-BR" sz="2400" b="1">
              <a:latin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27538" y="5300663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PENSAR DE FORMA HOLÍSTICA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971550" y="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800">
                <a:solidFill>
                  <a:schemeClr val="bg1"/>
                </a:solidFill>
                <a:latin typeface="Times New Roman" pitchFamily="18" charset="0"/>
              </a:rPr>
              <a:t>Motivação</a:t>
            </a:r>
          </a:p>
        </p:txBody>
      </p:sp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611188" y="2420938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600" b="1">
                <a:cs typeface="Arial" charset="0"/>
              </a:rPr>
              <a:t>Vamos mostrar alguns dos desafios da Administração.</a:t>
            </a:r>
            <a:endParaRPr lang="pt-BR" sz="3600" b="1"/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5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utoUpdateAnimBg="0"/>
      <p:bldP spid="59392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20701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000" b="1"/>
              <a:t>Necessidade de Ética - avaliar os direitos de quem é beneficiado ou prejudicado por uma ação é ser ético, agir com imparcialidade e com julgamento moral correto é fundamental.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Desafio da Administração</a:t>
            </a:r>
          </a:p>
        </p:txBody>
      </p:sp>
      <p:pic>
        <p:nvPicPr>
          <p:cNvPr id="18436" name="Picture 4" descr="j0234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57563"/>
            <a:ext cx="38941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2952750"/>
            <a:ext cx="495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000" b="1"/>
              <a:t>Necessidade de Diversidade Cultural –</a:t>
            </a:r>
            <a:r>
              <a:rPr lang="pt-BR" sz="2000"/>
              <a:t> pelas pressões competitivas as organizações cada vez mais necessitam de trabalhadores mais talentosos, independente de diferenças raciais, culturais ou sexuais.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Desafio da Administração</a:t>
            </a:r>
          </a:p>
        </p:txBody>
      </p:sp>
      <p:pic>
        <p:nvPicPr>
          <p:cNvPr id="19460" name="Picture 4" descr="BD056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95475"/>
            <a:ext cx="2317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4213" y="1557338"/>
            <a:ext cx="7696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400" b="1"/>
              <a:t>Necessidade de Treinamento – Bons administradores não nascem prontos, são formados. A formação acontece em treinamentos formais, em exercícios, jogos empresariais e freqüentemente na prática com bons administradores,  observando e aprendendo com suas ações.</a:t>
            </a: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0" y="1052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Desafio da Administração</a:t>
            </a:r>
          </a:p>
        </p:txBody>
      </p:sp>
      <p:pic>
        <p:nvPicPr>
          <p:cNvPr id="20484" name="Picture 4" descr="j0234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933825"/>
            <a:ext cx="35496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op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37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900113" y="981075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Diretrizes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71550" y="1989138"/>
            <a:ext cx="3479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/>
              <a:t>É o conjunto de normas corporativas que regulam a existência e a operacionalização do processo. Podem ser tanto políticas de compras, de faturamento, de vendas, etc. Normalmente, as diretrizes são substrato de um plano operacional, que por sua vez é o desdobramento para o dia a dia da organização do plano estratégico.</a:t>
            </a:r>
          </a:p>
        </p:txBody>
      </p:sp>
      <p:pic>
        <p:nvPicPr>
          <p:cNvPr id="21508" name="Picture 4" descr="BS015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486025"/>
            <a:ext cx="36703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Utilização das Ferramentas da Qualidade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6875" y="2425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pt-BR" sz="1600"/>
          </a:p>
        </p:txBody>
      </p:sp>
      <p:pic>
        <p:nvPicPr>
          <p:cNvPr id="22532" name="Picture 4" descr="j0287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1795463"/>
            <a:ext cx="526256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logo%20encontro%20de%20ITEX%20e%20Exce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23764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UniRadial Estáci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3071813"/>
            <a:ext cx="236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857250"/>
            <a:ext cx="1155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ogo-unifie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4429125"/>
            <a:ext cx="2762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Grupo Açotub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3551238"/>
            <a:ext cx="24288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Universidade Anhembi Morumbi - Laurete International Universiti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500" y="928688"/>
            <a:ext cx="1533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http://sumemo.com.br/home/wp-content/themes/black-magic-pt/images/ban_to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4357688"/>
            <a:ext cx="26431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  <a:latin typeface="Arial" charset="0"/>
              </a:rPr>
              <a:t>Palestras</a:t>
            </a:r>
          </a:p>
        </p:txBody>
      </p:sp>
      <p:sp>
        <p:nvSpPr>
          <p:cNvPr id="16395" name="Retângulo 13"/>
          <p:cNvSpPr>
            <a:spLocks noChangeArrowheads="1"/>
          </p:cNvSpPr>
          <p:nvPr/>
        </p:nvSpPr>
        <p:spPr bwMode="auto">
          <a:xfrm>
            <a:off x="3571875" y="4286250"/>
            <a:ext cx="180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ROLLDOCTOR</a:t>
            </a:r>
          </a:p>
        </p:txBody>
      </p:sp>
      <p:pic>
        <p:nvPicPr>
          <p:cNvPr id="16396" name="Picture 9" descr="index_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5" y="5214938"/>
            <a:ext cx="1936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5" descr="http://www.ung.br/imagens/logo_ung_prof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2250" y="5715000"/>
            <a:ext cx="214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7" descr="http://www.eniac.com.br/images/Logotipo.jpg">
            <a:hlinkClick r:id="rId16" tooltip="Faculdade Eniac Guarulhos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7625" y="2071688"/>
            <a:ext cx="16716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428596" y="5572140"/>
            <a:ext cx="31432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Laboratório </a:t>
            </a:r>
            <a:r>
              <a:rPr lang="pt-BR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Alianza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400" name="Picture 18" descr="http://www.metalurgico.org.br/sites/arquivos/logo/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25" y="2133600"/>
            <a:ext cx="20669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2" descr="NOSSA CAIXA NOSSA CAIXA NOSSO BANCO   www.nossacaixa.com.b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28688" y="2643188"/>
            <a:ext cx="16906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Retângulo 13"/>
          <p:cNvSpPr>
            <a:spLocks noChangeArrowheads="1"/>
          </p:cNvSpPr>
          <p:nvPr/>
        </p:nvSpPr>
        <p:spPr bwMode="auto">
          <a:xfrm>
            <a:off x="6732588" y="3429000"/>
            <a:ext cx="208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STAND UP CONFECÇÕES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Benchmarking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59113" y="3357563"/>
            <a:ext cx="561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/>
              <a:t>É a observação constante  das “best pratices”, ou seja nas melhores práticas do mercado concorrente, ou não, para que suas inovações em processos possam ser introduzidas em nossa empresa.</a:t>
            </a:r>
          </a:p>
          <a:p>
            <a:pPr algn="just" eaLnBrk="0" hangingPunct="0"/>
            <a:r>
              <a:rPr lang="pt-BR" sz="2000" b="1"/>
              <a:t>Nos permite aprender com os erros e acertos dos outros, poupando-nos de esforços desnecessários e economizando recursos.</a:t>
            </a:r>
          </a:p>
        </p:txBody>
      </p:sp>
      <p:pic>
        <p:nvPicPr>
          <p:cNvPr id="23556" name="Picture 4" descr="j0293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25638"/>
            <a:ext cx="3886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Metas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11200" y="1536700"/>
            <a:ext cx="7696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/>
              <a:t>É o que se espera atingir como resultado da execução do processo, as metas são diretamente ligadas aos objetivos da organização, ao que o cliente espera receber do processo em particular e às melhorias advindas dos programas de qualidade.</a:t>
            </a:r>
          </a:p>
          <a:p>
            <a:pPr algn="just" eaLnBrk="0" hangingPunct="0"/>
            <a:endParaRPr lang="pt-BR" sz="2000" b="1"/>
          </a:p>
          <a:p>
            <a:pPr algn="just" eaLnBrk="0" hangingPunct="0"/>
            <a:endParaRPr lang="pt-BR" sz="2000" b="1"/>
          </a:p>
        </p:txBody>
      </p:sp>
      <p:pic>
        <p:nvPicPr>
          <p:cNvPr id="24580" name="Picture 4" descr="BD0537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124200"/>
            <a:ext cx="329723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2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900113" y="6921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Alocação de Recursos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/>
              <a:t>Suporte material que o processo precisa para ser executado e poder cumprir as metas preestabelecidas. São equipamentos, instalações e outros dispositivos usados na fabricação do produto alvo do processo.</a:t>
            </a:r>
          </a:p>
        </p:txBody>
      </p:sp>
      <p:pic>
        <p:nvPicPr>
          <p:cNvPr id="25604" name="Picture 4" descr="j0237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03538"/>
            <a:ext cx="62103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914400" y="129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Tecnologia da Informação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11200" y="1997075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/>
              <a:t>É o conjunto de ferramentas, softwares e hardwares que dão sustentação à operação do processo.</a:t>
            </a:r>
          </a:p>
        </p:txBody>
      </p:sp>
      <p:pic>
        <p:nvPicPr>
          <p:cNvPr id="26628" name="Picture 4" descr="j0250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832100"/>
            <a:ext cx="413067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 Desafio da Administração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505200" y="2971800"/>
            <a:ext cx="510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000"/>
              <a:t>Necessidade de Visão – os administradores eficazes precisam à vezes deixar de lado os mapas financeiros e ouvir os que estão ao seu redor. Precisam reconhecer os problemas antes que aconteçam e ainda mais importante, ver como as mudanças criam oportunidade de crescimento e expansão. </a:t>
            </a:r>
          </a:p>
        </p:txBody>
      </p:sp>
      <p:pic>
        <p:nvPicPr>
          <p:cNvPr id="27652" name="Picture 4" descr="j03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43163"/>
            <a:ext cx="28162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>
              <a:defRPr/>
            </a:pPr>
            <a:r>
              <a:rPr lang="pt-BR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OS NÍVEIS DAS EMPRESAS </a:t>
            </a:r>
            <a:endParaRPr lang="pt-BR" sz="4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928802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As empresas constituem sistemas complexos destinados a atingir objetivos também diferenciados e complexos . Para tanto ocorre a divisão de trabalho e a especialização de atividades dos </a:t>
            </a:r>
            <a:r>
              <a:rPr lang="pt-BR" sz="2400" dirty="0" err="1" smtClean="0"/>
              <a:t>orgãos</a:t>
            </a:r>
            <a:r>
              <a:rPr lang="pt-BR" sz="2400" dirty="0" smtClean="0"/>
              <a:t> e dos participantes.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Cada nível tem a própria racionalidades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15206" y="607220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43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AutoShape 2"/>
          <p:cNvSpPr>
            <a:spLocks noChangeArrowheads="1"/>
          </p:cNvSpPr>
          <p:nvPr/>
        </p:nvSpPr>
        <p:spPr bwMode="auto">
          <a:xfrm>
            <a:off x="1068388" y="1196975"/>
            <a:ext cx="4800600" cy="40386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 wrap="none" anchor="ctr"/>
          <a:lstStyle/>
          <a:p>
            <a:r>
              <a:rPr lang="pt-BR" b="1">
                <a:latin typeface="Arial" pitchFamily="34" charset="0"/>
              </a:rPr>
              <a:t>Nível</a:t>
            </a:r>
          </a:p>
          <a:p>
            <a:r>
              <a:rPr lang="pt-BR" b="1">
                <a:latin typeface="Arial" pitchFamily="34" charset="0"/>
              </a:rPr>
              <a:t>Institucional</a:t>
            </a:r>
          </a:p>
          <a:p>
            <a:endParaRPr lang="pt-BR" b="1">
              <a:latin typeface="Arial" pitchFamily="34" charset="0"/>
            </a:endParaRPr>
          </a:p>
          <a:p>
            <a:r>
              <a:rPr lang="pt-BR" b="1">
                <a:latin typeface="Arial" pitchFamily="34" charset="0"/>
              </a:rPr>
              <a:t>Nível</a:t>
            </a:r>
          </a:p>
          <a:p>
            <a:r>
              <a:rPr lang="pt-BR" b="1">
                <a:latin typeface="Arial" pitchFamily="34" charset="0"/>
              </a:rPr>
              <a:t>Intermediário</a:t>
            </a:r>
          </a:p>
          <a:p>
            <a:endParaRPr lang="pt-BR" sz="2300" b="1">
              <a:latin typeface="Arial" pitchFamily="34" charset="0"/>
            </a:endParaRPr>
          </a:p>
          <a:p>
            <a:r>
              <a:rPr lang="pt-BR" b="1">
                <a:latin typeface="Arial" pitchFamily="34" charset="0"/>
              </a:rPr>
              <a:t>Nível</a:t>
            </a:r>
          </a:p>
          <a:p>
            <a:r>
              <a:rPr lang="pt-BR" b="1">
                <a:latin typeface="Arial" pitchFamily="34" charset="0"/>
              </a:rPr>
              <a:t>Operacional</a:t>
            </a:r>
          </a:p>
          <a:p>
            <a:endParaRPr lang="pt-BR" sz="2500" b="1"/>
          </a:p>
        </p:txBody>
      </p:sp>
      <p:sp>
        <p:nvSpPr>
          <p:cNvPr id="133124" name="AutoShape 3"/>
          <p:cNvSpPr>
            <a:spLocks noChangeArrowheads="1"/>
          </p:cNvSpPr>
          <p:nvPr/>
        </p:nvSpPr>
        <p:spPr bwMode="auto">
          <a:xfrm>
            <a:off x="1144588" y="5764213"/>
            <a:ext cx="4800600" cy="533400"/>
          </a:xfrm>
          <a:prstGeom prst="flowChartAlternateProcess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 wrap="none"/>
          <a:lstStyle/>
          <a:p>
            <a:r>
              <a:rPr lang="pt-BR" sz="2800" b="1">
                <a:latin typeface="Arial" pitchFamily="34" charset="0"/>
              </a:rPr>
              <a:t>Execução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>
            <a:off x="611188" y="3213100"/>
            <a:ext cx="73453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26" name="Line 5"/>
          <p:cNvSpPr>
            <a:spLocks noChangeShapeType="1"/>
          </p:cNvSpPr>
          <p:nvPr/>
        </p:nvSpPr>
        <p:spPr bwMode="auto">
          <a:xfrm flipV="1">
            <a:off x="611188" y="4221163"/>
            <a:ext cx="7345362" cy="190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27" name="Rectangle 6"/>
          <p:cNvSpPr>
            <a:spLocks noChangeArrowheads="1"/>
          </p:cNvSpPr>
          <p:nvPr/>
        </p:nvSpPr>
        <p:spPr bwMode="auto">
          <a:xfrm>
            <a:off x="6191250" y="2306638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Presidentes</a:t>
            </a:r>
          </a:p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Diretores</a:t>
            </a:r>
          </a:p>
        </p:txBody>
      </p:sp>
      <p:sp>
        <p:nvSpPr>
          <p:cNvPr id="133128" name="Rectangle 7"/>
          <p:cNvSpPr>
            <a:spLocks noChangeArrowheads="1"/>
          </p:cNvSpPr>
          <p:nvPr/>
        </p:nvSpPr>
        <p:spPr bwMode="auto">
          <a:xfrm>
            <a:off x="6227763" y="3314700"/>
            <a:ext cx="1439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>
                <a:latin typeface="Arial" pitchFamily="34" charset="0"/>
              </a:rPr>
              <a:t>Gerentes</a:t>
            </a:r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6191250" y="4365625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Supervisores</a:t>
            </a:r>
          </a:p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Chefes</a:t>
            </a:r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6229350" y="5616575"/>
            <a:ext cx="20875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Funcionários</a:t>
            </a:r>
          </a:p>
          <a:p>
            <a:pPr algn="l">
              <a:lnSpc>
                <a:spcPct val="85000"/>
              </a:lnSpc>
            </a:pPr>
            <a:r>
              <a:rPr lang="pt-BR">
                <a:latin typeface="Arial" pitchFamily="34" charset="0"/>
              </a:rPr>
              <a:t>Operários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>
              <a:defRPr/>
            </a:pPr>
            <a:r>
              <a:rPr lang="pt-BR" sz="3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NÍVEIS HIERÁRQUICOS</a:t>
            </a:r>
            <a:endParaRPr lang="pt-BR" sz="4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AutoShape 2"/>
          <p:cNvSpPr>
            <a:spLocks noChangeArrowheads="1"/>
          </p:cNvSpPr>
          <p:nvPr/>
        </p:nvSpPr>
        <p:spPr bwMode="auto">
          <a:xfrm>
            <a:off x="984250" y="1160463"/>
            <a:ext cx="6934200" cy="5334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563938" y="908050"/>
            <a:ext cx="1944687" cy="5318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Presidente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127250" y="2006600"/>
            <a:ext cx="1490663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Diretor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746250" y="3378200"/>
            <a:ext cx="1490663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Gerente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65213" y="4673600"/>
            <a:ext cx="1490662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Chefe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79388" y="5949950"/>
            <a:ext cx="1890712" cy="60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2800" b="1"/>
              <a:t>Funcionário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03850" y="2006600"/>
            <a:ext cx="1490663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Diretor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5632450" y="3378200"/>
            <a:ext cx="1490663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Gerente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321425" y="4673600"/>
            <a:ext cx="1490663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Chefe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804025" y="5805488"/>
            <a:ext cx="2003425" cy="6715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2800" b="1"/>
              <a:t>Funcionário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767138" y="3378200"/>
            <a:ext cx="1490662" cy="5254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 b="1"/>
              <a:t>Gerente</a:t>
            </a:r>
          </a:p>
        </p:txBody>
      </p:sp>
      <p:cxnSp>
        <p:nvCxnSpPr>
          <p:cNvPr id="134158" name="AutoShape 13"/>
          <p:cNvCxnSpPr>
            <a:cxnSpLocks noChangeShapeType="1"/>
          </p:cNvCxnSpPr>
          <p:nvPr/>
        </p:nvCxnSpPr>
        <p:spPr bwMode="auto">
          <a:xfrm rot="5400000" flipV="1">
            <a:off x="4409281" y="369094"/>
            <a:ext cx="1588" cy="3276600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4159" name="AutoShape 14"/>
          <p:cNvCxnSpPr>
            <a:cxnSpLocks noChangeShapeType="1"/>
            <a:stCxn id="78853" idx="0"/>
            <a:endCxn id="78860" idx="0"/>
          </p:cNvCxnSpPr>
          <p:nvPr/>
        </p:nvCxnSpPr>
        <p:spPr bwMode="auto">
          <a:xfrm rot="5400000" flipV="1">
            <a:off x="3502025" y="2368550"/>
            <a:ext cx="1588" cy="202088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4160" name="AutoShape 15"/>
          <p:cNvCxnSpPr>
            <a:cxnSpLocks noChangeShapeType="1"/>
            <a:stCxn id="78860" idx="0"/>
            <a:endCxn id="78857" idx="0"/>
          </p:cNvCxnSpPr>
          <p:nvPr/>
        </p:nvCxnSpPr>
        <p:spPr bwMode="auto">
          <a:xfrm rot="5400000" flipV="1">
            <a:off x="5445125" y="2446338"/>
            <a:ext cx="1588" cy="1865312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34161" name="Line 16"/>
          <p:cNvSpPr>
            <a:spLocks noChangeShapeType="1"/>
          </p:cNvSpPr>
          <p:nvPr/>
        </p:nvSpPr>
        <p:spPr bwMode="auto">
          <a:xfrm>
            <a:off x="2852738" y="254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4162" name="Line 17"/>
          <p:cNvSpPr>
            <a:spLocks noChangeShapeType="1"/>
          </p:cNvSpPr>
          <p:nvPr/>
        </p:nvSpPr>
        <p:spPr bwMode="auto">
          <a:xfrm>
            <a:off x="5976938" y="254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9" tIns="37874" rIns="75749" bIns="37874"/>
          <a:lstStyle/>
          <a:p>
            <a:pPr>
              <a:defRPr/>
            </a:pPr>
            <a:r>
              <a:rPr lang="pt-BR" sz="3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ESTRUTURA HIERÁRQUICA</a:t>
            </a:r>
            <a:endParaRPr lang="pt-BR" sz="44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2928934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Qual a atuação de cada nível ? 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715140" y="61436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48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98475" y="2136775"/>
            <a:ext cx="78978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/>
              <a:t>MISSÃO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/>
              <a:t>Podemos definir missão como a função ou poder que se confere a alguém para se fazer algo, como um encargo, uma incumbência, uma obrigação, um compromisso, um dever a cumprir (Ferreira, 1986:1141).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43834" y="6215082"/>
            <a:ext cx="9754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PAG 50</a:t>
            </a:r>
            <a:endParaRPr lang="pt-BR" dirty="0"/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650" y="914400"/>
          <a:ext cx="6781800" cy="5943600"/>
        </p:xfrm>
        <a:graphic>
          <a:graphicData uri="http://schemas.openxmlformats.org/presentationml/2006/ole">
            <p:oleObj spid="_x0000_s1034" name="Clip" r:id="rId3" imgW="3192463" imgH="374967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-100013"/>
            <a:ext cx="6121400" cy="1143001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GB" sz="2800" i="1" u="sng" smtClean="0"/>
              <a:t>Carta Compromisso da Nossa Equipe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08325" y="14874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835150" y="1484313"/>
            <a:ext cx="4745038" cy="5203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Ser aberto e honesto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Não fazer suposições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Respeitar outras opiniões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Ser construtivo   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Tratar situações presentes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Arriscar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Ser participante e observador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Tratar cada um como adulto responsável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Comunicar o que sentir </a:t>
            </a:r>
          </a:p>
          <a:p>
            <a:pPr lvl="1" eaLnBrk="0" hangingPunct="0"/>
            <a:r>
              <a:rPr lang="pt-BR" sz="2400" b="1">
                <a:latin typeface="Monotype Corsiva" pitchFamily="66" charset="0"/>
              </a:rPr>
              <a:t>e pensar sem conversas paralelas</a:t>
            </a:r>
          </a:p>
          <a:p>
            <a:pPr eaLnBrk="0" hangingPunct="0">
              <a:buFontTx/>
              <a:buChar char="•"/>
            </a:pPr>
            <a:r>
              <a:rPr lang="pt-BR" sz="2400" b="1">
                <a:latin typeface="Monotype Corsiva" pitchFamily="66" charset="0"/>
              </a:rPr>
              <a:t> Ajudar no decorrer da </a:t>
            </a:r>
          </a:p>
          <a:p>
            <a:pPr eaLnBrk="0" hangingPunct="0"/>
            <a:r>
              <a:rPr lang="pt-BR" sz="2400" b="1">
                <a:latin typeface="Monotype Corsiva" pitchFamily="66" charset="0"/>
              </a:rPr>
              <a:t>       atividade com objetividade</a:t>
            </a:r>
          </a:p>
          <a:p>
            <a:pPr eaLnBrk="0" hangingPunct="0"/>
            <a:r>
              <a:rPr lang="pt-BR" sz="2400" b="1">
                <a:latin typeface="Monotype Corsiva" pitchFamily="66" charset="0"/>
              </a:rPr>
              <a:t> </a:t>
            </a:r>
          </a:p>
          <a:p>
            <a:pPr eaLnBrk="0" hangingPunct="0"/>
            <a:endParaRPr lang="pt-BR" sz="24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73152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/>
              <a:t>                    Missão</a:t>
            </a:r>
          </a:p>
          <a:p>
            <a:pPr algn="just">
              <a:spcBef>
                <a:spcPct val="50000"/>
              </a:spcBef>
            </a:pPr>
            <a:r>
              <a:rPr lang="pt-BR" sz="3000" dirty="0"/>
              <a:t>Uma empresa não se define pelo seu nome, estatuto, ou produto que faz; ela se define pela sua missão. Somente uma definição clara da missão é a razão de existir da organização e torna possíveis, claros e realistas os objetivos da empresa.  (Peter </a:t>
            </a:r>
            <a:r>
              <a:rPr lang="pt-BR" sz="3000" dirty="0" err="1"/>
              <a:t>Druker</a:t>
            </a:r>
            <a:r>
              <a:rPr lang="pt-BR" sz="3000" dirty="0"/>
              <a:t>).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620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     </a:t>
            </a:r>
            <a:r>
              <a:rPr lang="pt-BR" sz="2800"/>
              <a:t>Representa o papel desempenhado pela empresa em seu negócio. Por isto, descrever a Missão definir bem </a:t>
            </a:r>
            <a:r>
              <a:rPr lang="pt-BR" sz="2800" i="1"/>
              <a:t>negócio, cliente, mercado, tecnologia, tipo de diferenciação, postura social etc. </a:t>
            </a:r>
            <a:r>
              <a:rPr lang="pt-BR" sz="2800"/>
              <a:t>(Pagnocelli e Vasconcelos Filho, 1992). 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-180975" y="1268413"/>
            <a:ext cx="8458200" cy="457200"/>
          </a:xfrm>
        </p:spPr>
        <p:txBody>
          <a:bodyPr anchor="b"/>
          <a:lstStyle/>
          <a:p>
            <a:pPr eaLnBrk="1" hangingPunct="1">
              <a:defRPr/>
            </a:pPr>
            <a:r>
              <a:rPr 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Missão</a:t>
            </a:r>
          </a:p>
        </p:txBody>
      </p:sp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066800" y="1576388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784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     É a razão da existência da organização e delimita as atividades dentro do espaço que ela deseja ocupar e fora dele. 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Representa um compromisso e uma orientação objetiva de como a organização deve atuar para cumprir o que está contido no pensamento estratégico, na visão e na definição do negócio. </a:t>
            </a:r>
          </a:p>
          <a:p>
            <a:pPr algn="just"/>
            <a:endParaRPr lang="pt-BR" sz="2400"/>
          </a:p>
          <a:p>
            <a:pPr algn="just"/>
            <a:r>
              <a:rPr lang="pt-BR" sz="2400"/>
              <a:t>É a proposta para a qual, ou a razão pela qual, a organização existe. 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7391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     </a:t>
            </a:r>
            <a:r>
              <a:rPr lang="pt-BR" sz="2600"/>
              <a:t>Como exigência da ISO, a Missão deve ser orientada para a busca da qualidade e da estratégia. No primeiro caso, o foco da Missão deve-se voltar para a qualidade dos </a:t>
            </a:r>
            <a:r>
              <a:rPr lang="pt-BR" sz="2600" i="1"/>
              <a:t>processos, produtos e serviços.</a:t>
            </a:r>
            <a:r>
              <a:rPr lang="pt-BR" sz="2600"/>
              <a:t> </a:t>
            </a:r>
          </a:p>
          <a:p>
            <a:pPr algn="just"/>
            <a:r>
              <a:rPr lang="pt-BR" sz="2600"/>
              <a:t>     Em termos de estratégia, o foco da Missão deve ser dirigido para a preservação do Meio Ambiente e o exercício da Responsabilidade Social.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001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600"/>
              <a:t>Características da declaração da Missão:</a:t>
            </a:r>
          </a:p>
          <a:p>
            <a:pPr algn="just"/>
            <a:endParaRPr lang="pt-BR" sz="1400"/>
          </a:p>
          <a:p>
            <a:pPr lvl="1" algn="just">
              <a:buFontTx/>
              <a:buChar char="•"/>
            </a:pPr>
            <a:r>
              <a:rPr lang="pt-BR" sz="2400"/>
              <a:t> É um caminho para se chegar à Visão;</a:t>
            </a:r>
          </a:p>
          <a:p>
            <a:pPr lvl="1" algn="just">
              <a:buFontTx/>
              <a:buChar char="•"/>
            </a:pPr>
            <a:r>
              <a:rPr lang="pt-BR" sz="2400"/>
              <a:t> É uma declaração de identidade e dos fundamentos da empresa;</a:t>
            </a:r>
          </a:p>
          <a:p>
            <a:pPr lvl="1" algn="just">
              <a:buFontTx/>
              <a:buChar char="•"/>
            </a:pPr>
            <a:r>
              <a:rPr lang="pt-BR" sz="2400"/>
              <a:t> Deve ser mais prática e operacional do que filosófica;</a:t>
            </a:r>
          </a:p>
          <a:p>
            <a:pPr lvl="1" algn="just">
              <a:buFontTx/>
              <a:buChar char="•"/>
            </a:pPr>
            <a:r>
              <a:rPr lang="pt-BR" sz="2400"/>
              <a:t> Define o negócio onde a empresa está;</a:t>
            </a:r>
          </a:p>
          <a:p>
            <a:pPr lvl="1" algn="just">
              <a:buFontTx/>
              <a:buChar char="•"/>
            </a:pPr>
            <a:r>
              <a:rPr lang="pt-BR" sz="2400"/>
              <a:t> Estabelece as bases para a definição das metas e objetivos;</a:t>
            </a:r>
          </a:p>
          <a:p>
            <a:pPr lvl="1" algn="just">
              <a:buFontTx/>
              <a:buChar char="•"/>
            </a:pPr>
            <a:r>
              <a:rPr lang="pt-BR" sz="2400"/>
              <a:t> Deve ser escrita de forma clara para ser uma efetiva ferramenta de comunicação.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98475" y="2057400"/>
            <a:ext cx="82296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A partir da definição ampla de missão, fica mais fácil entender o significado de missão corporativa, que implica entendimento do propósito de uma organização e de qual é o seu negócio, permitindo o estabelecimento de prioridades, estratégias e planejamento da alocação dos seus recursos.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492500" y="76517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MISSÃO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33375" y="1895475"/>
            <a:ext cx="85613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300">
                <a:solidFill>
                  <a:srgbClr val="000000"/>
                </a:solidFill>
              </a:rPr>
              <a:t>A declaração de missão também precisa responder a algumas questões, agora e no futuro (Drucker, 1973, cap.7).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300">
              <a:solidFill>
                <a:srgbClr val="000000"/>
              </a:solidFill>
            </a:endParaRP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Qual é o nosso negócio ? 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Quem é o nosso consumidor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Onde será a nossa base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Quais são as nossas prioridades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Qual é nossa estratégia de segmentação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Como atingiremos isso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Qual é nosso desafio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Qual é nosso diferencial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Com qual finalidade estamos nesse negócio ?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300">
                <a:solidFill>
                  <a:srgbClr val="000000"/>
                </a:solidFill>
              </a:rPr>
              <a:t> Atendemos a que grupos de interesse ?</a:t>
            </a:r>
          </a:p>
        </p:txBody>
      </p:sp>
      <p:pic>
        <p:nvPicPr>
          <p:cNvPr id="4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403350" y="2708275"/>
            <a:ext cx="5797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>
                <a:solidFill>
                  <a:srgbClr val="000000"/>
                </a:solidFill>
              </a:rPr>
              <a:t>São exemplos de missão: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Gerdau_B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13" y="2560638"/>
            <a:ext cx="24828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33375" y="2057400"/>
            <a:ext cx="57340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GRUPO GERDAU – organização empresarial focada na siderurgia, com a missão de satisfazer as necessidades e de criar valor para os acionistas, comprometida com as pessoas e o com o desenvolvimento sustentável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98475" y="1978025"/>
            <a:ext cx="8147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O BOTICÁRIO – criar produtos e serviços que enalteçam a beleza e promovam o bem-estar das pessoas, traduzindo essa intenção em valores percebidos pelos clientes, para conquistar sua fidelidade e assegurar o crescimento e a rentabilidade do negócio;</a:t>
            </a:r>
          </a:p>
        </p:txBody>
      </p:sp>
      <p:pic>
        <p:nvPicPr>
          <p:cNvPr id="3" name="Picture 4" descr="top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1714480" y="214290"/>
            <a:ext cx="5883275" cy="71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pt-BR" dirty="0"/>
              <a:t>                              </a:t>
            </a:r>
            <a:r>
              <a:rPr lang="pt-BR" sz="3200" dirty="0"/>
              <a:t>Administrar </a:t>
            </a:r>
          </a:p>
        </p:txBody>
      </p:sp>
      <p:sp>
        <p:nvSpPr>
          <p:cNvPr id="26628" name="CaixaDeTexto 4"/>
          <p:cNvSpPr txBox="1">
            <a:spLocks noChangeArrowheads="1"/>
          </p:cNvSpPr>
          <p:nvPr/>
        </p:nvSpPr>
        <p:spPr bwMode="auto">
          <a:xfrm>
            <a:off x="285750" y="3071810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/>
              <a:t>Administrar se aplica a todo tipo ou tamanho de organização – grandes Empresas, universidades, cadeias de supermercados, clubes, hospitais ou Não governamentais – ONGs </a:t>
            </a:r>
          </a:p>
        </p:txBody>
      </p:sp>
      <p:pic>
        <p:nvPicPr>
          <p:cNvPr id="5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65163" y="2300288"/>
            <a:ext cx="7980362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MARCOPOLO – oferecer soluções, bens e serviços para satisfazer clientes e usuários, com tecnologia e performance, remunerar adequadamente o investimento, atuando para que seja priorizado o transporte coletivo de passageiros e contribuindo para melhoria da qualidade de vida dos colaboradores e da sociedade;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15925" y="1895475"/>
            <a:ext cx="8229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Educar e formar cidadãos para obter sucesso na vida, sendo competentes no mercado de trabalho, responsáveis socialmente e atuantes na preservação do meio-ambiente, tendo como referência a ética, o diálogo e o respeito com as gerações futuras”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592138" y="855663"/>
            <a:ext cx="3275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/>
              <a:t>Instituição de ensino</a:t>
            </a:r>
            <a:r>
              <a:rPr lang="pt-BR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2492896"/>
            <a:ext cx="757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MISSÃO PAG 51</a:t>
            </a:r>
          </a:p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OUTROS EXEMPLOS </a:t>
            </a:r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top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755576" y="1196752"/>
            <a:ext cx="79803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 dirty="0">
                <a:solidFill>
                  <a:srgbClr val="000000"/>
                </a:solidFill>
              </a:rPr>
              <a:t>VALORES</a:t>
            </a:r>
          </a:p>
          <a:p>
            <a:pPr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dirty="0">
              <a:solidFill>
                <a:srgbClr val="000000"/>
              </a:solidFill>
            </a:endParaRPr>
          </a:p>
          <a:p>
            <a:pPr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dirty="0">
                <a:solidFill>
                  <a:srgbClr val="000000"/>
                </a:solidFill>
              </a:rPr>
              <a:t>Por valores são entendidas as crenças básicas, os ideais e ética que são levados em consideração por ocasião da tomada de decisão na organização (Joyce, 1999:32)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20272" y="6021288"/>
            <a:ext cx="9754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PAG 53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20272" y="558924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Ler </a:t>
            </a:r>
            <a:r>
              <a:rPr lang="pt-BR" dirty="0" err="1" smtClean="0"/>
              <a:t>pag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15925" y="2057400"/>
            <a:ext cx="83121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Vejamos alguns exemplos de valores: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>
              <a:solidFill>
                <a:srgbClr val="000000"/>
              </a:solidFill>
            </a:endParaRP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GRUPO GERDAU – cliente satisfeito; pessoas realizadas; segurança total no ambiente de trabalho; qualidade em tudo que faz; segurança e solidez; seriedade com todos os públicos e lucro como medida de desempenho;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15925" y="2057400"/>
            <a:ext cx="82296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O BOTICÁRIO – respeito e comprometimento mútuos; participação e trabalho em equipe; objetivos e metas claros e definidos; reconhecimento pela contribuição dos resultados; desenvolvimento profissional e pessoal; valorização da vida e do meio ambiente; inovação e qualidade; empreendedorismo e ousadia;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415925" y="2057400"/>
            <a:ext cx="83121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SADIA – cliente (contato permanente para orientar nossas ações); lucro (essencial para o desenvolvimento e perpetuação da empresa), mercado (liderança permanente), ser humano (respeitado, comprometido e valorizado, é a segurança para o nosso sucesso), comunicação (ágil, clara e objetiva), imagem (patrimônio a ser preservado e fortalecido);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182813" y="3211513"/>
            <a:ext cx="46497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DEFINIÇÃO DE NEGÓCIO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498475" y="1978025"/>
            <a:ext cx="806291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600">
                <a:solidFill>
                  <a:srgbClr val="000000"/>
                </a:solidFill>
              </a:rPr>
              <a:t>As respostas às seguintes perguntas nos auxiliam na formatação da definição dos negócios.</a:t>
            </a:r>
          </a:p>
          <a:p>
            <a:pPr marL="520700" lvl="1"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600">
                <a:solidFill>
                  <a:srgbClr val="000000"/>
                </a:solidFill>
              </a:rPr>
              <a:t> Quais os benefícios que o consumidor busca ao adquirir nosso produto ou serviço ?</a:t>
            </a:r>
          </a:p>
          <a:p>
            <a:pPr marL="520700" lvl="1"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600">
                <a:solidFill>
                  <a:srgbClr val="000000"/>
                </a:solidFill>
              </a:rPr>
              <a:t> Quanto nossa oferta proporciona ao consumidor em termos de relação custo/beneficio ?</a:t>
            </a:r>
          </a:p>
          <a:p>
            <a:pPr marL="520700" lvl="1"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pt-BR" sz="2600">
                <a:solidFill>
                  <a:srgbClr val="000000"/>
                </a:solidFill>
              </a:rPr>
              <a:t> Como poderemos desenvolver uma oferta de valor superior, para proporcionar mais satisfação a nossos clientes atuais e futuros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772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500" b="1" u="sng"/>
              <a:t>Visão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/>
              <a:t>Refere-se ao cenário de futuro que queremos construir para a organização.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800"/>
              <a:t>Posição que queremos que a organização ocupe, seja em negócios existentes, seja na nova composição de negócios.</a:t>
            </a:r>
            <a:r>
              <a:rPr lang="pt-BR" sz="2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 Administração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071563"/>
            <a:ext cx="8126413" cy="4013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dirty="0" smtClean="0"/>
              <a:t>“ Antes de falarmos de hoje e do futuro , vamos conceituar administração:</a:t>
            </a:r>
          </a:p>
          <a:p>
            <a:pPr algn="just" eaLnBrk="1" hangingPunct="1">
              <a:buFontTx/>
              <a:buNone/>
            </a:pPr>
            <a:endParaRPr lang="pt-BR" dirty="0" smtClean="0"/>
          </a:p>
          <a:p>
            <a:pPr algn="just" eaLnBrk="1" hangingPunct="1">
              <a:buFontTx/>
              <a:buNone/>
            </a:pPr>
            <a:r>
              <a:rPr lang="pt-BR" sz="2800" dirty="0" smtClean="0"/>
              <a:t>A palavra administração vem do latim </a:t>
            </a:r>
            <a:r>
              <a:rPr lang="pt-BR" sz="2800" i="1" dirty="0" smtClean="0"/>
              <a:t>ad</a:t>
            </a:r>
            <a:r>
              <a:rPr lang="pt-BR" sz="2800" dirty="0" smtClean="0"/>
              <a:t> ( direção, tendência para ) e </a:t>
            </a:r>
            <a:r>
              <a:rPr lang="pt-BR" sz="2800" dirty="0" err="1" smtClean="0"/>
              <a:t>minister</a:t>
            </a:r>
            <a:r>
              <a:rPr lang="pt-BR" sz="2800" dirty="0" smtClean="0"/>
              <a:t> ( subordinação ou </a:t>
            </a:r>
            <a:r>
              <a:rPr lang="pt-BR" sz="2800" dirty="0" err="1" smtClean="0"/>
              <a:t>obedidência</a:t>
            </a:r>
            <a:r>
              <a:rPr lang="pt-BR" sz="2800" dirty="0" smtClean="0"/>
              <a:t> ) e significa aquele que realiza uma função sob o comando de outrem </a:t>
            </a:r>
            <a:endParaRPr lang="pt-BR" sz="2800" i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072313" y="6286500"/>
            <a:ext cx="12441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/>
              <a:t>PG  4 </a:t>
            </a:r>
            <a:endParaRPr lang="pt-BR" b="1" dirty="0"/>
          </a:p>
        </p:txBody>
      </p:sp>
      <p:pic>
        <p:nvPicPr>
          <p:cNvPr id="6" name="Picture 6" descr="F:\PASTA CARLOS\CARLOS AULA\logo anhanguera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95288" y="1268413"/>
            <a:ext cx="83947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Necessário formalizar declarações de visão, de políticas e dos valores da organização, para orientar e alinhar a direção de todos os que têm interesse no sucesso da empresa, usualmente chamados stakeholders: </a:t>
            </a:r>
            <a:r>
              <a:rPr lang="pt-BR" sz="2800" b="1">
                <a:solidFill>
                  <a:srgbClr val="000066"/>
                </a:solidFill>
              </a:rPr>
              <a:t>acionistas, colaboradores, fornecedores, prestadores de serviços, administradores, clientes, governo e a comunidade em geral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1066800" y="1524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pt-BR" sz="1400" b="1" u="sng"/>
              <a:t/>
            </a:r>
            <a:br>
              <a:rPr lang="pt-BR" sz="1400" b="1" u="sng"/>
            </a:br>
            <a:endParaRPr lang="pt-BR" sz="2800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924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/>
              <a:t>Pelas seguintes razões (Scott et al., 1998):</a:t>
            </a:r>
          </a:p>
          <a:p>
            <a:pPr algn="just">
              <a:buFontTx/>
              <a:buChar char="•"/>
            </a:pPr>
            <a:r>
              <a:rPr lang="pt-BR" sz="2200"/>
              <a:t>Reúne as pessoas em torno de um sonho e realizações comuns;</a:t>
            </a:r>
          </a:p>
          <a:p>
            <a:pPr algn="just">
              <a:buFontTx/>
              <a:buChar char="•"/>
            </a:pPr>
            <a:r>
              <a:rPr lang="pt-BR" sz="2200"/>
              <a:t> Coordena os esforços e recursos de indivíduos e equipes de forma sinergética (sinergia significa a contribuição e colaboração de todos para que a organização atinja os seus objetivos planejados);</a:t>
            </a:r>
          </a:p>
          <a:p>
            <a:pPr algn="just">
              <a:buFontTx/>
              <a:buChar char="•"/>
            </a:pPr>
            <a:r>
              <a:rPr lang="pt-BR" sz="2200"/>
              <a:t> Contribui na tomada de decisão, visando a não perder o foco e a direção dos negócios de forma ética e socialmente responsável;</a:t>
            </a:r>
          </a:p>
          <a:p>
            <a:pPr algn="just">
              <a:buFontTx/>
              <a:buChar char="•"/>
            </a:pPr>
            <a:r>
              <a:rPr lang="pt-BR" sz="2200"/>
              <a:t> Constrói a base para o planejamento organizacional;</a:t>
            </a:r>
          </a:p>
          <a:p>
            <a:pPr algn="just">
              <a:buFontTx/>
              <a:buChar char="•"/>
            </a:pPr>
            <a:r>
              <a:rPr lang="pt-BR" sz="2200"/>
              <a:t> Torna o comportamento incongruente mais perceptível.</a:t>
            </a:r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8001000" cy="457200"/>
          </a:xfrm>
        </p:spPr>
        <p:txBody>
          <a:bodyPr anchor="b"/>
          <a:lstStyle/>
          <a:p>
            <a:pPr eaLnBrk="1" hangingPunct="1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 Que a Visão é Importante?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82613" y="2138363"/>
            <a:ext cx="8062912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A visão de futuro é o ponto de partida do planejamento estratégico. É o que se idealiza para a empresa. A declaração de visão das organizações deve ser construída com base nos seus valores, sonhos, desejos e ambições, para servir como norte aos esforços coletivos de seus colaboradores.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Gerdau_BR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13" y="2560638"/>
            <a:ext cx="24828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500063" y="2713038"/>
            <a:ext cx="54848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1">
                <a:solidFill>
                  <a:srgbClr val="000000"/>
                </a:solidFill>
              </a:rPr>
              <a:t>Exemplos </a:t>
            </a:r>
          </a:p>
          <a:p>
            <a:pPr defTabSz="5238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800" b="1">
              <a:solidFill>
                <a:srgbClr val="000000"/>
              </a:solidFill>
            </a:endParaRPr>
          </a:p>
          <a:p>
            <a:pPr marL="520700" lvl="1" defTabSz="523875" eaLnBrk="0" hangingPunct="0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GRUPO GERDAU – “Ser uma empresa siderúrgica internacional de classe mundial”;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botic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2193925"/>
            <a:ext cx="26114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415925" y="2057400"/>
            <a:ext cx="54864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O BOTICÁRIO – “Ser reconhecido por colaboradores, parceiros, clientes e segmento onde atua, como uma das mais importantes referências mundiais em beleza e fazer que suas ações para preservação da vida estabeleçam uma forte identificação com a sociedade“;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sa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286000"/>
            <a:ext cx="21034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415925" y="2782888"/>
            <a:ext cx="53625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lnSpc>
                <a:spcPct val="7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>
                <a:solidFill>
                  <a:srgbClr val="000000"/>
                </a:solidFill>
              </a:rPr>
              <a:t>SADIA – “A empresa se diferenciará pela imagem de sua marca, por excelência nos serviços, inovação e qualidade dos produtos”;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na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0" y="2651125"/>
            <a:ext cx="198913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15925" y="2057400"/>
            <a:ext cx="57356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187" tIns="52093" rIns="104187" bIns="52093">
            <a:spAutoFit/>
          </a:bodyPr>
          <a:lstStyle/>
          <a:p>
            <a:pPr defTabSz="523875" eaLnBrk="0" hangingPunct="0">
              <a:spcBef>
                <a:spcPts val="91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100">
                <a:solidFill>
                  <a:srgbClr val="000000"/>
                </a:solidFill>
              </a:rPr>
              <a:t>NATURA – “Segundo o entendimento da Natura, uma visão tem como matéria-prima fundamental o sonho. Ela é a projeção futura de um ideal que, mesmo distante, já se torna verdade concreta em nossos corações. A sua definição é:“ a Natura será um dos líderes em seu mercado, diferenciando-se pela qualidade das relações que estabelece, por suas crenças e valores expressos de forma radical através de produtos, serviços e comportamento empresarial que promovam a melhor relação da pessoa consigo mesma, com a natureza e com todos que a cercam”.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001000" cy="457200"/>
          </a:xfrm>
        </p:spPr>
        <p:txBody>
          <a:bodyPr anchor="b"/>
          <a:lstStyle/>
          <a:p>
            <a:pPr eaLnBrk="1" hangingPunct="1"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OS OBJETIVOS DAS EMPRESAS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66015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Do conceito de visão decorrem os objetivos globais.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Objetivos – Estados desejáveis que ser pretende alcançar e realizar 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Enquanto o objetivo não é alcançado , ele deixa constitui um alvo , uma meta .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Os objetivos básicos de um negócio podem ser : 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8310881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1700808"/>
            <a:ext cx="75371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LUCRO – FORÇA MOTIVADORA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OFERTA – BENS E SERVIÇOS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RESPONSABILIDADE SOCIAL DE ACÔRDO COM CÓDIDOS ÉTICOS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4221" y="260648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56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212731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196752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Além disso , as empresas definem 3 tipos de objetivos :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285750" indent="-285750">
              <a:buFont typeface="Wingdings" pitchFamily="2" charset="2"/>
              <a:buChar char="q"/>
            </a:pPr>
            <a:r>
              <a:rPr lang="pt-BR" b="1" dirty="0" smtClean="0"/>
              <a:t>GLOBAIS OU ESTRATÉGICOS </a:t>
            </a:r>
          </a:p>
          <a:p>
            <a:pPr marL="285750" indent="-285750">
              <a:buFont typeface="Wingdings" pitchFamily="2" charset="2"/>
              <a:buChar char="q"/>
            </a:pPr>
            <a:endParaRPr lang="pt-BR" b="1" dirty="0"/>
          </a:p>
          <a:p>
            <a:pPr marL="285750" indent="-285750">
              <a:buFont typeface="Wingdings" pitchFamily="2" charset="2"/>
              <a:buChar char="q"/>
            </a:pPr>
            <a:endParaRPr lang="pt-BR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pt-BR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pt-BR" b="1" dirty="0" smtClean="0"/>
              <a:t>TÁTICOS OU DEPARTAMENTAIS </a:t>
            </a:r>
          </a:p>
          <a:p>
            <a:pPr marL="285750" indent="-285750">
              <a:buFont typeface="Wingdings" pitchFamily="2" charset="2"/>
              <a:buChar char="q"/>
            </a:pPr>
            <a:endParaRPr lang="pt-BR" b="1" dirty="0"/>
          </a:p>
          <a:p>
            <a:pPr marL="285750" indent="-285750">
              <a:buFont typeface="Wingdings" pitchFamily="2" charset="2"/>
              <a:buChar char="q"/>
            </a:pPr>
            <a:endParaRPr lang="pt-BR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pt-BR" b="1" dirty="0"/>
          </a:p>
          <a:p>
            <a:pPr marL="285750" indent="-285750">
              <a:buFont typeface="Wingdings" pitchFamily="2" charset="2"/>
              <a:buChar char="q"/>
            </a:pPr>
            <a:endParaRPr lang="pt-BR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pt-BR" b="1" dirty="0" smtClean="0"/>
              <a:t>OPERACIONAIS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4221" y="260648"/>
            <a:ext cx="9156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err="1" smtClean="0"/>
              <a:t>Pag</a:t>
            </a:r>
            <a:r>
              <a:rPr lang="pt-BR" dirty="0" smtClean="0"/>
              <a:t> 57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3551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83058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/>
              <a:t>O Processo de Administração</a:t>
            </a:r>
          </a:p>
        </p:txBody>
      </p:sp>
      <p:sp>
        <p:nvSpPr>
          <p:cNvPr id="1038339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8001000" cy="15525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400"/>
              <a:t>Administração é o processo de planejar, organizar, liderar e controlar os esforços realizados pelos membros da organização e o uso de todos os outros recursos organizacionais para alcançar os objetivos estabelecidos</a:t>
            </a:r>
          </a:p>
        </p:txBody>
      </p:sp>
      <p:pic>
        <p:nvPicPr>
          <p:cNvPr id="1038340" name="Picture 4" descr="j0293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644900"/>
            <a:ext cx="3495675" cy="192563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50025"/>
            <a:ext cx="9144000" cy="3079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Processos Gerenciais                                                                                                                                                </a:t>
            </a:r>
            <a:r>
              <a:rPr lang="pt-BR" sz="1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Prof.: </a:t>
            </a:r>
            <a:r>
              <a:rPr lang="pt-BR" sz="1400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Carlos Alberto dos Santos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8926" y="314324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Final da aula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6891366" cy="17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2019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64" y="294529"/>
            <a:ext cx="8383464" cy="63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324861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0010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26771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814393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8196274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7915291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85813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762477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79296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24"/>
            <a:ext cx="726758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816770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3428</Words>
  <Application>Microsoft Office PowerPoint</Application>
  <PresentationFormat>Apresentação na tela (4:3)</PresentationFormat>
  <Paragraphs>542</Paragraphs>
  <Slides>102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102</vt:i4>
      </vt:variant>
    </vt:vector>
  </HeadingPairs>
  <TitlesOfParts>
    <vt:vector size="104" baseType="lpstr">
      <vt:lpstr>Design padrão</vt:lpstr>
      <vt:lpstr>Clip</vt:lpstr>
      <vt:lpstr>Slide 1</vt:lpstr>
      <vt:lpstr>Slide 2</vt:lpstr>
      <vt:lpstr>Slide 3</vt:lpstr>
      <vt:lpstr>Slide 4</vt:lpstr>
      <vt:lpstr>Slide 5</vt:lpstr>
      <vt:lpstr>Carta Compromisso da Nossa Equipe</vt:lpstr>
      <vt:lpstr>Slide 7</vt:lpstr>
      <vt:lpstr> Administração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Conceito de Organização</vt:lpstr>
      <vt:lpstr>Organização</vt:lpstr>
      <vt:lpstr> Organização</vt:lpstr>
      <vt:lpstr>Slide 27</vt:lpstr>
      <vt:lpstr>Slide 28</vt:lpstr>
      <vt:lpstr>Slide 29</vt:lpstr>
      <vt:lpstr>Slide 30</vt:lpstr>
      <vt:lpstr>Slide 31</vt:lpstr>
      <vt:lpstr>Slide 32</vt:lpstr>
      <vt:lpstr>Conceito de Empresa</vt:lpstr>
      <vt:lpstr>Características das Empresas</vt:lpstr>
      <vt:lpstr>Os Recursos da Empresa</vt:lpstr>
      <vt:lpstr>Os Recursos da Empresa</vt:lpstr>
      <vt:lpstr>Slide 37</vt:lpstr>
      <vt:lpstr>Para funcionar, um sistema apresenta os seguintes parâmetros:</vt:lpstr>
      <vt:lpstr>As empresas como sistemas abertos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 Missão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Por Que a Visão é Importante?</vt:lpstr>
      <vt:lpstr>Slide 82</vt:lpstr>
      <vt:lpstr>Slide 83</vt:lpstr>
      <vt:lpstr>Slide 84</vt:lpstr>
      <vt:lpstr>Slide 85</vt:lpstr>
      <vt:lpstr>Slide 86</vt:lpstr>
      <vt:lpstr>OS OBJETIVOS DAS EMPRESAS 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Company>Prosegur Brasil S/A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csantos</dc:creator>
  <cp:lastModifiedBy>csantos</cp:lastModifiedBy>
  <cp:revision>244</cp:revision>
  <dcterms:created xsi:type="dcterms:W3CDTF">2008-08-09T14:54:13Z</dcterms:created>
  <dcterms:modified xsi:type="dcterms:W3CDTF">2013-08-16T20:41:22Z</dcterms:modified>
</cp:coreProperties>
</file>