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117" y="273894"/>
            <a:ext cx="8229601" cy="114359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8117" y="1600674"/>
            <a:ext cx="8229601" cy="4526352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F6FE2-9F28-4E87-98B5-7CFA7AFBA04B}" type="datetimeFigureOut">
              <a:rPr lang="pt-BR" smtClean="0"/>
              <a:t>10/05/2013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3D3F0-CD71-4499-8EF5-D7653115510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t.wikipedia.org/wiki/Cust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04187" tIns="52093" rIns="104187" bIns="52093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  <a:p>
            <a:endParaRPr lang="pt-BR" dirty="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3509" y="2057757"/>
            <a:ext cx="8476983" cy="2598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 - Controles Financeiros: </a:t>
            </a:r>
          </a:p>
          <a:p>
            <a:pPr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Caixa/Banco;</a:t>
            </a:r>
          </a:p>
          <a:p>
            <a:pPr lvl="1"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Controle individual de despesas;</a:t>
            </a:r>
          </a:p>
          <a:p>
            <a:pPr lvl="3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Contas a receber;</a:t>
            </a:r>
          </a:p>
          <a:p>
            <a:pPr lvl="3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Contas a pagar;</a:t>
            </a:r>
          </a:p>
          <a:p>
            <a:pPr lvl="1"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Fluxo de caixa;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415970" y="2219602"/>
            <a:ext cx="7980384" cy="2044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b="1" dirty="0">
                <a:solidFill>
                  <a:srgbClr val="000000"/>
                </a:solidFill>
                <a:latin typeface="Arial" charset="0"/>
              </a:rPr>
              <a:t>Como fazer?</a:t>
            </a:r>
          </a:p>
          <a:p>
            <a:pPr defTabSz="524551"/>
            <a:endParaRPr lang="pt-BR" b="1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Formulário em papel (data, histórico, débito, crédito, saldo)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Arquivo </a:t>
            </a:r>
            <a:r>
              <a:rPr lang="pt-BR" dirty="0" err="1">
                <a:solidFill>
                  <a:srgbClr val="000000"/>
                </a:solidFill>
                <a:latin typeface="Arial" charset="0"/>
              </a:rPr>
              <a:t>Excell</a:t>
            </a:r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Outras formas...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15970" y="2216045"/>
            <a:ext cx="8062846" cy="1767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>
              <a:lnSpc>
                <a:spcPct val="120000"/>
              </a:lnSpc>
              <a:buFont typeface="Times New Roman" pitchFamily="18" charset="0"/>
              <a:buChar char="•"/>
            </a:pPr>
            <a:r>
              <a:rPr lang="pt-BR" dirty="0">
                <a:solidFill>
                  <a:srgbClr val="000000"/>
                </a:solidFill>
                <a:latin typeface="Arial" charset="0"/>
              </a:rPr>
              <a:t>Data do lançamento</a:t>
            </a:r>
          </a:p>
          <a:p>
            <a:pPr defTabSz="524551">
              <a:lnSpc>
                <a:spcPct val="120000"/>
              </a:lnSpc>
              <a:buFont typeface="Times New Roman" pitchFamily="18" charset="0"/>
              <a:buChar char="•"/>
            </a:pPr>
            <a:r>
              <a:rPr lang="pt-BR" dirty="0">
                <a:solidFill>
                  <a:srgbClr val="000000"/>
                </a:solidFill>
                <a:latin typeface="Arial" charset="0"/>
              </a:rPr>
              <a:t>Histórico do lançamento (o que, qual parcela...)</a:t>
            </a:r>
          </a:p>
          <a:p>
            <a:pPr defTabSz="524551">
              <a:lnSpc>
                <a:spcPct val="120000"/>
              </a:lnSpc>
              <a:buFont typeface="Times New Roman" pitchFamily="18" charset="0"/>
              <a:buChar char="•"/>
            </a:pPr>
            <a:r>
              <a:rPr lang="pt-BR" dirty="0">
                <a:solidFill>
                  <a:srgbClr val="000000"/>
                </a:solidFill>
                <a:latin typeface="Arial" charset="0"/>
              </a:rPr>
              <a:t>Débito (quando o valor sai do caixa)</a:t>
            </a:r>
          </a:p>
          <a:p>
            <a:pPr defTabSz="524551">
              <a:lnSpc>
                <a:spcPct val="120000"/>
              </a:lnSpc>
              <a:buFont typeface="Times New Roman" pitchFamily="18" charset="0"/>
              <a:buChar char="•"/>
            </a:pPr>
            <a:r>
              <a:rPr lang="pt-BR" dirty="0">
                <a:solidFill>
                  <a:srgbClr val="000000"/>
                </a:solidFill>
                <a:latin typeface="Arial" charset="0"/>
              </a:rPr>
              <a:t>Crédito (quando o valor entra no caixa)</a:t>
            </a:r>
          </a:p>
          <a:p>
            <a:pPr defTabSz="524551">
              <a:lnSpc>
                <a:spcPct val="120000"/>
              </a:lnSpc>
              <a:buFont typeface="Times New Roman" pitchFamily="18" charset="0"/>
              <a:buChar char="•"/>
            </a:pPr>
            <a:r>
              <a:rPr lang="pt-BR" dirty="0">
                <a:solidFill>
                  <a:srgbClr val="000000"/>
                </a:solidFill>
                <a:latin typeface="Arial" charset="0"/>
              </a:rPr>
              <a:t>Saldo – (valor anterior – débito + crédito)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75" name="Group 55"/>
          <p:cNvGraphicFramePr>
            <a:graphicFrameLocks noGrp="1"/>
          </p:cNvGraphicFramePr>
          <p:nvPr>
            <p:ph type="tbl" idx="1"/>
          </p:nvPr>
        </p:nvGraphicFramePr>
        <p:xfrm>
          <a:off x="610211" y="2703361"/>
          <a:ext cx="8097662" cy="3468130"/>
        </p:xfrm>
        <a:graphic>
          <a:graphicData uri="http://schemas.openxmlformats.org/drawingml/2006/table">
            <a:tbl>
              <a:tblPr/>
              <a:tblGrid>
                <a:gridCol w="1117804"/>
                <a:gridCol w="2713880"/>
                <a:gridCol w="1392673"/>
                <a:gridCol w="1392673"/>
                <a:gridCol w="1480632"/>
              </a:tblGrid>
              <a:tr h="410840">
                <a:tc>
                  <a:txBody>
                    <a:bodyPr/>
                    <a:lstStyle/>
                    <a:p>
                      <a:pPr marL="0" marR="0" lvl="0" indent="0" algn="ct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Histórico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Crédito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Débito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Saldo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196"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08/05</a:t>
                      </a: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Bancos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-200,00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-200,00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9196"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08/05</a:t>
                      </a: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Produtos vendidos a vista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1600,00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1400,00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732"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09/05</a:t>
                      </a: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Conta de água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85,00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1315,00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183"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10/05</a:t>
                      </a: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Aluguel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450,00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865,00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183"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11/05</a:t>
                      </a: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Empréstimo bancário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800,00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1665,00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800"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Saldo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27088" rtl="0" eaLnBrk="0" fontAlgn="base" latinLnBrk="0" hangingPunct="0">
                        <a:lnSpc>
                          <a:spcPct val="78000"/>
                        </a:lnSpc>
                        <a:spcBef>
                          <a:spcPts val="7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1665,00</a:t>
                      </a:r>
                    </a:p>
                  </a:txBody>
                  <a:tcPr marL="105550" marR="105550" marT="51222" marB="512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74" name="Text Box 54"/>
          <p:cNvSpPr txBox="1">
            <a:spLocks noChangeArrowheads="1"/>
          </p:cNvSpPr>
          <p:nvPr/>
        </p:nvSpPr>
        <p:spPr bwMode="auto">
          <a:xfrm>
            <a:off x="2078016" y="1895910"/>
            <a:ext cx="5070431" cy="38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algn="ctr" defTabSz="524551">
              <a:spcBef>
                <a:spcPct val="50000"/>
              </a:spcBef>
            </a:pPr>
            <a:r>
              <a:rPr lang="pt-BR" dirty="0">
                <a:solidFill>
                  <a:schemeClr val="tx1"/>
                </a:solidFill>
                <a:latin typeface="Arial" charset="0"/>
              </a:rPr>
              <a:t>Modelo de Fluxo de Caixa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582724" y="2219602"/>
            <a:ext cx="8145307" cy="121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b="1" dirty="0">
                <a:solidFill>
                  <a:srgbClr val="000000"/>
                </a:solidFill>
                <a:latin typeface="Arial" charset="0"/>
              </a:rPr>
              <a:t>Menor periodicidade (diário, over </a:t>
            </a:r>
            <a:r>
              <a:rPr lang="pt-BR" b="1" dirty="0" err="1">
                <a:solidFill>
                  <a:srgbClr val="000000"/>
                </a:solidFill>
                <a:latin typeface="Arial" charset="0"/>
              </a:rPr>
              <a:t>night</a:t>
            </a:r>
            <a:r>
              <a:rPr lang="pt-BR" b="1" dirty="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lvl="1" defTabSz="524551"/>
            <a:endParaRPr lang="pt-BR" b="1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Melhor detalhamento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Mais eficiente o controle financeiro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498430" y="1895910"/>
            <a:ext cx="8062846" cy="149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Projeção...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1 semana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1 mês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1 ano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5 anos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33509" y="1977722"/>
            <a:ext cx="8476983" cy="395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sz="2500" dirty="0">
                <a:solidFill>
                  <a:srgbClr val="000000"/>
                </a:solidFill>
                <a:latin typeface="Arial" charset="0"/>
              </a:rPr>
              <a:t>Decisões baseadas no fluxo de caixa:</a:t>
            </a:r>
          </a:p>
          <a:p>
            <a:pPr defTabSz="524551"/>
            <a:endParaRPr lang="pt-BR" sz="2500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sz="2500" dirty="0">
                <a:solidFill>
                  <a:srgbClr val="000000"/>
                </a:solidFill>
                <a:latin typeface="Arial" charset="0"/>
              </a:rPr>
              <a:t>	Se o saldo é positivo:</a:t>
            </a:r>
          </a:p>
          <a:p>
            <a:pPr lvl="2" defTabSz="524551"/>
            <a:r>
              <a:rPr lang="pt-BR" sz="2500" dirty="0">
                <a:solidFill>
                  <a:srgbClr val="000000"/>
                </a:solidFill>
                <a:latin typeface="Arial" charset="0"/>
              </a:rPr>
              <a:t>		- Aumentar estoques adquirindo produtos de ocasião;</a:t>
            </a:r>
          </a:p>
          <a:p>
            <a:pPr lvl="2" defTabSz="524551"/>
            <a:r>
              <a:rPr lang="pt-BR" sz="2500" dirty="0">
                <a:solidFill>
                  <a:srgbClr val="000000"/>
                </a:solidFill>
                <a:latin typeface="Arial" charset="0"/>
              </a:rPr>
              <a:t>		- Aumentar os prazos e melhorar as condições de vendas;</a:t>
            </a:r>
          </a:p>
          <a:p>
            <a:pPr lvl="2" defTabSz="524551"/>
            <a:r>
              <a:rPr lang="pt-BR" sz="2500" dirty="0">
                <a:solidFill>
                  <a:srgbClr val="000000"/>
                </a:solidFill>
                <a:latin typeface="Arial" charset="0"/>
              </a:rPr>
              <a:t>		- Adquirir e/ou melhorar instalações e equipamentos;</a:t>
            </a:r>
          </a:p>
          <a:p>
            <a:pPr lvl="2" defTabSz="524551"/>
            <a:r>
              <a:rPr lang="pt-BR" sz="2500" dirty="0">
                <a:solidFill>
                  <a:srgbClr val="000000"/>
                </a:solidFill>
                <a:latin typeface="Arial" charset="0"/>
              </a:rPr>
              <a:t>		- Aplicar em instituições financeiras;</a:t>
            </a:r>
            <a:endParaRPr lang="pt-BR" sz="2500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57224" y="642918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415971" y="1977723"/>
            <a:ext cx="8147139" cy="287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Decisões baseadas no fluxo de caixa: </a:t>
            </a:r>
          </a:p>
          <a:p>
            <a:pPr lvl="1"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Se o saldo é negativo: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Liquidar algum ativo;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Melhorar os processos de cobrança;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Reduzir estoques;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Renegociar prazos do contas a pagar;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Cortar custos e despesas;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Promover vendas; </a:t>
            </a:r>
          </a:p>
          <a:p>
            <a:pPr lvl="2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	- Buscar financiamento;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57224" y="78579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98431" y="2932792"/>
            <a:ext cx="8229601" cy="65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algn="ctr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O controle diário do Fluxo de Caixa, proporciona menor tempo de reação da empresa e, portanto, menor risco de quebra.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415970" y="1977722"/>
            <a:ext cx="8312061" cy="2044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Historicamente...</a:t>
            </a:r>
          </a:p>
          <a:p>
            <a:pPr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Lápis na orelha, papel de pão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Caderneta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</a:t>
            </a:r>
            <a:r>
              <a:rPr lang="pt-BR" dirty="0" err="1">
                <a:solidFill>
                  <a:srgbClr val="000000"/>
                </a:solidFill>
                <a:latin typeface="Arial" charset="0"/>
              </a:rPr>
              <a:t>Supercalc</a:t>
            </a:r>
            <a:r>
              <a:rPr lang="pt-BR" dirty="0">
                <a:solidFill>
                  <a:srgbClr val="000000"/>
                </a:solidFill>
                <a:latin typeface="Arial" charset="0"/>
              </a:rPr>
              <a:t> (XP) </a:t>
            </a:r>
            <a:r>
              <a:rPr lang="pt-BR" dirty="0" err="1">
                <a:solidFill>
                  <a:srgbClr val="000000"/>
                </a:solidFill>
                <a:latin typeface="Arial" charset="0"/>
              </a:rPr>
              <a:t>Lotus</a:t>
            </a:r>
            <a:r>
              <a:rPr lang="pt-BR" dirty="0">
                <a:solidFill>
                  <a:srgbClr val="000000"/>
                </a:solidFill>
                <a:latin typeface="Arial" charset="0"/>
              </a:rPr>
              <a:t> 123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</a:t>
            </a:r>
            <a:r>
              <a:rPr lang="pt-BR" dirty="0" err="1">
                <a:solidFill>
                  <a:srgbClr val="000000"/>
                </a:solidFill>
                <a:latin typeface="Arial" charset="0"/>
              </a:rPr>
              <a:t>Excell</a:t>
            </a:r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ERP -  modulo Financeiro (Microsiga)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2239273" y="3238789"/>
            <a:ext cx="3000403" cy="38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187" tIns="52093" rIns="104187" bIns="52093" anchor="ctr">
            <a:spAutoFit/>
          </a:bodyPr>
          <a:lstStyle/>
          <a:p>
            <a:r>
              <a:rPr lang="en-GB"/>
              <a:t>Enterprise Resource Planinng 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3490846" y="4988859"/>
            <a:ext cx="3000403" cy="38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187" tIns="52093" rIns="104187" bIns="52093" anchor="ctr">
            <a:spAutoFit/>
          </a:bodyPr>
          <a:lstStyle/>
          <a:p>
            <a:r>
              <a:rPr lang="en-GB">
                <a:solidFill>
                  <a:schemeClr val="tx1"/>
                </a:solidFill>
              </a:rPr>
              <a:t>Enterprise Resource Planinng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15970" y="1977723"/>
            <a:ext cx="8312061" cy="121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b="1" dirty="0">
                <a:solidFill>
                  <a:srgbClr val="000000"/>
                </a:solidFill>
                <a:latin typeface="Arial" charset="0"/>
              </a:rPr>
              <a:t>Capital de giro: </a:t>
            </a:r>
          </a:p>
          <a:p>
            <a:pPr lvl="1" defTabSz="524551"/>
            <a:endParaRPr lang="pt-BR" b="1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Reserva financeira que deva corresponder, em tese, ao estoque e aos valores em flutuação no caixa por conta de vendas a prazo e outros itens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785786" y="4000504"/>
            <a:ext cx="7564415" cy="65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 anchor="ctr">
            <a:spAutoFit/>
          </a:bodyPr>
          <a:lstStyle/>
          <a:p>
            <a:r>
              <a:rPr lang="en-GB" b="1">
                <a:solidFill>
                  <a:schemeClr val="tx1"/>
                </a:solidFill>
              </a:rPr>
              <a:t>Capital de giro</a:t>
            </a:r>
            <a:r>
              <a:rPr lang="en-GB">
                <a:solidFill>
                  <a:schemeClr val="tx1"/>
                </a:solidFill>
              </a:rPr>
              <a:t> é o conjunto de valores necessários para a empresa fazer seus negócios acontecerem (girar).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998695" y="1820357"/>
            <a:ext cx="5902369" cy="4675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 anchor="ctr">
            <a:spAutoFit/>
          </a:bodyPr>
          <a:lstStyle/>
          <a:p>
            <a:pPr algn="ctr"/>
            <a:r>
              <a:rPr lang="en-GB" dirty="0"/>
              <a:t>As </a:t>
            </a:r>
            <a:r>
              <a:rPr lang="en-GB" sz="2700" b="1" dirty="0" err="1"/>
              <a:t>dificuldades</a:t>
            </a:r>
            <a:r>
              <a:rPr lang="en-GB" sz="2700" b="1" dirty="0"/>
              <a:t> </a:t>
            </a:r>
            <a:r>
              <a:rPr lang="en-GB" sz="2700" b="1" dirty="0" err="1"/>
              <a:t>relativas</a:t>
            </a:r>
            <a:r>
              <a:rPr lang="en-GB" sz="2700" b="1" dirty="0"/>
              <a:t> </a:t>
            </a:r>
            <a:r>
              <a:rPr lang="en-GB" sz="2700" b="1" dirty="0" err="1"/>
              <a:t>ao</a:t>
            </a:r>
            <a:r>
              <a:rPr lang="en-GB" sz="2700" b="1" dirty="0"/>
              <a:t> capital de giro </a:t>
            </a:r>
            <a:r>
              <a:rPr lang="en-GB" sz="2700" b="1" dirty="0" err="1"/>
              <a:t>numa</a:t>
            </a:r>
            <a:r>
              <a:rPr lang="en-GB" sz="2700" b="1" dirty="0"/>
              <a:t> </a:t>
            </a:r>
            <a:r>
              <a:rPr lang="en-GB" sz="2700" b="1" dirty="0" err="1"/>
              <a:t>empresa</a:t>
            </a:r>
            <a:r>
              <a:rPr lang="en-GB" sz="2700" b="1" dirty="0"/>
              <a:t> </a:t>
            </a:r>
            <a:r>
              <a:rPr lang="en-GB" sz="2700" b="1" dirty="0" err="1"/>
              <a:t>são</a:t>
            </a:r>
            <a:r>
              <a:rPr lang="en-GB" sz="2700" b="1" dirty="0"/>
              <a:t> </a:t>
            </a:r>
            <a:r>
              <a:rPr lang="en-GB" sz="2700" b="1" dirty="0" err="1"/>
              <a:t>devidas</a:t>
            </a:r>
            <a:r>
              <a:rPr lang="en-GB" sz="2700" b="1" dirty="0"/>
              <a:t>, </a:t>
            </a:r>
            <a:r>
              <a:rPr lang="en-GB" sz="2700" b="1" dirty="0" err="1"/>
              <a:t>principalmente</a:t>
            </a:r>
            <a:r>
              <a:rPr lang="en-GB" sz="2700" b="1" dirty="0"/>
              <a:t>, à </a:t>
            </a:r>
            <a:r>
              <a:rPr lang="en-GB" sz="2700" b="1" dirty="0" err="1"/>
              <a:t>ocorrência</a:t>
            </a:r>
            <a:r>
              <a:rPr lang="en-GB" sz="2700" b="1" dirty="0"/>
              <a:t> dos</a:t>
            </a:r>
          </a:p>
          <a:p>
            <a:pPr algn="ctr"/>
            <a:endParaRPr lang="en-GB" sz="2700" b="1" dirty="0"/>
          </a:p>
          <a:p>
            <a:pPr algn="ctr"/>
            <a:r>
              <a:rPr lang="en-GB" sz="2700" b="1" dirty="0"/>
              <a:t> </a:t>
            </a:r>
            <a:r>
              <a:rPr lang="en-GB" sz="2700" b="1" dirty="0" err="1"/>
              <a:t>seguintes</a:t>
            </a:r>
            <a:r>
              <a:rPr lang="en-GB" sz="2700" b="1" dirty="0"/>
              <a:t> </a:t>
            </a:r>
            <a:r>
              <a:rPr lang="en-GB" sz="2700" b="1" dirty="0" err="1"/>
              <a:t>fatores</a:t>
            </a:r>
            <a:r>
              <a:rPr lang="en-GB" sz="2700" b="1" dirty="0"/>
              <a:t>:</a:t>
            </a:r>
          </a:p>
          <a:p>
            <a:pPr algn="ctr"/>
            <a:endParaRPr lang="en-GB" sz="2700" b="1" dirty="0"/>
          </a:p>
          <a:p>
            <a:pPr lvl="1" algn="ctr"/>
            <a:r>
              <a:rPr lang="en-GB" sz="2700" b="1" dirty="0"/>
              <a:t>- </a:t>
            </a:r>
            <a:r>
              <a:rPr lang="en-GB" sz="2700" b="1" dirty="0" err="1"/>
              <a:t>Redução</a:t>
            </a:r>
            <a:r>
              <a:rPr lang="en-GB" sz="2700" b="1" dirty="0"/>
              <a:t> de </a:t>
            </a:r>
            <a:r>
              <a:rPr lang="en-GB" sz="2700" b="1" dirty="0" err="1"/>
              <a:t>vendas</a:t>
            </a:r>
            <a:r>
              <a:rPr lang="en-GB" sz="2700" b="1" dirty="0"/>
              <a:t> </a:t>
            </a:r>
          </a:p>
          <a:p>
            <a:pPr lvl="1" algn="ctr"/>
            <a:r>
              <a:rPr lang="en-GB" sz="2700" b="1" dirty="0"/>
              <a:t>- </a:t>
            </a:r>
            <a:r>
              <a:rPr lang="en-GB" sz="2700" b="1" dirty="0" err="1"/>
              <a:t>Crescimento</a:t>
            </a:r>
            <a:r>
              <a:rPr lang="en-GB" sz="2700" b="1" dirty="0"/>
              <a:t> da </a:t>
            </a:r>
            <a:r>
              <a:rPr lang="en-GB" sz="2700" b="1" dirty="0" err="1"/>
              <a:t>inadimplência</a:t>
            </a:r>
            <a:r>
              <a:rPr lang="en-GB" sz="2700" b="1" dirty="0"/>
              <a:t> </a:t>
            </a:r>
          </a:p>
          <a:p>
            <a:pPr lvl="1" algn="ctr"/>
            <a:r>
              <a:rPr lang="en-GB" sz="2700" b="1" dirty="0"/>
              <a:t>- </a:t>
            </a:r>
            <a:r>
              <a:rPr lang="en-GB" sz="2700" b="1" dirty="0" err="1"/>
              <a:t>Aumento</a:t>
            </a:r>
            <a:r>
              <a:rPr lang="en-GB" sz="2700" b="1" dirty="0"/>
              <a:t> das </a:t>
            </a:r>
            <a:r>
              <a:rPr lang="en-GB" sz="2700" b="1" dirty="0" err="1"/>
              <a:t>despesas</a:t>
            </a:r>
            <a:r>
              <a:rPr lang="en-GB" sz="2700" b="1" dirty="0"/>
              <a:t> </a:t>
            </a:r>
            <a:r>
              <a:rPr lang="en-GB" sz="2700" b="1" dirty="0" err="1"/>
              <a:t>financeiras</a:t>
            </a:r>
            <a:r>
              <a:rPr lang="en-GB" sz="2700" b="1" dirty="0"/>
              <a:t> </a:t>
            </a:r>
          </a:p>
          <a:p>
            <a:pPr lvl="1" algn="ctr"/>
            <a:r>
              <a:rPr lang="en-GB" sz="2700" b="1" dirty="0"/>
              <a:t>- </a:t>
            </a:r>
            <a:r>
              <a:rPr lang="en-GB" sz="2700" b="1" dirty="0" err="1"/>
              <a:t>Aumento</a:t>
            </a:r>
            <a:r>
              <a:rPr lang="en-GB" sz="2700" b="1" dirty="0"/>
              <a:t> de </a:t>
            </a:r>
            <a:r>
              <a:rPr lang="en-GB" sz="2700" b="1" dirty="0" err="1"/>
              <a:t>custos</a:t>
            </a:r>
            <a:r>
              <a:rPr lang="en-GB" sz="2700" b="1" dirty="0" err="1">
                <a:hlinkClick r:id="rId2" tooltip="Custo"/>
              </a:rPr>
              <a:t>s</a:t>
            </a:r>
            <a:r>
              <a:rPr lang="en-GB" sz="2700" b="1" dirty="0"/>
              <a:t> </a:t>
            </a:r>
          </a:p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en-GB" sz="27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15971" y="2137790"/>
            <a:ext cx="8394521" cy="121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Capital de giro: </a:t>
            </a:r>
          </a:p>
          <a:p>
            <a:pPr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Caixa e bancos;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Aplicações de curto prazo (poupança, dólar, ouro) e de liquidez imediata;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33509" y="2219602"/>
            <a:ext cx="8476983" cy="93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Capital de giro: </a:t>
            </a:r>
          </a:p>
          <a:p>
            <a:pPr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Contas a receber de clientes (mercadorias vendidas ao prazo);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33509" y="2299637"/>
            <a:ext cx="8312061" cy="149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Capital de giro: </a:t>
            </a:r>
          </a:p>
          <a:p>
            <a:pPr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Estoque de matéria-prima (insumos);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Estoque de produtos acabados;</a:t>
            </a: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	- Produção em andamento;</a:t>
            </a:r>
            <a:endParaRPr lang="pt-BR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33509" y="2770946"/>
            <a:ext cx="8394522" cy="93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algn="ctr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Falta de capital de giro</a:t>
            </a:r>
          </a:p>
          <a:p>
            <a:pPr algn="ctr"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4" algn="ctr" defTabSz="524551"/>
            <a:r>
              <a:rPr lang="pt-BR" b="1" dirty="0">
                <a:solidFill>
                  <a:srgbClr val="000000"/>
                </a:solidFill>
                <a:latin typeface="Arial" charset="0"/>
              </a:rPr>
              <a:t>Falência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00166" y="114298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15971" y="2137790"/>
            <a:ext cx="8145306" cy="149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87" tIns="52093" rIns="104187" bIns="52093">
            <a:spAutoFit/>
          </a:bodyPr>
          <a:lstStyle/>
          <a:p>
            <a:pPr defTabSz="524551"/>
            <a:r>
              <a:rPr lang="pt-BR" b="1" dirty="0">
                <a:solidFill>
                  <a:srgbClr val="000000"/>
                </a:solidFill>
                <a:latin typeface="Arial" charset="0"/>
              </a:rPr>
              <a:t>Fluxo de Caixa</a:t>
            </a:r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Ferramenta indispensável para o controle periódico de uma empresa</a:t>
            </a:r>
          </a:p>
          <a:p>
            <a:pPr lvl="1" defTabSz="524551"/>
            <a:endParaRPr lang="pt-BR" dirty="0">
              <a:solidFill>
                <a:srgbClr val="000000"/>
              </a:solidFill>
              <a:latin typeface="Arial" charset="0"/>
            </a:endParaRPr>
          </a:p>
          <a:p>
            <a:pPr lvl="1" defTabSz="524551"/>
            <a:r>
              <a:rPr lang="pt-BR" dirty="0">
                <a:solidFill>
                  <a:srgbClr val="000000"/>
                </a:solidFill>
                <a:latin typeface="Arial" charset="0"/>
              </a:rPr>
              <a:t>Nosso controle pessoal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000100" y="785794"/>
            <a:ext cx="6925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CONTROLE FINANCEIRO – FLUXO DE CAIXA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F:\PASTA CARLOS\CARLOS AULA\logo anhanguera\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2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368</Words>
  <Application>Microsoft Office PowerPoint</Application>
  <PresentationFormat>Apresentação na tela (4:3)</PresentationFormat>
  <Paragraphs>134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csantos</dc:creator>
  <cp:lastModifiedBy>csantos</cp:lastModifiedBy>
  <cp:revision>2</cp:revision>
  <dcterms:created xsi:type="dcterms:W3CDTF">2013-05-10T17:58:16Z</dcterms:created>
  <dcterms:modified xsi:type="dcterms:W3CDTF">2013-05-10T18:15:03Z</dcterms:modified>
</cp:coreProperties>
</file>