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19.xml" ContentType="application/vnd.openxmlformats-officedocument.presentationml.slide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4"/>
  </p:notesMasterIdLst>
  <p:handoutMasterIdLst>
    <p:handoutMasterId r:id="rId125"/>
  </p:handoutMasterIdLst>
  <p:sldIdLst>
    <p:sldId id="313" r:id="rId2"/>
    <p:sldId id="563" r:id="rId3"/>
    <p:sldId id="564" r:id="rId4"/>
    <p:sldId id="565" r:id="rId5"/>
    <p:sldId id="566" r:id="rId6"/>
    <p:sldId id="567" r:id="rId7"/>
    <p:sldId id="568" r:id="rId8"/>
    <p:sldId id="569" r:id="rId9"/>
    <p:sldId id="570" r:id="rId10"/>
    <p:sldId id="571" r:id="rId11"/>
    <p:sldId id="572" r:id="rId12"/>
    <p:sldId id="573" r:id="rId13"/>
    <p:sldId id="574" r:id="rId14"/>
    <p:sldId id="575" r:id="rId15"/>
    <p:sldId id="576" r:id="rId16"/>
    <p:sldId id="577" r:id="rId17"/>
    <p:sldId id="578" r:id="rId18"/>
    <p:sldId id="579" r:id="rId19"/>
    <p:sldId id="580" r:id="rId20"/>
    <p:sldId id="581" r:id="rId21"/>
    <p:sldId id="582" r:id="rId22"/>
    <p:sldId id="583" r:id="rId23"/>
    <p:sldId id="584" r:id="rId24"/>
    <p:sldId id="585" r:id="rId25"/>
    <p:sldId id="623" r:id="rId26"/>
    <p:sldId id="589" r:id="rId27"/>
    <p:sldId id="590" r:id="rId28"/>
    <p:sldId id="591" r:id="rId29"/>
    <p:sldId id="613" r:id="rId30"/>
    <p:sldId id="614" r:id="rId31"/>
    <p:sldId id="615" r:id="rId32"/>
    <p:sldId id="616" r:id="rId33"/>
    <p:sldId id="617" r:id="rId34"/>
    <p:sldId id="618" r:id="rId35"/>
    <p:sldId id="619" r:id="rId36"/>
    <p:sldId id="624" r:id="rId37"/>
    <p:sldId id="620" r:id="rId38"/>
    <p:sldId id="621" r:id="rId39"/>
    <p:sldId id="593" r:id="rId40"/>
    <p:sldId id="594" r:id="rId41"/>
    <p:sldId id="625" r:id="rId42"/>
    <p:sldId id="626" r:id="rId43"/>
    <p:sldId id="595" r:id="rId44"/>
    <p:sldId id="596" r:id="rId45"/>
    <p:sldId id="597" r:id="rId46"/>
    <p:sldId id="598" r:id="rId47"/>
    <p:sldId id="599" r:id="rId48"/>
    <p:sldId id="627" r:id="rId49"/>
    <p:sldId id="628" r:id="rId50"/>
    <p:sldId id="629" r:id="rId51"/>
    <p:sldId id="630" r:id="rId52"/>
    <p:sldId id="631" r:id="rId53"/>
    <p:sldId id="632" r:id="rId54"/>
    <p:sldId id="633" r:id="rId55"/>
    <p:sldId id="634" r:id="rId56"/>
    <p:sldId id="635" r:id="rId57"/>
    <p:sldId id="636" r:id="rId58"/>
    <p:sldId id="637" r:id="rId59"/>
    <p:sldId id="638" r:id="rId60"/>
    <p:sldId id="639" r:id="rId61"/>
    <p:sldId id="640" r:id="rId62"/>
    <p:sldId id="641" r:id="rId63"/>
    <p:sldId id="642" r:id="rId64"/>
    <p:sldId id="643" r:id="rId65"/>
    <p:sldId id="644" r:id="rId66"/>
    <p:sldId id="645" r:id="rId67"/>
    <p:sldId id="646" r:id="rId68"/>
    <p:sldId id="647" r:id="rId69"/>
    <p:sldId id="649" r:id="rId70"/>
    <p:sldId id="650" r:id="rId71"/>
    <p:sldId id="651" r:id="rId72"/>
    <p:sldId id="652" r:id="rId73"/>
    <p:sldId id="653" r:id="rId74"/>
    <p:sldId id="654" r:id="rId75"/>
    <p:sldId id="655" r:id="rId76"/>
    <p:sldId id="656" r:id="rId77"/>
    <p:sldId id="657" r:id="rId78"/>
    <p:sldId id="658" r:id="rId79"/>
    <p:sldId id="659" r:id="rId80"/>
    <p:sldId id="663" r:id="rId81"/>
    <p:sldId id="664" r:id="rId82"/>
    <p:sldId id="665" r:id="rId83"/>
    <p:sldId id="666" r:id="rId84"/>
    <p:sldId id="667" r:id="rId85"/>
    <p:sldId id="668" r:id="rId86"/>
    <p:sldId id="669" r:id="rId87"/>
    <p:sldId id="670" r:id="rId88"/>
    <p:sldId id="671" r:id="rId89"/>
    <p:sldId id="672" r:id="rId90"/>
    <p:sldId id="673" r:id="rId91"/>
    <p:sldId id="674" r:id="rId92"/>
    <p:sldId id="683" r:id="rId93"/>
    <p:sldId id="686" r:id="rId94"/>
    <p:sldId id="687" r:id="rId95"/>
    <p:sldId id="688" r:id="rId96"/>
    <p:sldId id="689" r:id="rId97"/>
    <p:sldId id="690" r:id="rId98"/>
    <p:sldId id="600" r:id="rId99"/>
    <p:sldId id="691" r:id="rId100"/>
    <p:sldId id="692" r:id="rId101"/>
    <p:sldId id="693" r:id="rId102"/>
    <p:sldId id="694" r:id="rId103"/>
    <p:sldId id="695" r:id="rId104"/>
    <p:sldId id="696" r:id="rId105"/>
    <p:sldId id="697" r:id="rId106"/>
    <p:sldId id="698" r:id="rId107"/>
    <p:sldId id="699" r:id="rId108"/>
    <p:sldId id="700" r:id="rId109"/>
    <p:sldId id="701" r:id="rId110"/>
    <p:sldId id="702" r:id="rId111"/>
    <p:sldId id="703" r:id="rId112"/>
    <p:sldId id="704" r:id="rId113"/>
    <p:sldId id="705" r:id="rId114"/>
    <p:sldId id="706" r:id="rId115"/>
    <p:sldId id="707" r:id="rId116"/>
    <p:sldId id="708" r:id="rId117"/>
    <p:sldId id="709" r:id="rId118"/>
    <p:sldId id="710" r:id="rId119"/>
    <p:sldId id="711" r:id="rId120"/>
    <p:sldId id="712" r:id="rId121"/>
    <p:sldId id="713" r:id="rId122"/>
    <p:sldId id="715" r:id="rId12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8F8F8"/>
    <a:srgbClr val="EAEAEA"/>
    <a:srgbClr val="54583E"/>
    <a:srgbClr val="2E31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556" autoAdjust="0"/>
    <p:restoredTop sz="94718" autoAdjust="0"/>
  </p:normalViewPr>
  <p:slideViewPr>
    <p:cSldViewPr snapToGrid="0">
      <p:cViewPr>
        <p:scale>
          <a:sx n="69" d="100"/>
          <a:sy n="69" d="100"/>
        </p:scale>
        <p:origin x="-612" y="-132"/>
      </p:cViewPr>
      <p:guideLst>
        <p:guide orient="horz" pos="3632"/>
        <p:guide orient="horz" pos="852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249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notesMaster" Target="notesMasters/notesMaster1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2" Type="http://schemas.openxmlformats.org/officeDocument/2006/relationships/slide" Target="slides/slide7.xml"/><Relationship Id="rId1" Type="http://schemas.openxmlformats.org/officeDocument/2006/relationships/slide" Target="slides/slide6.xml"/><Relationship Id="rId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18.wmf"/><Relationship Id="rId4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BBB80D5-CBFC-4982-9B90-73491432FF2C}" type="datetimeFigureOut">
              <a:rPr lang="pt-BR"/>
              <a:pPr>
                <a:defRPr/>
              </a:pPr>
              <a:t>30/8/2014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E1E6753-CEA1-4166-8AD1-50E0308B70E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CE813B-4429-44C1-A59F-13E9FF8D5647}" type="datetimeFigureOut">
              <a:rPr lang="pt-BR"/>
              <a:pPr>
                <a:defRPr/>
              </a:pPr>
              <a:t>30/8/2014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1D70555-45E9-4C5E-AD82-F2D615DD7AC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6"/>
          <p:cNvSpPr txBox="1">
            <a:spLocks noGrp="1" noChangeArrowheads="1"/>
          </p:cNvSpPr>
          <p:nvPr/>
        </p:nvSpPr>
        <p:spPr bwMode="auto">
          <a:xfrm>
            <a:off x="0" y="86836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44" tIns="46872" rIns="93744" bIns="46872" anchor="b"/>
          <a:lstStyle/>
          <a:p>
            <a:pPr defTabSz="938213"/>
            <a:r>
              <a:rPr lang="pt-BR" sz="1200"/>
              <a:t>Prof. Guedes</a:t>
            </a:r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44" tIns="46872" rIns="93744" bIns="46872" anchor="b"/>
          <a:lstStyle/>
          <a:p>
            <a:pPr algn="r" defTabSz="938213"/>
            <a:fld id="{1DAE04C0-5394-460E-9441-84F606C3F454}" type="slidenum">
              <a:rPr lang="pt-BR" sz="1200"/>
              <a:pPr algn="r" defTabSz="938213"/>
              <a:t>1</a:t>
            </a:fld>
            <a:endParaRPr lang="pt-BR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</p:spPr>
        <p:txBody>
          <a:bodyPr wrap="square" lIns="93744" tIns="46872" rIns="93744" bIns="4687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8242C9-B83C-4D51-B4B1-A80D57B55F6F}" type="slidenum">
              <a:rPr lang="pt-BR" smtClean="0"/>
              <a:pPr/>
              <a:t>40</a:t>
            </a:fld>
            <a:endParaRPr lang="pt-B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8242C9-B83C-4D51-B4B1-A80D57B55F6F}" type="slidenum">
              <a:rPr lang="pt-BR" smtClean="0"/>
              <a:pPr/>
              <a:t>41</a:t>
            </a:fld>
            <a:endParaRPr lang="pt-B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8242C9-B83C-4D51-B4B1-A80D57B55F6F}" type="slidenum">
              <a:rPr lang="pt-BR" smtClean="0"/>
              <a:pPr/>
              <a:t>42</a:t>
            </a:fld>
            <a:endParaRPr lang="pt-B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26C772-EAB3-42B6-B527-2CA4C45E5B9A}" type="slidenum">
              <a:rPr lang="pt-BR" smtClean="0"/>
              <a:pPr/>
              <a:t>43</a:t>
            </a:fld>
            <a:endParaRPr lang="pt-B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B4F01-40F6-42AA-8013-5A4F3A45A7FB}" type="slidenum">
              <a:rPr lang="pt-BR" smtClean="0"/>
              <a:pPr/>
              <a:t>44</a:t>
            </a:fld>
            <a:endParaRPr lang="pt-B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994555-A628-4823-8267-908B25D5818C}" type="slidenum">
              <a:rPr lang="pt-BR" smtClean="0"/>
              <a:pPr/>
              <a:t>45</a:t>
            </a:fld>
            <a:endParaRPr lang="pt-BR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6132" y="690730"/>
            <a:ext cx="4925737" cy="341818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64723-7958-444F-AA40-F2A629C34F0D}" type="slidenum">
              <a:rPr lang="pt-BR" smtClean="0"/>
              <a:pPr/>
              <a:t>46</a:t>
            </a:fld>
            <a:endParaRPr lang="pt-BR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6132" y="690730"/>
            <a:ext cx="4925737" cy="3418185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7BA955-E826-45D3-A63E-80229C967187}" type="slidenum">
              <a:rPr lang="pt-BR" smtClean="0"/>
              <a:pPr/>
              <a:t>47</a:t>
            </a:fld>
            <a:endParaRPr lang="pt-BR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B1E32C-592A-4710-B5ED-E48ADB7198BE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2"/>
            <a:ext cx="5030018" cy="4116005"/>
          </a:xfrm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8C62C8-5B0E-4FA2-9983-F56A01847F82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2"/>
            <a:ext cx="5030018" cy="4116005"/>
          </a:xfrm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EED83B-9180-4680-A104-95DEF6335624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2"/>
            <a:ext cx="5030018" cy="4116005"/>
          </a:xfrm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A21D61-03F4-4EB0-A952-F0F1F55C2548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4357"/>
            <a:ext cx="5487013" cy="4113169"/>
          </a:xfrm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5C205D-BD75-47B9-A7B1-13C0127CBCC2}" type="slidenum">
              <a:rPr lang="pt-BR" smtClean="0"/>
              <a:pPr/>
              <a:t>33</a:t>
            </a:fld>
            <a:endParaRPr lang="pt-B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9B9272-B486-4BD8-8654-EA6E3C9DBEAE}" type="slidenum">
              <a:rPr lang="pt-BR" smtClean="0"/>
              <a:pPr/>
              <a:t>34</a:t>
            </a:fld>
            <a:endParaRPr lang="pt-B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6132" y="690730"/>
            <a:ext cx="4925737" cy="3418185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41BC0-4DA7-4E3B-8B16-864C37AC0D07}" type="slidenum">
              <a:rPr lang="pt-BR" smtClean="0"/>
              <a:pPr/>
              <a:t>35</a:t>
            </a:fld>
            <a:endParaRPr lang="pt-B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01E894-F22B-4AD8-9F87-293C9464696D}" type="slidenum">
              <a:rPr lang="pt-BR" smtClean="0"/>
              <a:pPr/>
              <a:t>39</a:t>
            </a:fld>
            <a:endParaRPr lang="pt-B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5"/>
          <p:cNvSpPr txBox="1"/>
          <p:nvPr userDrawn="1"/>
        </p:nvSpPr>
        <p:spPr>
          <a:xfrm>
            <a:off x="236538" y="127000"/>
            <a:ext cx="364933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 smtClean="0"/>
              <a:t>ADM DE MATERIAIS</a:t>
            </a:r>
            <a:endParaRPr lang="pt-BR" sz="2800" b="1" dirty="0"/>
          </a:p>
        </p:txBody>
      </p:sp>
      <p:sp>
        <p:nvSpPr>
          <p:cNvPr id="3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437563" y="6119813"/>
            <a:ext cx="442912" cy="363537"/>
          </a:xfr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CDD40BE8-CB61-4833-A2FC-10E389E2597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6500" y="315913"/>
            <a:ext cx="7086600" cy="1665287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4688" y="2209800"/>
            <a:ext cx="7826375" cy="3700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ED22A-9A14-467A-819B-3F9B2D5D44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6500" y="315913"/>
            <a:ext cx="7086600" cy="1665287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FFBDF-1D35-473D-A61E-7E6A6C23D6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2668F-A8F6-402B-9A01-693CFA7BEE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AF87C-9A83-4555-87E3-B09B6F856C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A1E6C-6858-4DA7-9F18-B55642F245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021F2-1E3A-4352-92D6-4E3EE04EF2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82FD1-BF27-4582-AF4F-107D52EE90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0587F-12BC-4CC9-B067-C1762AFD12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478838" y="6119813"/>
            <a:ext cx="442912" cy="363537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pPr>
              <a:defRPr/>
            </a:pPr>
            <a:fld id="{70614804-ED5B-4577-BCFB-EE38490E4DD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3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gi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58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10" Type="http://schemas.openxmlformats.org/officeDocument/2006/relationships/image" Target="../media/image70.jpeg"/><Relationship Id="rId4" Type="http://schemas.openxmlformats.org/officeDocument/2006/relationships/image" Target="../media/image82.jpeg"/><Relationship Id="rId9" Type="http://schemas.openxmlformats.org/officeDocument/2006/relationships/image" Target="../media/image87.jpe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Relationship Id="rId9" Type="http://schemas.openxmlformats.org/officeDocument/2006/relationships/image" Target="../media/image95.jpe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9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jpe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0B95029-C8B4-4301-963C-5EF95BB50A3C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4" name="Espaço Reservado para Número de Slide 5"/>
          <p:cNvSpPr txBox="1">
            <a:spLocks noGrp="1"/>
          </p:cNvSpPr>
          <p:nvPr/>
        </p:nvSpPr>
        <p:spPr bwMode="auto">
          <a:xfrm>
            <a:off x="7010400" y="6569075"/>
            <a:ext cx="21336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1478E24-5F17-4017-9695-EAA046EB6862}" type="slidenum">
              <a:rPr lang="pt-BR" sz="1000">
                <a:solidFill>
                  <a:srgbClr val="EA691A"/>
                </a:solidFill>
                <a:latin typeface="+mn-lt"/>
                <a:cs typeface="+mn-cs"/>
              </a:rPr>
              <a:pPr algn="r">
                <a:defRPr/>
              </a:pPr>
              <a:t>1</a:t>
            </a:fld>
            <a:endParaRPr lang="pt-BR" sz="1000" dirty="0">
              <a:solidFill>
                <a:srgbClr val="EA691A"/>
              </a:solidFill>
              <a:latin typeface="+mn-lt"/>
              <a:cs typeface="+mn-cs"/>
            </a:endParaRPr>
          </a:p>
        </p:txBody>
      </p:sp>
      <p:pic>
        <p:nvPicPr>
          <p:cNvPr id="16403" name="Picture 19" descr="template0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B9EFF-181A-40A5-9652-29A15073E508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Função da Administração de Materiais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pt-BR" sz="2000" i="1" smtClean="0"/>
              <a:t>“...Prover o material certo, no local de operação certo, no instante correto e em condição utilizável ao custo mínimo”</a:t>
            </a:r>
            <a:r>
              <a:rPr lang="pt-BR" sz="2000" smtClean="0"/>
              <a:t> .   Ballou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endParaRPr lang="pt-BR" sz="2000" smtClean="0"/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pt-BR" sz="2000" smtClean="0"/>
              <a:t>Em qualquer sistema de produção – puxado ou empurrado – o processo produtivo é sempre uma complicada transformação de materiais em produtos acabados.</a:t>
            </a:r>
          </a:p>
          <a:p>
            <a:pPr algn="just" eaLnBrk="1" hangingPunct="1">
              <a:buFont typeface="Wingdings" pitchFamily="2" charset="2"/>
              <a:buNone/>
            </a:pPr>
            <a:endParaRPr lang="pt-BR" sz="1600" smtClean="0"/>
          </a:p>
          <a:p>
            <a:pPr algn="just" eaLnBrk="1" hangingPunct="1">
              <a:buFont typeface="Wingdings" pitchFamily="2" charset="2"/>
              <a:buNone/>
            </a:pPr>
            <a:endParaRPr lang="pt-BR" sz="1600" smtClean="0"/>
          </a:p>
          <a:p>
            <a:pPr lvl="1" algn="just" eaLnBrk="1" hangingPunct="1">
              <a:buFont typeface="Wingdings" pitchFamily="2" charset="2"/>
              <a:buNone/>
            </a:pPr>
            <a:endParaRPr lang="pt-BR" sz="1400" smtClean="0"/>
          </a:p>
          <a:p>
            <a:pPr lvl="1" algn="just" eaLnBrk="1" hangingPunct="1">
              <a:buFont typeface="Wingdings" pitchFamily="2" charset="2"/>
              <a:buNone/>
            </a:pPr>
            <a:r>
              <a:rPr lang="pt-BR" sz="1400" smtClean="0"/>
              <a:t>	 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pt-BR" sz="1400" smtClean="0"/>
              <a:t>                  </a:t>
            </a:r>
          </a:p>
          <a:p>
            <a:pPr lvl="1" algn="just" eaLnBrk="1" hangingPunct="1"/>
            <a:endParaRPr lang="pt-BR" sz="1400" smtClean="0"/>
          </a:p>
          <a:p>
            <a:pPr algn="just" eaLnBrk="1" hangingPunct="1"/>
            <a:endParaRPr lang="pt-BR" sz="1600" smtClean="0"/>
          </a:p>
          <a:p>
            <a:pPr algn="just" eaLnBrk="1" hangingPunct="1"/>
            <a:endParaRPr lang="pt-BR" sz="1600" smtClean="0"/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286375" y="4786313"/>
            <a:ext cx="1944688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AutoShape 5"/>
          <p:cNvSpPr>
            <a:spLocks noChangeArrowheads="1"/>
          </p:cNvSpPr>
          <p:nvPr/>
        </p:nvSpPr>
        <p:spPr bwMode="auto">
          <a:xfrm>
            <a:off x="3357563" y="4429125"/>
            <a:ext cx="1152525" cy="863600"/>
          </a:xfrm>
          <a:prstGeom prst="cloudCallout">
            <a:avLst>
              <a:gd name="adj1" fmla="val 143111"/>
              <a:gd name="adj2" fmla="val -863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 sz="1800"/>
          </a:p>
        </p:txBody>
      </p:sp>
      <p:pic>
        <p:nvPicPr>
          <p:cNvPr id="2458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4500563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100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01782" y="875437"/>
            <a:ext cx="8077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b) </a:t>
            </a:r>
            <a:r>
              <a:rPr lang="pt-BR" dirty="0" err="1" smtClean="0"/>
              <a:t>Aquisicao</a:t>
            </a:r>
            <a:endParaRPr lang="pt-BR" dirty="0" smtClean="0"/>
          </a:p>
          <a:p>
            <a:r>
              <a:rPr lang="pt-BR" dirty="0" smtClean="0"/>
              <a:t>• conferencia de </a:t>
            </a:r>
            <a:r>
              <a:rPr lang="pt-BR" dirty="0" err="1" smtClean="0"/>
              <a:t>requisicoes</a:t>
            </a:r>
            <a:r>
              <a:rPr lang="pt-BR" dirty="0" smtClean="0"/>
              <a:t>;</a:t>
            </a:r>
          </a:p>
          <a:p>
            <a:r>
              <a:rPr lang="pt-BR" dirty="0" smtClean="0"/>
              <a:t>• analise das </a:t>
            </a:r>
            <a:r>
              <a:rPr lang="pt-BR" dirty="0" err="1" smtClean="0"/>
              <a:t>cotacoes</a:t>
            </a:r>
            <a:r>
              <a:rPr lang="pt-BR" dirty="0" smtClean="0"/>
              <a:t>;</a:t>
            </a:r>
          </a:p>
          <a:p>
            <a:r>
              <a:rPr lang="pt-BR" dirty="0" smtClean="0"/>
              <a:t>• decidir comprar por meios de contratos ou no mercado aberto;</a:t>
            </a:r>
          </a:p>
          <a:p>
            <a:r>
              <a:rPr lang="pt-BR" dirty="0" smtClean="0"/>
              <a:t>• entrevistar vendedores;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negociar contratos;</a:t>
            </a:r>
          </a:p>
          <a:p>
            <a:r>
              <a:rPr lang="pt-BR" dirty="0" smtClean="0"/>
              <a:t>• efetuar as encomendas de compras;</a:t>
            </a:r>
          </a:p>
          <a:p>
            <a:r>
              <a:rPr lang="pt-BR" dirty="0" smtClean="0"/>
              <a:t>• acompanhar o recebimento de materiais.</a:t>
            </a:r>
          </a:p>
          <a:p>
            <a:endParaRPr lang="pt-BR" dirty="0" smtClean="0"/>
          </a:p>
          <a:p>
            <a:r>
              <a:rPr lang="pt-BR" dirty="0" smtClean="0"/>
              <a:t>c) </a:t>
            </a:r>
            <a:r>
              <a:rPr lang="pt-BR" dirty="0" err="1" smtClean="0"/>
              <a:t>Administracao</a:t>
            </a:r>
            <a:endParaRPr lang="pt-BR" dirty="0" smtClean="0"/>
          </a:p>
          <a:p>
            <a:r>
              <a:rPr lang="pt-BR" dirty="0" smtClean="0"/>
              <a:t>• </a:t>
            </a:r>
            <a:r>
              <a:rPr lang="pt-BR" dirty="0" err="1" smtClean="0"/>
              <a:t>manutencao</a:t>
            </a:r>
            <a:r>
              <a:rPr lang="pt-BR" dirty="0" smtClean="0"/>
              <a:t> de estoques </a:t>
            </a:r>
            <a:r>
              <a:rPr lang="pt-BR" dirty="0" err="1" smtClean="0"/>
              <a:t>minimos</a:t>
            </a:r>
            <a:r>
              <a:rPr lang="pt-BR" dirty="0" smtClean="0"/>
              <a:t>;</a:t>
            </a:r>
          </a:p>
          <a:p>
            <a:r>
              <a:rPr lang="pt-BR" dirty="0" smtClean="0"/>
              <a:t>• </a:t>
            </a:r>
            <a:r>
              <a:rPr lang="pt-BR" dirty="0" err="1" smtClean="0"/>
              <a:t>transferencias</a:t>
            </a:r>
            <a:r>
              <a:rPr lang="pt-BR" dirty="0" smtClean="0"/>
              <a:t> de materiais;</a:t>
            </a:r>
          </a:p>
          <a:p>
            <a:r>
              <a:rPr lang="pt-BR" dirty="0" smtClean="0"/>
              <a:t>• evitar excessos e </a:t>
            </a:r>
            <a:r>
              <a:rPr lang="pt-BR" dirty="0" err="1" smtClean="0"/>
              <a:t>obsolescencia</a:t>
            </a:r>
            <a:r>
              <a:rPr lang="pt-BR" dirty="0" smtClean="0"/>
              <a:t> de estoque;</a:t>
            </a:r>
          </a:p>
          <a:p>
            <a:r>
              <a:rPr lang="pt-BR" dirty="0" smtClean="0"/>
              <a:t>• padronizar o que for </a:t>
            </a:r>
            <a:r>
              <a:rPr lang="pt-BR" dirty="0" err="1" smtClean="0"/>
              <a:t>possivel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d) Diversos</a:t>
            </a:r>
          </a:p>
          <a:p>
            <a:r>
              <a:rPr lang="pt-BR" dirty="0" smtClean="0"/>
              <a:t>• fazer estimativa de custo;</a:t>
            </a:r>
          </a:p>
          <a:p>
            <a:r>
              <a:rPr lang="pt-BR" dirty="0" smtClean="0"/>
              <a:t>• dispor de materiais </a:t>
            </a:r>
            <a:r>
              <a:rPr lang="pt-BR" dirty="0" err="1" smtClean="0"/>
              <a:t>desnecessarios</a:t>
            </a:r>
            <a:r>
              <a:rPr lang="pt-BR" dirty="0" smtClean="0"/>
              <a:t>, obsoletos ou excedentes;</a:t>
            </a:r>
          </a:p>
          <a:p>
            <a:r>
              <a:rPr lang="pt-BR" dirty="0" smtClean="0"/>
              <a:t>• cuidar das </a:t>
            </a:r>
            <a:r>
              <a:rPr lang="pt-BR" dirty="0" err="1" smtClean="0"/>
              <a:t>relacoes</a:t>
            </a:r>
            <a:r>
              <a:rPr lang="pt-BR" dirty="0" smtClean="0"/>
              <a:t> comerciais </a:t>
            </a:r>
            <a:r>
              <a:rPr lang="pt-BR" dirty="0" err="1" smtClean="0"/>
              <a:t>reciprocas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101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90944" y="765014"/>
            <a:ext cx="850669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Alem das atividades </a:t>
            </a:r>
            <a:r>
              <a:rPr lang="pt-BR" dirty="0" err="1" smtClean="0"/>
              <a:t>tipicas</a:t>
            </a:r>
            <a:r>
              <a:rPr lang="pt-BR" dirty="0" smtClean="0"/>
              <a:t> dentro da </a:t>
            </a:r>
            <a:r>
              <a:rPr lang="pt-BR" dirty="0" err="1" smtClean="0"/>
              <a:t>organizacao</a:t>
            </a:r>
            <a:r>
              <a:rPr lang="pt-BR" dirty="0" smtClean="0"/>
              <a:t> de compras, outras responsabilidades </a:t>
            </a:r>
            <a:r>
              <a:rPr lang="pt-BR" dirty="0" err="1" smtClean="0"/>
              <a:t>poderao</a:t>
            </a:r>
            <a:r>
              <a:rPr lang="pt-BR" dirty="0" smtClean="0"/>
              <a:t> ser partilhadas com outros setores:</a:t>
            </a:r>
          </a:p>
          <a:p>
            <a:r>
              <a:rPr lang="pt-BR" dirty="0" smtClean="0"/>
              <a:t>• </a:t>
            </a:r>
            <a:r>
              <a:rPr lang="pt-BR" dirty="0" err="1" smtClean="0"/>
              <a:t>determinacao</a:t>
            </a:r>
            <a:r>
              <a:rPr lang="pt-BR" dirty="0" smtClean="0"/>
              <a:t> do que fabricar ou comprar;</a:t>
            </a:r>
          </a:p>
          <a:p>
            <a:r>
              <a:rPr lang="pt-BR" dirty="0" smtClean="0"/>
              <a:t>• </a:t>
            </a:r>
            <a:r>
              <a:rPr lang="pt-BR" dirty="0" err="1" smtClean="0"/>
              <a:t>padronizacao</a:t>
            </a:r>
            <a:r>
              <a:rPr lang="pt-BR" dirty="0" smtClean="0"/>
              <a:t> e </a:t>
            </a:r>
            <a:r>
              <a:rPr lang="pt-BR" dirty="0" err="1" smtClean="0"/>
              <a:t>simplificacao</a:t>
            </a:r>
            <a:r>
              <a:rPr lang="pt-BR" dirty="0" smtClean="0"/>
              <a:t>;</a:t>
            </a:r>
          </a:p>
          <a:p>
            <a:r>
              <a:rPr lang="pt-BR" dirty="0" smtClean="0"/>
              <a:t>• </a:t>
            </a:r>
            <a:r>
              <a:rPr lang="pt-BR" dirty="0" err="1" smtClean="0"/>
              <a:t>especificacoes</a:t>
            </a:r>
            <a:r>
              <a:rPr lang="pt-BR" dirty="0" smtClean="0"/>
              <a:t> e </a:t>
            </a:r>
            <a:r>
              <a:rPr lang="pt-BR" dirty="0" err="1" smtClean="0"/>
              <a:t>substituicoes</a:t>
            </a:r>
            <a:r>
              <a:rPr lang="pt-BR" dirty="0" smtClean="0"/>
              <a:t> de materiais;</a:t>
            </a:r>
          </a:p>
          <a:p>
            <a:r>
              <a:rPr lang="pt-BR" dirty="0" smtClean="0"/>
              <a:t>• testes comparativos;</a:t>
            </a:r>
          </a:p>
          <a:p>
            <a:r>
              <a:rPr lang="pt-BR" dirty="0" smtClean="0"/>
              <a:t>• controle de estoques;</a:t>
            </a:r>
          </a:p>
          <a:p>
            <a:r>
              <a:rPr lang="pt-BR" dirty="0" smtClean="0"/>
              <a:t>• </a:t>
            </a:r>
            <a:r>
              <a:rPr lang="pt-BR" dirty="0" err="1" smtClean="0"/>
              <a:t>selecao</a:t>
            </a:r>
            <a:r>
              <a:rPr lang="pt-BR" dirty="0" smtClean="0"/>
              <a:t> de equipamentos de </a:t>
            </a:r>
            <a:r>
              <a:rPr lang="pt-BR" dirty="0" err="1" smtClean="0"/>
              <a:t>producao</a:t>
            </a:r>
            <a:r>
              <a:rPr lang="pt-BR" dirty="0" smtClean="0"/>
              <a:t>;</a:t>
            </a:r>
          </a:p>
          <a:p>
            <a:r>
              <a:rPr lang="pt-BR" dirty="0" smtClean="0"/>
              <a:t>• programas de </a:t>
            </a:r>
            <a:r>
              <a:rPr lang="pt-BR" dirty="0" err="1" smtClean="0"/>
              <a:t>producao</a:t>
            </a:r>
            <a:r>
              <a:rPr lang="pt-BR" dirty="0" smtClean="0"/>
              <a:t> dependentes da disponibilidade de materiais.</a:t>
            </a:r>
          </a:p>
          <a:p>
            <a:endParaRPr lang="pt-BR" dirty="0" smtClean="0"/>
          </a:p>
          <a:p>
            <a:r>
              <a:rPr lang="pt-BR" dirty="0" smtClean="0"/>
              <a:t>As razoes para se estabelecer a </a:t>
            </a:r>
            <a:r>
              <a:rPr lang="pt-BR" dirty="0" err="1" smtClean="0"/>
              <a:t>descentralizacao</a:t>
            </a:r>
            <a:r>
              <a:rPr lang="pt-BR" dirty="0" smtClean="0"/>
              <a:t> das compras podem ser assim resumidas:</a:t>
            </a:r>
          </a:p>
          <a:p>
            <a:r>
              <a:rPr lang="pt-BR" dirty="0" smtClean="0"/>
              <a:t>• distancia </a:t>
            </a:r>
            <a:r>
              <a:rPr lang="pt-BR" dirty="0" err="1" smtClean="0"/>
              <a:t>geografica</a:t>
            </a:r>
            <a:r>
              <a:rPr lang="pt-BR" dirty="0" smtClean="0"/>
              <a:t>;</a:t>
            </a:r>
          </a:p>
          <a:p>
            <a:r>
              <a:rPr lang="pt-BR" dirty="0" smtClean="0"/>
              <a:t>• tempo </a:t>
            </a:r>
            <a:r>
              <a:rPr lang="pt-BR" dirty="0" err="1" smtClean="0"/>
              <a:t>necessario</a:t>
            </a:r>
            <a:r>
              <a:rPr lang="pt-BR" dirty="0" smtClean="0"/>
              <a:t> para a </a:t>
            </a:r>
            <a:r>
              <a:rPr lang="pt-BR" dirty="0" err="1" smtClean="0"/>
              <a:t>aquisicao</a:t>
            </a:r>
            <a:r>
              <a:rPr lang="pt-BR" dirty="0" smtClean="0"/>
              <a:t> de materiais;</a:t>
            </a:r>
          </a:p>
          <a:p>
            <a:r>
              <a:rPr lang="pt-BR" dirty="0" smtClean="0"/>
              <a:t>• facilidade de dialogo.</a:t>
            </a:r>
          </a:p>
          <a:p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 err="1" smtClean="0"/>
              <a:t>centralizacao</a:t>
            </a:r>
            <a:r>
              <a:rPr lang="pt-BR" dirty="0" smtClean="0"/>
              <a:t> completa das compras </a:t>
            </a:r>
            <a:r>
              <a:rPr lang="pt-BR" dirty="0" err="1" smtClean="0"/>
              <a:t>reune</a:t>
            </a:r>
            <a:r>
              <a:rPr lang="pt-BR" dirty="0" smtClean="0"/>
              <a:t> certas vantagens, conforme podemos verificar:</a:t>
            </a:r>
          </a:p>
          <a:p>
            <a:r>
              <a:rPr lang="pt-BR" dirty="0" smtClean="0"/>
              <a:t>• oportunidade de negociar maiores quantidades de materiais;</a:t>
            </a:r>
          </a:p>
          <a:p>
            <a:r>
              <a:rPr lang="pt-BR" dirty="0" smtClean="0"/>
              <a:t>• homogeneidade da qualidade dos materiais adquiridos;</a:t>
            </a:r>
          </a:p>
          <a:p>
            <a:r>
              <a:rPr lang="pt-BR" dirty="0" smtClean="0"/>
              <a:t>• controle de materiais e estoques</a:t>
            </a:r>
            <a:endParaRPr lang="pt-BR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102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87927" y="877322"/>
            <a:ext cx="8478982" cy="585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A </a:t>
            </a:r>
            <a:r>
              <a:rPr lang="pt-BR" dirty="0" err="1" smtClean="0"/>
              <a:t>funcao</a:t>
            </a:r>
            <a:r>
              <a:rPr lang="pt-BR" dirty="0" smtClean="0"/>
              <a:t> principal da pesquisa de compras e suprir com </a:t>
            </a:r>
            <a:r>
              <a:rPr lang="pt-BR" dirty="0" err="1" smtClean="0"/>
              <a:t>informacoes</a:t>
            </a:r>
            <a:r>
              <a:rPr lang="pt-BR" dirty="0" smtClean="0"/>
              <a:t> e </a:t>
            </a:r>
            <a:r>
              <a:rPr lang="pt-BR" dirty="0" err="1" smtClean="0"/>
              <a:t>orientacao</a:t>
            </a:r>
            <a:r>
              <a:rPr lang="pt-BR" dirty="0" smtClean="0"/>
              <a:t> </a:t>
            </a:r>
            <a:r>
              <a:rPr lang="pt-BR" dirty="0" err="1" smtClean="0"/>
              <a:t>analitica</a:t>
            </a:r>
            <a:r>
              <a:rPr lang="pt-BR" dirty="0" smtClean="0"/>
              <a:t> os departamentos interessados. O campo da pesquisa de compras pode ser dividido em </a:t>
            </a:r>
            <a:r>
              <a:rPr lang="pt-BR" dirty="0" err="1" smtClean="0"/>
              <a:t>areas</a:t>
            </a:r>
            <a:r>
              <a:rPr lang="pt-BR" dirty="0" smtClean="0"/>
              <a:t> distintas, onde se aplicam essas atividades.</a:t>
            </a:r>
          </a:p>
          <a:p>
            <a:pPr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a) </a:t>
            </a:r>
            <a:r>
              <a:rPr lang="pt-BR" i="1" dirty="0" smtClean="0"/>
              <a:t>Estudo dos materiais - </a:t>
            </a:r>
            <a:r>
              <a:rPr lang="pt-BR" i="1" dirty="0" err="1" smtClean="0"/>
              <a:t>Avaliacao</a:t>
            </a:r>
            <a:r>
              <a:rPr lang="pt-BR" i="1" dirty="0" smtClean="0"/>
              <a:t> das necessidades da empresa para </a:t>
            </a:r>
            <a:r>
              <a:rPr lang="pt-BR" i="1" dirty="0" err="1" smtClean="0"/>
              <a:t>periodos</a:t>
            </a:r>
            <a:endParaRPr lang="pt-BR" i="1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que variam de um a dez anos, </a:t>
            </a:r>
            <a:r>
              <a:rPr lang="pt-BR" dirty="0" err="1" smtClean="0"/>
              <a:t>tendencia</a:t>
            </a:r>
            <a:r>
              <a:rPr lang="pt-BR" dirty="0" smtClean="0"/>
              <a:t> a curto prazo e longo prazo das ofertas e demandas, </a:t>
            </a:r>
            <a:r>
              <a:rPr lang="pt-BR" dirty="0" err="1" smtClean="0"/>
              <a:t>tendencia</a:t>
            </a:r>
            <a:r>
              <a:rPr lang="pt-BR" dirty="0" smtClean="0"/>
              <a:t> dos </a:t>
            </a:r>
            <a:r>
              <a:rPr lang="pt-BR" dirty="0" err="1" smtClean="0"/>
              <a:t>precos</a:t>
            </a:r>
            <a:r>
              <a:rPr lang="pt-BR" dirty="0" smtClean="0"/>
              <a:t>, melhorias </a:t>
            </a:r>
            <a:r>
              <a:rPr lang="pt-BR" dirty="0" err="1" smtClean="0"/>
              <a:t>tecnologicas</a:t>
            </a:r>
            <a:r>
              <a:rPr lang="pt-BR" dirty="0" smtClean="0"/>
              <a:t>,: perspectivas para </a:t>
            </a:r>
            <a:r>
              <a:rPr lang="pt-BR" dirty="0" err="1" smtClean="0"/>
              <a:t>possiveis</a:t>
            </a:r>
            <a:r>
              <a:rPr lang="pt-BR" dirty="0" smtClean="0"/>
              <a:t> substitutos, desenvolvimento de </a:t>
            </a:r>
            <a:r>
              <a:rPr lang="pt-BR" dirty="0" err="1" smtClean="0"/>
              <a:t>padroes</a:t>
            </a:r>
            <a:r>
              <a:rPr lang="pt-BR" dirty="0" smtClean="0"/>
              <a:t> e </a:t>
            </a:r>
            <a:r>
              <a:rPr lang="pt-BR" dirty="0" err="1" smtClean="0"/>
              <a:t>especificacoes</a:t>
            </a:r>
            <a:r>
              <a:rPr lang="pt-B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b) </a:t>
            </a:r>
            <a:r>
              <a:rPr lang="pt-BR" i="1" dirty="0" smtClean="0"/>
              <a:t>Analise </a:t>
            </a:r>
            <a:r>
              <a:rPr lang="pt-BR" i="1" dirty="0" err="1" smtClean="0"/>
              <a:t>economica</a:t>
            </a:r>
            <a:r>
              <a:rPr lang="pt-BR" i="1" dirty="0" smtClean="0"/>
              <a:t> - Efeito dos ciclos </a:t>
            </a:r>
            <a:r>
              <a:rPr lang="pt-BR" i="1" dirty="0" err="1" smtClean="0"/>
              <a:t>economicos</a:t>
            </a:r>
            <a:r>
              <a:rPr lang="pt-BR" i="1" dirty="0" smtClean="0"/>
              <a:t> sobre os materiais comprados </a:t>
            </a:r>
            <a:r>
              <a:rPr lang="pt-BR" dirty="0" smtClean="0"/>
              <a:t>em </a:t>
            </a:r>
            <a:r>
              <a:rPr lang="pt-BR" dirty="0" err="1" smtClean="0"/>
              <a:t>funcao</a:t>
            </a:r>
            <a:r>
              <a:rPr lang="pt-BR" dirty="0" smtClean="0"/>
              <a:t> das necessidades, </a:t>
            </a:r>
            <a:r>
              <a:rPr lang="pt-BR" dirty="0" err="1" smtClean="0"/>
              <a:t>tendencias</a:t>
            </a:r>
            <a:r>
              <a:rPr lang="pt-BR" dirty="0" smtClean="0"/>
              <a:t> dos </a:t>
            </a:r>
            <a:r>
              <a:rPr lang="pt-BR" dirty="0" err="1" smtClean="0"/>
              <a:t>precos</a:t>
            </a:r>
            <a:r>
              <a:rPr lang="pt-BR" dirty="0" smtClean="0"/>
              <a:t> gerais, influ--</a:t>
            </a:r>
          </a:p>
          <a:p>
            <a:pPr>
              <a:lnSpc>
                <a:spcPct val="150000"/>
              </a:lnSpc>
            </a:pPr>
            <a:r>
              <a:rPr lang="pt-BR" dirty="0" err="1" smtClean="0"/>
              <a:t>encia</a:t>
            </a:r>
            <a:r>
              <a:rPr lang="pt-BR" dirty="0" smtClean="0"/>
              <a:t> das </a:t>
            </a:r>
            <a:r>
              <a:rPr lang="pt-BR" dirty="0" err="1" smtClean="0"/>
              <a:t>variacoes</a:t>
            </a:r>
            <a:r>
              <a:rPr lang="pt-BR" dirty="0" smtClean="0"/>
              <a:t> </a:t>
            </a:r>
            <a:r>
              <a:rPr lang="pt-BR" dirty="0" err="1" smtClean="0"/>
              <a:t>economicas</a:t>
            </a:r>
            <a:r>
              <a:rPr lang="pt-BR" dirty="0" smtClean="0"/>
              <a:t> sobre fornecedores e concorrentes.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c) </a:t>
            </a:r>
            <a:r>
              <a:rPr lang="pt-BR" i="1" dirty="0" smtClean="0"/>
              <a:t>Analise de fornecedores - </a:t>
            </a:r>
            <a:r>
              <a:rPr lang="pt-BR" i="1" dirty="0" err="1" smtClean="0"/>
              <a:t>Qualificacoes</a:t>
            </a:r>
            <a:r>
              <a:rPr lang="pt-BR" i="1" dirty="0" smtClean="0"/>
              <a:t> de fornecedores ativos e em potencial,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estudo das </a:t>
            </a:r>
            <a:r>
              <a:rPr lang="pt-BR" dirty="0" err="1" smtClean="0"/>
              <a:t>instalacoes</a:t>
            </a:r>
            <a:r>
              <a:rPr lang="pt-BR" dirty="0" smtClean="0"/>
              <a:t> dos fornecedores, </a:t>
            </a:r>
            <a:r>
              <a:rPr lang="pt-BR" dirty="0" err="1" smtClean="0"/>
              <a:t>avaliacao</a:t>
            </a:r>
            <a:r>
              <a:rPr lang="pt-BR" dirty="0" smtClean="0"/>
              <a:t> do seu desempenho, analise da </a:t>
            </a:r>
            <a:r>
              <a:rPr lang="pt-BR" dirty="0" err="1" smtClean="0"/>
              <a:t>condicao</a:t>
            </a:r>
            <a:r>
              <a:rPr lang="pt-BR" dirty="0" smtClean="0"/>
              <a:t> financeira.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103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46364" y="1153218"/>
            <a:ext cx="8340436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d) </a:t>
            </a:r>
            <a:r>
              <a:rPr lang="pt-BR" i="1" dirty="0" smtClean="0"/>
              <a:t>Analise do custo e do </a:t>
            </a:r>
            <a:r>
              <a:rPr lang="pt-BR" i="1" dirty="0" err="1" smtClean="0"/>
              <a:t>preco</a:t>
            </a:r>
            <a:r>
              <a:rPr lang="pt-BR" i="1" dirty="0" smtClean="0"/>
              <a:t> - Razoes subjacentes as </a:t>
            </a:r>
            <a:r>
              <a:rPr lang="pt-BR" i="1" dirty="0" err="1" smtClean="0"/>
              <a:t>variacoes</a:t>
            </a:r>
            <a:r>
              <a:rPr lang="pt-BR" i="1" dirty="0" smtClean="0"/>
              <a:t> dos </a:t>
            </a:r>
            <a:r>
              <a:rPr lang="pt-BR" i="1" dirty="0" err="1" smtClean="0"/>
              <a:t>precos</a:t>
            </a:r>
            <a:r>
              <a:rPr lang="pt-BR" i="1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estudo comparativo de pecas semelhantes, analise dos custos e margens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de lucro de um fornecedor, </a:t>
            </a:r>
            <a:r>
              <a:rPr lang="pt-BR" dirty="0" err="1" smtClean="0"/>
              <a:t>investigacoes</a:t>
            </a:r>
            <a:r>
              <a:rPr lang="pt-BR" dirty="0" smtClean="0"/>
              <a:t> relativas a </a:t>
            </a:r>
            <a:r>
              <a:rPr lang="pt-BR" dirty="0" err="1" smtClean="0"/>
              <a:t>metodos</a:t>
            </a:r>
            <a:r>
              <a:rPr lang="pt-BR" dirty="0" smtClean="0"/>
              <a:t> alternativos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de </a:t>
            </a:r>
            <a:r>
              <a:rPr lang="pt-BR" dirty="0" err="1" smtClean="0"/>
              <a:t>fabricacao</a:t>
            </a:r>
            <a:r>
              <a:rPr lang="pt-BR" dirty="0" smtClean="0"/>
              <a:t> e de </a:t>
            </a:r>
            <a:r>
              <a:rPr lang="pt-BR" dirty="0" err="1" smtClean="0"/>
              <a:t>especificacoes</a:t>
            </a:r>
            <a:r>
              <a:rPr lang="pt-BR" dirty="0" smtClean="0"/>
              <a:t> de materiais.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e) </a:t>
            </a:r>
            <a:r>
              <a:rPr lang="pt-BR" i="1" dirty="0" smtClean="0"/>
              <a:t>Analise das embalagens e transportes - Efeito das </a:t>
            </a:r>
            <a:r>
              <a:rPr lang="pt-BR" i="1" dirty="0" err="1" smtClean="0"/>
              <a:t>localizacoes</a:t>
            </a:r>
            <a:r>
              <a:rPr lang="pt-BR" i="1" dirty="0" smtClean="0"/>
              <a:t> dos fornecedores </a:t>
            </a:r>
            <a:r>
              <a:rPr lang="pt-BR" dirty="0" smtClean="0"/>
              <a:t>sobre os custos, </a:t>
            </a:r>
            <a:r>
              <a:rPr lang="pt-BR" dirty="0" err="1" smtClean="0"/>
              <a:t>metodos</a:t>
            </a:r>
            <a:r>
              <a:rPr lang="pt-BR" dirty="0" smtClean="0"/>
              <a:t> alternativos de despachos, </a:t>
            </a:r>
            <a:r>
              <a:rPr lang="pt-BR" dirty="0" err="1" smtClean="0"/>
              <a:t>reclassificacao</a:t>
            </a:r>
            <a:r>
              <a:rPr lang="pt-BR" dirty="0" smtClean="0"/>
              <a:t> dos artigos, </a:t>
            </a:r>
            <a:r>
              <a:rPr lang="pt-BR" dirty="0" err="1" smtClean="0"/>
              <a:t>introducao</a:t>
            </a:r>
            <a:r>
              <a:rPr lang="pt-BR" dirty="0" smtClean="0"/>
              <a:t> das melhorias nas embalagens, </a:t>
            </a:r>
            <a:r>
              <a:rPr lang="pt-BR" dirty="0" err="1" smtClean="0"/>
              <a:t>metodos</a:t>
            </a: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melhorados de </a:t>
            </a:r>
            <a:r>
              <a:rPr lang="pt-BR" dirty="0" err="1" smtClean="0"/>
              <a:t>manipulacao</a:t>
            </a:r>
            <a:r>
              <a:rPr lang="pt-BR" dirty="0" smtClean="0"/>
              <a:t> dos materiais.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f) Analise administrativa - Controle dos </a:t>
            </a:r>
            <a:r>
              <a:rPr lang="pt-BR" dirty="0" err="1" smtClean="0"/>
              <a:t>formularios</a:t>
            </a:r>
            <a:r>
              <a:rPr lang="pt-BR" dirty="0" smtClean="0"/>
              <a:t>, </a:t>
            </a:r>
            <a:r>
              <a:rPr lang="pt-BR" dirty="0" err="1" smtClean="0"/>
              <a:t>simplificacao</a:t>
            </a:r>
            <a:r>
              <a:rPr lang="pt-BR" dirty="0" smtClean="0"/>
              <a:t> do trabalho,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emprego de processamento </a:t>
            </a:r>
            <a:r>
              <a:rPr lang="pt-BR" dirty="0" err="1" smtClean="0"/>
              <a:t>eletronico</a:t>
            </a:r>
            <a:r>
              <a:rPr lang="pt-BR" dirty="0" smtClean="0"/>
              <a:t> de dados, </a:t>
            </a:r>
            <a:r>
              <a:rPr lang="pt-BR" dirty="0" err="1" smtClean="0"/>
              <a:t>preparacao</a:t>
            </a:r>
            <a:r>
              <a:rPr lang="pt-BR" dirty="0" smtClean="0"/>
              <a:t> de</a:t>
            </a:r>
          </a:p>
          <a:p>
            <a:pPr>
              <a:lnSpc>
                <a:spcPct val="150000"/>
              </a:lnSpc>
            </a:pPr>
            <a:r>
              <a:rPr lang="pt-BR" dirty="0" err="1" smtClean="0"/>
              <a:t>relatorios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104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90945" y="667941"/>
            <a:ext cx="8534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Todos os departamentos funcionais dentro de uma empresa geram </a:t>
            </a:r>
            <a:r>
              <a:rPr lang="pt-BR" dirty="0" err="1" smtClean="0"/>
              <a:t>informacoes</a:t>
            </a:r>
            <a:endParaRPr lang="pt-BR" dirty="0" smtClean="0"/>
          </a:p>
          <a:p>
            <a:r>
              <a:rPr lang="pt-BR" dirty="0" smtClean="0"/>
              <a:t>para o sistema de compras, ou requerem </a:t>
            </a:r>
            <a:r>
              <a:rPr lang="pt-BR" dirty="0" err="1" smtClean="0"/>
              <a:t>informacoes</a:t>
            </a:r>
            <a:r>
              <a:rPr lang="pt-BR" dirty="0" smtClean="0"/>
              <a:t> por causa do mesmo.</a:t>
            </a:r>
          </a:p>
          <a:p>
            <a:r>
              <a:rPr lang="pt-BR" dirty="0" smtClean="0"/>
              <a:t>Vejamos os mais importantes:</a:t>
            </a:r>
          </a:p>
          <a:p>
            <a:endParaRPr lang="pt-BR" dirty="0" smtClean="0"/>
          </a:p>
          <a:p>
            <a:r>
              <a:rPr lang="pt-BR" dirty="0" smtClean="0"/>
              <a:t>1. </a:t>
            </a:r>
            <a:r>
              <a:rPr lang="pt-BR" i="1" dirty="0" err="1" smtClean="0"/>
              <a:t>Producao</a:t>
            </a:r>
            <a:r>
              <a:rPr lang="pt-BR" i="1" dirty="0" smtClean="0"/>
              <a:t> ~ A </a:t>
            </a:r>
            <a:r>
              <a:rPr lang="pt-BR" i="1" dirty="0" err="1" smtClean="0"/>
              <a:t>relacao</a:t>
            </a:r>
            <a:r>
              <a:rPr lang="pt-BR" i="1" dirty="0" smtClean="0"/>
              <a:t> entre ambos devera ser considerada mais do ponto</a:t>
            </a:r>
          </a:p>
          <a:p>
            <a:r>
              <a:rPr lang="pt-BR" dirty="0" smtClean="0"/>
              <a:t>de vista do seu objetivo comum, que e contribuir efetivamente para o beneficio geral da empresa. Deste ponto de vista, ha uma excelente </a:t>
            </a:r>
            <a:r>
              <a:rPr lang="pt-BR" dirty="0" err="1" smtClean="0"/>
              <a:t>razao</a:t>
            </a:r>
            <a:r>
              <a:rPr lang="pt-BR" dirty="0" smtClean="0"/>
              <a:t> para que nem um nem outro predomine em suas </a:t>
            </a:r>
            <a:r>
              <a:rPr lang="pt-BR" dirty="0" err="1" smtClean="0"/>
              <a:t>funcoes</a:t>
            </a:r>
            <a:r>
              <a:rPr lang="pt-BR" dirty="0" smtClean="0"/>
              <a:t>.</a:t>
            </a:r>
          </a:p>
          <a:p>
            <a:r>
              <a:rPr lang="pt-BR" dirty="0" smtClean="0"/>
              <a:t>2. </a:t>
            </a:r>
            <a:r>
              <a:rPr lang="pt-BR" i="1" dirty="0" smtClean="0"/>
              <a:t>Engenharia - A </a:t>
            </a:r>
            <a:r>
              <a:rPr lang="pt-BR" i="1" dirty="0" err="1" smtClean="0"/>
              <a:t>cooperacao</a:t>
            </a:r>
            <a:r>
              <a:rPr lang="pt-BR" i="1" dirty="0" smtClean="0"/>
              <a:t> entre Compras e Engenharia concentra-se</a:t>
            </a:r>
          </a:p>
          <a:p>
            <a:r>
              <a:rPr lang="pt-BR" dirty="0" smtClean="0"/>
              <a:t>principalmente ao redor dos assuntos referentes ao projeto, planejamento</a:t>
            </a:r>
          </a:p>
          <a:p>
            <a:r>
              <a:rPr lang="pt-BR" dirty="0" smtClean="0"/>
              <a:t>e </a:t>
            </a:r>
            <a:r>
              <a:rPr lang="pt-BR" dirty="0" err="1" smtClean="0"/>
              <a:t>especificacoes</a:t>
            </a:r>
            <a:r>
              <a:rPr lang="pt-BR" dirty="0" smtClean="0"/>
              <a:t> preliminares as </a:t>
            </a:r>
            <a:r>
              <a:rPr lang="pt-BR" dirty="0" err="1" smtClean="0"/>
              <a:t>exigencias</a:t>
            </a:r>
            <a:r>
              <a:rPr lang="pt-BR" dirty="0" smtClean="0"/>
              <a:t> de </a:t>
            </a:r>
            <a:r>
              <a:rPr lang="pt-BR" dirty="0" err="1" smtClean="0"/>
              <a:t>producao</a:t>
            </a:r>
            <a:r>
              <a:rPr lang="pt-BR" dirty="0" smtClean="0"/>
              <a:t>.</a:t>
            </a:r>
          </a:p>
          <a:p>
            <a:r>
              <a:rPr lang="pt-BR" dirty="0" smtClean="0"/>
              <a:t>3. </a:t>
            </a:r>
            <a:r>
              <a:rPr lang="pt-BR" i="1" dirty="0" smtClean="0"/>
              <a:t>Contabilidade - Cada compra efetuada representa um </a:t>
            </a:r>
            <a:r>
              <a:rPr lang="pt-BR" i="1" dirty="0" err="1" smtClean="0"/>
              <a:t>dispendio</a:t>
            </a:r>
            <a:r>
              <a:rPr lang="pt-BR" i="1" dirty="0" smtClean="0"/>
              <a:t>, ou um</a:t>
            </a:r>
          </a:p>
          <a:p>
            <a:r>
              <a:rPr lang="pt-BR" dirty="0" smtClean="0"/>
              <a:t>compromisso dos fundos da empresa. Essa compra </a:t>
            </a:r>
            <a:r>
              <a:rPr lang="pt-BR" dirty="0" err="1" smtClean="0"/>
              <a:t>poe</a:t>
            </a:r>
            <a:r>
              <a:rPr lang="pt-BR" dirty="0" smtClean="0"/>
              <a:t> em </a:t>
            </a:r>
            <a:r>
              <a:rPr lang="pt-BR" dirty="0" err="1" smtClean="0"/>
              <a:t>acao</a:t>
            </a:r>
            <a:r>
              <a:rPr lang="pt-BR" dirty="0" smtClean="0"/>
              <a:t> uma</a:t>
            </a:r>
          </a:p>
          <a:p>
            <a:r>
              <a:rPr lang="pt-BR" dirty="0" smtClean="0"/>
              <a:t>serie de </a:t>
            </a:r>
            <a:r>
              <a:rPr lang="pt-BR" dirty="0" err="1" smtClean="0"/>
              <a:t>operacoes</a:t>
            </a:r>
            <a:r>
              <a:rPr lang="pt-BR" dirty="0" smtClean="0"/>
              <a:t> de contabilidade. A </a:t>
            </a:r>
            <a:r>
              <a:rPr lang="pt-BR" dirty="0" err="1" smtClean="0"/>
              <a:t>relacao</a:t>
            </a:r>
            <a:r>
              <a:rPr lang="pt-BR" dirty="0" smtClean="0"/>
              <a:t> entre Compras e Contabilidade</a:t>
            </a:r>
          </a:p>
          <a:p>
            <a:r>
              <a:rPr lang="pt-BR" i="1" dirty="0" smtClean="0"/>
              <a:t>e, portanto, de vital </a:t>
            </a:r>
            <a:r>
              <a:rPr lang="pt-BR" i="1" dirty="0" err="1" smtClean="0"/>
              <a:t>importancia</a:t>
            </a:r>
            <a:r>
              <a:rPr lang="pt-BR" i="1" dirty="0" smtClean="0"/>
              <a:t> e </a:t>
            </a:r>
            <a:r>
              <a:rPr lang="pt-BR" i="1" dirty="0" err="1" smtClean="0"/>
              <a:t>e</a:t>
            </a:r>
            <a:r>
              <a:rPr lang="pt-BR" i="1" dirty="0" smtClean="0"/>
              <a:t>, </a:t>
            </a:r>
            <a:r>
              <a:rPr lang="pt-BR" i="1" dirty="0" err="1" smtClean="0"/>
              <a:t>frequentemente</a:t>
            </a:r>
            <a:r>
              <a:rPr lang="pt-BR" i="1" dirty="0" smtClean="0"/>
              <a:t>, iniciada</a:t>
            </a:r>
          </a:p>
          <a:p>
            <a:r>
              <a:rPr lang="pt-BR" dirty="0" smtClean="0"/>
              <a:t>antes que a compra seja realmente realizada.</a:t>
            </a:r>
          </a:p>
          <a:p>
            <a:r>
              <a:rPr lang="pt-BR" dirty="0" smtClean="0"/>
              <a:t>4. Vendas - O departamento de Vendas deve manter o de Compras informado</a:t>
            </a:r>
          </a:p>
          <a:p>
            <a:r>
              <a:rPr lang="pt-BR" dirty="0" smtClean="0"/>
              <a:t>quanto as cotas de vendas e quanto as expectativas das mesmas,</a:t>
            </a:r>
          </a:p>
          <a:p>
            <a:r>
              <a:rPr lang="pt-BR" dirty="0" smtClean="0"/>
              <a:t>que servem como um </a:t>
            </a:r>
            <a:r>
              <a:rPr lang="pt-BR" dirty="0" err="1" smtClean="0"/>
              <a:t>indice</a:t>
            </a:r>
            <a:r>
              <a:rPr lang="pt-BR" dirty="0" smtClean="0"/>
              <a:t> das </a:t>
            </a:r>
            <a:r>
              <a:rPr lang="pt-BR" dirty="0" err="1" smtClean="0"/>
              <a:t>provaveis</a:t>
            </a:r>
            <a:r>
              <a:rPr lang="pt-BR" dirty="0" smtClean="0"/>
              <a:t> quantidades de materiais </a:t>
            </a:r>
            <a:r>
              <a:rPr lang="pt-BR" dirty="0" err="1" smtClean="0"/>
              <a:t>necessarios</a:t>
            </a:r>
            <a:r>
              <a:rPr lang="pt-BR" dirty="0" smtClean="0"/>
              <a:t>.</a:t>
            </a:r>
          </a:p>
          <a:p>
            <a:r>
              <a:rPr lang="pt-BR" dirty="0" smtClean="0"/>
              <a:t>Nas empresas industriais esse relacionamento </a:t>
            </a:r>
            <a:r>
              <a:rPr lang="pt-BR" dirty="0" err="1" smtClean="0"/>
              <a:t>ja</a:t>
            </a:r>
            <a:r>
              <a:rPr lang="pt-BR" dirty="0" smtClean="0"/>
              <a:t> esta transferindo-</a:t>
            </a:r>
          </a:p>
          <a:p>
            <a:r>
              <a:rPr lang="pt-BR" dirty="0" smtClean="0"/>
              <a:t>se para o PCP} que fica </a:t>
            </a:r>
            <a:r>
              <a:rPr lang="pt-BR" dirty="0" err="1" smtClean="0"/>
              <a:t>responsavel</a:t>
            </a:r>
            <a:r>
              <a:rPr lang="pt-BR" dirty="0" smtClean="0"/>
              <a:t> por essas </a:t>
            </a:r>
            <a:r>
              <a:rPr lang="pt-BR" dirty="0" err="1" smtClean="0"/>
              <a:t>informacoes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105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60218" y="1070182"/>
            <a:ext cx="8423564" cy="5027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5. </a:t>
            </a:r>
            <a:r>
              <a:rPr lang="pt-BR" i="1" dirty="0" smtClean="0"/>
              <a:t>PCP- A </a:t>
            </a:r>
            <a:r>
              <a:rPr lang="pt-BR" i="1" dirty="0" err="1" smtClean="0"/>
              <a:t>relacao</a:t>
            </a:r>
            <a:r>
              <a:rPr lang="pt-BR" i="1" dirty="0" smtClean="0"/>
              <a:t> existente entre Compras e o PCP e </a:t>
            </a:r>
            <a:r>
              <a:rPr lang="pt-BR" i="1" dirty="0" err="1" smtClean="0"/>
              <a:t>tao</a:t>
            </a:r>
            <a:r>
              <a:rPr lang="pt-BR" i="1" dirty="0" smtClean="0"/>
              <a:t> estreita e </a:t>
            </a:r>
            <a:r>
              <a:rPr lang="pt-BR" i="1" dirty="0" err="1" smtClean="0"/>
              <a:t>tao</a:t>
            </a:r>
            <a:r>
              <a:rPr lang="pt-BR" i="1" dirty="0" smtClean="0"/>
              <a:t> fundamental </a:t>
            </a:r>
            <a:r>
              <a:rPr lang="pt-BR" dirty="0" smtClean="0"/>
              <a:t>que ambos se encontram combinados em mais da metade das</a:t>
            </a:r>
          </a:p>
          <a:p>
            <a:pPr>
              <a:lnSpc>
                <a:spcPct val="150000"/>
              </a:lnSpc>
            </a:pPr>
            <a:r>
              <a:rPr lang="pt-BR" dirty="0" err="1" smtClean="0"/>
              <a:t>organizacoes</a:t>
            </a:r>
            <a:r>
              <a:rPr lang="pt-BR" dirty="0" smtClean="0"/>
              <a:t> industriais. Do ponto de vista funcional, o efeito almejado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por esta estreita </a:t>
            </a:r>
            <a:r>
              <a:rPr lang="pt-BR" dirty="0" err="1" smtClean="0"/>
              <a:t>colaboracao</a:t>
            </a:r>
            <a:r>
              <a:rPr lang="pt-BR" dirty="0" smtClean="0"/>
              <a:t> e estender a responsabilidade pelos materiais,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desde o momento de </a:t>
            </a:r>
            <a:r>
              <a:rPr lang="pt-BR" dirty="0" err="1" smtClean="0"/>
              <a:t>aquisicao</a:t>
            </a:r>
            <a:r>
              <a:rPr lang="pt-BR" dirty="0" smtClean="0"/>
              <a:t> ate ao de entrega e </a:t>
            </a:r>
            <a:r>
              <a:rPr lang="pt-BR" dirty="0" err="1" smtClean="0"/>
              <a:t>utilizacao</a:t>
            </a:r>
            <a:r>
              <a:rPr lang="pt-B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6. </a:t>
            </a:r>
            <a:r>
              <a:rPr lang="pt-BR" i="1" dirty="0" smtClean="0"/>
              <a:t>Controle de Qualidade - A primeira responsabilidade das Compras para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com o Controle de Qualidade e adquirir materiais e produtos que </a:t>
            </a:r>
            <a:r>
              <a:rPr lang="pt-BR" dirty="0" err="1" smtClean="0"/>
              <a:t>satisfacam</a:t>
            </a: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as </a:t>
            </a:r>
            <a:r>
              <a:rPr lang="pt-BR" dirty="0" err="1" smtClean="0"/>
              <a:t>especificacoes</a:t>
            </a:r>
            <a:r>
              <a:rPr lang="pt-BR" dirty="0" smtClean="0"/>
              <a:t>. O Controle de Qualidade geralmente faz testes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de </a:t>
            </a:r>
            <a:r>
              <a:rPr lang="pt-BR" dirty="0" err="1" smtClean="0"/>
              <a:t>aceitacao</a:t>
            </a:r>
            <a:r>
              <a:rPr lang="pt-BR" dirty="0" smtClean="0"/>
              <a:t> de materiais comprados. Nesse caso, deve-se esclarecer a</a:t>
            </a:r>
          </a:p>
          <a:p>
            <a:pPr>
              <a:lnSpc>
                <a:spcPct val="150000"/>
              </a:lnSpc>
            </a:pPr>
            <a:r>
              <a:rPr lang="pt-BR" dirty="0" err="1" smtClean="0"/>
              <a:t>Secao</a:t>
            </a:r>
            <a:r>
              <a:rPr lang="pt-BR" dirty="0" smtClean="0"/>
              <a:t> de Compras e, por </a:t>
            </a:r>
            <a:r>
              <a:rPr lang="pt-BR" dirty="0" err="1" smtClean="0"/>
              <a:t>intermedio</a:t>
            </a:r>
            <a:r>
              <a:rPr lang="pt-BR" dirty="0" smtClean="0"/>
              <a:t> desta, o fornecedor sobre quais</a:t>
            </a:r>
          </a:p>
          <a:p>
            <a:pPr>
              <a:lnSpc>
                <a:spcPct val="150000"/>
              </a:lnSpc>
            </a:pPr>
            <a:r>
              <a:rPr lang="pt-BR" dirty="0" err="1" smtClean="0"/>
              <a:t>metodos</a:t>
            </a:r>
            <a:r>
              <a:rPr lang="pt-BR" dirty="0" smtClean="0"/>
              <a:t> de teste </a:t>
            </a:r>
            <a:r>
              <a:rPr lang="pt-BR" dirty="0" err="1" smtClean="0"/>
              <a:t>serao</a:t>
            </a:r>
            <a:r>
              <a:rPr lang="pt-BR" dirty="0" smtClean="0"/>
              <a:t> aplicados e qual </a:t>
            </a:r>
            <a:r>
              <a:rPr lang="pt-BR" dirty="0" err="1" smtClean="0"/>
              <a:t>sera</a:t>
            </a:r>
            <a:r>
              <a:rPr lang="pt-BR" dirty="0" smtClean="0"/>
              <a:t> o </a:t>
            </a:r>
            <a:r>
              <a:rPr lang="pt-BR" dirty="0" err="1" smtClean="0"/>
              <a:t>criterio</a:t>
            </a:r>
            <a:r>
              <a:rPr lang="pt-BR" dirty="0" smtClean="0"/>
              <a:t> adotado para sua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aceitabilidade.</a:t>
            </a:r>
            <a:endParaRPr lang="pt-BR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106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36172" y="708953"/>
            <a:ext cx="9084603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/>
              <a:t>Operacao</a:t>
            </a:r>
            <a:r>
              <a:rPr lang="pt-BR" b="1" dirty="0" smtClean="0"/>
              <a:t> do sistema de compras</a:t>
            </a:r>
          </a:p>
          <a:p>
            <a:endParaRPr lang="pt-BR" b="1" dirty="0" smtClean="0"/>
          </a:p>
          <a:p>
            <a:r>
              <a:rPr lang="pt-BR" i="1" u="sng" dirty="0" smtClean="0"/>
              <a:t>a) Sistema de compras a </a:t>
            </a:r>
            <a:r>
              <a:rPr lang="pt-BR" i="1" u="sng" dirty="0" err="1" smtClean="0"/>
              <a:t>tres</a:t>
            </a:r>
            <a:r>
              <a:rPr lang="pt-BR" i="1" u="sng" dirty="0" smtClean="0"/>
              <a:t> </a:t>
            </a:r>
            <a:r>
              <a:rPr lang="pt-BR" i="1" u="sng" dirty="0" err="1" smtClean="0"/>
              <a:t>cotacoes</a:t>
            </a:r>
            <a:r>
              <a:rPr lang="pt-BR" i="1" dirty="0" smtClean="0"/>
              <a:t>: tem por finalidade partir de um numero</a:t>
            </a:r>
          </a:p>
          <a:p>
            <a:r>
              <a:rPr lang="pt-BR" dirty="0" err="1" smtClean="0"/>
              <a:t>minimo</a:t>
            </a:r>
            <a:r>
              <a:rPr lang="pt-BR" dirty="0" smtClean="0"/>
              <a:t> de </a:t>
            </a:r>
            <a:r>
              <a:rPr lang="pt-BR" dirty="0" err="1" smtClean="0"/>
              <a:t>cotacoes</a:t>
            </a:r>
            <a:r>
              <a:rPr lang="pt-BR" dirty="0" smtClean="0"/>
              <a:t>. A </a:t>
            </a:r>
            <a:r>
              <a:rPr lang="pt-BR" dirty="0" err="1" smtClean="0"/>
              <a:t>pre-selecao</a:t>
            </a:r>
            <a:r>
              <a:rPr lang="pt-BR" dirty="0" smtClean="0"/>
              <a:t> dos concorrentes qualificados evita o </a:t>
            </a:r>
          </a:p>
          <a:p>
            <a:r>
              <a:rPr lang="pt-BR" dirty="0" err="1" smtClean="0"/>
              <a:t>dispendio</a:t>
            </a:r>
            <a:r>
              <a:rPr lang="pt-BR" dirty="0" smtClean="0"/>
              <a:t> de tempo com um grande numero de fornecedores</a:t>
            </a:r>
          </a:p>
          <a:p>
            <a:r>
              <a:rPr lang="pt-BR" i="1" u="sng" dirty="0" smtClean="0"/>
              <a:t>b) Sistema de </a:t>
            </a:r>
            <a:r>
              <a:rPr lang="pt-BR" i="1" u="sng" dirty="0" err="1" smtClean="0"/>
              <a:t>preco</a:t>
            </a:r>
            <a:r>
              <a:rPr lang="pt-BR" i="1" u="sng" dirty="0" smtClean="0"/>
              <a:t> objetivo</a:t>
            </a:r>
            <a:r>
              <a:rPr lang="pt-BR" i="1" dirty="0" smtClean="0"/>
              <a:t>: o conhecimento </a:t>
            </a:r>
            <a:r>
              <a:rPr lang="pt-BR" i="1" dirty="0" err="1" smtClean="0"/>
              <a:t>previo</a:t>
            </a:r>
            <a:r>
              <a:rPr lang="pt-BR" i="1" dirty="0" smtClean="0"/>
              <a:t> do </a:t>
            </a:r>
            <a:r>
              <a:rPr lang="pt-BR" i="1" dirty="0" err="1" smtClean="0"/>
              <a:t>preco</a:t>
            </a:r>
            <a:r>
              <a:rPr lang="pt-BR" i="1" dirty="0" smtClean="0"/>
              <a:t> justo, alem </a:t>
            </a:r>
            <a:r>
              <a:rPr lang="pt-BR" dirty="0" smtClean="0"/>
              <a:t>de ajudar </a:t>
            </a:r>
          </a:p>
          <a:p>
            <a:r>
              <a:rPr lang="pt-BR" dirty="0" smtClean="0"/>
              <a:t>nas </a:t>
            </a:r>
            <a:r>
              <a:rPr lang="pt-BR" dirty="0" err="1" smtClean="0"/>
              <a:t>decisoes</a:t>
            </a:r>
            <a:r>
              <a:rPr lang="pt-BR" dirty="0" smtClean="0"/>
              <a:t> do comprador, proporciona uma </a:t>
            </a:r>
            <a:r>
              <a:rPr lang="pt-BR" dirty="0" err="1" smtClean="0"/>
              <a:t>verificacao</a:t>
            </a:r>
            <a:r>
              <a:rPr lang="pt-BR" dirty="0" smtClean="0"/>
              <a:t> dupla no sistema de </a:t>
            </a:r>
          </a:p>
          <a:p>
            <a:r>
              <a:rPr lang="pt-BR" dirty="0" err="1" smtClean="0"/>
              <a:t>cotacoes</a:t>
            </a:r>
            <a:r>
              <a:rPr lang="pt-BR" dirty="0" smtClean="0"/>
              <a:t>. Pode ainda ajudar os fornecedores a serem competitivos, mostrando-lhes </a:t>
            </a:r>
          </a:p>
          <a:p>
            <a:r>
              <a:rPr lang="pt-BR" dirty="0" smtClean="0"/>
              <a:t>que suas bases comerciais </a:t>
            </a:r>
            <a:r>
              <a:rPr lang="pt-BR" dirty="0" err="1" smtClean="0"/>
              <a:t>nao</a:t>
            </a:r>
            <a:r>
              <a:rPr lang="pt-BR" dirty="0" smtClean="0"/>
              <a:t> </a:t>
            </a:r>
            <a:r>
              <a:rPr lang="pt-BR" dirty="0" err="1" smtClean="0"/>
              <a:t>sao</a:t>
            </a:r>
            <a:r>
              <a:rPr lang="pt-BR" dirty="0" smtClean="0"/>
              <a:t> reais e que seus </a:t>
            </a:r>
            <a:r>
              <a:rPr lang="pt-BR" dirty="0" err="1" smtClean="0"/>
              <a:t>precos</a:t>
            </a:r>
            <a:r>
              <a:rPr lang="pt-BR" dirty="0" smtClean="0"/>
              <a:t> </a:t>
            </a:r>
            <a:r>
              <a:rPr lang="pt-BR" dirty="0" err="1" smtClean="0"/>
              <a:t>estao</a:t>
            </a:r>
            <a:r>
              <a:rPr lang="pt-BR" dirty="0" smtClean="0"/>
              <a:t> fora de </a:t>
            </a:r>
            <a:r>
              <a:rPr lang="pt-BR" dirty="0" err="1" smtClean="0"/>
              <a:t>concor</a:t>
            </a:r>
            <a:r>
              <a:rPr lang="pt-BR" dirty="0" smtClean="0"/>
              <a:t>-</a:t>
            </a:r>
          </a:p>
          <a:p>
            <a:r>
              <a:rPr lang="pt-BR" dirty="0" err="1" smtClean="0"/>
              <a:t>rencia</a:t>
            </a:r>
            <a:r>
              <a:rPr lang="pt-BR" dirty="0" smtClean="0"/>
              <a:t>. E garante ao comprador uma base para as </a:t>
            </a:r>
            <a:r>
              <a:rPr lang="pt-BR" dirty="0" err="1" smtClean="0"/>
              <a:t>argumentacoes</a:t>
            </a:r>
            <a:r>
              <a:rPr lang="pt-BR" dirty="0" smtClean="0"/>
              <a:t> nas </a:t>
            </a:r>
            <a:r>
              <a:rPr lang="pt-BR" dirty="0" err="1" smtClean="0"/>
              <a:t>discussoes</a:t>
            </a:r>
            <a:r>
              <a:rPr lang="pt-BR" dirty="0" smtClean="0"/>
              <a:t> </a:t>
            </a:r>
          </a:p>
          <a:p>
            <a:r>
              <a:rPr lang="pt-BR" dirty="0" smtClean="0"/>
              <a:t>de aumentos de </a:t>
            </a:r>
            <a:r>
              <a:rPr lang="pt-BR" dirty="0" err="1" smtClean="0"/>
              <a:t>preco</a:t>
            </a:r>
            <a:r>
              <a:rPr lang="pt-BR" dirty="0" smtClean="0"/>
              <a:t> e nas </a:t>
            </a:r>
            <a:r>
              <a:rPr lang="pt-BR" dirty="0" err="1" smtClean="0"/>
              <a:t>negociacoes</a:t>
            </a:r>
            <a:r>
              <a:rPr lang="pt-BR" dirty="0" smtClean="0"/>
              <a:t> de </a:t>
            </a:r>
            <a:r>
              <a:rPr lang="pt-BR" dirty="0" err="1" smtClean="0"/>
              <a:t>distribuicao</a:t>
            </a:r>
            <a:r>
              <a:rPr lang="pt-BR" dirty="0" smtClean="0"/>
              <a:t> da porcentagem.</a:t>
            </a:r>
          </a:p>
          <a:p>
            <a:r>
              <a:rPr lang="pt-BR" i="1" u="sng" dirty="0" smtClean="0"/>
              <a:t>c) Duas ou mais </a:t>
            </a:r>
            <a:r>
              <a:rPr lang="pt-BR" i="1" u="sng" dirty="0" err="1" smtClean="0"/>
              <a:t>aprovacoes</a:t>
            </a:r>
            <a:r>
              <a:rPr lang="pt-BR" i="1" dirty="0" smtClean="0"/>
              <a:t>: no </a:t>
            </a:r>
            <a:r>
              <a:rPr lang="pt-BR" i="1" dirty="0" err="1" smtClean="0"/>
              <a:t>minimo</a:t>
            </a:r>
            <a:r>
              <a:rPr lang="pt-BR" i="1" dirty="0" smtClean="0"/>
              <a:t> duas pessoas </a:t>
            </a:r>
            <a:r>
              <a:rPr lang="pt-BR" i="1" dirty="0" err="1" smtClean="0"/>
              <a:t>estao</a:t>
            </a:r>
            <a:r>
              <a:rPr lang="pt-BR" i="1" dirty="0" smtClean="0"/>
              <a:t> envolvidas em</a:t>
            </a:r>
          </a:p>
          <a:p>
            <a:r>
              <a:rPr lang="pt-BR" dirty="0" smtClean="0"/>
              <a:t>cada </a:t>
            </a:r>
            <a:r>
              <a:rPr lang="pt-BR" dirty="0" err="1" smtClean="0"/>
              <a:t>decisao</a:t>
            </a:r>
            <a:r>
              <a:rPr lang="pt-BR" dirty="0" smtClean="0"/>
              <a:t> da escolha do fornecedor. Isto estabelece uma defesa dos interesses </a:t>
            </a:r>
          </a:p>
          <a:p>
            <a:r>
              <a:rPr lang="pt-BR" dirty="0" smtClean="0"/>
              <a:t>da empresa pela garantia de um melhor julgamento, protegendo o comprador ao </a:t>
            </a:r>
          </a:p>
          <a:p>
            <a:r>
              <a:rPr lang="pt-BR" dirty="0" smtClean="0"/>
              <a:t>possibilitar </a:t>
            </a:r>
            <a:r>
              <a:rPr lang="pt-BR" dirty="0" err="1" smtClean="0"/>
              <a:t>revisao</a:t>
            </a:r>
            <a:r>
              <a:rPr lang="pt-BR" dirty="0" smtClean="0"/>
              <a:t> de uma </a:t>
            </a:r>
            <a:r>
              <a:rPr lang="pt-BR" dirty="0" err="1" smtClean="0"/>
              <a:t>decisao</a:t>
            </a:r>
            <a:r>
              <a:rPr lang="pt-BR" dirty="0" smtClean="0"/>
              <a:t> individual. </a:t>
            </a:r>
          </a:p>
          <a:p>
            <a:r>
              <a:rPr lang="pt-BR" dirty="0" smtClean="0"/>
              <a:t>d</a:t>
            </a:r>
            <a:r>
              <a:rPr lang="pt-BR" i="1" u="sng" dirty="0" smtClean="0"/>
              <a:t>) </a:t>
            </a:r>
            <a:r>
              <a:rPr lang="pt-BR" i="1" u="sng" dirty="0" err="1" smtClean="0"/>
              <a:t>Documentacao</a:t>
            </a:r>
            <a:r>
              <a:rPr lang="pt-BR" i="1" u="sng" dirty="0" smtClean="0"/>
              <a:t> escrita</a:t>
            </a:r>
            <a:r>
              <a:rPr lang="pt-BR" i="1" dirty="0" smtClean="0"/>
              <a:t>: a </a:t>
            </a:r>
            <a:r>
              <a:rPr lang="pt-BR" i="1" dirty="0" err="1" smtClean="0"/>
              <a:t>presenca</a:t>
            </a:r>
            <a:r>
              <a:rPr lang="pt-BR" i="1" dirty="0" smtClean="0"/>
              <a:t> de muito papel pode parecer </a:t>
            </a:r>
            <a:r>
              <a:rPr lang="pt-BR" i="1" dirty="0" err="1" smtClean="0"/>
              <a:t>desnecessaria</a:t>
            </a:r>
            <a:r>
              <a:rPr lang="pt-BR" i="1" dirty="0" smtClean="0"/>
              <a:t>,</a:t>
            </a:r>
          </a:p>
          <a:p>
            <a:r>
              <a:rPr lang="pt-BR" dirty="0" smtClean="0"/>
              <a:t>porem fica evidente que a </a:t>
            </a:r>
            <a:r>
              <a:rPr lang="pt-BR" dirty="0" err="1" smtClean="0"/>
              <a:t>documentacao</a:t>
            </a:r>
            <a:r>
              <a:rPr lang="pt-BR" dirty="0" smtClean="0"/>
              <a:t> escrita anexa ao pedido,alem de possibilitar, </a:t>
            </a:r>
          </a:p>
          <a:p>
            <a:r>
              <a:rPr lang="pt-BR" dirty="0" smtClean="0"/>
              <a:t>no ato da segunda assinatura, o exame de cada fase de </a:t>
            </a:r>
            <a:r>
              <a:rPr lang="pt-BR" dirty="0" err="1" smtClean="0"/>
              <a:t>negociacao</a:t>
            </a:r>
            <a:r>
              <a:rPr lang="pt-BR" dirty="0" smtClean="0"/>
              <a:t>, permite a</a:t>
            </a:r>
          </a:p>
          <a:p>
            <a:r>
              <a:rPr lang="pt-BR" dirty="0" err="1" smtClean="0"/>
              <a:t>revisao</a:t>
            </a:r>
            <a:r>
              <a:rPr lang="pt-BR" dirty="0" smtClean="0"/>
              <a:t> e </a:t>
            </a:r>
            <a:r>
              <a:rPr lang="pt-BR" dirty="0" err="1" smtClean="0"/>
              <a:t>estara</a:t>
            </a:r>
            <a:r>
              <a:rPr lang="pt-BR" dirty="0" smtClean="0"/>
              <a:t> sempre </a:t>
            </a:r>
            <a:r>
              <a:rPr lang="pt-BR" dirty="0" err="1" smtClean="0"/>
              <a:t>disponivel</a:t>
            </a:r>
            <a:r>
              <a:rPr lang="pt-BR" dirty="0" smtClean="0"/>
              <a:t> </a:t>
            </a:r>
            <a:r>
              <a:rPr lang="pt-BR" dirty="0" err="1" smtClean="0"/>
              <a:t>juntoao</a:t>
            </a:r>
            <a:r>
              <a:rPr lang="pt-BR" dirty="0" smtClean="0"/>
              <a:t> processo de compra para esclarecer </a:t>
            </a:r>
          </a:p>
          <a:p>
            <a:r>
              <a:rPr lang="pt-BR" dirty="0" smtClean="0"/>
              <a:t>qualquer duvida posterior.</a:t>
            </a:r>
            <a:endParaRPr lang="pt-BR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107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46507" y="902916"/>
            <a:ext cx="8533170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/>
              <a:t>Coleta de preços</a:t>
            </a:r>
          </a:p>
          <a:p>
            <a:endParaRPr lang="pt-BR" b="1" i="1" dirty="0" smtClean="0"/>
          </a:p>
          <a:p>
            <a:r>
              <a:rPr lang="pt-BR" dirty="0" smtClean="0"/>
              <a:t>Algumas </a:t>
            </a:r>
            <a:r>
              <a:rPr lang="pt-BR" dirty="0" err="1" smtClean="0"/>
              <a:t>condicoes</a:t>
            </a:r>
            <a:r>
              <a:rPr lang="pt-BR" dirty="0" smtClean="0"/>
              <a:t> mais usuais que são junto aos fornecedores: ‘</a:t>
            </a:r>
          </a:p>
          <a:p>
            <a:endParaRPr lang="pt-BR" dirty="0" smtClean="0"/>
          </a:p>
          <a:p>
            <a:r>
              <a:rPr lang="pt-BR" dirty="0" smtClean="0"/>
              <a:t>1. As propostas ficam sujeitas a </a:t>
            </a:r>
            <a:r>
              <a:rPr lang="pt-BR" dirty="0" err="1" smtClean="0"/>
              <a:t>confirmacao</a:t>
            </a:r>
            <a:r>
              <a:rPr lang="pt-BR" dirty="0" smtClean="0"/>
              <a:t>.</a:t>
            </a:r>
          </a:p>
          <a:p>
            <a:r>
              <a:rPr lang="pt-BR" dirty="0" smtClean="0"/>
              <a:t>2. Os </a:t>
            </a:r>
            <a:r>
              <a:rPr lang="pt-BR" dirty="0" err="1" smtClean="0"/>
              <a:t>precos</a:t>
            </a:r>
            <a:r>
              <a:rPr lang="pt-BR" dirty="0" smtClean="0"/>
              <a:t> indicados </a:t>
            </a:r>
            <a:r>
              <a:rPr lang="pt-BR" dirty="0" err="1" smtClean="0"/>
              <a:t>sao</a:t>
            </a:r>
            <a:r>
              <a:rPr lang="pt-BR" dirty="0" smtClean="0"/>
              <a:t> </a:t>
            </a:r>
            <a:r>
              <a:rPr lang="pt-BR" dirty="0" err="1" smtClean="0"/>
              <a:t>liquidos</a:t>
            </a:r>
            <a:r>
              <a:rPr lang="pt-BR" dirty="0" smtClean="0"/>
              <a:t>, para entregas na fabrica.</a:t>
            </a:r>
          </a:p>
          <a:p>
            <a:r>
              <a:rPr lang="pt-BR" dirty="0" smtClean="0"/>
              <a:t>3. Em casos de atrasos na entrega das mercadorias sem culpa do fornecei</a:t>
            </a:r>
          </a:p>
          <a:p>
            <a:r>
              <a:rPr lang="pt-BR" dirty="0" smtClean="0"/>
              <a:t>dor, as datas dos pagamentos </a:t>
            </a:r>
            <a:r>
              <a:rPr lang="pt-BR" dirty="0" err="1" smtClean="0"/>
              <a:t>permanecerao</a:t>
            </a:r>
            <a:r>
              <a:rPr lang="pt-BR" dirty="0" smtClean="0"/>
              <a:t> as mesmas, como se a entrega</a:t>
            </a:r>
          </a:p>
          <a:p>
            <a:r>
              <a:rPr lang="pt-BR" dirty="0" smtClean="0"/>
              <a:t>tivesse sido feita na data devida.</a:t>
            </a:r>
          </a:p>
          <a:p>
            <a:r>
              <a:rPr lang="pt-BR" dirty="0" smtClean="0"/>
              <a:t>4. Os prazos de </a:t>
            </a:r>
            <a:r>
              <a:rPr lang="pt-BR" dirty="0" err="1" smtClean="0"/>
              <a:t>fabricacao</a:t>
            </a:r>
            <a:r>
              <a:rPr lang="pt-BR" dirty="0" smtClean="0"/>
              <a:t> </a:t>
            </a:r>
            <a:r>
              <a:rPr lang="pt-BR" dirty="0" err="1" smtClean="0"/>
              <a:t>sao</a:t>
            </a:r>
            <a:r>
              <a:rPr lang="pt-BR" dirty="0" smtClean="0"/>
              <a:t> geralmente indicados na proposta em dias</a:t>
            </a:r>
          </a:p>
          <a:p>
            <a:r>
              <a:rPr lang="pt-BR" dirty="0" err="1" smtClean="0"/>
              <a:t>uteis</a:t>
            </a:r>
            <a:r>
              <a:rPr lang="pt-BR" dirty="0" smtClean="0"/>
              <a:t> de trabalho, de acordo com a </a:t>
            </a:r>
            <a:r>
              <a:rPr lang="pt-BR" dirty="0" err="1" smtClean="0"/>
              <a:t>programacao</a:t>
            </a:r>
            <a:r>
              <a:rPr lang="pt-BR" dirty="0" smtClean="0"/>
              <a:t> estimada na data da</a:t>
            </a:r>
          </a:p>
          <a:p>
            <a:r>
              <a:rPr lang="pt-BR" dirty="0" smtClean="0"/>
              <a:t>proposta; portanto, para que tenha validade por </a:t>
            </a:r>
            <a:r>
              <a:rPr lang="pt-BR" dirty="0" err="1" smtClean="0"/>
              <a:t>ocasiao</a:t>
            </a:r>
            <a:r>
              <a:rPr lang="pt-BR" dirty="0" smtClean="0"/>
              <a:t> da encomenda,</a:t>
            </a:r>
          </a:p>
          <a:p>
            <a:r>
              <a:rPr lang="pt-BR" dirty="0" smtClean="0"/>
              <a:t>os prazos devem ser expressamente confirmados.</a:t>
            </a:r>
          </a:p>
          <a:p>
            <a:r>
              <a:rPr lang="pt-BR" dirty="0" smtClean="0"/>
              <a:t>5. Salvo o que diferentemente for estabelecido, a entrega do material e</a:t>
            </a:r>
          </a:p>
          <a:p>
            <a:r>
              <a:rPr lang="pt-BR" dirty="0" smtClean="0"/>
              <a:t>efetuada na fabrica. O material, uma vez pronto, total ou parcialmente,</a:t>
            </a:r>
          </a:p>
          <a:p>
            <a:r>
              <a:rPr lang="pt-BR" dirty="0" smtClean="0"/>
              <a:t>devera ser retirado logo apos o aviso</a:t>
            </a:r>
          </a:p>
          <a:p>
            <a:r>
              <a:rPr lang="pt-BR" dirty="0" smtClean="0"/>
              <a:t>6. </a:t>
            </a:r>
            <a:r>
              <a:rPr lang="pt-BR" dirty="0" err="1" smtClean="0"/>
              <a:t>Excecoes</a:t>
            </a:r>
            <a:r>
              <a:rPr lang="pt-BR" dirty="0" smtClean="0"/>
              <a:t> ou </a:t>
            </a:r>
            <a:r>
              <a:rPr lang="pt-BR" dirty="0" err="1" smtClean="0"/>
              <a:t>modificacoes</a:t>
            </a:r>
            <a:r>
              <a:rPr lang="pt-BR" dirty="0" smtClean="0"/>
              <a:t> dessas “</a:t>
            </a:r>
            <a:r>
              <a:rPr lang="pt-BR" dirty="0" err="1" smtClean="0"/>
              <a:t>Condicoes</a:t>
            </a:r>
            <a:r>
              <a:rPr lang="pt-BR" dirty="0" smtClean="0"/>
              <a:t> Gerais” somente </a:t>
            </a:r>
            <a:r>
              <a:rPr lang="pt-BR" dirty="0" err="1" smtClean="0"/>
              <a:t>serao</a:t>
            </a:r>
            <a:r>
              <a:rPr lang="pt-BR" dirty="0" smtClean="0"/>
              <a:t> validas</a:t>
            </a:r>
          </a:p>
          <a:p>
            <a:r>
              <a:rPr lang="pt-BR" dirty="0" smtClean="0"/>
              <a:t>quando forem aceitas por escrito.</a:t>
            </a:r>
            <a:endParaRPr lang="pt-BR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108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57200" y="931270"/>
            <a:ext cx="825731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/>
              <a:t>Pedido de compra</a:t>
            </a:r>
          </a:p>
          <a:p>
            <a:endParaRPr lang="pt-BR" b="1" i="1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O Pedido de Compra e um contrato formal entre a empresa e o fornecedor,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devendo representar fielmente todas as </a:t>
            </a:r>
            <a:r>
              <a:rPr lang="pt-BR" dirty="0" err="1" smtClean="0"/>
              <a:t>condicoes</a:t>
            </a:r>
            <a:r>
              <a:rPr lang="pt-BR" dirty="0" smtClean="0"/>
              <a:t> e </a:t>
            </a:r>
            <a:r>
              <a:rPr lang="pt-BR" dirty="0" err="1" smtClean="0"/>
              <a:t>caracteristicas</a:t>
            </a:r>
            <a:r>
              <a:rPr lang="pt-BR" dirty="0" smtClean="0"/>
              <a:t> da compra ai estabelecidas, </a:t>
            </a:r>
            <a:r>
              <a:rPr lang="pt-BR" dirty="0" err="1" smtClean="0"/>
              <a:t>razao</a:t>
            </a:r>
            <a:r>
              <a:rPr lang="pt-BR" dirty="0" smtClean="0"/>
              <a:t> pela qual o fornecedor deve estar ciente de todas as clausulas e </a:t>
            </a:r>
            <a:r>
              <a:rPr lang="pt-BR" dirty="0" err="1" smtClean="0"/>
              <a:t>pre-requisitos</a:t>
            </a:r>
            <a:r>
              <a:rPr lang="pt-BR" dirty="0" smtClean="0"/>
              <a:t> constantes do impresso, dos procedimentos que regem o recebimento das pecas ou produtos, dos controles e das </a:t>
            </a:r>
            <a:r>
              <a:rPr lang="pt-BR" dirty="0" err="1" smtClean="0"/>
              <a:t>exigencias</a:t>
            </a:r>
            <a:r>
              <a:rPr lang="pt-BR" dirty="0" smtClean="0"/>
              <a:t> de qualidade, para que o pedido possa legalmente ser considerado em vigor.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Os pedidos de compra devem sempre ser remetidos ao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fornecedor por </a:t>
            </a:r>
            <a:r>
              <a:rPr lang="pt-BR" dirty="0" err="1" smtClean="0"/>
              <a:t>intermedio</a:t>
            </a:r>
            <a:r>
              <a:rPr lang="pt-BR" dirty="0" smtClean="0"/>
              <a:t> de um protocolo para o qual se </a:t>
            </a:r>
            <a:r>
              <a:rPr lang="pt-BR" dirty="0" err="1" smtClean="0"/>
              <a:t>farao</a:t>
            </a:r>
            <a:r>
              <a:rPr lang="pt-BR" dirty="0" smtClean="0"/>
              <a:t> registros e controles</a:t>
            </a:r>
            <a:endParaRPr lang="pt-BR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109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96471" y="889061"/>
            <a:ext cx="8331893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/>
              <a:t>Acompanhamento de compras</a:t>
            </a:r>
          </a:p>
          <a:p>
            <a:endParaRPr lang="pt-BR" b="1" i="1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Um comprador eficaz deve manter um arquivo onde deve registrar a vida do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produto, controlando todas as fases do processo de compra, as </a:t>
            </a:r>
            <a:r>
              <a:rPr lang="pt-BR" dirty="0" err="1" smtClean="0"/>
              <a:t>variacoes</a:t>
            </a:r>
            <a:r>
              <a:rPr lang="pt-BR" dirty="0" smtClean="0"/>
              <a:t> de </a:t>
            </a:r>
            <a:r>
              <a:rPr lang="pt-BR" dirty="0" err="1" smtClean="0"/>
              <a:t>preco</a:t>
            </a:r>
            <a:r>
              <a:rPr lang="pt-BR" dirty="0" smtClean="0"/>
              <a:t>, as </a:t>
            </a:r>
            <a:r>
              <a:rPr lang="pt-BR" dirty="0" err="1" smtClean="0"/>
              <a:t>modificacoes</a:t>
            </a:r>
            <a:r>
              <a:rPr lang="pt-BR" dirty="0" smtClean="0"/>
              <a:t> das quantidades solicitadas, a </a:t>
            </a:r>
            <a:r>
              <a:rPr lang="pt-BR" dirty="0" err="1" smtClean="0"/>
              <a:t>indicacao</a:t>
            </a:r>
            <a:r>
              <a:rPr lang="pt-BR" dirty="0" smtClean="0"/>
              <a:t> de uma nova </a:t>
            </a:r>
            <a:r>
              <a:rPr lang="pt-BR" dirty="0" err="1" smtClean="0"/>
              <a:t>condicao</a:t>
            </a:r>
            <a:r>
              <a:rPr lang="pt-BR" dirty="0" smtClean="0"/>
              <a:t> de pagamento e as entradas de mercadorias correspondentes ao pedido colocado.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Qualquer falha nesses registros ou </a:t>
            </a:r>
            <a:r>
              <a:rPr lang="pt-BR" dirty="0" err="1" smtClean="0"/>
              <a:t>insuficiencia</a:t>
            </a:r>
            <a:r>
              <a:rPr lang="pt-BR" dirty="0" smtClean="0"/>
              <a:t> de dados pode acarretar uma ma </a:t>
            </a:r>
            <a:r>
              <a:rPr lang="pt-BR" i="1" dirty="0" smtClean="0"/>
              <a:t>performance das atividades de Compras.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65C2A-7D18-4EAB-BA8A-767F4213F97A}" type="slidenum">
              <a:rPr lang="pt-BR" smtClean="0"/>
              <a:pPr/>
              <a:t>11</a:t>
            </a:fld>
            <a:endParaRPr lang="pt-BR" smtClean="0"/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487363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Dimensionamento e controle de estoques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pt-BR" sz="2400" b="1" smtClean="0"/>
              <a:t>Estoque</a:t>
            </a:r>
            <a:r>
              <a:rPr lang="pt-BR" sz="2400" smtClean="0"/>
              <a:t> </a:t>
            </a:r>
            <a:r>
              <a:rPr lang="pt-BR" sz="2400" smtClean="0">
                <a:sym typeface="Wingdings" pitchFamily="2" charset="2"/>
              </a:rPr>
              <a:t></a:t>
            </a:r>
            <a:r>
              <a:rPr lang="pt-BR" sz="2400" smtClean="0"/>
              <a:t> composição de materiais que </a:t>
            </a:r>
            <a:r>
              <a:rPr lang="pt-BR" sz="2400" b="1" smtClean="0">
                <a:solidFill>
                  <a:srgbClr val="FF0000"/>
                </a:solidFill>
              </a:rPr>
              <a:t>não</a:t>
            </a:r>
            <a:r>
              <a:rPr lang="pt-BR" sz="2400" smtClean="0"/>
              <a:t> é utilizada em determinado momento na empresa, mas que precisa existir em função de futuras necessidades.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400" smtClean="0"/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pt-BR" sz="2400" smtClean="0"/>
              <a:t>Principais funções do estoque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pt-BR" sz="2000" smtClean="0"/>
              <a:t>Garantir o abastecimento da empresa, neutralizando os efeitos de: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pt-BR" sz="1800" smtClean="0"/>
              <a:t>Aumento repentino da demanda;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pt-BR" sz="1800" smtClean="0"/>
              <a:t>Eventual atraso no fornecimento;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pt-BR" sz="1800" smtClean="0"/>
              <a:t>Riscos de dificuldades de fornecimento.			</a:t>
            </a:r>
          </a:p>
          <a:p>
            <a:pPr lvl="2" algn="just" eaLnBrk="1" hangingPunct="1">
              <a:lnSpc>
                <a:spcPct val="90000"/>
              </a:lnSpc>
            </a:pPr>
            <a:endParaRPr lang="pt-BR" sz="1800" smtClean="0"/>
          </a:p>
          <a:p>
            <a:pPr lvl="1" algn="just" eaLnBrk="1" hangingPunct="1">
              <a:lnSpc>
                <a:spcPct val="90000"/>
              </a:lnSpc>
            </a:pPr>
            <a:r>
              <a:rPr lang="pt-BR" sz="2000" smtClean="0"/>
              <a:t>Proporcionar economias de escala: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pt-BR" sz="1800" smtClean="0"/>
              <a:t>Através da compra ou produção de lotes econômicos;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pt-BR" sz="1800" smtClean="0"/>
              <a:t>Pela flexibilidade do processo produtivo;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pt-BR" sz="1800" smtClean="0"/>
              <a:t>Pela rapidez e eficiência no atendimento às necessidades.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110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54987" y="695099"/>
            <a:ext cx="8969122" cy="590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A compra na qualidade correta</a:t>
            </a:r>
          </a:p>
          <a:p>
            <a:endParaRPr lang="pt-BR" b="1" dirty="0" smtClean="0"/>
          </a:p>
          <a:p>
            <a:r>
              <a:rPr lang="pt-BR" b="1" i="1" dirty="0" smtClean="0"/>
              <a:t>Controle de qualidade e </a:t>
            </a:r>
            <a:r>
              <a:rPr lang="pt-BR" b="1" i="1" dirty="0" err="1" smtClean="0"/>
              <a:t>inspecao</a:t>
            </a:r>
            <a:endParaRPr lang="pt-BR" b="1" i="1" dirty="0" smtClean="0"/>
          </a:p>
          <a:p>
            <a:endParaRPr lang="pt-BR" b="1" i="1" dirty="0" smtClean="0"/>
          </a:p>
          <a:p>
            <a:r>
              <a:rPr lang="pt-BR" dirty="0" smtClean="0"/>
              <a:t>A qualidade de um produto define-se </a:t>
            </a:r>
            <a:r>
              <a:rPr lang="pt-BR" dirty="0" err="1" smtClean="0"/>
              <a:t>atraves</a:t>
            </a:r>
            <a:r>
              <a:rPr lang="pt-BR" dirty="0" smtClean="0"/>
              <a:t> da </a:t>
            </a:r>
            <a:r>
              <a:rPr lang="pt-BR" dirty="0" err="1" smtClean="0"/>
              <a:t>comparacao</a:t>
            </a:r>
            <a:r>
              <a:rPr lang="pt-BR" dirty="0" smtClean="0"/>
              <a:t> de suas </a:t>
            </a:r>
            <a:r>
              <a:rPr lang="pt-BR" dirty="0" err="1" smtClean="0"/>
              <a:t>caracteristicas</a:t>
            </a:r>
            <a:endParaRPr lang="pt-BR" dirty="0" smtClean="0"/>
          </a:p>
          <a:p>
            <a:r>
              <a:rPr lang="pt-BR" dirty="0" smtClean="0"/>
              <a:t>com os desejos do consumidor ou com as normas e </a:t>
            </a:r>
            <a:r>
              <a:rPr lang="pt-BR" dirty="0" err="1" smtClean="0"/>
              <a:t>especificacoes</a:t>
            </a:r>
            <a:r>
              <a:rPr lang="pt-BR" dirty="0" smtClean="0"/>
              <a:t> de </a:t>
            </a:r>
            <a:r>
              <a:rPr lang="pt-BR" dirty="0" err="1" smtClean="0"/>
              <a:t>fabricacao</a:t>
            </a:r>
            <a:r>
              <a:rPr lang="pt-BR" dirty="0" smtClean="0"/>
              <a:t>. </a:t>
            </a:r>
          </a:p>
          <a:p>
            <a:r>
              <a:rPr lang="pt-BR" dirty="0" smtClean="0"/>
              <a:t>Um produto pode ter alta qualidade para o consumidor e qualidade apenas regular </a:t>
            </a:r>
          </a:p>
          <a:p>
            <a:r>
              <a:rPr lang="pt-BR" dirty="0" smtClean="0"/>
              <a:t>para os departamentos </a:t>
            </a:r>
            <a:r>
              <a:rPr lang="pt-BR" dirty="0" err="1" smtClean="0"/>
              <a:t>tecnicos</a:t>
            </a:r>
            <a:r>
              <a:rPr lang="pt-BR" dirty="0" smtClean="0"/>
              <a:t> que o fabricam.</a:t>
            </a:r>
          </a:p>
          <a:p>
            <a:r>
              <a:rPr lang="pt-BR" dirty="0" smtClean="0"/>
              <a:t>O </a:t>
            </a:r>
            <a:r>
              <a:rPr lang="pt-BR" dirty="0" err="1" smtClean="0"/>
              <a:t>nivel</a:t>
            </a:r>
            <a:r>
              <a:rPr lang="pt-BR" dirty="0" smtClean="0"/>
              <a:t> de qualidade a ser </a:t>
            </a:r>
            <a:r>
              <a:rPr lang="pt-BR" dirty="0" err="1" smtClean="0"/>
              <a:t>alcancado</a:t>
            </a:r>
            <a:r>
              <a:rPr lang="pt-BR" dirty="0" smtClean="0"/>
              <a:t> e/ou mantido depende de uma serie de</a:t>
            </a:r>
          </a:p>
          <a:p>
            <a:r>
              <a:rPr lang="pt-BR" dirty="0" smtClean="0"/>
              <a:t>fatores. A empresa, ao definir que o produto será fabricado de acordo com certas</a:t>
            </a:r>
          </a:p>
          <a:p>
            <a:r>
              <a:rPr lang="pt-BR" dirty="0" err="1" smtClean="0"/>
              <a:t>especificacoes</a:t>
            </a:r>
            <a:r>
              <a:rPr lang="pt-BR" dirty="0" smtClean="0"/>
              <a:t> de qualidade, deve ter realizado, previamente, uma analise de dois</a:t>
            </a:r>
          </a:p>
          <a:p>
            <a:r>
              <a:rPr lang="pt-BR" dirty="0" smtClean="0"/>
              <a:t>fatores básicos de um produto:</a:t>
            </a:r>
          </a:p>
          <a:p>
            <a:endParaRPr lang="pt-BR" dirty="0" smtClean="0"/>
          </a:p>
          <a:p>
            <a:r>
              <a:rPr lang="pt-BR" dirty="0" smtClean="0"/>
              <a:t>a) </a:t>
            </a:r>
            <a:r>
              <a:rPr lang="pt-BR" i="1" dirty="0" smtClean="0"/>
              <a:t>Aspecto interno: as </a:t>
            </a:r>
            <a:r>
              <a:rPr lang="pt-BR" i="1" dirty="0" err="1" smtClean="0"/>
              <a:t>condicoes</a:t>
            </a:r>
            <a:r>
              <a:rPr lang="pt-BR" i="1" dirty="0" smtClean="0"/>
              <a:t> materiais, </a:t>
            </a:r>
            <a:r>
              <a:rPr lang="pt-BR" i="1" dirty="0" err="1" smtClean="0"/>
              <a:t>instalacoes</a:t>
            </a:r>
            <a:r>
              <a:rPr lang="pt-BR" i="1" dirty="0" smtClean="0"/>
              <a:t>, </a:t>
            </a:r>
            <a:r>
              <a:rPr lang="pt-BR" i="1" dirty="0" err="1" smtClean="0"/>
              <a:t>materia-prima</a:t>
            </a:r>
            <a:r>
              <a:rPr lang="pt-BR" i="1" dirty="0" smtClean="0"/>
              <a:t>, pessoal</a:t>
            </a:r>
          </a:p>
          <a:p>
            <a:r>
              <a:rPr lang="pt-BR" dirty="0" smtClean="0"/>
              <a:t>e quais os custos para atingir ou manter determinado </a:t>
            </a:r>
            <a:r>
              <a:rPr lang="pt-BR" dirty="0" err="1" smtClean="0"/>
              <a:t>nivel</a:t>
            </a:r>
            <a:r>
              <a:rPr lang="pt-BR" dirty="0" smtClean="0"/>
              <a:t> de qualidade.</a:t>
            </a:r>
          </a:p>
          <a:p>
            <a:r>
              <a:rPr lang="pt-BR" dirty="0" smtClean="0"/>
              <a:t>A medida de confiabilidade de um produto aceito como de boa qualidade em</a:t>
            </a:r>
          </a:p>
          <a:p>
            <a:r>
              <a:rPr lang="pt-BR" dirty="0" err="1" smtClean="0"/>
              <a:t>relacao</a:t>
            </a:r>
            <a:r>
              <a:rPr lang="pt-BR" dirty="0" smtClean="0"/>
              <a:t> as </a:t>
            </a:r>
            <a:r>
              <a:rPr lang="pt-BR" dirty="0" err="1" smtClean="0"/>
              <a:t>especificacoes</a:t>
            </a:r>
            <a:r>
              <a:rPr lang="pt-BR" dirty="0" smtClean="0"/>
              <a:t> do projeto e do processo e que e a qualidade de </a:t>
            </a:r>
            <a:r>
              <a:rPr lang="pt-BR" dirty="0" err="1" smtClean="0"/>
              <a:t>fabricacao</a:t>
            </a:r>
            <a:endParaRPr lang="pt-BR" dirty="0" smtClean="0"/>
          </a:p>
          <a:p>
            <a:r>
              <a:rPr lang="pt-BR" dirty="0" smtClean="0"/>
              <a:t>.</a:t>
            </a:r>
          </a:p>
          <a:p>
            <a:r>
              <a:rPr lang="pt-BR" dirty="0" smtClean="0"/>
              <a:t>b) </a:t>
            </a:r>
            <a:r>
              <a:rPr lang="pt-BR" i="1" dirty="0" smtClean="0"/>
              <a:t>Aspecto externo: quais os desejos dos consumidores? Existem </a:t>
            </a:r>
            <a:r>
              <a:rPr lang="pt-BR" i="1" dirty="0" err="1" smtClean="0"/>
              <a:t>condicoes</a:t>
            </a:r>
            <a:endParaRPr lang="pt-BR" i="1" dirty="0" smtClean="0"/>
          </a:p>
          <a:p>
            <a:r>
              <a:rPr lang="pt-BR" dirty="0" smtClean="0"/>
              <a:t>governamentais quanto a qualidade do produto fabricado? Ocorrem </a:t>
            </a:r>
            <a:r>
              <a:rPr lang="pt-BR" dirty="0" err="1" smtClean="0"/>
              <a:t>exigencias</a:t>
            </a:r>
            <a:endParaRPr lang="pt-BR" dirty="0" smtClean="0"/>
          </a:p>
          <a:p>
            <a:r>
              <a:rPr lang="pt-BR" dirty="0" smtClean="0"/>
              <a:t>para determinado tipo de mercado consumidor?</a:t>
            </a:r>
            <a:endParaRPr lang="pt-BR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111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04800" y="917415"/>
            <a:ext cx="832658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O Controle de Qualidade tem como principais funções:</a:t>
            </a:r>
          </a:p>
          <a:p>
            <a:r>
              <a:rPr lang="pt-BR" dirty="0" smtClean="0"/>
              <a:t>• estabelecer normas e </a:t>
            </a:r>
            <a:r>
              <a:rPr lang="pt-BR" dirty="0" err="1" smtClean="0"/>
              <a:t>especificacoes</a:t>
            </a:r>
            <a:r>
              <a:rPr lang="pt-BR" dirty="0" smtClean="0"/>
              <a:t> que </a:t>
            </a:r>
            <a:r>
              <a:rPr lang="pt-BR" dirty="0" err="1" smtClean="0"/>
              <a:t>determinarao</a:t>
            </a:r>
            <a:r>
              <a:rPr lang="pt-BR" dirty="0" smtClean="0"/>
              <a:t> os </a:t>
            </a:r>
            <a:r>
              <a:rPr lang="pt-BR" dirty="0" err="1" smtClean="0"/>
              <a:t>niveis</a:t>
            </a:r>
            <a:r>
              <a:rPr lang="pt-BR" dirty="0" smtClean="0"/>
              <a:t> ou </a:t>
            </a:r>
            <a:r>
              <a:rPr lang="pt-BR" dirty="0" err="1" smtClean="0"/>
              <a:t>padroes</a:t>
            </a:r>
            <a:endParaRPr lang="pt-BR" dirty="0" smtClean="0"/>
          </a:p>
          <a:p>
            <a:r>
              <a:rPr lang="pt-BR" dirty="0" smtClean="0"/>
              <a:t>de qualidade a serem seguidos;</a:t>
            </a:r>
          </a:p>
          <a:p>
            <a:r>
              <a:rPr lang="pt-BR" dirty="0" smtClean="0"/>
              <a:t>• </a:t>
            </a:r>
            <a:r>
              <a:rPr lang="pt-BR" dirty="0" err="1" smtClean="0"/>
              <a:t>inspecao</a:t>
            </a:r>
            <a:r>
              <a:rPr lang="pt-BR" dirty="0" smtClean="0"/>
              <a:t> e registro de dados;</a:t>
            </a:r>
          </a:p>
          <a:p>
            <a:r>
              <a:rPr lang="pt-BR" dirty="0" smtClean="0"/>
              <a:t>• </a:t>
            </a:r>
            <a:r>
              <a:rPr lang="pt-BR" dirty="0" err="1" smtClean="0"/>
              <a:t>tecnicas</a:t>
            </a:r>
            <a:r>
              <a:rPr lang="pt-BR" dirty="0" smtClean="0"/>
              <a:t> </a:t>
            </a:r>
            <a:r>
              <a:rPr lang="pt-BR" dirty="0" err="1" smtClean="0"/>
              <a:t>estatisticas</a:t>
            </a:r>
            <a:r>
              <a:rPr lang="pt-BR" dirty="0" smtClean="0"/>
              <a:t> de controle de qualidade;</a:t>
            </a:r>
          </a:p>
          <a:p>
            <a:r>
              <a:rPr lang="pt-BR" dirty="0" smtClean="0"/>
              <a:t>• </a:t>
            </a:r>
            <a:r>
              <a:rPr lang="pt-BR" dirty="0" err="1" smtClean="0"/>
              <a:t>metodos</a:t>
            </a:r>
            <a:r>
              <a:rPr lang="pt-BR" dirty="0" smtClean="0"/>
              <a:t> de </a:t>
            </a:r>
            <a:r>
              <a:rPr lang="pt-BR" dirty="0" err="1" smtClean="0"/>
              <a:t>recuperacao</a:t>
            </a:r>
            <a:r>
              <a:rPr lang="pt-BR" dirty="0" smtClean="0"/>
              <a:t> de produtos ou pecas defeituosas;</a:t>
            </a:r>
          </a:p>
          <a:p>
            <a:r>
              <a:rPr lang="pt-BR" dirty="0" smtClean="0"/>
              <a:t>• </a:t>
            </a:r>
            <a:r>
              <a:rPr lang="pt-BR" dirty="0" err="1" smtClean="0"/>
              <a:t>manutencao</a:t>
            </a:r>
            <a:r>
              <a:rPr lang="pt-BR" dirty="0" smtClean="0"/>
              <a:t> de equipamentos e ferramentas de </a:t>
            </a:r>
            <a:r>
              <a:rPr lang="pt-BR" dirty="0" err="1" smtClean="0"/>
              <a:t>inspecao</a:t>
            </a:r>
            <a:r>
              <a:rPr lang="pt-BR" dirty="0" smtClean="0"/>
              <a:t>;</a:t>
            </a:r>
          </a:p>
          <a:p>
            <a:r>
              <a:rPr lang="pt-BR" dirty="0" smtClean="0"/>
              <a:t>• </a:t>
            </a:r>
            <a:r>
              <a:rPr lang="pt-BR" dirty="0" err="1" smtClean="0"/>
              <a:t>prevencao</a:t>
            </a:r>
            <a:r>
              <a:rPr lang="pt-BR" dirty="0" smtClean="0"/>
              <a:t> das </a:t>
            </a:r>
            <a:r>
              <a:rPr lang="pt-BR" dirty="0" err="1" smtClean="0"/>
              <a:t>condicoes</a:t>
            </a:r>
            <a:r>
              <a:rPr lang="pt-BR" dirty="0" smtClean="0"/>
              <a:t> que prejudicam a qualidade.</a:t>
            </a:r>
          </a:p>
          <a:p>
            <a:r>
              <a:rPr lang="pt-BR" dirty="0" smtClean="0"/>
              <a:t>Podemos dividir as atividades de </a:t>
            </a:r>
            <a:r>
              <a:rPr lang="pt-BR" dirty="0" err="1" smtClean="0"/>
              <a:t>inspecao</a:t>
            </a:r>
            <a:r>
              <a:rPr lang="pt-BR" dirty="0" smtClean="0"/>
              <a:t> em:</a:t>
            </a:r>
          </a:p>
          <a:p>
            <a:r>
              <a:rPr lang="pt-BR" dirty="0" smtClean="0"/>
              <a:t>a) </a:t>
            </a:r>
            <a:r>
              <a:rPr lang="pt-BR" i="1" dirty="0" err="1" smtClean="0"/>
              <a:t>Inspecao</a:t>
            </a:r>
            <a:r>
              <a:rPr lang="pt-BR" i="1" dirty="0" smtClean="0"/>
              <a:t> de </a:t>
            </a:r>
            <a:r>
              <a:rPr lang="pt-BR" i="1" dirty="0" err="1" smtClean="0"/>
              <a:t>materia-prima</a:t>
            </a:r>
            <a:r>
              <a:rPr lang="pt-BR" i="1" dirty="0" smtClean="0"/>
              <a:t> ou </a:t>
            </a:r>
            <a:r>
              <a:rPr lang="pt-BR" i="1" dirty="0" err="1" smtClean="0"/>
              <a:t>inspecao</a:t>
            </a:r>
            <a:r>
              <a:rPr lang="pt-BR" i="1" dirty="0" smtClean="0"/>
              <a:t> de recebimento - E realizada quando</a:t>
            </a:r>
          </a:p>
          <a:p>
            <a:r>
              <a:rPr lang="pt-BR" dirty="0" smtClean="0"/>
              <a:t>se recebe material; existem </a:t>
            </a:r>
            <a:r>
              <a:rPr lang="pt-BR" dirty="0" err="1" smtClean="0"/>
              <a:t>situacoes</a:t>
            </a:r>
            <a:r>
              <a:rPr lang="pt-BR" dirty="0" smtClean="0"/>
              <a:t> em que o inspetor vai a fabrica</a:t>
            </a:r>
          </a:p>
          <a:p>
            <a:r>
              <a:rPr lang="pt-BR" dirty="0" smtClean="0"/>
              <a:t>do fornecedor para fazer a </a:t>
            </a:r>
            <a:r>
              <a:rPr lang="pt-BR" dirty="0" err="1" smtClean="0"/>
              <a:t>liberacao</a:t>
            </a:r>
            <a:r>
              <a:rPr lang="pt-BR" dirty="0" smtClean="0"/>
              <a:t>. Essa </a:t>
            </a:r>
            <a:r>
              <a:rPr lang="pt-BR" dirty="0" err="1" smtClean="0"/>
              <a:t>inspecao</a:t>
            </a:r>
            <a:r>
              <a:rPr lang="pt-BR" dirty="0" smtClean="0"/>
              <a:t> nem sempre e </a:t>
            </a:r>
            <a:r>
              <a:rPr lang="pt-BR" dirty="0" err="1" smtClean="0"/>
              <a:t>economica</a:t>
            </a:r>
            <a:endParaRPr lang="pt-BR" dirty="0" smtClean="0"/>
          </a:p>
          <a:p>
            <a:r>
              <a:rPr lang="pt-BR" dirty="0" smtClean="0"/>
              <a:t>ou interessante, no sentido de evitar refugos ou problemas de </a:t>
            </a:r>
            <a:r>
              <a:rPr lang="pt-BR" dirty="0" err="1" smtClean="0"/>
              <a:t>producao</a:t>
            </a:r>
            <a:r>
              <a:rPr lang="pt-BR" dirty="0" smtClean="0"/>
              <a:t>. De qualquer modo, deve sempre existir </a:t>
            </a:r>
            <a:r>
              <a:rPr lang="pt-BR" dirty="0" err="1" smtClean="0"/>
              <a:t>inspecao</a:t>
            </a:r>
            <a:r>
              <a:rPr lang="pt-BR" dirty="0" smtClean="0"/>
              <a:t> na </a:t>
            </a:r>
            <a:r>
              <a:rPr lang="pt-BR" dirty="0" err="1" smtClean="0"/>
              <a:t>recepcao</a:t>
            </a:r>
            <a:r>
              <a:rPr lang="pt-BR" dirty="0" smtClean="0"/>
              <a:t>, por mais simples que seja, </a:t>
            </a:r>
            <a:r>
              <a:rPr lang="pt-BR" dirty="0" err="1" smtClean="0"/>
              <a:t>identificacao</a:t>
            </a:r>
            <a:r>
              <a:rPr lang="pt-BR" dirty="0" smtClean="0"/>
              <a:t> dos materiais recebidos, </a:t>
            </a:r>
            <a:r>
              <a:rPr lang="pt-BR" dirty="0" err="1" smtClean="0"/>
              <a:t>condicoes</a:t>
            </a:r>
            <a:r>
              <a:rPr lang="pt-BR" dirty="0" smtClean="0"/>
              <a:t> e quantidade.</a:t>
            </a:r>
          </a:p>
          <a:p>
            <a:r>
              <a:rPr lang="pt-BR" dirty="0" smtClean="0"/>
              <a:t>b) </a:t>
            </a:r>
            <a:r>
              <a:rPr lang="pt-BR" i="1" dirty="0" err="1" smtClean="0"/>
              <a:t>Inspecao</a:t>
            </a:r>
            <a:r>
              <a:rPr lang="pt-BR" i="1" dirty="0" smtClean="0"/>
              <a:t> de processo - O que se deve inspecionar e com que profundidade</a:t>
            </a:r>
          </a:p>
          <a:p>
            <a:r>
              <a:rPr lang="pt-BR" dirty="0" smtClean="0"/>
              <a:t>depende de cada caso em particular. A </a:t>
            </a:r>
            <a:r>
              <a:rPr lang="pt-BR" dirty="0" err="1" smtClean="0"/>
              <a:t>inspecao</a:t>
            </a:r>
            <a:r>
              <a:rPr lang="pt-BR" dirty="0" smtClean="0"/>
              <a:t> pode ser da seguinte</a:t>
            </a:r>
          </a:p>
          <a:p>
            <a:r>
              <a:rPr lang="pt-BR" dirty="0" smtClean="0"/>
              <a:t>maneira:</a:t>
            </a:r>
          </a:p>
          <a:p>
            <a:r>
              <a:rPr lang="pt-BR" dirty="0" smtClean="0"/>
              <a:t>• </a:t>
            </a:r>
            <a:r>
              <a:rPr lang="pt-BR" dirty="0" err="1" smtClean="0"/>
              <a:t>automatica</a:t>
            </a:r>
            <a:r>
              <a:rPr lang="pt-BR" dirty="0" smtClean="0"/>
              <a:t>; • pelo </a:t>
            </a:r>
            <a:r>
              <a:rPr lang="pt-BR" dirty="0" err="1" smtClean="0"/>
              <a:t>proprio</a:t>
            </a:r>
            <a:r>
              <a:rPr lang="pt-BR" dirty="0" smtClean="0"/>
              <a:t> operador; • por um inspetor especializado.</a:t>
            </a:r>
          </a:p>
          <a:p>
            <a:r>
              <a:rPr lang="pt-BR" dirty="0" smtClean="0"/>
              <a:t>c) </a:t>
            </a:r>
            <a:r>
              <a:rPr lang="pt-BR" i="1" dirty="0" err="1" smtClean="0"/>
              <a:t>Inspecao</a:t>
            </a:r>
            <a:r>
              <a:rPr lang="pt-BR" i="1" dirty="0" smtClean="0"/>
              <a:t> final - E a </a:t>
            </a:r>
            <a:r>
              <a:rPr lang="pt-BR" i="1" dirty="0" err="1" smtClean="0"/>
              <a:t>inspecao</a:t>
            </a:r>
            <a:r>
              <a:rPr lang="pt-BR" i="1" dirty="0" smtClean="0"/>
              <a:t> do produto acabado; pode ser feita por um</a:t>
            </a:r>
          </a:p>
          <a:p>
            <a:r>
              <a:rPr lang="pt-BR" dirty="0" smtClean="0"/>
              <a:t>inspetor da fabrica ou ate mesmo cliente, o que </a:t>
            </a:r>
            <a:r>
              <a:rPr lang="pt-BR" dirty="0" err="1" smtClean="0"/>
              <a:t>nao</a:t>
            </a:r>
            <a:r>
              <a:rPr lang="pt-BR" dirty="0" smtClean="0"/>
              <a:t> e </a:t>
            </a:r>
            <a:r>
              <a:rPr lang="pt-BR" dirty="0" err="1" smtClean="0"/>
              <a:t>recomendavel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112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53149" y="889061"/>
            <a:ext cx="8358342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err="1" smtClean="0"/>
              <a:t>Seguranca</a:t>
            </a:r>
            <a:r>
              <a:rPr lang="pt-BR" b="1" i="1" dirty="0" smtClean="0"/>
              <a:t> da qualidade</a:t>
            </a:r>
          </a:p>
          <a:p>
            <a:endParaRPr lang="pt-BR" b="1" i="1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A </a:t>
            </a:r>
            <a:r>
              <a:rPr lang="pt-BR" dirty="0" err="1" smtClean="0"/>
              <a:t>definicao</a:t>
            </a:r>
            <a:r>
              <a:rPr lang="pt-BR" dirty="0" smtClean="0"/>
              <a:t> da qualidade deve ser expressa de tal maneira que:</a:t>
            </a:r>
          </a:p>
          <a:p>
            <a:pPr>
              <a:lnSpc>
                <a:spcPct val="150000"/>
              </a:lnSpc>
            </a:pPr>
            <a:endParaRPr lang="pt-BR" dirty="0" smtClean="0"/>
          </a:p>
          <a:p>
            <a:pPr lvl="1">
              <a:lnSpc>
                <a:spcPct val="150000"/>
              </a:lnSpc>
            </a:pPr>
            <a:r>
              <a:rPr lang="pt-BR" dirty="0" smtClean="0"/>
              <a:t>• o comprador saiba exatamente o que esta sendo desejado;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• o contrato ou o pedido de compra seja emitido com uma </a:t>
            </a:r>
            <a:r>
              <a:rPr lang="pt-BR" dirty="0" err="1" smtClean="0"/>
              <a:t>descricao</a:t>
            </a:r>
            <a:r>
              <a:rPr lang="pt-BR" dirty="0" smtClean="0"/>
              <a:t> adequada do que se deseja;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• o fornecedor seja devidamente posicionado das </a:t>
            </a:r>
            <a:r>
              <a:rPr lang="pt-BR" dirty="0" err="1" smtClean="0"/>
              <a:t>exigencias</a:t>
            </a:r>
            <a:r>
              <a:rPr lang="pt-BR" dirty="0" smtClean="0"/>
              <a:t> de qualidade;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• existam meios apropriados de </a:t>
            </a:r>
            <a:r>
              <a:rPr lang="pt-BR" dirty="0" err="1" smtClean="0"/>
              <a:t>inspecao</a:t>
            </a:r>
            <a:r>
              <a:rPr lang="pt-BR" dirty="0" smtClean="0"/>
              <a:t> e testes para serem utilizados, a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fim de que se verifique se os materiais entregues satisfazem os </a:t>
            </a:r>
            <a:r>
              <a:rPr lang="pt-BR" dirty="0" err="1" smtClean="0"/>
              <a:t>padroes</a:t>
            </a: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de qualidade desejados.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• os materiais entregues estejam de acordo com as </a:t>
            </a:r>
            <a:r>
              <a:rPr lang="pt-BR" dirty="0" err="1" smtClean="0"/>
              <a:t>especificacoes</a:t>
            </a:r>
            <a:r>
              <a:rPr lang="pt-BR" dirty="0" smtClean="0"/>
              <a:t> de qualidades </a:t>
            </a:r>
            <a:r>
              <a:rPr lang="pt-BR" dirty="0" err="1" smtClean="0"/>
              <a:t>aceitaveis</a:t>
            </a:r>
            <a:r>
              <a:rPr lang="pt-BR" dirty="0" smtClean="0"/>
              <a:t> para a empresa do comprador.</a:t>
            </a:r>
            <a:endParaRPr lang="pt-BR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113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15635" y="778731"/>
            <a:ext cx="825730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As </a:t>
            </a:r>
            <a:r>
              <a:rPr lang="pt-BR" dirty="0" err="1" smtClean="0"/>
              <a:t>definicoes</a:t>
            </a:r>
            <a:r>
              <a:rPr lang="pt-BR" dirty="0" smtClean="0"/>
              <a:t> dos </a:t>
            </a:r>
            <a:r>
              <a:rPr lang="pt-BR" dirty="0" err="1" smtClean="0"/>
              <a:t>padroes</a:t>
            </a:r>
            <a:r>
              <a:rPr lang="pt-BR" dirty="0" smtClean="0"/>
              <a:t> de qualidade devem ser precedidas de uma </a:t>
            </a:r>
            <a:r>
              <a:rPr lang="pt-BR" dirty="0" err="1" smtClean="0"/>
              <a:t>descricao</a:t>
            </a:r>
            <a:r>
              <a:rPr lang="pt-BR" dirty="0" smtClean="0"/>
              <a:t> sumaria, em termos </a:t>
            </a:r>
            <a:r>
              <a:rPr lang="pt-BR" dirty="0" err="1" smtClean="0"/>
              <a:t>tecnicos</a:t>
            </a:r>
            <a:r>
              <a:rPr lang="pt-BR" dirty="0" smtClean="0"/>
              <a:t> adequados e usuais, que </a:t>
            </a:r>
            <a:r>
              <a:rPr lang="pt-BR" dirty="0" err="1" smtClean="0"/>
              <a:t>serao</a:t>
            </a:r>
            <a:r>
              <a:rPr lang="pt-BR" dirty="0" smtClean="0"/>
              <a:t> informados ao fornecedor. Elas podem ser:</a:t>
            </a:r>
          </a:p>
          <a:p>
            <a:endParaRPr lang="pt-BR" dirty="0" smtClean="0"/>
          </a:p>
          <a:p>
            <a:r>
              <a:rPr lang="pt-BR" dirty="0" smtClean="0"/>
              <a:t>• por marca;</a:t>
            </a:r>
          </a:p>
          <a:p>
            <a:r>
              <a:rPr lang="pt-BR" dirty="0" smtClean="0"/>
              <a:t>• por </a:t>
            </a:r>
            <a:r>
              <a:rPr lang="pt-BR" dirty="0" err="1" smtClean="0"/>
              <a:t>especificacoes</a:t>
            </a:r>
            <a:r>
              <a:rPr lang="pt-BR" dirty="0" smtClean="0"/>
              <a:t>;</a:t>
            </a:r>
          </a:p>
          <a:p>
            <a:r>
              <a:rPr lang="pt-BR" dirty="0" smtClean="0"/>
              <a:t>• por desenhos;</a:t>
            </a:r>
          </a:p>
          <a:p>
            <a:r>
              <a:rPr lang="pt-BR" dirty="0" smtClean="0"/>
              <a:t>• por influencia do mercado;</a:t>
            </a:r>
          </a:p>
          <a:p>
            <a:r>
              <a:rPr lang="pt-BR" dirty="0" smtClean="0"/>
              <a:t>• por amostra;</a:t>
            </a:r>
          </a:p>
          <a:p>
            <a:r>
              <a:rPr lang="pt-BR" dirty="0" smtClean="0"/>
              <a:t>• por </a:t>
            </a:r>
            <a:r>
              <a:rPr lang="pt-BR" dirty="0" err="1" smtClean="0"/>
              <a:t>combinacao</a:t>
            </a:r>
            <a:r>
              <a:rPr lang="pt-BR" dirty="0" smtClean="0"/>
              <a:t> de duas ou mais modalidades acima.</a:t>
            </a:r>
          </a:p>
          <a:p>
            <a:r>
              <a:rPr lang="pt-BR" b="1" dirty="0" err="1" smtClean="0"/>
              <a:t>Preco-custo</a:t>
            </a:r>
            <a:endParaRPr lang="pt-BR" b="1" dirty="0" smtClean="0"/>
          </a:p>
          <a:p>
            <a:r>
              <a:rPr lang="pt-BR" b="1" i="1" dirty="0" smtClean="0"/>
              <a:t>Custos</a:t>
            </a:r>
          </a:p>
          <a:p>
            <a:r>
              <a:rPr lang="pt-BR" dirty="0" smtClean="0"/>
              <a:t>E muito importante para um comprador conhecer ou fazer uso da analise </a:t>
            </a:r>
            <a:r>
              <a:rPr lang="pt-BR" dirty="0" err="1" smtClean="0"/>
              <a:t>preco</a:t>
            </a:r>
            <a:r>
              <a:rPr lang="pt-BR" dirty="0" smtClean="0"/>
              <a:t>- custo e ter algum conhecimento </a:t>
            </a:r>
            <a:r>
              <a:rPr lang="pt-BR" dirty="0" err="1" smtClean="0"/>
              <a:t>basico</a:t>
            </a:r>
            <a:r>
              <a:rPr lang="pt-BR" dirty="0" smtClean="0"/>
              <a:t> de sistemas de custos, ou seja, conhecer como e montada a estrutura do </a:t>
            </a:r>
            <a:r>
              <a:rPr lang="pt-BR" dirty="0" err="1" smtClean="0"/>
              <a:t>preco</a:t>
            </a:r>
            <a:r>
              <a:rPr lang="pt-BR" dirty="0" smtClean="0"/>
              <a:t> de venda. Ele deve perguntar a si </a:t>
            </a:r>
            <a:r>
              <a:rPr lang="pt-BR" dirty="0" err="1" smtClean="0"/>
              <a:t>proprio</a:t>
            </a:r>
            <a:r>
              <a:rPr lang="pt-BR" dirty="0" smtClean="0"/>
              <a:t>:</a:t>
            </a:r>
          </a:p>
          <a:p>
            <a:r>
              <a:rPr lang="pt-BR" dirty="0" smtClean="0"/>
              <a:t>a) Como o fornecedor estabelece seu </a:t>
            </a:r>
            <a:r>
              <a:rPr lang="pt-BR" dirty="0" err="1" smtClean="0"/>
              <a:t>preco</a:t>
            </a:r>
            <a:r>
              <a:rPr lang="pt-BR" dirty="0" smtClean="0"/>
              <a:t>?</a:t>
            </a:r>
          </a:p>
          <a:p>
            <a:r>
              <a:rPr lang="pt-BR" dirty="0" smtClean="0"/>
              <a:t>b) Qual e a reação do mercado?</a:t>
            </a:r>
          </a:p>
          <a:p>
            <a:r>
              <a:rPr lang="pt-BR" dirty="0" smtClean="0"/>
              <a:t>c) Qual a reação do mercado com produtos concorrentes?</a:t>
            </a:r>
          </a:p>
          <a:p>
            <a:r>
              <a:rPr lang="pt-BR" dirty="0" smtClean="0"/>
              <a:t>d) Qual o grau de confiabilidade nas estimativas do fornecedor?</a:t>
            </a:r>
          </a:p>
          <a:p>
            <a:r>
              <a:rPr lang="pt-BR" dirty="0" smtClean="0"/>
              <a:t>e) Qual deve ser a margem em que atua o fornecedor?</a:t>
            </a:r>
            <a:endParaRPr lang="pt-BR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114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18654" y="861813"/>
            <a:ext cx="825731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Custos:</a:t>
            </a:r>
          </a:p>
          <a:p>
            <a:endParaRPr lang="pt-BR" dirty="0" smtClean="0"/>
          </a:p>
          <a:p>
            <a:r>
              <a:rPr lang="pt-BR" dirty="0" smtClean="0"/>
              <a:t>No custo de </a:t>
            </a:r>
            <a:r>
              <a:rPr lang="pt-BR" dirty="0" err="1" smtClean="0"/>
              <a:t>fabricacao</a:t>
            </a:r>
            <a:r>
              <a:rPr lang="pt-BR" dirty="0" smtClean="0"/>
              <a:t>, </a:t>
            </a:r>
            <a:r>
              <a:rPr lang="pt-BR" dirty="0" err="1" smtClean="0"/>
              <a:t>sao</a:t>
            </a:r>
            <a:r>
              <a:rPr lang="pt-BR" dirty="0" smtClean="0"/>
              <a:t> coletados todos os gastos </a:t>
            </a:r>
            <a:r>
              <a:rPr lang="pt-BR" dirty="0" err="1" smtClean="0"/>
              <a:t>necessarios</a:t>
            </a:r>
            <a:r>
              <a:rPr lang="pt-BR" dirty="0" smtClean="0"/>
              <a:t> a </a:t>
            </a:r>
            <a:r>
              <a:rPr lang="pt-BR" dirty="0" err="1" smtClean="0"/>
              <a:t>producao</a:t>
            </a:r>
            <a:r>
              <a:rPr lang="pt-BR" dirty="0" smtClean="0"/>
              <a:t>, tais como: materiais aplicados no produto, incluindo-se </a:t>
            </a:r>
            <a:r>
              <a:rPr lang="pt-BR" dirty="0" err="1" smtClean="0"/>
              <a:t>tambem</a:t>
            </a:r>
            <a:r>
              <a:rPr lang="pt-BR" dirty="0" smtClean="0"/>
              <a:t> as despesas administrativas, telefone, aluguel, seguros etc. Avalia-se esse custo somando-se os gastos com:</a:t>
            </a:r>
          </a:p>
          <a:p>
            <a:endParaRPr lang="pt-BR" dirty="0" smtClean="0"/>
          </a:p>
          <a:p>
            <a:r>
              <a:rPr lang="pt-BR" dirty="0" smtClean="0"/>
              <a:t>a) </a:t>
            </a:r>
            <a:r>
              <a:rPr lang="pt-BR" dirty="0" err="1" smtClean="0"/>
              <a:t>materia-prima</a:t>
            </a:r>
            <a:r>
              <a:rPr lang="pt-BR" dirty="0" smtClean="0"/>
              <a:t>;</a:t>
            </a:r>
          </a:p>
          <a:p>
            <a:r>
              <a:rPr lang="pt-BR" dirty="0" smtClean="0"/>
              <a:t>b) </a:t>
            </a:r>
            <a:r>
              <a:rPr lang="pt-BR" dirty="0" err="1" smtClean="0"/>
              <a:t>mao</a:t>
            </a:r>
            <a:r>
              <a:rPr lang="pt-BR" dirty="0" smtClean="0"/>
              <a:t> de obra direta;</a:t>
            </a:r>
          </a:p>
          <a:p>
            <a:r>
              <a:rPr lang="pt-BR" dirty="0" smtClean="0"/>
              <a:t>c) despesas de </a:t>
            </a:r>
            <a:r>
              <a:rPr lang="pt-BR" dirty="0" err="1" smtClean="0"/>
              <a:t>fabricacao</a:t>
            </a:r>
            <a:r>
              <a:rPr lang="pt-BR" dirty="0" smtClean="0"/>
              <a:t> (</a:t>
            </a:r>
            <a:r>
              <a:rPr lang="pt-BR" dirty="0" err="1" smtClean="0"/>
              <a:t>mao</a:t>
            </a:r>
            <a:r>
              <a:rPr lang="pt-BR" dirty="0" smtClean="0"/>
              <a:t> de obra indireta e despesas gerais)</a:t>
            </a:r>
          </a:p>
          <a:p>
            <a:endParaRPr lang="pt-BR" dirty="0" smtClean="0"/>
          </a:p>
          <a:p>
            <a:r>
              <a:rPr lang="pt-BR" dirty="0" smtClean="0"/>
              <a:t>Podemos considerar </a:t>
            </a:r>
            <a:r>
              <a:rPr lang="pt-BR" dirty="0" err="1" smtClean="0"/>
              <a:t>entao</a:t>
            </a:r>
            <a:r>
              <a:rPr lang="pt-BR" dirty="0" smtClean="0"/>
              <a:t> duas categorias de custo:</a:t>
            </a:r>
          </a:p>
          <a:p>
            <a:endParaRPr lang="pt-BR" dirty="0" smtClean="0"/>
          </a:p>
          <a:p>
            <a:r>
              <a:rPr lang="pt-BR" dirty="0" smtClean="0"/>
              <a:t>a) Custos fixos que </a:t>
            </a:r>
            <a:r>
              <a:rPr lang="pt-BR" dirty="0" err="1" smtClean="0"/>
              <a:t>nao</a:t>
            </a:r>
            <a:r>
              <a:rPr lang="pt-BR" dirty="0" smtClean="0"/>
              <a:t> variam com a carga de </a:t>
            </a:r>
            <a:r>
              <a:rPr lang="pt-BR" dirty="0" err="1" smtClean="0"/>
              <a:t>producao</a:t>
            </a:r>
            <a:r>
              <a:rPr lang="pt-BR" dirty="0" smtClean="0"/>
              <a:t>;</a:t>
            </a:r>
          </a:p>
          <a:p>
            <a:r>
              <a:rPr lang="pt-BR" dirty="0" smtClean="0"/>
              <a:t>b) Custos </a:t>
            </a:r>
            <a:r>
              <a:rPr lang="pt-BR" dirty="0" err="1" smtClean="0"/>
              <a:t>variaveis</a:t>
            </a:r>
            <a:r>
              <a:rPr lang="pt-BR" dirty="0" smtClean="0"/>
              <a:t> que variam com a quantidade produzida.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115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76703" y="792080"/>
            <a:ext cx="8174161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err="1" smtClean="0"/>
              <a:t>Reducao</a:t>
            </a:r>
            <a:r>
              <a:rPr lang="pt-BR" b="1" i="1" dirty="0" smtClean="0"/>
              <a:t> de custos</a:t>
            </a:r>
          </a:p>
          <a:p>
            <a:endParaRPr lang="pt-BR" b="1" i="1" dirty="0" smtClean="0"/>
          </a:p>
          <a:p>
            <a:r>
              <a:rPr lang="pt-BR" dirty="0" smtClean="0"/>
              <a:t>Tipos </a:t>
            </a:r>
            <a:r>
              <a:rPr lang="pt-BR" dirty="0" err="1" smtClean="0"/>
              <a:t>classicos</a:t>
            </a:r>
            <a:r>
              <a:rPr lang="pt-BR" dirty="0" smtClean="0"/>
              <a:t>, entretanto, podem ser considerados, como, por exemplo:</a:t>
            </a:r>
          </a:p>
          <a:p>
            <a:endParaRPr lang="pt-BR" dirty="0" smtClean="0"/>
          </a:p>
          <a:p>
            <a:r>
              <a:rPr lang="pt-BR" dirty="0" smtClean="0"/>
              <a:t>a) </a:t>
            </a:r>
            <a:r>
              <a:rPr lang="pt-BR" i="1" dirty="0" smtClean="0"/>
              <a:t>Produto novo - Sempre que negociada a compra, a </a:t>
            </a:r>
            <a:r>
              <a:rPr lang="pt-BR" i="1" dirty="0" err="1" smtClean="0"/>
              <a:t>diferenca</a:t>
            </a:r>
            <a:r>
              <a:rPr lang="pt-BR" i="1" dirty="0" smtClean="0"/>
              <a:t> entre o</a:t>
            </a:r>
          </a:p>
          <a:p>
            <a:r>
              <a:rPr lang="pt-BR" dirty="0" err="1" smtClean="0"/>
              <a:t>preco</a:t>
            </a:r>
            <a:r>
              <a:rPr lang="pt-BR" dirty="0" smtClean="0"/>
              <a:t> objetivo estimado, ou levantado, e o </a:t>
            </a:r>
            <a:r>
              <a:rPr lang="pt-BR" dirty="0" err="1" smtClean="0"/>
              <a:t>preco</a:t>
            </a:r>
            <a:r>
              <a:rPr lang="pt-BR" dirty="0" smtClean="0"/>
              <a:t> pago </a:t>
            </a:r>
            <a:r>
              <a:rPr lang="pt-BR" dirty="0" err="1" smtClean="0"/>
              <a:t>sera</a:t>
            </a:r>
            <a:r>
              <a:rPr lang="pt-BR" dirty="0" smtClean="0"/>
              <a:t> considerada</a:t>
            </a:r>
          </a:p>
          <a:p>
            <a:r>
              <a:rPr lang="pt-BR" dirty="0" smtClean="0"/>
              <a:t>como economia.</a:t>
            </a:r>
          </a:p>
          <a:p>
            <a:r>
              <a:rPr lang="pt-BR" dirty="0" smtClean="0"/>
              <a:t>b) </a:t>
            </a:r>
            <a:r>
              <a:rPr lang="pt-BR" i="1" dirty="0" err="1" smtClean="0"/>
              <a:t>Variacoes</a:t>
            </a:r>
            <a:r>
              <a:rPr lang="pt-BR" i="1" dirty="0" smtClean="0"/>
              <a:t> </a:t>
            </a:r>
            <a:r>
              <a:rPr lang="pt-BR" i="1" dirty="0" err="1" smtClean="0"/>
              <a:t>economicas</a:t>
            </a:r>
            <a:r>
              <a:rPr lang="pt-BR" i="1" dirty="0" smtClean="0"/>
              <a:t> - Reajustes solicitados </a:t>
            </a:r>
            <a:r>
              <a:rPr lang="pt-BR" i="1" dirty="0" err="1" smtClean="0"/>
              <a:t>serao</a:t>
            </a:r>
            <a:r>
              <a:rPr lang="pt-BR" i="1" dirty="0" smtClean="0"/>
              <a:t> objeto de analises,</a:t>
            </a:r>
          </a:p>
          <a:p>
            <a:r>
              <a:rPr lang="pt-BR" dirty="0" smtClean="0"/>
              <a:t>sumarias ou </a:t>
            </a:r>
            <a:r>
              <a:rPr lang="pt-BR" dirty="0" err="1" smtClean="0"/>
              <a:t>nao</a:t>
            </a:r>
            <a:r>
              <a:rPr lang="pt-BR" dirty="0" smtClean="0"/>
              <a:t>, dos fatores </a:t>
            </a:r>
            <a:r>
              <a:rPr lang="pt-BR" dirty="0" err="1" smtClean="0"/>
              <a:t>economicos</a:t>
            </a:r>
            <a:r>
              <a:rPr lang="pt-BR" dirty="0" smtClean="0"/>
              <a:t> que influem no </a:t>
            </a:r>
            <a:r>
              <a:rPr lang="pt-BR" dirty="0" err="1" smtClean="0"/>
              <a:t>preco</a:t>
            </a:r>
            <a:r>
              <a:rPr lang="pt-BR" dirty="0" smtClean="0"/>
              <a:t>. A </a:t>
            </a:r>
            <a:r>
              <a:rPr lang="pt-BR" dirty="0" err="1" smtClean="0"/>
              <a:t>negociacao</a:t>
            </a:r>
            <a:endParaRPr lang="pt-BR" dirty="0" smtClean="0"/>
          </a:p>
          <a:p>
            <a:r>
              <a:rPr lang="pt-BR" dirty="0" smtClean="0"/>
              <a:t>final, discutida com o vendedor com base nos valores fornecidos</a:t>
            </a:r>
          </a:p>
          <a:p>
            <a:r>
              <a:rPr lang="pt-BR" dirty="0" smtClean="0"/>
              <a:t>pelo analista, </a:t>
            </a:r>
            <a:r>
              <a:rPr lang="pt-BR" dirty="0" err="1" smtClean="0"/>
              <a:t>dara</a:t>
            </a:r>
            <a:r>
              <a:rPr lang="pt-BR" dirty="0" smtClean="0"/>
              <a:t> como resultado um numero que, diferente do solicitado,</a:t>
            </a:r>
          </a:p>
          <a:p>
            <a:r>
              <a:rPr lang="pt-BR" dirty="0" err="1" smtClean="0"/>
              <a:t>sera</a:t>
            </a:r>
            <a:r>
              <a:rPr lang="pt-BR" dirty="0" smtClean="0"/>
              <a:t> computado como economia negociada. Para as mercadorias</a:t>
            </a:r>
          </a:p>
          <a:p>
            <a:r>
              <a:rPr lang="pt-BR" dirty="0" smtClean="0"/>
              <a:t>de pequeno valor, tomam-se como bases os </a:t>
            </a:r>
            <a:r>
              <a:rPr lang="pt-BR" dirty="0" err="1" smtClean="0"/>
              <a:t>indices</a:t>
            </a:r>
            <a:r>
              <a:rPr lang="pt-BR" dirty="0" smtClean="0"/>
              <a:t> de </a:t>
            </a:r>
            <a:r>
              <a:rPr lang="pt-BR" dirty="0" err="1" smtClean="0"/>
              <a:t>correcao</a:t>
            </a:r>
            <a:r>
              <a:rPr lang="pt-BR" dirty="0" smtClean="0"/>
              <a:t> </a:t>
            </a:r>
            <a:r>
              <a:rPr lang="pt-BR" dirty="0" err="1" smtClean="0"/>
              <a:t>monetaria</a:t>
            </a:r>
            <a:r>
              <a:rPr lang="pt-BR" dirty="0" smtClean="0"/>
              <a:t>.</a:t>
            </a:r>
          </a:p>
          <a:p>
            <a:r>
              <a:rPr lang="pt-BR" dirty="0" smtClean="0"/>
              <a:t>c) </a:t>
            </a:r>
            <a:r>
              <a:rPr lang="pt-BR" i="1" dirty="0" err="1" smtClean="0"/>
              <a:t>Negociacao</a:t>
            </a:r>
            <a:r>
              <a:rPr lang="pt-BR" i="1" dirty="0" smtClean="0"/>
              <a:t> pura - Sempre que se conseguir reduzir um </a:t>
            </a:r>
            <a:r>
              <a:rPr lang="pt-BR" i="1" dirty="0" err="1" smtClean="0"/>
              <a:t>preco</a:t>
            </a:r>
            <a:r>
              <a:rPr lang="pt-BR" i="1" dirty="0" smtClean="0"/>
              <a:t> </a:t>
            </a:r>
            <a:r>
              <a:rPr lang="pt-BR" i="1" dirty="0" err="1" smtClean="0"/>
              <a:t>atraves</a:t>
            </a:r>
            <a:r>
              <a:rPr lang="pt-BR" i="1" dirty="0" smtClean="0"/>
              <a:t> de</a:t>
            </a:r>
          </a:p>
          <a:p>
            <a:r>
              <a:rPr lang="pt-BR" dirty="0" smtClean="0"/>
              <a:t>qualquer </a:t>
            </a:r>
            <a:r>
              <a:rPr lang="pt-BR" dirty="0" err="1" smtClean="0"/>
              <a:t>negociacao</a:t>
            </a:r>
            <a:r>
              <a:rPr lang="pt-BR" dirty="0" smtClean="0"/>
              <a:t>, </a:t>
            </a:r>
            <a:r>
              <a:rPr lang="pt-BR" dirty="0" err="1" smtClean="0"/>
              <a:t>sera</a:t>
            </a:r>
            <a:r>
              <a:rPr lang="pt-BR" dirty="0" smtClean="0"/>
              <a:t> computada a economia obtida.</a:t>
            </a:r>
          </a:p>
          <a:p>
            <a:r>
              <a:rPr lang="pt-BR" dirty="0" smtClean="0"/>
              <a:t>d) </a:t>
            </a:r>
            <a:r>
              <a:rPr lang="pt-BR" i="1" dirty="0" err="1" smtClean="0"/>
              <a:t>Alteracao</a:t>
            </a:r>
            <a:r>
              <a:rPr lang="pt-BR" i="1" dirty="0" smtClean="0"/>
              <a:t> da data de validade - Um aumento formalmente solicitado com</a:t>
            </a:r>
          </a:p>
          <a:p>
            <a:r>
              <a:rPr lang="pt-BR" dirty="0" smtClean="0"/>
              <a:t>a data da proposta indicada deve ser objeto de </a:t>
            </a:r>
            <a:r>
              <a:rPr lang="pt-BR" dirty="0" err="1" smtClean="0"/>
              <a:t>discussao</a:t>
            </a:r>
            <a:r>
              <a:rPr lang="pt-BR" dirty="0" smtClean="0"/>
              <a:t>. A </a:t>
            </a:r>
            <a:r>
              <a:rPr lang="pt-BR" dirty="0" err="1" smtClean="0"/>
              <a:t>alteracao</a:t>
            </a:r>
            <a:endParaRPr lang="pt-BR" dirty="0" smtClean="0"/>
          </a:p>
          <a:p>
            <a:r>
              <a:rPr lang="pt-BR" dirty="0" smtClean="0"/>
              <a:t>pode ate dividir o aumento em duas etapas. O montante de entregas</a:t>
            </a:r>
          </a:p>
          <a:p>
            <a:r>
              <a:rPr lang="pt-BR" dirty="0" smtClean="0"/>
              <a:t>feitas dentro do </a:t>
            </a:r>
            <a:r>
              <a:rPr lang="pt-BR" dirty="0" err="1" smtClean="0"/>
              <a:t>periodo</a:t>
            </a:r>
            <a:r>
              <a:rPr lang="pt-BR" dirty="0" smtClean="0"/>
              <a:t> obtido e economia negociada.</a:t>
            </a:r>
          </a:p>
          <a:p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116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87927" y="875898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e) </a:t>
            </a:r>
            <a:r>
              <a:rPr lang="pt-BR" i="1" dirty="0" smtClean="0"/>
              <a:t>Aumento devido a </a:t>
            </a:r>
            <a:r>
              <a:rPr lang="pt-BR" i="1" dirty="0" err="1" smtClean="0"/>
              <a:t>alteracao</a:t>
            </a:r>
            <a:r>
              <a:rPr lang="pt-BR" i="1" dirty="0" smtClean="0"/>
              <a:t> de produto - Qualquer </a:t>
            </a:r>
            <a:r>
              <a:rPr lang="pt-BR" i="1" dirty="0" err="1" smtClean="0"/>
              <a:t>modificacao</a:t>
            </a:r>
            <a:r>
              <a:rPr lang="pt-BR" i="1" dirty="0" smtClean="0"/>
              <a:t> de desenho</a:t>
            </a:r>
          </a:p>
          <a:p>
            <a:r>
              <a:rPr lang="pt-BR" dirty="0" smtClean="0"/>
              <a:t>ou </a:t>
            </a:r>
            <a:r>
              <a:rPr lang="pt-BR" dirty="0" err="1" smtClean="0"/>
              <a:t>especificacao</a:t>
            </a:r>
            <a:r>
              <a:rPr lang="pt-BR" dirty="0" smtClean="0"/>
              <a:t> </a:t>
            </a:r>
            <a:r>
              <a:rPr lang="pt-BR" dirty="0" err="1" smtClean="0"/>
              <a:t>sera</a:t>
            </a:r>
            <a:r>
              <a:rPr lang="pt-BR" dirty="0" smtClean="0"/>
              <a:t> objeto de uma estimativa de </a:t>
            </a:r>
            <a:r>
              <a:rPr lang="pt-BR" dirty="0" err="1" smtClean="0"/>
              <a:t>alteracao</a:t>
            </a:r>
            <a:r>
              <a:rPr lang="pt-BR" dirty="0" smtClean="0"/>
              <a:t> de</a:t>
            </a:r>
          </a:p>
          <a:p>
            <a:r>
              <a:rPr lang="pt-BR" dirty="0" err="1" smtClean="0"/>
              <a:t>preco</a:t>
            </a:r>
            <a:r>
              <a:rPr lang="pt-BR" dirty="0" smtClean="0"/>
              <a:t>. Qualquer </a:t>
            </a:r>
            <a:r>
              <a:rPr lang="pt-BR" dirty="0" err="1" smtClean="0"/>
              <a:t>diferenca</a:t>
            </a:r>
            <a:r>
              <a:rPr lang="pt-BR" dirty="0" smtClean="0"/>
              <a:t> entre a estimativa de </a:t>
            </a:r>
            <a:r>
              <a:rPr lang="pt-BR" dirty="0" err="1" smtClean="0"/>
              <a:t>alteracao</a:t>
            </a:r>
            <a:r>
              <a:rPr lang="pt-BR" dirty="0" smtClean="0"/>
              <a:t> de </a:t>
            </a:r>
            <a:r>
              <a:rPr lang="pt-BR" dirty="0" err="1" smtClean="0"/>
              <a:t>preco</a:t>
            </a:r>
            <a:r>
              <a:rPr lang="pt-BR" dirty="0" smtClean="0"/>
              <a:t> e o</a:t>
            </a:r>
          </a:p>
          <a:p>
            <a:r>
              <a:rPr lang="pt-BR" dirty="0" err="1" smtClean="0"/>
              <a:t>preco</a:t>
            </a:r>
            <a:r>
              <a:rPr lang="pt-BR" dirty="0" smtClean="0"/>
              <a:t> efetivamente pago </a:t>
            </a:r>
            <a:r>
              <a:rPr lang="pt-BR" dirty="0" err="1" smtClean="0"/>
              <a:t>sera</a:t>
            </a:r>
            <a:r>
              <a:rPr lang="pt-BR" dirty="0" smtClean="0"/>
              <a:t> computada como economia negociada.</a:t>
            </a:r>
          </a:p>
          <a:p>
            <a:endParaRPr lang="pt-BR" dirty="0" smtClean="0"/>
          </a:p>
          <a:p>
            <a:r>
              <a:rPr lang="pt-BR" dirty="0" smtClean="0"/>
              <a:t>f) </a:t>
            </a:r>
            <a:r>
              <a:rPr lang="pt-BR" i="1" dirty="0" smtClean="0"/>
              <a:t>A </a:t>
            </a:r>
            <a:r>
              <a:rPr lang="pt-BR" i="1" dirty="0" err="1" smtClean="0"/>
              <a:t>alteracao</a:t>
            </a:r>
            <a:r>
              <a:rPr lang="pt-BR" i="1" dirty="0" smtClean="0"/>
              <a:t> de </a:t>
            </a:r>
            <a:r>
              <a:rPr lang="pt-BR" i="1" dirty="0" err="1" smtClean="0"/>
              <a:t>programacao</a:t>
            </a:r>
            <a:r>
              <a:rPr lang="pt-BR" i="1" dirty="0" smtClean="0"/>
              <a:t> - Produtos adquiridos em grande volume de</a:t>
            </a:r>
          </a:p>
          <a:p>
            <a:r>
              <a:rPr lang="pt-BR" dirty="0" smtClean="0"/>
              <a:t>dois ou mais fornecedores podem ser objeto de </a:t>
            </a:r>
            <a:r>
              <a:rPr lang="pt-BR" dirty="0" err="1" smtClean="0"/>
              <a:t>negociacoes</a:t>
            </a:r>
            <a:r>
              <a:rPr lang="pt-BR" dirty="0" smtClean="0"/>
              <a:t> </a:t>
            </a:r>
            <a:r>
              <a:rPr lang="pt-BR" dirty="0" err="1" smtClean="0"/>
              <a:t>favoraveis</a:t>
            </a:r>
            <a:r>
              <a:rPr lang="pt-BR" dirty="0" smtClean="0"/>
              <a:t>,</a:t>
            </a:r>
          </a:p>
          <a:p>
            <a:r>
              <a:rPr lang="pt-BR" dirty="0" smtClean="0"/>
              <a:t>com a </a:t>
            </a:r>
            <a:r>
              <a:rPr lang="pt-BR" dirty="0" err="1" smtClean="0"/>
              <a:t>alteracao</a:t>
            </a:r>
            <a:r>
              <a:rPr lang="pt-BR" dirty="0" smtClean="0"/>
              <a:t> de porcentagem de </a:t>
            </a:r>
            <a:r>
              <a:rPr lang="pt-BR" dirty="0" err="1" smtClean="0"/>
              <a:t>distribuicao</a:t>
            </a:r>
            <a:r>
              <a:rPr lang="pt-BR" dirty="0" smtClean="0"/>
              <a:t> afetando o </a:t>
            </a:r>
            <a:r>
              <a:rPr lang="pt-BR" dirty="0" err="1" smtClean="0"/>
              <a:t>preco</a:t>
            </a:r>
            <a:r>
              <a:rPr lang="pt-BR" dirty="0" smtClean="0"/>
              <a:t> mais</a:t>
            </a:r>
          </a:p>
          <a:p>
            <a:r>
              <a:rPr lang="pt-BR" dirty="0" err="1" smtClean="0"/>
              <a:t>favoravel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g) </a:t>
            </a:r>
            <a:r>
              <a:rPr lang="pt-BR" i="1" dirty="0" err="1" smtClean="0"/>
              <a:t>Condicoes</a:t>
            </a:r>
            <a:r>
              <a:rPr lang="pt-BR" i="1" dirty="0" smtClean="0"/>
              <a:t> de pagamento - Qualquer aumento do prazo de pagamento</a:t>
            </a:r>
          </a:p>
          <a:p>
            <a:r>
              <a:rPr lang="pt-BR" dirty="0" smtClean="0"/>
              <a:t>sem juros adicionais </a:t>
            </a:r>
            <a:r>
              <a:rPr lang="pt-BR" dirty="0" err="1" smtClean="0"/>
              <a:t>sera</a:t>
            </a:r>
            <a:r>
              <a:rPr lang="pt-BR" dirty="0" smtClean="0"/>
              <a:t> computado </a:t>
            </a:r>
            <a:r>
              <a:rPr lang="pt-BR" dirty="0" err="1" smtClean="0"/>
              <a:t>tambem</a:t>
            </a:r>
            <a:r>
              <a:rPr lang="pt-BR" dirty="0" smtClean="0"/>
              <a:t> como economia negociada;</a:t>
            </a:r>
          </a:p>
          <a:p>
            <a:r>
              <a:rPr lang="pt-BR" dirty="0" smtClean="0"/>
              <a:t>para o calculo da economia considera-se a taxa de juros vigente no</a:t>
            </a:r>
          </a:p>
          <a:p>
            <a:r>
              <a:rPr lang="pt-BR" dirty="0" err="1" smtClean="0"/>
              <a:t>periodo</a:t>
            </a:r>
            <a:r>
              <a:rPr lang="pt-BR" dirty="0" smtClean="0"/>
              <a:t> em que foi realizado.</a:t>
            </a:r>
          </a:p>
          <a:p>
            <a:endParaRPr lang="pt-BR" dirty="0" smtClean="0"/>
          </a:p>
          <a:p>
            <a:r>
              <a:rPr lang="pt-BR" dirty="0" smtClean="0"/>
              <a:t>h) </a:t>
            </a:r>
            <a:r>
              <a:rPr lang="pt-BR" i="1" dirty="0" smtClean="0"/>
              <a:t>Adiantamento de entregas - O conhecimento antecipado de um aumento</a:t>
            </a:r>
          </a:p>
          <a:p>
            <a:r>
              <a:rPr lang="pt-BR" dirty="0" smtClean="0"/>
              <a:t>expressivo nos </a:t>
            </a:r>
            <a:r>
              <a:rPr lang="pt-BR" dirty="0" err="1" smtClean="0"/>
              <a:t>precos</a:t>
            </a:r>
            <a:r>
              <a:rPr lang="pt-BR" dirty="0" smtClean="0"/>
              <a:t> permite que se estude uma </a:t>
            </a:r>
            <a:r>
              <a:rPr lang="pt-BR" dirty="0" err="1" smtClean="0"/>
              <a:t>antecipacao</a:t>
            </a:r>
            <a:r>
              <a:rPr lang="pt-BR" dirty="0" smtClean="0"/>
              <a:t> no recebimento</a:t>
            </a:r>
          </a:p>
          <a:p>
            <a:r>
              <a:rPr lang="pt-BR" dirty="0" smtClean="0"/>
              <a:t>de produtos ao </a:t>
            </a:r>
            <a:r>
              <a:rPr lang="pt-BR" dirty="0" err="1" smtClean="0"/>
              <a:t>preco</a:t>
            </a:r>
            <a:r>
              <a:rPr lang="pt-BR" dirty="0" smtClean="0"/>
              <a:t> em vigor, sem o reajuste. Pode-se ainda</a:t>
            </a:r>
          </a:p>
          <a:p>
            <a:r>
              <a:rPr lang="pt-BR" dirty="0" smtClean="0"/>
              <a:t>negociar a </a:t>
            </a:r>
            <a:r>
              <a:rPr lang="pt-BR" dirty="0" err="1" smtClean="0"/>
              <a:t>antecipacao</a:t>
            </a:r>
            <a:r>
              <a:rPr lang="pt-BR" dirty="0" smtClean="0"/>
              <a:t> de entregas com a ressalva de que os vencimentos</a:t>
            </a:r>
          </a:p>
          <a:p>
            <a:r>
              <a:rPr lang="pt-BR" dirty="0" smtClean="0"/>
              <a:t>dos pagamentos continuam </a:t>
            </a:r>
            <a:r>
              <a:rPr lang="pt-BR" i="1" dirty="0" smtClean="0"/>
              <a:t>os mesmos do sistema de entregas anterior</a:t>
            </a:r>
            <a:endParaRPr lang="pt-BR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117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01782" y="820295"/>
            <a:ext cx="81880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As </a:t>
            </a:r>
            <a:r>
              <a:rPr lang="pt-BR" dirty="0" err="1" smtClean="0"/>
              <a:t>condicoes</a:t>
            </a:r>
            <a:r>
              <a:rPr lang="pt-BR" dirty="0" smtClean="0"/>
              <a:t> que definem o </a:t>
            </a:r>
            <a:r>
              <a:rPr lang="pt-BR" dirty="0" err="1" smtClean="0"/>
              <a:t>preco</a:t>
            </a:r>
            <a:r>
              <a:rPr lang="pt-BR" dirty="0" smtClean="0"/>
              <a:t> podem ser:</a:t>
            </a:r>
          </a:p>
          <a:p>
            <a:endParaRPr lang="pt-BR" dirty="0" smtClean="0"/>
          </a:p>
          <a:p>
            <a:r>
              <a:rPr lang="pt-BR" dirty="0" smtClean="0"/>
              <a:t>a) qualidade;</a:t>
            </a:r>
          </a:p>
          <a:p>
            <a:r>
              <a:rPr lang="pt-BR" dirty="0" smtClean="0"/>
              <a:t>b) quantidade;</a:t>
            </a:r>
          </a:p>
          <a:p>
            <a:r>
              <a:rPr lang="pt-BR" dirty="0" smtClean="0"/>
              <a:t>c) atendimento;</a:t>
            </a:r>
          </a:p>
          <a:p>
            <a:r>
              <a:rPr lang="pt-BR" dirty="0" smtClean="0"/>
              <a:t>d) utilidade;</a:t>
            </a:r>
          </a:p>
          <a:p>
            <a:r>
              <a:rPr lang="pt-BR" dirty="0" smtClean="0"/>
              <a:t>e) entrega;</a:t>
            </a:r>
          </a:p>
          <a:p>
            <a:r>
              <a:rPr lang="pt-BR" dirty="0" smtClean="0"/>
              <a:t>f) capacidade competitiva;</a:t>
            </a:r>
          </a:p>
          <a:p>
            <a:r>
              <a:rPr lang="pt-BR" dirty="0" smtClean="0"/>
              <a:t>g) integridade do fornecedor;</a:t>
            </a:r>
          </a:p>
          <a:p>
            <a:r>
              <a:rPr lang="pt-BR" dirty="0" smtClean="0"/>
              <a:t>h) termos de </a:t>
            </a:r>
            <a:r>
              <a:rPr lang="pt-BR" dirty="0" err="1" smtClean="0"/>
              <a:t>aceitacao</a:t>
            </a:r>
            <a:r>
              <a:rPr lang="pt-BR" dirty="0" smtClean="0"/>
              <a:t> do pedido;</a:t>
            </a:r>
          </a:p>
          <a:p>
            <a:pPr marL="342900" indent="-342900">
              <a:buAutoNum type="romanLcParenR"/>
            </a:pPr>
            <a:r>
              <a:rPr lang="pt-BR" dirty="0" err="1" smtClean="0"/>
              <a:t>politica</a:t>
            </a:r>
            <a:r>
              <a:rPr lang="pt-BR" dirty="0" smtClean="0"/>
              <a:t> da empresa.</a:t>
            </a:r>
          </a:p>
          <a:p>
            <a:pPr marL="342900" indent="-342900"/>
            <a:endParaRPr lang="pt-BR" dirty="0" smtClean="0"/>
          </a:p>
          <a:p>
            <a:pPr marL="342900" indent="-342900"/>
            <a:r>
              <a:rPr lang="pt-BR" dirty="0" smtClean="0"/>
              <a:t>Pontos relevantes:</a:t>
            </a:r>
          </a:p>
          <a:p>
            <a:pPr marL="342900" indent="-342900"/>
            <a:endParaRPr lang="pt-BR" dirty="0" smtClean="0"/>
          </a:p>
          <a:p>
            <a:r>
              <a:rPr lang="pt-BR" dirty="0" err="1" smtClean="0"/>
              <a:t>Condicoes</a:t>
            </a:r>
            <a:r>
              <a:rPr lang="pt-BR" dirty="0" smtClean="0"/>
              <a:t> de compra</a:t>
            </a:r>
          </a:p>
          <a:p>
            <a:r>
              <a:rPr lang="pt-BR" i="1" dirty="0" smtClean="0"/>
              <a:t>Prazos</a:t>
            </a:r>
          </a:p>
          <a:p>
            <a:r>
              <a:rPr lang="pt-BR" i="1" dirty="0" smtClean="0"/>
              <a:t>Frete</a:t>
            </a:r>
          </a:p>
          <a:p>
            <a:r>
              <a:rPr lang="pt-BR" i="1" dirty="0" smtClean="0"/>
              <a:t>Embalagens</a:t>
            </a:r>
          </a:p>
          <a:p>
            <a:r>
              <a:rPr lang="pt-BR" i="1" dirty="0" err="1" smtClean="0"/>
              <a:t>Condicoes</a:t>
            </a:r>
            <a:r>
              <a:rPr lang="pt-BR" i="1" dirty="0" smtClean="0"/>
              <a:t> de pagamento e descontos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118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39393" y="695097"/>
            <a:ext cx="8751114" cy="590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A </a:t>
            </a:r>
            <a:r>
              <a:rPr lang="pt-BR" b="1" dirty="0" err="1" smtClean="0"/>
              <a:t>negociacao</a:t>
            </a:r>
            <a:endParaRPr lang="pt-BR" b="1" dirty="0" smtClean="0"/>
          </a:p>
          <a:p>
            <a:endParaRPr lang="pt-BR" b="1" dirty="0" smtClean="0"/>
          </a:p>
          <a:p>
            <a:r>
              <a:rPr lang="pt-BR" dirty="0" smtClean="0"/>
              <a:t>a) </a:t>
            </a:r>
            <a:r>
              <a:rPr lang="pt-BR" i="1" dirty="0" err="1" smtClean="0"/>
              <a:t>Preparacao</a:t>
            </a:r>
            <a:r>
              <a:rPr lang="pt-BR" i="1" dirty="0" smtClean="0"/>
              <a:t>: Onde se estabelecem os objetivos que devem ser </a:t>
            </a:r>
            <a:r>
              <a:rPr lang="pt-BR" i="1" dirty="0" err="1" smtClean="0"/>
              <a:t>alcancados</a:t>
            </a:r>
            <a:endParaRPr lang="pt-BR" i="1" dirty="0" smtClean="0"/>
          </a:p>
          <a:p>
            <a:r>
              <a:rPr lang="pt-BR" dirty="0" smtClean="0"/>
              <a:t>de forma ideal e os que a realidade permitira atingir. Para isso e importante</a:t>
            </a:r>
          </a:p>
          <a:p>
            <a:r>
              <a:rPr lang="pt-BR" dirty="0" smtClean="0"/>
              <a:t>que se reflita a respeito do comportamento </a:t>
            </a:r>
            <a:r>
              <a:rPr lang="pt-BR" dirty="0" err="1" smtClean="0"/>
              <a:t>presumivel</a:t>
            </a:r>
            <a:r>
              <a:rPr lang="pt-BR" dirty="0" smtClean="0"/>
              <a:t> do outro</a:t>
            </a:r>
          </a:p>
          <a:p>
            <a:r>
              <a:rPr lang="pt-BR" dirty="0" smtClean="0"/>
              <a:t>negociador e do que ele </a:t>
            </a:r>
            <a:r>
              <a:rPr lang="pt-BR" dirty="0" err="1" smtClean="0"/>
              <a:t>estara</a:t>
            </a:r>
            <a:r>
              <a:rPr lang="pt-BR" dirty="0" smtClean="0"/>
              <a:t> pensando a seu respeito. E muito importante que </a:t>
            </a:r>
          </a:p>
          <a:p>
            <a:r>
              <a:rPr lang="pt-BR" dirty="0" smtClean="0"/>
              <a:t>sempre se espere resultado positivo e que se consiga transmitir essa expectativa.</a:t>
            </a:r>
          </a:p>
          <a:p>
            <a:r>
              <a:rPr lang="pt-BR" dirty="0" smtClean="0"/>
              <a:t>b) </a:t>
            </a:r>
            <a:r>
              <a:rPr lang="pt-BR" i="1" dirty="0" smtClean="0"/>
              <a:t>Abertura: esta etapa serve para reduzir a </a:t>
            </a:r>
            <a:r>
              <a:rPr lang="pt-BR" i="1" dirty="0" err="1" smtClean="0"/>
              <a:t>tensao</a:t>
            </a:r>
            <a:r>
              <a:rPr lang="pt-BR" i="1" dirty="0" smtClean="0"/>
              <a:t>,, consolidar o objetivo,</a:t>
            </a:r>
          </a:p>
          <a:p>
            <a:r>
              <a:rPr lang="pt-BR" dirty="0" smtClean="0"/>
              <a:t>destacar um objetivo mutuo e criar um clima de </a:t>
            </a:r>
            <a:r>
              <a:rPr lang="pt-BR" dirty="0" err="1" smtClean="0"/>
              <a:t>aceitacao</a:t>
            </a:r>
            <a:r>
              <a:rPr lang="pt-BR" dirty="0" smtClean="0"/>
              <a:t>. Uma conversa</a:t>
            </a:r>
          </a:p>
          <a:p>
            <a:r>
              <a:rPr lang="pt-BR" dirty="0" err="1" smtClean="0"/>
              <a:t>descontraida</a:t>
            </a:r>
            <a:r>
              <a:rPr lang="pt-BR" dirty="0" smtClean="0"/>
              <a:t>, com </a:t>
            </a:r>
            <a:r>
              <a:rPr lang="pt-BR" dirty="0" err="1" smtClean="0"/>
              <a:t>observacoes</a:t>
            </a:r>
            <a:r>
              <a:rPr lang="pt-BR" dirty="0" smtClean="0"/>
              <a:t> sobre o </a:t>
            </a:r>
            <a:r>
              <a:rPr lang="pt-BR" dirty="0" err="1" smtClean="0"/>
              <a:t>proprio</a:t>
            </a:r>
            <a:r>
              <a:rPr lang="pt-BR" dirty="0" smtClean="0"/>
              <a:t> local e perguntas sobre o </a:t>
            </a:r>
          </a:p>
          <a:p>
            <a:r>
              <a:rPr lang="pt-BR" dirty="0" smtClean="0"/>
              <a:t>companheiro de </a:t>
            </a:r>
            <a:r>
              <a:rPr lang="pt-BR" dirty="0" err="1" smtClean="0"/>
              <a:t>negociacao</a:t>
            </a:r>
            <a:r>
              <a:rPr lang="pt-BR" dirty="0" smtClean="0"/>
              <a:t>, ajuda a reduzir a </a:t>
            </a:r>
            <a:r>
              <a:rPr lang="pt-BR" dirty="0" err="1" smtClean="0"/>
              <a:t>tensao</a:t>
            </a:r>
            <a:r>
              <a:rPr lang="pt-BR" dirty="0" smtClean="0"/>
              <a:t>. Depois, deve-se esclarecer </a:t>
            </a:r>
          </a:p>
          <a:p>
            <a:r>
              <a:rPr lang="pt-BR" dirty="0" smtClean="0"/>
              <a:t>muito bem que se esta ali para resolver um problema, satisfazer uma necessidade, </a:t>
            </a:r>
          </a:p>
          <a:p>
            <a:r>
              <a:rPr lang="pt-BR" dirty="0" smtClean="0"/>
              <a:t>permitindo que o outro se predisponha a responder as perguntas que </a:t>
            </a:r>
            <a:r>
              <a:rPr lang="pt-BR" dirty="0" err="1" smtClean="0"/>
              <a:t>fara</a:t>
            </a:r>
            <a:r>
              <a:rPr lang="pt-BR" dirty="0" smtClean="0"/>
              <a:t>. </a:t>
            </a:r>
          </a:p>
          <a:p>
            <a:r>
              <a:rPr lang="pt-BR" dirty="0" smtClean="0"/>
              <a:t>E preciso ainda destacar os </a:t>
            </a:r>
            <a:r>
              <a:rPr lang="pt-BR" dirty="0" err="1" smtClean="0"/>
              <a:t>beneficios</a:t>
            </a:r>
            <a:r>
              <a:rPr lang="pt-BR" dirty="0" smtClean="0"/>
              <a:t> que </a:t>
            </a:r>
            <a:r>
              <a:rPr lang="pt-BR" dirty="0" err="1" smtClean="0"/>
              <a:t>serao</a:t>
            </a:r>
            <a:r>
              <a:rPr lang="pt-BR" dirty="0" smtClean="0"/>
              <a:t> obtidos no trabalho conjunto.</a:t>
            </a:r>
          </a:p>
          <a:p>
            <a:r>
              <a:rPr lang="pt-BR" dirty="0" smtClean="0"/>
              <a:t>c) </a:t>
            </a:r>
            <a:r>
              <a:rPr lang="pt-BR" i="1" dirty="0" err="1" smtClean="0"/>
              <a:t>Exploracao</a:t>
            </a:r>
            <a:r>
              <a:rPr lang="pt-BR" i="1" dirty="0" smtClean="0"/>
              <a:t>: aqui precisa-se verificar se a necessidade detectada durante</a:t>
            </a:r>
          </a:p>
          <a:p>
            <a:r>
              <a:rPr lang="pt-BR" dirty="0" smtClean="0"/>
              <a:t>a etapa da </a:t>
            </a:r>
            <a:r>
              <a:rPr lang="pt-BR" dirty="0" err="1" smtClean="0"/>
              <a:t>preparacao</a:t>
            </a:r>
            <a:r>
              <a:rPr lang="pt-BR" dirty="0" smtClean="0"/>
              <a:t> e verdadeira e isso </a:t>
            </a:r>
            <a:r>
              <a:rPr lang="pt-BR" dirty="0" err="1" smtClean="0"/>
              <a:t>so</a:t>
            </a:r>
            <a:r>
              <a:rPr lang="pt-BR" dirty="0" smtClean="0"/>
              <a:t> pode se obtido por meio</a:t>
            </a:r>
          </a:p>
          <a:p>
            <a:r>
              <a:rPr lang="pt-BR" dirty="0" smtClean="0"/>
              <a:t>de perguntas objetivas, mas jamais </a:t>
            </a:r>
            <a:r>
              <a:rPr lang="pt-BR" dirty="0" err="1" smtClean="0"/>
              <a:t>ameacadoras</a:t>
            </a:r>
            <a:r>
              <a:rPr lang="pt-BR" dirty="0" smtClean="0"/>
              <a:t>. Esse processo estabelece</a:t>
            </a:r>
          </a:p>
          <a:p>
            <a:r>
              <a:rPr lang="pt-BR" dirty="0" smtClean="0"/>
              <a:t>uma reciprocidade </a:t>
            </a:r>
            <a:r>
              <a:rPr lang="pt-BR" dirty="0" err="1" smtClean="0"/>
              <a:t>psicologica</a:t>
            </a:r>
            <a:r>
              <a:rPr lang="pt-BR" dirty="0" smtClean="0"/>
              <a:t> em que as pessoas tendem a tratar</a:t>
            </a:r>
          </a:p>
          <a:p>
            <a:r>
              <a:rPr lang="pt-BR" dirty="0" smtClean="0"/>
              <a:t>os outros da mesma forma como </a:t>
            </a:r>
            <a:r>
              <a:rPr lang="pt-BR" dirty="0" err="1" smtClean="0"/>
              <a:t>sao</a:t>
            </a:r>
            <a:r>
              <a:rPr lang="pt-BR" dirty="0" smtClean="0"/>
              <a:t> tratadas por eles. Se estamos interessados</a:t>
            </a:r>
          </a:p>
          <a:p>
            <a:r>
              <a:rPr lang="pt-BR" dirty="0" smtClean="0"/>
              <a:t>e preocupados com o outro, </a:t>
            </a:r>
            <a:r>
              <a:rPr lang="pt-BR" dirty="0" err="1" smtClean="0"/>
              <a:t>sao</a:t>
            </a:r>
            <a:r>
              <a:rPr lang="pt-BR" dirty="0" smtClean="0"/>
              <a:t> grandes as chances de que ele </a:t>
            </a:r>
            <a:r>
              <a:rPr lang="pt-BR" dirty="0" err="1" smtClean="0"/>
              <a:t>tambem</a:t>
            </a:r>
            <a:r>
              <a:rPr lang="pt-BR" dirty="0" smtClean="0"/>
              <a:t> se </a:t>
            </a:r>
          </a:p>
          <a:p>
            <a:r>
              <a:rPr lang="pt-BR" dirty="0" smtClean="0"/>
              <a:t>interesse quando apresentarmos nossos produtos, </a:t>
            </a:r>
            <a:r>
              <a:rPr lang="pt-BR" dirty="0" err="1" smtClean="0"/>
              <a:t>servicos</a:t>
            </a:r>
            <a:r>
              <a:rPr lang="pt-BR" dirty="0" smtClean="0"/>
              <a:t> e </a:t>
            </a:r>
            <a:r>
              <a:rPr lang="pt-BR" dirty="0" err="1" smtClean="0"/>
              <a:t>ideias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119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01780" y="1001095"/>
            <a:ext cx="83127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d) </a:t>
            </a:r>
            <a:r>
              <a:rPr lang="pt-BR" i="1" dirty="0" err="1" smtClean="0"/>
              <a:t>Apresentacao</a:t>
            </a:r>
            <a:r>
              <a:rPr lang="pt-BR" i="1" dirty="0" smtClean="0"/>
              <a:t>: nessa etapa, deve ser feito o relacionamento dos objetivos</a:t>
            </a:r>
          </a:p>
          <a:p>
            <a:r>
              <a:rPr lang="pt-BR" dirty="0" smtClean="0"/>
              <a:t>e expectativas iniciais com as necessidades da outra parte. Quanto mais</a:t>
            </a:r>
          </a:p>
          <a:p>
            <a:r>
              <a:rPr lang="pt-BR" dirty="0" smtClean="0"/>
              <a:t>fornecermos </a:t>
            </a:r>
            <a:r>
              <a:rPr lang="pt-BR" dirty="0" err="1" smtClean="0"/>
              <a:t>condicoes</a:t>
            </a:r>
            <a:r>
              <a:rPr lang="pt-BR" dirty="0" smtClean="0"/>
              <a:t> para que o outro faca a </a:t>
            </a:r>
            <a:r>
              <a:rPr lang="pt-BR" dirty="0" err="1" smtClean="0"/>
              <a:t>ligacao</a:t>
            </a:r>
            <a:r>
              <a:rPr lang="pt-BR" dirty="0" smtClean="0"/>
              <a:t> entre </a:t>
            </a:r>
            <a:r>
              <a:rPr lang="pt-BR" dirty="0" err="1" smtClean="0"/>
              <a:t>proposicao</a:t>
            </a:r>
            <a:r>
              <a:rPr lang="pt-BR" dirty="0" smtClean="0"/>
              <a:t>,</a:t>
            </a:r>
          </a:p>
          <a:p>
            <a:r>
              <a:rPr lang="pt-BR" dirty="0" smtClean="0"/>
              <a:t>sentimento e necessidade, mais proveitosa </a:t>
            </a:r>
            <a:r>
              <a:rPr lang="pt-BR" dirty="0" err="1" smtClean="0"/>
              <a:t>sera</a:t>
            </a:r>
            <a:r>
              <a:rPr lang="pt-BR" dirty="0" smtClean="0"/>
              <a:t> essa etapa.</a:t>
            </a:r>
          </a:p>
          <a:p>
            <a:endParaRPr lang="pt-BR" dirty="0" smtClean="0"/>
          </a:p>
          <a:p>
            <a:r>
              <a:rPr lang="pt-BR" dirty="0" smtClean="0"/>
              <a:t>e) </a:t>
            </a:r>
            <a:r>
              <a:rPr lang="pt-BR" i="1" dirty="0" err="1" smtClean="0"/>
              <a:t>Clarificacao</a:t>
            </a:r>
            <a:r>
              <a:rPr lang="pt-BR" i="1" dirty="0" smtClean="0"/>
              <a:t>: precisamos considerar as </a:t>
            </a:r>
            <a:r>
              <a:rPr lang="pt-BR" i="1" dirty="0" err="1" smtClean="0"/>
              <a:t>objecoes</a:t>
            </a:r>
            <a:r>
              <a:rPr lang="pt-BR" i="1" dirty="0" smtClean="0"/>
              <a:t> levantadas como oportunidades </a:t>
            </a:r>
            <a:r>
              <a:rPr lang="pt-BR" dirty="0" smtClean="0"/>
              <a:t>para fornecer mais </a:t>
            </a:r>
            <a:r>
              <a:rPr lang="pt-BR" dirty="0" err="1" smtClean="0"/>
              <a:t>informacoes</a:t>
            </a:r>
            <a:r>
              <a:rPr lang="pt-BR" dirty="0" smtClean="0"/>
              <a:t>. Isso sempre demonstra interesse, pois, se ele </a:t>
            </a:r>
            <a:r>
              <a:rPr lang="pt-BR" dirty="0" err="1" smtClean="0"/>
              <a:t>nao</a:t>
            </a:r>
            <a:r>
              <a:rPr lang="pt-BR" dirty="0" smtClean="0"/>
              <a:t> existir, 0 outro sequer </a:t>
            </a:r>
            <a:r>
              <a:rPr lang="pt-BR" dirty="0" err="1" smtClean="0"/>
              <a:t>fara</a:t>
            </a:r>
            <a:r>
              <a:rPr lang="pt-BR" dirty="0" smtClean="0"/>
              <a:t> </a:t>
            </a:r>
            <a:r>
              <a:rPr lang="pt-BR" dirty="0" err="1" smtClean="0"/>
              <a:t>objecoes</a:t>
            </a:r>
            <a:r>
              <a:rPr lang="pt-BR" dirty="0" smtClean="0"/>
              <a:t>. O processo</a:t>
            </a:r>
          </a:p>
          <a:p>
            <a:r>
              <a:rPr lang="pt-BR" dirty="0" smtClean="0"/>
              <a:t>de </a:t>
            </a:r>
            <a:r>
              <a:rPr lang="pt-BR" dirty="0" err="1" smtClean="0"/>
              <a:t>clarificacao</a:t>
            </a:r>
            <a:r>
              <a:rPr lang="pt-BR" dirty="0" smtClean="0"/>
              <a:t> consiste em ouvir atentamente as </a:t>
            </a:r>
            <a:r>
              <a:rPr lang="pt-BR" dirty="0" err="1" smtClean="0"/>
              <a:t>objecoes</a:t>
            </a:r>
            <a:r>
              <a:rPr lang="pt-BR" dirty="0" smtClean="0"/>
              <a:t>; aceitar </a:t>
            </a:r>
            <a:r>
              <a:rPr lang="pt-BR" dirty="0" err="1" smtClean="0"/>
              <a:t>nao</a:t>
            </a:r>
            <a:r>
              <a:rPr lang="pt-BR" dirty="0" smtClean="0"/>
              <a:t> a</a:t>
            </a:r>
          </a:p>
          <a:p>
            <a:r>
              <a:rPr lang="pt-BR" dirty="0" err="1" smtClean="0"/>
              <a:t>objecao</a:t>
            </a:r>
            <a:r>
              <a:rPr lang="pt-BR" dirty="0" smtClean="0"/>
              <a:t> em si, mas o sentimento ou a </a:t>
            </a:r>
            <a:r>
              <a:rPr lang="pt-BR" dirty="0" err="1" smtClean="0"/>
              <a:t>logica</a:t>
            </a:r>
            <a:r>
              <a:rPr lang="pt-BR" dirty="0" smtClean="0"/>
              <a:t> existente por </a:t>
            </a:r>
            <a:r>
              <a:rPr lang="pt-BR" dirty="0" err="1" smtClean="0"/>
              <a:t>detras</a:t>
            </a:r>
            <a:r>
              <a:rPr lang="pt-BR" dirty="0" smtClean="0"/>
              <a:t> dela e</a:t>
            </a:r>
          </a:p>
          <a:p>
            <a:r>
              <a:rPr lang="pt-BR" dirty="0" smtClean="0"/>
              <a:t>mostrar ao outro que a entendemos.</a:t>
            </a:r>
          </a:p>
          <a:p>
            <a:endParaRPr lang="pt-BR" dirty="0" smtClean="0"/>
          </a:p>
          <a:p>
            <a:r>
              <a:rPr lang="pt-BR" dirty="0" smtClean="0"/>
              <a:t>f) </a:t>
            </a:r>
            <a:r>
              <a:rPr lang="pt-BR" i="1" dirty="0" err="1" smtClean="0"/>
              <a:t>Acao</a:t>
            </a:r>
            <a:r>
              <a:rPr lang="pt-BR" i="1" dirty="0" smtClean="0"/>
              <a:t> final: e a procura de um acordo ou </a:t>
            </a:r>
            <a:r>
              <a:rPr lang="pt-BR" i="1" dirty="0" err="1" smtClean="0"/>
              <a:t>decisao</a:t>
            </a:r>
            <a:r>
              <a:rPr lang="pt-BR" i="1" dirty="0" smtClean="0"/>
              <a:t>. Vale a pena lembrar</a:t>
            </a:r>
          </a:p>
          <a:p>
            <a:r>
              <a:rPr lang="pt-BR" dirty="0" smtClean="0"/>
              <a:t>que as pessoas compram um produto ou uma </a:t>
            </a:r>
            <a:r>
              <a:rPr lang="pt-BR" dirty="0" err="1" smtClean="0"/>
              <a:t>ideia</a:t>
            </a:r>
            <a:r>
              <a:rPr lang="pt-BR" dirty="0" smtClean="0"/>
              <a:t> com ajuda e </a:t>
            </a:r>
            <a:r>
              <a:rPr lang="pt-BR" dirty="0" err="1" smtClean="0"/>
              <a:t>nao</a:t>
            </a:r>
            <a:r>
              <a:rPr lang="pt-BR" dirty="0" smtClean="0"/>
              <a:t> com</a:t>
            </a:r>
          </a:p>
          <a:p>
            <a:r>
              <a:rPr lang="pt-BR" dirty="0" err="1" smtClean="0"/>
              <a:t>empurrao</a:t>
            </a:r>
            <a:r>
              <a:rPr lang="pt-BR" dirty="0" smtClean="0"/>
              <a:t>, mas isso </a:t>
            </a:r>
            <a:r>
              <a:rPr lang="pt-BR" dirty="0" err="1" smtClean="0"/>
              <a:t>nao</a:t>
            </a:r>
            <a:r>
              <a:rPr lang="pt-BR" dirty="0" smtClean="0"/>
              <a:t> quer dizer que ela tome a </a:t>
            </a:r>
            <a:r>
              <a:rPr lang="pt-BR" dirty="0" err="1" smtClean="0"/>
              <a:t>decisao</a:t>
            </a:r>
            <a:r>
              <a:rPr lang="pt-BR" dirty="0" smtClean="0"/>
              <a:t> sozinha. O</a:t>
            </a:r>
          </a:p>
          <a:p>
            <a:r>
              <a:rPr lang="pt-BR" dirty="0" smtClean="0"/>
              <a:t>negociador que faz isso geralmente fracassa.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0615E-9043-4FC5-80A2-2F761166E785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11163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Dimensionamento e controle de estoques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971550" y="1341438"/>
            <a:ext cx="720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1800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2057400" y="2133600"/>
            <a:ext cx="4648200" cy="808038"/>
          </a:xfrm>
          <a:prstGeom prst="rect">
            <a:avLst/>
          </a:prstGeom>
          <a:solidFill>
            <a:srgbClr val="FF9900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                                                 LUCRO </a:t>
            </a:r>
          </a:p>
          <a:p>
            <a:pPr>
              <a:spcBef>
                <a:spcPct val="50000"/>
              </a:spcBef>
            </a:pPr>
            <a:r>
              <a:rPr lang="pt-BR" sz="1800"/>
              <a:t>                                                CAPITAL 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2339975" y="3357563"/>
            <a:ext cx="1698625" cy="808037"/>
          </a:xfrm>
          <a:prstGeom prst="rect">
            <a:avLst/>
          </a:prstGeom>
          <a:solidFill>
            <a:srgbClr val="99CC00"/>
          </a:solidFill>
          <a:ln w="2857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/>
              <a:t>LUCRO</a:t>
            </a:r>
          </a:p>
          <a:p>
            <a:pPr algn="ctr">
              <a:spcBef>
                <a:spcPct val="50000"/>
              </a:spcBef>
            </a:pPr>
            <a:r>
              <a:rPr lang="pt-BR" sz="1800"/>
              <a:t>VENDA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4140200" y="3573463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X</a:t>
            </a:r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4648200" y="3357563"/>
            <a:ext cx="1868488" cy="808037"/>
          </a:xfrm>
          <a:prstGeom prst="rect">
            <a:avLst/>
          </a:prstGeom>
          <a:solidFill>
            <a:srgbClr val="99CC00"/>
          </a:solidFill>
          <a:ln w="2857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/>
              <a:t>VENDA</a:t>
            </a:r>
          </a:p>
          <a:p>
            <a:pPr algn="ctr">
              <a:spcBef>
                <a:spcPct val="50000"/>
              </a:spcBef>
            </a:pPr>
            <a:r>
              <a:rPr lang="pt-BR" sz="1800"/>
              <a:t>CAPITAL</a:t>
            </a:r>
          </a:p>
        </p:txBody>
      </p:sp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900113" y="4724400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RC =</a:t>
            </a:r>
          </a:p>
        </p:txBody>
      </p:sp>
      <p:sp>
        <p:nvSpPr>
          <p:cNvPr id="26634" name="Text Box 9"/>
          <p:cNvSpPr txBox="1">
            <a:spLocks noChangeArrowheads="1"/>
          </p:cNvSpPr>
          <p:nvPr/>
        </p:nvSpPr>
        <p:spPr bwMode="auto">
          <a:xfrm>
            <a:off x="1116013" y="1111250"/>
            <a:ext cx="712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Para dimensionar o estoque sob o enfoque financeiro, podemos utilizar o índice de </a:t>
            </a:r>
            <a:r>
              <a:rPr lang="pt-BR" sz="1800" b="1">
                <a:solidFill>
                  <a:srgbClr val="0000FF"/>
                </a:solidFill>
              </a:rPr>
              <a:t>Retorno de Capital</a:t>
            </a:r>
          </a:p>
        </p:txBody>
      </p:sp>
      <p:sp>
        <p:nvSpPr>
          <p:cNvPr id="26635" name="Oval 10"/>
          <p:cNvSpPr>
            <a:spLocks noChangeArrowheads="1"/>
          </p:cNvSpPr>
          <p:nvPr/>
        </p:nvSpPr>
        <p:spPr bwMode="auto">
          <a:xfrm>
            <a:off x="2209800" y="4508500"/>
            <a:ext cx="1871663" cy="1008063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0987" name="Text Box 11"/>
          <p:cNvSpPr txBox="1">
            <a:spLocks noChangeArrowheads="1"/>
          </p:cNvSpPr>
          <p:nvPr/>
        </p:nvSpPr>
        <p:spPr bwMode="auto">
          <a:xfrm>
            <a:off x="2316163" y="4740275"/>
            <a:ext cx="16557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RENTABILIDADE DE VENDAS</a:t>
            </a:r>
          </a:p>
        </p:txBody>
      </p:sp>
      <p:sp>
        <p:nvSpPr>
          <p:cNvPr id="26637" name="Oval 12"/>
          <p:cNvSpPr>
            <a:spLocks noChangeArrowheads="1"/>
          </p:cNvSpPr>
          <p:nvPr/>
        </p:nvSpPr>
        <p:spPr bwMode="auto">
          <a:xfrm>
            <a:off x="4618038" y="4508500"/>
            <a:ext cx="2087562" cy="936625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0989" name="Text Box 13"/>
          <p:cNvSpPr txBox="1">
            <a:spLocks noChangeArrowheads="1"/>
          </p:cNvSpPr>
          <p:nvPr/>
        </p:nvSpPr>
        <p:spPr bwMode="auto">
          <a:xfrm>
            <a:off x="4738688" y="4740275"/>
            <a:ext cx="17287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GIRO DE CAPITAL</a:t>
            </a:r>
          </a:p>
        </p:txBody>
      </p:sp>
      <p:sp>
        <p:nvSpPr>
          <p:cNvPr id="26639" name="Text Box 14"/>
          <p:cNvSpPr txBox="1">
            <a:spLocks noChangeArrowheads="1"/>
          </p:cNvSpPr>
          <p:nvPr/>
        </p:nvSpPr>
        <p:spPr bwMode="auto">
          <a:xfrm>
            <a:off x="971550" y="357346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RC =</a:t>
            </a:r>
          </a:p>
        </p:txBody>
      </p:sp>
      <p:sp>
        <p:nvSpPr>
          <p:cNvPr id="26640" name="Text Box 15"/>
          <p:cNvSpPr txBox="1">
            <a:spLocks noChangeArrowheads="1"/>
          </p:cNvSpPr>
          <p:nvPr/>
        </p:nvSpPr>
        <p:spPr bwMode="auto">
          <a:xfrm>
            <a:off x="2209800" y="2376488"/>
            <a:ext cx="2514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Retorno de Capital  =</a:t>
            </a:r>
          </a:p>
        </p:txBody>
      </p:sp>
      <p:pic>
        <p:nvPicPr>
          <p:cNvPr id="26641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4800600"/>
            <a:ext cx="15240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2" name="Line 17"/>
          <p:cNvSpPr>
            <a:spLocks noChangeShapeType="1"/>
          </p:cNvSpPr>
          <p:nvPr/>
        </p:nvSpPr>
        <p:spPr bwMode="auto">
          <a:xfrm>
            <a:off x="2514600" y="3733800"/>
            <a:ext cx="1295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6643" name="Line 18"/>
          <p:cNvSpPr>
            <a:spLocks noChangeShapeType="1"/>
          </p:cNvSpPr>
          <p:nvPr/>
        </p:nvSpPr>
        <p:spPr bwMode="auto">
          <a:xfrm>
            <a:off x="4953000" y="3733800"/>
            <a:ext cx="1295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6644" name="Line 19"/>
          <p:cNvSpPr>
            <a:spLocks noChangeShapeType="1"/>
          </p:cNvSpPr>
          <p:nvPr/>
        </p:nvSpPr>
        <p:spPr bwMode="auto">
          <a:xfrm>
            <a:off x="4927600" y="2565400"/>
            <a:ext cx="1295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120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526473" y="806303"/>
            <a:ext cx="81464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Fontes de fornecimento</a:t>
            </a:r>
          </a:p>
          <a:p>
            <a:r>
              <a:rPr lang="pt-BR" b="1" i="1" dirty="0" err="1" smtClean="0"/>
              <a:t>Classificacao</a:t>
            </a:r>
            <a:r>
              <a:rPr lang="pt-BR" b="1" i="1" dirty="0" smtClean="0"/>
              <a:t> de fornecedores</a:t>
            </a:r>
          </a:p>
          <a:p>
            <a:r>
              <a:rPr lang="pt-BR" dirty="0" smtClean="0"/>
              <a:t>Podemos classificar como Fornecedor toda empresa interessada em suprir as</a:t>
            </a:r>
          </a:p>
          <a:p>
            <a:r>
              <a:rPr lang="pt-BR" dirty="0" smtClean="0"/>
              <a:t>necessidades de outra empresa em termos de:</a:t>
            </a:r>
          </a:p>
          <a:p>
            <a:endParaRPr lang="pt-BR" dirty="0" smtClean="0"/>
          </a:p>
          <a:p>
            <a:r>
              <a:rPr lang="pt-BR" dirty="0" smtClean="0"/>
              <a:t>• </a:t>
            </a:r>
            <a:r>
              <a:rPr lang="pt-BR" dirty="0" err="1" smtClean="0"/>
              <a:t>materia-prima</a:t>
            </a:r>
            <a:r>
              <a:rPr lang="pt-BR" dirty="0" smtClean="0"/>
              <a:t>;</a:t>
            </a:r>
          </a:p>
          <a:p>
            <a:r>
              <a:rPr lang="pt-BR" dirty="0" smtClean="0"/>
              <a:t>• </a:t>
            </a:r>
            <a:r>
              <a:rPr lang="pt-BR" dirty="0" err="1" smtClean="0"/>
              <a:t>servicos</a:t>
            </a:r>
            <a:r>
              <a:rPr lang="pt-BR" dirty="0" smtClean="0"/>
              <a:t>; e</a:t>
            </a:r>
          </a:p>
          <a:p>
            <a:r>
              <a:rPr lang="pt-BR" dirty="0" smtClean="0"/>
              <a:t>• </a:t>
            </a:r>
            <a:r>
              <a:rPr lang="pt-BR" dirty="0" err="1" smtClean="0"/>
              <a:t>mao</a:t>
            </a:r>
            <a:r>
              <a:rPr lang="pt-BR" dirty="0" smtClean="0"/>
              <a:t> de obra.</a:t>
            </a:r>
          </a:p>
          <a:p>
            <a:endParaRPr lang="pt-BR" dirty="0" smtClean="0"/>
          </a:p>
          <a:p>
            <a:r>
              <a:rPr lang="pt-BR" dirty="0" smtClean="0"/>
              <a:t>Dentro de uma </a:t>
            </a:r>
            <a:r>
              <a:rPr lang="pt-BR" dirty="0" err="1" smtClean="0"/>
              <a:t>classificacao</a:t>
            </a:r>
            <a:r>
              <a:rPr lang="pt-BR" dirty="0" smtClean="0"/>
              <a:t> podemos ter:</a:t>
            </a:r>
          </a:p>
          <a:p>
            <a:endParaRPr lang="pt-BR" dirty="0" smtClean="0"/>
          </a:p>
          <a:p>
            <a:r>
              <a:rPr lang="pt-BR" dirty="0" smtClean="0"/>
              <a:t>a) </a:t>
            </a:r>
            <a:r>
              <a:rPr lang="pt-BR" i="1" dirty="0" smtClean="0"/>
              <a:t>Fornecimento monopolista ~ Monopolistas </a:t>
            </a:r>
            <a:r>
              <a:rPr lang="pt-BR" i="1" dirty="0" err="1" smtClean="0"/>
              <a:t>sao</a:t>
            </a:r>
            <a:r>
              <a:rPr lang="pt-BR" i="1" dirty="0" smtClean="0"/>
              <a:t> os fabricantes de produtos</a:t>
            </a:r>
          </a:p>
          <a:p>
            <a:r>
              <a:rPr lang="pt-BR" dirty="0" smtClean="0"/>
              <a:t>exclusivos dentro do mercado; normalmente, o volume de compra e que</a:t>
            </a:r>
          </a:p>
          <a:p>
            <a:r>
              <a:rPr lang="pt-BR" dirty="0" smtClean="0"/>
              <a:t>determina o grau de atendimento e relacionamento. Ocorre </a:t>
            </a:r>
            <a:r>
              <a:rPr lang="pt-BR" dirty="0" err="1" smtClean="0"/>
              <a:t>tambem</a:t>
            </a:r>
            <a:r>
              <a:rPr lang="pt-BR" dirty="0" smtClean="0"/>
              <a:t> na</a:t>
            </a:r>
          </a:p>
          <a:p>
            <a:r>
              <a:rPr lang="pt-BR" dirty="0" smtClean="0"/>
              <a:t>maioria das vezes uma </a:t>
            </a:r>
            <a:r>
              <a:rPr lang="pt-BR" dirty="0" err="1" smtClean="0"/>
              <a:t>atencao</a:t>
            </a:r>
            <a:r>
              <a:rPr lang="pt-BR" dirty="0" smtClean="0"/>
              <a:t> bem pequena dos vendedores para seus</a:t>
            </a:r>
          </a:p>
          <a:p>
            <a:r>
              <a:rPr lang="pt-BR" dirty="0" smtClean="0"/>
              <a:t>clientes; </a:t>
            </a:r>
            <a:r>
              <a:rPr lang="pt-BR" dirty="0" err="1" smtClean="0"/>
              <a:t>sao</a:t>
            </a:r>
            <a:r>
              <a:rPr lang="pt-BR" dirty="0" smtClean="0"/>
              <a:t> os chamados “apanhadores de pedido”, porque </a:t>
            </a:r>
            <a:r>
              <a:rPr lang="pt-BR" dirty="0" err="1" smtClean="0"/>
              <a:t>nao</a:t>
            </a:r>
            <a:r>
              <a:rPr lang="pt-BR" dirty="0" smtClean="0"/>
              <a:t> existe</a:t>
            </a:r>
          </a:p>
          <a:p>
            <a:r>
              <a:rPr lang="pt-BR" dirty="0" smtClean="0"/>
              <a:t>uma </a:t>
            </a:r>
            <a:r>
              <a:rPr lang="pt-BR" dirty="0" err="1" smtClean="0"/>
              <a:t>preocupacao</a:t>
            </a:r>
            <a:r>
              <a:rPr lang="pt-BR" dirty="0" smtClean="0"/>
              <a:t> de venda; o fornecedor e consciente de seu </a:t>
            </a:r>
            <a:r>
              <a:rPr lang="pt-BR" dirty="0" err="1" smtClean="0"/>
              <a:t>monopolio</a:t>
            </a:r>
            <a:r>
              <a:rPr lang="pt-BR" dirty="0" smtClean="0"/>
              <a:t>.</a:t>
            </a:r>
          </a:p>
          <a:p>
            <a:r>
              <a:rPr lang="pt-BR" dirty="0" smtClean="0"/>
              <a:t>Nesses casos, o comprador tem de manter o interesse da </a:t>
            </a:r>
            <a:r>
              <a:rPr lang="pt-BR" dirty="0" err="1" smtClean="0"/>
              <a:t>aquisicao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121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01781" y="917415"/>
            <a:ext cx="82988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b) </a:t>
            </a:r>
            <a:r>
              <a:rPr lang="pt-BR" i="1" dirty="0" smtClean="0"/>
              <a:t>Fornecedores habituais - </a:t>
            </a:r>
            <a:r>
              <a:rPr lang="pt-BR" i="1" dirty="0" err="1" smtClean="0"/>
              <a:t>Sao</a:t>
            </a:r>
            <a:r>
              <a:rPr lang="pt-BR" i="1" dirty="0" smtClean="0"/>
              <a:t> normalmente os fornecedores tradicionais</a:t>
            </a:r>
          </a:p>
          <a:p>
            <a:r>
              <a:rPr lang="pt-BR" dirty="0" smtClean="0"/>
              <a:t>que sempre </a:t>
            </a:r>
            <a:r>
              <a:rPr lang="pt-BR" dirty="0" err="1" smtClean="0"/>
              <a:t>sao</a:t>
            </a:r>
            <a:r>
              <a:rPr lang="pt-BR" dirty="0" smtClean="0"/>
              <a:t> consultados numa coleta de </a:t>
            </a:r>
            <a:r>
              <a:rPr lang="pt-BR" dirty="0" err="1" smtClean="0"/>
              <a:t>precos</a:t>
            </a:r>
            <a:r>
              <a:rPr lang="pt-BR" dirty="0" smtClean="0"/>
              <a:t>; eles possuem uma</a:t>
            </a:r>
          </a:p>
          <a:p>
            <a:r>
              <a:rPr lang="pt-BR" dirty="0" smtClean="0"/>
              <a:t>linha de produto padronizada e bastante comercial. Geralmente </a:t>
            </a:r>
            <a:r>
              <a:rPr lang="pt-BR" dirty="0" err="1" smtClean="0"/>
              <a:t>sao</a:t>
            </a:r>
            <a:r>
              <a:rPr lang="pt-BR" dirty="0" smtClean="0"/>
              <a:t> os</a:t>
            </a:r>
          </a:p>
          <a:p>
            <a:r>
              <a:rPr lang="pt-BR" dirty="0" smtClean="0"/>
              <a:t>fornecedores que prestam melhor atendimento, pois sabem que existe</a:t>
            </a:r>
          </a:p>
          <a:p>
            <a:r>
              <a:rPr lang="pt-BR" dirty="0" err="1" smtClean="0"/>
              <a:t>concorrencia</a:t>
            </a:r>
            <a:r>
              <a:rPr lang="pt-BR" dirty="0" smtClean="0"/>
              <a:t> e que seu volume de vendas esta ligado a qualidade de seus</a:t>
            </a:r>
          </a:p>
          <a:p>
            <a:r>
              <a:rPr lang="pt-BR" dirty="0" smtClean="0"/>
              <a:t>produtos e ao tratamento dado ao cliente.</a:t>
            </a:r>
          </a:p>
          <a:p>
            <a:endParaRPr lang="pt-BR" dirty="0" smtClean="0"/>
          </a:p>
          <a:p>
            <a:r>
              <a:rPr lang="pt-BR" dirty="0" smtClean="0"/>
              <a:t>c) </a:t>
            </a:r>
            <a:r>
              <a:rPr lang="pt-BR" i="1" dirty="0" smtClean="0"/>
              <a:t>Fornecedores especiais - </a:t>
            </a:r>
            <a:r>
              <a:rPr lang="pt-BR" i="1" dirty="0" err="1" smtClean="0"/>
              <a:t>Sao</a:t>
            </a:r>
            <a:r>
              <a:rPr lang="pt-BR" i="1" dirty="0" smtClean="0"/>
              <a:t> os que ocasionalmente </a:t>
            </a:r>
            <a:r>
              <a:rPr lang="pt-BR" i="1" dirty="0" err="1" smtClean="0"/>
              <a:t>poderao</a:t>
            </a:r>
            <a:r>
              <a:rPr lang="pt-BR" i="1" dirty="0" smtClean="0"/>
              <a:t> prestar </a:t>
            </a:r>
            <a:r>
              <a:rPr lang="pt-BR" i="1" dirty="0" err="1" smtClean="0"/>
              <a:t>servicos</a:t>
            </a:r>
            <a:r>
              <a:rPr lang="pt-BR" i="1" dirty="0" smtClean="0"/>
              <a:t>, </a:t>
            </a:r>
            <a:r>
              <a:rPr lang="pt-BR" dirty="0" err="1" smtClean="0"/>
              <a:t>mao</a:t>
            </a:r>
            <a:r>
              <a:rPr lang="pt-BR" dirty="0" smtClean="0"/>
              <a:t> de obra e ate mesmo </a:t>
            </a:r>
            <a:r>
              <a:rPr lang="pt-BR" dirty="0" err="1" smtClean="0"/>
              <a:t>fabricacao</a:t>
            </a:r>
            <a:r>
              <a:rPr lang="pt-BR" dirty="0" smtClean="0"/>
              <a:t> de produtos, que </a:t>
            </a:r>
            <a:r>
              <a:rPr lang="pt-BR" dirty="0" err="1" smtClean="0"/>
              <a:t>requeremequipamentos</a:t>
            </a:r>
            <a:r>
              <a:rPr lang="pt-BR" dirty="0" smtClean="0"/>
              <a:t> especiais ou processos </a:t>
            </a:r>
            <a:r>
              <a:rPr lang="pt-BR" dirty="0" err="1" smtClean="0"/>
              <a:t>especificos</a:t>
            </a:r>
            <a:r>
              <a:rPr lang="pt-BR" dirty="0" smtClean="0"/>
              <a:t> e que normalmente não </a:t>
            </a:r>
            <a:r>
              <a:rPr lang="pt-BR" dirty="0" err="1" smtClean="0"/>
              <a:t>sao</a:t>
            </a:r>
            <a:r>
              <a:rPr lang="pt-BR" dirty="0" smtClean="0"/>
              <a:t> encontrados nos fornecedores habituais.‘</a:t>
            </a:r>
          </a:p>
          <a:p>
            <a:endParaRPr lang="pt-BR" dirty="0" smtClean="0"/>
          </a:p>
          <a:p>
            <a:r>
              <a:rPr lang="pt-BR" dirty="0" smtClean="0"/>
              <a:t>Com </a:t>
            </a:r>
            <a:r>
              <a:rPr lang="pt-BR" dirty="0" err="1" smtClean="0"/>
              <a:t>excecao</a:t>
            </a:r>
            <a:r>
              <a:rPr lang="pt-BR" dirty="0" smtClean="0"/>
              <a:t> de fornecedores do tipo monopolista, Compras deve te registro de no </a:t>
            </a:r>
            <a:r>
              <a:rPr lang="pt-BR" i="1" u="sng" dirty="0" err="1" smtClean="0"/>
              <a:t>minimo</a:t>
            </a:r>
            <a:r>
              <a:rPr lang="pt-BR" i="1" u="sng" dirty="0" smtClean="0"/>
              <a:t> </a:t>
            </a:r>
            <a:r>
              <a:rPr lang="pt-BR" i="1" u="sng" dirty="0" err="1" smtClean="0"/>
              <a:t>tres</a:t>
            </a:r>
            <a:r>
              <a:rPr lang="pt-BR" i="1" u="sng" dirty="0" smtClean="0"/>
              <a:t> fornecedores </a:t>
            </a:r>
            <a:r>
              <a:rPr lang="pt-BR" dirty="0" smtClean="0"/>
              <a:t>para cada tipo de material. 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* maior </a:t>
            </a:r>
            <a:r>
              <a:rPr lang="pt-BR" dirty="0" err="1" smtClean="0"/>
              <a:t>seguranca</a:t>
            </a:r>
            <a:r>
              <a:rPr lang="pt-BR" dirty="0" smtClean="0"/>
              <a:t> no ciclo de </a:t>
            </a:r>
            <a:r>
              <a:rPr lang="pt-BR" dirty="0" err="1" smtClean="0"/>
              <a:t>reposicao</a:t>
            </a:r>
            <a:r>
              <a:rPr lang="pt-BR" dirty="0" smtClean="0"/>
              <a:t> de material;</a:t>
            </a:r>
          </a:p>
          <a:p>
            <a:pPr lvl="1"/>
            <a:r>
              <a:rPr lang="pt-BR" dirty="0" smtClean="0"/>
              <a:t>* maior liberdade de </a:t>
            </a:r>
            <a:r>
              <a:rPr lang="pt-BR" dirty="0" err="1" smtClean="0"/>
              <a:t>negociacao</a:t>
            </a:r>
            <a:r>
              <a:rPr lang="pt-BR" dirty="0" smtClean="0"/>
              <a:t> e </a:t>
            </a:r>
            <a:r>
              <a:rPr lang="pt-BR" dirty="0" err="1" smtClean="0"/>
              <a:t>consequentemente</a:t>
            </a:r>
            <a:r>
              <a:rPr lang="pt-BR" dirty="0" smtClean="0"/>
              <a:t> um potencial de</a:t>
            </a:r>
          </a:p>
          <a:p>
            <a:pPr lvl="1"/>
            <a:r>
              <a:rPr lang="pt-BR" dirty="0" err="1" smtClean="0"/>
              <a:t>reducao</a:t>
            </a:r>
            <a:r>
              <a:rPr lang="pt-BR" dirty="0" smtClean="0"/>
              <a:t> de </a:t>
            </a:r>
            <a:r>
              <a:rPr lang="pt-BR" dirty="0" err="1" smtClean="0"/>
              <a:t>preco</a:t>
            </a:r>
            <a:r>
              <a:rPr lang="pt-BR" dirty="0" smtClean="0"/>
              <a:t> de compra;</a:t>
            </a:r>
          </a:p>
          <a:p>
            <a:pPr lvl="1"/>
            <a:r>
              <a:rPr lang="pt-BR" dirty="0" smtClean="0"/>
              <a:t>* maiores oportunidades de os fornecedores se familiarizarem com os nossos componentes e/ou pecas.</a:t>
            </a:r>
            <a:endParaRPr lang="pt-BR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122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04986" y="972189"/>
            <a:ext cx="82848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err="1" smtClean="0"/>
              <a:t>Selecao</a:t>
            </a:r>
            <a:r>
              <a:rPr lang="pt-BR" b="1" i="1" dirty="0" smtClean="0"/>
              <a:t> e </a:t>
            </a:r>
            <a:r>
              <a:rPr lang="pt-BR" b="1" i="1" dirty="0" err="1" smtClean="0"/>
              <a:t>avaliacao</a:t>
            </a:r>
            <a:r>
              <a:rPr lang="pt-BR" b="1" i="1" dirty="0" smtClean="0"/>
              <a:t> de fornecedores</a:t>
            </a:r>
          </a:p>
          <a:p>
            <a:endParaRPr lang="pt-BR" b="1" i="1" dirty="0" smtClean="0"/>
          </a:p>
          <a:p>
            <a:r>
              <a:rPr lang="pt-BR" dirty="0" smtClean="0"/>
              <a:t>Esses </a:t>
            </a:r>
            <a:r>
              <a:rPr lang="pt-BR" dirty="0" err="1" smtClean="0"/>
              <a:t>parametros</a:t>
            </a:r>
            <a:r>
              <a:rPr lang="pt-BR" dirty="0" smtClean="0"/>
              <a:t> de </a:t>
            </a:r>
            <a:r>
              <a:rPr lang="pt-BR" dirty="0" err="1" smtClean="0"/>
              <a:t>avaliacao</a:t>
            </a:r>
            <a:r>
              <a:rPr lang="pt-BR" dirty="0" smtClean="0"/>
              <a:t> e </a:t>
            </a:r>
            <a:r>
              <a:rPr lang="pt-BR" dirty="0" err="1" smtClean="0"/>
              <a:t>aprovacao</a:t>
            </a:r>
            <a:r>
              <a:rPr lang="pt-BR" dirty="0" smtClean="0"/>
              <a:t> seriam:</a:t>
            </a:r>
          </a:p>
          <a:p>
            <a:r>
              <a:rPr lang="pt-BR" dirty="0" smtClean="0"/>
              <a:t>a) quanto ao </a:t>
            </a:r>
            <a:r>
              <a:rPr lang="pt-BR" dirty="0" err="1" smtClean="0"/>
              <a:t>preco</a:t>
            </a:r>
            <a:r>
              <a:rPr lang="pt-BR" dirty="0" smtClean="0"/>
              <a:t>;</a:t>
            </a:r>
          </a:p>
          <a:p>
            <a:r>
              <a:rPr lang="pt-BR" dirty="0" smtClean="0"/>
              <a:t>b) quanto a qualidade;</a:t>
            </a:r>
          </a:p>
          <a:p>
            <a:r>
              <a:rPr lang="pt-BR" dirty="0" smtClean="0"/>
              <a:t>c) quanto as </a:t>
            </a:r>
            <a:r>
              <a:rPr lang="pt-BR" dirty="0" err="1" smtClean="0"/>
              <a:t>condicoes</a:t>
            </a:r>
            <a:r>
              <a:rPr lang="pt-BR" dirty="0" smtClean="0"/>
              <a:t> de pagamento;</a:t>
            </a:r>
          </a:p>
          <a:p>
            <a:r>
              <a:rPr lang="pt-BR" dirty="0" smtClean="0"/>
              <a:t>d) quanto as </a:t>
            </a:r>
            <a:r>
              <a:rPr lang="pt-BR" dirty="0" err="1" smtClean="0"/>
              <a:t>condicoes</a:t>
            </a:r>
            <a:r>
              <a:rPr lang="pt-BR" dirty="0" smtClean="0"/>
              <a:t> de embalagem e transporte.</a:t>
            </a:r>
          </a:p>
          <a:p>
            <a:endParaRPr lang="pt-BR" dirty="0" smtClean="0"/>
          </a:p>
          <a:p>
            <a:r>
              <a:rPr lang="pt-BR" dirty="0" smtClean="0"/>
              <a:t>Apos a </a:t>
            </a:r>
            <a:r>
              <a:rPr lang="pt-BR" dirty="0" err="1" smtClean="0"/>
              <a:t>aprovacao</a:t>
            </a:r>
            <a:r>
              <a:rPr lang="pt-BR" dirty="0" smtClean="0"/>
              <a:t> e o preenchimento de todos os quesitos* </a:t>
            </a:r>
            <a:r>
              <a:rPr lang="pt-BR" dirty="0" err="1" smtClean="0"/>
              <a:t>da-se</a:t>
            </a:r>
            <a:r>
              <a:rPr lang="pt-BR" dirty="0" smtClean="0"/>
              <a:t> inicio ao fornecimento normal. Deve-se </a:t>
            </a:r>
            <a:r>
              <a:rPr lang="pt-BR" dirty="0" err="1" smtClean="0"/>
              <a:t>entao</a:t>
            </a:r>
            <a:r>
              <a:rPr lang="pt-BR" dirty="0" smtClean="0"/>
              <a:t> fazer a analise inicial das entregas para avaliar se ha:</a:t>
            </a:r>
          </a:p>
          <a:p>
            <a:r>
              <a:rPr lang="pt-BR" dirty="0" smtClean="0"/>
              <a:t>a) cumprimento dos prazos de entrega estabelecidos;</a:t>
            </a:r>
          </a:p>
          <a:p>
            <a:r>
              <a:rPr lang="pt-BR" dirty="0" smtClean="0"/>
              <a:t>b) </a:t>
            </a:r>
            <a:r>
              <a:rPr lang="pt-BR" dirty="0" err="1" smtClean="0"/>
              <a:t>manutencao</a:t>
            </a:r>
            <a:r>
              <a:rPr lang="pt-BR" dirty="0" smtClean="0"/>
              <a:t> dos </a:t>
            </a:r>
            <a:r>
              <a:rPr lang="pt-BR" dirty="0" err="1" smtClean="0"/>
              <a:t>padroes</a:t>
            </a:r>
            <a:r>
              <a:rPr lang="pt-BR" dirty="0" smtClean="0"/>
              <a:t> de qualidade estabelecidos;</a:t>
            </a:r>
          </a:p>
          <a:p>
            <a:r>
              <a:rPr lang="pt-BR" dirty="0" smtClean="0"/>
              <a:t>c) </a:t>
            </a:r>
            <a:r>
              <a:rPr lang="pt-BR" dirty="0" err="1" smtClean="0"/>
              <a:t>politica</a:t>
            </a:r>
            <a:r>
              <a:rPr lang="pt-BR" dirty="0" smtClean="0"/>
              <a:t> de </a:t>
            </a:r>
            <a:r>
              <a:rPr lang="pt-BR" dirty="0" err="1" smtClean="0"/>
              <a:t>precos</a:t>
            </a:r>
            <a:r>
              <a:rPr lang="pt-BR" dirty="0" smtClean="0"/>
              <a:t> determinada;</a:t>
            </a:r>
          </a:p>
          <a:p>
            <a:r>
              <a:rPr lang="pt-BR" dirty="0" smtClean="0"/>
              <a:t>d) </a:t>
            </a:r>
            <a:r>
              <a:rPr lang="pt-BR" dirty="0" err="1" smtClean="0"/>
              <a:t>assistencia</a:t>
            </a:r>
            <a:r>
              <a:rPr lang="pt-BR" dirty="0" smtClean="0"/>
              <a:t> </a:t>
            </a:r>
            <a:r>
              <a:rPr lang="pt-BR" dirty="0" err="1" smtClean="0"/>
              <a:t>tecnica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96D75-7C82-4215-8CA7-F1F8B8AB2938}" type="slidenum">
              <a:rPr lang="pt-BR" smtClean="0"/>
              <a:pPr/>
              <a:t>13</a:t>
            </a:fld>
            <a:endParaRPr lang="pt-BR" smtClean="0"/>
          </a:p>
        </p:txBody>
      </p:sp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11163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Dimensionamento e controle de estoques</a:t>
            </a:r>
          </a:p>
        </p:txBody>
      </p:sp>
      <p:sp>
        <p:nvSpPr>
          <p:cNvPr id="512003" name="Text Box 3"/>
          <p:cNvSpPr txBox="1">
            <a:spLocks noChangeArrowheads="1"/>
          </p:cNvSpPr>
          <p:nvPr/>
        </p:nvSpPr>
        <p:spPr bwMode="auto">
          <a:xfrm>
            <a:off x="3176588" y="1181100"/>
            <a:ext cx="2232025" cy="642938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5400000" scaled="1"/>
          </a:gradFill>
          <a:ln w="1905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400" b="1"/>
              <a:t>RETORNO DO CAPITAL</a:t>
            </a:r>
          </a:p>
          <a:p>
            <a:pPr algn="ctr">
              <a:spcBef>
                <a:spcPct val="50000"/>
              </a:spcBef>
              <a:defRPr/>
            </a:pPr>
            <a:endParaRPr lang="pt-BR" sz="1400" b="1"/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1627188" y="2565400"/>
            <a:ext cx="1728787" cy="32385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pt-BR" sz="1400" b="1"/>
              <a:t>RENTABILIDADE</a:t>
            </a:r>
          </a:p>
        </p:txBody>
      </p:sp>
      <p:sp>
        <p:nvSpPr>
          <p:cNvPr id="512005" name="Text Box 5"/>
          <p:cNvSpPr txBox="1">
            <a:spLocks noChangeArrowheads="1"/>
          </p:cNvSpPr>
          <p:nvPr/>
        </p:nvSpPr>
        <p:spPr bwMode="auto">
          <a:xfrm>
            <a:off x="4038600" y="2651125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4953000" y="2590800"/>
            <a:ext cx="2376488" cy="32385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pt-BR" sz="1400" b="1"/>
              <a:t>GIRO DE CAPITAL</a:t>
            </a:r>
          </a:p>
        </p:txBody>
      </p:sp>
      <p:sp>
        <p:nvSpPr>
          <p:cNvPr id="27656" name="Line 7"/>
          <p:cNvSpPr>
            <a:spLocks noChangeShapeType="1"/>
          </p:cNvSpPr>
          <p:nvPr/>
        </p:nvSpPr>
        <p:spPr bwMode="auto">
          <a:xfrm>
            <a:off x="2455863" y="2282825"/>
            <a:ext cx="3671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7657" name="Line 8"/>
          <p:cNvSpPr>
            <a:spLocks noChangeShapeType="1"/>
          </p:cNvSpPr>
          <p:nvPr/>
        </p:nvSpPr>
        <p:spPr bwMode="auto">
          <a:xfrm>
            <a:off x="2455863" y="228282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6127750" y="228282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 flipV="1">
            <a:off x="4184650" y="192405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7660" name="Text Box 11"/>
          <p:cNvSpPr txBox="1">
            <a:spLocks noChangeArrowheads="1"/>
          </p:cNvSpPr>
          <p:nvPr/>
        </p:nvSpPr>
        <p:spPr bwMode="auto">
          <a:xfrm>
            <a:off x="1160463" y="3559175"/>
            <a:ext cx="863600" cy="323850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50000">
                <a:srgbClr val="FFFFFF"/>
              </a:gs>
              <a:gs pos="100000">
                <a:srgbClr val="0080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pt-BR" sz="1400" b="1"/>
              <a:t>LUCRO</a:t>
            </a:r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2671763" y="3559175"/>
            <a:ext cx="1081087" cy="323850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50000">
                <a:srgbClr val="FFFFFF"/>
              </a:gs>
              <a:gs pos="100000">
                <a:srgbClr val="0080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pt-BR" sz="1400" b="1"/>
              <a:t>VENDA</a:t>
            </a:r>
          </a:p>
        </p:txBody>
      </p:sp>
      <p:sp>
        <p:nvSpPr>
          <p:cNvPr id="27662" name="Text Box 13"/>
          <p:cNvSpPr txBox="1">
            <a:spLocks noChangeArrowheads="1"/>
          </p:cNvSpPr>
          <p:nvPr/>
        </p:nvSpPr>
        <p:spPr bwMode="auto">
          <a:xfrm>
            <a:off x="6777038" y="3568700"/>
            <a:ext cx="1223962" cy="32385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FFFFFF"/>
              </a:gs>
              <a:gs pos="100000">
                <a:srgbClr val="3366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3366FF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pt-BR" sz="1400" b="1"/>
              <a:t>CAPITAL</a:t>
            </a:r>
          </a:p>
        </p:txBody>
      </p:sp>
      <p:sp>
        <p:nvSpPr>
          <p:cNvPr id="27663" name="Text Box 14"/>
          <p:cNvSpPr txBox="1">
            <a:spLocks noChangeArrowheads="1"/>
          </p:cNvSpPr>
          <p:nvPr/>
        </p:nvSpPr>
        <p:spPr bwMode="auto">
          <a:xfrm>
            <a:off x="4543425" y="3568700"/>
            <a:ext cx="1081088" cy="32385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FFFFFF"/>
              </a:gs>
              <a:gs pos="100000">
                <a:srgbClr val="3366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3366FF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pt-BR" sz="1400" b="1"/>
              <a:t>VENDA</a:t>
            </a:r>
          </a:p>
        </p:txBody>
      </p:sp>
      <p:sp>
        <p:nvSpPr>
          <p:cNvPr id="27664" name="Text Box 15"/>
          <p:cNvSpPr txBox="1">
            <a:spLocks noChangeArrowheads="1"/>
          </p:cNvSpPr>
          <p:nvPr/>
        </p:nvSpPr>
        <p:spPr bwMode="auto">
          <a:xfrm>
            <a:off x="5984875" y="3568700"/>
            <a:ext cx="57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 </a:t>
            </a:r>
            <a:r>
              <a:rPr lang="pt-BR" sz="1800" b="1"/>
              <a:t>:</a:t>
            </a:r>
          </a:p>
        </p:txBody>
      </p:sp>
      <p:sp>
        <p:nvSpPr>
          <p:cNvPr id="27665" name="Text Box 16"/>
          <p:cNvSpPr txBox="1">
            <a:spLocks noChangeArrowheads="1"/>
          </p:cNvSpPr>
          <p:nvPr/>
        </p:nvSpPr>
        <p:spPr bwMode="auto">
          <a:xfrm>
            <a:off x="2095500" y="3559175"/>
            <a:ext cx="57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  </a:t>
            </a:r>
            <a:r>
              <a:rPr lang="pt-BR" sz="1800" b="1"/>
              <a:t>:</a:t>
            </a:r>
          </a:p>
        </p:txBody>
      </p:sp>
      <p:sp>
        <p:nvSpPr>
          <p:cNvPr id="27666" name="Text Box 17"/>
          <p:cNvSpPr txBox="1">
            <a:spLocks noChangeArrowheads="1"/>
          </p:cNvSpPr>
          <p:nvPr/>
        </p:nvSpPr>
        <p:spPr bwMode="auto">
          <a:xfrm>
            <a:off x="1663700" y="1995488"/>
            <a:ext cx="574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/>
              <a:t> </a:t>
            </a:r>
            <a:r>
              <a:rPr lang="pt-BR" sz="1400">
                <a:solidFill>
                  <a:srgbClr val="0000FF"/>
                </a:solidFill>
              </a:rPr>
              <a:t>10%</a:t>
            </a:r>
            <a:endParaRPr lang="pt-BR" sz="1400" b="1">
              <a:solidFill>
                <a:srgbClr val="0000FF"/>
              </a:solidFill>
            </a:endParaRPr>
          </a:p>
        </p:txBody>
      </p:sp>
      <p:sp>
        <p:nvSpPr>
          <p:cNvPr id="27667" name="Text Box 18"/>
          <p:cNvSpPr txBox="1">
            <a:spLocks noChangeArrowheads="1"/>
          </p:cNvSpPr>
          <p:nvPr/>
        </p:nvSpPr>
        <p:spPr bwMode="auto">
          <a:xfrm>
            <a:off x="6200775" y="2211388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>
                <a:solidFill>
                  <a:srgbClr val="0000FF"/>
                </a:solidFill>
              </a:rPr>
              <a:t>1,8 </a:t>
            </a:r>
            <a:r>
              <a:rPr lang="pt-BR" sz="1000">
                <a:solidFill>
                  <a:srgbClr val="0000FF"/>
                </a:solidFill>
              </a:rPr>
              <a:t>VEZES</a:t>
            </a:r>
            <a:endParaRPr lang="pt-BR" sz="1000" b="1">
              <a:solidFill>
                <a:srgbClr val="0000FF"/>
              </a:solidFill>
            </a:endParaRPr>
          </a:p>
        </p:txBody>
      </p:sp>
      <p:sp>
        <p:nvSpPr>
          <p:cNvPr id="27668" name="Text Box 19"/>
          <p:cNvSpPr txBox="1">
            <a:spLocks noChangeArrowheads="1"/>
          </p:cNvSpPr>
          <p:nvPr/>
        </p:nvSpPr>
        <p:spPr bwMode="auto">
          <a:xfrm>
            <a:off x="1219200" y="4078288"/>
            <a:ext cx="7191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>
                <a:solidFill>
                  <a:srgbClr val="0000FF"/>
                </a:solidFill>
              </a:rPr>
              <a:t> $</a:t>
            </a:r>
            <a:r>
              <a:rPr lang="pt-BR" sz="1200"/>
              <a:t> </a:t>
            </a:r>
            <a:r>
              <a:rPr lang="pt-BR" sz="1200">
                <a:solidFill>
                  <a:srgbClr val="0000FF"/>
                </a:solidFill>
              </a:rPr>
              <a:t>180</a:t>
            </a:r>
            <a:endParaRPr lang="pt-BR" sz="1200" b="1">
              <a:solidFill>
                <a:srgbClr val="0000FF"/>
              </a:solidFill>
            </a:endParaRPr>
          </a:p>
        </p:txBody>
      </p:sp>
      <p:sp>
        <p:nvSpPr>
          <p:cNvPr id="27669" name="Text Box 20"/>
          <p:cNvSpPr txBox="1">
            <a:spLocks noChangeArrowheads="1"/>
          </p:cNvSpPr>
          <p:nvPr/>
        </p:nvSpPr>
        <p:spPr bwMode="auto">
          <a:xfrm>
            <a:off x="2663825" y="4032250"/>
            <a:ext cx="86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>
                <a:solidFill>
                  <a:srgbClr val="0000FF"/>
                </a:solidFill>
              </a:rPr>
              <a:t>  $ 1800</a:t>
            </a:r>
            <a:endParaRPr lang="pt-BR" sz="1200" b="1">
              <a:solidFill>
                <a:srgbClr val="0000FF"/>
              </a:solidFill>
            </a:endParaRPr>
          </a:p>
        </p:txBody>
      </p:sp>
      <p:sp>
        <p:nvSpPr>
          <p:cNvPr id="27670" name="Text Box 21"/>
          <p:cNvSpPr txBox="1">
            <a:spLocks noChangeArrowheads="1"/>
          </p:cNvSpPr>
          <p:nvPr/>
        </p:nvSpPr>
        <p:spPr bwMode="auto">
          <a:xfrm>
            <a:off x="6985000" y="3968750"/>
            <a:ext cx="86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/>
              <a:t> </a:t>
            </a:r>
            <a:r>
              <a:rPr lang="pt-BR" sz="1200">
                <a:solidFill>
                  <a:srgbClr val="0000FF"/>
                </a:solidFill>
              </a:rPr>
              <a:t>$</a:t>
            </a:r>
            <a:r>
              <a:rPr lang="pt-BR" sz="1200"/>
              <a:t> </a:t>
            </a:r>
            <a:r>
              <a:rPr lang="pt-BR" sz="1200">
                <a:solidFill>
                  <a:srgbClr val="0000FF"/>
                </a:solidFill>
              </a:rPr>
              <a:t>1000</a:t>
            </a:r>
            <a:endParaRPr lang="pt-BR" sz="1200" b="1">
              <a:solidFill>
                <a:srgbClr val="0000FF"/>
              </a:solidFill>
            </a:endParaRPr>
          </a:p>
        </p:txBody>
      </p:sp>
      <p:sp>
        <p:nvSpPr>
          <p:cNvPr id="27671" name="Text Box 22"/>
          <p:cNvSpPr txBox="1">
            <a:spLocks noChangeArrowheads="1"/>
          </p:cNvSpPr>
          <p:nvPr/>
        </p:nvSpPr>
        <p:spPr bwMode="auto">
          <a:xfrm>
            <a:off x="4535488" y="3968750"/>
            <a:ext cx="8651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/>
              <a:t>  </a:t>
            </a:r>
            <a:r>
              <a:rPr lang="pt-BR" sz="1200">
                <a:solidFill>
                  <a:srgbClr val="0000FF"/>
                </a:solidFill>
              </a:rPr>
              <a:t>$ 1800</a:t>
            </a:r>
            <a:endParaRPr lang="pt-BR" sz="1200" b="1">
              <a:solidFill>
                <a:srgbClr val="0000FF"/>
              </a:solidFill>
            </a:endParaRPr>
          </a:p>
        </p:txBody>
      </p:sp>
      <p:sp>
        <p:nvSpPr>
          <p:cNvPr id="27672" name="Text Box 23"/>
          <p:cNvSpPr txBox="1">
            <a:spLocks noChangeArrowheads="1"/>
          </p:cNvSpPr>
          <p:nvPr/>
        </p:nvSpPr>
        <p:spPr bwMode="auto">
          <a:xfrm>
            <a:off x="1592263" y="5359400"/>
            <a:ext cx="1150937" cy="323850"/>
          </a:xfrm>
          <a:prstGeom prst="rect">
            <a:avLst/>
          </a:prstGeom>
          <a:gradFill rotWithShape="0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pt-BR" sz="1400"/>
              <a:t>DESPESA</a:t>
            </a:r>
          </a:p>
        </p:txBody>
      </p:sp>
      <p:sp>
        <p:nvSpPr>
          <p:cNvPr id="27673" name="Text Box 24"/>
          <p:cNvSpPr txBox="1">
            <a:spLocks noChangeArrowheads="1"/>
          </p:cNvSpPr>
          <p:nvPr/>
        </p:nvSpPr>
        <p:spPr bwMode="auto">
          <a:xfrm>
            <a:off x="1592263" y="4640263"/>
            <a:ext cx="1150937" cy="323850"/>
          </a:xfrm>
          <a:prstGeom prst="rect">
            <a:avLst/>
          </a:prstGeom>
          <a:gradFill rotWithShape="0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pt-BR" sz="1400"/>
              <a:t>RECEITA</a:t>
            </a:r>
          </a:p>
        </p:txBody>
      </p:sp>
      <p:sp>
        <p:nvSpPr>
          <p:cNvPr id="27674" name="Line 25"/>
          <p:cNvSpPr>
            <a:spLocks noChangeShapeType="1"/>
          </p:cNvSpPr>
          <p:nvPr/>
        </p:nvSpPr>
        <p:spPr bwMode="auto">
          <a:xfrm>
            <a:off x="1303338" y="3919538"/>
            <a:ext cx="0" cy="158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7675" name="Line 26"/>
          <p:cNvSpPr>
            <a:spLocks noChangeShapeType="1"/>
          </p:cNvSpPr>
          <p:nvPr/>
        </p:nvSpPr>
        <p:spPr bwMode="auto">
          <a:xfrm>
            <a:off x="1303338" y="47831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7676" name="Line 27"/>
          <p:cNvSpPr>
            <a:spLocks noChangeShapeType="1"/>
          </p:cNvSpPr>
          <p:nvPr/>
        </p:nvSpPr>
        <p:spPr bwMode="auto">
          <a:xfrm>
            <a:off x="1303338" y="55038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7677" name="Text Box 28"/>
          <p:cNvSpPr txBox="1">
            <a:spLocks noChangeArrowheads="1"/>
          </p:cNvSpPr>
          <p:nvPr/>
        </p:nvSpPr>
        <p:spPr bwMode="auto">
          <a:xfrm>
            <a:off x="1828800" y="5029200"/>
            <a:ext cx="574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/>
              <a:t>( - )</a:t>
            </a:r>
          </a:p>
        </p:txBody>
      </p:sp>
      <p:sp>
        <p:nvSpPr>
          <p:cNvPr id="27678" name="Text Box 29"/>
          <p:cNvSpPr txBox="1">
            <a:spLocks noChangeArrowheads="1"/>
          </p:cNvSpPr>
          <p:nvPr/>
        </p:nvSpPr>
        <p:spPr bwMode="auto">
          <a:xfrm>
            <a:off x="5695950" y="1563688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>
                <a:solidFill>
                  <a:srgbClr val="0000FF"/>
                </a:solidFill>
              </a:rPr>
              <a:t>18%</a:t>
            </a:r>
            <a:endParaRPr lang="pt-BR" sz="1000" b="1">
              <a:solidFill>
                <a:srgbClr val="0000FF"/>
              </a:solidFill>
            </a:endParaRPr>
          </a:p>
        </p:txBody>
      </p:sp>
      <p:sp>
        <p:nvSpPr>
          <p:cNvPr id="27679" name="Line 30"/>
          <p:cNvSpPr>
            <a:spLocks noChangeShapeType="1"/>
          </p:cNvSpPr>
          <p:nvPr/>
        </p:nvSpPr>
        <p:spPr bwMode="auto">
          <a:xfrm>
            <a:off x="5119688" y="3352800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7680" name="Line 31"/>
          <p:cNvSpPr>
            <a:spLocks noChangeShapeType="1"/>
          </p:cNvSpPr>
          <p:nvPr/>
        </p:nvSpPr>
        <p:spPr bwMode="auto">
          <a:xfrm>
            <a:off x="5119688" y="33528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7681" name="Line 32"/>
          <p:cNvSpPr>
            <a:spLocks noChangeShapeType="1"/>
          </p:cNvSpPr>
          <p:nvPr/>
        </p:nvSpPr>
        <p:spPr bwMode="auto">
          <a:xfrm>
            <a:off x="7351713" y="33528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7682" name="Line 33"/>
          <p:cNvSpPr>
            <a:spLocks noChangeShapeType="1"/>
          </p:cNvSpPr>
          <p:nvPr/>
        </p:nvSpPr>
        <p:spPr bwMode="auto">
          <a:xfrm>
            <a:off x="1663700" y="334327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7683" name="Line 34"/>
          <p:cNvSpPr>
            <a:spLocks noChangeShapeType="1"/>
          </p:cNvSpPr>
          <p:nvPr/>
        </p:nvSpPr>
        <p:spPr bwMode="auto">
          <a:xfrm>
            <a:off x="1663700" y="33432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7684" name="Line 35"/>
          <p:cNvSpPr>
            <a:spLocks noChangeShapeType="1"/>
          </p:cNvSpPr>
          <p:nvPr/>
        </p:nvSpPr>
        <p:spPr bwMode="auto">
          <a:xfrm>
            <a:off x="3248025" y="33432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7685" name="Text Box 36"/>
          <p:cNvSpPr txBox="1">
            <a:spLocks noChangeArrowheads="1"/>
          </p:cNvSpPr>
          <p:nvPr/>
        </p:nvSpPr>
        <p:spPr bwMode="auto">
          <a:xfrm>
            <a:off x="6019800" y="5081588"/>
            <a:ext cx="1331913" cy="293687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pt-BR" sz="1200" b="1"/>
              <a:t>REALIZÁVEL</a:t>
            </a:r>
          </a:p>
        </p:txBody>
      </p:sp>
      <p:sp>
        <p:nvSpPr>
          <p:cNvPr id="27686" name="Text Box 37"/>
          <p:cNvSpPr txBox="1">
            <a:spLocks noChangeArrowheads="1"/>
          </p:cNvSpPr>
          <p:nvPr/>
        </p:nvSpPr>
        <p:spPr bwMode="auto">
          <a:xfrm>
            <a:off x="6019800" y="5729288"/>
            <a:ext cx="1331913" cy="293687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pt-BR" sz="1200" b="1"/>
              <a:t>PERMANENTE</a:t>
            </a:r>
          </a:p>
        </p:txBody>
      </p:sp>
      <p:sp>
        <p:nvSpPr>
          <p:cNvPr id="27687" name="Text Box 38"/>
          <p:cNvSpPr txBox="1">
            <a:spLocks noChangeArrowheads="1"/>
          </p:cNvSpPr>
          <p:nvPr/>
        </p:nvSpPr>
        <p:spPr bwMode="auto">
          <a:xfrm>
            <a:off x="6019800" y="4433888"/>
            <a:ext cx="1331913" cy="293687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pt-BR" sz="1200" b="1"/>
              <a:t>CIRCULANTE</a:t>
            </a:r>
          </a:p>
        </p:txBody>
      </p:sp>
      <p:sp>
        <p:nvSpPr>
          <p:cNvPr id="27688" name="Line 39"/>
          <p:cNvSpPr>
            <a:spLocks noChangeShapeType="1"/>
          </p:cNvSpPr>
          <p:nvPr/>
        </p:nvSpPr>
        <p:spPr bwMode="auto">
          <a:xfrm>
            <a:off x="7712075" y="3857625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7689" name="Line 40"/>
          <p:cNvSpPr>
            <a:spLocks noChangeShapeType="1"/>
          </p:cNvSpPr>
          <p:nvPr/>
        </p:nvSpPr>
        <p:spPr bwMode="auto">
          <a:xfrm>
            <a:off x="7351713" y="587375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7690" name="Line 41"/>
          <p:cNvSpPr>
            <a:spLocks noChangeShapeType="1"/>
          </p:cNvSpPr>
          <p:nvPr/>
        </p:nvSpPr>
        <p:spPr bwMode="auto">
          <a:xfrm>
            <a:off x="7351713" y="522605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7691" name="Line 42"/>
          <p:cNvSpPr>
            <a:spLocks noChangeShapeType="1"/>
          </p:cNvSpPr>
          <p:nvPr/>
        </p:nvSpPr>
        <p:spPr bwMode="auto">
          <a:xfrm>
            <a:off x="7351713" y="457676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7692" name="Text Box 43"/>
          <p:cNvSpPr txBox="1">
            <a:spLocks noChangeArrowheads="1"/>
          </p:cNvSpPr>
          <p:nvPr/>
        </p:nvSpPr>
        <p:spPr bwMode="auto">
          <a:xfrm>
            <a:off x="6553200" y="4800600"/>
            <a:ext cx="574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/>
              <a:t>  +</a:t>
            </a:r>
          </a:p>
        </p:txBody>
      </p:sp>
      <p:sp>
        <p:nvSpPr>
          <p:cNvPr id="27693" name="Text Box 44"/>
          <p:cNvSpPr txBox="1">
            <a:spLocks noChangeArrowheads="1"/>
          </p:cNvSpPr>
          <p:nvPr/>
        </p:nvSpPr>
        <p:spPr bwMode="auto">
          <a:xfrm>
            <a:off x="6553200" y="5448300"/>
            <a:ext cx="574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/>
              <a:t>  +</a:t>
            </a:r>
          </a:p>
        </p:txBody>
      </p:sp>
      <p:sp>
        <p:nvSpPr>
          <p:cNvPr id="27694" name="Line 45"/>
          <p:cNvSpPr>
            <a:spLocks noChangeShapeType="1"/>
          </p:cNvSpPr>
          <p:nvPr/>
        </p:nvSpPr>
        <p:spPr bwMode="auto">
          <a:xfrm>
            <a:off x="6096000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7695" name="Line 46"/>
          <p:cNvSpPr>
            <a:spLocks noChangeShapeType="1"/>
          </p:cNvSpPr>
          <p:nvPr/>
        </p:nvSpPr>
        <p:spPr bwMode="auto">
          <a:xfrm>
            <a:off x="2438400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2528B-7422-4641-B147-7024739128C8}" type="slidenum">
              <a:rPr lang="pt-BR" smtClean="0"/>
              <a:pPr/>
              <a:t>14</a:t>
            </a:fld>
            <a:endParaRPr lang="pt-BR" smtClean="0"/>
          </a:p>
        </p:txBody>
      </p:sp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11163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Dimensionamento e controle de estoques</a:t>
            </a:r>
          </a:p>
        </p:txBody>
      </p:sp>
      <p:pic>
        <p:nvPicPr>
          <p:cNvPr id="28676" name="Picture 2" descr="http://image.slidesharecdn.com/capitaldegiro01-100815131310-phpapp01/95/capital-de-giro-01-5-728.jpg?cb=12818960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500188"/>
            <a:ext cx="7929562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CaixaDeTexto 49"/>
          <p:cNvSpPr txBox="1">
            <a:spLocks noChangeArrowheads="1"/>
          </p:cNvSpPr>
          <p:nvPr/>
        </p:nvSpPr>
        <p:spPr bwMode="auto">
          <a:xfrm>
            <a:off x="428625" y="857250"/>
            <a:ext cx="1749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Capital </a:t>
            </a:r>
          </a:p>
        </p:txBody>
      </p:sp>
      <p:sp>
        <p:nvSpPr>
          <p:cNvPr id="28678" name="Text Box 36"/>
          <p:cNvSpPr txBox="1">
            <a:spLocks noChangeArrowheads="1"/>
          </p:cNvSpPr>
          <p:nvPr/>
        </p:nvSpPr>
        <p:spPr bwMode="auto">
          <a:xfrm>
            <a:off x="500063" y="2433638"/>
            <a:ext cx="1331912" cy="293687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pt-BR" sz="1200" b="1"/>
              <a:t>REALIZÁVEL</a:t>
            </a:r>
          </a:p>
        </p:txBody>
      </p:sp>
      <p:sp>
        <p:nvSpPr>
          <p:cNvPr id="28679" name="Text Box 37"/>
          <p:cNvSpPr txBox="1">
            <a:spLocks noChangeArrowheads="1"/>
          </p:cNvSpPr>
          <p:nvPr/>
        </p:nvSpPr>
        <p:spPr bwMode="auto">
          <a:xfrm>
            <a:off x="500063" y="3081338"/>
            <a:ext cx="1331912" cy="293687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pt-BR" sz="1200" b="1"/>
              <a:t>PERMANENTE</a:t>
            </a:r>
          </a:p>
        </p:txBody>
      </p:sp>
      <p:sp>
        <p:nvSpPr>
          <p:cNvPr id="28680" name="Text Box 38"/>
          <p:cNvSpPr txBox="1">
            <a:spLocks noChangeArrowheads="1"/>
          </p:cNvSpPr>
          <p:nvPr/>
        </p:nvSpPr>
        <p:spPr bwMode="auto">
          <a:xfrm>
            <a:off x="500063" y="1785938"/>
            <a:ext cx="1331912" cy="293687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pt-BR" sz="1200" b="1"/>
              <a:t>CIRCULANTE</a:t>
            </a:r>
          </a:p>
        </p:txBody>
      </p:sp>
      <p:sp>
        <p:nvSpPr>
          <p:cNvPr id="28681" name="Text Box 43"/>
          <p:cNvSpPr txBox="1">
            <a:spLocks noChangeArrowheads="1"/>
          </p:cNvSpPr>
          <p:nvPr/>
        </p:nvSpPr>
        <p:spPr bwMode="auto">
          <a:xfrm>
            <a:off x="1033463" y="2152650"/>
            <a:ext cx="574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/>
              <a:t>  +</a:t>
            </a:r>
          </a:p>
        </p:txBody>
      </p:sp>
      <p:sp>
        <p:nvSpPr>
          <p:cNvPr id="28682" name="Text Box 44"/>
          <p:cNvSpPr txBox="1">
            <a:spLocks noChangeArrowheads="1"/>
          </p:cNvSpPr>
          <p:nvPr/>
        </p:nvSpPr>
        <p:spPr bwMode="auto">
          <a:xfrm>
            <a:off x="1033463" y="2800350"/>
            <a:ext cx="574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/>
              <a:t>  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0A76A-25E9-4860-87ED-E4E75D326A9E}" type="slidenum">
              <a:rPr lang="pt-BR" smtClean="0"/>
              <a:pPr/>
              <a:t>15</a:t>
            </a:fld>
            <a:endParaRPr lang="pt-BR" smtClean="0"/>
          </a:p>
        </p:txBody>
      </p:sp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2675" y="130175"/>
            <a:ext cx="7086600" cy="81915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Gestão de estoques</a:t>
            </a:r>
            <a:br>
              <a:rPr lang="pt-BR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1800" smtClean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Influência   dos   Giros   no   Capital   aplicado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1800" b="1" smtClean="0">
                <a:solidFill>
                  <a:srgbClr val="000000"/>
                </a:solidFill>
                <a:cs typeface="Times New Roman" pitchFamily="18" charset="0"/>
              </a:rPr>
              <a:t>RETORNO SOBRE INVESTIMENTO  -  RSI</a:t>
            </a:r>
          </a:p>
          <a:p>
            <a:pPr eaLnBrk="1" hangingPunct="1">
              <a:lnSpc>
                <a:spcPct val="90000"/>
              </a:lnSpc>
            </a:pPr>
            <a:r>
              <a:rPr lang="pt-BR" sz="1800" i="1" smtClean="0">
                <a:solidFill>
                  <a:srgbClr val="000000"/>
                </a:solidFill>
                <a:cs typeface="Times New Roman" pitchFamily="18" charset="0"/>
              </a:rPr>
              <a:t>RSI</a:t>
            </a:r>
            <a:r>
              <a:rPr lang="pt-BR" sz="1400" b="1" i="1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pt-BR" sz="1400" b="1" i="1" smtClean="0">
                <a:solidFill>
                  <a:srgbClr val="000000"/>
                </a:solidFill>
                <a:cs typeface="Times New Roman" pitchFamily="18" charset="0"/>
                <a:sym typeface="Wingdings" pitchFamily="2" charset="2"/>
              </a:rPr>
              <a:t> </a:t>
            </a:r>
            <a:r>
              <a:rPr lang="pt-BR" sz="1400" b="1" i="1" smtClean="0">
                <a:solidFill>
                  <a:srgbClr val="000000"/>
                </a:solidFill>
                <a:cs typeface="Times New Roman" pitchFamily="18" charset="0"/>
              </a:rPr>
              <a:t> remuneração ($) do capital aplicado dentro da empresa</a:t>
            </a:r>
          </a:p>
          <a:p>
            <a:pPr eaLnBrk="1" hangingPunct="1">
              <a:lnSpc>
                <a:spcPct val="90000"/>
              </a:lnSpc>
            </a:pPr>
            <a:endParaRPr lang="pt-BR" sz="1400" b="1" i="1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pt-BR" sz="1400" b="1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pt-BR" sz="140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140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pt-BR" sz="140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pt-BR" sz="1400" smtClean="0">
                <a:solidFill>
                  <a:srgbClr val="000000"/>
                </a:solidFill>
                <a:cs typeface="Times New Roman" pitchFamily="18" charset="0"/>
              </a:rPr>
              <a:t>       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s-ES_tradnl" sz="140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s-ES_tradnl" sz="140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s-ES_tradnl" sz="1400" smtClean="0">
              <a:solidFill>
                <a:srgbClr val="000000"/>
              </a:solidFill>
              <a:cs typeface="Times New Roman" pitchFamily="18" charset="0"/>
            </a:endParaRPr>
          </a:p>
          <a:p>
            <a:pPr lvl="4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_tradnl" sz="1400" smtClean="0">
                <a:solidFill>
                  <a:srgbClr val="000000"/>
                </a:solidFill>
                <a:cs typeface="Times New Roman" pitchFamily="18" charset="0"/>
              </a:rPr>
              <a:t>1.500,00</a:t>
            </a:r>
            <a:r>
              <a:rPr lang="es-ES_tradnl" sz="900" smtClean="0">
                <a:solidFill>
                  <a:srgbClr val="000000"/>
                </a:solidFill>
                <a:cs typeface="Times New Roman" pitchFamily="18" charset="0"/>
              </a:rPr>
              <a:t>	            </a:t>
            </a:r>
            <a:r>
              <a:rPr lang="es-ES_tradnl" sz="1400" smtClean="0">
                <a:solidFill>
                  <a:srgbClr val="000000"/>
                </a:solidFill>
                <a:cs typeface="Times New Roman" pitchFamily="18" charset="0"/>
              </a:rPr>
              <a:t>INSTALAÇÕES                 1.500,00</a:t>
            </a:r>
          </a:p>
          <a:p>
            <a:pPr lvl="4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_tradnl" sz="1400" u="sng" smtClean="0">
                <a:solidFill>
                  <a:srgbClr val="000000"/>
                </a:solidFill>
                <a:cs typeface="Times New Roman" pitchFamily="18" charset="0"/>
              </a:rPr>
              <a:t>4.500,00 </a:t>
            </a:r>
            <a:r>
              <a:rPr lang="es-ES_tradnl" sz="1400" smtClean="0">
                <a:solidFill>
                  <a:srgbClr val="000000"/>
                </a:solidFill>
                <a:cs typeface="Times New Roman" pitchFamily="18" charset="0"/>
              </a:rPr>
              <a:t>              ESTOQUE                      </a:t>
            </a:r>
            <a:r>
              <a:rPr lang="es-ES_tradnl" sz="1400" u="sng" smtClean="0">
                <a:solidFill>
                  <a:srgbClr val="000000"/>
                </a:solidFill>
                <a:cs typeface="Times New Roman" pitchFamily="18" charset="0"/>
              </a:rPr>
              <a:t>3.000,00</a:t>
            </a:r>
          </a:p>
          <a:p>
            <a:pPr lvl="4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_tradnl" sz="1400" smtClean="0">
                <a:solidFill>
                  <a:srgbClr val="000000"/>
                </a:solidFill>
                <a:cs typeface="Times New Roman" pitchFamily="18" charset="0"/>
              </a:rPr>
              <a:t>6.000,00	   INVESTIMENTO TOTAL       4.500,00                    </a:t>
            </a:r>
          </a:p>
          <a:p>
            <a:pPr algn="just" eaLnBrk="1" hangingPunct="1">
              <a:lnSpc>
                <a:spcPct val="90000"/>
              </a:lnSpc>
            </a:pPr>
            <a:endParaRPr lang="es-ES_tradnl" sz="140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pt-BR" sz="140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1400" smtClean="0">
                <a:solidFill>
                  <a:srgbClr val="000000"/>
                </a:solidFill>
                <a:cs typeface="Times New Roman" pitchFamily="18" charset="0"/>
              </a:rPr>
              <a:t>       </a:t>
            </a:r>
            <a:r>
              <a:rPr lang="pt-BR" sz="1400" i="1" smtClean="0">
                <a:solidFill>
                  <a:srgbClr val="000000"/>
                </a:solidFill>
                <a:cs typeface="Times New Roman" pitchFamily="18" charset="0"/>
              </a:rPr>
              <a:t>ADMITINDO QUE </a:t>
            </a:r>
            <a:r>
              <a:rPr lang="pt-BR" sz="1400" b="1" i="1" smtClean="0">
                <a:solidFill>
                  <a:srgbClr val="000000"/>
                </a:solidFill>
                <a:cs typeface="Times New Roman" pitchFamily="18" charset="0"/>
              </a:rPr>
              <a:t>ALFA</a:t>
            </a:r>
            <a:r>
              <a:rPr lang="pt-BR" sz="1400" i="1" smtClean="0">
                <a:solidFill>
                  <a:srgbClr val="000000"/>
                </a:solidFill>
                <a:cs typeface="Times New Roman" pitchFamily="18" charset="0"/>
              </a:rPr>
              <a:t> E </a:t>
            </a:r>
            <a:r>
              <a:rPr lang="pt-BR" sz="1400" b="1" i="1" smtClean="0">
                <a:solidFill>
                  <a:srgbClr val="000000"/>
                </a:solidFill>
                <a:cs typeface="Times New Roman" pitchFamily="18" charset="0"/>
              </a:rPr>
              <a:t>BETA</a:t>
            </a:r>
            <a:r>
              <a:rPr lang="pt-BR" sz="1400" i="1" smtClean="0">
                <a:solidFill>
                  <a:srgbClr val="000000"/>
                </a:solidFill>
                <a:cs typeface="Times New Roman" pitchFamily="18" charset="0"/>
              </a:rPr>
              <a:t> TENHAM OS MESMOS RESULTADOS:</a:t>
            </a:r>
          </a:p>
          <a:p>
            <a:pPr algn="just" eaLnBrk="1" hangingPunct="1">
              <a:lnSpc>
                <a:spcPct val="90000"/>
              </a:lnSpc>
            </a:pPr>
            <a:endParaRPr lang="pt-BR" sz="1400" i="1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sz="1400" i="1" smtClean="0">
                <a:solidFill>
                  <a:srgbClr val="000000"/>
                </a:solidFill>
                <a:cs typeface="Times New Roman" pitchFamily="18" charset="0"/>
              </a:rPr>
              <a:t>Vendas	= $26.000	= 100%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sz="1400" i="1" smtClean="0">
                <a:solidFill>
                  <a:srgbClr val="000000"/>
                </a:solidFill>
                <a:cs typeface="Times New Roman" pitchFamily="18" charset="0"/>
              </a:rPr>
              <a:t>(-) C.M.V	= $</a:t>
            </a:r>
            <a:r>
              <a:rPr lang="pt-BR" sz="1400" i="1" u="sng" smtClean="0">
                <a:solidFill>
                  <a:srgbClr val="000000"/>
                </a:solidFill>
                <a:cs typeface="Times New Roman" pitchFamily="18" charset="0"/>
              </a:rPr>
              <a:t>18.200</a:t>
            </a:r>
            <a:r>
              <a:rPr lang="pt-BR" sz="1400" i="1" smtClean="0">
                <a:solidFill>
                  <a:srgbClr val="000000"/>
                </a:solidFill>
                <a:cs typeface="Times New Roman" pitchFamily="18" charset="0"/>
              </a:rPr>
              <a:t>	=   70%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sz="1400" i="1" smtClean="0">
                <a:solidFill>
                  <a:srgbClr val="000000"/>
                </a:solidFill>
                <a:cs typeface="Times New Roman" pitchFamily="18" charset="0"/>
              </a:rPr>
              <a:t>Margem Bruta	=   $7.800	=   30%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sz="1400" i="1" smtClean="0">
                <a:solidFill>
                  <a:srgbClr val="000000"/>
                </a:solidFill>
                <a:cs typeface="Times New Roman" pitchFamily="18" charset="0"/>
              </a:rPr>
              <a:t>(-) Despesas	=   $5.200	=   20%	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sz="1400" i="1" smtClean="0">
                <a:solidFill>
                  <a:srgbClr val="000000"/>
                </a:solidFill>
                <a:cs typeface="Times New Roman" pitchFamily="18" charset="0"/>
              </a:rPr>
              <a:t>Lucro Líquido	=   $2.600	=   10%      </a:t>
            </a:r>
            <a:r>
              <a:rPr lang="pt-BR" sz="1400" smtClean="0">
                <a:solidFill>
                  <a:srgbClr val="000000"/>
                </a:solidFill>
                <a:cs typeface="Times New Roman" pitchFamily="18" charset="0"/>
              </a:rPr>
              <a:t>                   </a:t>
            </a:r>
            <a:r>
              <a:rPr lang="pt-BR" sz="1400" i="1" smtClean="0">
                <a:solidFill>
                  <a:srgbClr val="000000"/>
                </a:solidFill>
                <a:cs typeface="Times New Roman" pitchFamily="18" charset="0"/>
              </a:rPr>
              <a:t>(*) Custo da Mercadoria Vendida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2124075" y="1916113"/>
            <a:ext cx="1698625" cy="395287"/>
          </a:xfrm>
          <a:prstGeom prst="rect">
            <a:avLst/>
          </a:prstGeom>
          <a:solidFill>
            <a:srgbClr val="99CC00"/>
          </a:solidFill>
          <a:ln w="2857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/>
              <a:t>ALFA</a:t>
            </a:r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5219700" y="1844675"/>
            <a:ext cx="1698625" cy="395288"/>
          </a:xfrm>
          <a:prstGeom prst="rect">
            <a:avLst/>
          </a:prstGeom>
          <a:solidFill>
            <a:srgbClr val="99CC00"/>
          </a:solidFill>
          <a:ln w="2857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/>
              <a:t>BETA</a:t>
            </a:r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2484438" y="2492375"/>
            <a:ext cx="4098925" cy="808038"/>
          </a:xfrm>
          <a:prstGeom prst="rect">
            <a:avLst/>
          </a:prstGeom>
          <a:solidFill>
            <a:srgbClr val="FF9900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RSI =  </a:t>
            </a:r>
            <a:r>
              <a:rPr lang="pt-BR" sz="1800" u="sng"/>
              <a:t>       LUCRO      </a:t>
            </a:r>
            <a:r>
              <a:rPr lang="pt-BR" sz="1800"/>
              <a:t>         x  100</a:t>
            </a:r>
          </a:p>
          <a:p>
            <a:pPr>
              <a:spcBef>
                <a:spcPct val="50000"/>
              </a:spcBef>
            </a:pPr>
            <a:r>
              <a:rPr lang="pt-BR" sz="1800"/>
              <a:t>           INVESTIMENTO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3F60D-C4BD-4E26-A541-66448FBFDE13}" type="slidenum">
              <a:rPr lang="pt-BR" smtClean="0"/>
              <a:pPr/>
              <a:t>16</a:t>
            </a:fld>
            <a:endParaRPr lang="pt-BR" smtClean="0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6500" y="6350"/>
            <a:ext cx="7086600" cy="113347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Gestão de estoques</a:t>
            </a:r>
            <a:br>
              <a:rPr lang="pt-BR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1800" smtClean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Influência   dos   Giros   no   Capital   aplicado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362950" cy="55038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sz="2000" b="1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pt-BR" sz="2000" b="1" smtClean="0">
                <a:solidFill>
                  <a:srgbClr val="808080"/>
                </a:solidFill>
              </a:rPr>
              <a:t>Resultado da empresa ALFA</a:t>
            </a:r>
          </a:p>
          <a:p>
            <a:pPr lvl="3" eaLnBrk="1" hangingPunct="1">
              <a:defRPr/>
            </a:pPr>
            <a:r>
              <a:rPr lang="pt-BR" smtClean="0">
                <a:solidFill>
                  <a:srgbClr val="808080"/>
                </a:solidFill>
              </a:rPr>
              <a:t> RSI =  $</a:t>
            </a:r>
            <a:r>
              <a:rPr lang="pt-BR" u="sng" smtClean="0">
                <a:solidFill>
                  <a:srgbClr val="808080"/>
                </a:solidFill>
              </a:rPr>
              <a:t>2.600 </a:t>
            </a:r>
            <a:r>
              <a:rPr lang="pt-BR" smtClean="0">
                <a:solidFill>
                  <a:srgbClr val="808080"/>
                </a:solidFill>
              </a:rPr>
              <a:t>=   43,3%   e  Giro =  $</a:t>
            </a:r>
            <a:r>
              <a:rPr lang="pt-BR" u="sng" smtClean="0">
                <a:solidFill>
                  <a:srgbClr val="808080"/>
                </a:solidFill>
              </a:rPr>
              <a:t>26.000 </a:t>
            </a:r>
            <a:r>
              <a:rPr lang="pt-BR" smtClean="0">
                <a:solidFill>
                  <a:srgbClr val="808080"/>
                </a:solidFill>
              </a:rPr>
              <a:t> =  5,8 vezes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z="2000" smtClean="0">
                <a:solidFill>
                  <a:srgbClr val="808080"/>
                </a:solidFill>
              </a:rPr>
              <a:t>                 	         $6.000			   $  4.500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2000" smtClean="0">
              <a:solidFill>
                <a:srgbClr val="808080"/>
              </a:solidFill>
            </a:endParaRPr>
          </a:p>
          <a:p>
            <a:pPr eaLnBrk="1" hangingPunct="1">
              <a:buFont typeface="Wingdings" pitchFamily="2" charset="2"/>
              <a:buChar char="è"/>
              <a:defRPr/>
            </a:pPr>
            <a:r>
              <a:rPr lang="pt-BR" sz="2000" b="1" smtClean="0">
                <a:solidFill>
                  <a:srgbClr val="009900"/>
                </a:solidFill>
              </a:rPr>
              <a:t>Resultado da empresa  BETA</a:t>
            </a:r>
          </a:p>
          <a:p>
            <a:pPr lvl="3" eaLnBrk="1" hangingPunct="1">
              <a:defRPr/>
            </a:pPr>
            <a:r>
              <a:rPr lang="pt-BR" smtClean="0">
                <a:solidFill>
                  <a:srgbClr val="009900"/>
                </a:solidFill>
              </a:rPr>
              <a:t>RSI =  $</a:t>
            </a:r>
            <a:r>
              <a:rPr lang="pt-BR" u="sng" smtClean="0">
                <a:solidFill>
                  <a:srgbClr val="009900"/>
                </a:solidFill>
              </a:rPr>
              <a:t>2.600 </a:t>
            </a:r>
            <a:r>
              <a:rPr lang="pt-BR" smtClean="0">
                <a:solidFill>
                  <a:srgbClr val="009900"/>
                </a:solidFill>
              </a:rPr>
              <a:t>=   57,8%   e  Giro =  $</a:t>
            </a:r>
            <a:r>
              <a:rPr lang="pt-BR" u="sng" smtClean="0">
                <a:solidFill>
                  <a:srgbClr val="009900"/>
                </a:solidFill>
              </a:rPr>
              <a:t>26.000 </a:t>
            </a:r>
            <a:r>
              <a:rPr lang="pt-BR" smtClean="0">
                <a:solidFill>
                  <a:srgbClr val="009900"/>
                </a:solidFill>
              </a:rPr>
              <a:t> =  8,7 vezes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z="2000" smtClean="0">
                <a:solidFill>
                  <a:srgbClr val="009900"/>
                </a:solidFill>
              </a:rPr>
              <a:t>                 	        $4.500			   $ 3.000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2000" smtClean="0">
              <a:solidFill>
                <a:srgbClr val="009900"/>
              </a:solidFill>
            </a:endParaRPr>
          </a:p>
          <a:p>
            <a:pPr eaLnBrk="1" hangingPunct="1">
              <a:defRPr/>
            </a:pPr>
            <a:r>
              <a:rPr lang="pt-BR" sz="2000" smtClean="0">
                <a:solidFill>
                  <a:srgbClr val="009900"/>
                </a:solidFill>
              </a:rPr>
              <a:t>Empresa  BETA teve o </a:t>
            </a:r>
            <a:r>
              <a:rPr lang="pt-BR" sz="2000" b="1" u="sng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melhor desempenho</a:t>
            </a:r>
            <a:r>
              <a:rPr lang="pt-BR" sz="2000" smtClean="0">
                <a:solidFill>
                  <a:srgbClr val="009900"/>
                </a:solidFill>
              </a:rPr>
              <a:t> devido ao menor volume de capital empregado em estoques.</a:t>
            </a:r>
          </a:p>
          <a:p>
            <a:pPr eaLnBrk="1" hangingPunct="1">
              <a:defRPr/>
            </a:pPr>
            <a:r>
              <a:rPr lang="pt-BR" sz="2000" smtClean="0">
                <a:solidFill>
                  <a:srgbClr val="009900"/>
                </a:solidFill>
              </a:rPr>
              <a:t>Conclui-se que o planejamento eficaz dos estoques gera melhorias consideráveis nos resultados das cias.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2000" smtClean="0">
              <a:solidFill>
                <a:srgbClr val="009900"/>
              </a:solidFill>
            </a:endParaRP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971550" y="5589588"/>
            <a:ext cx="7056438" cy="536575"/>
          </a:xfrm>
          <a:prstGeom prst="rect">
            <a:avLst/>
          </a:prstGeom>
          <a:gradFill rotWithShape="0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pt-BR" sz="1400" b="1"/>
              <a:t>IMPORTANTE, AMBAS AS CIAS. APRESENTARAM O MESMO VOLUME DE VENDAS E DE LUCRATIVADE!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23B7D-8CFA-4DCC-9100-E7095378DBBC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11163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Dimensionamento e controle de estoques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357188" y="785813"/>
            <a:ext cx="8429625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pt-BR" sz="2000" dirty="0">
                <a:solidFill>
                  <a:srgbClr val="000000"/>
                </a:solidFill>
              </a:rPr>
              <a:t>A empresa XPTO, apresenta vendas no período no valor de R$ 5.800,00 e capital de R$ 4500,00</a:t>
            </a:r>
          </a:p>
          <a:p>
            <a:pPr marL="457200" indent="-457200">
              <a:defRPr/>
            </a:pPr>
            <a:r>
              <a:rPr lang="pt-BR" sz="2000" dirty="0">
                <a:solidFill>
                  <a:srgbClr val="000000"/>
                </a:solidFill>
              </a:rPr>
              <a:t>Calcule a rentabilidade e o giro</a:t>
            </a:r>
          </a:p>
          <a:p>
            <a:pPr>
              <a:defRPr/>
            </a:pPr>
            <a:endParaRPr lang="pt-BR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pt-BR" sz="2000" dirty="0">
                <a:solidFill>
                  <a:srgbClr val="000000"/>
                </a:solidFill>
              </a:rPr>
              <a:t>2. A empresa XPTO, apresenta receita no período no valor de R$ 3.800,00 e despesas de R$ 3.458,00. O capital nesse mesmo período é de permanente – R$ 1.000,00 ; circulante – R$ 500,00; realizável – R$ 800,00.</a:t>
            </a:r>
          </a:p>
          <a:p>
            <a:pPr>
              <a:defRPr/>
            </a:pPr>
            <a:r>
              <a:rPr lang="pt-BR" sz="2000" dirty="0">
                <a:solidFill>
                  <a:srgbClr val="000000"/>
                </a:solidFill>
              </a:rPr>
              <a:t>Calcule a rentabilidade e o giro</a:t>
            </a:r>
          </a:p>
          <a:p>
            <a:pPr>
              <a:defRPr/>
            </a:pPr>
            <a:endParaRPr lang="pt-BR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pt-BR" sz="2000" dirty="0">
                <a:solidFill>
                  <a:srgbClr val="000000"/>
                </a:solidFill>
              </a:rPr>
              <a:t>3. A empresa XPTO, apresenta receita no período no valor de R$ 3.800,00 , CMV – R$ 1000,00 e despesas de R$ 1.200,00. O capital nesse mesmo período é Permanente – R$ 1.000,00 ; circulante – R$ 500,00; realizável – R$ 800,00.</a:t>
            </a:r>
          </a:p>
          <a:p>
            <a:pPr>
              <a:defRPr/>
            </a:pPr>
            <a:r>
              <a:rPr lang="pt-BR" sz="2000" dirty="0">
                <a:solidFill>
                  <a:srgbClr val="000000"/>
                </a:solidFill>
              </a:rPr>
              <a:t>No Capital circulante temos o estoque no valor de R$ 300,00 , se reduzirmos em R$ 100,00 seu valor qual será o resultado</a:t>
            </a:r>
          </a:p>
          <a:p>
            <a:pPr>
              <a:defRPr/>
            </a:pPr>
            <a:r>
              <a:rPr lang="pt-BR" sz="2000" dirty="0">
                <a:solidFill>
                  <a:srgbClr val="000000"/>
                </a:solidFill>
              </a:rPr>
              <a:t>Calcule situação atual da empresa e como ficará com a alteração do valor do estoque : Rentabilidade; Giro e RSI.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FD4C8-74CF-490C-9689-C4F62959AA34}" type="slidenum">
              <a:rPr lang="pt-BR" smtClean="0"/>
              <a:pPr/>
              <a:t>18</a:t>
            </a:fld>
            <a:endParaRPr lang="pt-BR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7063" y="2995613"/>
            <a:ext cx="1938337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Dimensionamento e controle de estoques</a:t>
            </a:r>
          </a:p>
        </p:txBody>
      </p:sp>
      <p:sp>
        <p:nvSpPr>
          <p:cNvPr id="3277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pt-BR" sz="2000" smtClean="0"/>
              <a:t>Método da média móvel</a:t>
            </a:r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1258888" y="1524000"/>
            <a:ext cx="6553200" cy="1846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/>
              <a:t>	</a:t>
            </a:r>
            <a:endParaRPr lang="pt-BR" sz="1200" b="1"/>
          </a:p>
          <a:p>
            <a:r>
              <a:rPr lang="pt-BR" sz="1200" b="1"/>
              <a:t>	</a:t>
            </a:r>
            <a:endParaRPr lang="en-US" sz="1200" b="1"/>
          </a:p>
          <a:p>
            <a:r>
              <a:rPr lang="en-US" sz="1200" b="1"/>
              <a:t>        _	c1 + c2+ c 3….</a:t>
            </a:r>
            <a:r>
              <a:rPr lang="en-US" sz="1200" b="1" u="sng"/>
              <a:t>                  </a:t>
            </a:r>
            <a:endParaRPr lang="en-US" sz="1200" b="1"/>
          </a:p>
          <a:p>
            <a:r>
              <a:rPr lang="pt-BR" sz="1200" b="1"/>
              <a:t>=     ___________        </a:t>
            </a:r>
            <a:r>
              <a:rPr lang="pt-BR" sz="1200" b="1" i="1"/>
              <a:t>onde:    C  = consumo nos periodos anteriores</a:t>
            </a:r>
          </a:p>
          <a:p>
            <a:r>
              <a:rPr lang="pt-BR" sz="1200" b="1"/>
              <a:t>	n			</a:t>
            </a:r>
          </a:p>
          <a:p>
            <a:r>
              <a:rPr lang="pt-BR" sz="1200" b="1"/>
              <a:t>	 	                    </a:t>
            </a:r>
            <a:r>
              <a:rPr lang="pt-BR" sz="1200" b="1" i="1"/>
              <a:t>n   = numero de periodos</a:t>
            </a:r>
            <a:r>
              <a:rPr lang="pt-BR" sz="1200" b="1"/>
              <a:t>	</a:t>
            </a:r>
          </a:p>
          <a:p>
            <a:r>
              <a:rPr lang="pt-BR" sz="1200" b="1"/>
              <a:t>                               </a:t>
            </a:r>
          </a:p>
          <a:p>
            <a:r>
              <a:rPr lang="pt-BR" sz="1200" b="1"/>
              <a:t>		</a:t>
            </a:r>
            <a:r>
              <a:rPr lang="en-US" sz="1200" b="1"/>
              <a:t> </a:t>
            </a:r>
            <a:r>
              <a:rPr lang="pt-BR" sz="1200" b="1"/>
              <a:t>x = Consumo médio	</a:t>
            </a:r>
          </a:p>
          <a:p>
            <a:r>
              <a:rPr lang="pt-BR" sz="1200" b="1"/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DF79C-50E7-49C0-B31E-85E07A999CF6}" type="slidenum">
              <a:rPr lang="pt-BR" smtClean="0"/>
              <a:pPr/>
              <a:t>19</a:t>
            </a:fld>
            <a:endParaRPr lang="pt-BR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7063" y="2995613"/>
            <a:ext cx="1938337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Dimensionamento e controle de estoques</a:t>
            </a:r>
          </a:p>
        </p:txBody>
      </p:sp>
      <p:sp>
        <p:nvSpPr>
          <p:cNvPr id="3379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pt-BR" sz="2000" smtClean="0"/>
              <a:t>Método da média ponderada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1258888" y="1524000"/>
            <a:ext cx="6553200" cy="1657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/>
              <a:t>	</a:t>
            </a:r>
            <a:r>
              <a:rPr lang="pt-BR" sz="1200" b="1"/>
              <a:t>n</a:t>
            </a:r>
          </a:p>
          <a:p>
            <a:r>
              <a:rPr lang="pt-BR" sz="1200" b="1"/>
              <a:t>	</a:t>
            </a:r>
            <a:r>
              <a:rPr lang="pt-BR" sz="1200" b="1">
                <a:sym typeface="Symbol" pitchFamily="18" charset="2"/>
              </a:rPr>
              <a:t></a:t>
            </a:r>
            <a:r>
              <a:rPr lang="pt-BR" sz="1200" b="1"/>
              <a:t> C i . </a:t>
            </a:r>
            <a:r>
              <a:rPr lang="en-US" sz="1200" b="1"/>
              <a:t>X i</a:t>
            </a:r>
          </a:p>
          <a:p>
            <a:r>
              <a:rPr lang="en-US" sz="1200" b="1"/>
              <a:t>        _	</a:t>
            </a:r>
            <a:r>
              <a:rPr lang="en-US" sz="1200" b="1" u="sng"/>
              <a:t>i = 1                    </a:t>
            </a:r>
            <a:endParaRPr lang="en-US" sz="1200" b="1"/>
          </a:p>
          <a:p>
            <a:r>
              <a:rPr lang="en-US" sz="1200" b="1"/>
              <a:t>        </a:t>
            </a:r>
            <a:r>
              <a:rPr lang="pt-BR" sz="1200" b="1"/>
              <a:t>X i =     ___________        </a:t>
            </a:r>
            <a:r>
              <a:rPr lang="pt-BR" sz="1200" b="1" i="1"/>
              <a:t>onde:    C i  = peso dado ao i-ésimo valor</a:t>
            </a:r>
          </a:p>
          <a:p>
            <a:r>
              <a:rPr lang="pt-BR" sz="1200" b="1"/>
              <a:t>	n			</a:t>
            </a:r>
          </a:p>
          <a:p>
            <a:r>
              <a:rPr lang="pt-BR" sz="1200" b="1"/>
              <a:t>	</a:t>
            </a:r>
            <a:r>
              <a:rPr lang="pt-BR" sz="1200" b="1">
                <a:sym typeface="Symbol" pitchFamily="18" charset="2"/>
              </a:rPr>
              <a:t></a:t>
            </a:r>
            <a:r>
              <a:rPr lang="pt-BR" sz="1200" b="1"/>
              <a:t>  C i 	                    </a:t>
            </a:r>
            <a:r>
              <a:rPr lang="pt-BR" sz="1200" b="1" i="1"/>
              <a:t>Xi   = unidades consumidas  no i-ésimo ano	</a:t>
            </a:r>
            <a:r>
              <a:rPr lang="pt-BR" sz="1200" b="1"/>
              <a:t>		</a:t>
            </a:r>
          </a:p>
          <a:p>
            <a:r>
              <a:rPr lang="pt-BR" sz="1200" b="1"/>
              <a:t>	i = 1		</a:t>
            </a:r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611188" y="3375025"/>
            <a:ext cx="3721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pt-BR" sz="1800"/>
              <a:t>  </a:t>
            </a:r>
            <a:r>
              <a:rPr lang="pt-BR" sz="2000"/>
              <a:t>Método da média ponderada</a:t>
            </a:r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1258888" y="4048125"/>
            <a:ext cx="6553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X t = </a:t>
            </a:r>
            <a:r>
              <a:rPr lang="pt-BR" sz="1800">
                <a:sym typeface="Symbol" pitchFamily="18" charset="2"/>
              </a:rPr>
              <a:t></a:t>
            </a:r>
            <a:r>
              <a:rPr lang="pt-BR" sz="1800"/>
              <a:t> . X </a:t>
            </a:r>
            <a:r>
              <a:rPr lang="pt-BR" sz="1200"/>
              <a:t>t - 1</a:t>
            </a:r>
            <a:r>
              <a:rPr lang="pt-BR" sz="1800"/>
              <a:t> + (1 - </a:t>
            </a:r>
            <a:r>
              <a:rPr lang="pt-BR" sz="1800">
                <a:sym typeface="Symbol" pitchFamily="18" charset="2"/>
              </a:rPr>
              <a:t></a:t>
            </a:r>
            <a:r>
              <a:rPr lang="pt-BR" sz="1800"/>
              <a:t>) . X </a:t>
            </a:r>
            <a:r>
              <a:rPr lang="pt-BR" sz="1200"/>
              <a:t>t - 1</a:t>
            </a:r>
            <a:r>
              <a:rPr lang="pt-BR" sz="1800"/>
              <a:t> </a:t>
            </a:r>
          </a:p>
          <a:p>
            <a:pPr>
              <a:spcBef>
                <a:spcPct val="50000"/>
              </a:spcBef>
            </a:pPr>
            <a:r>
              <a:rPr lang="pt-BR" sz="1200" b="1" i="1"/>
              <a:t>onde :</a:t>
            </a:r>
          </a:p>
          <a:p>
            <a:pPr>
              <a:spcBef>
                <a:spcPct val="50000"/>
              </a:spcBef>
            </a:pPr>
            <a:r>
              <a:rPr lang="pt-BR" sz="1200"/>
              <a:t>X t       =  previsão para o período seguinte</a:t>
            </a:r>
          </a:p>
          <a:p>
            <a:pPr>
              <a:spcBef>
                <a:spcPct val="50000"/>
              </a:spcBef>
              <a:buFont typeface="Symbol" pitchFamily="18" charset="2"/>
              <a:buChar char="a"/>
            </a:pPr>
            <a:r>
              <a:rPr lang="pt-BR" sz="1200">
                <a:sym typeface="Symbol" pitchFamily="18" charset="2"/>
              </a:rPr>
              <a:t>         =  coeficiente de ajuste a tendência (alteração no padrão de consumo)</a:t>
            </a:r>
          </a:p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pt-BR" sz="1200"/>
              <a:t>X </a:t>
            </a:r>
            <a:r>
              <a:rPr lang="pt-BR" sz="800"/>
              <a:t>t – 1     </a:t>
            </a:r>
            <a:r>
              <a:rPr lang="pt-BR" sz="1200"/>
              <a:t>=   demanda real do período anterior</a:t>
            </a:r>
          </a:p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pt-BR" sz="1200"/>
              <a:t>X </a:t>
            </a:r>
            <a:r>
              <a:rPr lang="pt-BR" sz="800"/>
              <a:t>t – 1</a:t>
            </a:r>
            <a:r>
              <a:rPr lang="pt-BR" sz="1200"/>
              <a:t>    =  previsão realizada no período anterior</a:t>
            </a:r>
          </a:p>
        </p:txBody>
      </p:sp>
      <p:sp>
        <p:nvSpPr>
          <p:cNvPr id="33801" name="Line 8"/>
          <p:cNvSpPr>
            <a:spLocks noChangeShapeType="1"/>
          </p:cNvSpPr>
          <p:nvPr/>
        </p:nvSpPr>
        <p:spPr bwMode="auto">
          <a:xfrm>
            <a:off x="3779838" y="4119563"/>
            <a:ext cx="1444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802" name="Line 9"/>
          <p:cNvSpPr>
            <a:spLocks noChangeShapeType="1"/>
          </p:cNvSpPr>
          <p:nvPr/>
        </p:nvSpPr>
        <p:spPr bwMode="auto">
          <a:xfrm>
            <a:off x="1331913" y="4119563"/>
            <a:ext cx="1444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803" name="Line 10"/>
          <p:cNvSpPr>
            <a:spLocks noChangeShapeType="1"/>
          </p:cNvSpPr>
          <p:nvPr/>
        </p:nvSpPr>
        <p:spPr bwMode="auto">
          <a:xfrm>
            <a:off x="1331913" y="555942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804" name="Line 11"/>
          <p:cNvSpPr>
            <a:spLocks noChangeShapeType="1"/>
          </p:cNvSpPr>
          <p:nvPr/>
        </p:nvSpPr>
        <p:spPr bwMode="auto">
          <a:xfrm>
            <a:off x="1331913" y="469582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805" name="Line 12"/>
          <p:cNvSpPr>
            <a:spLocks noChangeShapeType="1"/>
          </p:cNvSpPr>
          <p:nvPr/>
        </p:nvSpPr>
        <p:spPr bwMode="auto">
          <a:xfrm>
            <a:off x="1042988" y="3933825"/>
            <a:ext cx="352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806" name="Line 13"/>
          <p:cNvSpPr>
            <a:spLocks noChangeShapeType="1"/>
          </p:cNvSpPr>
          <p:nvPr/>
        </p:nvSpPr>
        <p:spPr bwMode="auto">
          <a:xfrm>
            <a:off x="1042988" y="4437063"/>
            <a:ext cx="352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807" name="Line 14"/>
          <p:cNvSpPr>
            <a:spLocks noChangeShapeType="1"/>
          </p:cNvSpPr>
          <p:nvPr/>
        </p:nvSpPr>
        <p:spPr bwMode="auto">
          <a:xfrm>
            <a:off x="4572000" y="39338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808" name="Line 15"/>
          <p:cNvSpPr>
            <a:spLocks noChangeShapeType="1"/>
          </p:cNvSpPr>
          <p:nvPr/>
        </p:nvSpPr>
        <p:spPr bwMode="auto">
          <a:xfrm>
            <a:off x="1042988" y="39338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9A80-D512-4B17-9B1D-5A1A50D9DB30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992188" y="76200"/>
            <a:ext cx="7486650" cy="1143000"/>
          </a:xfrm>
        </p:spPr>
        <p:txBody>
          <a:bodyPr/>
          <a:lstStyle/>
          <a:p>
            <a:pPr algn="ctr" eaLnBrk="1" hangingPunct="1"/>
            <a:r>
              <a:rPr lang="pt-BR" sz="3600" smtClean="0"/>
              <a:t>Cadeia de Suprimentos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89050"/>
            <a:ext cx="7772400" cy="4876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pt-BR" sz="2400" dirty="0" smtClean="0"/>
              <a:t>“Cadeia de Suprimentos é o conjunto de todas as  atividades relativas ao fluxo físico e ao processo de transformação de produtos, desde o estágio original da matéria-prima (natureza) até o usuário final   (consumidor), assim como o fluxo das informações”.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endParaRPr lang="pt-BR" sz="2400" dirty="0" smtClean="0"/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pt-BR" sz="2400" dirty="0" smtClean="0"/>
              <a:t>“Gestão da Cadeia de Suprimentos é a integração dos processos  fundamentais do negócio da empresa, desde a origem das matérias-primas até os usuários finais, através das firmas que fornecem produtos, serviços e informações que adicionam valor para os consumidores e acionistas”.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endParaRPr lang="pt-BR" sz="2400" dirty="0" smtClean="0"/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pt-BR" sz="1100" dirty="0" err="1" smtClean="0"/>
              <a:t>Profº</a:t>
            </a:r>
            <a:r>
              <a:rPr lang="pt-BR" sz="1100" dirty="0" smtClean="0"/>
              <a:t> </a:t>
            </a:r>
            <a:r>
              <a:rPr lang="pt-BR" sz="1100" dirty="0" err="1" smtClean="0"/>
              <a:t>Macir</a:t>
            </a:r>
            <a:r>
              <a:rPr lang="pt-BR" sz="1100" dirty="0" smtClean="0"/>
              <a:t> Bernardo de Oliveira / Wagner Valentin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endParaRPr lang="pt-BR" sz="2400" dirty="0" smtClean="0"/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327BE-FE01-435D-BBCE-4CCECBD783AC}" type="slidenum">
              <a:rPr lang="pt-BR" smtClean="0"/>
              <a:pPr/>
              <a:t>20</a:t>
            </a:fld>
            <a:endParaRPr lang="pt-BR" smtClean="0"/>
          </a:p>
        </p:txBody>
      </p:sp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Dimensionamento e controle de estoques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pt-BR" sz="2000" smtClean="0"/>
              <a:t>Método dos mínimos quadrados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838200" y="1981200"/>
            <a:ext cx="7416800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Esse método é usado para determinar a melhor linha de ajuste que passa mais perto de todos os dados coletados.</a:t>
            </a:r>
          </a:p>
          <a:p>
            <a:pPr>
              <a:spcBef>
                <a:spcPct val="50000"/>
              </a:spcBef>
            </a:pPr>
            <a:endParaRPr lang="pt-BR" sz="1800"/>
          </a:p>
          <a:p>
            <a:pPr>
              <a:spcBef>
                <a:spcPct val="50000"/>
              </a:spcBef>
            </a:pPr>
            <a:r>
              <a:rPr lang="pt-BR" sz="1800"/>
              <a:t>Equação da reta </a:t>
            </a:r>
            <a:r>
              <a:rPr lang="pt-BR" sz="1800">
                <a:sym typeface="Wingdings" pitchFamily="2" charset="2"/>
              </a:rPr>
              <a:t>      </a:t>
            </a:r>
            <a:r>
              <a:rPr lang="pt-BR" sz="2000" b="1"/>
              <a:t>Yp = a + bx	</a:t>
            </a:r>
          </a:p>
          <a:p>
            <a:pPr>
              <a:spcBef>
                <a:spcPct val="50000"/>
              </a:spcBef>
            </a:pPr>
            <a:endParaRPr lang="pt-BR" sz="1800"/>
          </a:p>
          <a:p>
            <a:pPr>
              <a:spcBef>
                <a:spcPct val="50000"/>
              </a:spcBef>
            </a:pPr>
            <a:r>
              <a:rPr lang="pt-BR" sz="1800"/>
              <a:t>Para solução da equação deve-se resolver duas outras equações, que são solucionadas com os dados coletados dos consumos reais:</a:t>
            </a:r>
          </a:p>
          <a:p>
            <a:pPr>
              <a:spcBef>
                <a:spcPct val="50000"/>
              </a:spcBef>
            </a:pPr>
            <a:r>
              <a:rPr lang="pt-BR" sz="1800"/>
              <a:t> equação 1      </a:t>
            </a:r>
            <a:r>
              <a:rPr lang="pt-BR" sz="1800">
                <a:sym typeface="Symbol" pitchFamily="18" charset="2"/>
              </a:rPr>
              <a:t></a:t>
            </a:r>
            <a:r>
              <a:rPr lang="pt-BR" sz="1800"/>
              <a:t>y    = N.a     +   b. </a:t>
            </a:r>
            <a:r>
              <a:rPr lang="pt-BR" sz="1800">
                <a:sym typeface="Symbol" pitchFamily="18" charset="2"/>
              </a:rPr>
              <a:t></a:t>
            </a:r>
            <a:r>
              <a:rPr lang="pt-BR" sz="1800"/>
              <a:t>x </a:t>
            </a:r>
          </a:p>
          <a:p>
            <a:pPr>
              <a:spcBef>
                <a:spcPct val="50000"/>
              </a:spcBef>
            </a:pPr>
            <a:r>
              <a:rPr lang="pt-BR" sz="1800">
                <a:sym typeface="Symbol" pitchFamily="18" charset="2"/>
              </a:rPr>
              <a:t> equação 2      </a:t>
            </a:r>
            <a:r>
              <a:rPr lang="pt-BR" sz="1800"/>
              <a:t>x.y = a . </a:t>
            </a:r>
            <a:r>
              <a:rPr lang="pt-BR" sz="1800">
                <a:sym typeface="Symbol" pitchFamily="18" charset="2"/>
              </a:rPr>
              <a:t></a:t>
            </a:r>
            <a:r>
              <a:rPr lang="pt-BR" sz="1800"/>
              <a:t>x  +   b. </a:t>
            </a:r>
            <a:r>
              <a:rPr lang="pt-BR" sz="1800">
                <a:sym typeface="Symbol" pitchFamily="18" charset="2"/>
              </a:rPr>
              <a:t></a:t>
            </a:r>
            <a:r>
              <a:rPr lang="pt-BR" sz="1800"/>
              <a:t>x2</a:t>
            </a:r>
          </a:p>
        </p:txBody>
      </p:sp>
      <p:sp>
        <p:nvSpPr>
          <p:cNvPr id="34822" name="Line 5"/>
          <p:cNvSpPr>
            <a:spLocks noChangeShapeType="1"/>
          </p:cNvSpPr>
          <p:nvPr/>
        </p:nvSpPr>
        <p:spPr bwMode="auto">
          <a:xfrm>
            <a:off x="2987675" y="2924175"/>
            <a:ext cx="2089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4823" name="Line 6"/>
          <p:cNvSpPr>
            <a:spLocks noChangeShapeType="1"/>
          </p:cNvSpPr>
          <p:nvPr/>
        </p:nvSpPr>
        <p:spPr bwMode="auto">
          <a:xfrm>
            <a:off x="2987675" y="2924175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4824" name="Line 7"/>
          <p:cNvSpPr>
            <a:spLocks noChangeShapeType="1"/>
          </p:cNvSpPr>
          <p:nvPr/>
        </p:nvSpPr>
        <p:spPr bwMode="auto">
          <a:xfrm>
            <a:off x="2987675" y="3573463"/>
            <a:ext cx="2089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4825" name="Line 8"/>
          <p:cNvSpPr>
            <a:spLocks noChangeShapeType="1"/>
          </p:cNvSpPr>
          <p:nvPr/>
        </p:nvSpPr>
        <p:spPr bwMode="auto">
          <a:xfrm>
            <a:off x="5076825" y="2924175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29D9D-72B2-4B24-90D4-66ED2769FAA4}" type="slidenum">
              <a:rPr lang="pt-BR" smtClean="0"/>
              <a:pPr/>
              <a:t>21</a:t>
            </a:fld>
            <a:endParaRPr lang="pt-BR" smtClean="0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11163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Gestão de estoques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pt-BR" sz="2000" b="1" smtClean="0"/>
              <a:t>Objetivos</a:t>
            </a:r>
          </a:p>
          <a:p>
            <a:pPr eaLnBrk="1" hangingPunct="1">
              <a:buFont typeface="Wingdings" pitchFamily="2" charset="2"/>
              <a:buNone/>
            </a:pPr>
            <a:endParaRPr lang="pt-BR" sz="2000" smtClean="0"/>
          </a:p>
          <a:p>
            <a:pPr lvl="1" eaLnBrk="1" hangingPunct="1"/>
            <a:r>
              <a:rPr lang="pt-BR" sz="2000" smtClean="0"/>
              <a:t>Manutenção do estoque mínimo;</a:t>
            </a:r>
          </a:p>
          <a:p>
            <a:pPr lvl="1" eaLnBrk="1" hangingPunct="1"/>
            <a:r>
              <a:rPr lang="pt-BR" sz="2000" smtClean="0"/>
              <a:t>Manutenção do equilíbrio dos estoques;</a:t>
            </a:r>
          </a:p>
          <a:p>
            <a:pPr lvl="1" eaLnBrk="1" hangingPunct="1"/>
            <a:r>
              <a:rPr lang="pt-BR" sz="2000" smtClean="0"/>
              <a:t>Melhoria do giro dos estoques;</a:t>
            </a:r>
          </a:p>
          <a:p>
            <a:pPr lvl="2" eaLnBrk="1" hangingPunct="1"/>
            <a:r>
              <a:rPr lang="pt-BR" sz="1800" smtClean="0"/>
              <a:t>Menor custo de armazenagem;</a:t>
            </a:r>
          </a:p>
          <a:p>
            <a:pPr lvl="2" eaLnBrk="1" hangingPunct="1"/>
            <a:r>
              <a:rPr lang="pt-BR" sz="1800" smtClean="0"/>
              <a:t>Menor volume de dinheiro empatado em estoques;</a:t>
            </a:r>
          </a:p>
          <a:p>
            <a:pPr lvl="2" eaLnBrk="1" hangingPunct="1"/>
            <a:r>
              <a:rPr lang="pt-BR" sz="1800" smtClean="0"/>
              <a:t>Maior Retorno sobre o Investimento</a:t>
            </a:r>
          </a:p>
          <a:p>
            <a:pPr lvl="1" eaLnBrk="1" hangingPunct="1"/>
            <a:r>
              <a:rPr lang="pt-BR" sz="2000" smtClean="0"/>
              <a:t>Garantir o atendimento das demandas/ requisições;</a:t>
            </a:r>
          </a:p>
          <a:p>
            <a:pPr lvl="1" eaLnBrk="1" hangingPunct="1"/>
            <a:r>
              <a:rPr lang="pt-BR" sz="2000" smtClean="0"/>
              <a:t>Evitar excesso de estoques.</a:t>
            </a:r>
          </a:p>
          <a:p>
            <a:pPr lvl="2" eaLnBrk="1" hangingPunct="1"/>
            <a:endParaRPr lang="pt-BR" sz="1800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7164388" y="4508500"/>
          <a:ext cx="1457325" cy="1638300"/>
        </p:xfrm>
        <a:graphic>
          <a:graphicData uri="http://schemas.openxmlformats.org/presentationml/2006/ole">
            <p:oleObj spid="_x0000_s3074" name="Clip" r:id="rId4" imgW="2314440" imgH="26002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DEAAE-FE9F-4CAF-B818-74C59851E79E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87363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Gestão de estoques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pt-BR" sz="2000" b="1" smtClean="0"/>
              <a:t>Rotatividade ou Giro dos estoques</a:t>
            </a:r>
          </a:p>
          <a:p>
            <a:pPr eaLnBrk="1" hangingPunct="1">
              <a:buFont typeface="Wingdings" pitchFamily="2" charset="2"/>
              <a:buNone/>
            </a:pPr>
            <a:endParaRPr lang="pt-BR" sz="2000" smtClean="0"/>
          </a:p>
          <a:p>
            <a:pPr eaLnBrk="1" hangingPunct="1">
              <a:buFont typeface="Wingdings" pitchFamily="2" charset="2"/>
              <a:buNone/>
            </a:pPr>
            <a:r>
              <a:rPr lang="pt-BR" sz="2000" smtClean="0">
                <a:sym typeface="Wingdings" pitchFamily="2" charset="2"/>
              </a:rPr>
              <a:t>	 </a:t>
            </a:r>
            <a:r>
              <a:rPr lang="pt-BR" sz="2000" smtClean="0"/>
              <a:t>Rotação ou Giro  =    </a:t>
            </a:r>
            <a:r>
              <a:rPr lang="pt-BR" sz="2000" u="sng" smtClean="0"/>
              <a:t>Consumo Anual (faturamento)</a:t>
            </a:r>
            <a:r>
              <a:rPr lang="pt-BR" sz="2000" i="1" smtClean="0">
                <a:solidFill>
                  <a:srgbClr val="0000FF"/>
                </a:solidFill>
              </a:rPr>
              <a:t>    (vezes)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000" smtClean="0"/>
              <a:t>                                                  Estoque Médio Mensal</a:t>
            </a:r>
          </a:p>
          <a:p>
            <a:pPr eaLnBrk="1" hangingPunct="1">
              <a:buFont typeface="Wingdings" pitchFamily="2" charset="2"/>
              <a:buNone/>
            </a:pPr>
            <a:endParaRPr lang="pt-BR" sz="200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pt-BR" sz="2000" b="1" smtClean="0"/>
              <a:t>Antigiro ou Taxa de cobertura (Relação E/V)</a:t>
            </a:r>
          </a:p>
          <a:p>
            <a:pPr eaLnBrk="1" hangingPunct="1"/>
            <a:endParaRPr lang="pt-BR" sz="2000" b="1" smtClean="0"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t-BR" sz="2000" b="1" smtClean="0">
                <a:sym typeface="Wingdings" pitchFamily="2" charset="2"/>
              </a:rPr>
              <a:t>	  </a:t>
            </a:r>
            <a:r>
              <a:rPr lang="pt-BR" sz="2000" smtClean="0">
                <a:sym typeface="Wingdings" pitchFamily="2" charset="2"/>
              </a:rPr>
              <a:t>Antigiro  =  </a:t>
            </a:r>
            <a:r>
              <a:rPr lang="pt-BR" sz="2000" u="sng" smtClean="0">
                <a:sym typeface="Wingdings" pitchFamily="2" charset="2"/>
              </a:rPr>
              <a:t>Estoque Médio Mensal </a:t>
            </a:r>
            <a:r>
              <a:rPr lang="pt-BR" sz="2000" i="1" smtClean="0">
                <a:solidFill>
                  <a:srgbClr val="0000FF"/>
                </a:solidFill>
                <a:sym typeface="Wingdings" pitchFamily="2" charset="2"/>
              </a:rPr>
              <a:t>                             (meses)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000" smtClean="0">
                <a:sym typeface="Wingdings" pitchFamily="2" charset="2"/>
              </a:rPr>
              <a:t>                              Venda Média Mensal</a:t>
            </a:r>
          </a:p>
          <a:p>
            <a:pPr eaLnBrk="1" hangingPunct="1">
              <a:buFont typeface="Wingdings" pitchFamily="2" charset="2"/>
              <a:buNone/>
            </a:pPr>
            <a:endParaRPr lang="pt-BR" sz="2000" smtClean="0">
              <a:sym typeface="Wingdings" pitchFamily="2" charset="2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pt-BR" sz="2000" b="1" smtClean="0">
                <a:sym typeface="Wingdings" pitchFamily="2" charset="2"/>
              </a:rPr>
              <a:t>TD – Tempo de duração dos estoques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000" smtClean="0">
                <a:sym typeface="Wingdings" pitchFamily="2" charset="2"/>
              </a:rPr>
              <a:t>       TD    =   </a:t>
            </a:r>
            <a:r>
              <a:rPr lang="pt-BR" sz="2000" u="sng" smtClean="0">
                <a:sym typeface="Wingdings" pitchFamily="2" charset="2"/>
              </a:rPr>
              <a:t>n</a:t>
            </a:r>
            <a:r>
              <a:rPr lang="en-US" sz="2000" u="sng" smtClean="0">
                <a:cs typeface="Arial" charset="0"/>
                <a:sym typeface="Wingdings" pitchFamily="2" charset="2"/>
              </a:rPr>
              <a:t>° </a:t>
            </a:r>
            <a:r>
              <a:rPr lang="pt-BR" sz="2000" u="sng" smtClean="0">
                <a:cs typeface="Arial" charset="0"/>
                <a:sym typeface="Wingdings" pitchFamily="2" charset="2"/>
              </a:rPr>
              <a:t>meses</a:t>
            </a:r>
            <a:r>
              <a:rPr lang="en-US" sz="2000" u="sng" smtClean="0">
                <a:cs typeface="Arial" charset="0"/>
                <a:sym typeface="Wingdings" pitchFamily="2" charset="2"/>
              </a:rPr>
              <a:t>  x  30 </a:t>
            </a:r>
            <a:r>
              <a:rPr lang="en-US" sz="2000" i="1" smtClean="0">
                <a:solidFill>
                  <a:srgbClr val="0000FF"/>
                </a:solidFill>
                <a:cs typeface="Arial" charset="0"/>
                <a:sym typeface="Wingdings" pitchFamily="2" charset="2"/>
              </a:rPr>
              <a:t>                                                 (dias)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cs typeface="Arial" charset="0"/>
                <a:sym typeface="Wingdings" pitchFamily="2" charset="2"/>
              </a:rPr>
              <a:t>                                Giro</a:t>
            </a:r>
            <a:endParaRPr lang="en-US" sz="2000" smtClean="0">
              <a:cs typeface="Arial" charset="0"/>
            </a:endParaRPr>
          </a:p>
        </p:txBody>
      </p:sp>
      <p:pic>
        <p:nvPicPr>
          <p:cNvPr id="35845" name="Picture 4" descr="BS00878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9325" y="304800"/>
            <a:ext cx="10826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70F5F-F360-47E6-BA1D-7F35F28C8E63}" type="slidenum">
              <a:rPr lang="pt-BR" smtClean="0"/>
              <a:pPr/>
              <a:t>23</a:t>
            </a:fld>
            <a:endParaRPr lang="pt-BR" smtClean="0"/>
          </a:p>
        </p:txBody>
      </p:sp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-14288"/>
            <a:ext cx="7086600" cy="1028701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Gestão de estoques</a:t>
            </a:r>
            <a:br>
              <a:rPr lang="pt-BR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1800" smtClean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Sistema de Controle de Estoque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576887"/>
          </a:xfrm>
        </p:spPr>
        <p:txBody>
          <a:bodyPr/>
          <a:lstStyle/>
          <a:p>
            <a:pPr eaLnBrk="1" hangingPunct="1"/>
            <a:r>
              <a:rPr lang="pt-BR" sz="2000" smtClean="0"/>
              <a:t>Estoque de Segurança com grau de atendimento definido</a:t>
            </a:r>
          </a:p>
          <a:p>
            <a:pPr eaLnBrk="1" hangingPunct="1"/>
            <a:endParaRPr lang="pt-BR" sz="2000" smtClean="0"/>
          </a:p>
          <a:p>
            <a:pPr eaLnBrk="1" hangingPunct="1"/>
            <a:endParaRPr lang="pt-BR" sz="2000" smtClean="0"/>
          </a:p>
        </p:txBody>
      </p:sp>
      <p:pic>
        <p:nvPicPr>
          <p:cNvPr id="36869" name="Picture 4" descr="~AUT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557338"/>
            <a:ext cx="6481762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1916113"/>
            <a:ext cx="1582738" cy="12255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</p:pic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539750" y="4581525"/>
            <a:ext cx="7777163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è"/>
            </a:pPr>
            <a:r>
              <a:rPr lang="pt-BR" sz="1800"/>
              <a:t> Modelo que admite estoque zero e o não atendimento do material;</a:t>
            </a:r>
          </a:p>
          <a:p>
            <a:pPr>
              <a:spcBef>
                <a:spcPct val="50000"/>
              </a:spcBef>
              <a:buFont typeface="Wingdings" pitchFamily="2" charset="2"/>
              <a:buChar char="è"/>
            </a:pPr>
            <a:r>
              <a:rPr lang="pt-BR" sz="1800"/>
              <a:t> Deve-se determinar a probabilidade de ruptura do estoque (definir o Grau de Atendimento desejado;</a:t>
            </a:r>
          </a:p>
          <a:p>
            <a:pPr>
              <a:spcBef>
                <a:spcPct val="50000"/>
              </a:spcBef>
              <a:buFont typeface="Wingdings" pitchFamily="2" charset="2"/>
              <a:buChar char="è"/>
            </a:pPr>
            <a:r>
              <a:rPr lang="pt-BR" sz="1800"/>
              <a:t> Quanto maior o GA desejado, maior será o volume de Estoque de Segurança necessário para suportar as oscilações de consumo.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B4271-9D8F-4D4E-96D1-9ACA3FB8A6C2}" type="slidenum">
              <a:rPr lang="pt-BR" smtClean="0"/>
              <a:pPr/>
              <a:t>24</a:t>
            </a:fld>
            <a:endParaRPr lang="pt-BR" smtClean="0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06500" y="6350"/>
            <a:ext cx="7086600" cy="13430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Gestão de estoques</a:t>
            </a:r>
            <a:br>
              <a:rPr lang="pt-BR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1800" smtClean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Sistema de Controle de Estoque</a:t>
            </a:r>
            <a:br>
              <a:rPr lang="pt-BR" sz="1800" smtClean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t-BR" sz="1800" smtClean="0">
              <a:solidFill>
                <a:srgbClr val="00CC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92" name="Line 3"/>
          <p:cNvSpPr>
            <a:spLocks noChangeShapeType="1"/>
          </p:cNvSpPr>
          <p:nvPr/>
        </p:nvSpPr>
        <p:spPr bwMode="auto">
          <a:xfrm>
            <a:off x="1763713" y="2060575"/>
            <a:ext cx="1587" cy="1704975"/>
          </a:xfrm>
          <a:prstGeom prst="line">
            <a:avLst/>
          </a:prstGeom>
          <a:noFill/>
          <a:ln w="9525">
            <a:solidFill>
              <a:srgbClr val="20202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893" name="Line 4"/>
          <p:cNvSpPr>
            <a:spLocks noChangeShapeType="1"/>
          </p:cNvSpPr>
          <p:nvPr/>
        </p:nvSpPr>
        <p:spPr bwMode="auto">
          <a:xfrm>
            <a:off x="1547813" y="3573463"/>
            <a:ext cx="3292475" cy="0"/>
          </a:xfrm>
          <a:prstGeom prst="line">
            <a:avLst/>
          </a:prstGeom>
          <a:noFill/>
          <a:ln w="9525">
            <a:solidFill>
              <a:srgbClr val="20202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7894" name="Line 5"/>
          <p:cNvSpPr>
            <a:spLocks noChangeShapeType="1"/>
          </p:cNvSpPr>
          <p:nvPr/>
        </p:nvSpPr>
        <p:spPr bwMode="auto">
          <a:xfrm>
            <a:off x="1763713" y="3284538"/>
            <a:ext cx="2286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895" name="Line 6"/>
          <p:cNvSpPr>
            <a:spLocks noChangeShapeType="1"/>
          </p:cNvSpPr>
          <p:nvPr/>
        </p:nvSpPr>
        <p:spPr bwMode="auto">
          <a:xfrm>
            <a:off x="1763713" y="2852738"/>
            <a:ext cx="1189037" cy="0"/>
          </a:xfrm>
          <a:prstGeom prst="line">
            <a:avLst/>
          </a:prstGeom>
          <a:noFill/>
          <a:ln w="6350">
            <a:solidFill>
              <a:srgbClr val="20202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896" name="Line 7"/>
          <p:cNvSpPr>
            <a:spLocks noChangeShapeType="1"/>
          </p:cNvSpPr>
          <p:nvPr/>
        </p:nvSpPr>
        <p:spPr bwMode="auto">
          <a:xfrm>
            <a:off x="2051050" y="2205038"/>
            <a:ext cx="1644650" cy="1189037"/>
          </a:xfrm>
          <a:prstGeom prst="line">
            <a:avLst/>
          </a:prstGeom>
          <a:noFill/>
          <a:ln w="25400">
            <a:solidFill>
              <a:srgbClr val="20202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897" name="Line 8"/>
          <p:cNvSpPr>
            <a:spLocks noChangeShapeType="1"/>
          </p:cNvSpPr>
          <p:nvPr/>
        </p:nvSpPr>
        <p:spPr bwMode="auto">
          <a:xfrm flipV="1">
            <a:off x="1763713" y="2205038"/>
            <a:ext cx="2195512" cy="0"/>
          </a:xfrm>
          <a:prstGeom prst="line">
            <a:avLst/>
          </a:prstGeom>
          <a:noFill/>
          <a:ln w="6350">
            <a:solidFill>
              <a:srgbClr val="20202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898" name="Line 9"/>
          <p:cNvSpPr>
            <a:spLocks noChangeShapeType="1"/>
          </p:cNvSpPr>
          <p:nvPr/>
        </p:nvSpPr>
        <p:spPr bwMode="auto">
          <a:xfrm>
            <a:off x="3708400" y="2205038"/>
            <a:ext cx="0" cy="1189037"/>
          </a:xfrm>
          <a:prstGeom prst="line">
            <a:avLst/>
          </a:prstGeom>
          <a:noFill/>
          <a:ln w="50800">
            <a:solidFill>
              <a:srgbClr val="20202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899" name="Line 10"/>
          <p:cNvSpPr>
            <a:spLocks noChangeShapeType="1"/>
          </p:cNvSpPr>
          <p:nvPr/>
        </p:nvSpPr>
        <p:spPr bwMode="auto">
          <a:xfrm flipH="1">
            <a:off x="2916238" y="2852738"/>
            <a:ext cx="4762" cy="1006475"/>
          </a:xfrm>
          <a:prstGeom prst="line">
            <a:avLst/>
          </a:prstGeom>
          <a:noFill/>
          <a:ln w="6350">
            <a:solidFill>
              <a:srgbClr val="20202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900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808288" y="3025775"/>
            <a:ext cx="341312" cy="211138"/>
          </a:xfrm>
          <a:prstGeom prst="ellipse">
            <a:avLst/>
          </a:prstGeom>
          <a:ln w="25400">
            <a:solidFill>
              <a:srgbClr val="202020"/>
            </a:solidFill>
            <a:round/>
          </a:ln>
        </p:spPr>
        <p:txBody>
          <a:bodyPr lIns="91440" tIns="45720" rIns="91440" bIns="45720"/>
          <a:lstStyle/>
          <a:p>
            <a:pPr eaLnBrk="1" hangingPunct="1">
              <a:lnSpc>
                <a:spcPct val="80000"/>
              </a:lnSpc>
            </a:pPr>
            <a:endParaRPr lang="pt-BR" sz="900" smtClean="0"/>
          </a:p>
        </p:txBody>
      </p:sp>
      <p:sp>
        <p:nvSpPr>
          <p:cNvPr id="37901" name="Line 12"/>
          <p:cNvSpPr>
            <a:spLocks noChangeShapeType="1"/>
          </p:cNvSpPr>
          <p:nvPr/>
        </p:nvSpPr>
        <p:spPr bwMode="auto">
          <a:xfrm>
            <a:off x="2987675" y="3716338"/>
            <a:ext cx="641350" cy="0"/>
          </a:xfrm>
          <a:prstGeom prst="line">
            <a:avLst/>
          </a:prstGeom>
          <a:noFill/>
          <a:ln w="9525">
            <a:solidFill>
              <a:srgbClr val="20202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7902" name="Line 13"/>
          <p:cNvSpPr>
            <a:spLocks noChangeShapeType="1"/>
          </p:cNvSpPr>
          <p:nvPr/>
        </p:nvSpPr>
        <p:spPr bwMode="auto">
          <a:xfrm>
            <a:off x="3708400" y="3429000"/>
            <a:ext cx="0" cy="4572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903" name="Text Box 14"/>
          <p:cNvSpPr txBox="1">
            <a:spLocks noChangeArrowheads="1"/>
          </p:cNvSpPr>
          <p:nvPr/>
        </p:nvSpPr>
        <p:spPr bwMode="auto">
          <a:xfrm>
            <a:off x="2987675" y="39338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T R</a:t>
            </a:r>
          </a:p>
        </p:txBody>
      </p:sp>
      <p:sp>
        <p:nvSpPr>
          <p:cNvPr id="37904" name="Text Box 15"/>
          <p:cNvSpPr txBox="1">
            <a:spLocks noChangeArrowheads="1"/>
          </p:cNvSpPr>
          <p:nvPr/>
        </p:nvSpPr>
        <p:spPr bwMode="auto">
          <a:xfrm>
            <a:off x="4643438" y="378936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Tempo </a:t>
            </a:r>
          </a:p>
        </p:txBody>
      </p:sp>
      <p:sp>
        <p:nvSpPr>
          <p:cNvPr id="37905" name="Text Box 16"/>
          <p:cNvSpPr txBox="1">
            <a:spLocks noChangeArrowheads="1"/>
          </p:cNvSpPr>
          <p:nvPr/>
        </p:nvSpPr>
        <p:spPr bwMode="auto">
          <a:xfrm>
            <a:off x="755650" y="1412875"/>
            <a:ext cx="1079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Nível estoque</a:t>
            </a:r>
          </a:p>
        </p:txBody>
      </p:sp>
      <p:sp>
        <p:nvSpPr>
          <p:cNvPr id="37906" name="Text Box 17"/>
          <p:cNvSpPr txBox="1">
            <a:spLocks noChangeArrowheads="1"/>
          </p:cNvSpPr>
          <p:nvPr/>
        </p:nvSpPr>
        <p:spPr bwMode="auto">
          <a:xfrm>
            <a:off x="4067175" y="2781300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rgbClr val="FF0000"/>
                </a:solidFill>
              </a:rPr>
              <a:t>Estoque de segurança</a:t>
            </a:r>
          </a:p>
        </p:txBody>
      </p:sp>
      <p:sp>
        <p:nvSpPr>
          <p:cNvPr id="37907" name="Line 18"/>
          <p:cNvSpPr>
            <a:spLocks noChangeShapeType="1"/>
          </p:cNvSpPr>
          <p:nvPr/>
        </p:nvSpPr>
        <p:spPr bwMode="auto">
          <a:xfrm flipH="1">
            <a:off x="2987675" y="1916113"/>
            <a:ext cx="863600" cy="793750"/>
          </a:xfrm>
          <a:prstGeom prst="line">
            <a:avLst/>
          </a:prstGeom>
          <a:noFill/>
          <a:ln w="9525">
            <a:solidFill>
              <a:srgbClr val="00CC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7908" name="Text Box 19"/>
          <p:cNvSpPr txBox="1">
            <a:spLocks noChangeArrowheads="1"/>
          </p:cNvSpPr>
          <p:nvPr/>
        </p:nvSpPr>
        <p:spPr bwMode="auto">
          <a:xfrm>
            <a:off x="3924300" y="1412875"/>
            <a:ext cx="1296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rgbClr val="0000FF"/>
                </a:solidFill>
              </a:rPr>
              <a:t>Ponto de Pedido</a:t>
            </a:r>
          </a:p>
        </p:txBody>
      </p:sp>
      <p:sp>
        <p:nvSpPr>
          <p:cNvPr id="37909" name="Line 20"/>
          <p:cNvSpPr>
            <a:spLocks noChangeShapeType="1"/>
          </p:cNvSpPr>
          <p:nvPr/>
        </p:nvSpPr>
        <p:spPr bwMode="auto">
          <a:xfrm flipH="1">
            <a:off x="3779838" y="2349500"/>
            <a:ext cx="792162" cy="287338"/>
          </a:xfrm>
          <a:prstGeom prst="line">
            <a:avLst/>
          </a:prstGeom>
          <a:noFill/>
          <a:ln w="9525">
            <a:solidFill>
              <a:srgbClr val="00CC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7910" name="Text Box 21"/>
          <p:cNvSpPr txBox="1">
            <a:spLocks noChangeArrowheads="1"/>
          </p:cNvSpPr>
          <p:nvPr/>
        </p:nvSpPr>
        <p:spPr bwMode="auto">
          <a:xfrm>
            <a:off x="4859338" y="2060575"/>
            <a:ext cx="2017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rgbClr val="FF3399"/>
                </a:solidFill>
              </a:rPr>
              <a:t>Lote de Compra</a:t>
            </a:r>
          </a:p>
        </p:txBody>
      </p:sp>
      <p:sp>
        <p:nvSpPr>
          <p:cNvPr id="37911" name="Text Box 22"/>
          <p:cNvSpPr txBox="1">
            <a:spLocks noChangeArrowheads="1"/>
          </p:cNvSpPr>
          <p:nvPr/>
        </p:nvSpPr>
        <p:spPr bwMode="auto">
          <a:xfrm>
            <a:off x="827088" y="3933825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rgbClr val="A50021"/>
                </a:solidFill>
              </a:rPr>
              <a:t>Consumo</a:t>
            </a:r>
          </a:p>
        </p:txBody>
      </p:sp>
      <p:sp>
        <p:nvSpPr>
          <p:cNvPr id="37912" name="Line 23"/>
          <p:cNvSpPr>
            <a:spLocks noChangeShapeType="1"/>
          </p:cNvSpPr>
          <p:nvPr/>
        </p:nvSpPr>
        <p:spPr bwMode="auto">
          <a:xfrm flipV="1">
            <a:off x="1116013" y="2565400"/>
            <a:ext cx="1368425" cy="1368425"/>
          </a:xfrm>
          <a:prstGeom prst="line">
            <a:avLst/>
          </a:prstGeom>
          <a:noFill/>
          <a:ln w="9525">
            <a:solidFill>
              <a:srgbClr val="00CC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7913" name="Text Box 24"/>
          <p:cNvSpPr txBox="1">
            <a:spLocks noChangeArrowheads="1"/>
          </p:cNvSpPr>
          <p:nvPr/>
        </p:nvSpPr>
        <p:spPr bwMode="auto">
          <a:xfrm>
            <a:off x="827088" y="4724400"/>
            <a:ext cx="69850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Ponto de Pedido</a:t>
            </a:r>
            <a:r>
              <a:rPr lang="pt-BR" sz="1800"/>
              <a:t> </a:t>
            </a:r>
            <a:r>
              <a:rPr lang="pt-BR" sz="1800">
                <a:sym typeface="Wingdings" pitchFamily="2" charset="2"/>
              </a:rPr>
              <a:t> representa em quantidade, quando um determinado item necessita de um novo suprimento.</a:t>
            </a:r>
          </a:p>
          <a:p>
            <a:pPr>
              <a:spcBef>
                <a:spcPct val="50000"/>
              </a:spcBef>
            </a:pPr>
            <a:r>
              <a:rPr lang="pt-BR" sz="1800" b="1">
                <a:sym typeface="Wingdings" pitchFamily="2" charset="2"/>
              </a:rPr>
              <a:t>TR</a:t>
            </a:r>
            <a:r>
              <a:rPr lang="pt-BR" sz="1800">
                <a:sym typeface="Wingdings" pitchFamily="2" charset="2"/>
              </a:rPr>
              <a:t>  Menor o Tempo de Reposição do fornecedor, menor o volume de estoques. </a:t>
            </a:r>
            <a:endParaRPr lang="pt-B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C986E-55D3-47C7-88B2-756AED5FD7EF}" type="slidenum">
              <a:rPr lang="pt-BR" smtClean="0"/>
              <a:pPr/>
              <a:t>25</a:t>
            </a:fld>
            <a:endParaRPr lang="pt-BR" smtClean="0"/>
          </a:p>
        </p:txBody>
      </p:sp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5225" y="130175"/>
            <a:ext cx="7086600" cy="10287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Gestão de estoques</a:t>
            </a:r>
            <a:br>
              <a:rPr lang="pt-BR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1800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Níveis de Estoque</a:t>
            </a:r>
            <a:br>
              <a:rPr lang="pt-BR" sz="1800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t-BR" sz="1800" dirty="0" smtClean="0">
              <a:solidFill>
                <a:srgbClr val="00CC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071563"/>
            <a:ext cx="8229600" cy="5503862"/>
          </a:xfrm>
        </p:spPr>
        <p:txBody>
          <a:bodyPr/>
          <a:lstStyle/>
          <a:p>
            <a:pPr eaLnBrk="1" hangingPunct="1"/>
            <a:r>
              <a:rPr lang="pt-BR" sz="1800" smtClean="0"/>
              <a:t>Tempo de reposição : Ponto de pedido</a:t>
            </a:r>
          </a:p>
          <a:p>
            <a:pPr lvl="1" eaLnBrk="1" hangingPunct="1"/>
            <a:r>
              <a:rPr lang="pt-BR" sz="1800" smtClean="0"/>
              <a:t>Emissão do pedido</a:t>
            </a:r>
          </a:p>
          <a:p>
            <a:pPr lvl="1" eaLnBrk="1" hangingPunct="1"/>
            <a:r>
              <a:rPr lang="pt-BR" sz="1800" smtClean="0"/>
              <a:t>Preparação do pedido</a:t>
            </a:r>
          </a:p>
          <a:p>
            <a:pPr lvl="1" eaLnBrk="1" hangingPunct="1"/>
            <a:r>
              <a:rPr lang="pt-BR" sz="1800" smtClean="0"/>
              <a:t>Transporte do pedido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200" smtClean="0"/>
              <a:t>TR – tempo de ressuprimento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200" smtClean="0"/>
              <a:t>Pp = c x tr + Emn</a:t>
            </a:r>
          </a:p>
          <a:p>
            <a:pPr eaLnBrk="1" hangingPunct="1">
              <a:buFont typeface="Wingdings" pitchFamily="2" charset="2"/>
              <a:buNone/>
            </a:pPr>
            <a:endParaRPr lang="pt-BR" sz="2200" smtClean="0"/>
          </a:p>
          <a:p>
            <a:pPr eaLnBrk="1" hangingPunct="1">
              <a:buFont typeface="Wingdings" pitchFamily="2" charset="2"/>
              <a:buNone/>
            </a:pPr>
            <a:endParaRPr lang="pt-BR" sz="2200" smtClean="0"/>
          </a:p>
          <a:p>
            <a:pPr eaLnBrk="1" hangingPunct="1">
              <a:buFont typeface="Wingdings" pitchFamily="2" charset="2"/>
              <a:buNone/>
            </a:pPr>
            <a:endParaRPr lang="pt-BR" sz="2200" smtClean="0"/>
          </a:p>
          <a:p>
            <a:pPr eaLnBrk="1" hangingPunct="1">
              <a:buFont typeface="Wingdings" pitchFamily="2" charset="2"/>
              <a:buNone/>
            </a:pPr>
            <a:endParaRPr lang="pt-BR" sz="2200" smtClean="0"/>
          </a:p>
          <a:p>
            <a:pPr eaLnBrk="1" hangingPunct="1">
              <a:buFont typeface="Wingdings" pitchFamily="2" charset="2"/>
              <a:buNone/>
            </a:pPr>
            <a:endParaRPr lang="pt-BR" sz="2200" smtClean="0"/>
          </a:p>
          <a:p>
            <a:pPr eaLnBrk="1" hangingPunct="1">
              <a:buFont typeface="Wingdings" pitchFamily="2" charset="2"/>
              <a:buNone/>
            </a:pPr>
            <a:endParaRPr lang="pt-BR" sz="2200" smtClean="0"/>
          </a:p>
          <a:p>
            <a:pPr eaLnBrk="1" hangingPunct="1">
              <a:buFont typeface="Wingdings" pitchFamily="2" charset="2"/>
              <a:buNone/>
            </a:pPr>
            <a:r>
              <a:rPr lang="pt-BR" sz="1600" smtClean="0"/>
              <a:t>C – consumo médio mensal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1600" smtClean="0"/>
              <a:t>Tr – tempo de ressuprimento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1600" smtClean="0"/>
              <a:t>Emn – estoque mínimo</a:t>
            </a: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2195513" y="32131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Ponto de pedido</a:t>
            </a:r>
          </a:p>
        </p:txBody>
      </p:sp>
      <p:graphicFrame>
        <p:nvGraphicFramePr>
          <p:cNvPr id="5122" name="Object 4"/>
          <p:cNvGraphicFramePr>
            <a:graphicFrameLocks/>
          </p:cNvGraphicFramePr>
          <p:nvPr/>
        </p:nvGraphicFramePr>
        <p:xfrm>
          <a:off x="714375" y="3786188"/>
          <a:ext cx="6421438" cy="1709737"/>
        </p:xfrm>
        <a:graphic>
          <a:graphicData uri="http://schemas.openxmlformats.org/presentationml/2006/ole">
            <p:oleObj spid="_x0000_s70658" name="Picture" r:id="rId3" imgW="3845160" imgH="1559160" progId="Word.Picture.8">
              <p:embed/>
            </p:oleObj>
          </a:graphicData>
        </a:graphic>
      </p:graphicFrame>
      <p:cxnSp>
        <p:nvCxnSpPr>
          <p:cNvPr id="10" name="Conector de seta reta 9"/>
          <p:cNvCxnSpPr/>
          <p:nvPr/>
        </p:nvCxnSpPr>
        <p:spPr>
          <a:xfrm rot="5400000">
            <a:off x="2251075" y="4249738"/>
            <a:ext cx="121443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8" name="CaixaDeTexto 10"/>
          <p:cNvSpPr txBox="1">
            <a:spLocks noChangeArrowheads="1"/>
          </p:cNvSpPr>
          <p:nvPr/>
        </p:nvSpPr>
        <p:spPr bwMode="auto">
          <a:xfrm>
            <a:off x="7000875" y="4643438"/>
            <a:ext cx="1000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Estoque mínimo</a:t>
            </a:r>
          </a:p>
        </p:txBody>
      </p:sp>
      <p:cxnSp>
        <p:nvCxnSpPr>
          <p:cNvPr id="13" name="Conector reto 12"/>
          <p:cNvCxnSpPr>
            <a:endCxn id="5128" idx="1"/>
          </p:cNvCxnSpPr>
          <p:nvPr/>
        </p:nvCxnSpPr>
        <p:spPr>
          <a:xfrm>
            <a:off x="1714500" y="4857750"/>
            <a:ext cx="5286375" cy="47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CaixaDeTexto 13"/>
          <p:cNvSpPr txBox="1">
            <a:spLocks noChangeArrowheads="1"/>
          </p:cNvSpPr>
          <p:nvPr/>
        </p:nvSpPr>
        <p:spPr bwMode="auto">
          <a:xfrm>
            <a:off x="2857500" y="5214938"/>
            <a:ext cx="1000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TR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0FA4A-EF9B-497A-8796-1F730EB53456}" type="slidenum">
              <a:rPr lang="pt-BR" smtClean="0"/>
              <a:pPr/>
              <a:t>26</a:t>
            </a:fld>
            <a:endParaRPr lang="pt-BR" smtClean="0"/>
          </a:p>
        </p:txBody>
      </p:sp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5225" y="130175"/>
            <a:ext cx="7086600" cy="10287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Gestão de estoques</a:t>
            </a:r>
            <a:br>
              <a:rPr lang="pt-BR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1800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Níveis de Estoque</a:t>
            </a:r>
            <a:br>
              <a:rPr lang="pt-BR" sz="1800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t-BR" sz="1800" dirty="0" smtClean="0">
              <a:solidFill>
                <a:srgbClr val="00CC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071563"/>
            <a:ext cx="8229600" cy="5503862"/>
          </a:xfrm>
        </p:spPr>
        <p:txBody>
          <a:bodyPr/>
          <a:lstStyle/>
          <a:p>
            <a:pPr eaLnBrk="1" hangingPunct="1"/>
            <a:r>
              <a:rPr lang="pt-BR" sz="1800" smtClean="0"/>
              <a:t>Curva : Dente de serra: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1800" smtClean="0"/>
              <a:t> O ciclo será repetitivo e constante se:</a:t>
            </a:r>
          </a:p>
          <a:p>
            <a:pPr lvl="1" eaLnBrk="1" hangingPunct="1"/>
            <a:r>
              <a:rPr lang="pt-BR" sz="1800" smtClean="0"/>
              <a:t> o consumos não alterar</a:t>
            </a:r>
          </a:p>
          <a:p>
            <a:pPr lvl="1" eaLnBrk="1" hangingPunct="1"/>
            <a:r>
              <a:rPr lang="pt-BR" sz="1800" smtClean="0"/>
              <a:t>Não ocorrerem falhas administrativas que gerem atrasos nos pedidos</a:t>
            </a:r>
          </a:p>
          <a:p>
            <a:pPr lvl="1" eaLnBrk="1" hangingPunct="1"/>
            <a:r>
              <a:rPr lang="pt-BR" sz="1800" smtClean="0"/>
              <a:t>Fornecedor não atrase</a:t>
            </a:r>
          </a:p>
          <a:p>
            <a:pPr lvl="1" eaLnBrk="1" hangingPunct="1"/>
            <a:r>
              <a:rPr lang="pt-BR" sz="1800" smtClean="0"/>
              <a:t>Qualidade 100 % das peças			</a:t>
            </a:r>
          </a:p>
          <a:p>
            <a:pPr lvl="3" eaLnBrk="1" hangingPunct="1">
              <a:buFont typeface="Wingdings" pitchFamily="2" charset="2"/>
              <a:buNone/>
            </a:pPr>
            <a:endParaRPr lang="pt-BR" sz="1800" smtClean="0"/>
          </a:p>
          <a:p>
            <a:pPr lvl="3" eaLnBrk="1" hangingPunct="1">
              <a:buFont typeface="Wingdings" pitchFamily="2" charset="2"/>
              <a:buNone/>
            </a:pPr>
            <a:endParaRPr lang="pt-BR" sz="1400" smtClean="0"/>
          </a:p>
          <a:p>
            <a:pPr lvl="3" eaLnBrk="1" hangingPunct="1">
              <a:buFont typeface="Wingdings" pitchFamily="2" charset="2"/>
              <a:buNone/>
            </a:pPr>
            <a:r>
              <a:rPr lang="pt-BR" sz="1400" smtClean="0"/>
              <a:t>	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2195513" y="3213100"/>
            <a:ext cx="4392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1800"/>
          </a:p>
        </p:txBody>
      </p:sp>
      <p:graphicFrame>
        <p:nvGraphicFramePr>
          <p:cNvPr id="3074" name="Object 4"/>
          <p:cNvGraphicFramePr>
            <a:graphicFrameLocks/>
          </p:cNvGraphicFramePr>
          <p:nvPr/>
        </p:nvGraphicFramePr>
        <p:xfrm>
          <a:off x="857250" y="3643313"/>
          <a:ext cx="6429375" cy="1714500"/>
        </p:xfrm>
        <a:graphic>
          <a:graphicData uri="http://schemas.openxmlformats.org/presentationml/2006/ole">
            <p:oleObj spid="_x0000_s4098" name="Figura" r:id="rId3" imgW="3849624" imgH="156362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1B418-C0A5-49B1-B392-9C0184540AC9}" type="slidenum">
              <a:rPr lang="pt-BR" smtClean="0"/>
              <a:pPr/>
              <a:t>27</a:t>
            </a:fld>
            <a:endParaRPr lang="pt-BR" smtClean="0"/>
          </a:p>
        </p:txBody>
      </p:sp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5225" y="130175"/>
            <a:ext cx="7086600" cy="10287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Gestão de estoques</a:t>
            </a:r>
            <a:br>
              <a:rPr lang="pt-BR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1800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Níveis de Estoque</a:t>
            </a:r>
            <a:br>
              <a:rPr lang="pt-BR" sz="1800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t-BR" sz="1800" dirty="0" smtClean="0">
              <a:solidFill>
                <a:srgbClr val="00CC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071563"/>
            <a:ext cx="8229600" cy="5503862"/>
          </a:xfrm>
        </p:spPr>
        <p:txBody>
          <a:bodyPr/>
          <a:lstStyle/>
          <a:p>
            <a:pPr eaLnBrk="1" hangingPunct="1"/>
            <a:r>
              <a:rPr lang="pt-BR" sz="1800" smtClean="0"/>
              <a:t>Curva : Dente de serra – Ruptura – falta de estoque: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1800" smtClean="0"/>
              <a:t> O ciclo será repetitivo e constante se:</a:t>
            </a:r>
          </a:p>
          <a:p>
            <a:pPr lvl="1" eaLnBrk="1" hangingPunct="1"/>
            <a:r>
              <a:rPr lang="pt-BR" sz="1800" smtClean="0"/>
              <a:t>Os consumos são alterar</a:t>
            </a:r>
          </a:p>
          <a:p>
            <a:pPr lvl="1" eaLnBrk="1" hangingPunct="1"/>
            <a:r>
              <a:rPr lang="pt-BR" sz="1800" smtClean="0"/>
              <a:t>Ocorrerem falhas administrativas que gerem atrasos nos pedidos</a:t>
            </a:r>
          </a:p>
          <a:p>
            <a:pPr lvl="1" eaLnBrk="1" hangingPunct="1"/>
            <a:r>
              <a:rPr lang="pt-BR" sz="1800" smtClean="0"/>
              <a:t>Fornecedor atrasa</a:t>
            </a:r>
          </a:p>
          <a:p>
            <a:pPr lvl="1" eaLnBrk="1" hangingPunct="1"/>
            <a:r>
              <a:rPr lang="pt-BR" sz="1800" smtClean="0"/>
              <a:t>Qualidade 100 % das peças			</a:t>
            </a:r>
          </a:p>
          <a:p>
            <a:pPr lvl="3" eaLnBrk="1" hangingPunct="1">
              <a:buFont typeface="Wingdings" pitchFamily="2" charset="2"/>
              <a:buNone/>
            </a:pPr>
            <a:endParaRPr lang="pt-BR" sz="1800" smtClean="0"/>
          </a:p>
          <a:p>
            <a:pPr lvl="3" eaLnBrk="1" hangingPunct="1">
              <a:buFont typeface="Wingdings" pitchFamily="2" charset="2"/>
              <a:buNone/>
            </a:pPr>
            <a:endParaRPr lang="pt-BR" sz="1400" smtClean="0"/>
          </a:p>
          <a:p>
            <a:pPr lvl="3" eaLnBrk="1" hangingPunct="1">
              <a:buFont typeface="Wingdings" pitchFamily="2" charset="2"/>
              <a:buNone/>
            </a:pPr>
            <a:r>
              <a:rPr lang="pt-BR" sz="1400" smtClean="0"/>
              <a:t>	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2195513" y="3213100"/>
            <a:ext cx="4392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1800"/>
          </a:p>
        </p:txBody>
      </p:sp>
      <p:graphicFrame>
        <p:nvGraphicFramePr>
          <p:cNvPr id="4098" name="Object 4"/>
          <p:cNvGraphicFramePr>
            <a:graphicFrameLocks/>
          </p:cNvGraphicFramePr>
          <p:nvPr/>
        </p:nvGraphicFramePr>
        <p:xfrm>
          <a:off x="860425" y="3644900"/>
          <a:ext cx="6421438" cy="1709738"/>
        </p:xfrm>
        <a:graphic>
          <a:graphicData uri="http://schemas.openxmlformats.org/presentationml/2006/ole">
            <p:oleObj spid="_x0000_s5122" name="Picture" r:id="rId3" imgW="3845160" imgH="1559160" progId="Word.Picture.8">
              <p:embed/>
            </p:oleObj>
          </a:graphicData>
        </a:graphic>
      </p:graphicFrame>
      <p:cxnSp>
        <p:nvCxnSpPr>
          <p:cNvPr id="8" name="Conector reto 7"/>
          <p:cNvCxnSpPr/>
          <p:nvPr/>
        </p:nvCxnSpPr>
        <p:spPr>
          <a:xfrm>
            <a:off x="3429000" y="3786188"/>
            <a:ext cx="2571750" cy="250031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rot="5400000" flipH="1" flipV="1">
            <a:off x="5394325" y="5680075"/>
            <a:ext cx="1214438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Explosão 1 12"/>
          <p:cNvSpPr/>
          <p:nvPr/>
        </p:nvSpPr>
        <p:spPr>
          <a:xfrm>
            <a:off x="5857875" y="5214938"/>
            <a:ext cx="2857500" cy="12858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>
                <a:solidFill>
                  <a:srgbClr val="000000"/>
                </a:solidFill>
              </a:rPr>
              <a:t>Ruptura – falta de estoque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0CD2F-7C61-4946-8826-8535D3178FF0}" type="slidenum">
              <a:rPr lang="pt-BR" smtClean="0"/>
              <a:pPr/>
              <a:t>28</a:t>
            </a:fld>
            <a:endParaRPr lang="pt-BR" smtClean="0"/>
          </a:p>
        </p:txBody>
      </p:sp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5225" y="130175"/>
            <a:ext cx="7086600" cy="10287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Gestão de estoques</a:t>
            </a:r>
            <a:br>
              <a:rPr lang="pt-BR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1800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Níveis de Estoque</a:t>
            </a:r>
            <a:br>
              <a:rPr lang="pt-BR" sz="1800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t-BR" sz="1800" dirty="0" smtClean="0">
              <a:solidFill>
                <a:srgbClr val="00CC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071563"/>
            <a:ext cx="8229600" cy="5503862"/>
          </a:xfrm>
        </p:spPr>
        <p:txBody>
          <a:bodyPr/>
          <a:lstStyle/>
          <a:p>
            <a:pPr eaLnBrk="1" hangingPunct="1"/>
            <a:r>
              <a:rPr lang="pt-BR" sz="1800" smtClean="0"/>
              <a:t>Estoque mínimo ou estoque de segurança é a quantidade mínima que deve existir no estoque, que se destina a cobrir eventuais atrasos no ressuprimento evitando a ruptura.</a:t>
            </a:r>
          </a:p>
          <a:p>
            <a:pPr eaLnBrk="1" hangingPunct="1"/>
            <a:endParaRPr lang="pt-BR" sz="1800" smtClean="0"/>
          </a:p>
          <a:p>
            <a:pPr eaLnBrk="1" hangingPunct="1">
              <a:buFont typeface="Wingdings" pitchFamily="2" charset="2"/>
              <a:buNone/>
            </a:pPr>
            <a:r>
              <a:rPr lang="pt-BR" sz="1800" smtClean="0"/>
              <a:t>Formula simples: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1800" smtClean="0"/>
              <a:t>	Emn = C x K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1800" smtClean="0"/>
              <a:t>C – consumo mensal médio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1800" smtClean="0"/>
              <a:t>K – fator de segurança arbitrário</a:t>
            </a:r>
          </a:p>
          <a:p>
            <a:pPr eaLnBrk="1" hangingPunct="1">
              <a:buFont typeface="Wingdings" pitchFamily="2" charset="2"/>
              <a:buNone/>
            </a:pPr>
            <a:endParaRPr lang="pt-BR" sz="1800" smtClean="0"/>
          </a:p>
          <a:p>
            <a:pPr eaLnBrk="1" hangingPunct="1">
              <a:buFont typeface="Wingdings" pitchFamily="2" charset="2"/>
              <a:buNone/>
            </a:pPr>
            <a:r>
              <a:rPr lang="pt-BR" sz="1800" smtClean="0"/>
              <a:t>Exemplo para determinar o fator de segurança</a:t>
            </a:r>
          </a:p>
          <a:p>
            <a:pPr eaLnBrk="1" hangingPunct="1">
              <a:buFont typeface="Wingdings" pitchFamily="2" charset="2"/>
              <a:buNone/>
            </a:pPr>
            <a:endParaRPr lang="pt-BR" sz="1800" smtClean="0"/>
          </a:p>
          <a:p>
            <a:pPr eaLnBrk="1" hangingPunct="1">
              <a:buFont typeface="Wingdings" pitchFamily="2" charset="2"/>
              <a:buNone/>
            </a:pPr>
            <a:r>
              <a:rPr lang="pt-BR" sz="1800" smtClean="0"/>
              <a:t>Consumo necessário – 3200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1800" smtClean="0"/>
              <a:t>Quantidade atendida – 2900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1800" smtClean="0"/>
              <a:t>Quantidade não entregue – 400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1800" smtClean="0"/>
              <a:t>Grau de atendimento – G.A = (2900 / 3200 ) x 100 =&gt; 91 %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1800" smtClean="0"/>
              <a:t>Para 100 % de atendimento o Emn = 9 %.</a:t>
            </a:r>
          </a:p>
          <a:p>
            <a:pPr eaLnBrk="1" hangingPunct="1">
              <a:buFont typeface="Wingdings" pitchFamily="2" charset="2"/>
              <a:buNone/>
            </a:pPr>
            <a:endParaRPr lang="pt-BR" sz="1400" smtClean="0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195513" y="3213100"/>
            <a:ext cx="4392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0CD2F-7C61-4946-8826-8535D3178FF0}" type="slidenum">
              <a:rPr lang="pt-BR" smtClean="0"/>
              <a:pPr/>
              <a:t>29</a:t>
            </a:fld>
            <a:endParaRPr lang="pt-BR" smtClean="0"/>
          </a:p>
        </p:txBody>
      </p:sp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5225" y="130175"/>
            <a:ext cx="7086600" cy="10287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Gestão de estoques</a:t>
            </a:r>
            <a:br>
              <a:rPr lang="pt-BR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1800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Níveis de Estoque</a:t>
            </a:r>
            <a:br>
              <a:rPr lang="pt-BR" sz="1800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t-BR" sz="1800" dirty="0" smtClean="0">
              <a:solidFill>
                <a:srgbClr val="00CC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071563"/>
            <a:ext cx="8229600" cy="5503862"/>
          </a:xfrm>
        </p:spPr>
        <p:txBody>
          <a:bodyPr/>
          <a:lstStyle/>
          <a:p>
            <a:pPr eaLnBrk="1" hangingPunct="1"/>
            <a:r>
              <a:rPr lang="pt-BR" sz="1800" dirty="0" smtClean="0"/>
              <a:t>Estoque mínimo – considerando estoque zero e o não atendimento do material requisitante.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1800" dirty="0" smtClean="0"/>
              <a:t>Formula simples: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1800" dirty="0" smtClean="0"/>
              <a:t>	</a:t>
            </a:r>
            <a:r>
              <a:rPr lang="pt-BR" sz="1800" dirty="0" err="1" smtClean="0"/>
              <a:t>Emn</a:t>
            </a:r>
            <a:r>
              <a:rPr lang="pt-BR" sz="1800" dirty="0" smtClean="0"/>
              <a:t> = C x Mx - C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1800" dirty="0" smtClean="0"/>
              <a:t>C – consumo mensal médio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1800" dirty="0" err="1" smtClean="0"/>
              <a:t>CxMx</a:t>
            </a:r>
            <a:r>
              <a:rPr lang="pt-BR" sz="1800" dirty="0" smtClean="0"/>
              <a:t> – consumo máximo</a:t>
            </a:r>
          </a:p>
          <a:p>
            <a:pPr eaLnBrk="1" hangingPunct="1">
              <a:buFont typeface="Wingdings" pitchFamily="2" charset="2"/>
              <a:buNone/>
            </a:pPr>
            <a:endParaRPr lang="pt-BR" sz="1800" dirty="0" smtClean="0"/>
          </a:p>
          <a:p>
            <a:pPr eaLnBrk="1" hangingPunct="1">
              <a:buFont typeface="Wingdings" pitchFamily="2" charset="2"/>
              <a:buNone/>
            </a:pPr>
            <a:r>
              <a:rPr lang="pt-BR" sz="1800" dirty="0" smtClean="0"/>
              <a:t>Desvio Padrão</a:t>
            </a:r>
          </a:p>
          <a:p>
            <a:pPr eaLnBrk="1" hangingPunct="1">
              <a:buFont typeface="Wingdings" pitchFamily="2" charset="2"/>
              <a:buNone/>
            </a:pPr>
            <a:endParaRPr lang="pt-BR" sz="1800" dirty="0" smtClean="0"/>
          </a:p>
          <a:p>
            <a:pPr eaLnBrk="1" hangingPunct="1">
              <a:buFont typeface="Wingdings" pitchFamily="2" charset="2"/>
              <a:buNone/>
            </a:pPr>
            <a:endParaRPr lang="pt-BR" sz="1800" dirty="0" smtClean="0"/>
          </a:p>
          <a:p>
            <a:pPr eaLnBrk="1" hangingPunct="1">
              <a:buFont typeface="Wingdings" pitchFamily="2" charset="2"/>
              <a:buNone/>
            </a:pPr>
            <a:endParaRPr lang="pt-BR" sz="1800" dirty="0" smtClean="0"/>
          </a:p>
          <a:p>
            <a:pPr eaLnBrk="1" hangingPunct="1">
              <a:buFont typeface="Wingdings" pitchFamily="2" charset="2"/>
              <a:buNone/>
            </a:pPr>
            <a:endParaRPr lang="pt-BR" sz="1800" dirty="0" smtClean="0"/>
          </a:p>
          <a:p>
            <a:pPr eaLnBrk="1" hangingPunct="1">
              <a:buFont typeface="Wingdings" pitchFamily="2" charset="2"/>
              <a:buNone/>
            </a:pPr>
            <a:r>
              <a:rPr lang="pt-BR" sz="1800" dirty="0" smtClean="0"/>
              <a:t>Xi – consumo máximo previsto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1800" dirty="0" smtClean="0"/>
              <a:t>X  - consumo médio mensal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1800" dirty="0" smtClean="0"/>
              <a:t>N – numero de </a:t>
            </a:r>
            <a:r>
              <a:rPr lang="pt-BR" sz="1800" dirty="0" err="1" smtClean="0"/>
              <a:t>periodos</a:t>
            </a:r>
            <a:endParaRPr lang="pt-BR" sz="1800" dirty="0" smtClean="0"/>
          </a:p>
          <a:p>
            <a:pPr eaLnBrk="1" hangingPunct="1">
              <a:buFont typeface="Wingdings" pitchFamily="2" charset="2"/>
              <a:buNone/>
            </a:pPr>
            <a:endParaRPr lang="pt-BR" sz="1800" dirty="0" smtClean="0"/>
          </a:p>
          <a:p>
            <a:pPr eaLnBrk="1" hangingPunct="1">
              <a:buFont typeface="Wingdings" pitchFamily="2" charset="2"/>
              <a:buNone/>
            </a:pPr>
            <a:endParaRPr lang="pt-BR" sz="1800" dirty="0" smtClean="0"/>
          </a:p>
          <a:p>
            <a:pPr eaLnBrk="1" hangingPunct="1">
              <a:buFont typeface="Wingdings" pitchFamily="2" charset="2"/>
              <a:buNone/>
            </a:pPr>
            <a:endParaRPr lang="pt-BR" sz="1800" dirty="0" smtClean="0"/>
          </a:p>
          <a:p>
            <a:pPr eaLnBrk="1" hangingPunct="1">
              <a:buFont typeface="Wingdings" pitchFamily="2" charset="2"/>
              <a:buNone/>
            </a:pPr>
            <a:endParaRPr lang="pt-BR" sz="1800" dirty="0" smtClean="0"/>
          </a:p>
          <a:p>
            <a:pPr eaLnBrk="1" hangingPunct="1">
              <a:buFont typeface="Wingdings" pitchFamily="2" charset="2"/>
              <a:buNone/>
            </a:pPr>
            <a:endParaRPr lang="pt-BR" sz="1800" dirty="0" smtClean="0"/>
          </a:p>
          <a:p>
            <a:pPr eaLnBrk="1" hangingPunct="1">
              <a:buFont typeface="Wingdings" pitchFamily="2" charset="2"/>
              <a:buNone/>
            </a:pPr>
            <a:endParaRPr lang="pt-BR" sz="1800" dirty="0" smtClean="0"/>
          </a:p>
          <a:p>
            <a:pPr eaLnBrk="1" hangingPunct="1">
              <a:buFont typeface="Wingdings" pitchFamily="2" charset="2"/>
              <a:buNone/>
            </a:pPr>
            <a:endParaRPr lang="pt-BR" sz="1800" dirty="0" smtClean="0"/>
          </a:p>
          <a:p>
            <a:pPr eaLnBrk="1" hangingPunct="1">
              <a:buFont typeface="Wingdings" pitchFamily="2" charset="2"/>
              <a:buNone/>
            </a:pPr>
            <a:endParaRPr lang="pt-BR" sz="1800" dirty="0" smtClean="0"/>
          </a:p>
          <a:p>
            <a:pPr eaLnBrk="1" hangingPunct="1">
              <a:buFont typeface="Wingdings" pitchFamily="2" charset="2"/>
              <a:buNone/>
            </a:pPr>
            <a:endParaRPr lang="pt-BR" sz="1800" dirty="0" smtClean="0"/>
          </a:p>
          <a:p>
            <a:pPr eaLnBrk="1" hangingPunct="1">
              <a:buFont typeface="Wingdings" pitchFamily="2" charset="2"/>
              <a:buNone/>
            </a:pPr>
            <a:endParaRPr lang="pt-BR" sz="1800" dirty="0" smtClean="0"/>
          </a:p>
          <a:p>
            <a:pPr eaLnBrk="1" hangingPunct="1">
              <a:buFont typeface="Wingdings" pitchFamily="2" charset="2"/>
              <a:buNone/>
            </a:pPr>
            <a:endParaRPr lang="pt-BR" sz="1800" dirty="0" smtClean="0"/>
          </a:p>
          <a:p>
            <a:pPr eaLnBrk="1" hangingPunct="1">
              <a:buFont typeface="Wingdings" pitchFamily="2" charset="2"/>
              <a:buNone/>
            </a:pPr>
            <a:endParaRPr lang="pt-BR" sz="1800" dirty="0" smtClean="0"/>
          </a:p>
          <a:p>
            <a:pPr eaLnBrk="1" hangingPunct="1">
              <a:buFont typeface="Wingdings" pitchFamily="2" charset="2"/>
              <a:buNone/>
            </a:pPr>
            <a:endParaRPr lang="pt-BR" sz="1400" dirty="0" smtClean="0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195513" y="3213100"/>
            <a:ext cx="4392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1800"/>
          </a:p>
        </p:txBody>
      </p:sp>
      <p:cxnSp>
        <p:nvCxnSpPr>
          <p:cNvPr id="7" name="Conector reto 6"/>
          <p:cNvCxnSpPr/>
          <p:nvPr/>
        </p:nvCxnSpPr>
        <p:spPr>
          <a:xfrm flipV="1">
            <a:off x="2452255" y="2064327"/>
            <a:ext cx="152400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457201" y="2382981"/>
            <a:ext cx="152400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464127" y="3762698"/>
          <a:ext cx="8070273" cy="1051390"/>
        </p:xfrm>
        <a:graphic>
          <a:graphicData uri="http://schemas.openxmlformats.org/presentationml/2006/ole">
            <p:oleObj spid="_x0000_s67586" name="Equação" r:id="rId3" imgW="389880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6A190-FF8D-4CF2-A054-752230715B7F}" type="slidenum">
              <a:rPr lang="pt-BR" smtClean="0"/>
              <a:pPr/>
              <a:t>3</a:t>
            </a:fld>
            <a:endParaRPr lang="pt-BR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1819275"/>
            <a:ext cx="8153400" cy="3971925"/>
            <a:chOff x="144" y="1146"/>
            <a:chExt cx="5136" cy="2502"/>
          </a:xfrm>
        </p:grpSpPr>
        <p:sp>
          <p:nvSpPr>
            <p:cNvPr id="17417" name="Rectangle 3"/>
            <p:cNvSpPr>
              <a:spLocks noChangeArrowheads="1"/>
            </p:cNvSpPr>
            <p:nvPr/>
          </p:nvSpPr>
          <p:spPr bwMode="auto">
            <a:xfrm>
              <a:off x="1584" y="1920"/>
              <a:ext cx="912" cy="384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2400" b="1">
                  <a:solidFill>
                    <a:schemeClr val="bg2"/>
                  </a:solidFill>
                  <a:latin typeface="Times New Roman" pitchFamily="18" charset="0"/>
                </a:rPr>
                <a:t>Distribuidor</a:t>
              </a:r>
            </a:p>
          </p:txBody>
        </p:sp>
        <p:sp>
          <p:nvSpPr>
            <p:cNvPr id="17418" name="Rectangle 4"/>
            <p:cNvSpPr>
              <a:spLocks noChangeArrowheads="1"/>
            </p:cNvSpPr>
            <p:nvPr/>
          </p:nvSpPr>
          <p:spPr bwMode="auto">
            <a:xfrm>
              <a:off x="336" y="1920"/>
              <a:ext cx="912" cy="384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2400" b="1">
                  <a:solidFill>
                    <a:schemeClr val="bg2"/>
                  </a:solidFill>
                  <a:latin typeface="Times New Roman" pitchFamily="18" charset="0"/>
                </a:rPr>
                <a:t>Indústria</a:t>
              </a:r>
            </a:p>
          </p:txBody>
        </p:sp>
        <p:sp>
          <p:nvSpPr>
            <p:cNvPr id="17419" name="Rectangle 5"/>
            <p:cNvSpPr>
              <a:spLocks noChangeArrowheads="1"/>
            </p:cNvSpPr>
            <p:nvPr/>
          </p:nvSpPr>
          <p:spPr bwMode="auto">
            <a:xfrm>
              <a:off x="4080" y="1920"/>
              <a:ext cx="912" cy="384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2400" b="1">
                  <a:solidFill>
                    <a:schemeClr val="bg2"/>
                  </a:solidFill>
                  <a:latin typeface="Times New Roman" pitchFamily="18" charset="0"/>
                </a:rPr>
                <a:t>Varejo</a:t>
              </a:r>
            </a:p>
          </p:txBody>
        </p:sp>
        <p:sp>
          <p:nvSpPr>
            <p:cNvPr id="17420" name="Rectangle 6"/>
            <p:cNvSpPr>
              <a:spLocks noChangeArrowheads="1"/>
            </p:cNvSpPr>
            <p:nvPr/>
          </p:nvSpPr>
          <p:spPr bwMode="auto">
            <a:xfrm>
              <a:off x="2832" y="1920"/>
              <a:ext cx="912" cy="384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2400" b="1">
                  <a:solidFill>
                    <a:schemeClr val="bg2"/>
                  </a:solidFill>
                  <a:latin typeface="Times New Roman" pitchFamily="18" charset="0"/>
                </a:rPr>
                <a:t>Atacado</a:t>
              </a:r>
            </a:p>
          </p:txBody>
        </p:sp>
        <p:sp>
          <p:nvSpPr>
            <p:cNvPr id="17421" name="Rectangle 7"/>
            <p:cNvSpPr>
              <a:spLocks noChangeArrowheads="1"/>
            </p:cNvSpPr>
            <p:nvPr/>
          </p:nvSpPr>
          <p:spPr bwMode="auto">
            <a:xfrm>
              <a:off x="624" y="2544"/>
              <a:ext cx="1152" cy="240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2400" b="1">
                  <a:solidFill>
                    <a:schemeClr val="bg2"/>
                  </a:solidFill>
                  <a:latin typeface="Times New Roman" pitchFamily="18" charset="0"/>
                </a:rPr>
                <a:t>Produção</a:t>
              </a:r>
            </a:p>
          </p:txBody>
        </p:sp>
        <p:sp>
          <p:nvSpPr>
            <p:cNvPr id="17422" name="Rectangle 8"/>
            <p:cNvSpPr>
              <a:spLocks noChangeArrowheads="1"/>
            </p:cNvSpPr>
            <p:nvPr/>
          </p:nvSpPr>
          <p:spPr bwMode="auto">
            <a:xfrm>
              <a:off x="624" y="2976"/>
              <a:ext cx="1152" cy="240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2400" b="1">
                  <a:solidFill>
                    <a:schemeClr val="bg2"/>
                  </a:solidFill>
                  <a:latin typeface="Times New Roman" pitchFamily="18" charset="0"/>
                </a:rPr>
                <a:t>P &amp; D</a:t>
              </a:r>
            </a:p>
          </p:txBody>
        </p:sp>
        <p:sp>
          <p:nvSpPr>
            <p:cNvPr id="17423" name="Rectangle 9"/>
            <p:cNvSpPr>
              <a:spLocks noChangeArrowheads="1"/>
            </p:cNvSpPr>
            <p:nvPr/>
          </p:nvSpPr>
          <p:spPr bwMode="auto">
            <a:xfrm>
              <a:off x="624" y="3408"/>
              <a:ext cx="1152" cy="240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2400" b="1">
                  <a:solidFill>
                    <a:schemeClr val="bg2"/>
                  </a:solidFill>
                  <a:latin typeface="Times New Roman" pitchFamily="18" charset="0"/>
                </a:rPr>
                <a:t>Marketing</a:t>
              </a:r>
            </a:p>
          </p:txBody>
        </p:sp>
        <p:sp>
          <p:nvSpPr>
            <p:cNvPr id="17424" name="Text Box 10"/>
            <p:cNvSpPr txBox="1">
              <a:spLocks noChangeArrowheads="1"/>
            </p:cNvSpPr>
            <p:nvPr/>
          </p:nvSpPr>
          <p:spPr bwMode="auto">
            <a:xfrm>
              <a:off x="806" y="1146"/>
              <a:ext cx="926" cy="327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800" b="1">
                  <a:solidFill>
                    <a:schemeClr val="bg2"/>
                  </a:solidFill>
                  <a:latin typeface="Times New Roman" pitchFamily="18" charset="0"/>
                </a:rPr>
                <a:t>Insumos</a:t>
              </a:r>
            </a:p>
          </p:txBody>
        </p:sp>
        <p:sp>
          <p:nvSpPr>
            <p:cNvPr id="17425" name="Rectangle 11"/>
            <p:cNvSpPr>
              <a:spLocks noChangeArrowheads="1"/>
            </p:cNvSpPr>
            <p:nvPr/>
          </p:nvSpPr>
          <p:spPr bwMode="auto">
            <a:xfrm>
              <a:off x="3072" y="2976"/>
              <a:ext cx="1312" cy="596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2800" b="1">
                  <a:solidFill>
                    <a:schemeClr val="bg2"/>
                  </a:solidFill>
                  <a:latin typeface="Times New Roman" pitchFamily="18" charset="0"/>
                </a:rPr>
                <a:t>Consumidor</a:t>
              </a:r>
            </a:p>
            <a:p>
              <a:pPr algn="ctr"/>
              <a:r>
                <a:rPr lang="pt-BR" sz="2800" b="1">
                  <a:solidFill>
                    <a:schemeClr val="bg2"/>
                  </a:solidFill>
                  <a:latin typeface="Times New Roman" pitchFamily="18" charset="0"/>
                </a:rPr>
                <a:t>final</a:t>
              </a:r>
            </a:p>
          </p:txBody>
        </p:sp>
        <p:sp>
          <p:nvSpPr>
            <p:cNvPr id="17426" name="Line 12"/>
            <p:cNvSpPr>
              <a:spLocks noChangeShapeType="1"/>
            </p:cNvSpPr>
            <p:nvPr/>
          </p:nvSpPr>
          <p:spPr bwMode="auto">
            <a:xfrm>
              <a:off x="1248" y="21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27" name="Line 13"/>
            <p:cNvSpPr>
              <a:spLocks noChangeShapeType="1"/>
            </p:cNvSpPr>
            <p:nvPr/>
          </p:nvSpPr>
          <p:spPr bwMode="auto">
            <a:xfrm>
              <a:off x="2496" y="21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28" name="Line 14"/>
            <p:cNvSpPr>
              <a:spLocks noChangeShapeType="1"/>
            </p:cNvSpPr>
            <p:nvPr/>
          </p:nvSpPr>
          <p:spPr bwMode="auto">
            <a:xfrm>
              <a:off x="3744" y="21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29" name="Line 15"/>
            <p:cNvSpPr>
              <a:spLocks noChangeShapeType="1"/>
            </p:cNvSpPr>
            <p:nvPr/>
          </p:nvSpPr>
          <p:spPr bwMode="auto">
            <a:xfrm>
              <a:off x="4992" y="211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30" name="Line 16"/>
            <p:cNvSpPr>
              <a:spLocks noChangeShapeType="1"/>
            </p:cNvSpPr>
            <p:nvPr/>
          </p:nvSpPr>
          <p:spPr bwMode="auto">
            <a:xfrm>
              <a:off x="5280" y="2112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31" name="Line 17"/>
            <p:cNvSpPr>
              <a:spLocks noChangeShapeType="1"/>
            </p:cNvSpPr>
            <p:nvPr/>
          </p:nvSpPr>
          <p:spPr bwMode="auto">
            <a:xfrm flipH="1">
              <a:off x="4416" y="316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32" name="Line 18"/>
            <p:cNvSpPr>
              <a:spLocks noChangeShapeType="1"/>
            </p:cNvSpPr>
            <p:nvPr/>
          </p:nvSpPr>
          <p:spPr bwMode="auto">
            <a:xfrm flipH="1">
              <a:off x="144" y="129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33" name="Line 19"/>
            <p:cNvSpPr>
              <a:spLocks noChangeShapeType="1"/>
            </p:cNvSpPr>
            <p:nvPr/>
          </p:nvSpPr>
          <p:spPr bwMode="auto">
            <a:xfrm>
              <a:off x="144" y="1296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34" name="Line 20"/>
            <p:cNvSpPr>
              <a:spLocks noChangeShapeType="1"/>
            </p:cNvSpPr>
            <p:nvPr/>
          </p:nvSpPr>
          <p:spPr bwMode="auto">
            <a:xfrm>
              <a:off x="144" y="21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412" name="Line 21"/>
          <p:cNvSpPr>
            <a:spLocks noChangeShapeType="1"/>
          </p:cNvSpPr>
          <p:nvPr/>
        </p:nvSpPr>
        <p:spPr bwMode="auto">
          <a:xfrm>
            <a:off x="838200" y="36576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13" name="Line 22"/>
          <p:cNvSpPr>
            <a:spLocks noChangeShapeType="1"/>
          </p:cNvSpPr>
          <p:nvPr/>
        </p:nvSpPr>
        <p:spPr bwMode="auto">
          <a:xfrm>
            <a:off x="838200" y="4267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7414" name="Line 23"/>
          <p:cNvSpPr>
            <a:spLocks noChangeShapeType="1"/>
          </p:cNvSpPr>
          <p:nvPr/>
        </p:nvSpPr>
        <p:spPr bwMode="auto">
          <a:xfrm>
            <a:off x="838200" y="4953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7415" name="Line 24"/>
          <p:cNvSpPr>
            <a:spLocks noChangeShapeType="1"/>
          </p:cNvSpPr>
          <p:nvPr/>
        </p:nvSpPr>
        <p:spPr bwMode="auto">
          <a:xfrm>
            <a:off x="838200" y="563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41721" name="Rectangle 25"/>
          <p:cNvSpPr>
            <a:spLocks noChangeArrowheads="1"/>
          </p:cNvSpPr>
          <p:nvPr/>
        </p:nvSpPr>
        <p:spPr bwMode="auto">
          <a:xfrm>
            <a:off x="685800" y="1984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pt-BR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Cadeia de Suprimentos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RAFAEL\Documents\ufrgs_medias_desvios_grafic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500438"/>
            <a:ext cx="6335712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2400" dirty="0" smtClean="0"/>
              <a:t>DISTRIBUIÇÃO NORMAL</a:t>
            </a:r>
            <a:endParaRPr lang="pt-BR" sz="2400" dirty="0"/>
          </a:p>
        </p:txBody>
      </p:sp>
      <p:sp>
        <p:nvSpPr>
          <p:cNvPr id="29699" name="Espaço Reservado para Conteúdo 9"/>
          <p:cNvSpPr>
            <a:spLocks noGrp="1"/>
          </p:cNvSpPr>
          <p:nvPr>
            <p:ph idx="1"/>
          </p:nvPr>
        </p:nvSpPr>
        <p:spPr>
          <a:xfrm>
            <a:off x="457200" y="1268413"/>
            <a:ext cx="7620000" cy="5273675"/>
          </a:xfrm>
        </p:spPr>
        <p:txBody>
          <a:bodyPr/>
          <a:lstStyle/>
          <a:p>
            <a:pPr lvl="1"/>
            <a:r>
              <a:rPr lang="pt-BR" sz="2400" smtClean="0"/>
              <a:t>A figura representa uma distribuição normal, mediante a determinação do desvio-padrão; podemos encontrar os valores dos consumos superiores ao consumo médio conhecendo a probabilidade de ocorrência desse consumo</a:t>
            </a:r>
            <a:r>
              <a:rPr lang="pt-BR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7ED22A-9A14-467A-819B-3F9B2D5D44F9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43344" y="931039"/>
            <a:ext cx="8395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Tabela :</a:t>
            </a:r>
            <a:r>
              <a:rPr lang="pt-BR" i="1" dirty="0" smtClean="0"/>
              <a:t>Valores de K em função do risco assumido.</a:t>
            </a:r>
          </a:p>
          <a:p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914401" y="1675938"/>
          <a:ext cx="6096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Risco %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Risco %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Risco %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3,090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0,001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1,282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0,100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0,385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0,350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2,576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0,005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1,036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0,150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0,253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0,400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2,326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0,010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0,842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0,200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0,126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0,450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1,960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0,025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0,674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0,250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0,000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0,500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1,645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0,05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0,524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0,300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7F0BF-57FC-40BA-8346-2F8E6BD1DEFF}" type="slidenum">
              <a:rPr lang="pt-BR" smtClean="0"/>
              <a:pPr/>
              <a:t>32</a:t>
            </a:fld>
            <a:endParaRPr lang="pt-BR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5913"/>
            <a:ext cx="9144000" cy="1447800"/>
          </a:xfrm>
        </p:spPr>
        <p:txBody>
          <a:bodyPr/>
          <a:lstStyle/>
          <a:p>
            <a:pPr algn="ctr" eaLnBrk="1" hangingPunct="1"/>
            <a:r>
              <a:rPr lang="pt-BR" sz="3000" smtClean="0"/>
              <a:t>Planejamento e execução de Compras</a:t>
            </a:r>
            <a:br>
              <a:rPr lang="pt-BR" sz="3000" smtClean="0"/>
            </a:br>
            <a:r>
              <a:rPr lang="pt-BR" sz="1800" smtClean="0">
                <a:solidFill>
                  <a:srgbClr val="009900"/>
                </a:solidFill>
              </a:rPr>
              <a:t>CURVA ABC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1714500"/>
            <a:ext cx="7826375" cy="3700463"/>
          </a:xfrm>
        </p:spPr>
        <p:txBody>
          <a:bodyPr/>
          <a:lstStyle/>
          <a:p>
            <a:pPr eaLnBrk="1" hangingPunct="1"/>
            <a:r>
              <a:rPr lang="pt-BR" sz="2000" b="1" smtClean="0">
                <a:solidFill>
                  <a:srgbClr val="009900"/>
                </a:solidFill>
              </a:rPr>
              <a:t>Curva ABC </a:t>
            </a:r>
            <a:r>
              <a:rPr lang="pt-BR" sz="2000" b="1" smtClean="0">
                <a:solidFill>
                  <a:srgbClr val="009900"/>
                </a:solidFill>
                <a:sym typeface="Wingdings" pitchFamily="2" charset="2"/>
              </a:rPr>
              <a:t></a:t>
            </a:r>
            <a:r>
              <a:rPr lang="pt-BR" sz="2000" smtClean="0">
                <a:sym typeface="Wingdings" pitchFamily="2" charset="2"/>
              </a:rPr>
              <a:t> </a:t>
            </a:r>
            <a:r>
              <a:rPr lang="pt-BR" sz="2000" smtClean="0"/>
              <a:t> </a:t>
            </a:r>
            <a:r>
              <a:rPr lang="pt-BR" sz="1800" smtClean="0"/>
              <a:t>também denominada </a:t>
            </a:r>
            <a:r>
              <a:rPr lang="pt-BR" sz="1800" i="1" smtClean="0"/>
              <a:t> </a:t>
            </a:r>
            <a:r>
              <a:rPr lang="pt-BR" sz="1800" b="1" i="1" smtClean="0"/>
              <a:t>Curva de Pareto</a:t>
            </a:r>
            <a:r>
              <a:rPr lang="pt-BR" sz="1800" i="1" smtClean="0"/>
              <a:t>  ou Curva 80 -20 – “é um importante instrumento para o administrador, pois permite identificar aqueles itens que justificam atenção e tratamento adequados quanto à sua administração”</a:t>
            </a:r>
            <a:r>
              <a:rPr lang="pt-BR" sz="1800" smtClean="0"/>
              <a:t> . Ela pode ser usada na:</a:t>
            </a:r>
          </a:p>
          <a:p>
            <a:pPr lvl="1" eaLnBrk="1" hangingPunct="1"/>
            <a:r>
              <a:rPr lang="pt-BR" sz="1600" smtClean="0"/>
              <a:t>Administração de materiais;</a:t>
            </a:r>
          </a:p>
          <a:p>
            <a:pPr lvl="1" eaLnBrk="1" hangingPunct="1"/>
            <a:r>
              <a:rPr lang="pt-BR" sz="1600" smtClean="0"/>
              <a:t>No direcionamento do foco da atividade de Compras;</a:t>
            </a:r>
          </a:p>
          <a:p>
            <a:pPr lvl="1" eaLnBrk="1" hangingPunct="1"/>
            <a:r>
              <a:rPr lang="pt-BR" sz="1600" smtClean="0"/>
              <a:t>Logística na atividade de definição de modais de transporte;</a:t>
            </a:r>
          </a:p>
          <a:p>
            <a:pPr lvl="1" eaLnBrk="1" hangingPunct="1"/>
            <a:r>
              <a:rPr lang="pt-BR" sz="1600" smtClean="0"/>
              <a:t>Estabelecimento de prioridades para a programação da produção, etc...</a:t>
            </a:r>
          </a:p>
          <a:p>
            <a:pPr lvl="1" eaLnBrk="1" hangingPunct="1"/>
            <a:endParaRPr lang="pt-BR" sz="1600" smtClean="0"/>
          </a:p>
          <a:p>
            <a:pPr lvl="1" eaLnBrk="1" hangingPunct="1">
              <a:buFont typeface="Wingdings" pitchFamily="2" charset="2"/>
              <a:buNone/>
            </a:pPr>
            <a:r>
              <a:rPr lang="pt-BR" sz="1600" b="1" smtClean="0">
                <a:solidFill>
                  <a:srgbClr val="FF0000"/>
                </a:solidFill>
              </a:rPr>
              <a:t>Itens A</a:t>
            </a:r>
            <a:r>
              <a:rPr lang="pt-BR" sz="1600" smtClean="0">
                <a:solidFill>
                  <a:srgbClr val="FF0000"/>
                </a:solidFill>
              </a:rPr>
              <a:t> </a:t>
            </a:r>
            <a:r>
              <a:rPr lang="pt-BR" sz="160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pt-BR" sz="1600" smtClean="0">
                <a:sym typeface="Wingdings" pitchFamily="2" charset="2"/>
              </a:rPr>
              <a:t> </a:t>
            </a:r>
            <a:r>
              <a:rPr lang="pt-BR" sz="1600" b="1" smtClean="0">
                <a:sym typeface="Wingdings" pitchFamily="2" charset="2"/>
              </a:rPr>
              <a:t>pequena parcela de itens (20%), mas são os itens de maior valor</a:t>
            </a:r>
            <a:r>
              <a:rPr lang="pt-BR" sz="1600" b="1" smtClean="0"/>
              <a:t> e que merecem maior atenção por parte dos analistas.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pt-BR" sz="1600" b="1" smtClean="0">
                <a:solidFill>
                  <a:srgbClr val="FF0000"/>
                </a:solidFill>
              </a:rPr>
              <a:t>Itens B </a:t>
            </a:r>
            <a:r>
              <a:rPr lang="pt-BR" sz="1600" b="1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pt-BR" sz="1600" b="1" smtClean="0">
                <a:sym typeface="Wingdings" pitchFamily="2" charset="2"/>
              </a:rPr>
              <a:t> parcela intermediária de itens (30%), representam pequena parcela dos valores totais em estoque.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pt-BR" sz="1600" b="1" smtClean="0">
                <a:solidFill>
                  <a:srgbClr val="FF0000"/>
                </a:solidFill>
                <a:sym typeface="Wingdings" pitchFamily="2" charset="2"/>
              </a:rPr>
              <a:t>Itens C </a:t>
            </a:r>
            <a:r>
              <a:rPr lang="pt-BR" sz="1600" b="1" smtClean="0">
                <a:sym typeface="Wingdings" pitchFamily="2" charset="2"/>
              </a:rPr>
              <a:t> a grande maioria dos itens (50%), representam apenas uma pequena parcela da somatória dos itens.</a:t>
            </a:r>
            <a:endParaRPr lang="pt-BR" sz="1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Classificação ABC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357313"/>
            <a:ext cx="7848600" cy="154305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mtClean="0"/>
              <a:t>É um método de diferenciação dos estoques segundo sua maior ou menor abrangência em relação a determinado fator, consistindo em separar os itens por classes de acordo com sua importância relativa. </a:t>
            </a:r>
          </a:p>
        </p:txBody>
      </p:sp>
      <p:graphicFrame>
        <p:nvGraphicFramePr>
          <p:cNvPr id="11266" name="Object 4"/>
          <p:cNvGraphicFramePr>
            <a:graphicFrameLocks/>
          </p:cNvGraphicFramePr>
          <p:nvPr/>
        </p:nvGraphicFramePr>
        <p:xfrm>
          <a:off x="249238" y="3714750"/>
          <a:ext cx="8894762" cy="2919413"/>
        </p:xfrm>
        <a:graphic>
          <a:graphicData uri="http://schemas.openxmlformats.org/presentationml/2006/ole">
            <p:oleObj spid="_x0000_s68610" name="Gráfico" r:id="rId4" imgW="5553075" imgH="1828800" progId="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Classificação ABC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500188"/>
            <a:ext cx="78486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 smtClean="0"/>
              <a:t>Podemos elaborar a classificação ABC por demanda valorizada empregando a seguinte rotina:</a:t>
            </a:r>
          </a:p>
          <a:p>
            <a:pPr lvl="1">
              <a:lnSpc>
                <a:spcPct val="90000"/>
              </a:lnSpc>
            </a:pPr>
            <a:r>
              <a:rPr lang="pt-BR" sz="2400" smtClean="0"/>
              <a:t>Calcula-se a demanda valorizada de cada item, multiplicando-se o valor da demanda pelo custo unitário do item;</a:t>
            </a:r>
          </a:p>
          <a:p>
            <a:pPr lvl="1">
              <a:lnSpc>
                <a:spcPct val="90000"/>
              </a:lnSpc>
            </a:pPr>
            <a:r>
              <a:rPr lang="pt-BR" sz="2400" smtClean="0"/>
              <a:t>Colocam-se os itens em ordem decrescente de valor de demanda valorizada;</a:t>
            </a:r>
          </a:p>
          <a:p>
            <a:pPr lvl="1">
              <a:lnSpc>
                <a:spcPct val="90000"/>
              </a:lnSpc>
            </a:pPr>
            <a:r>
              <a:rPr lang="pt-BR" sz="2400" smtClean="0"/>
              <a:t>Calcula-se a demanda valorizada total dos itens;</a:t>
            </a:r>
          </a:p>
          <a:p>
            <a:pPr lvl="1">
              <a:lnSpc>
                <a:spcPct val="90000"/>
              </a:lnSpc>
            </a:pPr>
            <a:r>
              <a:rPr lang="pt-BR" sz="2400" smtClean="0"/>
              <a:t>Calculam-se as percentagens da demanda valorizada de cada item em relação a demanda valorizada total, podendo-se calcular também as percentagens acumuladas;</a:t>
            </a:r>
          </a:p>
          <a:p>
            <a:pPr lvl="1">
              <a:lnSpc>
                <a:spcPct val="90000"/>
              </a:lnSpc>
            </a:pPr>
            <a:r>
              <a:rPr lang="pt-BR" sz="2400" smtClean="0"/>
              <a:t>Em função dos critérios de decisões, estabelecem-se as classes A, B e C (ou quantas quisermos).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7175" y="2152650"/>
            <a:ext cx="8420100" cy="990600"/>
            <a:chOff x="162" y="1356"/>
            <a:chExt cx="5304" cy="624"/>
          </a:xfrm>
        </p:grpSpPr>
        <p:sp>
          <p:nvSpPr>
            <p:cNvPr id="12296" name="Rectangle 2"/>
            <p:cNvSpPr>
              <a:spLocks noChangeArrowheads="1"/>
            </p:cNvSpPr>
            <p:nvPr/>
          </p:nvSpPr>
          <p:spPr bwMode="auto">
            <a:xfrm>
              <a:off x="210" y="1356"/>
              <a:ext cx="520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12291" name="Object 3"/>
            <p:cNvGraphicFramePr>
              <a:graphicFrameLocks/>
            </p:cNvGraphicFramePr>
            <p:nvPr/>
          </p:nvGraphicFramePr>
          <p:xfrm>
            <a:off x="162" y="1404"/>
            <a:ext cx="5304" cy="576"/>
          </p:xfrm>
          <a:graphic>
            <a:graphicData uri="http://schemas.openxmlformats.org/presentationml/2006/ole">
              <p:oleObj spid="_x0000_s69635" name="Documento" r:id="rId4" imgW="6031992" imgH="652272" progId="Word.Document.8">
                <p:embed/>
              </p:oleObj>
            </a:graphicData>
          </a:graphic>
        </p:graphicFrame>
      </p:grpSp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Classificação ABC - Exemplo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65100" y="3143250"/>
            <a:ext cx="8604250" cy="3143250"/>
            <a:chOff x="104" y="1980"/>
            <a:chExt cx="5420" cy="1980"/>
          </a:xfrm>
        </p:grpSpPr>
        <p:sp>
          <p:nvSpPr>
            <p:cNvPr id="12295" name="Rectangle 6"/>
            <p:cNvSpPr>
              <a:spLocks noChangeArrowheads="1"/>
            </p:cNvSpPr>
            <p:nvPr/>
          </p:nvSpPr>
          <p:spPr bwMode="auto">
            <a:xfrm>
              <a:off x="335" y="1980"/>
              <a:ext cx="5042" cy="1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12290" name="Object 7"/>
            <p:cNvGraphicFramePr>
              <a:graphicFrameLocks/>
            </p:cNvGraphicFramePr>
            <p:nvPr/>
          </p:nvGraphicFramePr>
          <p:xfrm>
            <a:off x="104" y="2022"/>
            <a:ext cx="5420" cy="1938"/>
          </p:xfrm>
          <a:graphic>
            <a:graphicData uri="http://schemas.openxmlformats.org/presentationml/2006/ole">
              <p:oleObj spid="_x0000_s69634" name="Documento" r:id="rId5" imgW="6684264" imgH="2221992" progId="Word.Document.8">
                <p:embed/>
              </p:oleObj>
            </a:graphicData>
          </a:graphic>
        </p:graphicFrame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36DE6-4BB8-4160-83B1-C075BA68DA3D}" type="slidenum">
              <a:rPr lang="pt-BR" smtClean="0"/>
              <a:pPr/>
              <a:t>36</a:t>
            </a:fld>
            <a:endParaRPr lang="pt-BR" smtClean="0"/>
          </a:p>
        </p:txBody>
      </p:sp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5225" y="130175"/>
            <a:ext cx="7086600" cy="10287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Gestão de estoques</a:t>
            </a:r>
            <a:br>
              <a:rPr lang="pt-BR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1800" smtClean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Custos de Estoque</a:t>
            </a:r>
            <a:br>
              <a:rPr lang="pt-BR" sz="1800" smtClean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t-BR" sz="1800" smtClean="0">
              <a:solidFill>
                <a:srgbClr val="00CC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071563"/>
            <a:ext cx="8229600" cy="5503862"/>
          </a:xfrm>
        </p:spPr>
        <p:txBody>
          <a:bodyPr/>
          <a:lstStyle/>
          <a:p>
            <a:pPr eaLnBrk="1" hangingPunct="1"/>
            <a:r>
              <a:rPr lang="pt-BR" sz="2000" b="1" dirty="0" smtClean="0"/>
              <a:t>Custo Total = custo unitário do item (ano) + Custo total de armazenagem + custo Total do pedido</a:t>
            </a:r>
          </a:p>
          <a:p>
            <a:pPr eaLnBrk="1" hangingPunct="1"/>
            <a:endParaRPr lang="pt-BR" sz="2000" b="1" dirty="0" smtClean="0"/>
          </a:p>
          <a:p>
            <a:pPr lvl="3" eaLnBrk="1" hangingPunct="1">
              <a:buFont typeface="Wingdings" pitchFamily="2" charset="2"/>
              <a:buNone/>
            </a:pPr>
            <a:endParaRPr lang="pt-BR" sz="1400" dirty="0" smtClean="0"/>
          </a:p>
          <a:p>
            <a:pPr lvl="3" eaLnBrk="1" hangingPunct="1">
              <a:buFont typeface="Wingdings" pitchFamily="2" charset="2"/>
              <a:buNone/>
            </a:pPr>
            <a:r>
              <a:rPr lang="pt-BR" sz="1400" dirty="0" smtClean="0"/>
              <a:t>	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195513" y="3213100"/>
            <a:ext cx="4392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180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91586" y="2938175"/>
            <a:ext cx="6119812" cy="2031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dirty="0"/>
              <a:t>Q  = quantidade </a:t>
            </a:r>
            <a:r>
              <a:rPr lang="pt-BR" sz="1800" dirty="0" smtClean="0"/>
              <a:t>do lote</a:t>
            </a:r>
            <a:endParaRPr lang="pt-BR" sz="1800" dirty="0"/>
          </a:p>
          <a:p>
            <a:pPr>
              <a:spcBef>
                <a:spcPct val="50000"/>
              </a:spcBef>
            </a:pPr>
            <a:r>
              <a:rPr lang="pt-BR" sz="1800" dirty="0"/>
              <a:t>P  = preço unitário do material</a:t>
            </a:r>
          </a:p>
          <a:p>
            <a:pPr>
              <a:spcBef>
                <a:spcPct val="50000"/>
              </a:spcBef>
            </a:pPr>
            <a:r>
              <a:rPr lang="pt-BR" sz="1800" dirty="0"/>
              <a:t>I   </a:t>
            </a:r>
            <a:r>
              <a:rPr lang="pt-BR" sz="1800" dirty="0" smtClean="0"/>
              <a:t>= custo de armazenamento (pode ser expressa </a:t>
            </a:r>
            <a:r>
              <a:rPr lang="pt-BR" sz="1800" dirty="0"/>
              <a:t>em </a:t>
            </a:r>
            <a:r>
              <a:rPr lang="pt-BR" sz="1800" dirty="0" smtClean="0"/>
              <a:t>%)</a:t>
            </a:r>
          </a:p>
          <a:p>
            <a:pPr>
              <a:spcBef>
                <a:spcPct val="50000"/>
              </a:spcBef>
            </a:pPr>
            <a:r>
              <a:rPr lang="pt-BR" dirty="0" smtClean="0"/>
              <a:t>B  = Custo do pedido</a:t>
            </a:r>
            <a:r>
              <a:rPr lang="pt-BR" sz="1800" dirty="0" smtClean="0"/>
              <a:t> </a:t>
            </a:r>
          </a:p>
          <a:p>
            <a:pPr>
              <a:spcBef>
                <a:spcPct val="50000"/>
              </a:spcBef>
            </a:pPr>
            <a:r>
              <a:rPr lang="pt-BR" dirty="0" smtClean="0"/>
              <a:t>C = Consumo do item</a:t>
            </a:r>
            <a:endParaRPr lang="pt-BR" sz="18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91584" y="1871375"/>
            <a:ext cx="6119812" cy="7848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dirty="0" smtClean="0"/>
              <a:t>CT = C x p + I x </a:t>
            </a:r>
            <a:r>
              <a:rPr lang="pt-BR" sz="1800" u="sng" dirty="0" smtClean="0"/>
              <a:t>Q</a:t>
            </a:r>
            <a:r>
              <a:rPr lang="pt-BR" sz="1800" dirty="0" smtClean="0"/>
              <a:t> x P  + B x </a:t>
            </a:r>
            <a:r>
              <a:rPr lang="pt-BR" sz="1800" u="sng" dirty="0" smtClean="0"/>
              <a:t>C</a:t>
            </a:r>
          </a:p>
          <a:p>
            <a:pPr>
              <a:spcBef>
                <a:spcPct val="50000"/>
              </a:spcBef>
            </a:pPr>
            <a:r>
              <a:rPr lang="pt-BR" sz="1800" dirty="0" smtClean="0"/>
              <a:t>	            2	                  Q	</a:t>
            </a:r>
            <a:endParaRPr lang="pt-B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84DC7-5C22-4E67-BE2E-B8F8E934BCF7}" type="slidenum">
              <a:rPr lang="pt-BR" smtClean="0"/>
              <a:pPr/>
              <a:t>37</a:t>
            </a:fld>
            <a:endParaRPr lang="pt-BR" smtClean="0"/>
          </a:p>
        </p:txBody>
      </p:sp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5225" y="130175"/>
            <a:ext cx="7086600" cy="10287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Gestão de estoques</a:t>
            </a:r>
            <a:br>
              <a:rPr lang="pt-BR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1800" smtClean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Custos de Estoque</a:t>
            </a:r>
            <a:br>
              <a:rPr lang="pt-BR" sz="1800" smtClean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t-BR" sz="1800" smtClean="0">
              <a:solidFill>
                <a:srgbClr val="00CC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503862"/>
          </a:xfrm>
        </p:spPr>
        <p:txBody>
          <a:bodyPr/>
          <a:lstStyle/>
          <a:p>
            <a:pPr eaLnBrk="1" hangingPunct="1"/>
            <a:r>
              <a:rPr lang="pt-BR" sz="2000" b="1" smtClean="0"/>
              <a:t>Armazenamento de material</a:t>
            </a:r>
            <a:r>
              <a:rPr lang="pt-BR" sz="2000" smtClean="0"/>
              <a:t> </a:t>
            </a:r>
            <a:r>
              <a:rPr lang="pt-BR" sz="2000" smtClean="0">
                <a:sym typeface="Wingdings" pitchFamily="2" charset="2"/>
              </a:rPr>
              <a:t> gera diversos custos: juros, depreciação, aluguel, equipamentos de movimentação, deterioração, obsolência, seguros, salários, conservação, etc.</a:t>
            </a:r>
            <a:endParaRPr lang="pt-BR" sz="2000" smtClean="0"/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1331913" y="2565400"/>
            <a:ext cx="6192837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     Custo de Armazenagem   =    </a:t>
            </a:r>
            <a:r>
              <a:rPr lang="pt-BR" sz="1800" b="1"/>
              <a:t>Q/2</a:t>
            </a:r>
            <a:r>
              <a:rPr lang="pt-BR" sz="1800"/>
              <a:t>  x  </a:t>
            </a:r>
            <a:r>
              <a:rPr lang="pt-BR" sz="1800" b="1"/>
              <a:t>T</a:t>
            </a:r>
            <a:r>
              <a:rPr lang="pt-BR" sz="1800"/>
              <a:t>  x  </a:t>
            </a:r>
            <a:r>
              <a:rPr lang="pt-BR" sz="1800" b="1"/>
              <a:t>P</a:t>
            </a:r>
            <a:r>
              <a:rPr lang="pt-BR" sz="1800"/>
              <a:t>  x  </a:t>
            </a:r>
            <a:r>
              <a:rPr lang="pt-BR" sz="1800" b="1"/>
              <a:t>I</a:t>
            </a:r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2195513" y="3213100"/>
            <a:ext cx="4392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1800"/>
          </a:p>
        </p:txBody>
      </p:sp>
      <p:sp>
        <p:nvSpPr>
          <p:cNvPr id="38919" name="Text Box 6"/>
          <p:cNvSpPr txBox="1">
            <a:spLocks noChangeArrowheads="1"/>
          </p:cNvSpPr>
          <p:nvPr/>
        </p:nvSpPr>
        <p:spPr bwMode="auto">
          <a:xfrm>
            <a:off x="1331913" y="3284538"/>
            <a:ext cx="6119812" cy="1879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dirty="0"/>
              <a:t>Q  = quantidade de material em estoque no tempo considerado</a:t>
            </a:r>
          </a:p>
          <a:p>
            <a:pPr>
              <a:spcBef>
                <a:spcPct val="50000"/>
              </a:spcBef>
            </a:pPr>
            <a:r>
              <a:rPr lang="pt-BR" sz="1800" dirty="0"/>
              <a:t>P  = preço unitário do material</a:t>
            </a:r>
          </a:p>
          <a:p>
            <a:pPr>
              <a:spcBef>
                <a:spcPct val="50000"/>
              </a:spcBef>
            </a:pPr>
            <a:r>
              <a:rPr lang="pt-BR" sz="1800" dirty="0"/>
              <a:t>I    = taxa de armazenamento (expressa em %) </a:t>
            </a:r>
          </a:p>
          <a:p>
            <a:pPr>
              <a:spcBef>
                <a:spcPct val="50000"/>
              </a:spcBef>
            </a:pPr>
            <a:r>
              <a:rPr lang="pt-BR" sz="1800" dirty="0"/>
              <a:t>T  =  Tempo considerado de </a:t>
            </a:r>
            <a:r>
              <a:rPr lang="pt-BR" sz="1800" dirty="0" err="1"/>
              <a:t>armazengem</a:t>
            </a:r>
            <a:endParaRPr lang="pt-BR" sz="1800" dirty="0"/>
          </a:p>
        </p:txBody>
      </p:sp>
      <p:sp>
        <p:nvSpPr>
          <p:cNvPr id="38920" name="Text Box 4"/>
          <p:cNvSpPr txBox="1">
            <a:spLocks noChangeArrowheads="1"/>
          </p:cNvSpPr>
          <p:nvPr/>
        </p:nvSpPr>
        <p:spPr bwMode="auto">
          <a:xfrm>
            <a:off x="1428750" y="5572125"/>
            <a:ext cx="6192838" cy="646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     Custo de Armazenagem   =    por vezes indicado em percentual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A8B97-CAD7-49EF-A0E1-87ECCE5F1BC3}" type="slidenum">
              <a:rPr lang="pt-BR" smtClean="0"/>
              <a:pPr/>
              <a:t>38</a:t>
            </a:fld>
            <a:endParaRPr lang="pt-BR" smtClean="0"/>
          </a:p>
        </p:txBody>
      </p:sp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5225" y="130175"/>
            <a:ext cx="7086600" cy="10287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Gestão de estoques</a:t>
            </a:r>
            <a:br>
              <a:rPr lang="pt-BR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1800" smtClean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Custos de Estoque</a:t>
            </a:r>
            <a:br>
              <a:rPr lang="pt-BR" sz="1800" smtClean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t-BR" sz="1800" smtClean="0">
              <a:solidFill>
                <a:srgbClr val="00CC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000125"/>
            <a:ext cx="8229600" cy="5503863"/>
          </a:xfrm>
        </p:spPr>
        <p:txBody>
          <a:bodyPr/>
          <a:lstStyle/>
          <a:p>
            <a:pPr eaLnBrk="1" hangingPunct="1"/>
            <a:r>
              <a:rPr lang="pt-BR" sz="2000" b="1" smtClean="0"/>
              <a:t>Custo do pedido</a:t>
            </a:r>
            <a:r>
              <a:rPr lang="pt-BR" sz="2000" smtClean="0"/>
              <a:t> </a:t>
            </a:r>
            <a:r>
              <a:rPr lang="pt-BR" sz="2000" smtClean="0">
                <a:sym typeface="Wingdings" pitchFamily="2" charset="2"/>
              </a:rPr>
              <a:t> para calcular o custo anual de todos os pedidos colocados no período de um ano é necessário multiplicar o custo de cada pedido pelo número de vezes em ano.</a:t>
            </a:r>
            <a:endParaRPr lang="pt-BR" sz="2000" smtClean="0"/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500063" y="2143125"/>
            <a:ext cx="40005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     Custo do pedido (CTP)  =    B x N  </a:t>
            </a:r>
            <a:endParaRPr lang="pt-BR" sz="1800" b="1"/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2195513" y="3213100"/>
            <a:ext cx="4392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1800"/>
          </a:p>
        </p:txBody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500063" y="2571750"/>
            <a:ext cx="4071937" cy="1492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/>
              <a:t>Despesas que compõem o CTP: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pt-BR" sz="1400"/>
              <a:t> Mão de Obra – para emissão e processamento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pt-BR" sz="1400"/>
              <a:t> Material – formulários, envelopes, impressora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pt-BR" sz="1400"/>
              <a:t> Custos indiretos – telefone, energia, depto de compras</a:t>
            </a:r>
          </a:p>
        </p:txBody>
      </p:sp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785813" y="4357688"/>
            <a:ext cx="6643687" cy="784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B = </a:t>
            </a:r>
            <a:r>
              <a:rPr lang="pt-BR" sz="1800" u="sng"/>
              <a:t>custo total anual dos pedidos </a:t>
            </a:r>
            <a:r>
              <a:rPr lang="pt-BR" sz="1800"/>
              <a:t>= custo unitário do pedido</a:t>
            </a:r>
          </a:p>
          <a:p>
            <a:pPr>
              <a:spcBef>
                <a:spcPct val="50000"/>
              </a:spcBef>
            </a:pPr>
            <a:r>
              <a:rPr lang="pt-BR" sz="1800"/>
              <a:t>           número anual de pedidos</a:t>
            </a:r>
          </a:p>
        </p:txBody>
      </p:sp>
      <p:sp>
        <p:nvSpPr>
          <p:cNvPr id="39945" name="Text Box 6"/>
          <p:cNvSpPr txBox="1">
            <a:spLocks noChangeArrowheads="1"/>
          </p:cNvSpPr>
          <p:nvPr/>
        </p:nvSpPr>
        <p:spPr bwMode="auto">
          <a:xfrm>
            <a:off x="785813" y="5357813"/>
            <a:ext cx="6000750" cy="784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Número de pedidos de compra emitido no ano</a:t>
            </a:r>
          </a:p>
          <a:p>
            <a:pPr>
              <a:spcBef>
                <a:spcPct val="50000"/>
              </a:spcBef>
            </a:pPr>
            <a:r>
              <a:rPr lang="pt-BR" sz="1800"/>
              <a:t>N= CTP / B</a:t>
            </a:r>
          </a:p>
        </p:txBody>
      </p:sp>
      <p:sp>
        <p:nvSpPr>
          <p:cNvPr id="39946" name="Text Box 4"/>
          <p:cNvSpPr txBox="1">
            <a:spLocks noChangeArrowheads="1"/>
          </p:cNvSpPr>
          <p:nvPr/>
        </p:nvSpPr>
        <p:spPr bwMode="auto">
          <a:xfrm>
            <a:off x="4714875" y="2143125"/>
            <a:ext cx="4214813" cy="1892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     Custo do pedido (CTP)  =    B x C / Q (número de pedidos no fornecedor)</a:t>
            </a:r>
          </a:p>
          <a:p>
            <a:pPr>
              <a:spcBef>
                <a:spcPct val="50000"/>
              </a:spcBef>
            </a:pPr>
            <a:r>
              <a:rPr lang="pt-BR" sz="1800"/>
              <a:t>B – custo de um pedido </a:t>
            </a:r>
          </a:p>
          <a:p>
            <a:pPr>
              <a:spcBef>
                <a:spcPct val="50000"/>
              </a:spcBef>
            </a:pPr>
            <a:r>
              <a:rPr lang="pt-BR" sz="1800"/>
              <a:t>C -  consumo anual </a:t>
            </a:r>
          </a:p>
          <a:p>
            <a:pPr>
              <a:spcBef>
                <a:spcPct val="50000"/>
              </a:spcBef>
            </a:pPr>
            <a:r>
              <a:rPr lang="pt-BR" sz="1800"/>
              <a:t>Q – tamanho do lote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Lote Econômico Básico</a:t>
            </a:r>
          </a:p>
        </p:txBody>
      </p:sp>
      <p:sp>
        <p:nvSpPr>
          <p:cNvPr id="61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809750"/>
            <a:ext cx="7848600" cy="1314450"/>
          </a:xfrm>
          <a:noFill/>
        </p:spPr>
        <p:txBody>
          <a:bodyPr/>
          <a:lstStyle/>
          <a:p>
            <a:r>
              <a:rPr lang="pt-BR" sz="2400" smtClean="0"/>
              <a:t>O custo unitário do item é fixo e a entrega do lote de reposição é realizada de uma única vez. É conhecido como lote econômico de compra</a:t>
            </a:r>
            <a:r>
              <a:rPr lang="pt-BR" smtClean="0"/>
              <a:t>.</a:t>
            </a:r>
          </a:p>
        </p:txBody>
      </p:sp>
      <p:graphicFrame>
        <p:nvGraphicFramePr>
          <p:cNvPr id="6146" name="Object 4"/>
          <p:cNvGraphicFramePr>
            <a:graphicFrameLocks/>
          </p:cNvGraphicFramePr>
          <p:nvPr/>
        </p:nvGraphicFramePr>
        <p:xfrm>
          <a:off x="382588" y="3346450"/>
          <a:ext cx="4346575" cy="1758950"/>
        </p:xfrm>
        <a:graphic>
          <a:graphicData uri="http://schemas.openxmlformats.org/presentationml/2006/ole">
            <p:oleObj spid="_x0000_s7170" name="Figura" r:id="rId4" imgW="3849624" imgH="1563624" progId="Word.Document.8">
              <p:embed/>
            </p:oleObj>
          </a:graphicData>
        </a:graphic>
      </p:graphicFrame>
      <p:graphicFrame>
        <p:nvGraphicFramePr>
          <p:cNvPr id="6147" name="Object 5"/>
          <p:cNvGraphicFramePr>
            <a:graphicFrameLocks/>
          </p:cNvGraphicFramePr>
          <p:nvPr/>
        </p:nvGraphicFramePr>
        <p:xfrm>
          <a:off x="4160838" y="4160838"/>
          <a:ext cx="1382712" cy="496887"/>
        </p:xfrm>
        <a:graphic>
          <a:graphicData uri="http://schemas.openxmlformats.org/presentationml/2006/ole">
            <p:oleObj spid="_x0000_s7171" name="Equation" r:id="rId5" imgW="1079032" imgH="393529" progId="Equation.2">
              <p:embed/>
            </p:oleObj>
          </a:graphicData>
        </a:graphic>
      </p:graphicFrame>
      <p:graphicFrame>
        <p:nvGraphicFramePr>
          <p:cNvPr id="6150" name="Object 8"/>
          <p:cNvGraphicFramePr>
            <a:graphicFrameLocks/>
          </p:cNvGraphicFramePr>
          <p:nvPr/>
        </p:nvGraphicFramePr>
        <p:xfrm>
          <a:off x="2044844" y="5263718"/>
          <a:ext cx="1722437" cy="850900"/>
        </p:xfrm>
        <a:graphic>
          <a:graphicData uri="http://schemas.openxmlformats.org/presentationml/2006/ole">
            <p:oleObj spid="_x0000_s7174" name="Equação" r:id="rId6" imgW="939600" imgH="469800" progId="Equation.3">
              <p:embed/>
            </p:oleObj>
          </a:graphicData>
        </a:graphic>
      </p:graphicFrame>
      <p:graphicFrame>
        <p:nvGraphicFramePr>
          <p:cNvPr id="7176" name="Object 5"/>
          <p:cNvGraphicFramePr>
            <a:graphicFrameLocks/>
          </p:cNvGraphicFramePr>
          <p:nvPr/>
        </p:nvGraphicFramePr>
        <p:xfrm>
          <a:off x="4887768" y="5278582"/>
          <a:ext cx="1540741" cy="773979"/>
        </p:xfrm>
        <a:graphic>
          <a:graphicData uri="http://schemas.openxmlformats.org/presentationml/2006/ole">
            <p:oleObj spid="_x0000_s7176" name="Equação" r:id="rId7" imgW="95220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1659-A66D-4EB8-A27A-15DA86EE8E36}" type="slidenum">
              <a:rPr lang="pt-BR" smtClean="0"/>
              <a:pPr/>
              <a:t>4</a:t>
            </a:fld>
            <a:endParaRPr lang="pt-BR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0" y="1371600"/>
            <a:ext cx="7391400" cy="4648200"/>
            <a:chOff x="480" y="864"/>
            <a:chExt cx="4656" cy="2928"/>
          </a:xfrm>
        </p:grpSpPr>
        <p:sp>
          <p:nvSpPr>
            <p:cNvPr id="18437" name="Text Box 3"/>
            <p:cNvSpPr txBox="1">
              <a:spLocks noChangeArrowheads="1"/>
            </p:cNvSpPr>
            <p:nvPr/>
          </p:nvSpPr>
          <p:spPr bwMode="auto">
            <a:xfrm>
              <a:off x="1440" y="3504"/>
              <a:ext cx="31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 b="1">
                  <a:latin typeface="Times New Roman" pitchFamily="18" charset="0"/>
                </a:rPr>
                <a:t>Eficiência</a:t>
              </a:r>
              <a:r>
                <a:rPr lang="pt-BR" sz="2400">
                  <a:latin typeface="Times New Roman" pitchFamily="18" charset="0"/>
                </a:rPr>
                <a:t>: menor consumo de recursos</a:t>
              </a:r>
            </a:p>
          </p:txBody>
        </p:sp>
        <p:sp>
          <p:nvSpPr>
            <p:cNvPr id="18438" name="Rectangle 4"/>
            <p:cNvSpPr>
              <a:spLocks noChangeArrowheads="1"/>
            </p:cNvSpPr>
            <p:nvPr/>
          </p:nvSpPr>
          <p:spPr bwMode="auto">
            <a:xfrm>
              <a:off x="1728" y="1920"/>
              <a:ext cx="912" cy="384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2400">
                  <a:solidFill>
                    <a:schemeClr val="bg2"/>
                  </a:solidFill>
                  <a:latin typeface="Times New Roman" pitchFamily="18" charset="0"/>
                </a:rPr>
                <a:t>Distribuidor</a:t>
              </a:r>
            </a:p>
          </p:txBody>
        </p:sp>
        <p:sp>
          <p:nvSpPr>
            <p:cNvPr id="18439" name="Rectangle 5"/>
            <p:cNvSpPr>
              <a:spLocks noChangeArrowheads="1"/>
            </p:cNvSpPr>
            <p:nvPr/>
          </p:nvSpPr>
          <p:spPr bwMode="auto">
            <a:xfrm>
              <a:off x="480" y="1920"/>
              <a:ext cx="912" cy="384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2400">
                  <a:solidFill>
                    <a:schemeClr val="bg2"/>
                  </a:solidFill>
                  <a:latin typeface="Times New Roman" pitchFamily="18" charset="0"/>
                </a:rPr>
                <a:t>Indústria</a:t>
              </a:r>
            </a:p>
          </p:txBody>
        </p:sp>
        <p:sp>
          <p:nvSpPr>
            <p:cNvPr id="18440" name="Rectangle 6"/>
            <p:cNvSpPr>
              <a:spLocks noChangeArrowheads="1"/>
            </p:cNvSpPr>
            <p:nvPr/>
          </p:nvSpPr>
          <p:spPr bwMode="auto">
            <a:xfrm>
              <a:off x="4224" y="1920"/>
              <a:ext cx="912" cy="384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2400">
                  <a:solidFill>
                    <a:schemeClr val="bg2"/>
                  </a:solidFill>
                  <a:latin typeface="Times New Roman" pitchFamily="18" charset="0"/>
                </a:rPr>
                <a:t>Varejo</a:t>
              </a:r>
            </a:p>
          </p:txBody>
        </p:sp>
        <p:sp>
          <p:nvSpPr>
            <p:cNvPr id="18441" name="Rectangle 7"/>
            <p:cNvSpPr>
              <a:spLocks noChangeArrowheads="1"/>
            </p:cNvSpPr>
            <p:nvPr/>
          </p:nvSpPr>
          <p:spPr bwMode="auto">
            <a:xfrm>
              <a:off x="2976" y="1920"/>
              <a:ext cx="912" cy="384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2400">
                  <a:solidFill>
                    <a:schemeClr val="bg2"/>
                  </a:solidFill>
                  <a:latin typeface="Times New Roman" pitchFamily="18" charset="0"/>
                </a:rPr>
                <a:t>Atacado</a:t>
              </a:r>
            </a:p>
          </p:txBody>
        </p:sp>
        <p:sp>
          <p:nvSpPr>
            <p:cNvPr id="18442" name="Line 8"/>
            <p:cNvSpPr>
              <a:spLocks noChangeShapeType="1"/>
            </p:cNvSpPr>
            <p:nvPr/>
          </p:nvSpPr>
          <p:spPr bwMode="auto">
            <a:xfrm>
              <a:off x="1392" y="21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43" name="Line 9"/>
            <p:cNvSpPr>
              <a:spLocks noChangeShapeType="1"/>
            </p:cNvSpPr>
            <p:nvPr/>
          </p:nvSpPr>
          <p:spPr bwMode="auto">
            <a:xfrm>
              <a:off x="2640" y="21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44" name="Line 10"/>
            <p:cNvSpPr>
              <a:spLocks noChangeShapeType="1"/>
            </p:cNvSpPr>
            <p:nvPr/>
          </p:nvSpPr>
          <p:spPr bwMode="auto">
            <a:xfrm>
              <a:off x="3888" y="21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45" name="Text Box 11"/>
            <p:cNvSpPr txBox="1">
              <a:spLocks noChangeArrowheads="1"/>
            </p:cNvSpPr>
            <p:nvPr/>
          </p:nvSpPr>
          <p:spPr bwMode="auto">
            <a:xfrm rot="-2750269">
              <a:off x="649" y="1321"/>
              <a:ext cx="11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>
                  <a:latin typeface="Times New Roman" pitchFamily="18" charset="0"/>
                </a:rPr>
                <a:t>Custo estoque</a:t>
              </a:r>
            </a:p>
          </p:txBody>
        </p:sp>
        <p:sp>
          <p:nvSpPr>
            <p:cNvPr id="18446" name="Text Box 12"/>
            <p:cNvSpPr txBox="1">
              <a:spLocks noChangeArrowheads="1"/>
            </p:cNvSpPr>
            <p:nvPr/>
          </p:nvSpPr>
          <p:spPr bwMode="auto">
            <a:xfrm rot="-2863578">
              <a:off x="969" y="2391"/>
              <a:ext cx="88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>
                  <a:latin typeface="Times New Roman" pitchFamily="18" charset="0"/>
                </a:rPr>
                <a:t>Custo</a:t>
              </a:r>
            </a:p>
            <a:p>
              <a:r>
                <a:rPr lang="pt-BR" sz="2400">
                  <a:latin typeface="Times New Roman" pitchFamily="18" charset="0"/>
                </a:rPr>
                <a:t>transporte</a:t>
              </a:r>
            </a:p>
          </p:txBody>
        </p:sp>
        <p:sp>
          <p:nvSpPr>
            <p:cNvPr id="18447" name="Text Box 13"/>
            <p:cNvSpPr txBox="1">
              <a:spLocks noChangeArrowheads="1"/>
            </p:cNvSpPr>
            <p:nvPr/>
          </p:nvSpPr>
          <p:spPr bwMode="auto">
            <a:xfrm rot="-2750269">
              <a:off x="1897" y="1321"/>
              <a:ext cx="11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>
                  <a:latin typeface="Times New Roman" pitchFamily="18" charset="0"/>
                </a:rPr>
                <a:t>Custo estoque</a:t>
              </a:r>
            </a:p>
          </p:txBody>
        </p:sp>
        <p:sp>
          <p:nvSpPr>
            <p:cNvPr id="18448" name="Text Box 14"/>
            <p:cNvSpPr txBox="1">
              <a:spLocks noChangeArrowheads="1"/>
            </p:cNvSpPr>
            <p:nvPr/>
          </p:nvSpPr>
          <p:spPr bwMode="auto">
            <a:xfrm rot="-2750269">
              <a:off x="3289" y="1319"/>
              <a:ext cx="11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>
                  <a:latin typeface="Times New Roman" pitchFamily="18" charset="0"/>
                </a:rPr>
                <a:t>Custo estoque</a:t>
              </a:r>
            </a:p>
          </p:txBody>
        </p:sp>
        <p:sp>
          <p:nvSpPr>
            <p:cNvPr id="18449" name="Text Box 15"/>
            <p:cNvSpPr txBox="1">
              <a:spLocks noChangeArrowheads="1"/>
            </p:cNvSpPr>
            <p:nvPr/>
          </p:nvSpPr>
          <p:spPr bwMode="auto">
            <a:xfrm rot="-2750269">
              <a:off x="4393" y="1319"/>
              <a:ext cx="11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>
                  <a:latin typeface="Times New Roman" pitchFamily="18" charset="0"/>
                </a:rPr>
                <a:t>Custo estoque</a:t>
              </a:r>
            </a:p>
          </p:txBody>
        </p:sp>
        <p:sp>
          <p:nvSpPr>
            <p:cNvPr id="18450" name="Text Box 16"/>
            <p:cNvSpPr txBox="1">
              <a:spLocks noChangeArrowheads="1"/>
            </p:cNvSpPr>
            <p:nvPr/>
          </p:nvSpPr>
          <p:spPr bwMode="auto">
            <a:xfrm rot="-2863578">
              <a:off x="2275" y="2343"/>
              <a:ext cx="88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>
                  <a:latin typeface="Times New Roman" pitchFamily="18" charset="0"/>
                </a:rPr>
                <a:t>Custo</a:t>
              </a:r>
            </a:p>
            <a:p>
              <a:r>
                <a:rPr lang="pt-BR" sz="2400">
                  <a:latin typeface="Times New Roman" pitchFamily="18" charset="0"/>
                </a:rPr>
                <a:t>transporte</a:t>
              </a:r>
            </a:p>
          </p:txBody>
        </p:sp>
        <p:sp>
          <p:nvSpPr>
            <p:cNvPr id="18451" name="Text Box 17"/>
            <p:cNvSpPr txBox="1">
              <a:spLocks noChangeArrowheads="1"/>
            </p:cNvSpPr>
            <p:nvPr/>
          </p:nvSpPr>
          <p:spPr bwMode="auto">
            <a:xfrm rot="-2863578">
              <a:off x="3523" y="2343"/>
              <a:ext cx="88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>
                  <a:latin typeface="Times New Roman" pitchFamily="18" charset="0"/>
                </a:rPr>
                <a:t>Custo</a:t>
              </a:r>
            </a:p>
            <a:p>
              <a:r>
                <a:rPr lang="pt-BR" sz="2400">
                  <a:latin typeface="Times New Roman" pitchFamily="18" charset="0"/>
                </a:rPr>
                <a:t>transporte</a:t>
              </a:r>
            </a:p>
          </p:txBody>
        </p:sp>
      </p:grpSp>
      <p:sp>
        <p:nvSpPr>
          <p:cNvPr id="18436" name="Rectangle 18"/>
          <p:cNvSpPr>
            <a:spLocks noGrp="1" noChangeArrowheads="1"/>
          </p:cNvSpPr>
          <p:nvPr>
            <p:ph type="title"/>
          </p:nvPr>
        </p:nvSpPr>
        <p:spPr>
          <a:xfrm>
            <a:off x="830263" y="76200"/>
            <a:ext cx="7772400" cy="1143000"/>
          </a:xfrm>
          <a:noFill/>
        </p:spPr>
        <p:txBody>
          <a:bodyPr/>
          <a:lstStyle/>
          <a:p>
            <a:pPr algn="ctr" eaLnBrk="1" hangingPunct="1"/>
            <a:r>
              <a:rPr lang="pt-BR" sz="3600" smtClean="0"/>
              <a:t>Cadeia de Suprimentos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1206500" y="482167"/>
            <a:ext cx="7086600" cy="1665287"/>
          </a:xfrm>
          <a:noFill/>
        </p:spPr>
        <p:txBody>
          <a:bodyPr/>
          <a:lstStyle/>
          <a:p>
            <a:r>
              <a:rPr lang="pt-BR" dirty="0" smtClean="0"/>
              <a:t>Lote Econômico </a:t>
            </a:r>
            <a:br>
              <a:rPr lang="pt-BR" dirty="0" smtClean="0"/>
            </a:br>
            <a:r>
              <a:rPr lang="pt-BR" dirty="0" smtClean="0"/>
              <a:t>Lote de compra sem falta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848600" cy="2343150"/>
          </a:xfrm>
          <a:noFill/>
        </p:spPr>
        <p:txBody>
          <a:bodyPr/>
          <a:lstStyle/>
          <a:p>
            <a:r>
              <a:rPr lang="pt-BR" sz="2000" dirty="0" smtClean="0"/>
              <a:t>Para ilustrar a aplicação destas fórmulas vamos aproveitar os dados do exemplo anterior, que são:</a:t>
            </a:r>
          </a:p>
          <a:p>
            <a:pPr lvl="1"/>
            <a:r>
              <a:rPr lang="pt-BR" sz="2000" i="1" dirty="0" smtClean="0"/>
              <a:t>C</a:t>
            </a:r>
            <a:r>
              <a:rPr lang="pt-BR" sz="2000" dirty="0" smtClean="0"/>
              <a:t> = 600 unidades por ano;</a:t>
            </a:r>
          </a:p>
          <a:p>
            <a:pPr lvl="1"/>
            <a:r>
              <a:rPr lang="pt-BR" sz="2000" i="1" dirty="0" smtClean="0"/>
              <a:t>p</a:t>
            </a:r>
            <a:r>
              <a:rPr lang="pt-BR" sz="2000" dirty="0" smtClean="0"/>
              <a:t> = $ 50,00 por unidade;</a:t>
            </a:r>
          </a:p>
          <a:p>
            <a:pPr lvl="1"/>
            <a:r>
              <a:rPr lang="pt-BR" sz="2000" i="1" dirty="0" smtClean="0"/>
              <a:t>I</a:t>
            </a:r>
            <a:r>
              <a:rPr lang="pt-BR" sz="2000" dirty="0" smtClean="0"/>
              <a:t> = 0,78 ao ano;</a:t>
            </a:r>
          </a:p>
          <a:p>
            <a:pPr lvl="1"/>
            <a:r>
              <a:rPr lang="pt-BR" sz="2000" i="1" dirty="0" smtClean="0"/>
              <a:t>B</a:t>
            </a:r>
            <a:r>
              <a:rPr lang="pt-BR" sz="2000" dirty="0" smtClean="0"/>
              <a:t> = $ 1.300,00 por ordem.</a:t>
            </a:r>
          </a:p>
        </p:txBody>
      </p:sp>
      <p:graphicFrame>
        <p:nvGraphicFramePr>
          <p:cNvPr id="7170" name="Object 4"/>
          <p:cNvGraphicFramePr>
            <a:graphicFrameLocks/>
          </p:cNvGraphicFramePr>
          <p:nvPr/>
        </p:nvGraphicFramePr>
        <p:xfrm>
          <a:off x="1131888" y="4572000"/>
          <a:ext cx="3409950" cy="671513"/>
        </p:xfrm>
        <a:graphic>
          <a:graphicData uri="http://schemas.openxmlformats.org/presentationml/2006/ole">
            <p:oleObj spid="_x0000_s8194" name="Equação" r:id="rId4" imgW="2349360" imgH="469800" progId="Equation.3">
              <p:embed/>
            </p:oleObj>
          </a:graphicData>
        </a:graphic>
      </p:graphicFrame>
      <p:graphicFrame>
        <p:nvGraphicFramePr>
          <p:cNvPr id="7171" name="Object 5"/>
          <p:cNvGraphicFramePr>
            <a:graphicFrameLocks/>
          </p:cNvGraphicFramePr>
          <p:nvPr/>
        </p:nvGraphicFramePr>
        <p:xfrm>
          <a:off x="5181600" y="4610100"/>
          <a:ext cx="3216275" cy="625475"/>
        </p:xfrm>
        <a:graphic>
          <a:graphicData uri="http://schemas.openxmlformats.org/presentationml/2006/ole">
            <p:oleObj spid="_x0000_s8195" name="Equação" r:id="rId5" imgW="2247840" imgH="444240" progId="Equation.3">
              <p:embed/>
            </p:oleObj>
          </a:graphicData>
        </a:graphic>
      </p:graphicFrame>
      <p:graphicFrame>
        <p:nvGraphicFramePr>
          <p:cNvPr id="7172" name="Object 6"/>
          <p:cNvGraphicFramePr>
            <a:graphicFrameLocks/>
          </p:cNvGraphicFramePr>
          <p:nvPr/>
        </p:nvGraphicFramePr>
        <p:xfrm>
          <a:off x="979488" y="5505450"/>
          <a:ext cx="7585075" cy="652463"/>
        </p:xfrm>
        <a:graphic>
          <a:graphicData uri="http://schemas.openxmlformats.org/presentationml/2006/ole">
            <p:oleObj spid="_x0000_s8196" name="Equação" r:id="rId6" imgW="477504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1206500" y="482167"/>
            <a:ext cx="7086600" cy="1665287"/>
          </a:xfrm>
          <a:noFill/>
        </p:spPr>
        <p:txBody>
          <a:bodyPr/>
          <a:lstStyle/>
          <a:p>
            <a:r>
              <a:rPr lang="pt-BR" dirty="0" smtClean="0"/>
              <a:t>Lote Econômico Produção sem falta</a:t>
            </a:r>
          </a:p>
        </p:txBody>
      </p:sp>
      <p:graphicFrame>
        <p:nvGraphicFramePr>
          <p:cNvPr id="7170" name="Object 4"/>
          <p:cNvGraphicFramePr>
            <a:graphicFrameLocks/>
          </p:cNvGraphicFramePr>
          <p:nvPr/>
        </p:nvGraphicFramePr>
        <p:xfrm>
          <a:off x="696479" y="2077461"/>
          <a:ext cx="2782888" cy="617537"/>
        </p:xfrm>
        <a:graphic>
          <a:graphicData uri="http://schemas.openxmlformats.org/presentationml/2006/ole">
            <p:oleObj spid="_x0000_s71682" name="Equação" r:id="rId4" imgW="1917360" imgH="431640" progId="Equation.3">
              <p:embed/>
            </p:oleObj>
          </a:graphicData>
        </a:graphic>
      </p:graphicFrame>
      <p:graphicFrame>
        <p:nvGraphicFramePr>
          <p:cNvPr id="7172" name="Object 6"/>
          <p:cNvGraphicFramePr>
            <a:graphicFrameLocks/>
          </p:cNvGraphicFramePr>
          <p:nvPr/>
        </p:nvGraphicFramePr>
        <p:xfrm>
          <a:off x="735590" y="2768456"/>
          <a:ext cx="1836737" cy="752475"/>
        </p:xfrm>
        <a:graphic>
          <a:graphicData uri="http://schemas.openxmlformats.org/presentationml/2006/ole">
            <p:oleObj spid="_x0000_s71684" name="Equação" r:id="rId5" imgW="1155600" imgH="482400" progId="Equation.3">
              <p:embed/>
            </p:oleObj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803563" y="3851563"/>
            <a:ext cx="7772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CT –  custo total</a:t>
            </a:r>
          </a:p>
          <a:p>
            <a:r>
              <a:rPr lang="pt-BR" dirty="0" smtClean="0"/>
              <a:t>P – custo de fabricação</a:t>
            </a:r>
          </a:p>
          <a:p>
            <a:r>
              <a:rPr lang="pt-BR" dirty="0" smtClean="0"/>
              <a:t>T – período de tempo de produção</a:t>
            </a:r>
          </a:p>
          <a:p>
            <a:r>
              <a:rPr lang="pt-BR" dirty="0" smtClean="0"/>
              <a:t>Q – quantidade produzidas</a:t>
            </a:r>
          </a:p>
          <a:p>
            <a:r>
              <a:rPr lang="pt-BR" dirty="0" smtClean="0"/>
              <a:t>W – ritmo de produção</a:t>
            </a:r>
          </a:p>
          <a:p>
            <a:r>
              <a:rPr lang="pt-BR" dirty="0" smtClean="0"/>
              <a:t>C - consumo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1206500" y="482167"/>
            <a:ext cx="7086600" cy="1665287"/>
          </a:xfrm>
          <a:noFill/>
        </p:spPr>
        <p:txBody>
          <a:bodyPr/>
          <a:lstStyle/>
          <a:p>
            <a:r>
              <a:rPr lang="pt-BR" dirty="0" smtClean="0"/>
              <a:t>Lote Econômico Produção sem falta</a:t>
            </a:r>
          </a:p>
        </p:txBody>
      </p:sp>
      <p:graphicFrame>
        <p:nvGraphicFramePr>
          <p:cNvPr id="7170" name="Object 4"/>
          <p:cNvGraphicFramePr>
            <a:graphicFrameLocks/>
          </p:cNvGraphicFramePr>
          <p:nvPr/>
        </p:nvGraphicFramePr>
        <p:xfrm>
          <a:off x="4143085" y="4351771"/>
          <a:ext cx="4700588" cy="2252663"/>
        </p:xfrm>
        <a:graphic>
          <a:graphicData uri="http://schemas.openxmlformats.org/presentationml/2006/ole">
            <p:oleObj spid="_x0000_s72706" name="Equação" r:id="rId4" imgW="3238200" imgH="1574640" progId="Equation.3">
              <p:embed/>
            </p:oleObj>
          </a:graphicData>
        </a:graphic>
      </p:graphicFrame>
      <p:graphicFrame>
        <p:nvGraphicFramePr>
          <p:cNvPr id="7172" name="Object 6"/>
          <p:cNvGraphicFramePr>
            <a:graphicFrameLocks/>
          </p:cNvGraphicFramePr>
          <p:nvPr/>
        </p:nvGraphicFramePr>
        <p:xfrm>
          <a:off x="607868" y="3306906"/>
          <a:ext cx="3895725" cy="2058988"/>
        </p:xfrm>
        <a:graphic>
          <a:graphicData uri="http://schemas.openxmlformats.org/presentationml/2006/ole">
            <p:oleObj spid="_x0000_s72707" name="Equação" r:id="rId5" imgW="2450880" imgH="1320480" progId="Equation.3">
              <p:embed/>
            </p:oleObj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581890" y="1870363"/>
            <a:ext cx="7772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consumo de uma peça é de 9.000 unidades por ano. A capacidade de produção é de 1.500 unidade por mês. Sendo o custo de preparação $ 200,00 e o custo de armazenagem de $ 2,00. calcule o lote </a:t>
            </a:r>
            <a:r>
              <a:rPr lang="pt-BR" dirty="0" err="1" smtClean="0"/>
              <a:t>economico</a:t>
            </a:r>
            <a:r>
              <a:rPr lang="pt-BR" dirty="0" smtClean="0"/>
              <a:t> de produção e o custo total anual, sabendo-se que o custo unitário de produção é de $ 4,00.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Lote Econômico com</a:t>
            </a:r>
            <a:br>
              <a:rPr lang="pt-BR" smtClean="0"/>
            </a:br>
            <a:r>
              <a:rPr lang="pt-BR" smtClean="0"/>
              <a:t>Entrega Parcelada</a:t>
            </a:r>
          </a:p>
        </p:txBody>
      </p:sp>
      <p:sp>
        <p:nvSpPr>
          <p:cNvPr id="82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808163"/>
            <a:ext cx="7848600" cy="1793875"/>
          </a:xfrm>
          <a:noFill/>
        </p:spPr>
        <p:txBody>
          <a:bodyPr/>
          <a:lstStyle/>
          <a:p>
            <a:r>
              <a:rPr lang="pt-BR" sz="2000" smtClean="0"/>
              <a:t>O custo unitário do item permanece constante porém a entrega deixa de ser feita de uma única vez, e passa a ser feita segundo uma taxa de entrega (</a:t>
            </a:r>
            <a:r>
              <a:rPr lang="pt-BR" sz="2000" i="1" smtClean="0"/>
              <a:t>m</a:t>
            </a:r>
            <a:r>
              <a:rPr lang="pt-BR" sz="2000" smtClean="0"/>
              <a:t>). É conhecido como lote econômico de fabricação.</a:t>
            </a:r>
          </a:p>
        </p:txBody>
      </p:sp>
      <p:graphicFrame>
        <p:nvGraphicFramePr>
          <p:cNvPr id="8194" name="Object 4"/>
          <p:cNvGraphicFramePr>
            <a:graphicFrameLocks/>
          </p:cNvGraphicFramePr>
          <p:nvPr/>
        </p:nvGraphicFramePr>
        <p:xfrm>
          <a:off x="674688" y="3098800"/>
          <a:ext cx="4478337" cy="2025650"/>
        </p:xfrm>
        <a:graphic>
          <a:graphicData uri="http://schemas.openxmlformats.org/presentationml/2006/ole">
            <p:oleObj spid="_x0000_s9218" name="Figura" r:id="rId4" imgW="3849624" imgH="1746504" progId="Word.Document.8">
              <p:embed/>
            </p:oleObj>
          </a:graphicData>
        </a:graphic>
      </p:graphicFrame>
      <p:graphicFrame>
        <p:nvGraphicFramePr>
          <p:cNvPr id="8195" name="Object 5"/>
          <p:cNvGraphicFramePr>
            <a:graphicFrameLocks/>
          </p:cNvGraphicFramePr>
          <p:nvPr/>
        </p:nvGraphicFramePr>
        <p:xfrm>
          <a:off x="995363" y="5160963"/>
          <a:ext cx="2806700" cy="523875"/>
        </p:xfrm>
        <a:graphic>
          <a:graphicData uri="http://schemas.openxmlformats.org/presentationml/2006/ole">
            <p:oleObj spid="_x0000_s9219" name="Equation" r:id="rId5" imgW="2235200" imgH="431800" progId="Equation.2">
              <p:embed/>
            </p:oleObj>
          </a:graphicData>
        </a:graphic>
      </p:graphicFrame>
      <p:graphicFrame>
        <p:nvGraphicFramePr>
          <p:cNvPr id="8196" name="Object 6"/>
          <p:cNvGraphicFramePr>
            <a:graphicFrameLocks/>
          </p:cNvGraphicFramePr>
          <p:nvPr/>
        </p:nvGraphicFramePr>
        <p:xfrm>
          <a:off x="904875" y="5715000"/>
          <a:ext cx="5362575" cy="588963"/>
        </p:xfrm>
        <a:graphic>
          <a:graphicData uri="http://schemas.openxmlformats.org/presentationml/2006/ole">
            <p:oleObj spid="_x0000_s9220" name="Equation" r:id="rId6" imgW="3848100" imgH="431800" progId="Equation.2">
              <p:embed/>
            </p:oleObj>
          </a:graphicData>
        </a:graphic>
      </p:graphicFrame>
      <p:graphicFrame>
        <p:nvGraphicFramePr>
          <p:cNvPr id="8197" name="Object 7"/>
          <p:cNvGraphicFramePr>
            <a:graphicFrameLocks/>
          </p:cNvGraphicFramePr>
          <p:nvPr/>
        </p:nvGraphicFramePr>
        <p:xfrm>
          <a:off x="5570538" y="4400550"/>
          <a:ext cx="2106612" cy="1076325"/>
        </p:xfrm>
        <a:graphic>
          <a:graphicData uri="http://schemas.openxmlformats.org/presentationml/2006/ole">
            <p:oleObj spid="_x0000_s9221" name="Equation" r:id="rId7" imgW="1307532" imgH="672808" progId="Equation.2">
              <p:embed/>
            </p:oleObj>
          </a:graphicData>
        </a:graphic>
      </p:graphicFrame>
      <p:graphicFrame>
        <p:nvGraphicFramePr>
          <p:cNvPr id="8198" name="Object 8"/>
          <p:cNvGraphicFramePr>
            <a:graphicFrameLocks/>
          </p:cNvGraphicFramePr>
          <p:nvPr/>
        </p:nvGraphicFramePr>
        <p:xfrm>
          <a:off x="5570538" y="2981325"/>
          <a:ext cx="2406650" cy="1011238"/>
        </p:xfrm>
        <a:graphic>
          <a:graphicData uri="http://schemas.openxmlformats.org/presentationml/2006/ole">
            <p:oleObj spid="_x0000_s9222" name="Equation" r:id="rId8" imgW="1524000" imgH="647700" progId="Equation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Lote Econômico com</a:t>
            </a:r>
            <a:br>
              <a:rPr lang="pt-BR" smtClean="0"/>
            </a:br>
            <a:r>
              <a:rPr lang="pt-BR" smtClean="0"/>
              <a:t>Entrega Parcelada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700213"/>
            <a:ext cx="7848600" cy="1989137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000" dirty="0" smtClean="0"/>
              <a:t>Vamos aproveitar os dados do exemplo anterior, acrescentando o fato da entrega do lote ser feita segundo uma velocidade de 4 unidades por dia, com 300 dias úteis de trabalho por ano.</a:t>
            </a:r>
            <a:r>
              <a:rPr lang="pt-BR" dirty="0" smtClean="0"/>
              <a:t>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pt-BR" sz="1800" i="1" dirty="0" smtClean="0"/>
              <a:t>D</a:t>
            </a:r>
            <a:r>
              <a:rPr lang="pt-BR" sz="1800" dirty="0" smtClean="0"/>
              <a:t> = 600 unidades por ano;</a:t>
            </a:r>
            <a:r>
              <a:rPr lang="pt-BR" sz="1800" i="1" dirty="0" smtClean="0"/>
              <a:t>C</a:t>
            </a:r>
            <a:r>
              <a:rPr lang="pt-BR" sz="1800" dirty="0" smtClean="0"/>
              <a:t> = $ 50,00 por unidade;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pt-BR" sz="1800" i="1" dirty="0" smtClean="0"/>
              <a:t>I</a:t>
            </a:r>
            <a:r>
              <a:rPr lang="pt-BR" sz="1800" dirty="0" smtClean="0"/>
              <a:t> = 0,78 ao ano;</a:t>
            </a:r>
            <a:r>
              <a:rPr lang="pt-BR" sz="1800" i="1" dirty="0" smtClean="0"/>
              <a:t>A</a:t>
            </a:r>
            <a:r>
              <a:rPr lang="pt-BR" sz="1800" dirty="0" smtClean="0"/>
              <a:t> = $ 1.300,00 por ordem;</a:t>
            </a:r>
            <a:r>
              <a:rPr lang="pt-BR" sz="1800" i="1" dirty="0" smtClean="0"/>
              <a:t>m</a:t>
            </a:r>
            <a:r>
              <a:rPr lang="pt-BR" sz="1800" dirty="0" smtClean="0"/>
              <a:t> = 4 unidades por dia;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pt-BR" sz="1800" i="1" dirty="0" smtClean="0"/>
              <a:t>d</a:t>
            </a:r>
            <a:r>
              <a:rPr lang="pt-BR" sz="1800" dirty="0" smtClean="0"/>
              <a:t> = 600 unidades por ano / 300 dias por ano = 2 unidades por dia.</a:t>
            </a:r>
          </a:p>
        </p:txBody>
      </p:sp>
      <p:graphicFrame>
        <p:nvGraphicFramePr>
          <p:cNvPr id="9218" name="Object 4"/>
          <p:cNvGraphicFramePr>
            <a:graphicFrameLocks/>
          </p:cNvGraphicFramePr>
          <p:nvPr/>
        </p:nvGraphicFramePr>
        <p:xfrm>
          <a:off x="2422525" y="3705225"/>
          <a:ext cx="3783013" cy="850900"/>
        </p:xfrm>
        <a:graphic>
          <a:graphicData uri="http://schemas.openxmlformats.org/presentationml/2006/ole">
            <p:oleObj spid="_x0000_s10242" name="Equation" r:id="rId4" imgW="2959100" imgH="673100" progId="Equation.2">
              <p:embed/>
            </p:oleObj>
          </a:graphicData>
        </a:graphic>
      </p:graphicFrame>
      <p:graphicFrame>
        <p:nvGraphicFramePr>
          <p:cNvPr id="9219" name="Object 5"/>
          <p:cNvGraphicFramePr>
            <a:graphicFrameLocks/>
          </p:cNvGraphicFramePr>
          <p:nvPr/>
        </p:nvGraphicFramePr>
        <p:xfrm>
          <a:off x="2111375" y="4683125"/>
          <a:ext cx="4405313" cy="803275"/>
        </p:xfrm>
        <a:graphic>
          <a:graphicData uri="http://schemas.openxmlformats.org/presentationml/2006/ole">
            <p:oleObj spid="_x0000_s10243" name="Equation" r:id="rId5" imgW="3505200" imgH="647700" progId="Equation.2">
              <p:embed/>
            </p:oleObj>
          </a:graphicData>
        </a:graphic>
      </p:graphicFrame>
      <p:graphicFrame>
        <p:nvGraphicFramePr>
          <p:cNvPr id="9220" name="Object 6"/>
          <p:cNvGraphicFramePr>
            <a:graphicFrameLocks/>
          </p:cNvGraphicFramePr>
          <p:nvPr/>
        </p:nvGraphicFramePr>
        <p:xfrm>
          <a:off x="1254125" y="5594350"/>
          <a:ext cx="6118225" cy="685800"/>
        </p:xfrm>
        <a:graphic>
          <a:graphicData uri="http://schemas.openxmlformats.org/presentationml/2006/ole">
            <p:oleObj spid="_x0000_s10244" name="Equation" r:id="rId6" imgW="3175000" imgH="368300" progId="Equation.2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4513" y="1787525"/>
            <a:ext cx="7848600" cy="4586288"/>
          </a:xfrm>
          <a:noFill/>
        </p:spPr>
        <p:txBody>
          <a:bodyPr/>
          <a:lstStyle/>
          <a:p>
            <a:r>
              <a:rPr lang="pt-BR" sz="2000" dirty="0" smtClean="0"/>
              <a:t>A maioria dos fornecedores consegue reduzir seus custos a medida em que produzem quantidades maiores de itens, diluindo melhor seus custos fixos. Freqüentemente transportam parte destas reduções para os preços dos itens vendidos, estimulando os compradores a adquirirem lotes maiores. </a:t>
            </a:r>
          </a:p>
          <a:p>
            <a:pPr>
              <a:buFont typeface="Wingdings" pitchFamily="2" charset="2"/>
              <a:buNone/>
            </a:pPr>
            <a:endParaRPr lang="pt-BR" sz="2000" dirty="0" smtClean="0"/>
          </a:p>
          <a:p>
            <a:pPr>
              <a:buFont typeface="Wingdings" pitchFamily="2" charset="2"/>
              <a:buNone/>
            </a:pPr>
            <a:r>
              <a:rPr lang="pt-BR" sz="1800" dirty="0" smtClean="0"/>
              <a:t>O custo unitário (</a:t>
            </a:r>
            <a:r>
              <a:rPr lang="pt-BR" sz="1800" i="1" dirty="0" smtClean="0"/>
              <a:t>C</a:t>
            </a:r>
            <a:r>
              <a:rPr lang="pt-BR" sz="1800" dirty="0" smtClean="0"/>
              <a:t>) do item será:</a:t>
            </a:r>
          </a:p>
          <a:p>
            <a:pPr>
              <a:buFont typeface="Wingdings" pitchFamily="2" charset="2"/>
              <a:buNone/>
            </a:pPr>
            <a:r>
              <a:rPr lang="pt-BR" sz="1800" i="1" dirty="0" smtClean="0"/>
              <a:t>C1</a:t>
            </a:r>
            <a:r>
              <a:rPr lang="pt-BR" sz="1800" dirty="0" smtClean="0"/>
              <a:t>  se   Q&lt;Q1</a:t>
            </a:r>
          </a:p>
          <a:p>
            <a:pPr>
              <a:buFont typeface="Wingdings" pitchFamily="2" charset="2"/>
              <a:buNone/>
            </a:pPr>
            <a:r>
              <a:rPr lang="pt-BR" sz="1800" i="1" dirty="0" smtClean="0"/>
              <a:t>C2</a:t>
            </a:r>
            <a:r>
              <a:rPr lang="pt-BR" sz="1800" dirty="0" smtClean="0"/>
              <a:t>  se   Q1&lt;=Q&lt;Q2</a:t>
            </a:r>
          </a:p>
          <a:p>
            <a:pPr>
              <a:buFont typeface="Wingdings" pitchFamily="2" charset="2"/>
              <a:buNone/>
            </a:pPr>
            <a:r>
              <a:rPr lang="pt-BR" sz="1800" i="1" dirty="0" smtClean="0"/>
              <a:t>C3</a:t>
            </a:r>
            <a:r>
              <a:rPr lang="pt-BR" sz="1800" dirty="0" smtClean="0"/>
              <a:t>  se   Q2&lt;=Q&lt;Q3  </a:t>
            </a:r>
          </a:p>
          <a:p>
            <a:pPr>
              <a:buFont typeface="Wingdings" pitchFamily="2" charset="2"/>
              <a:buNone/>
            </a:pPr>
            <a:r>
              <a:rPr lang="pt-BR" sz="1800" dirty="0" smtClean="0"/>
              <a:t>............................</a:t>
            </a:r>
          </a:p>
          <a:p>
            <a:pPr>
              <a:buFont typeface="Wingdings" pitchFamily="2" charset="2"/>
              <a:buNone/>
            </a:pPr>
            <a:r>
              <a:rPr lang="pt-BR" sz="1800" i="1" dirty="0" err="1" smtClean="0"/>
              <a:t>Cn</a:t>
            </a:r>
            <a:r>
              <a:rPr lang="pt-BR" sz="1800" dirty="0" smtClean="0"/>
              <a:t>  se   </a:t>
            </a:r>
            <a:r>
              <a:rPr lang="pt-BR" sz="1800" dirty="0" err="1" smtClean="0"/>
              <a:t>Qn</a:t>
            </a:r>
            <a:r>
              <a:rPr lang="pt-BR" sz="1800" dirty="0" smtClean="0"/>
              <a:t>-1&lt;=Q</a:t>
            </a:r>
          </a:p>
          <a:p>
            <a:pPr>
              <a:buFont typeface="Wingdings" pitchFamily="2" charset="2"/>
              <a:buNone/>
            </a:pPr>
            <a:r>
              <a:rPr lang="pt-BR" sz="1800" dirty="0" smtClean="0"/>
              <a:t>Onde </a:t>
            </a:r>
            <a:r>
              <a:rPr lang="pt-BR" sz="1800" i="1" dirty="0" smtClean="0"/>
              <a:t>C1</a:t>
            </a:r>
            <a:r>
              <a:rPr lang="pt-BR" sz="1800" dirty="0" smtClean="0"/>
              <a:t> &gt; </a:t>
            </a:r>
            <a:r>
              <a:rPr lang="pt-BR" sz="1800" i="1" dirty="0" smtClean="0"/>
              <a:t>C2</a:t>
            </a:r>
            <a:r>
              <a:rPr lang="pt-BR" sz="1800" dirty="0" smtClean="0"/>
              <a:t> &gt; </a:t>
            </a:r>
            <a:r>
              <a:rPr lang="pt-BR" sz="1800" i="1" dirty="0" smtClean="0"/>
              <a:t>C3</a:t>
            </a:r>
            <a:r>
              <a:rPr lang="pt-BR" sz="1800" dirty="0" smtClean="0"/>
              <a:t> ...&gt; </a:t>
            </a:r>
            <a:r>
              <a:rPr lang="pt-BR" sz="1800" i="1" dirty="0" err="1" smtClean="0"/>
              <a:t>Cn</a:t>
            </a:r>
            <a:endParaRPr lang="pt-BR" sz="1800" i="1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Lote Econômico com Descontos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598988" y="3638550"/>
            <a:ext cx="3382962" cy="2333625"/>
          </a:xfrm>
          <a:prstGeom prst="rect">
            <a:avLst/>
          </a:prstGeom>
          <a:solidFill>
            <a:srgbClr val="CBCBC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838825" y="5697538"/>
            <a:ext cx="298450" cy="263525"/>
          </a:xfrm>
          <a:prstGeom prst="rect">
            <a:avLst/>
          </a:prstGeom>
          <a:solidFill>
            <a:srgbClr val="CBCBC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5743575" y="5648325"/>
            <a:ext cx="312738" cy="304800"/>
          </a:xfrm>
          <a:prstGeom prst="rect">
            <a:avLst/>
          </a:prstGeom>
          <a:solidFill>
            <a:srgbClr val="CBCBCB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>
                <a:solidFill>
                  <a:srgbClr val="000000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5873750" y="5689600"/>
            <a:ext cx="241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90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grpSp>
        <p:nvGrpSpPr>
          <p:cNvPr id="2" name="Group 245"/>
          <p:cNvGrpSpPr>
            <a:grpSpLocks/>
          </p:cNvGrpSpPr>
          <p:nvPr/>
        </p:nvGrpSpPr>
        <p:grpSpPr bwMode="auto">
          <a:xfrm>
            <a:off x="5095875" y="3798888"/>
            <a:ext cx="2130425" cy="1854200"/>
            <a:chOff x="3210" y="2393"/>
            <a:chExt cx="1342" cy="1168"/>
          </a:xfrm>
        </p:grpSpPr>
        <p:grpSp>
          <p:nvGrpSpPr>
            <p:cNvPr id="3" name="Group 241"/>
            <p:cNvGrpSpPr>
              <a:grpSpLocks/>
            </p:cNvGrpSpPr>
            <p:nvPr/>
          </p:nvGrpSpPr>
          <p:grpSpPr bwMode="auto">
            <a:xfrm>
              <a:off x="3210" y="2393"/>
              <a:ext cx="1342" cy="1168"/>
              <a:chOff x="3210" y="2393"/>
              <a:chExt cx="1342" cy="1168"/>
            </a:xfrm>
          </p:grpSpPr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3238" y="3013"/>
                <a:ext cx="1314" cy="548"/>
                <a:chOff x="3238" y="3013"/>
                <a:chExt cx="1314" cy="548"/>
              </a:xfrm>
            </p:grpSpPr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3324" y="3031"/>
                  <a:ext cx="1228" cy="415"/>
                  <a:chOff x="3324" y="3031"/>
                  <a:chExt cx="1228" cy="415"/>
                </a:xfrm>
              </p:grpSpPr>
              <p:sp>
                <p:nvSpPr>
                  <p:cNvPr id="43280" name="Arc 8"/>
                  <p:cNvSpPr>
                    <a:spLocks/>
                  </p:cNvSpPr>
                  <p:nvPr/>
                </p:nvSpPr>
                <p:spPr bwMode="auto">
                  <a:xfrm>
                    <a:off x="3324" y="3031"/>
                    <a:ext cx="394" cy="4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21490" y="21599"/>
                        </a:moveTo>
                        <a:cubicBezTo>
                          <a:pt x="9603" y="21539"/>
                          <a:pt x="0" y="11886"/>
                          <a:pt x="0" y="0"/>
                        </a:cubicBezTo>
                      </a:path>
                      <a:path w="21600" h="21600" stroke="0" extrusionOk="0">
                        <a:moveTo>
                          <a:pt x="21490" y="21599"/>
                        </a:moveTo>
                        <a:cubicBezTo>
                          <a:pt x="9603" y="21539"/>
                          <a:pt x="0" y="11886"/>
                          <a:pt x="0" y="0"/>
                        </a:cubicBezTo>
                        <a:lnTo>
                          <a:pt x="21600" y="0"/>
                        </a:lnTo>
                        <a:lnTo>
                          <a:pt x="21490" y="21599"/>
                        </a:lnTo>
                        <a:close/>
                      </a:path>
                    </a:pathLst>
                  </a:custGeom>
                  <a:solidFill>
                    <a:srgbClr val="CBCBCB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3281" name="Arc 9"/>
                  <p:cNvSpPr>
                    <a:spLocks/>
                  </p:cNvSpPr>
                  <p:nvPr/>
                </p:nvSpPr>
                <p:spPr bwMode="auto">
                  <a:xfrm>
                    <a:off x="3712" y="3134"/>
                    <a:ext cx="840" cy="312"/>
                  </a:xfrm>
                  <a:custGeom>
                    <a:avLst/>
                    <a:gdLst>
                      <a:gd name="T0" fmla="*/ 1 w 21652"/>
                      <a:gd name="T1" fmla="*/ 0 h 21740"/>
                      <a:gd name="T2" fmla="*/ 0 w 21652"/>
                      <a:gd name="T3" fmla="*/ 0 h 21740"/>
                      <a:gd name="T4" fmla="*/ 0 w 21652"/>
                      <a:gd name="T5" fmla="*/ 0 h 21740"/>
                      <a:gd name="T6" fmla="*/ 0 60000 65536"/>
                      <a:gd name="T7" fmla="*/ 0 60000 65536"/>
                      <a:gd name="T8" fmla="*/ 0 60000 65536"/>
                      <a:gd name="T9" fmla="*/ 0 w 21652"/>
                      <a:gd name="T10" fmla="*/ 0 h 21740"/>
                      <a:gd name="T11" fmla="*/ 21652 w 21652"/>
                      <a:gd name="T12" fmla="*/ 21740 h 217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52" h="21740" fill="none" extrusionOk="0">
                        <a:moveTo>
                          <a:pt x="21651" y="0"/>
                        </a:moveTo>
                        <a:cubicBezTo>
                          <a:pt x="21651" y="46"/>
                          <a:pt x="21652" y="93"/>
                          <a:pt x="21652" y="140"/>
                        </a:cubicBezTo>
                        <a:cubicBezTo>
                          <a:pt x="21652" y="12069"/>
                          <a:pt x="11981" y="21740"/>
                          <a:pt x="52" y="21740"/>
                        </a:cubicBezTo>
                        <a:cubicBezTo>
                          <a:pt x="34" y="21740"/>
                          <a:pt x="17" y="21739"/>
                          <a:pt x="0" y="21739"/>
                        </a:cubicBezTo>
                      </a:path>
                      <a:path w="21652" h="21740" stroke="0" extrusionOk="0">
                        <a:moveTo>
                          <a:pt x="21651" y="0"/>
                        </a:moveTo>
                        <a:cubicBezTo>
                          <a:pt x="21651" y="46"/>
                          <a:pt x="21652" y="93"/>
                          <a:pt x="21652" y="140"/>
                        </a:cubicBezTo>
                        <a:cubicBezTo>
                          <a:pt x="21652" y="12069"/>
                          <a:pt x="11981" y="21740"/>
                          <a:pt x="52" y="21740"/>
                        </a:cubicBezTo>
                        <a:cubicBezTo>
                          <a:pt x="34" y="21740"/>
                          <a:pt x="17" y="21739"/>
                          <a:pt x="0" y="21739"/>
                        </a:cubicBezTo>
                        <a:lnTo>
                          <a:pt x="52" y="140"/>
                        </a:lnTo>
                        <a:lnTo>
                          <a:pt x="21651" y="0"/>
                        </a:lnTo>
                        <a:close/>
                      </a:path>
                    </a:pathLst>
                  </a:custGeom>
                  <a:solidFill>
                    <a:srgbClr val="CBCBCB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43279" name="Rectangle 11"/>
                <p:cNvSpPr>
                  <a:spLocks noChangeArrowheads="1"/>
                </p:cNvSpPr>
                <p:nvPr/>
              </p:nvSpPr>
              <p:spPr bwMode="auto">
                <a:xfrm>
                  <a:off x="3238" y="3013"/>
                  <a:ext cx="821" cy="548"/>
                </a:xfrm>
                <a:prstGeom prst="rect">
                  <a:avLst/>
                </a:prstGeom>
                <a:solidFill>
                  <a:srgbClr val="CBCBC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6" name="Group 240"/>
              <p:cNvGrpSpPr>
                <a:grpSpLocks/>
              </p:cNvGrpSpPr>
              <p:nvPr/>
            </p:nvGrpSpPr>
            <p:grpSpPr bwMode="auto">
              <a:xfrm>
                <a:off x="3210" y="2393"/>
                <a:ext cx="1330" cy="879"/>
                <a:chOff x="3210" y="2393"/>
                <a:chExt cx="1330" cy="879"/>
              </a:xfrm>
            </p:grpSpPr>
            <p:grpSp>
              <p:nvGrpSpPr>
                <p:cNvPr id="7" name="Group 238"/>
                <p:cNvGrpSpPr>
                  <a:grpSpLocks/>
                </p:cNvGrpSpPr>
                <p:nvPr/>
              </p:nvGrpSpPr>
              <p:grpSpPr bwMode="auto">
                <a:xfrm>
                  <a:off x="3210" y="2393"/>
                  <a:ext cx="1330" cy="849"/>
                  <a:chOff x="3210" y="2393"/>
                  <a:chExt cx="1330" cy="849"/>
                </a:xfrm>
              </p:grpSpPr>
              <p:grpSp>
                <p:nvGrpSpPr>
                  <p:cNvPr id="8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3210" y="2393"/>
                    <a:ext cx="1330" cy="849"/>
                    <a:chOff x="3210" y="2393"/>
                    <a:chExt cx="1330" cy="849"/>
                  </a:xfrm>
                </p:grpSpPr>
                <p:grpSp>
                  <p:nvGrpSpPr>
                    <p:cNvPr id="9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10" y="2746"/>
                      <a:ext cx="1305" cy="496"/>
                      <a:chOff x="3210" y="2746"/>
                      <a:chExt cx="1305" cy="496"/>
                    </a:xfrm>
                  </p:grpSpPr>
                  <p:grpSp>
                    <p:nvGrpSpPr>
                      <p:cNvPr id="10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74" y="2779"/>
                        <a:ext cx="1229" cy="413"/>
                        <a:chOff x="3274" y="2779"/>
                        <a:chExt cx="1229" cy="413"/>
                      </a:xfrm>
                    </p:grpSpPr>
                    <p:sp>
                      <p:nvSpPr>
                        <p:cNvPr id="43276" name="Arc 1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74" y="2779"/>
                          <a:ext cx="394" cy="413"/>
                        </a:xfrm>
                        <a:custGeom>
                          <a:avLst/>
                          <a:gdLst>
                            <a:gd name="T0" fmla="*/ 0 w 21600"/>
                            <a:gd name="T1" fmla="*/ 0 h 21652"/>
                            <a:gd name="T2" fmla="*/ 0 w 21600"/>
                            <a:gd name="T3" fmla="*/ 0 h 21652"/>
                            <a:gd name="T4" fmla="*/ 0 w 21600"/>
                            <a:gd name="T5" fmla="*/ 0 h 21652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52"/>
                            <a:gd name="T11" fmla="*/ 21600 w 21600"/>
                            <a:gd name="T12" fmla="*/ 21652 h 21652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52" fill="none" extrusionOk="0">
                              <a:moveTo>
                                <a:pt x="21490" y="21651"/>
                              </a:moveTo>
                              <a:cubicBezTo>
                                <a:pt x="9603" y="21591"/>
                                <a:pt x="0" y="11938"/>
                                <a:pt x="0" y="52"/>
                              </a:cubicBezTo>
                              <a:cubicBezTo>
                                <a:pt x="-1" y="34"/>
                                <a:pt x="0" y="17"/>
                                <a:pt x="0" y="0"/>
                              </a:cubicBezTo>
                            </a:path>
                            <a:path w="21600" h="21652" stroke="0" extrusionOk="0">
                              <a:moveTo>
                                <a:pt x="21490" y="21651"/>
                              </a:moveTo>
                              <a:cubicBezTo>
                                <a:pt x="9603" y="21591"/>
                                <a:pt x="0" y="11938"/>
                                <a:pt x="0" y="52"/>
                              </a:cubicBezTo>
                              <a:cubicBezTo>
                                <a:pt x="-1" y="34"/>
                                <a:pt x="0" y="17"/>
                                <a:pt x="0" y="0"/>
                              </a:cubicBezTo>
                              <a:lnTo>
                                <a:pt x="21600" y="52"/>
                              </a:lnTo>
                              <a:lnTo>
                                <a:pt x="21490" y="2165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BCBCB"/>
                        </a:solidFill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43277" name="Arc 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63" y="2882"/>
                          <a:ext cx="840" cy="309"/>
                        </a:xfrm>
                        <a:custGeom>
                          <a:avLst/>
                          <a:gdLst>
                            <a:gd name="T0" fmla="*/ 1 w 21652"/>
                            <a:gd name="T1" fmla="*/ 0 h 21741"/>
                            <a:gd name="T2" fmla="*/ 0 w 21652"/>
                            <a:gd name="T3" fmla="*/ 0 h 21741"/>
                            <a:gd name="T4" fmla="*/ 0 w 21652"/>
                            <a:gd name="T5" fmla="*/ 0 h 21741"/>
                            <a:gd name="T6" fmla="*/ 0 60000 65536"/>
                            <a:gd name="T7" fmla="*/ 0 60000 65536"/>
                            <a:gd name="T8" fmla="*/ 0 60000 65536"/>
                            <a:gd name="T9" fmla="*/ 0 w 21652"/>
                            <a:gd name="T10" fmla="*/ 0 h 21741"/>
                            <a:gd name="T11" fmla="*/ 21652 w 21652"/>
                            <a:gd name="T12" fmla="*/ 21741 h 21741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52" h="21741" fill="none" extrusionOk="0">
                              <a:moveTo>
                                <a:pt x="21651" y="0"/>
                              </a:moveTo>
                              <a:cubicBezTo>
                                <a:pt x="21651" y="47"/>
                                <a:pt x="21652" y="94"/>
                                <a:pt x="21652" y="141"/>
                              </a:cubicBezTo>
                              <a:cubicBezTo>
                                <a:pt x="21652" y="12070"/>
                                <a:pt x="11981" y="21741"/>
                                <a:pt x="52" y="21741"/>
                              </a:cubicBezTo>
                              <a:cubicBezTo>
                                <a:pt x="34" y="21741"/>
                                <a:pt x="17" y="21740"/>
                                <a:pt x="0" y="21740"/>
                              </a:cubicBezTo>
                            </a:path>
                            <a:path w="21652" h="21741" stroke="0" extrusionOk="0">
                              <a:moveTo>
                                <a:pt x="21651" y="0"/>
                              </a:moveTo>
                              <a:cubicBezTo>
                                <a:pt x="21651" y="47"/>
                                <a:pt x="21652" y="94"/>
                                <a:pt x="21652" y="141"/>
                              </a:cubicBezTo>
                              <a:cubicBezTo>
                                <a:pt x="21652" y="12070"/>
                                <a:pt x="11981" y="21741"/>
                                <a:pt x="52" y="21741"/>
                              </a:cubicBezTo>
                              <a:cubicBezTo>
                                <a:pt x="34" y="21741"/>
                                <a:pt x="17" y="21740"/>
                                <a:pt x="0" y="21740"/>
                              </a:cubicBezTo>
                              <a:lnTo>
                                <a:pt x="52" y="141"/>
                              </a:lnTo>
                              <a:lnTo>
                                <a:pt x="2165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BCBCB"/>
                        </a:solidFill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</p:grpSp>
                  <p:sp>
                    <p:nvSpPr>
                      <p:cNvPr id="43272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10" y="2746"/>
                        <a:ext cx="125" cy="291"/>
                      </a:xfrm>
                      <a:prstGeom prst="rect">
                        <a:avLst/>
                      </a:prstGeom>
                      <a:solidFill>
                        <a:srgbClr val="CBCBC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43273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05" y="2961"/>
                        <a:ext cx="398" cy="281"/>
                      </a:xfrm>
                      <a:prstGeom prst="rect">
                        <a:avLst/>
                      </a:prstGeom>
                      <a:solidFill>
                        <a:srgbClr val="CBCBC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43274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62" y="3065"/>
                        <a:ext cx="364" cy="120"/>
                      </a:xfrm>
                      <a:prstGeom prst="rect">
                        <a:avLst/>
                      </a:prstGeom>
                      <a:solidFill>
                        <a:srgbClr val="CBCBC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43275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11" y="2851"/>
                        <a:ext cx="204" cy="233"/>
                      </a:xfrm>
                      <a:prstGeom prst="rect">
                        <a:avLst/>
                      </a:prstGeom>
                      <a:solidFill>
                        <a:srgbClr val="CBCBC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11" name="Group 1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42" y="2393"/>
                      <a:ext cx="1298" cy="657"/>
                      <a:chOff x="3242" y="2393"/>
                      <a:chExt cx="1298" cy="657"/>
                    </a:xfrm>
                  </p:grpSpPr>
                  <p:grpSp>
                    <p:nvGrpSpPr>
                      <p:cNvPr id="12" name="Group 1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42" y="2393"/>
                        <a:ext cx="1298" cy="657"/>
                        <a:chOff x="3242" y="2393"/>
                        <a:chExt cx="1298" cy="657"/>
                      </a:xfrm>
                    </p:grpSpPr>
                    <p:grpSp>
                      <p:nvGrpSpPr>
                        <p:cNvPr id="13" name="Group 2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242" y="2581"/>
                          <a:ext cx="1298" cy="469"/>
                          <a:chOff x="3242" y="2581"/>
                          <a:chExt cx="1298" cy="469"/>
                        </a:xfrm>
                      </p:grpSpPr>
                      <p:grpSp>
                        <p:nvGrpSpPr>
                          <p:cNvPr id="14" name="Group 2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283" y="2595"/>
                            <a:ext cx="1234" cy="416"/>
                            <a:chOff x="3283" y="2595"/>
                            <a:chExt cx="1234" cy="416"/>
                          </a:xfrm>
                        </p:grpSpPr>
                        <p:sp>
                          <p:nvSpPr>
                            <p:cNvPr id="43269" name="Arc 2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283" y="2595"/>
                              <a:ext cx="396" cy="416"/>
                            </a:xfrm>
                            <a:custGeom>
                              <a:avLst/>
                              <a:gdLst>
                                <a:gd name="T0" fmla="*/ 0 w 21600"/>
                                <a:gd name="T1" fmla="*/ 0 h 21652"/>
                                <a:gd name="T2" fmla="*/ 0 w 21600"/>
                                <a:gd name="T3" fmla="*/ 0 h 21652"/>
                                <a:gd name="T4" fmla="*/ 0 w 21600"/>
                                <a:gd name="T5" fmla="*/ 0 h 21652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21600"/>
                                <a:gd name="T10" fmla="*/ 0 h 21652"/>
                                <a:gd name="T11" fmla="*/ 21600 w 21600"/>
                                <a:gd name="T12" fmla="*/ 21652 h 21652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21600" h="21652" fill="none" extrusionOk="0">
                                  <a:moveTo>
                                    <a:pt x="21491" y="21651"/>
                                  </a:moveTo>
                                  <a:cubicBezTo>
                                    <a:pt x="9604" y="21591"/>
                                    <a:pt x="0" y="11938"/>
                                    <a:pt x="0" y="52"/>
                                  </a:cubicBezTo>
                                  <a:cubicBezTo>
                                    <a:pt x="-1" y="34"/>
                                    <a:pt x="0" y="17"/>
                                    <a:pt x="0" y="0"/>
                                  </a:cubicBezTo>
                                </a:path>
                                <a:path w="21600" h="21652" stroke="0" extrusionOk="0">
                                  <a:moveTo>
                                    <a:pt x="21491" y="21651"/>
                                  </a:moveTo>
                                  <a:cubicBezTo>
                                    <a:pt x="9604" y="21591"/>
                                    <a:pt x="0" y="11938"/>
                                    <a:pt x="0" y="52"/>
                                  </a:cubicBezTo>
                                  <a:cubicBezTo>
                                    <a:pt x="-1" y="34"/>
                                    <a:pt x="0" y="17"/>
                                    <a:pt x="0" y="0"/>
                                  </a:cubicBezTo>
                                  <a:lnTo>
                                    <a:pt x="21600" y="52"/>
                                  </a:lnTo>
                                  <a:lnTo>
                                    <a:pt x="21491" y="21651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70" name="Arc 2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74" y="2698"/>
                              <a:ext cx="843" cy="312"/>
                            </a:xfrm>
                            <a:custGeom>
                              <a:avLst/>
                              <a:gdLst>
                                <a:gd name="T0" fmla="*/ 1 w 21600"/>
                                <a:gd name="T1" fmla="*/ 0 h 21740"/>
                                <a:gd name="T2" fmla="*/ 0 w 21600"/>
                                <a:gd name="T3" fmla="*/ 0 h 21740"/>
                                <a:gd name="T4" fmla="*/ 0 w 21600"/>
                                <a:gd name="T5" fmla="*/ 0 h 21740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21600"/>
                                <a:gd name="T10" fmla="*/ 0 h 21740"/>
                                <a:gd name="T11" fmla="*/ 21600 w 21600"/>
                                <a:gd name="T12" fmla="*/ 21740 h 21740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21600" h="21740" fill="none" extrusionOk="0">
                                  <a:moveTo>
                                    <a:pt x="21599" y="0"/>
                                  </a:moveTo>
                                  <a:cubicBezTo>
                                    <a:pt x="21599" y="46"/>
                                    <a:pt x="21600" y="93"/>
                                    <a:pt x="21600" y="140"/>
                                  </a:cubicBezTo>
                                  <a:cubicBezTo>
                                    <a:pt x="21600" y="12069"/>
                                    <a:pt x="11929" y="21739"/>
                                    <a:pt x="0" y="21740"/>
                                  </a:cubicBezTo>
                                </a:path>
                                <a:path w="21600" h="21740" stroke="0" extrusionOk="0">
                                  <a:moveTo>
                                    <a:pt x="21599" y="0"/>
                                  </a:moveTo>
                                  <a:cubicBezTo>
                                    <a:pt x="21599" y="46"/>
                                    <a:pt x="21600" y="93"/>
                                    <a:pt x="21600" y="140"/>
                                  </a:cubicBezTo>
                                  <a:cubicBezTo>
                                    <a:pt x="21600" y="12069"/>
                                    <a:pt x="11929" y="21739"/>
                                    <a:pt x="0" y="21740"/>
                                  </a:cubicBezTo>
                                  <a:lnTo>
                                    <a:pt x="0" y="140"/>
                                  </a:lnTo>
                                  <a:lnTo>
                                    <a:pt x="21599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</p:grpSp>
                      <p:sp>
                        <p:nvSpPr>
                          <p:cNvPr id="43266" name="Rectangle 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42" y="2581"/>
                            <a:ext cx="222" cy="403"/>
                          </a:xfrm>
                          <a:prstGeom prst="rect">
                            <a:avLst/>
                          </a:prstGeom>
                          <a:solidFill>
                            <a:srgbClr val="CBCBCB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267" name="Rectangle 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09" y="2895"/>
                            <a:ext cx="605" cy="155"/>
                          </a:xfrm>
                          <a:prstGeom prst="rect">
                            <a:avLst/>
                          </a:prstGeom>
                          <a:solidFill>
                            <a:srgbClr val="CBCBCB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268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00" y="2674"/>
                            <a:ext cx="240" cy="253"/>
                          </a:xfrm>
                          <a:prstGeom prst="rect">
                            <a:avLst/>
                          </a:prstGeom>
                          <a:solidFill>
                            <a:srgbClr val="CBCBCB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pt-BR"/>
                          </a:p>
                        </p:txBody>
                      </p:sp>
                    </p:grpSp>
                    <p:grpSp>
                      <p:nvGrpSpPr>
                        <p:cNvPr id="15" name="Group 10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276" y="2393"/>
                          <a:ext cx="1252" cy="467"/>
                          <a:chOff x="3276" y="2393"/>
                          <a:chExt cx="1252" cy="467"/>
                        </a:xfrm>
                      </p:grpSpPr>
                      <p:grpSp>
                        <p:nvGrpSpPr>
                          <p:cNvPr id="16" name="Group 3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276" y="2393"/>
                            <a:ext cx="1252" cy="467"/>
                            <a:chOff x="3276" y="2393"/>
                            <a:chExt cx="1252" cy="467"/>
                          </a:xfrm>
                        </p:grpSpPr>
                        <p:grpSp>
                          <p:nvGrpSpPr>
                            <p:cNvPr id="17" name="Group 3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276" y="2393"/>
                              <a:ext cx="1229" cy="415"/>
                              <a:chOff x="3276" y="2393"/>
                              <a:chExt cx="1229" cy="415"/>
                            </a:xfrm>
                          </p:grpSpPr>
                          <p:sp>
                            <p:nvSpPr>
                              <p:cNvPr id="43263" name="Arc 2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276" y="2393"/>
                                <a:ext cx="394" cy="415"/>
                              </a:xfrm>
                              <a:custGeom>
                                <a:avLst/>
                                <a:gdLst>
                                  <a:gd name="T0" fmla="*/ 0 w 21600"/>
                                  <a:gd name="T1" fmla="*/ 0 h 21652"/>
                                  <a:gd name="T2" fmla="*/ 0 w 21600"/>
                                  <a:gd name="T3" fmla="*/ 0 h 21652"/>
                                  <a:gd name="T4" fmla="*/ 0 w 21600"/>
                                  <a:gd name="T5" fmla="*/ 0 h 21652"/>
                                  <a:gd name="T6" fmla="*/ 0 60000 65536"/>
                                  <a:gd name="T7" fmla="*/ 0 60000 65536"/>
                                  <a:gd name="T8" fmla="*/ 0 60000 65536"/>
                                  <a:gd name="T9" fmla="*/ 0 w 21600"/>
                                  <a:gd name="T10" fmla="*/ 0 h 21652"/>
                                  <a:gd name="T11" fmla="*/ 21600 w 21600"/>
                                  <a:gd name="T12" fmla="*/ 21652 h 21652"/>
                                </a:gdLst>
                                <a:ahLst/>
                                <a:cxnLst>
                                  <a:cxn ang="T6">
                                    <a:pos x="T0" y="T1"/>
                                  </a:cxn>
                                  <a:cxn ang="T7">
                                    <a:pos x="T2" y="T3"/>
                                  </a:cxn>
                                  <a:cxn ang="T8">
                                    <a:pos x="T4" y="T5"/>
                                  </a:cxn>
                                </a:cxnLst>
                                <a:rect l="T9" t="T10" r="T11" b="T12"/>
                                <a:pathLst>
                                  <a:path w="21600" h="21652" fill="none" extrusionOk="0">
                                    <a:moveTo>
                                      <a:pt x="21490" y="21651"/>
                                    </a:moveTo>
                                    <a:cubicBezTo>
                                      <a:pt x="9603" y="21591"/>
                                      <a:pt x="0" y="11938"/>
                                      <a:pt x="0" y="52"/>
                                    </a:cubicBezTo>
                                    <a:cubicBezTo>
                                      <a:pt x="-1" y="34"/>
                                      <a:pt x="0" y="17"/>
                                      <a:pt x="0" y="0"/>
                                    </a:cubicBezTo>
                                  </a:path>
                                  <a:path w="21600" h="21652" stroke="0" extrusionOk="0">
                                    <a:moveTo>
                                      <a:pt x="21490" y="21651"/>
                                    </a:moveTo>
                                    <a:cubicBezTo>
                                      <a:pt x="9603" y="21591"/>
                                      <a:pt x="0" y="11938"/>
                                      <a:pt x="0" y="52"/>
                                    </a:cubicBezTo>
                                    <a:cubicBezTo>
                                      <a:pt x="-1" y="34"/>
                                      <a:pt x="0" y="17"/>
                                      <a:pt x="0" y="0"/>
                                    </a:cubicBezTo>
                                    <a:lnTo>
                                      <a:pt x="21600" y="52"/>
                                    </a:lnTo>
                                    <a:lnTo>
                                      <a:pt x="21490" y="21651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CBCBCB"/>
                              </a:solidFill>
                              <a:ln w="12700" cap="rnd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43264" name="Arc 2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665" y="2496"/>
                                <a:ext cx="840" cy="312"/>
                              </a:xfrm>
                              <a:custGeom>
                                <a:avLst/>
                                <a:gdLst>
                                  <a:gd name="T0" fmla="*/ 1 w 21652"/>
                                  <a:gd name="T1" fmla="*/ 0 h 21740"/>
                                  <a:gd name="T2" fmla="*/ 0 w 21652"/>
                                  <a:gd name="T3" fmla="*/ 0 h 21740"/>
                                  <a:gd name="T4" fmla="*/ 0 w 21652"/>
                                  <a:gd name="T5" fmla="*/ 0 h 21740"/>
                                  <a:gd name="T6" fmla="*/ 0 60000 65536"/>
                                  <a:gd name="T7" fmla="*/ 0 60000 65536"/>
                                  <a:gd name="T8" fmla="*/ 0 60000 65536"/>
                                  <a:gd name="T9" fmla="*/ 0 w 21652"/>
                                  <a:gd name="T10" fmla="*/ 0 h 21740"/>
                                  <a:gd name="T11" fmla="*/ 21652 w 21652"/>
                                  <a:gd name="T12" fmla="*/ 21740 h 21740"/>
                                </a:gdLst>
                                <a:ahLst/>
                                <a:cxnLst>
                                  <a:cxn ang="T6">
                                    <a:pos x="T0" y="T1"/>
                                  </a:cxn>
                                  <a:cxn ang="T7">
                                    <a:pos x="T2" y="T3"/>
                                  </a:cxn>
                                  <a:cxn ang="T8">
                                    <a:pos x="T4" y="T5"/>
                                  </a:cxn>
                                </a:cxnLst>
                                <a:rect l="T9" t="T10" r="T11" b="T12"/>
                                <a:pathLst>
                                  <a:path w="21652" h="21740" fill="none" extrusionOk="0">
                                    <a:moveTo>
                                      <a:pt x="21651" y="0"/>
                                    </a:moveTo>
                                    <a:cubicBezTo>
                                      <a:pt x="21651" y="46"/>
                                      <a:pt x="21652" y="93"/>
                                      <a:pt x="21652" y="140"/>
                                    </a:cubicBezTo>
                                    <a:cubicBezTo>
                                      <a:pt x="21652" y="12069"/>
                                      <a:pt x="11981" y="21740"/>
                                      <a:pt x="52" y="21740"/>
                                    </a:cubicBezTo>
                                    <a:cubicBezTo>
                                      <a:pt x="34" y="21740"/>
                                      <a:pt x="17" y="21739"/>
                                      <a:pt x="0" y="21739"/>
                                    </a:cubicBezTo>
                                  </a:path>
                                  <a:path w="21652" h="21740" stroke="0" extrusionOk="0">
                                    <a:moveTo>
                                      <a:pt x="21651" y="0"/>
                                    </a:moveTo>
                                    <a:cubicBezTo>
                                      <a:pt x="21651" y="46"/>
                                      <a:pt x="21652" y="93"/>
                                      <a:pt x="21652" y="140"/>
                                    </a:cubicBezTo>
                                    <a:cubicBezTo>
                                      <a:pt x="21652" y="12069"/>
                                      <a:pt x="11981" y="21740"/>
                                      <a:pt x="52" y="21740"/>
                                    </a:cubicBezTo>
                                    <a:cubicBezTo>
                                      <a:pt x="34" y="21740"/>
                                      <a:pt x="17" y="21739"/>
                                      <a:pt x="0" y="21739"/>
                                    </a:cubicBezTo>
                                    <a:lnTo>
                                      <a:pt x="52" y="140"/>
                                    </a:lnTo>
                                    <a:lnTo>
                                      <a:pt x="21651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CBCBCB"/>
                              </a:solidFill>
                              <a:ln w="12700" cap="rnd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sp>
                          <p:nvSpPr>
                            <p:cNvPr id="43261" name="Rectangle 3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474" y="2676"/>
                              <a:ext cx="813" cy="184"/>
                            </a:xfrm>
                            <a:prstGeom prst="rect">
                              <a:avLst/>
                            </a:prstGeom>
                            <a:solidFill>
                              <a:srgbClr val="CBCBCB"/>
                            </a:soli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62" name="Rectangle 3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237" y="2467"/>
                              <a:ext cx="291" cy="253"/>
                            </a:xfrm>
                            <a:prstGeom prst="rect">
                              <a:avLst/>
                            </a:prstGeom>
                            <a:solidFill>
                              <a:srgbClr val="CBCBCB"/>
                            </a:soli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pt-BR"/>
                            </a:p>
                          </p:txBody>
                        </p:sp>
                      </p:grpSp>
                      <p:grpSp>
                        <p:nvGrpSpPr>
                          <p:cNvPr id="18" name="Group 9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278" y="2393"/>
                            <a:ext cx="1228" cy="415"/>
                            <a:chOff x="3278" y="2393"/>
                            <a:chExt cx="1228" cy="415"/>
                          </a:xfrm>
                        </p:grpSpPr>
                        <p:sp>
                          <p:nvSpPr>
                            <p:cNvPr id="43195" name="Arc 3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278" y="2393"/>
                              <a:ext cx="394" cy="8"/>
                            </a:xfrm>
                            <a:custGeom>
                              <a:avLst/>
                              <a:gdLst>
                                <a:gd name="T0" fmla="*/ 0 w 21600"/>
                                <a:gd name="T1" fmla="*/ 0 h 416"/>
                                <a:gd name="T2" fmla="*/ 0 w 21600"/>
                                <a:gd name="T3" fmla="*/ 0 h 416"/>
                                <a:gd name="T4" fmla="*/ 0 w 21600"/>
                                <a:gd name="T5" fmla="*/ 0 h 416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21600"/>
                                <a:gd name="T10" fmla="*/ 0 h 416"/>
                                <a:gd name="T11" fmla="*/ 21600 w 21600"/>
                                <a:gd name="T12" fmla="*/ 416 h 416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21600" h="416" fill="none" extrusionOk="0">
                                  <a:moveTo>
                                    <a:pt x="3" y="415"/>
                                  </a:moveTo>
                                  <a:cubicBezTo>
                                    <a:pt x="1" y="294"/>
                                    <a:pt x="0" y="173"/>
                                    <a:pt x="0" y="52"/>
                                  </a:cubicBezTo>
                                  <a:cubicBezTo>
                                    <a:pt x="-1" y="34"/>
                                    <a:pt x="0" y="17"/>
                                    <a:pt x="0" y="0"/>
                                  </a:cubicBezTo>
                                </a:path>
                                <a:path w="21600" h="416" stroke="0" extrusionOk="0">
                                  <a:moveTo>
                                    <a:pt x="3" y="415"/>
                                  </a:moveTo>
                                  <a:cubicBezTo>
                                    <a:pt x="1" y="294"/>
                                    <a:pt x="0" y="173"/>
                                    <a:pt x="0" y="52"/>
                                  </a:cubicBezTo>
                                  <a:cubicBezTo>
                                    <a:pt x="-1" y="34"/>
                                    <a:pt x="0" y="17"/>
                                    <a:pt x="0" y="0"/>
                                  </a:cubicBezTo>
                                  <a:lnTo>
                                    <a:pt x="21600" y="52"/>
                                  </a:lnTo>
                                  <a:lnTo>
                                    <a:pt x="3" y="41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196" name="Arc 3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279" y="2393"/>
                              <a:ext cx="393" cy="32"/>
                            </a:xfrm>
                            <a:custGeom>
                              <a:avLst/>
                              <a:gdLst>
                                <a:gd name="T0" fmla="*/ 0 w 21564"/>
                                <a:gd name="T1" fmla="*/ 0 h 1665"/>
                                <a:gd name="T2" fmla="*/ 0 w 21564"/>
                                <a:gd name="T3" fmla="*/ 0 h 1665"/>
                                <a:gd name="T4" fmla="*/ 0 w 21564"/>
                                <a:gd name="T5" fmla="*/ 0 h 1665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21564"/>
                                <a:gd name="T10" fmla="*/ 0 h 1665"/>
                                <a:gd name="T11" fmla="*/ 21564 w 21564"/>
                                <a:gd name="T12" fmla="*/ 1665 h 1665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21564" h="1665" fill="none" extrusionOk="0">
                                  <a:moveTo>
                                    <a:pt x="28" y="1664"/>
                                  </a:moveTo>
                                  <a:cubicBezTo>
                                    <a:pt x="17" y="1525"/>
                                    <a:pt x="8" y="1386"/>
                                    <a:pt x="0" y="1246"/>
                                  </a:cubicBezTo>
                                </a:path>
                                <a:path w="21564" h="1665" stroke="0" extrusionOk="0">
                                  <a:moveTo>
                                    <a:pt x="28" y="1664"/>
                                  </a:moveTo>
                                  <a:cubicBezTo>
                                    <a:pt x="17" y="1525"/>
                                    <a:pt x="8" y="1386"/>
                                    <a:pt x="0" y="1246"/>
                                  </a:cubicBezTo>
                                  <a:lnTo>
                                    <a:pt x="21564" y="0"/>
                                  </a:lnTo>
                                  <a:lnTo>
                                    <a:pt x="28" y="1664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197" name="Arc 3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281" y="2393"/>
                              <a:ext cx="391" cy="58"/>
                            </a:xfrm>
                            <a:custGeom>
                              <a:avLst/>
                              <a:gdLst>
                                <a:gd name="T0" fmla="*/ 0 w 21443"/>
                                <a:gd name="T1" fmla="*/ 0 h 3012"/>
                                <a:gd name="T2" fmla="*/ 0 w 21443"/>
                                <a:gd name="T3" fmla="*/ 0 h 3012"/>
                                <a:gd name="T4" fmla="*/ 0 w 21443"/>
                                <a:gd name="T5" fmla="*/ 0 h 3012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21443"/>
                                <a:gd name="T10" fmla="*/ 0 h 3012"/>
                                <a:gd name="T11" fmla="*/ 21443 w 21443"/>
                                <a:gd name="T12" fmla="*/ 3012 h 3012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21443" h="3012" fill="none" extrusionOk="0">
                                  <a:moveTo>
                                    <a:pt x="54" y="3011"/>
                                  </a:moveTo>
                                  <a:cubicBezTo>
                                    <a:pt x="34" y="2873"/>
                                    <a:pt x="16" y="2735"/>
                                    <a:pt x="-1" y="2597"/>
                                  </a:cubicBezTo>
                                </a:path>
                                <a:path w="21443" h="3012" stroke="0" extrusionOk="0">
                                  <a:moveTo>
                                    <a:pt x="54" y="3011"/>
                                  </a:moveTo>
                                  <a:cubicBezTo>
                                    <a:pt x="34" y="2873"/>
                                    <a:pt x="16" y="2735"/>
                                    <a:pt x="-1" y="2597"/>
                                  </a:cubicBezTo>
                                  <a:lnTo>
                                    <a:pt x="21443" y="0"/>
                                  </a:lnTo>
                                  <a:lnTo>
                                    <a:pt x="54" y="3011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198" name="Arc 3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285" y="2393"/>
                              <a:ext cx="387" cy="84"/>
                            </a:xfrm>
                            <a:custGeom>
                              <a:avLst/>
                              <a:gdLst>
                                <a:gd name="T0" fmla="*/ 0 w 21245"/>
                                <a:gd name="T1" fmla="*/ 0 h 4370"/>
                                <a:gd name="T2" fmla="*/ 0 w 21245"/>
                                <a:gd name="T3" fmla="*/ 0 h 4370"/>
                                <a:gd name="T4" fmla="*/ 0 w 21245"/>
                                <a:gd name="T5" fmla="*/ 0 h 4370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21245"/>
                                <a:gd name="T10" fmla="*/ 0 h 4370"/>
                                <a:gd name="T11" fmla="*/ 21245 w 21245"/>
                                <a:gd name="T12" fmla="*/ 4370 h 4370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21245" h="4370" fill="none" extrusionOk="0">
                                  <a:moveTo>
                                    <a:pt x="91" y="4370"/>
                                  </a:moveTo>
                                  <a:cubicBezTo>
                                    <a:pt x="59" y="4213"/>
                                    <a:pt x="28" y="4056"/>
                                    <a:pt x="-1" y="3899"/>
                                  </a:cubicBezTo>
                                </a:path>
                                <a:path w="21245" h="4370" stroke="0" extrusionOk="0">
                                  <a:moveTo>
                                    <a:pt x="91" y="4370"/>
                                  </a:moveTo>
                                  <a:cubicBezTo>
                                    <a:pt x="59" y="4213"/>
                                    <a:pt x="28" y="4056"/>
                                    <a:pt x="-1" y="3899"/>
                                  </a:cubicBezTo>
                                  <a:lnTo>
                                    <a:pt x="21245" y="0"/>
                                  </a:lnTo>
                                  <a:lnTo>
                                    <a:pt x="91" y="437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199" name="Arc 3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290" y="2393"/>
                              <a:ext cx="382" cy="110"/>
                            </a:xfrm>
                            <a:custGeom>
                              <a:avLst/>
                              <a:gdLst>
                                <a:gd name="T0" fmla="*/ 0 w 20950"/>
                                <a:gd name="T1" fmla="*/ 0 h 5724"/>
                                <a:gd name="T2" fmla="*/ 0 w 20950"/>
                                <a:gd name="T3" fmla="*/ 0 h 5724"/>
                                <a:gd name="T4" fmla="*/ 0 w 20950"/>
                                <a:gd name="T5" fmla="*/ 0 h 5724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20950"/>
                                <a:gd name="T10" fmla="*/ 0 h 5724"/>
                                <a:gd name="T11" fmla="*/ 20950 w 20950"/>
                                <a:gd name="T12" fmla="*/ 5724 h 5724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20950" h="5724" fill="none" extrusionOk="0">
                                  <a:moveTo>
                                    <a:pt x="122" y="5723"/>
                                  </a:moveTo>
                                  <a:cubicBezTo>
                                    <a:pt x="79" y="5569"/>
                                    <a:pt x="39" y="5414"/>
                                    <a:pt x="-1" y="5259"/>
                                  </a:cubicBezTo>
                                </a:path>
                                <a:path w="20950" h="5724" stroke="0" extrusionOk="0">
                                  <a:moveTo>
                                    <a:pt x="122" y="5723"/>
                                  </a:moveTo>
                                  <a:cubicBezTo>
                                    <a:pt x="79" y="5569"/>
                                    <a:pt x="39" y="5414"/>
                                    <a:pt x="-1" y="5259"/>
                                  </a:cubicBezTo>
                                  <a:lnTo>
                                    <a:pt x="20950" y="0"/>
                                  </a:lnTo>
                                  <a:lnTo>
                                    <a:pt x="122" y="572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00" name="Arc 3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297" y="2393"/>
                              <a:ext cx="375" cy="134"/>
                            </a:xfrm>
                            <a:custGeom>
                              <a:avLst/>
                              <a:gdLst>
                                <a:gd name="T0" fmla="*/ 0 w 20598"/>
                                <a:gd name="T1" fmla="*/ 0 h 6972"/>
                                <a:gd name="T2" fmla="*/ 0 w 20598"/>
                                <a:gd name="T3" fmla="*/ 0 h 6972"/>
                                <a:gd name="T4" fmla="*/ 0 w 20598"/>
                                <a:gd name="T5" fmla="*/ 0 h 6972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20598"/>
                                <a:gd name="T10" fmla="*/ 0 h 6972"/>
                                <a:gd name="T11" fmla="*/ 20598 w 20598"/>
                                <a:gd name="T12" fmla="*/ 6972 h 6972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20598" h="6972" fill="none" extrusionOk="0">
                                  <a:moveTo>
                                    <a:pt x="154" y="6971"/>
                                  </a:moveTo>
                                  <a:cubicBezTo>
                                    <a:pt x="100" y="6815"/>
                                    <a:pt x="49" y="6658"/>
                                    <a:pt x="-1" y="6501"/>
                                  </a:cubicBezTo>
                                </a:path>
                                <a:path w="20598" h="6972" stroke="0" extrusionOk="0">
                                  <a:moveTo>
                                    <a:pt x="154" y="6971"/>
                                  </a:moveTo>
                                  <a:cubicBezTo>
                                    <a:pt x="100" y="6815"/>
                                    <a:pt x="49" y="6658"/>
                                    <a:pt x="-1" y="6501"/>
                                  </a:cubicBezTo>
                                  <a:lnTo>
                                    <a:pt x="20598" y="0"/>
                                  </a:lnTo>
                                  <a:lnTo>
                                    <a:pt x="154" y="6971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01" name="Arc 4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05" y="2393"/>
                              <a:ext cx="367" cy="157"/>
                            </a:xfrm>
                            <a:custGeom>
                              <a:avLst/>
                              <a:gdLst>
                                <a:gd name="T0" fmla="*/ 0 w 20137"/>
                                <a:gd name="T1" fmla="*/ 0 h 8166"/>
                                <a:gd name="T2" fmla="*/ 0 w 20137"/>
                                <a:gd name="T3" fmla="*/ 0 h 8166"/>
                                <a:gd name="T4" fmla="*/ 0 w 20137"/>
                                <a:gd name="T5" fmla="*/ 0 h 8166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20137"/>
                                <a:gd name="T10" fmla="*/ 0 h 8166"/>
                                <a:gd name="T11" fmla="*/ 20137 w 20137"/>
                                <a:gd name="T12" fmla="*/ 8166 h 8166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20137" h="8166" fill="none" extrusionOk="0">
                                  <a:moveTo>
                                    <a:pt x="140" y="8165"/>
                                  </a:moveTo>
                                  <a:cubicBezTo>
                                    <a:pt x="92" y="8049"/>
                                    <a:pt x="45" y="7931"/>
                                    <a:pt x="-1" y="7814"/>
                                  </a:cubicBezTo>
                                </a:path>
                                <a:path w="20137" h="8166" stroke="0" extrusionOk="0">
                                  <a:moveTo>
                                    <a:pt x="140" y="8165"/>
                                  </a:moveTo>
                                  <a:cubicBezTo>
                                    <a:pt x="92" y="8049"/>
                                    <a:pt x="45" y="7931"/>
                                    <a:pt x="-1" y="7814"/>
                                  </a:cubicBezTo>
                                  <a:lnTo>
                                    <a:pt x="20137" y="0"/>
                                  </a:lnTo>
                                  <a:lnTo>
                                    <a:pt x="140" y="816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02" name="Arc 4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14" y="2393"/>
                              <a:ext cx="358" cy="179"/>
                            </a:xfrm>
                            <a:custGeom>
                              <a:avLst/>
                              <a:gdLst>
                                <a:gd name="T0" fmla="*/ 0 w 19662"/>
                                <a:gd name="T1" fmla="*/ 0 h 9326"/>
                                <a:gd name="T2" fmla="*/ 0 w 19662"/>
                                <a:gd name="T3" fmla="*/ 0 h 9326"/>
                                <a:gd name="T4" fmla="*/ 0 w 19662"/>
                                <a:gd name="T5" fmla="*/ 0 h 9326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19662"/>
                                <a:gd name="T10" fmla="*/ 0 h 9326"/>
                                <a:gd name="T11" fmla="*/ 19662 w 19662"/>
                                <a:gd name="T12" fmla="*/ 9326 h 9326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19662" h="9326" fill="none" extrusionOk="0">
                                  <a:moveTo>
                                    <a:pt x="179" y="9325"/>
                                  </a:moveTo>
                                  <a:cubicBezTo>
                                    <a:pt x="118" y="9198"/>
                                    <a:pt x="58" y="9071"/>
                                    <a:pt x="0" y="8942"/>
                                  </a:cubicBezTo>
                                </a:path>
                                <a:path w="19662" h="9326" stroke="0" extrusionOk="0">
                                  <a:moveTo>
                                    <a:pt x="179" y="9325"/>
                                  </a:moveTo>
                                  <a:cubicBezTo>
                                    <a:pt x="118" y="9198"/>
                                    <a:pt x="58" y="9071"/>
                                    <a:pt x="0" y="8942"/>
                                  </a:cubicBezTo>
                                  <a:lnTo>
                                    <a:pt x="19662" y="0"/>
                                  </a:lnTo>
                                  <a:lnTo>
                                    <a:pt x="179" y="932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03" name="Arc 4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25" y="2393"/>
                              <a:ext cx="347" cy="203"/>
                            </a:xfrm>
                            <a:custGeom>
                              <a:avLst/>
                              <a:gdLst>
                                <a:gd name="T0" fmla="*/ 0 w 19070"/>
                                <a:gd name="T1" fmla="*/ 0 h 10557"/>
                                <a:gd name="T2" fmla="*/ 0 w 19070"/>
                                <a:gd name="T3" fmla="*/ 0 h 10557"/>
                                <a:gd name="T4" fmla="*/ 0 w 19070"/>
                                <a:gd name="T5" fmla="*/ 0 h 10557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19070"/>
                                <a:gd name="T10" fmla="*/ 0 h 10557"/>
                                <a:gd name="T11" fmla="*/ 19070 w 19070"/>
                                <a:gd name="T12" fmla="*/ 10557 h 10557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19070" h="10557" fill="none" extrusionOk="0">
                                  <a:moveTo>
                                    <a:pt x="225" y="10557"/>
                                  </a:moveTo>
                                  <a:cubicBezTo>
                                    <a:pt x="149" y="10420"/>
                                    <a:pt x="73" y="10282"/>
                                    <a:pt x="0" y="10143"/>
                                  </a:cubicBezTo>
                                </a:path>
                                <a:path w="19070" h="10557" stroke="0" extrusionOk="0">
                                  <a:moveTo>
                                    <a:pt x="225" y="10557"/>
                                  </a:moveTo>
                                  <a:cubicBezTo>
                                    <a:pt x="149" y="10420"/>
                                    <a:pt x="73" y="10282"/>
                                    <a:pt x="0" y="10143"/>
                                  </a:cubicBezTo>
                                  <a:lnTo>
                                    <a:pt x="19070" y="0"/>
                                  </a:lnTo>
                                  <a:lnTo>
                                    <a:pt x="225" y="10557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04" name="Arc 4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37" y="2393"/>
                              <a:ext cx="335" cy="224"/>
                            </a:xfrm>
                            <a:custGeom>
                              <a:avLst/>
                              <a:gdLst>
                                <a:gd name="T0" fmla="*/ 0 w 18414"/>
                                <a:gd name="T1" fmla="*/ 0 h 11675"/>
                                <a:gd name="T2" fmla="*/ 0 w 18414"/>
                                <a:gd name="T3" fmla="*/ 0 h 11675"/>
                                <a:gd name="T4" fmla="*/ 0 w 18414"/>
                                <a:gd name="T5" fmla="*/ 0 h 11675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18414"/>
                                <a:gd name="T10" fmla="*/ 0 h 11675"/>
                                <a:gd name="T11" fmla="*/ 18414 w 18414"/>
                                <a:gd name="T12" fmla="*/ 11675 h 11675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18414" h="11675" fill="none" extrusionOk="0">
                                  <a:moveTo>
                                    <a:pt x="241" y="11674"/>
                                  </a:moveTo>
                                  <a:cubicBezTo>
                                    <a:pt x="159" y="11547"/>
                                    <a:pt x="78" y="11419"/>
                                    <a:pt x="-1" y="11290"/>
                                  </a:cubicBezTo>
                                </a:path>
                                <a:path w="18414" h="11675" stroke="0" extrusionOk="0">
                                  <a:moveTo>
                                    <a:pt x="241" y="11674"/>
                                  </a:moveTo>
                                  <a:cubicBezTo>
                                    <a:pt x="159" y="11547"/>
                                    <a:pt x="78" y="11419"/>
                                    <a:pt x="-1" y="11290"/>
                                  </a:cubicBezTo>
                                  <a:lnTo>
                                    <a:pt x="18414" y="0"/>
                                  </a:lnTo>
                                  <a:lnTo>
                                    <a:pt x="241" y="11674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05" name="Arc 4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50" y="2393"/>
                              <a:ext cx="322" cy="245"/>
                            </a:xfrm>
                            <a:custGeom>
                              <a:avLst/>
                              <a:gdLst>
                                <a:gd name="T0" fmla="*/ 0 w 17657"/>
                                <a:gd name="T1" fmla="*/ 0 h 12752"/>
                                <a:gd name="T2" fmla="*/ 0 w 17657"/>
                                <a:gd name="T3" fmla="*/ 0 h 12752"/>
                                <a:gd name="T4" fmla="*/ 0 w 17657"/>
                                <a:gd name="T5" fmla="*/ 0 h 12752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17657"/>
                                <a:gd name="T10" fmla="*/ 0 h 12752"/>
                                <a:gd name="T11" fmla="*/ 17657 w 17657"/>
                                <a:gd name="T12" fmla="*/ 12752 h 12752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17657" h="12752" fill="none" extrusionOk="0">
                                  <a:moveTo>
                                    <a:pt x="222" y="12752"/>
                                  </a:moveTo>
                                  <a:cubicBezTo>
                                    <a:pt x="147" y="12649"/>
                                    <a:pt x="73" y="12545"/>
                                    <a:pt x="0" y="12441"/>
                                  </a:cubicBezTo>
                                </a:path>
                                <a:path w="17657" h="12752" stroke="0" extrusionOk="0">
                                  <a:moveTo>
                                    <a:pt x="222" y="12752"/>
                                  </a:moveTo>
                                  <a:cubicBezTo>
                                    <a:pt x="147" y="12649"/>
                                    <a:pt x="73" y="12545"/>
                                    <a:pt x="0" y="12441"/>
                                  </a:cubicBezTo>
                                  <a:lnTo>
                                    <a:pt x="17657" y="0"/>
                                  </a:lnTo>
                                  <a:lnTo>
                                    <a:pt x="222" y="12752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06" name="Arc 4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65" y="2393"/>
                              <a:ext cx="307" cy="265"/>
                            </a:xfrm>
                            <a:custGeom>
                              <a:avLst/>
                              <a:gdLst>
                                <a:gd name="T0" fmla="*/ 0 w 16859"/>
                                <a:gd name="T1" fmla="*/ 0 h 13798"/>
                                <a:gd name="T2" fmla="*/ 0 w 16859"/>
                                <a:gd name="T3" fmla="*/ 0 h 13798"/>
                                <a:gd name="T4" fmla="*/ 0 w 16859"/>
                                <a:gd name="T5" fmla="*/ 0 h 13798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16859"/>
                                <a:gd name="T10" fmla="*/ 0 h 13798"/>
                                <a:gd name="T11" fmla="*/ 16859 w 16859"/>
                                <a:gd name="T12" fmla="*/ 13798 h 13798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16859" h="13798" fill="none" extrusionOk="0">
                                  <a:moveTo>
                                    <a:pt x="240" y="13797"/>
                                  </a:moveTo>
                                  <a:cubicBezTo>
                                    <a:pt x="159" y="13700"/>
                                    <a:pt x="79" y="13601"/>
                                    <a:pt x="-1" y="13503"/>
                                  </a:cubicBezTo>
                                </a:path>
                                <a:path w="16859" h="13798" stroke="0" extrusionOk="0">
                                  <a:moveTo>
                                    <a:pt x="240" y="13797"/>
                                  </a:moveTo>
                                  <a:cubicBezTo>
                                    <a:pt x="159" y="13700"/>
                                    <a:pt x="79" y="13601"/>
                                    <a:pt x="-1" y="13503"/>
                                  </a:cubicBezTo>
                                  <a:lnTo>
                                    <a:pt x="16859" y="0"/>
                                  </a:lnTo>
                                  <a:lnTo>
                                    <a:pt x="240" y="13797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07" name="Arc 4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81" y="2393"/>
                              <a:ext cx="291" cy="284"/>
                            </a:xfrm>
                            <a:custGeom>
                              <a:avLst/>
                              <a:gdLst>
                                <a:gd name="T0" fmla="*/ 0 w 15974"/>
                                <a:gd name="T1" fmla="*/ 0 h 14789"/>
                                <a:gd name="T2" fmla="*/ 0 w 15974"/>
                                <a:gd name="T3" fmla="*/ 0 h 14789"/>
                                <a:gd name="T4" fmla="*/ 0 w 15974"/>
                                <a:gd name="T5" fmla="*/ 0 h 14789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15974"/>
                                <a:gd name="T10" fmla="*/ 0 h 14789"/>
                                <a:gd name="T11" fmla="*/ 15974 w 15974"/>
                                <a:gd name="T12" fmla="*/ 14789 h 14789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15974" h="14789" fill="none" extrusionOk="0">
                                  <a:moveTo>
                                    <a:pt x="230" y="14789"/>
                                  </a:moveTo>
                                  <a:cubicBezTo>
                                    <a:pt x="153" y="14706"/>
                                    <a:pt x="76" y="14623"/>
                                    <a:pt x="-1" y="14539"/>
                                  </a:cubicBezTo>
                                </a:path>
                                <a:path w="15974" h="14789" stroke="0" extrusionOk="0">
                                  <a:moveTo>
                                    <a:pt x="230" y="14789"/>
                                  </a:moveTo>
                                  <a:cubicBezTo>
                                    <a:pt x="153" y="14706"/>
                                    <a:pt x="76" y="14623"/>
                                    <a:pt x="-1" y="14539"/>
                                  </a:cubicBezTo>
                                  <a:lnTo>
                                    <a:pt x="15974" y="0"/>
                                  </a:lnTo>
                                  <a:lnTo>
                                    <a:pt x="230" y="14789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08" name="Arc 4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96" y="2393"/>
                              <a:ext cx="276" cy="302"/>
                            </a:xfrm>
                            <a:custGeom>
                              <a:avLst/>
                              <a:gdLst>
                                <a:gd name="T0" fmla="*/ 0 w 15162"/>
                                <a:gd name="T1" fmla="*/ 0 h 15752"/>
                                <a:gd name="T2" fmla="*/ 0 w 15162"/>
                                <a:gd name="T3" fmla="*/ 0 h 15752"/>
                                <a:gd name="T4" fmla="*/ 0 w 15162"/>
                                <a:gd name="T5" fmla="*/ 0 h 15752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15162"/>
                                <a:gd name="T10" fmla="*/ 0 h 15752"/>
                                <a:gd name="T11" fmla="*/ 15162 w 15162"/>
                                <a:gd name="T12" fmla="*/ 15752 h 15752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15162" h="15752" fill="none" extrusionOk="0">
                                  <a:moveTo>
                                    <a:pt x="382" y="15751"/>
                                  </a:moveTo>
                                  <a:cubicBezTo>
                                    <a:pt x="253" y="15630"/>
                                    <a:pt x="125" y="15508"/>
                                    <a:pt x="-1" y="15384"/>
                                  </a:cubicBezTo>
                                </a:path>
                                <a:path w="15162" h="15752" stroke="0" extrusionOk="0">
                                  <a:moveTo>
                                    <a:pt x="382" y="15751"/>
                                  </a:moveTo>
                                  <a:cubicBezTo>
                                    <a:pt x="253" y="15630"/>
                                    <a:pt x="125" y="15508"/>
                                    <a:pt x="-1" y="15384"/>
                                  </a:cubicBezTo>
                                  <a:lnTo>
                                    <a:pt x="15162" y="0"/>
                                  </a:lnTo>
                                  <a:lnTo>
                                    <a:pt x="382" y="15751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09" name="Arc 4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14" y="2393"/>
                              <a:ext cx="258" cy="319"/>
                            </a:xfrm>
                            <a:custGeom>
                              <a:avLst/>
                              <a:gdLst>
                                <a:gd name="T0" fmla="*/ 0 w 14161"/>
                                <a:gd name="T1" fmla="*/ 0 h 16603"/>
                                <a:gd name="T2" fmla="*/ 0 w 14161"/>
                                <a:gd name="T3" fmla="*/ 0 h 16603"/>
                                <a:gd name="T4" fmla="*/ 0 w 14161"/>
                                <a:gd name="T5" fmla="*/ 0 h 16603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14161"/>
                                <a:gd name="T10" fmla="*/ 0 h 16603"/>
                                <a:gd name="T11" fmla="*/ 14161 w 14161"/>
                                <a:gd name="T12" fmla="*/ 16603 h 16603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14161" h="16603" fill="none" extrusionOk="0">
                                  <a:moveTo>
                                    <a:pt x="344" y="16603"/>
                                  </a:moveTo>
                                  <a:cubicBezTo>
                                    <a:pt x="228" y="16506"/>
                                    <a:pt x="113" y="16409"/>
                                    <a:pt x="-1" y="16310"/>
                                  </a:cubicBezTo>
                                </a:path>
                                <a:path w="14161" h="16603" stroke="0" extrusionOk="0">
                                  <a:moveTo>
                                    <a:pt x="344" y="16603"/>
                                  </a:moveTo>
                                  <a:cubicBezTo>
                                    <a:pt x="228" y="16506"/>
                                    <a:pt x="113" y="16409"/>
                                    <a:pt x="-1" y="16310"/>
                                  </a:cubicBezTo>
                                  <a:lnTo>
                                    <a:pt x="14161" y="0"/>
                                  </a:lnTo>
                                  <a:lnTo>
                                    <a:pt x="344" y="1660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10" name="Arc 4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34" y="2393"/>
                              <a:ext cx="238" cy="335"/>
                            </a:xfrm>
                            <a:custGeom>
                              <a:avLst/>
                              <a:gdLst>
                                <a:gd name="T0" fmla="*/ 0 w 13067"/>
                                <a:gd name="T1" fmla="*/ 0 h 17450"/>
                                <a:gd name="T2" fmla="*/ 0 w 13067"/>
                                <a:gd name="T3" fmla="*/ 0 h 17450"/>
                                <a:gd name="T4" fmla="*/ 0 w 13067"/>
                                <a:gd name="T5" fmla="*/ 0 h 17450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13067"/>
                                <a:gd name="T10" fmla="*/ 0 h 17450"/>
                                <a:gd name="T11" fmla="*/ 13067 w 13067"/>
                                <a:gd name="T12" fmla="*/ 17450 h 17450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13067" h="17450" fill="none" extrusionOk="0">
                                  <a:moveTo>
                                    <a:pt x="336" y="17450"/>
                                  </a:moveTo>
                                  <a:cubicBezTo>
                                    <a:pt x="223" y="17367"/>
                                    <a:pt x="111" y="17284"/>
                                    <a:pt x="0" y="17199"/>
                                  </a:cubicBezTo>
                                </a:path>
                                <a:path w="13067" h="17450" stroke="0" extrusionOk="0">
                                  <a:moveTo>
                                    <a:pt x="336" y="17450"/>
                                  </a:moveTo>
                                  <a:cubicBezTo>
                                    <a:pt x="223" y="17367"/>
                                    <a:pt x="111" y="17284"/>
                                    <a:pt x="0" y="17199"/>
                                  </a:cubicBezTo>
                                  <a:lnTo>
                                    <a:pt x="13067" y="0"/>
                                  </a:lnTo>
                                  <a:lnTo>
                                    <a:pt x="336" y="1745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11" name="Arc 5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52" y="2393"/>
                              <a:ext cx="220" cy="350"/>
                            </a:xfrm>
                            <a:custGeom>
                              <a:avLst/>
                              <a:gdLst>
                                <a:gd name="T0" fmla="*/ 0 w 12068"/>
                                <a:gd name="T1" fmla="*/ 0 h 18234"/>
                                <a:gd name="T2" fmla="*/ 0 w 12068"/>
                                <a:gd name="T3" fmla="*/ 0 h 18234"/>
                                <a:gd name="T4" fmla="*/ 0 w 12068"/>
                                <a:gd name="T5" fmla="*/ 0 h 18234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12068"/>
                                <a:gd name="T10" fmla="*/ 0 h 18234"/>
                                <a:gd name="T11" fmla="*/ 12068 w 12068"/>
                                <a:gd name="T12" fmla="*/ 18234 h 18234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12068" h="18234" fill="none" extrusionOk="0">
                                  <a:moveTo>
                                    <a:pt x="488" y="18234"/>
                                  </a:moveTo>
                                  <a:cubicBezTo>
                                    <a:pt x="324" y="18129"/>
                                    <a:pt x="161" y="18023"/>
                                    <a:pt x="-1" y="17914"/>
                                  </a:cubicBezTo>
                                </a:path>
                                <a:path w="12068" h="18234" stroke="0" extrusionOk="0">
                                  <a:moveTo>
                                    <a:pt x="488" y="18234"/>
                                  </a:moveTo>
                                  <a:cubicBezTo>
                                    <a:pt x="324" y="18129"/>
                                    <a:pt x="161" y="18023"/>
                                    <a:pt x="-1" y="17914"/>
                                  </a:cubicBezTo>
                                  <a:lnTo>
                                    <a:pt x="12068" y="0"/>
                                  </a:lnTo>
                                  <a:lnTo>
                                    <a:pt x="488" y="18234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12" name="Arc 5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74" y="2393"/>
                              <a:ext cx="198" cy="362"/>
                            </a:xfrm>
                            <a:custGeom>
                              <a:avLst/>
                              <a:gdLst>
                                <a:gd name="T0" fmla="*/ 0 w 10873"/>
                                <a:gd name="T1" fmla="*/ 0 h 18857"/>
                                <a:gd name="T2" fmla="*/ 0 w 10873"/>
                                <a:gd name="T3" fmla="*/ 0 h 18857"/>
                                <a:gd name="T4" fmla="*/ 0 w 10873"/>
                                <a:gd name="T5" fmla="*/ 0 h 18857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10873"/>
                                <a:gd name="T10" fmla="*/ 0 h 18857"/>
                                <a:gd name="T11" fmla="*/ 10873 w 10873"/>
                                <a:gd name="T12" fmla="*/ 18857 h 18857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10873" h="18857" fill="none" extrusionOk="0">
                                  <a:moveTo>
                                    <a:pt x="338" y="18856"/>
                                  </a:moveTo>
                                  <a:cubicBezTo>
                                    <a:pt x="224" y="18793"/>
                                    <a:pt x="112" y="18729"/>
                                    <a:pt x="0" y="18663"/>
                                  </a:cubicBezTo>
                                </a:path>
                                <a:path w="10873" h="18857" stroke="0" extrusionOk="0">
                                  <a:moveTo>
                                    <a:pt x="338" y="18856"/>
                                  </a:moveTo>
                                  <a:cubicBezTo>
                                    <a:pt x="224" y="18793"/>
                                    <a:pt x="112" y="18729"/>
                                    <a:pt x="0" y="18663"/>
                                  </a:cubicBezTo>
                                  <a:lnTo>
                                    <a:pt x="10873" y="0"/>
                                  </a:lnTo>
                                  <a:lnTo>
                                    <a:pt x="338" y="18856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13" name="Arc 5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96" y="2393"/>
                              <a:ext cx="176" cy="374"/>
                            </a:xfrm>
                            <a:custGeom>
                              <a:avLst/>
                              <a:gdLst>
                                <a:gd name="T0" fmla="*/ 0 w 9676"/>
                                <a:gd name="T1" fmla="*/ 0 h 19482"/>
                                <a:gd name="T2" fmla="*/ 0 w 9676"/>
                                <a:gd name="T3" fmla="*/ 0 h 19482"/>
                                <a:gd name="T4" fmla="*/ 0 w 9676"/>
                                <a:gd name="T5" fmla="*/ 0 h 19482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9676"/>
                                <a:gd name="T10" fmla="*/ 0 h 19482"/>
                                <a:gd name="T11" fmla="*/ 9676 w 9676"/>
                                <a:gd name="T12" fmla="*/ 19482 h 19482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9676" h="19482" fill="none" extrusionOk="0">
                                  <a:moveTo>
                                    <a:pt x="347" y="19482"/>
                                  </a:moveTo>
                                  <a:cubicBezTo>
                                    <a:pt x="231" y="19426"/>
                                    <a:pt x="115" y="19369"/>
                                    <a:pt x="-1" y="19311"/>
                                  </a:cubicBezTo>
                                </a:path>
                                <a:path w="9676" h="19482" stroke="0" extrusionOk="0">
                                  <a:moveTo>
                                    <a:pt x="347" y="19482"/>
                                  </a:moveTo>
                                  <a:cubicBezTo>
                                    <a:pt x="231" y="19426"/>
                                    <a:pt x="115" y="19369"/>
                                    <a:pt x="-1" y="19311"/>
                                  </a:cubicBezTo>
                                  <a:lnTo>
                                    <a:pt x="9676" y="0"/>
                                  </a:lnTo>
                                  <a:lnTo>
                                    <a:pt x="347" y="19482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14" name="Arc 5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518" y="2393"/>
                              <a:ext cx="154" cy="384"/>
                            </a:xfrm>
                            <a:custGeom>
                              <a:avLst/>
                              <a:gdLst>
                                <a:gd name="T0" fmla="*/ 0 w 8462"/>
                                <a:gd name="T1" fmla="*/ 0 h 19987"/>
                                <a:gd name="T2" fmla="*/ 0 w 8462"/>
                                <a:gd name="T3" fmla="*/ 0 h 19987"/>
                                <a:gd name="T4" fmla="*/ 0 w 8462"/>
                                <a:gd name="T5" fmla="*/ 0 h 19987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8462"/>
                                <a:gd name="T10" fmla="*/ 0 h 19987"/>
                                <a:gd name="T11" fmla="*/ 8462 w 8462"/>
                                <a:gd name="T12" fmla="*/ 19987 h 19987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8462" h="19987" fill="none" extrusionOk="0">
                                  <a:moveTo>
                                    <a:pt x="271" y="19986"/>
                                  </a:moveTo>
                                  <a:cubicBezTo>
                                    <a:pt x="180" y="19949"/>
                                    <a:pt x="90" y="19911"/>
                                    <a:pt x="0" y="19873"/>
                                  </a:cubicBezTo>
                                </a:path>
                                <a:path w="8462" h="19987" stroke="0" extrusionOk="0">
                                  <a:moveTo>
                                    <a:pt x="271" y="19986"/>
                                  </a:moveTo>
                                  <a:cubicBezTo>
                                    <a:pt x="180" y="19949"/>
                                    <a:pt x="90" y="19911"/>
                                    <a:pt x="0" y="19873"/>
                                  </a:cubicBezTo>
                                  <a:lnTo>
                                    <a:pt x="8462" y="0"/>
                                  </a:lnTo>
                                  <a:lnTo>
                                    <a:pt x="271" y="19986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15" name="Arc 5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539" y="2393"/>
                              <a:ext cx="133" cy="393"/>
                            </a:xfrm>
                            <a:custGeom>
                              <a:avLst/>
                              <a:gdLst>
                                <a:gd name="T0" fmla="*/ 0 w 7319"/>
                                <a:gd name="T1" fmla="*/ 0 h 20459"/>
                                <a:gd name="T2" fmla="*/ 0 w 7319"/>
                                <a:gd name="T3" fmla="*/ 0 h 20459"/>
                                <a:gd name="T4" fmla="*/ 0 w 7319"/>
                                <a:gd name="T5" fmla="*/ 0 h 20459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7319"/>
                                <a:gd name="T10" fmla="*/ 0 h 20459"/>
                                <a:gd name="T11" fmla="*/ 7319 w 7319"/>
                                <a:gd name="T12" fmla="*/ 20459 h 20459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7319" h="20459" fill="none" extrusionOk="0">
                                  <a:moveTo>
                                    <a:pt x="391" y="20459"/>
                                  </a:moveTo>
                                  <a:cubicBezTo>
                                    <a:pt x="260" y="20414"/>
                                    <a:pt x="130" y="20369"/>
                                    <a:pt x="-1" y="20322"/>
                                  </a:cubicBezTo>
                                </a:path>
                                <a:path w="7319" h="20459" stroke="0" extrusionOk="0">
                                  <a:moveTo>
                                    <a:pt x="391" y="20459"/>
                                  </a:moveTo>
                                  <a:cubicBezTo>
                                    <a:pt x="260" y="20414"/>
                                    <a:pt x="130" y="20369"/>
                                    <a:pt x="-1" y="20322"/>
                                  </a:cubicBezTo>
                                  <a:lnTo>
                                    <a:pt x="7319" y="0"/>
                                  </a:lnTo>
                                  <a:lnTo>
                                    <a:pt x="391" y="20459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16" name="Arc 5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563" y="2393"/>
                              <a:ext cx="109" cy="401"/>
                            </a:xfrm>
                            <a:custGeom>
                              <a:avLst/>
                              <a:gdLst>
                                <a:gd name="T0" fmla="*/ 0 w 5987"/>
                                <a:gd name="T1" fmla="*/ 0 h 20874"/>
                                <a:gd name="T2" fmla="*/ 0 w 5987"/>
                                <a:gd name="T3" fmla="*/ 0 h 20874"/>
                                <a:gd name="T4" fmla="*/ 0 w 5987"/>
                                <a:gd name="T5" fmla="*/ 0 h 20874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5987"/>
                                <a:gd name="T10" fmla="*/ 0 h 20874"/>
                                <a:gd name="T11" fmla="*/ 5987 w 5987"/>
                                <a:gd name="T12" fmla="*/ 20874 h 20874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5987" h="20874" fill="none" extrusionOk="0">
                                  <a:moveTo>
                                    <a:pt x="434" y="20874"/>
                                  </a:moveTo>
                                  <a:cubicBezTo>
                                    <a:pt x="289" y="20835"/>
                                    <a:pt x="144" y="20795"/>
                                    <a:pt x="0" y="20753"/>
                                  </a:cubicBezTo>
                                </a:path>
                                <a:path w="5987" h="20874" stroke="0" extrusionOk="0">
                                  <a:moveTo>
                                    <a:pt x="434" y="20874"/>
                                  </a:moveTo>
                                  <a:cubicBezTo>
                                    <a:pt x="289" y="20835"/>
                                    <a:pt x="144" y="20795"/>
                                    <a:pt x="0" y="20753"/>
                                  </a:cubicBezTo>
                                  <a:lnTo>
                                    <a:pt x="5987" y="0"/>
                                  </a:lnTo>
                                  <a:lnTo>
                                    <a:pt x="434" y="20874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17" name="Arc 5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588" y="2393"/>
                              <a:ext cx="84" cy="406"/>
                            </a:xfrm>
                            <a:custGeom>
                              <a:avLst/>
                              <a:gdLst>
                                <a:gd name="T0" fmla="*/ 0 w 4621"/>
                                <a:gd name="T1" fmla="*/ 0 h 21158"/>
                                <a:gd name="T2" fmla="*/ 0 w 4621"/>
                                <a:gd name="T3" fmla="*/ 0 h 21158"/>
                                <a:gd name="T4" fmla="*/ 0 w 4621"/>
                                <a:gd name="T5" fmla="*/ 0 h 21158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4621"/>
                                <a:gd name="T10" fmla="*/ 0 h 21158"/>
                                <a:gd name="T11" fmla="*/ 4621 w 4621"/>
                                <a:gd name="T12" fmla="*/ 21158 h 21158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4621" h="21158" fill="none" extrusionOk="0">
                                  <a:moveTo>
                                    <a:pt x="273" y="21158"/>
                                  </a:moveTo>
                                  <a:cubicBezTo>
                                    <a:pt x="182" y="21139"/>
                                    <a:pt x="91" y="21119"/>
                                    <a:pt x="0" y="21099"/>
                                  </a:cubicBezTo>
                                </a:path>
                                <a:path w="4621" h="21158" stroke="0" extrusionOk="0">
                                  <a:moveTo>
                                    <a:pt x="273" y="21158"/>
                                  </a:moveTo>
                                  <a:cubicBezTo>
                                    <a:pt x="182" y="21139"/>
                                    <a:pt x="91" y="21119"/>
                                    <a:pt x="0" y="21099"/>
                                  </a:cubicBezTo>
                                  <a:lnTo>
                                    <a:pt x="4621" y="0"/>
                                  </a:lnTo>
                                  <a:lnTo>
                                    <a:pt x="273" y="21158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18" name="Arc 5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10" y="2393"/>
                              <a:ext cx="62" cy="411"/>
                            </a:xfrm>
                            <a:custGeom>
                              <a:avLst/>
                              <a:gdLst>
                                <a:gd name="T0" fmla="*/ 0 w 3406"/>
                                <a:gd name="T1" fmla="*/ 0 h 21395"/>
                                <a:gd name="T2" fmla="*/ 0 w 3406"/>
                                <a:gd name="T3" fmla="*/ 0 h 21395"/>
                                <a:gd name="T4" fmla="*/ 0 w 3406"/>
                                <a:gd name="T5" fmla="*/ 0 h 21395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3406"/>
                                <a:gd name="T10" fmla="*/ 0 h 21395"/>
                                <a:gd name="T11" fmla="*/ 3406 w 3406"/>
                                <a:gd name="T12" fmla="*/ 21395 h 21395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3406" h="21395" fill="none" extrusionOk="0">
                                  <a:moveTo>
                                    <a:pt x="437" y="21395"/>
                                  </a:moveTo>
                                  <a:cubicBezTo>
                                    <a:pt x="291" y="21374"/>
                                    <a:pt x="145" y="21353"/>
                                    <a:pt x="0" y="21329"/>
                                  </a:cubicBezTo>
                                </a:path>
                                <a:path w="3406" h="21395" stroke="0" extrusionOk="0">
                                  <a:moveTo>
                                    <a:pt x="437" y="21395"/>
                                  </a:moveTo>
                                  <a:cubicBezTo>
                                    <a:pt x="291" y="21374"/>
                                    <a:pt x="145" y="21353"/>
                                    <a:pt x="0" y="21329"/>
                                  </a:cubicBezTo>
                                  <a:lnTo>
                                    <a:pt x="3406" y="0"/>
                                  </a:lnTo>
                                  <a:lnTo>
                                    <a:pt x="437" y="2139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19" name="Arc 5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35" y="2393"/>
                              <a:ext cx="37" cy="413"/>
                            </a:xfrm>
                            <a:custGeom>
                              <a:avLst/>
                              <a:gdLst>
                                <a:gd name="T0" fmla="*/ 0 w 2034"/>
                                <a:gd name="T1" fmla="*/ 0 h 21537"/>
                                <a:gd name="T2" fmla="*/ 0 w 2034"/>
                                <a:gd name="T3" fmla="*/ 0 h 21537"/>
                                <a:gd name="T4" fmla="*/ 0 w 2034"/>
                                <a:gd name="T5" fmla="*/ 0 h 21537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2034"/>
                                <a:gd name="T10" fmla="*/ 0 h 21537"/>
                                <a:gd name="T11" fmla="*/ 2034 w 2034"/>
                                <a:gd name="T12" fmla="*/ 21537 h 21537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2034" h="21537" fill="none" extrusionOk="0">
                                  <a:moveTo>
                                    <a:pt x="382" y="21536"/>
                                  </a:moveTo>
                                  <a:cubicBezTo>
                                    <a:pt x="254" y="21526"/>
                                    <a:pt x="127" y="21516"/>
                                    <a:pt x="-1" y="21504"/>
                                  </a:cubicBezTo>
                                </a:path>
                                <a:path w="2034" h="21537" stroke="0" extrusionOk="0">
                                  <a:moveTo>
                                    <a:pt x="382" y="21536"/>
                                  </a:moveTo>
                                  <a:cubicBezTo>
                                    <a:pt x="254" y="21526"/>
                                    <a:pt x="127" y="21516"/>
                                    <a:pt x="-1" y="21504"/>
                                  </a:cubicBezTo>
                                  <a:lnTo>
                                    <a:pt x="2034" y="0"/>
                                  </a:lnTo>
                                  <a:lnTo>
                                    <a:pt x="382" y="21536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20" name="Arc 5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1" y="2393"/>
                              <a:ext cx="11" cy="414"/>
                            </a:xfrm>
                            <a:custGeom>
                              <a:avLst/>
                              <a:gdLst>
                                <a:gd name="T0" fmla="*/ 0 w 606"/>
                                <a:gd name="T1" fmla="*/ 0 h 21599"/>
                                <a:gd name="T2" fmla="*/ 0 w 606"/>
                                <a:gd name="T3" fmla="*/ 0 h 21599"/>
                                <a:gd name="T4" fmla="*/ 0 w 606"/>
                                <a:gd name="T5" fmla="*/ 0 h 21599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606"/>
                                <a:gd name="T10" fmla="*/ 0 h 21599"/>
                                <a:gd name="T11" fmla="*/ 606 w 606"/>
                                <a:gd name="T12" fmla="*/ 21599 h 21599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606" h="21599" fill="none" extrusionOk="0">
                                  <a:moveTo>
                                    <a:pt x="386" y="21598"/>
                                  </a:moveTo>
                                  <a:cubicBezTo>
                                    <a:pt x="257" y="21597"/>
                                    <a:pt x="128" y="21595"/>
                                    <a:pt x="0" y="21591"/>
                                  </a:cubicBezTo>
                                </a:path>
                                <a:path w="606" h="21599" stroke="0" extrusionOk="0">
                                  <a:moveTo>
                                    <a:pt x="386" y="21598"/>
                                  </a:moveTo>
                                  <a:cubicBezTo>
                                    <a:pt x="257" y="21597"/>
                                    <a:pt x="128" y="21595"/>
                                    <a:pt x="0" y="21591"/>
                                  </a:cubicBezTo>
                                  <a:lnTo>
                                    <a:pt x="606" y="0"/>
                                  </a:lnTo>
                                  <a:lnTo>
                                    <a:pt x="386" y="21598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21" name="Arc 6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7" y="2498"/>
                              <a:ext cx="8" cy="310"/>
                            </a:xfrm>
                            <a:custGeom>
                              <a:avLst/>
                              <a:gdLst>
                                <a:gd name="T0" fmla="*/ 0 w 207"/>
                                <a:gd name="T1" fmla="*/ 0 h 21600"/>
                                <a:gd name="T2" fmla="*/ 0 w 207"/>
                                <a:gd name="T3" fmla="*/ 0 h 21600"/>
                                <a:gd name="T4" fmla="*/ 0 w 207"/>
                                <a:gd name="T5" fmla="*/ 0 h 21600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207"/>
                                <a:gd name="T10" fmla="*/ 0 h 21600"/>
                                <a:gd name="T11" fmla="*/ 207 w 207"/>
                                <a:gd name="T12" fmla="*/ 21600 h 21600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207" h="21600" fill="none" extrusionOk="0">
                                  <a:moveTo>
                                    <a:pt x="207" y="21599"/>
                                  </a:moveTo>
                                  <a:cubicBezTo>
                                    <a:pt x="155" y="21599"/>
                                    <a:pt x="103" y="21599"/>
                                    <a:pt x="52" y="21600"/>
                                  </a:cubicBezTo>
                                  <a:cubicBezTo>
                                    <a:pt x="34" y="21600"/>
                                    <a:pt x="17" y="21599"/>
                                    <a:pt x="0" y="21599"/>
                                  </a:cubicBezTo>
                                </a:path>
                                <a:path w="207" h="21600" stroke="0" extrusionOk="0">
                                  <a:moveTo>
                                    <a:pt x="207" y="21599"/>
                                  </a:moveTo>
                                  <a:cubicBezTo>
                                    <a:pt x="155" y="21599"/>
                                    <a:pt x="103" y="21599"/>
                                    <a:pt x="52" y="21600"/>
                                  </a:cubicBezTo>
                                  <a:cubicBezTo>
                                    <a:pt x="34" y="21600"/>
                                    <a:pt x="17" y="21599"/>
                                    <a:pt x="0" y="21599"/>
                                  </a:cubicBezTo>
                                  <a:lnTo>
                                    <a:pt x="52" y="0"/>
                                  </a:lnTo>
                                  <a:lnTo>
                                    <a:pt x="207" y="21599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22" name="Arc 6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9" y="2498"/>
                              <a:ext cx="30" cy="309"/>
                            </a:xfrm>
                            <a:custGeom>
                              <a:avLst/>
                              <a:gdLst>
                                <a:gd name="T0" fmla="*/ 0 w 777"/>
                                <a:gd name="T1" fmla="*/ 0 h 21592"/>
                                <a:gd name="T2" fmla="*/ 0 w 777"/>
                                <a:gd name="T3" fmla="*/ 0 h 21592"/>
                                <a:gd name="T4" fmla="*/ 0 w 777"/>
                                <a:gd name="T5" fmla="*/ 0 h 21592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777"/>
                                <a:gd name="T10" fmla="*/ 0 h 21592"/>
                                <a:gd name="T11" fmla="*/ 777 w 777"/>
                                <a:gd name="T12" fmla="*/ 21592 h 21592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777" h="21592" fill="none" extrusionOk="0">
                                  <a:moveTo>
                                    <a:pt x="777" y="21586"/>
                                  </a:moveTo>
                                  <a:cubicBezTo>
                                    <a:pt x="708" y="21588"/>
                                    <a:pt x="639" y="21590"/>
                                    <a:pt x="570" y="21592"/>
                                  </a:cubicBezTo>
                                </a:path>
                                <a:path w="777" h="21592" stroke="0" extrusionOk="0">
                                  <a:moveTo>
                                    <a:pt x="777" y="21586"/>
                                  </a:moveTo>
                                  <a:cubicBezTo>
                                    <a:pt x="708" y="21588"/>
                                    <a:pt x="639" y="21590"/>
                                    <a:pt x="570" y="21592"/>
                                  </a:cubicBezTo>
                                  <a:lnTo>
                                    <a:pt x="0" y="0"/>
                                  </a:lnTo>
                                  <a:lnTo>
                                    <a:pt x="777" y="21586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23" name="Arc 6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9" y="2498"/>
                              <a:ext cx="54" cy="309"/>
                            </a:xfrm>
                            <a:custGeom>
                              <a:avLst/>
                              <a:gdLst>
                                <a:gd name="T0" fmla="*/ 0 w 1397"/>
                                <a:gd name="T1" fmla="*/ 0 h 21567"/>
                                <a:gd name="T2" fmla="*/ 0 w 1397"/>
                                <a:gd name="T3" fmla="*/ 0 h 21567"/>
                                <a:gd name="T4" fmla="*/ 0 w 1397"/>
                                <a:gd name="T5" fmla="*/ 0 h 21567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1397"/>
                                <a:gd name="T10" fmla="*/ 0 h 21567"/>
                                <a:gd name="T11" fmla="*/ 1397 w 1397"/>
                                <a:gd name="T12" fmla="*/ 21567 h 21567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1397" h="21567" fill="none" extrusionOk="0">
                                  <a:moveTo>
                                    <a:pt x="1396" y="21554"/>
                                  </a:moveTo>
                                  <a:cubicBezTo>
                                    <a:pt x="1328" y="21559"/>
                                    <a:pt x="1259" y="21563"/>
                                    <a:pt x="1190" y="21567"/>
                                  </a:cubicBezTo>
                                </a:path>
                                <a:path w="1397" h="21567" stroke="0" extrusionOk="0">
                                  <a:moveTo>
                                    <a:pt x="1396" y="21554"/>
                                  </a:moveTo>
                                  <a:cubicBezTo>
                                    <a:pt x="1328" y="21559"/>
                                    <a:pt x="1259" y="21563"/>
                                    <a:pt x="1190" y="21567"/>
                                  </a:cubicBezTo>
                                  <a:lnTo>
                                    <a:pt x="0" y="0"/>
                                  </a:lnTo>
                                  <a:lnTo>
                                    <a:pt x="1396" y="21554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24" name="Arc 6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9" y="2498"/>
                              <a:ext cx="80" cy="308"/>
                            </a:xfrm>
                            <a:custGeom>
                              <a:avLst/>
                              <a:gdLst>
                                <a:gd name="T0" fmla="*/ 0 w 2071"/>
                                <a:gd name="T1" fmla="*/ 0 h 21519"/>
                                <a:gd name="T2" fmla="*/ 0 w 2071"/>
                                <a:gd name="T3" fmla="*/ 0 h 21519"/>
                                <a:gd name="T4" fmla="*/ 0 w 2071"/>
                                <a:gd name="T5" fmla="*/ 0 h 21519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2071"/>
                                <a:gd name="T10" fmla="*/ 0 h 21519"/>
                                <a:gd name="T11" fmla="*/ 2071 w 2071"/>
                                <a:gd name="T12" fmla="*/ 21519 h 21519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2071" h="21519" fill="none" extrusionOk="0">
                                  <a:moveTo>
                                    <a:pt x="2070" y="21500"/>
                                  </a:moveTo>
                                  <a:cubicBezTo>
                                    <a:pt x="2002" y="21507"/>
                                    <a:pt x="1933" y="21513"/>
                                    <a:pt x="1865" y="21519"/>
                                  </a:cubicBezTo>
                                </a:path>
                                <a:path w="2071" h="21519" stroke="0" extrusionOk="0">
                                  <a:moveTo>
                                    <a:pt x="2070" y="21500"/>
                                  </a:moveTo>
                                  <a:cubicBezTo>
                                    <a:pt x="2002" y="21507"/>
                                    <a:pt x="1933" y="21513"/>
                                    <a:pt x="1865" y="21519"/>
                                  </a:cubicBezTo>
                                  <a:lnTo>
                                    <a:pt x="0" y="0"/>
                                  </a:lnTo>
                                  <a:lnTo>
                                    <a:pt x="2070" y="2150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25" name="Arc 6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9" y="2498"/>
                              <a:ext cx="104" cy="307"/>
                            </a:xfrm>
                            <a:custGeom>
                              <a:avLst/>
                              <a:gdLst>
                                <a:gd name="T0" fmla="*/ 0 w 2692"/>
                                <a:gd name="T1" fmla="*/ 0 h 21456"/>
                                <a:gd name="T2" fmla="*/ 0 w 2692"/>
                                <a:gd name="T3" fmla="*/ 0 h 21456"/>
                                <a:gd name="T4" fmla="*/ 0 w 2692"/>
                                <a:gd name="T5" fmla="*/ 0 h 21456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2692"/>
                                <a:gd name="T10" fmla="*/ 0 h 21456"/>
                                <a:gd name="T11" fmla="*/ 2692 w 2692"/>
                                <a:gd name="T12" fmla="*/ 21456 h 21456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2692" h="21456" fill="none" extrusionOk="0">
                                  <a:moveTo>
                                    <a:pt x="2691" y="21431"/>
                                  </a:moveTo>
                                  <a:cubicBezTo>
                                    <a:pt x="2624" y="21440"/>
                                    <a:pt x="2556" y="21448"/>
                                    <a:pt x="2488" y="21456"/>
                                  </a:cubicBezTo>
                                </a:path>
                                <a:path w="2692" h="21456" stroke="0" extrusionOk="0">
                                  <a:moveTo>
                                    <a:pt x="2691" y="21431"/>
                                  </a:moveTo>
                                  <a:cubicBezTo>
                                    <a:pt x="2624" y="21440"/>
                                    <a:pt x="2556" y="21448"/>
                                    <a:pt x="2488" y="21456"/>
                                  </a:cubicBezTo>
                                  <a:lnTo>
                                    <a:pt x="0" y="0"/>
                                  </a:lnTo>
                                  <a:lnTo>
                                    <a:pt x="2691" y="21431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26" name="Arc 6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9" y="2498"/>
                              <a:ext cx="128" cy="306"/>
                            </a:xfrm>
                            <a:custGeom>
                              <a:avLst/>
                              <a:gdLst>
                                <a:gd name="T0" fmla="*/ 0 w 3310"/>
                                <a:gd name="T1" fmla="*/ 0 h 21375"/>
                                <a:gd name="T2" fmla="*/ 0 w 3310"/>
                                <a:gd name="T3" fmla="*/ 0 h 21375"/>
                                <a:gd name="T4" fmla="*/ 0 w 3310"/>
                                <a:gd name="T5" fmla="*/ 0 h 21375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3310"/>
                                <a:gd name="T10" fmla="*/ 0 h 21375"/>
                                <a:gd name="T11" fmla="*/ 3310 w 3310"/>
                                <a:gd name="T12" fmla="*/ 21375 h 21375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3310" h="21375" fill="none" extrusionOk="0">
                                  <a:moveTo>
                                    <a:pt x="3309" y="21344"/>
                                  </a:moveTo>
                                  <a:cubicBezTo>
                                    <a:pt x="3242" y="21355"/>
                                    <a:pt x="3175" y="21365"/>
                                    <a:pt x="3108" y="21375"/>
                                  </a:cubicBezTo>
                                </a:path>
                                <a:path w="3310" h="21375" stroke="0" extrusionOk="0">
                                  <a:moveTo>
                                    <a:pt x="3309" y="21344"/>
                                  </a:moveTo>
                                  <a:cubicBezTo>
                                    <a:pt x="3242" y="21355"/>
                                    <a:pt x="3175" y="21365"/>
                                    <a:pt x="3108" y="21375"/>
                                  </a:cubicBezTo>
                                  <a:lnTo>
                                    <a:pt x="0" y="0"/>
                                  </a:lnTo>
                                  <a:lnTo>
                                    <a:pt x="3309" y="21344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27" name="Arc 6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9" y="2498"/>
                              <a:ext cx="153" cy="305"/>
                            </a:xfrm>
                            <a:custGeom>
                              <a:avLst/>
                              <a:gdLst>
                                <a:gd name="T0" fmla="*/ 0 w 3937"/>
                                <a:gd name="T1" fmla="*/ 0 h 21276"/>
                                <a:gd name="T2" fmla="*/ 0 w 3937"/>
                                <a:gd name="T3" fmla="*/ 0 h 21276"/>
                                <a:gd name="T4" fmla="*/ 0 w 3937"/>
                                <a:gd name="T5" fmla="*/ 0 h 21276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3937"/>
                                <a:gd name="T10" fmla="*/ 0 h 21276"/>
                                <a:gd name="T11" fmla="*/ 3937 w 3937"/>
                                <a:gd name="T12" fmla="*/ 21276 h 21276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3937" h="21276" fill="none" extrusionOk="0">
                                  <a:moveTo>
                                    <a:pt x="3937" y="21238"/>
                                  </a:moveTo>
                                  <a:cubicBezTo>
                                    <a:pt x="3866" y="21251"/>
                                    <a:pt x="3795" y="21264"/>
                                    <a:pt x="3724" y="21276"/>
                                  </a:cubicBezTo>
                                </a:path>
                                <a:path w="3937" h="21276" stroke="0" extrusionOk="0">
                                  <a:moveTo>
                                    <a:pt x="3937" y="21238"/>
                                  </a:moveTo>
                                  <a:cubicBezTo>
                                    <a:pt x="3866" y="21251"/>
                                    <a:pt x="3795" y="21264"/>
                                    <a:pt x="3724" y="21276"/>
                                  </a:cubicBezTo>
                                  <a:lnTo>
                                    <a:pt x="0" y="0"/>
                                  </a:lnTo>
                                  <a:lnTo>
                                    <a:pt x="3937" y="21238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28" name="Arc 6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9" y="2498"/>
                              <a:ext cx="178" cy="303"/>
                            </a:xfrm>
                            <a:custGeom>
                              <a:avLst/>
                              <a:gdLst>
                                <a:gd name="T0" fmla="*/ 0 w 4587"/>
                                <a:gd name="T1" fmla="*/ 0 h 21158"/>
                                <a:gd name="T2" fmla="*/ 0 w 4587"/>
                                <a:gd name="T3" fmla="*/ 0 h 21158"/>
                                <a:gd name="T4" fmla="*/ 0 w 4587"/>
                                <a:gd name="T5" fmla="*/ 0 h 21158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4587"/>
                                <a:gd name="T10" fmla="*/ 0 h 21158"/>
                                <a:gd name="T11" fmla="*/ 4587 w 4587"/>
                                <a:gd name="T12" fmla="*/ 21158 h 21158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4587" h="21158" fill="none" extrusionOk="0">
                                  <a:moveTo>
                                    <a:pt x="4587" y="21107"/>
                                  </a:moveTo>
                                  <a:cubicBezTo>
                                    <a:pt x="4508" y="21124"/>
                                    <a:pt x="4429" y="21141"/>
                                    <a:pt x="4349" y="21157"/>
                                  </a:cubicBezTo>
                                </a:path>
                                <a:path w="4587" h="21158" stroke="0" extrusionOk="0">
                                  <a:moveTo>
                                    <a:pt x="4587" y="21107"/>
                                  </a:moveTo>
                                  <a:cubicBezTo>
                                    <a:pt x="4508" y="21124"/>
                                    <a:pt x="4429" y="21141"/>
                                    <a:pt x="4349" y="21157"/>
                                  </a:cubicBezTo>
                                  <a:lnTo>
                                    <a:pt x="0" y="0"/>
                                  </a:lnTo>
                                  <a:lnTo>
                                    <a:pt x="4587" y="21107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29" name="Arc 6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9" y="2498"/>
                              <a:ext cx="202" cy="301"/>
                            </a:xfrm>
                            <a:custGeom>
                              <a:avLst/>
                              <a:gdLst>
                                <a:gd name="T0" fmla="*/ 0 w 5208"/>
                                <a:gd name="T1" fmla="*/ 0 h 21020"/>
                                <a:gd name="T2" fmla="*/ 0 w 5208"/>
                                <a:gd name="T3" fmla="*/ 0 h 21020"/>
                                <a:gd name="T4" fmla="*/ 0 w 5208"/>
                                <a:gd name="T5" fmla="*/ 0 h 21020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5208"/>
                                <a:gd name="T10" fmla="*/ 0 h 21020"/>
                                <a:gd name="T11" fmla="*/ 5208 w 5208"/>
                                <a:gd name="T12" fmla="*/ 21020 h 21020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5208" h="21020" fill="none" extrusionOk="0">
                                  <a:moveTo>
                                    <a:pt x="5207" y="20962"/>
                                  </a:moveTo>
                                  <a:cubicBezTo>
                                    <a:pt x="5129" y="20982"/>
                                    <a:pt x="5050" y="21001"/>
                                    <a:pt x="4971" y="21019"/>
                                  </a:cubicBezTo>
                                </a:path>
                                <a:path w="5208" h="21020" stroke="0" extrusionOk="0">
                                  <a:moveTo>
                                    <a:pt x="5207" y="20962"/>
                                  </a:moveTo>
                                  <a:cubicBezTo>
                                    <a:pt x="5129" y="20982"/>
                                    <a:pt x="5050" y="21001"/>
                                    <a:pt x="4971" y="21019"/>
                                  </a:cubicBezTo>
                                  <a:lnTo>
                                    <a:pt x="0" y="0"/>
                                  </a:lnTo>
                                  <a:lnTo>
                                    <a:pt x="5207" y="20962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30" name="Arc 6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9" y="2498"/>
                              <a:ext cx="226" cy="299"/>
                            </a:xfrm>
                            <a:custGeom>
                              <a:avLst/>
                              <a:gdLst>
                                <a:gd name="T0" fmla="*/ 0 w 5823"/>
                                <a:gd name="T1" fmla="*/ 0 h 20851"/>
                                <a:gd name="T2" fmla="*/ 0 w 5823"/>
                                <a:gd name="T3" fmla="*/ 0 h 20851"/>
                                <a:gd name="T4" fmla="*/ 0 w 5823"/>
                                <a:gd name="T5" fmla="*/ 0 h 20851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5823"/>
                                <a:gd name="T10" fmla="*/ 0 h 20851"/>
                                <a:gd name="T11" fmla="*/ 5823 w 5823"/>
                                <a:gd name="T12" fmla="*/ 20851 h 20851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5823" h="20851" fill="none" extrusionOk="0">
                                  <a:moveTo>
                                    <a:pt x="5823" y="20800"/>
                                  </a:moveTo>
                                  <a:cubicBezTo>
                                    <a:pt x="5761" y="20817"/>
                                    <a:pt x="5699" y="20834"/>
                                    <a:pt x="5637" y="20851"/>
                                  </a:cubicBezTo>
                                </a:path>
                                <a:path w="5823" h="20851" stroke="0" extrusionOk="0">
                                  <a:moveTo>
                                    <a:pt x="5823" y="20800"/>
                                  </a:moveTo>
                                  <a:cubicBezTo>
                                    <a:pt x="5761" y="20817"/>
                                    <a:pt x="5699" y="20834"/>
                                    <a:pt x="5637" y="20851"/>
                                  </a:cubicBezTo>
                                  <a:lnTo>
                                    <a:pt x="0" y="0"/>
                                  </a:lnTo>
                                  <a:lnTo>
                                    <a:pt x="5823" y="2080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31" name="Arc 7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9" y="2498"/>
                              <a:ext cx="250" cy="296"/>
                            </a:xfrm>
                            <a:custGeom>
                              <a:avLst/>
                              <a:gdLst>
                                <a:gd name="T0" fmla="*/ 0 w 6452"/>
                                <a:gd name="T1" fmla="*/ 0 h 20664"/>
                                <a:gd name="T2" fmla="*/ 0 w 6452"/>
                                <a:gd name="T3" fmla="*/ 0 h 20664"/>
                                <a:gd name="T4" fmla="*/ 0 w 6452"/>
                                <a:gd name="T5" fmla="*/ 0 h 20664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6452"/>
                                <a:gd name="T10" fmla="*/ 0 h 20664"/>
                                <a:gd name="T11" fmla="*/ 6452 w 6452"/>
                                <a:gd name="T12" fmla="*/ 20664 h 20664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6452" h="20664" fill="none" extrusionOk="0">
                                  <a:moveTo>
                                    <a:pt x="6451" y="20613"/>
                                  </a:moveTo>
                                  <a:cubicBezTo>
                                    <a:pt x="6398" y="20630"/>
                                    <a:pt x="6344" y="20647"/>
                                    <a:pt x="6289" y="20663"/>
                                  </a:cubicBezTo>
                                </a:path>
                                <a:path w="6452" h="20664" stroke="0" extrusionOk="0">
                                  <a:moveTo>
                                    <a:pt x="6451" y="20613"/>
                                  </a:moveTo>
                                  <a:cubicBezTo>
                                    <a:pt x="6398" y="20630"/>
                                    <a:pt x="6344" y="20647"/>
                                    <a:pt x="6289" y="20663"/>
                                  </a:cubicBezTo>
                                  <a:lnTo>
                                    <a:pt x="0" y="0"/>
                                  </a:lnTo>
                                  <a:lnTo>
                                    <a:pt x="6451" y="2061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32" name="Arc 7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9" y="2498"/>
                              <a:ext cx="274" cy="293"/>
                            </a:xfrm>
                            <a:custGeom>
                              <a:avLst/>
                              <a:gdLst>
                                <a:gd name="T0" fmla="*/ 0 w 7054"/>
                                <a:gd name="T1" fmla="*/ 0 h 20471"/>
                                <a:gd name="T2" fmla="*/ 0 w 7054"/>
                                <a:gd name="T3" fmla="*/ 0 h 20471"/>
                                <a:gd name="T4" fmla="*/ 0 w 7054"/>
                                <a:gd name="T5" fmla="*/ 0 h 20471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7054"/>
                                <a:gd name="T10" fmla="*/ 0 h 20471"/>
                                <a:gd name="T11" fmla="*/ 7054 w 7054"/>
                                <a:gd name="T12" fmla="*/ 20471 h 20471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7054" h="20471" fill="none" extrusionOk="0">
                                  <a:moveTo>
                                    <a:pt x="7053" y="20415"/>
                                  </a:moveTo>
                                  <a:cubicBezTo>
                                    <a:pt x="7000" y="20434"/>
                                    <a:pt x="6946" y="20452"/>
                                    <a:pt x="6891" y="20470"/>
                                  </a:cubicBezTo>
                                </a:path>
                                <a:path w="7054" h="20471" stroke="0" extrusionOk="0">
                                  <a:moveTo>
                                    <a:pt x="7053" y="20415"/>
                                  </a:moveTo>
                                  <a:cubicBezTo>
                                    <a:pt x="7000" y="20434"/>
                                    <a:pt x="6946" y="20452"/>
                                    <a:pt x="6891" y="20470"/>
                                  </a:cubicBezTo>
                                  <a:lnTo>
                                    <a:pt x="0" y="0"/>
                                  </a:lnTo>
                                  <a:lnTo>
                                    <a:pt x="7053" y="2041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33" name="Arc 7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9" y="2498"/>
                              <a:ext cx="298" cy="290"/>
                            </a:xfrm>
                            <a:custGeom>
                              <a:avLst/>
                              <a:gdLst>
                                <a:gd name="T0" fmla="*/ 0 w 7692"/>
                                <a:gd name="T1" fmla="*/ 0 h 20252"/>
                                <a:gd name="T2" fmla="*/ 0 w 7692"/>
                                <a:gd name="T3" fmla="*/ 0 h 20252"/>
                                <a:gd name="T4" fmla="*/ 0 w 7692"/>
                                <a:gd name="T5" fmla="*/ 0 h 20252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7692"/>
                                <a:gd name="T10" fmla="*/ 0 h 20252"/>
                                <a:gd name="T11" fmla="*/ 7692 w 7692"/>
                                <a:gd name="T12" fmla="*/ 20252 h 20252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7692" h="20252" fill="none" extrusionOk="0">
                                  <a:moveTo>
                                    <a:pt x="7691" y="20183"/>
                                  </a:moveTo>
                                  <a:cubicBezTo>
                                    <a:pt x="7631" y="20207"/>
                                    <a:pt x="7570" y="20229"/>
                                    <a:pt x="7510" y="20252"/>
                                  </a:cubicBezTo>
                                </a:path>
                                <a:path w="7692" h="20252" stroke="0" extrusionOk="0">
                                  <a:moveTo>
                                    <a:pt x="7691" y="20183"/>
                                  </a:moveTo>
                                  <a:cubicBezTo>
                                    <a:pt x="7631" y="20207"/>
                                    <a:pt x="7570" y="20229"/>
                                    <a:pt x="7510" y="20252"/>
                                  </a:cubicBezTo>
                                  <a:lnTo>
                                    <a:pt x="0" y="0"/>
                                  </a:lnTo>
                                  <a:lnTo>
                                    <a:pt x="7691" y="2018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34" name="Arc 7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9" y="2498"/>
                              <a:ext cx="324" cy="287"/>
                            </a:xfrm>
                            <a:custGeom>
                              <a:avLst/>
                              <a:gdLst>
                                <a:gd name="T0" fmla="*/ 1 w 8369"/>
                                <a:gd name="T1" fmla="*/ 0 h 20015"/>
                                <a:gd name="T2" fmla="*/ 0 w 8369"/>
                                <a:gd name="T3" fmla="*/ 0 h 20015"/>
                                <a:gd name="T4" fmla="*/ 0 w 8369"/>
                                <a:gd name="T5" fmla="*/ 0 h 20015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8369"/>
                                <a:gd name="T10" fmla="*/ 0 h 20015"/>
                                <a:gd name="T11" fmla="*/ 8369 w 8369"/>
                                <a:gd name="T12" fmla="*/ 20015 h 20015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8369" h="20015" fill="none" extrusionOk="0">
                                  <a:moveTo>
                                    <a:pt x="8368" y="19912"/>
                                  </a:moveTo>
                                  <a:cubicBezTo>
                                    <a:pt x="8286" y="19947"/>
                                    <a:pt x="8203" y="19981"/>
                                    <a:pt x="8121" y="20015"/>
                                  </a:cubicBezTo>
                                </a:path>
                                <a:path w="8369" h="20015" stroke="0" extrusionOk="0">
                                  <a:moveTo>
                                    <a:pt x="8368" y="19912"/>
                                  </a:moveTo>
                                  <a:cubicBezTo>
                                    <a:pt x="8286" y="19947"/>
                                    <a:pt x="8203" y="19981"/>
                                    <a:pt x="8121" y="20015"/>
                                  </a:cubicBezTo>
                                  <a:lnTo>
                                    <a:pt x="0" y="0"/>
                                  </a:lnTo>
                                  <a:lnTo>
                                    <a:pt x="8368" y="19912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35" name="Arc 7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9" y="2498"/>
                              <a:ext cx="349" cy="283"/>
                            </a:xfrm>
                            <a:custGeom>
                              <a:avLst/>
                              <a:gdLst>
                                <a:gd name="T0" fmla="*/ 1 w 8994"/>
                                <a:gd name="T1" fmla="*/ 0 h 19740"/>
                                <a:gd name="T2" fmla="*/ 1 w 8994"/>
                                <a:gd name="T3" fmla="*/ 0 h 19740"/>
                                <a:gd name="T4" fmla="*/ 0 w 8994"/>
                                <a:gd name="T5" fmla="*/ 0 h 19740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8994"/>
                                <a:gd name="T10" fmla="*/ 0 h 19740"/>
                                <a:gd name="T11" fmla="*/ 8994 w 8994"/>
                                <a:gd name="T12" fmla="*/ 19740 h 19740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8994" h="19740" fill="none" extrusionOk="0">
                                  <a:moveTo>
                                    <a:pt x="8994" y="19638"/>
                                  </a:moveTo>
                                  <a:cubicBezTo>
                                    <a:pt x="8919" y="19672"/>
                                    <a:pt x="8844" y="19706"/>
                                    <a:pt x="8768" y="19739"/>
                                  </a:cubicBezTo>
                                </a:path>
                                <a:path w="8994" h="19740" stroke="0" extrusionOk="0">
                                  <a:moveTo>
                                    <a:pt x="8994" y="19638"/>
                                  </a:moveTo>
                                  <a:cubicBezTo>
                                    <a:pt x="8919" y="19672"/>
                                    <a:pt x="8844" y="19706"/>
                                    <a:pt x="8768" y="19739"/>
                                  </a:cubicBezTo>
                                  <a:lnTo>
                                    <a:pt x="0" y="0"/>
                                  </a:lnTo>
                                  <a:lnTo>
                                    <a:pt x="8994" y="19638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36" name="Arc 7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9" y="2498"/>
                              <a:ext cx="372" cy="279"/>
                            </a:xfrm>
                            <a:custGeom>
                              <a:avLst/>
                              <a:gdLst>
                                <a:gd name="T0" fmla="*/ 1 w 9589"/>
                                <a:gd name="T1" fmla="*/ 0 h 19464"/>
                                <a:gd name="T2" fmla="*/ 1 w 9589"/>
                                <a:gd name="T3" fmla="*/ 0 h 19464"/>
                                <a:gd name="T4" fmla="*/ 0 w 9589"/>
                                <a:gd name="T5" fmla="*/ 0 h 19464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9589"/>
                                <a:gd name="T10" fmla="*/ 0 h 19464"/>
                                <a:gd name="T11" fmla="*/ 9589 w 9589"/>
                                <a:gd name="T12" fmla="*/ 19464 h 19464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9589" h="19464" fill="none" extrusionOk="0">
                                  <a:moveTo>
                                    <a:pt x="9588" y="19354"/>
                                  </a:moveTo>
                                  <a:cubicBezTo>
                                    <a:pt x="9514" y="19391"/>
                                    <a:pt x="9440" y="19427"/>
                                    <a:pt x="9365" y="19463"/>
                                  </a:cubicBezTo>
                                </a:path>
                                <a:path w="9589" h="19464" stroke="0" extrusionOk="0">
                                  <a:moveTo>
                                    <a:pt x="9588" y="19354"/>
                                  </a:moveTo>
                                  <a:cubicBezTo>
                                    <a:pt x="9514" y="19391"/>
                                    <a:pt x="9440" y="19427"/>
                                    <a:pt x="9365" y="19463"/>
                                  </a:cubicBezTo>
                                  <a:lnTo>
                                    <a:pt x="0" y="0"/>
                                  </a:lnTo>
                                  <a:lnTo>
                                    <a:pt x="9588" y="19354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37" name="Arc 7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9" y="2498"/>
                              <a:ext cx="396" cy="274"/>
                            </a:xfrm>
                            <a:custGeom>
                              <a:avLst/>
                              <a:gdLst>
                                <a:gd name="T0" fmla="*/ 1 w 10214"/>
                                <a:gd name="T1" fmla="*/ 0 h 19133"/>
                                <a:gd name="T2" fmla="*/ 1 w 10214"/>
                                <a:gd name="T3" fmla="*/ 0 h 19133"/>
                                <a:gd name="T4" fmla="*/ 0 w 10214"/>
                                <a:gd name="T5" fmla="*/ 0 h 19133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10214"/>
                                <a:gd name="T10" fmla="*/ 0 h 19133"/>
                                <a:gd name="T11" fmla="*/ 10214 w 10214"/>
                                <a:gd name="T12" fmla="*/ 19133 h 19133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10214" h="19133" fill="none" extrusionOk="0">
                                  <a:moveTo>
                                    <a:pt x="10214" y="19032"/>
                                  </a:moveTo>
                                  <a:cubicBezTo>
                                    <a:pt x="10150" y="19066"/>
                                    <a:pt x="10087" y="19100"/>
                                    <a:pt x="10023" y="19133"/>
                                  </a:cubicBezTo>
                                </a:path>
                                <a:path w="10214" h="19133" stroke="0" extrusionOk="0">
                                  <a:moveTo>
                                    <a:pt x="10214" y="19032"/>
                                  </a:moveTo>
                                  <a:cubicBezTo>
                                    <a:pt x="10150" y="19066"/>
                                    <a:pt x="10087" y="19100"/>
                                    <a:pt x="10023" y="19133"/>
                                  </a:cubicBezTo>
                                  <a:lnTo>
                                    <a:pt x="0" y="0"/>
                                  </a:lnTo>
                                  <a:lnTo>
                                    <a:pt x="10214" y="19032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38" name="Arc 7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9" y="2498"/>
                              <a:ext cx="419" cy="270"/>
                            </a:xfrm>
                            <a:custGeom>
                              <a:avLst/>
                              <a:gdLst>
                                <a:gd name="T0" fmla="*/ 1 w 10817"/>
                                <a:gd name="T1" fmla="*/ 0 h 18820"/>
                                <a:gd name="T2" fmla="*/ 1 w 10817"/>
                                <a:gd name="T3" fmla="*/ 0 h 18820"/>
                                <a:gd name="T4" fmla="*/ 0 w 10817"/>
                                <a:gd name="T5" fmla="*/ 0 h 18820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10817"/>
                                <a:gd name="T10" fmla="*/ 0 h 18820"/>
                                <a:gd name="T11" fmla="*/ 10817 w 10817"/>
                                <a:gd name="T12" fmla="*/ 18820 h 18820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10817" h="18820" fill="none" extrusionOk="0">
                                  <a:moveTo>
                                    <a:pt x="10817" y="18696"/>
                                  </a:moveTo>
                                  <a:cubicBezTo>
                                    <a:pt x="10745" y="18737"/>
                                    <a:pt x="10672" y="18779"/>
                                    <a:pt x="10600" y="18820"/>
                                  </a:cubicBezTo>
                                </a:path>
                                <a:path w="10817" h="18820" stroke="0" extrusionOk="0">
                                  <a:moveTo>
                                    <a:pt x="10817" y="18696"/>
                                  </a:moveTo>
                                  <a:cubicBezTo>
                                    <a:pt x="10745" y="18737"/>
                                    <a:pt x="10672" y="18779"/>
                                    <a:pt x="10600" y="18820"/>
                                  </a:cubicBezTo>
                                  <a:lnTo>
                                    <a:pt x="0" y="0"/>
                                  </a:lnTo>
                                  <a:lnTo>
                                    <a:pt x="10817" y="18696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39" name="Arc 7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9" y="2498"/>
                              <a:ext cx="446" cy="264"/>
                            </a:xfrm>
                            <a:custGeom>
                              <a:avLst/>
                              <a:gdLst>
                                <a:gd name="T0" fmla="*/ 1 w 11496"/>
                                <a:gd name="T1" fmla="*/ 0 h 18430"/>
                                <a:gd name="T2" fmla="*/ 1 w 11496"/>
                                <a:gd name="T3" fmla="*/ 0 h 18430"/>
                                <a:gd name="T4" fmla="*/ 0 w 11496"/>
                                <a:gd name="T5" fmla="*/ 0 h 18430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11496"/>
                                <a:gd name="T10" fmla="*/ 0 h 18430"/>
                                <a:gd name="T11" fmla="*/ 11496 w 11496"/>
                                <a:gd name="T12" fmla="*/ 18430 h 18430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11496" h="18430" fill="none" extrusionOk="0">
                                  <a:moveTo>
                                    <a:pt x="11495" y="18286"/>
                                  </a:moveTo>
                                  <a:cubicBezTo>
                                    <a:pt x="11419" y="18334"/>
                                    <a:pt x="11342" y="18382"/>
                                    <a:pt x="11264" y="18429"/>
                                  </a:cubicBezTo>
                                </a:path>
                                <a:path w="11496" h="18430" stroke="0" extrusionOk="0">
                                  <a:moveTo>
                                    <a:pt x="11495" y="18286"/>
                                  </a:moveTo>
                                  <a:cubicBezTo>
                                    <a:pt x="11419" y="18334"/>
                                    <a:pt x="11342" y="18382"/>
                                    <a:pt x="11264" y="18429"/>
                                  </a:cubicBezTo>
                                  <a:lnTo>
                                    <a:pt x="0" y="0"/>
                                  </a:lnTo>
                                  <a:lnTo>
                                    <a:pt x="11495" y="18286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40" name="Arc 7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9" y="2498"/>
                              <a:ext cx="467" cy="259"/>
                            </a:xfrm>
                            <a:custGeom>
                              <a:avLst/>
                              <a:gdLst>
                                <a:gd name="T0" fmla="*/ 1 w 12056"/>
                                <a:gd name="T1" fmla="*/ 0 h 18060"/>
                                <a:gd name="T2" fmla="*/ 1 w 12056"/>
                                <a:gd name="T3" fmla="*/ 0 h 18060"/>
                                <a:gd name="T4" fmla="*/ 0 w 12056"/>
                                <a:gd name="T5" fmla="*/ 0 h 18060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12056"/>
                                <a:gd name="T10" fmla="*/ 0 h 18060"/>
                                <a:gd name="T11" fmla="*/ 12056 w 12056"/>
                                <a:gd name="T12" fmla="*/ 18060 h 18060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12056" h="18060" fill="none" extrusionOk="0">
                                  <a:moveTo>
                                    <a:pt x="12056" y="17922"/>
                                  </a:moveTo>
                                  <a:cubicBezTo>
                                    <a:pt x="11987" y="17968"/>
                                    <a:pt x="11917" y="18014"/>
                                    <a:pt x="11848" y="18060"/>
                                  </a:cubicBezTo>
                                </a:path>
                                <a:path w="12056" h="18060" stroke="0" extrusionOk="0">
                                  <a:moveTo>
                                    <a:pt x="12056" y="17922"/>
                                  </a:moveTo>
                                  <a:cubicBezTo>
                                    <a:pt x="11987" y="17968"/>
                                    <a:pt x="11917" y="18014"/>
                                    <a:pt x="11848" y="18060"/>
                                  </a:cubicBezTo>
                                  <a:lnTo>
                                    <a:pt x="0" y="0"/>
                                  </a:lnTo>
                                  <a:lnTo>
                                    <a:pt x="12056" y="17922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41" name="Arc 8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9" y="2498"/>
                              <a:ext cx="491" cy="253"/>
                            </a:xfrm>
                            <a:custGeom>
                              <a:avLst/>
                              <a:gdLst>
                                <a:gd name="T0" fmla="*/ 1 w 12654"/>
                                <a:gd name="T1" fmla="*/ 0 h 17651"/>
                                <a:gd name="T2" fmla="*/ 1 w 12654"/>
                                <a:gd name="T3" fmla="*/ 0 h 17651"/>
                                <a:gd name="T4" fmla="*/ 0 w 12654"/>
                                <a:gd name="T5" fmla="*/ 0 h 17651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12654"/>
                                <a:gd name="T10" fmla="*/ 0 h 17651"/>
                                <a:gd name="T11" fmla="*/ 12654 w 12654"/>
                                <a:gd name="T12" fmla="*/ 17651 h 17651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12654" h="17651" fill="none" extrusionOk="0">
                                  <a:moveTo>
                                    <a:pt x="12653" y="17505"/>
                                  </a:moveTo>
                                  <a:cubicBezTo>
                                    <a:pt x="12586" y="17554"/>
                                    <a:pt x="12518" y="17602"/>
                                    <a:pt x="12449" y="17650"/>
                                  </a:cubicBezTo>
                                </a:path>
                                <a:path w="12654" h="17651" stroke="0" extrusionOk="0">
                                  <a:moveTo>
                                    <a:pt x="12653" y="17505"/>
                                  </a:moveTo>
                                  <a:cubicBezTo>
                                    <a:pt x="12586" y="17554"/>
                                    <a:pt x="12518" y="17602"/>
                                    <a:pt x="12449" y="17650"/>
                                  </a:cubicBezTo>
                                  <a:lnTo>
                                    <a:pt x="0" y="0"/>
                                  </a:lnTo>
                                  <a:lnTo>
                                    <a:pt x="12653" y="1750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42" name="Arc 8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9" y="2498"/>
                              <a:ext cx="515" cy="247"/>
                            </a:xfrm>
                            <a:custGeom>
                              <a:avLst/>
                              <a:gdLst>
                                <a:gd name="T0" fmla="*/ 1 w 13286"/>
                                <a:gd name="T1" fmla="*/ 0 h 17221"/>
                                <a:gd name="T2" fmla="*/ 1 w 13286"/>
                                <a:gd name="T3" fmla="*/ 0 h 17221"/>
                                <a:gd name="T4" fmla="*/ 0 w 13286"/>
                                <a:gd name="T5" fmla="*/ 0 h 17221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13286"/>
                                <a:gd name="T10" fmla="*/ 0 h 17221"/>
                                <a:gd name="T11" fmla="*/ 13286 w 13286"/>
                                <a:gd name="T12" fmla="*/ 17221 h 17221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13286" h="17221" fill="none" extrusionOk="0">
                                  <a:moveTo>
                                    <a:pt x="13286" y="17030"/>
                                  </a:moveTo>
                                  <a:cubicBezTo>
                                    <a:pt x="13204" y="17094"/>
                                    <a:pt x="13121" y="17158"/>
                                    <a:pt x="13038" y="17221"/>
                                  </a:cubicBezTo>
                                </a:path>
                                <a:path w="13286" h="17221" stroke="0" extrusionOk="0">
                                  <a:moveTo>
                                    <a:pt x="13286" y="17030"/>
                                  </a:moveTo>
                                  <a:cubicBezTo>
                                    <a:pt x="13204" y="17094"/>
                                    <a:pt x="13121" y="17158"/>
                                    <a:pt x="13038" y="17221"/>
                                  </a:cubicBezTo>
                                  <a:lnTo>
                                    <a:pt x="0" y="0"/>
                                  </a:lnTo>
                                  <a:lnTo>
                                    <a:pt x="13286" y="1703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43" name="Arc 8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9" y="2498"/>
                              <a:ext cx="537" cy="240"/>
                            </a:xfrm>
                            <a:custGeom>
                              <a:avLst/>
                              <a:gdLst>
                                <a:gd name="T0" fmla="*/ 1 w 13852"/>
                                <a:gd name="T1" fmla="*/ 0 h 16732"/>
                                <a:gd name="T2" fmla="*/ 1 w 13852"/>
                                <a:gd name="T3" fmla="*/ 0 h 16732"/>
                                <a:gd name="T4" fmla="*/ 0 w 13852"/>
                                <a:gd name="T5" fmla="*/ 0 h 16732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13852"/>
                                <a:gd name="T10" fmla="*/ 0 h 16732"/>
                                <a:gd name="T11" fmla="*/ 13852 w 13852"/>
                                <a:gd name="T12" fmla="*/ 16732 h 16732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13852" h="16732" fill="none" extrusionOk="0">
                                  <a:moveTo>
                                    <a:pt x="13851" y="16573"/>
                                  </a:moveTo>
                                  <a:cubicBezTo>
                                    <a:pt x="13788" y="16626"/>
                                    <a:pt x="13724" y="16679"/>
                                    <a:pt x="13660" y="16732"/>
                                  </a:cubicBezTo>
                                </a:path>
                                <a:path w="13852" h="16732" stroke="0" extrusionOk="0">
                                  <a:moveTo>
                                    <a:pt x="13851" y="16573"/>
                                  </a:moveTo>
                                  <a:cubicBezTo>
                                    <a:pt x="13788" y="16626"/>
                                    <a:pt x="13724" y="16679"/>
                                    <a:pt x="13660" y="16732"/>
                                  </a:cubicBezTo>
                                  <a:lnTo>
                                    <a:pt x="0" y="0"/>
                                  </a:lnTo>
                                  <a:lnTo>
                                    <a:pt x="13851" y="1657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44" name="Arc 8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9" y="2498"/>
                              <a:ext cx="562" cy="233"/>
                            </a:xfrm>
                            <a:custGeom>
                              <a:avLst/>
                              <a:gdLst>
                                <a:gd name="T0" fmla="*/ 1 w 14482"/>
                                <a:gd name="T1" fmla="*/ 0 h 16234"/>
                                <a:gd name="T2" fmla="*/ 1 w 14482"/>
                                <a:gd name="T3" fmla="*/ 0 h 16234"/>
                                <a:gd name="T4" fmla="*/ 0 w 14482"/>
                                <a:gd name="T5" fmla="*/ 0 h 16234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14482"/>
                                <a:gd name="T10" fmla="*/ 0 h 16234"/>
                                <a:gd name="T11" fmla="*/ 14482 w 14482"/>
                                <a:gd name="T12" fmla="*/ 16234 h 16234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14482" h="16234" fill="none" extrusionOk="0">
                                  <a:moveTo>
                                    <a:pt x="14481" y="16025"/>
                                  </a:moveTo>
                                  <a:cubicBezTo>
                                    <a:pt x="14404" y="16095"/>
                                    <a:pt x="14326" y="16165"/>
                                    <a:pt x="14248" y="16234"/>
                                  </a:cubicBezTo>
                                </a:path>
                                <a:path w="14482" h="16234" stroke="0" extrusionOk="0">
                                  <a:moveTo>
                                    <a:pt x="14481" y="16025"/>
                                  </a:moveTo>
                                  <a:cubicBezTo>
                                    <a:pt x="14404" y="16095"/>
                                    <a:pt x="14326" y="16165"/>
                                    <a:pt x="14248" y="16234"/>
                                  </a:cubicBezTo>
                                  <a:lnTo>
                                    <a:pt x="0" y="0"/>
                                  </a:lnTo>
                                  <a:lnTo>
                                    <a:pt x="14481" y="1602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45" name="Arc 8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9" y="2498"/>
                              <a:ext cx="586" cy="224"/>
                            </a:xfrm>
                            <a:custGeom>
                              <a:avLst/>
                              <a:gdLst>
                                <a:gd name="T0" fmla="*/ 1 w 15126"/>
                                <a:gd name="T1" fmla="*/ 0 h 15612"/>
                                <a:gd name="T2" fmla="*/ 1 w 15126"/>
                                <a:gd name="T3" fmla="*/ 0 h 15612"/>
                                <a:gd name="T4" fmla="*/ 0 w 15126"/>
                                <a:gd name="T5" fmla="*/ 0 h 15612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15126"/>
                                <a:gd name="T10" fmla="*/ 0 h 15612"/>
                                <a:gd name="T11" fmla="*/ 15126 w 15126"/>
                                <a:gd name="T12" fmla="*/ 15612 h 15612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15126" h="15612" fill="none" extrusionOk="0">
                                  <a:moveTo>
                                    <a:pt x="15126" y="15419"/>
                                  </a:moveTo>
                                  <a:cubicBezTo>
                                    <a:pt x="15060" y="15483"/>
                                    <a:pt x="14994" y="15547"/>
                                    <a:pt x="14927" y="15611"/>
                                  </a:cubicBezTo>
                                </a:path>
                                <a:path w="15126" h="15612" stroke="0" extrusionOk="0">
                                  <a:moveTo>
                                    <a:pt x="15126" y="15419"/>
                                  </a:moveTo>
                                  <a:cubicBezTo>
                                    <a:pt x="15060" y="15483"/>
                                    <a:pt x="14994" y="15547"/>
                                    <a:pt x="14927" y="15611"/>
                                  </a:cubicBezTo>
                                  <a:lnTo>
                                    <a:pt x="0" y="0"/>
                                  </a:lnTo>
                                  <a:lnTo>
                                    <a:pt x="15126" y="15419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46" name="Arc 8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9" y="2498"/>
                              <a:ext cx="609" cy="215"/>
                            </a:xfrm>
                            <a:custGeom>
                              <a:avLst/>
                              <a:gdLst>
                                <a:gd name="T0" fmla="*/ 1 w 15711"/>
                                <a:gd name="T1" fmla="*/ 0 h 14987"/>
                                <a:gd name="T2" fmla="*/ 1 w 15711"/>
                                <a:gd name="T3" fmla="*/ 0 h 14987"/>
                                <a:gd name="T4" fmla="*/ 0 w 15711"/>
                                <a:gd name="T5" fmla="*/ 0 h 14987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15711"/>
                                <a:gd name="T10" fmla="*/ 0 h 14987"/>
                                <a:gd name="T11" fmla="*/ 15711 w 15711"/>
                                <a:gd name="T12" fmla="*/ 14987 h 14987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15711" h="14987" fill="none" extrusionOk="0">
                                  <a:moveTo>
                                    <a:pt x="15711" y="14823"/>
                                  </a:moveTo>
                                  <a:cubicBezTo>
                                    <a:pt x="15659" y="14877"/>
                                    <a:pt x="15607" y="14932"/>
                                    <a:pt x="15554" y="14986"/>
                                  </a:cubicBezTo>
                                </a:path>
                                <a:path w="15711" h="14987" stroke="0" extrusionOk="0">
                                  <a:moveTo>
                                    <a:pt x="15711" y="14823"/>
                                  </a:moveTo>
                                  <a:cubicBezTo>
                                    <a:pt x="15659" y="14877"/>
                                    <a:pt x="15607" y="14932"/>
                                    <a:pt x="15554" y="14986"/>
                                  </a:cubicBezTo>
                                  <a:lnTo>
                                    <a:pt x="0" y="0"/>
                                  </a:lnTo>
                                  <a:lnTo>
                                    <a:pt x="15711" y="1482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47" name="Arc 8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9" y="2498"/>
                              <a:ext cx="633" cy="207"/>
                            </a:xfrm>
                            <a:custGeom>
                              <a:avLst/>
                              <a:gdLst>
                                <a:gd name="T0" fmla="*/ 1 w 16326"/>
                                <a:gd name="T1" fmla="*/ 0 h 14416"/>
                                <a:gd name="T2" fmla="*/ 1 w 16326"/>
                                <a:gd name="T3" fmla="*/ 0 h 14416"/>
                                <a:gd name="T4" fmla="*/ 0 w 16326"/>
                                <a:gd name="T5" fmla="*/ 0 h 14416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16326"/>
                                <a:gd name="T10" fmla="*/ 0 h 14416"/>
                                <a:gd name="T11" fmla="*/ 16326 w 16326"/>
                                <a:gd name="T12" fmla="*/ 14416 h 14416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16326" h="14416" fill="none" extrusionOk="0">
                                  <a:moveTo>
                                    <a:pt x="16325" y="14142"/>
                                  </a:moveTo>
                                  <a:cubicBezTo>
                                    <a:pt x="16246" y="14234"/>
                                    <a:pt x="16166" y="14325"/>
                                    <a:pt x="16085" y="14415"/>
                                  </a:cubicBezTo>
                                </a:path>
                                <a:path w="16326" h="14416" stroke="0" extrusionOk="0">
                                  <a:moveTo>
                                    <a:pt x="16325" y="14142"/>
                                  </a:moveTo>
                                  <a:cubicBezTo>
                                    <a:pt x="16246" y="14234"/>
                                    <a:pt x="16166" y="14325"/>
                                    <a:pt x="16085" y="14415"/>
                                  </a:cubicBezTo>
                                  <a:lnTo>
                                    <a:pt x="0" y="0"/>
                                  </a:lnTo>
                                  <a:lnTo>
                                    <a:pt x="16325" y="14142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48" name="Arc 8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9" y="2498"/>
                              <a:ext cx="655" cy="198"/>
                            </a:xfrm>
                            <a:custGeom>
                              <a:avLst/>
                              <a:gdLst>
                                <a:gd name="T0" fmla="*/ 1 w 16903"/>
                                <a:gd name="T1" fmla="*/ 0 h 13786"/>
                                <a:gd name="T2" fmla="*/ 1 w 16903"/>
                                <a:gd name="T3" fmla="*/ 0 h 13786"/>
                                <a:gd name="T4" fmla="*/ 0 w 16903"/>
                                <a:gd name="T5" fmla="*/ 0 h 13786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16903"/>
                                <a:gd name="T10" fmla="*/ 0 h 13786"/>
                                <a:gd name="T11" fmla="*/ 16903 w 16903"/>
                                <a:gd name="T12" fmla="*/ 13786 h 13786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16903" h="13786" fill="none" extrusionOk="0">
                                  <a:moveTo>
                                    <a:pt x="16902" y="13447"/>
                                  </a:moveTo>
                                  <a:cubicBezTo>
                                    <a:pt x="16812" y="13561"/>
                                    <a:pt x="16721" y="13674"/>
                                    <a:pt x="16628" y="13785"/>
                                  </a:cubicBezTo>
                                </a:path>
                                <a:path w="16903" h="13786" stroke="0" extrusionOk="0">
                                  <a:moveTo>
                                    <a:pt x="16902" y="13447"/>
                                  </a:moveTo>
                                  <a:cubicBezTo>
                                    <a:pt x="16812" y="13561"/>
                                    <a:pt x="16721" y="13674"/>
                                    <a:pt x="16628" y="13785"/>
                                  </a:cubicBezTo>
                                  <a:lnTo>
                                    <a:pt x="0" y="0"/>
                                  </a:lnTo>
                                  <a:lnTo>
                                    <a:pt x="16902" y="13447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49" name="Arc 8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9" y="2498"/>
                              <a:ext cx="676" cy="185"/>
                            </a:xfrm>
                            <a:custGeom>
                              <a:avLst/>
                              <a:gdLst>
                                <a:gd name="T0" fmla="*/ 1 w 17440"/>
                                <a:gd name="T1" fmla="*/ 0 h 12884"/>
                                <a:gd name="T2" fmla="*/ 1 w 17440"/>
                                <a:gd name="T3" fmla="*/ 0 h 12884"/>
                                <a:gd name="T4" fmla="*/ 0 w 17440"/>
                                <a:gd name="T5" fmla="*/ 0 h 12884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17440"/>
                                <a:gd name="T10" fmla="*/ 0 h 12884"/>
                                <a:gd name="T11" fmla="*/ 17440 w 17440"/>
                                <a:gd name="T12" fmla="*/ 12884 h 12884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17440" h="12884" fill="none" extrusionOk="0">
                                  <a:moveTo>
                                    <a:pt x="17439" y="12743"/>
                                  </a:moveTo>
                                  <a:cubicBezTo>
                                    <a:pt x="17405" y="12790"/>
                                    <a:pt x="17371" y="12837"/>
                                    <a:pt x="17336" y="12883"/>
                                  </a:cubicBezTo>
                                </a:path>
                                <a:path w="17440" h="12884" stroke="0" extrusionOk="0">
                                  <a:moveTo>
                                    <a:pt x="17439" y="12743"/>
                                  </a:moveTo>
                                  <a:cubicBezTo>
                                    <a:pt x="17405" y="12790"/>
                                    <a:pt x="17371" y="12837"/>
                                    <a:pt x="17336" y="12883"/>
                                  </a:cubicBezTo>
                                  <a:lnTo>
                                    <a:pt x="0" y="0"/>
                                  </a:lnTo>
                                  <a:lnTo>
                                    <a:pt x="17439" y="1274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50" name="Arc 8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9" y="2498"/>
                              <a:ext cx="699" cy="174"/>
                            </a:xfrm>
                            <a:custGeom>
                              <a:avLst/>
                              <a:gdLst>
                                <a:gd name="T0" fmla="*/ 1 w 18028"/>
                                <a:gd name="T1" fmla="*/ 0 h 12175"/>
                                <a:gd name="T2" fmla="*/ 1 w 18028"/>
                                <a:gd name="T3" fmla="*/ 0 h 12175"/>
                                <a:gd name="T4" fmla="*/ 0 w 18028"/>
                                <a:gd name="T5" fmla="*/ 0 h 12175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18028"/>
                                <a:gd name="T10" fmla="*/ 0 h 12175"/>
                                <a:gd name="T11" fmla="*/ 18028 w 18028"/>
                                <a:gd name="T12" fmla="*/ 12175 h 12175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18028" h="12175" fill="none" extrusionOk="0">
                                  <a:moveTo>
                                    <a:pt x="18027" y="11897"/>
                                  </a:moveTo>
                                  <a:cubicBezTo>
                                    <a:pt x="17966" y="11990"/>
                                    <a:pt x="17904" y="12083"/>
                                    <a:pt x="17841" y="12174"/>
                                  </a:cubicBezTo>
                                </a:path>
                                <a:path w="18028" h="12175" stroke="0" extrusionOk="0">
                                  <a:moveTo>
                                    <a:pt x="18027" y="11897"/>
                                  </a:moveTo>
                                  <a:cubicBezTo>
                                    <a:pt x="17966" y="11990"/>
                                    <a:pt x="17904" y="12083"/>
                                    <a:pt x="17841" y="12174"/>
                                  </a:cubicBezTo>
                                  <a:lnTo>
                                    <a:pt x="0" y="0"/>
                                  </a:lnTo>
                                  <a:lnTo>
                                    <a:pt x="18027" y="11897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51" name="Arc 9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9" y="2498"/>
                              <a:ext cx="718" cy="163"/>
                            </a:xfrm>
                            <a:custGeom>
                              <a:avLst/>
                              <a:gdLst>
                                <a:gd name="T0" fmla="*/ 1 w 18508"/>
                                <a:gd name="T1" fmla="*/ 0 h 11348"/>
                                <a:gd name="T2" fmla="*/ 1 w 18508"/>
                                <a:gd name="T3" fmla="*/ 0 h 11348"/>
                                <a:gd name="T4" fmla="*/ 0 w 18508"/>
                                <a:gd name="T5" fmla="*/ 0 h 11348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18508"/>
                                <a:gd name="T10" fmla="*/ 0 h 11348"/>
                                <a:gd name="T11" fmla="*/ 18508 w 18508"/>
                                <a:gd name="T12" fmla="*/ 11348 h 11348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18508" h="11348" fill="none" extrusionOk="0">
                                  <a:moveTo>
                                    <a:pt x="18507" y="11136"/>
                                  </a:moveTo>
                                  <a:cubicBezTo>
                                    <a:pt x="18465" y="11207"/>
                                    <a:pt x="18422" y="11277"/>
                                    <a:pt x="18378" y="11347"/>
                                  </a:cubicBezTo>
                                </a:path>
                                <a:path w="18508" h="11348" stroke="0" extrusionOk="0">
                                  <a:moveTo>
                                    <a:pt x="18507" y="11136"/>
                                  </a:moveTo>
                                  <a:cubicBezTo>
                                    <a:pt x="18465" y="11207"/>
                                    <a:pt x="18422" y="11277"/>
                                    <a:pt x="18378" y="11347"/>
                                  </a:cubicBezTo>
                                  <a:lnTo>
                                    <a:pt x="0" y="0"/>
                                  </a:lnTo>
                                  <a:lnTo>
                                    <a:pt x="18507" y="11136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52" name="Arc 9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9" y="2498"/>
                              <a:ext cx="738" cy="150"/>
                            </a:xfrm>
                            <a:custGeom>
                              <a:avLst/>
                              <a:gdLst>
                                <a:gd name="T0" fmla="*/ 1 w 19031"/>
                                <a:gd name="T1" fmla="*/ 0 h 10497"/>
                                <a:gd name="T2" fmla="*/ 1 w 19031"/>
                                <a:gd name="T3" fmla="*/ 0 h 10497"/>
                                <a:gd name="T4" fmla="*/ 0 w 19031"/>
                                <a:gd name="T5" fmla="*/ 0 h 10497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19031"/>
                                <a:gd name="T10" fmla="*/ 0 h 10497"/>
                                <a:gd name="T11" fmla="*/ 19031 w 19031"/>
                                <a:gd name="T12" fmla="*/ 10497 h 10497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19031" h="10497" fill="none" extrusionOk="0">
                                  <a:moveTo>
                                    <a:pt x="19031" y="10216"/>
                                  </a:moveTo>
                                  <a:cubicBezTo>
                                    <a:pt x="18980" y="10310"/>
                                    <a:pt x="18929" y="10403"/>
                                    <a:pt x="18877" y="10496"/>
                                  </a:cubicBezTo>
                                </a:path>
                                <a:path w="19031" h="10497" stroke="0" extrusionOk="0">
                                  <a:moveTo>
                                    <a:pt x="19031" y="10216"/>
                                  </a:moveTo>
                                  <a:cubicBezTo>
                                    <a:pt x="18980" y="10310"/>
                                    <a:pt x="18929" y="10403"/>
                                    <a:pt x="18877" y="10496"/>
                                  </a:cubicBezTo>
                                  <a:lnTo>
                                    <a:pt x="0" y="0"/>
                                  </a:lnTo>
                                  <a:lnTo>
                                    <a:pt x="19031" y="10216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53" name="Arc 9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9" y="2498"/>
                              <a:ext cx="761" cy="136"/>
                            </a:xfrm>
                            <a:custGeom>
                              <a:avLst/>
                              <a:gdLst>
                                <a:gd name="T0" fmla="*/ 1 w 19620"/>
                                <a:gd name="T1" fmla="*/ 0 h 9515"/>
                                <a:gd name="T2" fmla="*/ 1 w 19620"/>
                                <a:gd name="T3" fmla="*/ 0 h 9515"/>
                                <a:gd name="T4" fmla="*/ 0 w 19620"/>
                                <a:gd name="T5" fmla="*/ 0 h 9515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19620"/>
                                <a:gd name="T10" fmla="*/ 0 h 9515"/>
                                <a:gd name="T11" fmla="*/ 19620 w 19620"/>
                                <a:gd name="T12" fmla="*/ 9515 h 9515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19620" h="9515" fill="none" extrusionOk="0">
                                  <a:moveTo>
                                    <a:pt x="19619" y="9034"/>
                                  </a:moveTo>
                                  <a:cubicBezTo>
                                    <a:pt x="19545" y="9195"/>
                                    <a:pt x="19469" y="9355"/>
                                    <a:pt x="19391" y="9515"/>
                                  </a:cubicBezTo>
                                </a:path>
                                <a:path w="19620" h="9515" stroke="0" extrusionOk="0">
                                  <a:moveTo>
                                    <a:pt x="19619" y="9034"/>
                                  </a:moveTo>
                                  <a:cubicBezTo>
                                    <a:pt x="19545" y="9195"/>
                                    <a:pt x="19469" y="9355"/>
                                    <a:pt x="19391" y="9515"/>
                                  </a:cubicBezTo>
                                  <a:lnTo>
                                    <a:pt x="0" y="0"/>
                                  </a:lnTo>
                                  <a:lnTo>
                                    <a:pt x="19619" y="9034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54" name="Arc 9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9" y="2498"/>
                              <a:ext cx="778" cy="119"/>
                            </a:xfrm>
                            <a:custGeom>
                              <a:avLst/>
                              <a:gdLst>
                                <a:gd name="T0" fmla="*/ 1 w 20076"/>
                                <a:gd name="T1" fmla="*/ 0 h 8324"/>
                                <a:gd name="T2" fmla="*/ 1 w 20076"/>
                                <a:gd name="T3" fmla="*/ 0 h 8324"/>
                                <a:gd name="T4" fmla="*/ 0 w 20076"/>
                                <a:gd name="T5" fmla="*/ 0 h 8324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20076"/>
                                <a:gd name="T10" fmla="*/ 0 h 8324"/>
                                <a:gd name="T11" fmla="*/ 20076 w 20076"/>
                                <a:gd name="T12" fmla="*/ 8324 h 8324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20076" h="8324" fill="none" extrusionOk="0">
                                  <a:moveTo>
                                    <a:pt x="20075" y="7969"/>
                                  </a:moveTo>
                                  <a:cubicBezTo>
                                    <a:pt x="20028" y="8088"/>
                                    <a:pt x="19980" y="8206"/>
                                    <a:pt x="19931" y="8324"/>
                                  </a:cubicBezTo>
                                </a:path>
                                <a:path w="20076" h="8324" stroke="0" extrusionOk="0">
                                  <a:moveTo>
                                    <a:pt x="20075" y="7969"/>
                                  </a:moveTo>
                                  <a:cubicBezTo>
                                    <a:pt x="20028" y="8088"/>
                                    <a:pt x="19980" y="8206"/>
                                    <a:pt x="19931" y="8324"/>
                                  </a:cubicBezTo>
                                  <a:lnTo>
                                    <a:pt x="0" y="0"/>
                                  </a:lnTo>
                                  <a:lnTo>
                                    <a:pt x="20075" y="7969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55" name="Arc 9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9" y="2498"/>
                              <a:ext cx="795" cy="104"/>
                            </a:xfrm>
                            <a:custGeom>
                              <a:avLst/>
                              <a:gdLst>
                                <a:gd name="T0" fmla="*/ 1 w 20508"/>
                                <a:gd name="T1" fmla="*/ 0 h 7273"/>
                                <a:gd name="T2" fmla="*/ 1 w 20508"/>
                                <a:gd name="T3" fmla="*/ 0 h 7273"/>
                                <a:gd name="T4" fmla="*/ 0 w 20508"/>
                                <a:gd name="T5" fmla="*/ 0 h 7273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20508"/>
                                <a:gd name="T10" fmla="*/ 0 h 7273"/>
                                <a:gd name="T11" fmla="*/ 20508 w 20508"/>
                                <a:gd name="T12" fmla="*/ 7273 h 7273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20508" h="7273" fill="none" extrusionOk="0">
                                  <a:moveTo>
                                    <a:pt x="20508" y="6780"/>
                                  </a:moveTo>
                                  <a:cubicBezTo>
                                    <a:pt x="20453" y="6945"/>
                                    <a:pt x="20397" y="7109"/>
                                    <a:pt x="20338" y="7272"/>
                                  </a:cubicBezTo>
                                </a:path>
                                <a:path w="20508" h="7273" stroke="0" extrusionOk="0">
                                  <a:moveTo>
                                    <a:pt x="20508" y="6780"/>
                                  </a:moveTo>
                                  <a:cubicBezTo>
                                    <a:pt x="20453" y="6945"/>
                                    <a:pt x="20397" y="7109"/>
                                    <a:pt x="20338" y="7272"/>
                                  </a:cubicBezTo>
                                  <a:lnTo>
                                    <a:pt x="0" y="0"/>
                                  </a:lnTo>
                                  <a:lnTo>
                                    <a:pt x="20508" y="678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56" name="Arc 9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9" y="2498"/>
                              <a:ext cx="812" cy="83"/>
                            </a:xfrm>
                            <a:custGeom>
                              <a:avLst/>
                              <a:gdLst>
                                <a:gd name="T0" fmla="*/ 1 w 20936"/>
                                <a:gd name="T1" fmla="*/ 0 h 5805"/>
                                <a:gd name="T2" fmla="*/ 1 w 20936"/>
                                <a:gd name="T3" fmla="*/ 0 h 5805"/>
                                <a:gd name="T4" fmla="*/ 0 w 20936"/>
                                <a:gd name="T5" fmla="*/ 0 h 5805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20936"/>
                                <a:gd name="T10" fmla="*/ 0 h 5805"/>
                                <a:gd name="T11" fmla="*/ 20936 w 20936"/>
                                <a:gd name="T12" fmla="*/ 5805 h 5805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20936" h="5805" fill="none" extrusionOk="0">
                                  <a:moveTo>
                                    <a:pt x="20935" y="5314"/>
                                  </a:moveTo>
                                  <a:cubicBezTo>
                                    <a:pt x="20894" y="5478"/>
                                    <a:pt x="20850" y="5642"/>
                                    <a:pt x="20805" y="5805"/>
                                  </a:cubicBezTo>
                                </a:path>
                                <a:path w="20936" h="5805" stroke="0" extrusionOk="0">
                                  <a:moveTo>
                                    <a:pt x="20935" y="5314"/>
                                  </a:moveTo>
                                  <a:cubicBezTo>
                                    <a:pt x="20894" y="5478"/>
                                    <a:pt x="20850" y="5642"/>
                                    <a:pt x="20805" y="5805"/>
                                  </a:cubicBezTo>
                                  <a:lnTo>
                                    <a:pt x="0" y="0"/>
                                  </a:lnTo>
                                  <a:lnTo>
                                    <a:pt x="20935" y="5314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57" name="Arc 9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9" y="2498"/>
                              <a:ext cx="823" cy="64"/>
                            </a:xfrm>
                            <a:custGeom>
                              <a:avLst/>
                              <a:gdLst>
                                <a:gd name="T0" fmla="*/ 1 w 21229"/>
                                <a:gd name="T1" fmla="*/ 0 h 4474"/>
                                <a:gd name="T2" fmla="*/ 1 w 21229"/>
                                <a:gd name="T3" fmla="*/ 0 h 4474"/>
                                <a:gd name="T4" fmla="*/ 0 w 21229"/>
                                <a:gd name="T5" fmla="*/ 0 h 4474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21229"/>
                                <a:gd name="T10" fmla="*/ 0 h 4474"/>
                                <a:gd name="T11" fmla="*/ 21229 w 21229"/>
                                <a:gd name="T12" fmla="*/ 4474 h 4474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21229" h="4474" fill="none" extrusionOk="0">
                                  <a:moveTo>
                                    <a:pt x="21229" y="3984"/>
                                  </a:moveTo>
                                  <a:cubicBezTo>
                                    <a:pt x="21198" y="4147"/>
                                    <a:pt x="21166" y="4311"/>
                                    <a:pt x="21131" y="4473"/>
                                  </a:cubicBezTo>
                                </a:path>
                                <a:path w="21229" h="4474" stroke="0" extrusionOk="0">
                                  <a:moveTo>
                                    <a:pt x="21229" y="3984"/>
                                  </a:moveTo>
                                  <a:cubicBezTo>
                                    <a:pt x="21198" y="4147"/>
                                    <a:pt x="21166" y="4311"/>
                                    <a:pt x="21131" y="4473"/>
                                  </a:cubicBezTo>
                                  <a:lnTo>
                                    <a:pt x="0" y="0"/>
                                  </a:lnTo>
                                  <a:lnTo>
                                    <a:pt x="21229" y="3984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58" name="Arc 9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9" y="2498"/>
                              <a:ext cx="833" cy="40"/>
                            </a:xfrm>
                            <a:custGeom>
                              <a:avLst/>
                              <a:gdLst>
                                <a:gd name="T0" fmla="*/ 1 w 21484"/>
                                <a:gd name="T1" fmla="*/ 0 h 2796"/>
                                <a:gd name="T2" fmla="*/ 1 w 21484"/>
                                <a:gd name="T3" fmla="*/ 0 h 2796"/>
                                <a:gd name="T4" fmla="*/ 0 w 21484"/>
                                <a:gd name="T5" fmla="*/ 0 h 2796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21484"/>
                                <a:gd name="T10" fmla="*/ 0 h 2796"/>
                                <a:gd name="T11" fmla="*/ 21484 w 21484"/>
                                <a:gd name="T12" fmla="*/ 2796 h 2796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21484" h="2796" fill="none" extrusionOk="0">
                                  <a:moveTo>
                                    <a:pt x="21483" y="2235"/>
                                  </a:moveTo>
                                  <a:cubicBezTo>
                                    <a:pt x="21464" y="2422"/>
                                    <a:pt x="21442" y="2609"/>
                                    <a:pt x="21418" y="2796"/>
                                  </a:cubicBezTo>
                                </a:path>
                                <a:path w="21484" h="2796" stroke="0" extrusionOk="0">
                                  <a:moveTo>
                                    <a:pt x="21483" y="2235"/>
                                  </a:moveTo>
                                  <a:cubicBezTo>
                                    <a:pt x="21464" y="2422"/>
                                    <a:pt x="21442" y="2609"/>
                                    <a:pt x="21418" y="2796"/>
                                  </a:cubicBezTo>
                                  <a:lnTo>
                                    <a:pt x="0" y="0"/>
                                  </a:lnTo>
                                  <a:lnTo>
                                    <a:pt x="21483" y="223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  <p:sp>
                          <p:nvSpPr>
                            <p:cNvPr id="43259" name="Arc 9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9" y="2498"/>
                              <a:ext cx="837" cy="16"/>
                            </a:xfrm>
                            <a:custGeom>
                              <a:avLst/>
                              <a:gdLst>
                                <a:gd name="T0" fmla="*/ 1 w 21594"/>
                                <a:gd name="T1" fmla="*/ 0 h 1118"/>
                                <a:gd name="T2" fmla="*/ 1 w 21594"/>
                                <a:gd name="T3" fmla="*/ 0 h 1118"/>
                                <a:gd name="T4" fmla="*/ 0 w 21594"/>
                                <a:gd name="T5" fmla="*/ 0 h 1118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21594"/>
                                <a:gd name="T10" fmla="*/ 0 h 1118"/>
                                <a:gd name="T11" fmla="*/ 21594 w 21594"/>
                                <a:gd name="T12" fmla="*/ 1118 h 1118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21594" h="1118" fill="none" extrusionOk="0">
                                  <a:moveTo>
                                    <a:pt x="21594" y="489"/>
                                  </a:moveTo>
                                  <a:cubicBezTo>
                                    <a:pt x="21589" y="698"/>
                                    <a:pt x="21581" y="908"/>
                                    <a:pt x="21571" y="1118"/>
                                  </a:cubicBezTo>
                                </a:path>
                                <a:path w="21594" h="1118" stroke="0" extrusionOk="0">
                                  <a:moveTo>
                                    <a:pt x="21594" y="489"/>
                                  </a:moveTo>
                                  <a:cubicBezTo>
                                    <a:pt x="21589" y="698"/>
                                    <a:pt x="21581" y="908"/>
                                    <a:pt x="21571" y="1118"/>
                                  </a:cubicBezTo>
                                  <a:lnTo>
                                    <a:pt x="0" y="0"/>
                                  </a:lnTo>
                                  <a:lnTo>
                                    <a:pt x="21594" y="489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BCBCB"/>
                            </a:solidFill>
                            <a:ln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pt-BR"/>
                            </a:p>
                          </p:txBody>
                        </p:sp>
                      </p:grpSp>
                    </p:grpSp>
                    <p:grpSp>
                      <p:nvGrpSpPr>
                        <p:cNvPr id="19" name="Group 16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287" y="2595"/>
                          <a:ext cx="1227" cy="415"/>
                          <a:chOff x="3287" y="2595"/>
                          <a:chExt cx="1227" cy="415"/>
                        </a:xfrm>
                      </p:grpSpPr>
                      <p:sp>
                        <p:nvSpPr>
                          <p:cNvPr id="43128" name="Arc 10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87" y="2595"/>
                            <a:ext cx="394" cy="8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416"/>
                              <a:gd name="T2" fmla="*/ 0 w 21600"/>
                              <a:gd name="T3" fmla="*/ 0 h 416"/>
                              <a:gd name="T4" fmla="*/ 0 w 21600"/>
                              <a:gd name="T5" fmla="*/ 0 h 416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416"/>
                              <a:gd name="T11" fmla="*/ 21600 w 21600"/>
                              <a:gd name="T12" fmla="*/ 416 h 41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416" fill="none" extrusionOk="0">
                                <a:moveTo>
                                  <a:pt x="3" y="415"/>
                                </a:moveTo>
                                <a:cubicBezTo>
                                  <a:pt x="1" y="294"/>
                                  <a:pt x="0" y="173"/>
                                  <a:pt x="0" y="52"/>
                                </a:cubicBezTo>
                                <a:cubicBezTo>
                                  <a:pt x="-1" y="34"/>
                                  <a:pt x="0" y="17"/>
                                  <a:pt x="0" y="0"/>
                                </a:cubicBezTo>
                              </a:path>
                              <a:path w="21600" h="416" stroke="0" extrusionOk="0">
                                <a:moveTo>
                                  <a:pt x="3" y="415"/>
                                </a:moveTo>
                                <a:cubicBezTo>
                                  <a:pt x="1" y="294"/>
                                  <a:pt x="0" y="173"/>
                                  <a:pt x="0" y="52"/>
                                </a:cubicBezTo>
                                <a:cubicBezTo>
                                  <a:pt x="-1" y="34"/>
                                  <a:pt x="0" y="17"/>
                                  <a:pt x="0" y="0"/>
                                </a:cubicBezTo>
                                <a:lnTo>
                                  <a:pt x="21600" y="52"/>
                                </a:lnTo>
                                <a:lnTo>
                                  <a:pt x="3" y="41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29" name="Arc 10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88" y="2595"/>
                            <a:ext cx="393" cy="33"/>
                          </a:xfrm>
                          <a:custGeom>
                            <a:avLst/>
                            <a:gdLst>
                              <a:gd name="T0" fmla="*/ 0 w 21564"/>
                              <a:gd name="T1" fmla="*/ 0 h 1714"/>
                              <a:gd name="T2" fmla="*/ 0 w 21564"/>
                              <a:gd name="T3" fmla="*/ 0 h 1714"/>
                              <a:gd name="T4" fmla="*/ 0 w 21564"/>
                              <a:gd name="T5" fmla="*/ 0 h 1714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564"/>
                              <a:gd name="T10" fmla="*/ 0 h 1714"/>
                              <a:gd name="T11" fmla="*/ 21564 w 21564"/>
                              <a:gd name="T12" fmla="*/ 1714 h 1714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564" h="1714" fill="none" extrusionOk="0">
                                <a:moveTo>
                                  <a:pt x="32" y="1713"/>
                                </a:moveTo>
                                <a:cubicBezTo>
                                  <a:pt x="19" y="1557"/>
                                  <a:pt x="8" y="1401"/>
                                  <a:pt x="-1" y="1245"/>
                                </a:cubicBezTo>
                              </a:path>
                              <a:path w="21564" h="1714" stroke="0" extrusionOk="0">
                                <a:moveTo>
                                  <a:pt x="32" y="1713"/>
                                </a:moveTo>
                                <a:cubicBezTo>
                                  <a:pt x="19" y="1557"/>
                                  <a:pt x="8" y="1401"/>
                                  <a:pt x="-1" y="1245"/>
                                </a:cubicBezTo>
                                <a:lnTo>
                                  <a:pt x="21564" y="0"/>
                                </a:lnTo>
                                <a:lnTo>
                                  <a:pt x="32" y="171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30" name="Arc 10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90" y="2595"/>
                            <a:ext cx="391" cy="58"/>
                          </a:xfrm>
                          <a:custGeom>
                            <a:avLst/>
                            <a:gdLst>
                              <a:gd name="T0" fmla="*/ 0 w 21450"/>
                              <a:gd name="T1" fmla="*/ 0 h 3008"/>
                              <a:gd name="T2" fmla="*/ 0 w 21450"/>
                              <a:gd name="T3" fmla="*/ 0 h 3008"/>
                              <a:gd name="T4" fmla="*/ 0 w 21450"/>
                              <a:gd name="T5" fmla="*/ 0 h 3008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450"/>
                              <a:gd name="T10" fmla="*/ 0 h 3008"/>
                              <a:gd name="T11" fmla="*/ 21450 w 21450"/>
                              <a:gd name="T12" fmla="*/ 3008 h 3008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450" h="3008" fill="none" extrusionOk="0">
                                <a:moveTo>
                                  <a:pt x="60" y="3008"/>
                                </a:moveTo>
                                <a:cubicBezTo>
                                  <a:pt x="38" y="2852"/>
                                  <a:pt x="18" y="2697"/>
                                  <a:pt x="0" y="2541"/>
                                </a:cubicBezTo>
                              </a:path>
                              <a:path w="21450" h="3008" stroke="0" extrusionOk="0">
                                <a:moveTo>
                                  <a:pt x="60" y="3008"/>
                                </a:moveTo>
                                <a:cubicBezTo>
                                  <a:pt x="38" y="2852"/>
                                  <a:pt x="18" y="2697"/>
                                  <a:pt x="0" y="2541"/>
                                </a:cubicBezTo>
                                <a:lnTo>
                                  <a:pt x="21450" y="0"/>
                                </a:lnTo>
                                <a:lnTo>
                                  <a:pt x="60" y="300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31" name="Arc 1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94" y="2595"/>
                            <a:ext cx="387" cy="85"/>
                          </a:xfrm>
                          <a:custGeom>
                            <a:avLst/>
                            <a:gdLst>
                              <a:gd name="T0" fmla="*/ 0 w 21246"/>
                              <a:gd name="T1" fmla="*/ 0 h 4415"/>
                              <a:gd name="T2" fmla="*/ 0 w 21246"/>
                              <a:gd name="T3" fmla="*/ 0 h 4415"/>
                              <a:gd name="T4" fmla="*/ 0 w 21246"/>
                              <a:gd name="T5" fmla="*/ 0 h 4415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246"/>
                              <a:gd name="T10" fmla="*/ 0 h 4415"/>
                              <a:gd name="T11" fmla="*/ 21246 w 21246"/>
                              <a:gd name="T12" fmla="*/ 4415 h 4415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246" h="4415" fill="none" extrusionOk="0">
                                <a:moveTo>
                                  <a:pt x="102" y="4414"/>
                                </a:moveTo>
                                <a:cubicBezTo>
                                  <a:pt x="65" y="4241"/>
                                  <a:pt x="31" y="4068"/>
                                  <a:pt x="-1" y="3894"/>
                                </a:cubicBezTo>
                              </a:path>
                              <a:path w="21246" h="4415" stroke="0" extrusionOk="0">
                                <a:moveTo>
                                  <a:pt x="102" y="4414"/>
                                </a:moveTo>
                                <a:cubicBezTo>
                                  <a:pt x="65" y="4241"/>
                                  <a:pt x="31" y="4068"/>
                                  <a:pt x="-1" y="3894"/>
                                </a:cubicBezTo>
                                <a:lnTo>
                                  <a:pt x="21246" y="0"/>
                                </a:lnTo>
                                <a:lnTo>
                                  <a:pt x="102" y="441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32" name="Arc 1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00" y="2595"/>
                            <a:ext cx="381" cy="110"/>
                          </a:xfrm>
                          <a:custGeom>
                            <a:avLst/>
                            <a:gdLst>
                              <a:gd name="T0" fmla="*/ 0 w 20939"/>
                              <a:gd name="T1" fmla="*/ 0 h 5717"/>
                              <a:gd name="T2" fmla="*/ 0 w 20939"/>
                              <a:gd name="T3" fmla="*/ 0 h 5717"/>
                              <a:gd name="T4" fmla="*/ 0 w 20939"/>
                              <a:gd name="T5" fmla="*/ 0 h 5717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0939"/>
                              <a:gd name="T10" fmla="*/ 0 h 5717"/>
                              <a:gd name="T11" fmla="*/ 20939 w 20939"/>
                              <a:gd name="T12" fmla="*/ 5717 h 5717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0939" h="5717" fill="none" extrusionOk="0">
                                <a:moveTo>
                                  <a:pt x="109" y="5716"/>
                                </a:moveTo>
                                <a:cubicBezTo>
                                  <a:pt x="71" y="5578"/>
                                  <a:pt x="34" y="5440"/>
                                  <a:pt x="-1" y="5301"/>
                                </a:cubicBezTo>
                              </a:path>
                              <a:path w="20939" h="5717" stroke="0" extrusionOk="0">
                                <a:moveTo>
                                  <a:pt x="109" y="5716"/>
                                </a:moveTo>
                                <a:cubicBezTo>
                                  <a:pt x="71" y="5578"/>
                                  <a:pt x="34" y="5440"/>
                                  <a:pt x="-1" y="5301"/>
                                </a:cubicBezTo>
                                <a:lnTo>
                                  <a:pt x="20939" y="0"/>
                                </a:lnTo>
                                <a:lnTo>
                                  <a:pt x="109" y="57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33" name="Arc 1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06" y="2595"/>
                            <a:ext cx="375" cy="135"/>
                          </a:xfrm>
                          <a:custGeom>
                            <a:avLst/>
                            <a:gdLst>
                              <a:gd name="T0" fmla="*/ 0 w 20586"/>
                              <a:gd name="T1" fmla="*/ 0 h 7011"/>
                              <a:gd name="T2" fmla="*/ 0 w 20586"/>
                              <a:gd name="T3" fmla="*/ 0 h 7011"/>
                              <a:gd name="T4" fmla="*/ 0 w 20586"/>
                              <a:gd name="T5" fmla="*/ 0 h 7011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0586"/>
                              <a:gd name="T10" fmla="*/ 0 h 7011"/>
                              <a:gd name="T11" fmla="*/ 20586 w 20586"/>
                              <a:gd name="T12" fmla="*/ 7011 h 7011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0586" h="7011" fill="none" extrusionOk="0">
                                <a:moveTo>
                                  <a:pt x="155" y="7011"/>
                                </a:moveTo>
                                <a:cubicBezTo>
                                  <a:pt x="101" y="6855"/>
                                  <a:pt x="50" y="6698"/>
                                  <a:pt x="0" y="6540"/>
                                </a:cubicBezTo>
                              </a:path>
                              <a:path w="20586" h="7011" stroke="0" extrusionOk="0">
                                <a:moveTo>
                                  <a:pt x="155" y="7011"/>
                                </a:moveTo>
                                <a:cubicBezTo>
                                  <a:pt x="101" y="6855"/>
                                  <a:pt x="50" y="6698"/>
                                  <a:pt x="0" y="6540"/>
                                </a:cubicBezTo>
                                <a:lnTo>
                                  <a:pt x="20586" y="0"/>
                                </a:lnTo>
                                <a:lnTo>
                                  <a:pt x="155" y="701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34" name="Arc 10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14" y="2595"/>
                            <a:ext cx="367" cy="157"/>
                          </a:xfrm>
                          <a:custGeom>
                            <a:avLst/>
                            <a:gdLst>
                              <a:gd name="T0" fmla="*/ 0 w 20123"/>
                              <a:gd name="T1" fmla="*/ 0 h 8157"/>
                              <a:gd name="T2" fmla="*/ 0 w 20123"/>
                              <a:gd name="T3" fmla="*/ 0 h 8157"/>
                              <a:gd name="T4" fmla="*/ 0 w 20123"/>
                              <a:gd name="T5" fmla="*/ 0 h 8157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0123"/>
                              <a:gd name="T10" fmla="*/ 0 h 8157"/>
                              <a:gd name="T11" fmla="*/ 20123 w 20123"/>
                              <a:gd name="T12" fmla="*/ 8157 h 8157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0123" h="8157" fill="none" extrusionOk="0">
                                <a:moveTo>
                                  <a:pt x="122" y="8157"/>
                                </a:moveTo>
                                <a:cubicBezTo>
                                  <a:pt x="80" y="8055"/>
                                  <a:pt x="40" y="7952"/>
                                  <a:pt x="-1" y="7850"/>
                                </a:cubicBezTo>
                              </a:path>
                              <a:path w="20123" h="8157" stroke="0" extrusionOk="0">
                                <a:moveTo>
                                  <a:pt x="122" y="8157"/>
                                </a:moveTo>
                                <a:cubicBezTo>
                                  <a:pt x="80" y="8055"/>
                                  <a:pt x="40" y="7952"/>
                                  <a:pt x="-1" y="7850"/>
                                </a:cubicBezTo>
                                <a:lnTo>
                                  <a:pt x="20123" y="0"/>
                                </a:lnTo>
                                <a:lnTo>
                                  <a:pt x="122" y="815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35" name="Arc 10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23" y="2595"/>
                            <a:ext cx="358" cy="180"/>
                          </a:xfrm>
                          <a:custGeom>
                            <a:avLst/>
                            <a:gdLst>
                              <a:gd name="T0" fmla="*/ 0 w 19646"/>
                              <a:gd name="T1" fmla="*/ 0 h 9359"/>
                              <a:gd name="T2" fmla="*/ 0 w 19646"/>
                              <a:gd name="T3" fmla="*/ 0 h 9359"/>
                              <a:gd name="T4" fmla="*/ 0 w 19646"/>
                              <a:gd name="T5" fmla="*/ 0 h 9359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9646"/>
                              <a:gd name="T10" fmla="*/ 0 h 9359"/>
                              <a:gd name="T11" fmla="*/ 19646 w 19646"/>
                              <a:gd name="T12" fmla="*/ 9359 h 9359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9646" h="9359" fill="none" extrusionOk="0">
                                <a:moveTo>
                                  <a:pt x="178" y="9359"/>
                                </a:moveTo>
                                <a:cubicBezTo>
                                  <a:pt x="117" y="9232"/>
                                  <a:pt x="58" y="9104"/>
                                  <a:pt x="-1" y="8977"/>
                                </a:cubicBezTo>
                              </a:path>
                              <a:path w="19646" h="9359" stroke="0" extrusionOk="0">
                                <a:moveTo>
                                  <a:pt x="178" y="9359"/>
                                </a:moveTo>
                                <a:cubicBezTo>
                                  <a:pt x="117" y="9232"/>
                                  <a:pt x="58" y="9104"/>
                                  <a:pt x="-1" y="8977"/>
                                </a:cubicBezTo>
                                <a:lnTo>
                                  <a:pt x="19646" y="0"/>
                                </a:lnTo>
                                <a:lnTo>
                                  <a:pt x="178" y="935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36" name="Arc 10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33" y="2595"/>
                            <a:ext cx="348" cy="203"/>
                          </a:xfrm>
                          <a:custGeom>
                            <a:avLst/>
                            <a:gdLst>
                              <a:gd name="T0" fmla="*/ 0 w 19096"/>
                              <a:gd name="T1" fmla="*/ 0 h 10547"/>
                              <a:gd name="T2" fmla="*/ 0 w 19096"/>
                              <a:gd name="T3" fmla="*/ 0 h 10547"/>
                              <a:gd name="T4" fmla="*/ 0 w 19096"/>
                              <a:gd name="T5" fmla="*/ 0 h 10547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9096"/>
                              <a:gd name="T10" fmla="*/ 0 h 10547"/>
                              <a:gd name="T11" fmla="*/ 19096 w 19096"/>
                              <a:gd name="T12" fmla="*/ 10547 h 10547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9096" h="10547" fill="none" extrusionOk="0">
                                <a:moveTo>
                                  <a:pt x="246" y="10546"/>
                                </a:moveTo>
                                <a:cubicBezTo>
                                  <a:pt x="162" y="10397"/>
                                  <a:pt x="80" y="10246"/>
                                  <a:pt x="-1" y="10094"/>
                                </a:cubicBezTo>
                              </a:path>
                              <a:path w="19096" h="10547" stroke="0" extrusionOk="0">
                                <a:moveTo>
                                  <a:pt x="246" y="10546"/>
                                </a:moveTo>
                                <a:cubicBezTo>
                                  <a:pt x="162" y="10397"/>
                                  <a:pt x="80" y="10246"/>
                                  <a:pt x="-1" y="10094"/>
                                </a:cubicBezTo>
                                <a:lnTo>
                                  <a:pt x="19096" y="0"/>
                                </a:lnTo>
                                <a:lnTo>
                                  <a:pt x="246" y="105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37" name="Arc 11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45" y="2595"/>
                            <a:ext cx="336" cy="225"/>
                          </a:xfrm>
                          <a:custGeom>
                            <a:avLst/>
                            <a:gdLst>
                              <a:gd name="T0" fmla="*/ 0 w 18421"/>
                              <a:gd name="T1" fmla="*/ 0 h 11702"/>
                              <a:gd name="T2" fmla="*/ 0 w 18421"/>
                              <a:gd name="T3" fmla="*/ 0 h 11702"/>
                              <a:gd name="T4" fmla="*/ 0 w 18421"/>
                              <a:gd name="T5" fmla="*/ 0 h 11702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8421"/>
                              <a:gd name="T10" fmla="*/ 0 h 11702"/>
                              <a:gd name="T11" fmla="*/ 18421 w 18421"/>
                              <a:gd name="T12" fmla="*/ 11702 h 11702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8421" h="11702" fill="none" extrusionOk="0">
                                <a:moveTo>
                                  <a:pt x="265" y="11701"/>
                                </a:moveTo>
                                <a:cubicBezTo>
                                  <a:pt x="175" y="11562"/>
                                  <a:pt x="86" y="11421"/>
                                  <a:pt x="0" y="11279"/>
                                </a:cubicBezTo>
                              </a:path>
                              <a:path w="18421" h="11702" stroke="0" extrusionOk="0">
                                <a:moveTo>
                                  <a:pt x="265" y="11701"/>
                                </a:moveTo>
                                <a:cubicBezTo>
                                  <a:pt x="175" y="11562"/>
                                  <a:pt x="86" y="11421"/>
                                  <a:pt x="0" y="11279"/>
                                </a:cubicBezTo>
                                <a:lnTo>
                                  <a:pt x="18421" y="0"/>
                                </a:lnTo>
                                <a:lnTo>
                                  <a:pt x="265" y="1170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38" name="Arc 11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59" y="2595"/>
                            <a:ext cx="322" cy="245"/>
                          </a:xfrm>
                          <a:custGeom>
                            <a:avLst/>
                            <a:gdLst>
                              <a:gd name="T0" fmla="*/ 0 w 17682"/>
                              <a:gd name="T1" fmla="*/ 0 h 12742"/>
                              <a:gd name="T2" fmla="*/ 0 w 17682"/>
                              <a:gd name="T3" fmla="*/ 0 h 12742"/>
                              <a:gd name="T4" fmla="*/ 0 w 17682"/>
                              <a:gd name="T5" fmla="*/ 0 h 12742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7682"/>
                              <a:gd name="T10" fmla="*/ 0 h 12742"/>
                              <a:gd name="T11" fmla="*/ 17682 w 17682"/>
                              <a:gd name="T12" fmla="*/ 12742 h 12742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7682" h="12742" fill="none" extrusionOk="0">
                                <a:moveTo>
                                  <a:pt x="240" y="12741"/>
                                </a:moveTo>
                                <a:cubicBezTo>
                                  <a:pt x="159" y="12630"/>
                                  <a:pt x="79" y="12518"/>
                                  <a:pt x="0" y="12405"/>
                                </a:cubicBezTo>
                              </a:path>
                              <a:path w="17682" h="12742" stroke="0" extrusionOk="0">
                                <a:moveTo>
                                  <a:pt x="240" y="12741"/>
                                </a:moveTo>
                                <a:cubicBezTo>
                                  <a:pt x="159" y="12630"/>
                                  <a:pt x="79" y="12518"/>
                                  <a:pt x="0" y="12405"/>
                                </a:cubicBezTo>
                                <a:lnTo>
                                  <a:pt x="17682" y="0"/>
                                </a:lnTo>
                                <a:lnTo>
                                  <a:pt x="240" y="1274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39" name="Arc 11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73" y="2595"/>
                            <a:ext cx="308" cy="265"/>
                          </a:xfrm>
                          <a:custGeom>
                            <a:avLst/>
                            <a:gdLst>
                              <a:gd name="T0" fmla="*/ 0 w 16889"/>
                              <a:gd name="T1" fmla="*/ 0 h 13788"/>
                              <a:gd name="T2" fmla="*/ 0 w 16889"/>
                              <a:gd name="T3" fmla="*/ 0 h 13788"/>
                              <a:gd name="T4" fmla="*/ 0 w 16889"/>
                              <a:gd name="T5" fmla="*/ 0 h 13788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6889"/>
                              <a:gd name="T10" fmla="*/ 0 h 13788"/>
                              <a:gd name="T11" fmla="*/ 16889 w 16889"/>
                              <a:gd name="T12" fmla="*/ 13788 h 13788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6889" h="13788" fill="none" extrusionOk="0">
                                <a:moveTo>
                                  <a:pt x="262" y="13787"/>
                                </a:moveTo>
                                <a:cubicBezTo>
                                  <a:pt x="173" y="13681"/>
                                  <a:pt x="86" y="13574"/>
                                  <a:pt x="0" y="13465"/>
                                </a:cubicBezTo>
                              </a:path>
                              <a:path w="16889" h="13788" stroke="0" extrusionOk="0">
                                <a:moveTo>
                                  <a:pt x="262" y="13787"/>
                                </a:moveTo>
                                <a:cubicBezTo>
                                  <a:pt x="173" y="13681"/>
                                  <a:pt x="86" y="13574"/>
                                  <a:pt x="0" y="13465"/>
                                </a:cubicBezTo>
                                <a:lnTo>
                                  <a:pt x="16889" y="0"/>
                                </a:lnTo>
                                <a:lnTo>
                                  <a:pt x="262" y="1378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40" name="Arc 11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89" y="2595"/>
                            <a:ext cx="292" cy="284"/>
                          </a:xfrm>
                          <a:custGeom>
                            <a:avLst/>
                            <a:gdLst>
                              <a:gd name="T0" fmla="*/ 0 w 16007"/>
                              <a:gd name="T1" fmla="*/ 0 h 14780"/>
                              <a:gd name="T2" fmla="*/ 0 w 16007"/>
                              <a:gd name="T3" fmla="*/ 0 h 14780"/>
                              <a:gd name="T4" fmla="*/ 0 w 16007"/>
                              <a:gd name="T5" fmla="*/ 0 h 1478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6007"/>
                              <a:gd name="T10" fmla="*/ 0 h 14780"/>
                              <a:gd name="T11" fmla="*/ 16007 w 16007"/>
                              <a:gd name="T12" fmla="*/ 14780 h 1478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6007" h="14780" fill="none" extrusionOk="0">
                                <a:moveTo>
                                  <a:pt x="255" y="14779"/>
                                </a:moveTo>
                                <a:cubicBezTo>
                                  <a:pt x="169" y="14688"/>
                                  <a:pt x="83" y="14595"/>
                                  <a:pt x="-1" y="14502"/>
                                </a:cubicBezTo>
                              </a:path>
                              <a:path w="16007" h="14780" stroke="0" extrusionOk="0">
                                <a:moveTo>
                                  <a:pt x="255" y="14779"/>
                                </a:moveTo>
                                <a:cubicBezTo>
                                  <a:pt x="169" y="14688"/>
                                  <a:pt x="83" y="14595"/>
                                  <a:pt x="-1" y="14502"/>
                                </a:cubicBezTo>
                                <a:lnTo>
                                  <a:pt x="16007" y="0"/>
                                </a:lnTo>
                                <a:lnTo>
                                  <a:pt x="255" y="1477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41" name="Arc 1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05" y="2595"/>
                            <a:ext cx="276" cy="303"/>
                          </a:xfrm>
                          <a:custGeom>
                            <a:avLst/>
                            <a:gdLst>
                              <a:gd name="T0" fmla="*/ 0 w 15173"/>
                              <a:gd name="T1" fmla="*/ 0 h 15767"/>
                              <a:gd name="T2" fmla="*/ 0 w 15173"/>
                              <a:gd name="T3" fmla="*/ 0 h 15767"/>
                              <a:gd name="T4" fmla="*/ 0 w 15173"/>
                              <a:gd name="T5" fmla="*/ 0 h 15767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5173"/>
                              <a:gd name="T10" fmla="*/ 0 h 15767"/>
                              <a:gd name="T11" fmla="*/ 15173 w 15173"/>
                              <a:gd name="T12" fmla="*/ 15767 h 15767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5173" h="15767" fill="none" extrusionOk="0">
                                <a:moveTo>
                                  <a:pt x="409" y="15767"/>
                                </a:moveTo>
                                <a:cubicBezTo>
                                  <a:pt x="271" y="15637"/>
                                  <a:pt x="135" y="15506"/>
                                  <a:pt x="0" y="15373"/>
                                </a:cubicBezTo>
                              </a:path>
                              <a:path w="15173" h="15767" stroke="0" extrusionOk="0">
                                <a:moveTo>
                                  <a:pt x="409" y="15767"/>
                                </a:moveTo>
                                <a:cubicBezTo>
                                  <a:pt x="271" y="15637"/>
                                  <a:pt x="135" y="15506"/>
                                  <a:pt x="0" y="15373"/>
                                </a:cubicBezTo>
                                <a:lnTo>
                                  <a:pt x="15173" y="0"/>
                                </a:lnTo>
                                <a:lnTo>
                                  <a:pt x="409" y="1576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42" name="Arc 11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22" y="2595"/>
                            <a:ext cx="259" cy="319"/>
                          </a:xfrm>
                          <a:custGeom>
                            <a:avLst/>
                            <a:gdLst>
                              <a:gd name="T0" fmla="*/ 0 w 14202"/>
                              <a:gd name="T1" fmla="*/ 0 h 16595"/>
                              <a:gd name="T2" fmla="*/ 0 w 14202"/>
                              <a:gd name="T3" fmla="*/ 0 h 16595"/>
                              <a:gd name="T4" fmla="*/ 0 w 14202"/>
                              <a:gd name="T5" fmla="*/ 0 h 16595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4202"/>
                              <a:gd name="T10" fmla="*/ 0 h 16595"/>
                              <a:gd name="T11" fmla="*/ 14202 w 14202"/>
                              <a:gd name="T12" fmla="*/ 16595 h 16595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4202" h="16595" fill="none" extrusionOk="0">
                                <a:moveTo>
                                  <a:pt x="375" y="16595"/>
                                </a:moveTo>
                                <a:cubicBezTo>
                                  <a:pt x="249" y="16489"/>
                                  <a:pt x="123" y="16382"/>
                                  <a:pt x="-1" y="16274"/>
                                </a:cubicBezTo>
                              </a:path>
                              <a:path w="14202" h="16595" stroke="0" extrusionOk="0">
                                <a:moveTo>
                                  <a:pt x="375" y="16595"/>
                                </a:moveTo>
                                <a:cubicBezTo>
                                  <a:pt x="249" y="16489"/>
                                  <a:pt x="123" y="16382"/>
                                  <a:pt x="-1" y="16274"/>
                                </a:cubicBezTo>
                                <a:lnTo>
                                  <a:pt x="14202" y="0"/>
                                </a:lnTo>
                                <a:lnTo>
                                  <a:pt x="375" y="1659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43" name="Arc 11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43" y="2595"/>
                            <a:ext cx="238" cy="335"/>
                          </a:xfrm>
                          <a:custGeom>
                            <a:avLst/>
                            <a:gdLst>
                              <a:gd name="T0" fmla="*/ 0 w 13077"/>
                              <a:gd name="T1" fmla="*/ 0 h 17417"/>
                              <a:gd name="T2" fmla="*/ 0 w 13077"/>
                              <a:gd name="T3" fmla="*/ 0 h 17417"/>
                              <a:gd name="T4" fmla="*/ 0 w 13077"/>
                              <a:gd name="T5" fmla="*/ 0 h 17417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3077"/>
                              <a:gd name="T10" fmla="*/ 0 h 17417"/>
                              <a:gd name="T11" fmla="*/ 13077 w 13077"/>
                              <a:gd name="T12" fmla="*/ 17417 h 17417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3077" h="17417" fill="none" extrusionOk="0">
                                <a:moveTo>
                                  <a:pt x="301" y="17416"/>
                                </a:moveTo>
                                <a:cubicBezTo>
                                  <a:pt x="200" y="17342"/>
                                  <a:pt x="99" y="17267"/>
                                  <a:pt x="0" y="17191"/>
                                </a:cubicBezTo>
                              </a:path>
                              <a:path w="13077" h="17417" stroke="0" extrusionOk="0">
                                <a:moveTo>
                                  <a:pt x="301" y="17416"/>
                                </a:moveTo>
                                <a:cubicBezTo>
                                  <a:pt x="200" y="17342"/>
                                  <a:pt x="99" y="17267"/>
                                  <a:pt x="0" y="17191"/>
                                </a:cubicBezTo>
                                <a:lnTo>
                                  <a:pt x="13077" y="0"/>
                                </a:lnTo>
                                <a:lnTo>
                                  <a:pt x="301" y="174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44" name="Arc 11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61" y="2595"/>
                            <a:ext cx="220" cy="350"/>
                          </a:xfrm>
                          <a:custGeom>
                            <a:avLst/>
                            <a:gdLst>
                              <a:gd name="T0" fmla="*/ 0 w 12054"/>
                              <a:gd name="T1" fmla="*/ 0 h 18228"/>
                              <a:gd name="T2" fmla="*/ 0 w 12054"/>
                              <a:gd name="T3" fmla="*/ 0 h 18228"/>
                              <a:gd name="T4" fmla="*/ 0 w 12054"/>
                              <a:gd name="T5" fmla="*/ 0 h 18228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2054"/>
                              <a:gd name="T10" fmla="*/ 0 h 18228"/>
                              <a:gd name="T11" fmla="*/ 12054 w 12054"/>
                              <a:gd name="T12" fmla="*/ 18228 h 18228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2054" h="18228" fill="none" extrusionOk="0">
                                <a:moveTo>
                                  <a:pt x="465" y="18227"/>
                                </a:moveTo>
                                <a:cubicBezTo>
                                  <a:pt x="308" y="18128"/>
                                  <a:pt x="153" y="18027"/>
                                  <a:pt x="0" y="17923"/>
                                </a:cubicBezTo>
                              </a:path>
                              <a:path w="12054" h="18228" stroke="0" extrusionOk="0">
                                <a:moveTo>
                                  <a:pt x="465" y="18227"/>
                                </a:moveTo>
                                <a:cubicBezTo>
                                  <a:pt x="308" y="18128"/>
                                  <a:pt x="153" y="18027"/>
                                  <a:pt x="0" y="17923"/>
                                </a:cubicBezTo>
                                <a:lnTo>
                                  <a:pt x="12054" y="0"/>
                                </a:lnTo>
                                <a:lnTo>
                                  <a:pt x="465" y="1822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45" name="Arc 1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83" y="2595"/>
                            <a:ext cx="198" cy="362"/>
                          </a:xfrm>
                          <a:custGeom>
                            <a:avLst/>
                            <a:gdLst>
                              <a:gd name="T0" fmla="*/ 0 w 10883"/>
                              <a:gd name="T1" fmla="*/ 0 h 18851"/>
                              <a:gd name="T2" fmla="*/ 0 w 10883"/>
                              <a:gd name="T3" fmla="*/ 0 h 18851"/>
                              <a:gd name="T4" fmla="*/ 0 w 10883"/>
                              <a:gd name="T5" fmla="*/ 0 h 18851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0883"/>
                              <a:gd name="T10" fmla="*/ 0 h 18851"/>
                              <a:gd name="T11" fmla="*/ 10883 w 10883"/>
                              <a:gd name="T12" fmla="*/ 18851 h 18851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0883" h="18851" fill="none" extrusionOk="0">
                                <a:moveTo>
                                  <a:pt x="337" y="18851"/>
                                </a:moveTo>
                                <a:cubicBezTo>
                                  <a:pt x="224" y="18787"/>
                                  <a:pt x="112" y="18723"/>
                                  <a:pt x="0" y="18657"/>
                                </a:cubicBezTo>
                              </a:path>
                              <a:path w="10883" h="18851" stroke="0" extrusionOk="0">
                                <a:moveTo>
                                  <a:pt x="337" y="18851"/>
                                </a:moveTo>
                                <a:cubicBezTo>
                                  <a:pt x="224" y="18787"/>
                                  <a:pt x="112" y="18723"/>
                                  <a:pt x="0" y="18657"/>
                                </a:cubicBezTo>
                                <a:lnTo>
                                  <a:pt x="10883" y="0"/>
                                </a:lnTo>
                                <a:lnTo>
                                  <a:pt x="337" y="1885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46" name="Arc 11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04" y="2595"/>
                            <a:ext cx="177" cy="374"/>
                          </a:xfrm>
                          <a:custGeom>
                            <a:avLst/>
                            <a:gdLst>
                              <a:gd name="T0" fmla="*/ 0 w 9709"/>
                              <a:gd name="T1" fmla="*/ 0 h 19478"/>
                              <a:gd name="T2" fmla="*/ 0 w 9709"/>
                              <a:gd name="T3" fmla="*/ 0 h 19478"/>
                              <a:gd name="T4" fmla="*/ 0 w 9709"/>
                              <a:gd name="T5" fmla="*/ 0 h 19478"/>
                              <a:gd name="T6" fmla="*/ 0 60000 65536"/>
                              <a:gd name="T7" fmla="*/ 0 60000 65536"/>
                              <a:gd name="T8" fmla="*/ 0 60000 65536"/>
                              <a:gd name="T9" fmla="*/ 0 w 9709"/>
                              <a:gd name="T10" fmla="*/ 0 h 19478"/>
                              <a:gd name="T11" fmla="*/ 9709 w 9709"/>
                              <a:gd name="T12" fmla="*/ 19478 h 19478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9709" h="19478" fill="none" extrusionOk="0">
                                <a:moveTo>
                                  <a:pt x="372" y="19477"/>
                                </a:moveTo>
                                <a:cubicBezTo>
                                  <a:pt x="247" y="19418"/>
                                  <a:pt x="123" y="19357"/>
                                  <a:pt x="0" y="19294"/>
                                </a:cubicBezTo>
                              </a:path>
                              <a:path w="9709" h="19478" stroke="0" extrusionOk="0">
                                <a:moveTo>
                                  <a:pt x="372" y="19477"/>
                                </a:moveTo>
                                <a:cubicBezTo>
                                  <a:pt x="247" y="19418"/>
                                  <a:pt x="123" y="19357"/>
                                  <a:pt x="0" y="19294"/>
                                </a:cubicBezTo>
                                <a:lnTo>
                                  <a:pt x="9709" y="0"/>
                                </a:lnTo>
                                <a:lnTo>
                                  <a:pt x="372" y="1947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47" name="Arc 12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26" y="2595"/>
                            <a:ext cx="155" cy="384"/>
                          </a:xfrm>
                          <a:custGeom>
                            <a:avLst/>
                            <a:gdLst>
                              <a:gd name="T0" fmla="*/ 0 w 8517"/>
                              <a:gd name="T1" fmla="*/ 0 h 19991"/>
                              <a:gd name="T2" fmla="*/ 0 w 8517"/>
                              <a:gd name="T3" fmla="*/ 0 h 19991"/>
                              <a:gd name="T4" fmla="*/ 0 w 8517"/>
                              <a:gd name="T5" fmla="*/ 0 h 19991"/>
                              <a:gd name="T6" fmla="*/ 0 60000 65536"/>
                              <a:gd name="T7" fmla="*/ 0 60000 65536"/>
                              <a:gd name="T8" fmla="*/ 0 60000 65536"/>
                              <a:gd name="T9" fmla="*/ 0 w 8517"/>
                              <a:gd name="T10" fmla="*/ 0 h 19991"/>
                              <a:gd name="T11" fmla="*/ 8517 w 8517"/>
                              <a:gd name="T12" fmla="*/ 19991 h 19991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8517" h="19991" fill="none" extrusionOk="0">
                                <a:moveTo>
                                  <a:pt x="336" y="19990"/>
                                </a:moveTo>
                                <a:cubicBezTo>
                                  <a:pt x="223" y="19944"/>
                                  <a:pt x="111" y="19897"/>
                                  <a:pt x="0" y="19849"/>
                                </a:cubicBezTo>
                              </a:path>
                              <a:path w="8517" h="19991" stroke="0" extrusionOk="0">
                                <a:moveTo>
                                  <a:pt x="336" y="19990"/>
                                </a:moveTo>
                                <a:cubicBezTo>
                                  <a:pt x="223" y="19944"/>
                                  <a:pt x="111" y="19897"/>
                                  <a:pt x="0" y="19849"/>
                                </a:cubicBezTo>
                                <a:lnTo>
                                  <a:pt x="8517" y="0"/>
                                </a:lnTo>
                                <a:lnTo>
                                  <a:pt x="336" y="1999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48" name="Arc 12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47" y="2595"/>
                            <a:ext cx="134" cy="393"/>
                          </a:xfrm>
                          <a:custGeom>
                            <a:avLst/>
                            <a:gdLst>
                              <a:gd name="T0" fmla="*/ 0 w 7359"/>
                              <a:gd name="T1" fmla="*/ 0 h 20462"/>
                              <a:gd name="T2" fmla="*/ 0 w 7359"/>
                              <a:gd name="T3" fmla="*/ 0 h 20462"/>
                              <a:gd name="T4" fmla="*/ 0 w 7359"/>
                              <a:gd name="T5" fmla="*/ 0 h 20462"/>
                              <a:gd name="T6" fmla="*/ 0 60000 65536"/>
                              <a:gd name="T7" fmla="*/ 0 60000 65536"/>
                              <a:gd name="T8" fmla="*/ 0 60000 65536"/>
                              <a:gd name="T9" fmla="*/ 0 w 7359"/>
                              <a:gd name="T10" fmla="*/ 0 h 20462"/>
                              <a:gd name="T11" fmla="*/ 7359 w 7359"/>
                              <a:gd name="T12" fmla="*/ 20462 h 20462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7359" h="20462" fill="none" extrusionOk="0">
                                <a:moveTo>
                                  <a:pt x="440" y="20461"/>
                                </a:moveTo>
                                <a:cubicBezTo>
                                  <a:pt x="292" y="20412"/>
                                  <a:pt x="146" y="20360"/>
                                  <a:pt x="0" y="20307"/>
                                </a:cubicBezTo>
                              </a:path>
                              <a:path w="7359" h="20462" stroke="0" extrusionOk="0">
                                <a:moveTo>
                                  <a:pt x="440" y="20461"/>
                                </a:moveTo>
                                <a:cubicBezTo>
                                  <a:pt x="292" y="20412"/>
                                  <a:pt x="146" y="20360"/>
                                  <a:pt x="0" y="20307"/>
                                </a:cubicBezTo>
                                <a:lnTo>
                                  <a:pt x="7359" y="0"/>
                                </a:lnTo>
                                <a:lnTo>
                                  <a:pt x="440" y="2046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49" name="Arc 12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72" y="2595"/>
                            <a:ext cx="109" cy="401"/>
                          </a:xfrm>
                          <a:custGeom>
                            <a:avLst/>
                            <a:gdLst>
                              <a:gd name="T0" fmla="*/ 0 w 5994"/>
                              <a:gd name="T1" fmla="*/ 0 h 20876"/>
                              <a:gd name="T2" fmla="*/ 0 w 5994"/>
                              <a:gd name="T3" fmla="*/ 0 h 20876"/>
                              <a:gd name="T4" fmla="*/ 0 w 5994"/>
                              <a:gd name="T5" fmla="*/ 0 h 20876"/>
                              <a:gd name="T6" fmla="*/ 0 60000 65536"/>
                              <a:gd name="T7" fmla="*/ 0 60000 65536"/>
                              <a:gd name="T8" fmla="*/ 0 60000 65536"/>
                              <a:gd name="T9" fmla="*/ 0 w 5994"/>
                              <a:gd name="T10" fmla="*/ 0 h 20876"/>
                              <a:gd name="T11" fmla="*/ 5994 w 5994"/>
                              <a:gd name="T12" fmla="*/ 20876 h 2087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5994" h="20876" fill="none" extrusionOk="0">
                                <a:moveTo>
                                  <a:pt x="448" y="20876"/>
                                </a:moveTo>
                                <a:cubicBezTo>
                                  <a:pt x="298" y="20836"/>
                                  <a:pt x="149" y="20794"/>
                                  <a:pt x="0" y="20751"/>
                                </a:cubicBezTo>
                              </a:path>
                              <a:path w="5994" h="20876" stroke="0" extrusionOk="0">
                                <a:moveTo>
                                  <a:pt x="448" y="20876"/>
                                </a:moveTo>
                                <a:cubicBezTo>
                                  <a:pt x="298" y="20836"/>
                                  <a:pt x="149" y="20794"/>
                                  <a:pt x="0" y="20751"/>
                                </a:cubicBezTo>
                                <a:lnTo>
                                  <a:pt x="5994" y="0"/>
                                </a:lnTo>
                                <a:lnTo>
                                  <a:pt x="448" y="2087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50" name="Arc 12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96" y="2595"/>
                            <a:ext cx="85" cy="407"/>
                          </a:xfrm>
                          <a:custGeom>
                            <a:avLst/>
                            <a:gdLst>
                              <a:gd name="T0" fmla="*/ 0 w 4668"/>
                              <a:gd name="T1" fmla="*/ 0 h 21159"/>
                              <a:gd name="T2" fmla="*/ 0 w 4668"/>
                              <a:gd name="T3" fmla="*/ 0 h 21159"/>
                              <a:gd name="T4" fmla="*/ 0 w 4668"/>
                              <a:gd name="T5" fmla="*/ 0 h 21159"/>
                              <a:gd name="T6" fmla="*/ 0 60000 65536"/>
                              <a:gd name="T7" fmla="*/ 0 60000 65536"/>
                              <a:gd name="T8" fmla="*/ 0 60000 65536"/>
                              <a:gd name="T9" fmla="*/ 0 w 4668"/>
                              <a:gd name="T10" fmla="*/ 0 h 21159"/>
                              <a:gd name="T11" fmla="*/ 4668 w 4668"/>
                              <a:gd name="T12" fmla="*/ 21159 h 21159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4668" h="21159" fill="none" extrusionOk="0">
                                <a:moveTo>
                                  <a:pt x="325" y="21159"/>
                                </a:moveTo>
                                <a:cubicBezTo>
                                  <a:pt x="217" y="21136"/>
                                  <a:pt x="108" y="21113"/>
                                  <a:pt x="0" y="21089"/>
                                </a:cubicBezTo>
                              </a:path>
                              <a:path w="4668" h="21159" stroke="0" extrusionOk="0">
                                <a:moveTo>
                                  <a:pt x="325" y="21159"/>
                                </a:moveTo>
                                <a:cubicBezTo>
                                  <a:pt x="217" y="21136"/>
                                  <a:pt x="108" y="21113"/>
                                  <a:pt x="0" y="21089"/>
                                </a:cubicBezTo>
                                <a:lnTo>
                                  <a:pt x="4668" y="0"/>
                                </a:lnTo>
                                <a:lnTo>
                                  <a:pt x="325" y="2115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51" name="Arc 12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18" y="2595"/>
                            <a:ext cx="63" cy="411"/>
                          </a:xfrm>
                          <a:custGeom>
                            <a:avLst/>
                            <a:gdLst>
                              <a:gd name="T0" fmla="*/ 0 w 3464"/>
                              <a:gd name="T1" fmla="*/ 0 h 21396"/>
                              <a:gd name="T2" fmla="*/ 0 w 3464"/>
                              <a:gd name="T3" fmla="*/ 0 h 21396"/>
                              <a:gd name="T4" fmla="*/ 0 w 3464"/>
                              <a:gd name="T5" fmla="*/ 0 h 21396"/>
                              <a:gd name="T6" fmla="*/ 0 60000 65536"/>
                              <a:gd name="T7" fmla="*/ 0 60000 65536"/>
                              <a:gd name="T8" fmla="*/ 0 60000 65536"/>
                              <a:gd name="T9" fmla="*/ 0 w 3464"/>
                              <a:gd name="T10" fmla="*/ 0 h 21396"/>
                              <a:gd name="T11" fmla="*/ 3464 w 3464"/>
                              <a:gd name="T12" fmla="*/ 21396 h 2139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3464" h="21396" fill="none" extrusionOk="0">
                                <a:moveTo>
                                  <a:pt x="499" y="21395"/>
                                </a:moveTo>
                                <a:cubicBezTo>
                                  <a:pt x="332" y="21372"/>
                                  <a:pt x="166" y="21347"/>
                                  <a:pt x="0" y="21320"/>
                                </a:cubicBezTo>
                              </a:path>
                              <a:path w="3464" h="21396" stroke="0" extrusionOk="0">
                                <a:moveTo>
                                  <a:pt x="499" y="21395"/>
                                </a:moveTo>
                                <a:cubicBezTo>
                                  <a:pt x="332" y="21372"/>
                                  <a:pt x="166" y="21347"/>
                                  <a:pt x="0" y="21320"/>
                                </a:cubicBezTo>
                                <a:lnTo>
                                  <a:pt x="3464" y="0"/>
                                </a:lnTo>
                                <a:lnTo>
                                  <a:pt x="499" y="2139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52" name="Arc 12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42" y="2595"/>
                            <a:ext cx="39" cy="414"/>
                          </a:xfrm>
                          <a:custGeom>
                            <a:avLst/>
                            <a:gdLst>
                              <a:gd name="T0" fmla="*/ 0 w 2141"/>
                              <a:gd name="T1" fmla="*/ 0 h 21537"/>
                              <a:gd name="T2" fmla="*/ 0 w 2141"/>
                              <a:gd name="T3" fmla="*/ 0 h 21537"/>
                              <a:gd name="T4" fmla="*/ 0 w 2141"/>
                              <a:gd name="T5" fmla="*/ 0 h 21537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41"/>
                              <a:gd name="T10" fmla="*/ 0 h 21537"/>
                              <a:gd name="T11" fmla="*/ 2141 w 2141"/>
                              <a:gd name="T12" fmla="*/ 21537 h 21537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41" h="21537" fill="none" extrusionOk="0">
                                <a:moveTo>
                                  <a:pt x="491" y="21536"/>
                                </a:moveTo>
                                <a:cubicBezTo>
                                  <a:pt x="327" y="21524"/>
                                  <a:pt x="163" y="21509"/>
                                  <a:pt x="0" y="21493"/>
                                </a:cubicBezTo>
                              </a:path>
                              <a:path w="2141" h="21537" stroke="0" extrusionOk="0">
                                <a:moveTo>
                                  <a:pt x="491" y="21536"/>
                                </a:moveTo>
                                <a:cubicBezTo>
                                  <a:pt x="327" y="21524"/>
                                  <a:pt x="163" y="21509"/>
                                  <a:pt x="0" y="21493"/>
                                </a:cubicBezTo>
                                <a:lnTo>
                                  <a:pt x="2141" y="0"/>
                                </a:lnTo>
                                <a:lnTo>
                                  <a:pt x="491" y="2153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53" name="Arc 12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68" y="2595"/>
                            <a:ext cx="13" cy="415"/>
                          </a:xfrm>
                          <a:custGeom>
                            <a:avLst/>
                            <a:gdLst>
                              <a:gd name="T0" fmla="*/ 0 w 715"/>
                              <a:gd name="T1" fmla="*/ 0 h 21599"/>
                              <a:gd name="T2" fmla="*/ 0 w 715"/>
                              <a:gd name="T3" fmla="*/ 0 h 21599"/>
                              <a:gd name="T4" fmla="*/ 0 w 715"/>
                              <a:gd name="T5" fmla="*/ 0 h 21599"/>
                              <a:gd name="T6" fmla="*/ 0 60000 65536"/>
                              <a:gd name="T7" fmla="*/ 0 60000 65536"/>
                              <a:gd name="T8" fmla="*/ 0 60000 65536"/>
                              <a:gd name="T9" fmla="*/ 0 w 715"/>
                              <a:gd name="T10" fmla="*/ 0 h 21599"/>
                              <a:gd name="T11" fmla="*/ 715 w 715"/>
                              <a:gd name="T12" fmla="*/ 21599 h 21599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715" h="21599" fill="none" extrusionOk="0">
                                <a:moveTo>
                                  <a:pt x="495" y="21598"/>
                                </a:moveTo>
                                <a:cubicBezTo>
                                  <a:pt x="329" y="21597"/>
                                  <a:pt x="164" y="21593"/>
                                  <a:pt x="-1" y="21588"/>
                                </a:cubicBezTo>
                              </a:path>
                              <a:path w="715" h="21599" stroke="0" extrusionOk="0">
                                <a:moveTo>
                                  <a:pt x="495" y="21598"/>
                                </a:moveTo>
                                <a:cubicBezTo>
                                  <a:pt x="329" y="21597"/>
                                  <a:pt x="164" y="21593"/>
                                  <a:pt x="-1" y="21588"/>
                                </a:cubicBezTo>
                                <a:lnTo>
                                  <a:pt x="715" y="0"/>
                                </a:lnTo>
                                <a:lnTo>
                                  <a:pt x="495" y="2159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54" name="Arc 12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5" y="2700"/>
                            <a:ext cx="8" cy="310"/>
                          </a:xfrm>
                          <a:custGeom>
                            <a:avLst/>
                            <a:gdLst>
                              <a:gd name="T0" fmla="*/ 0 w 207"/>
                              <a:gd name="T1" fmla="*/ 0 h 21600"/>
                              <a:gd name="T2" fmla="*/ 0 w 207"/>
                              <a:gd name="T3" fmla="*/ 0 h 21600"/>
                              <a:gd name="T4" fmla="*/ 0 w 207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07"/>
                              <a:gd name="T10" fmla="*/ 0 h 21600"/>
                              <a:gd name="T11" fmla="*/ 207 w 207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07" h="21600" fill="none" extrusionOk="0">
                                <a:moveTo>
                                  <a:pt x="207" y="21599"/>
                                </a:moveTo>
                                <a:cubicBezTo>
                                  <a:pt x="155" y="21599"/>
                                  <a:pt x="103" y="21599"/>
                                  <a:pt x="52" y="21600"/>
                                </a:cubicBezTo>
                                <a:cubicBezTo>
                                  <a:pt x="34" y="21600"/>
                                  <a:pt x="17" y="21599"/>
                                  <a:pt x="0" y="21599"/>
                                </a:cubicBezTo>
                              </a:path>
                              <a:path w="207" h="21600" stroke="0" extrusionOk="0">
                                <a:moveTo>
                                  <a:pt x="207" y="21599"/>
                                </a:moveTo>
                                <a:cubicBezTo>
                                  <a:pt x="155" y="21599"/>
                                  <a:pt x="103" y="21599"/>
                                  <a:pt x="52" y="21600"/>
                                </a:cubicBezTo>
                                <a:cubicBezTo>
                                  <a:pt x="34" y="21600"/>
                                  <a:pt x="17" y="21599"/>
                                  <a:pt x="0" y="21599"/>
                                </a:cubicBezTo>
                                <a:lnTo>
                                  <a:pt x="52" y="0"/>
                                </a:lnTo>
                                <a:lnTo>
                                  <a:pt x="207" y="2159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55" name="Arc 12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7" y="2700"/>
                            <a:ext cx="29" cy="310"/>
                          </a:xfrm>
                          <a:custGeom>
                            <a:avLst/>
                            <a:gdLst>
                              <a:gd name="T0" fmla="*/ 0 w 750"/>
                              <a:gd name="T1" fmla="*/ 0 h 21593"/>
                              <a:gd name="T2" fmla="*/ 0 w 750"/>
                              <a:gd name="T3" fmla="*/ 0 h 21593"/>
                              <a:gd name="T4" fmla="*/ 0 w 750"/>
                              <a:gd name="T5" fmla="*/ 0 h 21593"/>
                              <a:gd name="T6" fmla="*/ 0 60000 65536"/>
                              <a:gd name="T7" fmla="*/ 0 60000 65536"/>
                              <a:gd name="T8" fmla="*/ 0 60000 65536"/>
                              <a:gd name="T9" fmla="*/ 0 w 750"/>
                              <a:gd name="T10" fmla="*/ 0 h 21593"/>
                              <a:gd name="T11" fmla="*/ 750 w 750"/>
                              <a:gd name="T12" fmla="*/ 21593 h 21593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750" h="21593" fill="none" extrusionOk="0">
                                <a:moveTo>
                                  <a:pt x="749" y="21586"/>
                                </a:moveTo>
                                <a:cubicBezTo>
                                  <a:pt x="689" y="21589"/>
                                  <a:pt x="629" y="21590"/>
                                  <a:pt x="568" y="21592"/>
                                </a:cubicBezTo>
                              </a:path>
                              <a:path w="750" h="21593" stroke="0" extrusionOk="0">
                                <a:moveTo>
                                  <a:pt x="749" y="21586"/>
                                </a:moveTo>
                                <a:cubicBezTo>
                                  <a:pt x="689" y="21589"/>
                                  <a:pt x="629" y="21590"/>
                                  <a:pt x="568" y="21592"/>
                                </a:cubicBezTo>
                                <a:lnTo>
                                  <a:pt x="0" y="0"/>
                                </a:lnTo>
                                <a:lnTo>
                                  <a:pt x="749" y="2158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56" name="Arc 12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7" y="2700"/>
                            <a:ext cx="53" cy="310"/>
                          </a:xfrm>
                          <a:custGeom>
                            <a:avLst/>
                            <a:gdLst>
                              <a:gd name="T0" fmla="*/ 0 w 1369"/>
                              <a:gd name="T1" fmla="*/ 0 h 21567"/>
                              <a:gd name="T2" fmla="*/ 0 w 1369"/>
                              <a:gd name="T3" fmla="*/ 0 h 21567"/>
                              <a:gd name="T4" fmla="*/ 0 w 1369"/>
                              <a:gd name="T5" fmla="*/ 0 h 21567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369"/>
                              <a:gd name="T10" fmla="*/ 0 h 21567"/>
                              <a:gd name="T11" fmla="*/ 1369 w 1369"/>
                              <a:gd name="T12" fmla="*/ 21567 h 21567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369" h="21567" fill="none" extrusionOk="0">
                                <a:moveTo>
                                  <a:pt x="1368" y="21556"/>
                                </a:moveTo>
                                <a:cubicBezTo>
                                  <a:pt x="1308" y="21560"/>
                                  <a:pt x="1248" y="21563"/>
                                  <a:pt x="1188" y="21567"/>
                                </a:cubicBezTo>
                              </a:path>
                              <a:path w="1369" h="21567" stroke="0" extrusionOk="0">
                                <a:moveTo>
                                  <a:pt x="1368" y="21556"/>
                                </a:moveTo>
                                <a:cubicBezTo>
                                  <a:pt x="1308" y="21560"/>
                                  <a:pt x="1248" y="21563"/>
                                  <a:pt x="1188" y="21567"/>
                                </a:cubicBezTo>
                                <a:lnTo>
                                  <a:pt x="0" y="0"/>
                                </a:lnTo>
                                <a:lnTo>
                                  <a:pt x="1368" y="2155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57" name="Arc 13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7" y="2700"/>
                            <a:ext cx="79" cy="309"/>
                          </a:xfrm>
                          <a:custGeom>
                            <a:avLst/>
                            <a:gdLst>
                              <a:gd name="T0" fmla="*/ 0 w 2042"/>
                              <a:gd name="T1" fmla="*/ 0 h 21520"/>
                              <a:gd name="T2" fmla="*/ 0 w 2042"/>
                              <a:gd name="T3" fmla="*/ 0 h 21520"/>
                              <a:gd name="T4" fmla="*/ 0 w 2042"/>
                              <a:gd name="T5" fmla="*/ 0 h 2152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042"/>
                              <a:gd name="T10" fmla="*/ 0 h 21520"/>
                              <a:gd name="T11" fmla="*/ 2042 w 2042"/>
                              <a:gd name="T12" fmla="*/ 21520 h 2152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042" h="21520" fill="none" extrusionOk="0">
                                <a:moveTo>
                                  <a:pt x="2042" y="21503"/>
                                </a:moveTo>
                                <a:cubicBezTo>
                                  <a:pt x="1982" y="21508"/>
                                  <a:pt x="1922" y="21514"/>
                                  <a:pt x="1861" y="21519"/>
                                </a:cubicBezTo>
                              </a:path>
                              <a:path w="2042" h="21520" stroke="0" extrusionOk="0">
                                <a:moveTo>
                                  <a:pt x="2042" y="21503"/>
                                </a:moveTo>
                                <a:cubicBezTo>
                                  <a:pt x="1982" y="21508"/>
                                  <a:pt x="1922" y="21514"/>
                                  <a:pt x="1861" y="21519"/>
                                </a:cubicBezTo>
                                <a:lnTo>
                                  <a:pt x="0" y="0"/>
                                </a:lnTo>
                                <a:lnTo>
                                  <a:pt x="2042" y="2150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58" name="Arc 13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7" y="2700"/>
                            <a:ext cx="103" cy="308"/>
                          </a:xfrm>
                          <a:custGeom>
                            <a:avLst/>
                            <a:gdLst>
                              <a:gd name="T0" fmla="*/ 0 w 2662"/>
                              <a:gd name="T1" fmla="*/ 0 h 21457"/>
                              <a:gd name="T2" fmla="*/ 0 w 2662"/>
                              <a:gd name="T3" fmla="*/ 0 h 21457"/>
                              <a:gd name="T4" fmla="*/ 0 w 2662"/>
                              <a:gd name="T5" fmla="*/ 0 h 21457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662"/>
                              <a:gd name="T10" fmla="*/ 0 h 21457"/>
                              <a:gd name="T11" fmla="*/ 2662 w 2662"/>
                              <a:gd name="T12" fmla="*/ 21457 h 21457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662" h="21457" fill="none" extrusionOk="0">
                                <a:moveTo>
                                  <a:pt x="2662" y="21435"/>
                                </a:moveTo>
                                <a:cubicBezTo>
                                  <a:pt x="2602" y="21442"/>
                                  <a:pt x="2543" y="21449"/>
                                  <a:pt x="2483" y="21456"/>
                                </a:cubicBezTo>
                              </a:path>
                              <a:path w="2662" h="21457" stroke="0" extrusionOk="0">
                                <a:moveTo>
                                  <a:pt x="2662" y="21435"/>
                                </a:moveTo>
                                <a:cubicBezTo>
                                  <a:pt x="2602" y="21442"/>
                                  <a:pt x="2543" y="21449"/>
                                  <a:pt x="2483" y="21456"/>
                                </a:cubicBezTo>
                                <a:lnTo>
                                  <a:pt x="0" y="0"/>
                                </a:lnTo>
                                <a:lnTo>
                                  <a:pt x="2662" y="2143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59" name="Arc 13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7" y="2700"/>
                            <a:ext cx="127" cy="307"/>
                          </a:xfrm>
                          <a:custGeom>
                            <a:avLst/>
                            <a:gdLst>
                              <a:gd name="T0" fmla="*/ 0 w 3280"/>
                              <a:gd name="T1" fmla="*/ 0 h 21376"/>
                              <a:gd name="T2" fmla="*/ 0 w 3280"/>
                              <a:gd name="T3" fmla="*/ 0 h 21376"/>
                              <a:gd name="T4" fmla="*/ 0 w 3280"/>
                              <a:gd name="T5" fmla="*/ 0 h 21376"/>
                              <a:gd name="T6" fmla="*/ 0 60000 65536"/>
                              <a:gd name="T7" fmla="*/ 0 60000 65536"/>
                              <a:gd name="T8" fmla="*/ 0 60000 65536"/>
                              <a:gd name="T9" fmla="*/ 0 w 3280"/>
                              <a:gd name="T10" fmla="*/ 0 h 21376"/>
                              <a:gd name="T11" fmla="*/ 3280 w 3280"/>
                              <a:gd name="T12" fmla="*/ 21376 h 2137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3280" h="21376" fill="none" extrusionOk="0">
                                <a:moveTo>
                                  <a:pt x="3279" y="21349"/>
                                </a:moveTo>
                                <a:cubicBezTo>
                                  <a:pt x="3220" y="21358"/>
                                  <a:pt x="3162" y="21367"/>
                                  <a:pt x="3102" y="21375"/>
                                </a:cubicBezTo>
                              </a:path>
                              <a:path w="3280" h="21376" stroke="0" extrusionOk="0">
                                <a:moveTo>
                                  <a:pt x="3279" y="21349"/>
                                </a:moveTo>
                                <a:cubicBezTo>
                                  <a:pt x="3220" y="21358"/>
                                  <a:pt x="3162" y="21367"/>
                                  <a:pt x="3102" y="21375"/>
                                </a:cubicBezTo>
                                <a:lnTo>
                                  <a:pt x="0" y="0"/>
                                </a:lnTo>
                                <a:lnTo>
                                  <a:pt x="3279" y="2134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60" name="Arc 13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7" y="2700"/>
                            <a:ext cx="151" cy="305"/>
                          </a:xfrm>
                          <a:custGeom>
                            <a:avLst/>
                            <a:gdLst>
                              <a:gd name="T0" fmla="*/ 0 w 3906"/>
                              <a:gd name="T1" fmla="*/ 0 h 21278"/>
                              <a:gd name="T2" fmla="*/ 0 w 3906"/>
                              <a:gd name="T3" fmla="*/ 0 h 21278"/>
                              <a:gd name="T4" fmla="*/ 0 w 3906"/>
                              <a:gd name="T5" fmla="*/ 0 h 21278"/>
                              <a:gd name="T6" fmla="*/ 0 60000 65536"/>
                              <a:gd name="T7" fmla="*/ 0 60000 65536"/>
                              <a:gd name="T8" fmla="*/ 0 60000 65536"/>
                              <a:gd name="T9" fmla="*/ 0 w 3906"/>
                              <a:gd name="T10" fmla="*/ 0 h 21278"/>
                              <a:gd name="T11" fmla="*/ 3906 w 3906"/>
                              <a:gd name="T12" fmla="*/ 21278 h 21278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3906" h="21278" fill="none" extrusionOk="0">
                                <a:moveTo>
                                  <a:pt x="3905" y="21243"/>
                                </a:moveTo>
                                <a:cubicBezTo>
                                  <a:pt x="3843" y="21255"/>
                                  <a:pt x="3780" y="21266"/>
                                  <a:pt x="3717" y="21277"/>
                                </a:cubicBezTo>
                              </a:path>
                              <a:path w="3906" h="21278" stroke="0" extrusionOk="0">
                                <a:moveTo>
                                  <a:pt x="3905" y="21243"/>
                                </a:moveTo>
                                <a:cubicBezTo>
                                  <a:pt x="3843" y="21255"/>
                                  <a:pt x="3780" y="21266"/>
                                  <a:pt x="3717" y="21277"/>
                                </a:cubicBezTo>
                                <a:lnTo>
                                  <a:pt x="0" y="0"/>
                                </a:lnTo>
                                <a:lnTo>
                                  <a:pt x="3905" y="212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61" name="Arc 13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7" y="2700"/>
                            <a:ext cx="178" cy="304"/>
                          </a:xfrm>
                          <a:custGeom>
                            <a:avLst/>
                            <a:gdLst>
                              <a:gd name="T0" fmla="*/ 0 w 4579"/>
                              <a:gd name="T1" fmla="*/ 0 h 21159"/>
                              <a:gd name="T2" fmla="*/ 0 w 4579"/>
                              <a:gd name="T3" fmla="*/ 0 h 21159"/>
                              <a:gd name="T4" fmla="*/ 0 w 4579"/>
                              <a:gd name="T5" fmla="*/ 0 h 21159"/>
                              <a:gd name="T6" fmla="*/ 0 60000 65536"/>
                              <a:gd name="T7" fmla="*/ 0 60000 65536"/>
                              <a:gd name="T8" fmla="*/ 0 60000 65536"/>
                              <a:gd name="T9" fmla="*/ 0 w 4579"/>
                              <a:gd name="T10" fmla="*/ 0 h 21159"/>
                              <a:gd name="T11" fmla="*/ 4579 w 4579"/>
                              <a:gd name="T12" fmla="*/ 21159 h 21159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4579" h="21159" fill="none" extrusionOk="0">
                                <a:moveTo>
                                  <a:pt x="4579" y="21109"/>
                                </a:moveTo>
                                <a:cubicBezTo>
                                  <a:pt x="4500" y="21126"/>
                                  <a:pt x="4421" y="21142"/>
                                  <a:pt x="4342" y="21159"/>
                                </a:cubicBezTo>
                              </a:path>
                              <a:path w="4579" h="21159" stroke="0" extrusionOk="0">
                                <a:moveTo>
                                  <a:pt x="4579" y="21109"/>
                                </a:moveTo>
                                <a:cubicBezTo>
                                  <a:pt x="4500" y="21126"/>
                                  <a:pt x="4421" y="21142"/>
                                  <a:pt x="4342" y="21159"/>
                                </a:cubicBezTo>
                                <a:lnTo>
                                  <a:pt x="0" y="0"/>
                                </a:lnTo>
                                <a:lnTo>
                                  <a:pt x="4579" y="2110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62" name="Arc 13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7" y="2700"/>
                            <a:ext cx="202" cy="302"/>
                          </a:xfrm>
                          <a:custGeom>
                            <a:avLst/>
                            <a:gdLst>
                              <a:gd name="T0" fmla="*/ 0 w 5199"/>
                              <a:gd name="T1" fmla="*/ 0 h 21016"/>
                              <a:gd name="T2" fmla="*/ 0 w 5199"/>
                              <a:gd name="T3" fmla="*/ 0 h 21016"/>
                              <a:gd name="T4" fmla="*/ 0 w 5199"/>
                              <a:gd name="T5" fmla="*/ 0 h 21016"/>
                              <a:gd name="T6" fmla="*/ 0 60000 65536"/>
                              <a:gd name="T7" fmla="*/ 0 60000 65536"/>
                              <a:gd name="T8" fmla="*/ 0 60000 65536"/>
                              <a:gd name="T9" fmla="*/ 0 w 5199"/>
                              <a:gd name="T10" fmla="*/ 0 h 21016"/>
                              <a:gd name="T11" fmla="*/ 5199 w 5199"/>
                              <a:gd name="T12" fmla="*/ 21016 h 2101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5199" h="21016" fill="none" extrusionOk="0">
                                <a:moveTo>
                                  <a:pt x="5198" y="20964"/>
                                </a:moveTo>
                                <a:cubicBezTo>
                                  <a:pt x="5128" y="20982"/>
                                  <a:pt x="5058" y="20999"/>
                                  <a:pt x="4988" y="21016"/>
                                </a:cubicBezTo>
                              </a:path>
                              <a:path w="5199" h="21016" stroke="0" extrusionOk="0">
                                <a:moveTo>
                                  <a:pt x="5198" y="20964"/>
                                </a:moveTo>
                                <a:cubicBezTo>
                                  <a:pt x="5128" y="20982"/>
                                  <a:pt x="5058" y="20999"/>
                                  <a:pt x="4988" y="21016"/>
                                </a:cubicBezTo>
                                <a:lnTo>
                                  <a:pt x="0" y="0"/>
                                </a:lnTo>
                                <a:lnTo>
                                  <a:pt x="5198" y="2096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63" name="Arc 1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7" y="2700"/>
                            <a:ext cx="226" cy="299"/>
                          </a:xfrm>
                          <a:custGeom>
                            <a:avLst/>
                            <a:gdLst>
                              <a:gd name="T0" fmla="*/ 0 w 5838"/>
                              <a:gd name="T1" fmla="*/ 0 h 20854"/>
                              <a:gd name="T2" fmla="*/ 0 w 5838"/>
                              <a:gd name="T3" fmla="*/ 0 h 20854"/>
                              <a:gd name="T4" fmla="*/ 0 w 5838"/>
                              <a:gd name="T5" fmla="*/ 0 h 20854"/>
                              <a:gd name="T6" fmla="*/ 0 60000 65536"/>
                              <a:gd name="T7" fmla="*/ 0 60000 65536"/>
                              <a:gd name="T8" fmla="*/ 0 60000 65536"/>
                              <a:gd name="T9" fmla="*/ 0 w 5838"/>
                              <a:gd name="T10" fmla="*/ 0 h 20854"/>
                              <a:gd name="T11" fmla="*/ 5838 w 5838"/>
                              <a:gd name="T12" fmla="*/ 20854 h 20854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5838" h="20854" fill="none" extrusionOk="0">
                                <a:moveTo>
                                  <a:pt x="5838" y="20796"/>
                                </a:moveTo>
                                <a:cubicBezTo>
                                  <a:pt x="5768" y="20815"/>
                                  <a:pt x="5698" y="20834"/>
                                  <a:pt x="5627" y="20853"/>
                                </a:cubicBezTo>
                              </a:path>
                              <a:path w="5838" h="20854" stroke="0" extrusionOk="0">
                                <a:moveTo>
                                  <a:pt x="5838" y="20796"/>
                                </a:moveTo>
                                <a:cubicBezTo>
                                  <a:pt x="5768" y="20815"/>
                                  <a:pt x="5698" y="20834"/>
                                  <a:pt x="5627" y="20853"/>
                                </a:cubicBezTo>
                                <a:lnTo>
                                  <a:pt x="0" y="0"/>
                                </a:lnTo>
                                <a:lnTo>
                                  <a:pt x="5838" y="2079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64" name="Arc 13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7" y="2700"/>
                            <a:ext cx="251" cy="297"/>
                          </a:xfrm>
                          <a:custGeom>
                            <a:avLst/>
                            <a:gdLst>
                              <a:gd name="T0" fmla="*/ 0 w 6465"/>
                              <a:gd name="T1" fmla="*/ 0 h 20667"/>
                              <a:gd name="T2" fmla="*/ 0 w 6465"/>
                              <a:gd name="T3" fmla="*/ 0 h 20667"/>
                              <a:gd name="T4" fmla="*/ 0 w 6465"/>
                              <a:gd name="T5" fmla="*/ 0 h 20667"/>
                              <a:gd name="T6" fmla="*/ 0 60000 65536"/>
                              <a:gd name="T7" fmla="*/ 0 60000 65536"/>
                              <a:gd name="T8" fmla="*/ 0 60000 65536"/>
                              <a:gd name="T9" fmla="*/ 0 w 6465"/>
                              <a:gd name="T10" fmla="*/ 0 h 20667"/>
                              <a:gd name="T11" fmla="*/ 6465 w 6465"/>
                              <a:gd name="T12" fmla="*/ 20667 h 20667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6465" h="20667" fill="none" extrusionOk="0">
                                <a:moveTo>
                                  <a:pt x="6464" y="20609"/>
                                </a:moveTo>
                                <a:cubicBezTo>
                                  <a:pt x="6403" y="20629"/>
                                  <a:pt x="6341" y="20648"/>
                                  <a:pt x="6279" y="20666"/>
                                </a:cubicBezTo>
                              </a:path>
                              <a:path w="6465" h="20667" stroke="0" extrusionOk="0">
                                <a:moveTo>
                                  <a:pt x="6464" y="20609"/>
                                </a:moveTo>
                                <a:cubicBezTo>
                                  <a:pt x="6403" y="20629"/>
                                  <a:pt x="6341" y="20648"/>
                                  <a:pt x="6279" y="20666"/>
                                </a:cubicBezTo>
                                <a:lnTo>
                                  <a:pt x="0" y="0"/>
                                </a:lnTo>
                                <a:lnTo>
                                  <a:pt x="6464" y="2060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65" name="Arc 13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7" y="2700"/>
                            <a:ext cx="275" cy="294"/>
                          </a:xfrm>
                          <a:custGeom>
                            <a:avLst/>
                            <a:gdLst>
                              <a:gd name="T0" fmla="*/ 0 w 7087"/>
                              <a:gd name="T1" fmla="*/ 0 h 20475"/>
                              <a:gd name="T2" fmla="*/ 0 w 7087"/>
                              <a:gd name="T3" fmla="*/ 0 h 20475"/>
                              <a:gd name="T4" fmla="*/ 0 w 7087"/>
                              <a:gd name="T5" fmla="*/ 0 h 20475"/>
                              <a:gd name="T6" fmla="*/ 0 60000 65536"/>
                              <a:gd name="T7" fmla="*/ 0 60000 65536"/>
                              <a:gd name="T8" fmla="*/ 0 60000 65536"/>
                              <a:gd name="T9" fmla="*/ 0 w 7087"/>
                              <a:gd name="T10" fmla="*/ 0 h 20475"/>
                              <a:gd name="T11" fmla="*/ 7087 w 7087"/>
                              <a:gd name="T12" fmla="*/ 20475 h 20475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7087" h="20475" fill="none" extrusionOk="0">
                                <a:moveTo>
                                  <a:pt x="7087" y="20404"/>
                                </a:moveTo>
                                <a:cubicBezTo>
                                  <a:pt x="7018" y="20428"/>
                                  <a:pt x="6949" y="20451"/>
                                  <a:pt x="6879" y="20474"/>
                                </a:cubicBezTo>
                              </a:path>
                              <a:path w="7087" h="20475" stroke="0" extrusionOk="0">
                                <a:moveTo>
                                  <a:pt x="7087" y="20404"/>
                                </a:moveTo>
                                <a:cubicBezTo>
                                  <a:pt x="7018" y="20428"/>
                                  <a:pt x="6949" y="20451"/>
                                  <a:pt x="6879" y="20474"/>
                                </a:cubicBezTo>
                                <a:lnTo>
                                  <a:pt x="0" y="0"/>
                                </a:lnTo>
                                <a:lnTo>
                                  <a:pt x="7087" y="2040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66" name="Arc 1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7" y="2700"/>
                            <a:ext cx="298" cy="291"/>
                          </a:xfrm>
                          <a:custGeom>
                            <a:avLst/>
                            <a:gdLst>
                              <a:gd name="T0" fmla="*/ 0 w 7680"/>
                              <a:gd name="T1" fmla="*/ 0 h 20265"/>
                              <a:gd name="T2" fmla="*/ 0 w 7680"/>
                              <a:gd name="T3" fmla="*/ 0 h 20265"/>
                              <a:gd name="T4" fmla="*/ 0 w 7680"/>
                              <a:gd name="T5" fmla="*/ 0 h 20265"/>
                              <a:gd name="T6" fmla="*/ 0 60000 65536"/>
                              <a:gd name="T7" fmla="*/ 0 60000 65536"/>
                              <a:gd name="T8" fmla="*/ 0 60000 65536"/>
                              <a:gd name="T9" fmla="*/ 0 w 7680"/>
                              <a:gd name="T10" fmla="*/ 0 h 20265"/>
                              <a:gd name="T11" fmla="*/ 7680 w 7680"/>
                              <a:gd name="T12" fmla="*/ 20265 h 20265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7680" h="20265" fill="none" extrusionOk="0">
                                <a:moveTo>
                                  <a:pt x="7679" y="20188"/>
                                </a:moveTo>
                                <a:cubicBezTo>
                                  <a:pt x="7611" y="20214"/>
                                  <a:pt x="7543" y="20240"/>
                                  <a:pt x="7475" y="20265"/>
                                </a:cubicBezTo>
                              </a:path>
                              <a:path w="7680" h="20265" stroke="0" extrusionOk="0">
                                <a:moveTo>
                                  <a:pt x="7679" y="20188"/>
                                </a:moveTo>
                                <a:cubicBezTo>
                                  <a:pt x="7611" y="20214"/>
                                  <a:pt x="7543" y="20240"/>
                                  <a:pt x="7475" y="20265"/>
                                </a:cubicBezTo>
                                <a:lnTo>
                                  <a:pt x="0" y="0"/>
                                </a:lnTo>
                                <a:lnTo>
                                  <a:pt x="7679" y="2018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67" name="Arc 1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7" y="2700"/>
                            <a:ext cx="324" cy="287"/>
                          </a:xfrm>
                          <a:custGeom>
                            <a:avLst/>
                            <a:gdLst>
                              <a:gd name="T0" fmla="*/ 1 w 8356"/>
                              <a:gd name="T1" fmla="*/ 0 h 20021"/>
                              <a:gd name="T2" fmla="*/ 0 w 8356"/>
                              <a:gd name="T3" fmla="*/ 0 h 20021"/>
                              <a:gd name="T4" fmla="*/ 0 w 8356"/>
                              <a:gd name="T5" fmla="*/ 0 h 20021"/>
                              <a:gd name="T6" fmla="*/ 0 60000 65536"/>
                              <a:gd name="T7" fmla="*/ 0 60000 65536"/>
                              <a:gd name="T8" fmla="*/ 0 60000 65536"/>
                              <a:gd name="T9" fmla="*/ 0 w 8356"/>
                              <a:gd name="T10" fmla="*/ 0 h 20021"/>
                              <a:gd name="T11" fmla="*/ 8356 w 8356"/>
                              <a:gd name="T12" fmla="*/ 20021 h 20021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8356" h="20021" fill="none" extrusionOk="0">
                                <a:moveTo>
                                  <a:pt x="8356" y="19918"/>
                                </a:moveTo>
                                <a:cubicBezTo>
                                  <a:pt x="8273" y="19952"/>
                                  <a:pt x="8190" y="19986"/>
                                  <a:pt x="8107" y="20020"/>
                                </a:cubicBezTo>
                              </a:path>
                              <a:path w="8356" h="20021" stroke="0" extrusionOk="0">
                                <a:moveTo>
                                  <a:pt x="8356" y="19918"/>
                                </a:moveTo>
                                <a:cubicBezTo>
                                  <a:pt x="8273" y="19952"/>
                                  <a:pt x="8190" y="19986"/>
                                  <a:pt x="8107" y="20020"/>
                                </a:cubicBezTo>
                                <a:lnTo>
                                  <a:pt x="0" y="0"/>
                                </a:lnTo>
                                <a:lnTo>
                                  <a:pt x="8356" y="1991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68" name="Arc 14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7" y="2700"/>
                            <a:ext cx="348" cy="284"/>
                          </a:xfrm>
                          <a:custGeom>
                            <a:avLst/>
                            <a:gdLst>
                              <a:gd name="T0" fmla="*/ 1 w 8980"/>
                              <a:gd name="T1" fmla="*/ 0 h 19756"/>
                              <a:gd name="T2" fmla="*/ 1 w 8980"/>
                              <a:gd name="T3" fmla="*/ 0 h 19756"/>
                              <a:gd name="T4" fmla="*/ 0 w 8980"/>
                              <a:gd name="T5" fmla="*/ 0 h 19756"/>
                              <a:gd name="T6" fmla="*/ 0 60000 65536"/>
                              <a:gd name="T7" fmla="*/ 0 60000 65536"/>
                              <a:gd name="T8" fmla="*/ 0 60000 65536"/>
                              <a:gd name="T9" fmla="*/ 0 w 8980"/>
                              <a:gd name="T10" fmla="*/ 0 h 19756"/>
                              <a:gd name="T11" fmla="*/ 8980 w 8980"/>
                              <a:gd name="T12" fmla="*/ 19756 h 1975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8980" h="19756" fill="none" extrusionOk="0">
                                <a:moveTo>
                                  <a:pt x="8979" y="19644"/>
                                </a:moveTo>
                                <a:cubicBezTo>
                                  <a:pt x="8898" y="19682"/>
                                  <a:pt x="8816" y="19719"/>
                                  <a:pt x="8733" y="19755"/>
                                </a:cubicBezTo>
                              </a:path>
                              <a:path w="8980" h="19756" stroke="0" extrusionOk="0">
                                <a:moveTo>
                                  <a:pt x="8979" y="19644"/>
                                </a:moveTo>
                                <a:cubicBezTo>
                                  <a:pt x="8898" y="19682"/>
                                  <a:pt x="8816" y="19719"/>
                                  <a:pt x="8733" y="19755"/>
                                </a:cubicBezTo>
                                <a:lnTo>
                                  <a:pt x="0" y="0"/>
                                </a:lnTo>
                                <a:lnTo>
                                  <a:pt x="8979" y="1964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69" name="Arc 14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7" y="2700"/>
                            <a:ext cx="373" cy="279"/>
                          </a:xfrm>
                          <a:custGeom>
                            <a:avLst/>
                            <a:gdLst>
                              <a:gd name="T0" fmla="*/ 1 w 9615"/>
                              <a:gd name="T1" fmla="*/ 0 h 19461"/>
                              <a:gd name="T2" fmla="*/ 1 w 9615"/>
                              <a:gd name="T3" fmla="*/ 0 h 19461"/>
                              <a:gd name="T4" fmla="*/ 0 w 9615"/>
                              <a:gd name="T5" fmla="*/ 0 h 19461"/>
                              <a:gd name="T6" fmla="*/ 0 60000 65536"/>
                              <a:gd name="T7" fmla="*/ 0 60000 65536"/>
                              <a:gd name="T8" fmla="*/ 0 60000 65536"/>
                              <a:gd name="T9" fmla="*/ 0 w 9615"/>
                              <a:gd name="T10" fmla="*/ 0 h 19461"/>
                              <a:gd name="T11" fmla="*/ 9615 w 9615"/>
                              <a:gd name="T12" fmla="*/ 19461 h 19461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9615" h="19461" fill="none" extrusionOk="0">
                                <a:moveTo>
                                  <a:pt x="9614" y="19341"/>
                                </a:moveTo>
                                <a:cubicBezTo>
                                  <a:pt x="9534" y="19382"/>
                                  <a:pt x="9453" y="19421"/>
                                  <a:pt x="9371" y="19460"/>
                                </a:cubicBezTo>
                              </a:path>
                              <a:path w="9615" h="19461" stroke="0" extrusionOk="0">
                                <a:moveTo>
                                  <a:pt x="9614" y="19341"/>
                                </a:moveTo>
                                <a:cubicBezTo>
                                  <a:pt x="9534" y="19382"/>
                                  <a:pt x="9453" y="19421"/>
                                  <a:pt x="9371" y="19460"/>
                                </a:cubicBezTo>
                                <a:lnTo>
                                  <a:pt x="0" y="0"/>
                                </a:lnTo>
                                <a:lnTo>
                                  <a:pt x="9614" y="1934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70" name="Arc 14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7" y="2700"/>
                            <a:ext cx="395" cy="275"/>
                          </a:xfrm>
                          <a:custGeom>
                            <a:avLst/>
                            <a:gdLst>
                              <a:gd name="T0" fmla="*/ 1 w 10198"/>
                              <a:gd name="T1" fmla="*/ 0 h 19142"/>
                              <a:gd name="T2" fmla="*/ 1 w 10198"/>
                              <a:gd name="T3" fmla="*/ 0 h 19142"/>
                              <a:gd name="T4" fmla="*/ 0 w 10198"/>
                              <a:gd name="T5" fmla="*/ 0 h 19142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0198"/>
                              <a:gd name="T10" fmla="*/ 0 h 19142"/>
                              <a:gd name="T11" fmla="*/ 10198 w 10198"/>
                              <a:gd name="T12" fmla="*/ 19142 h 19142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0198" h="19142" fill="none" extrusionOk="0">
                                <a:moveTo>
                                  <a:pt x="10198" y="19041"/>
                                </a:moveTo>
                                <a:cubicBezTo>
                                  <a:pt x="10134" y="19075"/>
                                  <a:pt x="10070" y="19108"/>
                                  <a:pt x="10007" y="19142"/>
                                </a:cubicBezTo>
                              </a:path>
                              <a:path w="10198" h="19142" stroke="0" extrusionOk="0">
                                <a:moveTo>
                                  <a:pt x="10198" y="19041"/>
                                </a:moveTo>
                                <a:cubicBezTo>
                                  <a:pt x="10134" y="19075"/>
                                  <a:pt x="10070" y="19108"/>
                                  <a:pt x="10007" y="19142"/>
                                </a:cubicBezTo>
                                <a:lnTo>
                                  <a:pt x="0" y="0"/>
                                </a:lnTo>
                                <a:lnTo>
                                  <a:pt x="10198" y="1904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71" name="Arc 14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7" y="2700"/>
                            <a:ext cx="419" cy="270"/>
                          </a:xfrm>
                          <a:custGeom>
                            <a:avLst/>
                            <a:gdLst>
                              <a:gd name="T0" fmla="*/ 1 w 10800"/>
                              <a:gd name="T1" fmla="*/ 0 h 18802"/>
                              <a:gd name="T2" fmla="*/ 1 w 10800"/>
                              <a:gd name="T3" fmla="*/ 0 h 18802"/>
                              <a:gd name="T4" fmla="*/ 0 w 10800"/>
                              <a:gd name="T5" fmla="*/ 0 h 18802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0800"/>
                              <a:gd name="T10" fmla="*/ 0 h 18802"/>
                              <a:gd name="T11" fmla="*/ 10800 w 10800"/>
                              <a:gd name="T12" fmla="*/ 18802 h 18802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0800" h="18802" fill="none" extrusionOk="0">
                                <a:moveTo>
                                  <a:pt x="10800" y="18706"/>
                                </a:moveTo>
                                <a:cubicBezTo>
                                  <a:pt x="10744" y="18738"/>
                                  <a:pt x="10688" y="18770"/>
                                  <a:pt x="10632" y="18801"/>
                                </a:cubicBezTo>
                              </a:path>
                              <a:path w="10800" h="18802" stroke="0" extrusionOk="0">
                                <a:moveTo>
                                  <a:pt x="10800" y="18706"/>
                                </a:moveTo>
                                <a:cubicBezTo>
                                  <a:pt x="10744" y="18738"/>
                                  <a:pt x="10688" y="18770"/>
                                  <a:pt x="10632" y="18801"/>
                                </a:cubicBezTo>
                                <a:lnTo>
                                  <a:pt x="0" y="0"/>
                                </a:lnTo>
                                <a:lnTo>
                                  <a:pt x="10800" y="1870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72" name="Arc 14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7" y="2700"/>
                            <a:ext cx="445" cy="265"/>
                          </a:xfrm>
                          <a:custGeom>
                            <a:avLst/>
                            <a:gdLst>
                              <a:gd name="T0" fmla="*/ 1 w 11478"/>
                              <a:gd name="T1" fmla="*/ 0 h 18452"/>
                              <a:gd name="T2" fmla="*/ 1 w 11478"/>
                              <a:gd name="T3" fmla="*/ 0 h 18452"/>
                              <a:gd name="T4" fmla="*/ 0 w 11478"/>
                              <a:gd name="T5" fmla="*/ 0 h 18452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1478"/>
                              <a:gd name="T10" fmla="*/ 0 h 18452"/>
                              <a:gd name="T11" fmla="*/ 11478 w 11478"/>
                              <a:gd name="T12" fmla="*/ 18452 h 18452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1478" h="18452" fill="none" extrusionOk="0">
                                <a:moveTo>
                                  <a:pt x="11477" y="18297"/>
                                </a:moveTo>
                                <a:cubicBezTo>
                                  <a:pt x="11395" y="18349"/>
                                  <a:pt x="11311" y="18401"/>
                                  <a:pt x="11228" y="18452"/>
                                </a:cubicBezTo>
                              </a:path>
                              <a:path w="11478" h="18452" stroke="0" extrusionOk="0">
                                <a:moveTo>
                                  <a:pt x="11477" y="18297"/>
                                </a:moveTo>
                                <a:cubicBezTo>
                                  <a:pt x="11395" y="18349"/>
                                  <a:pt x="11311" y="18401"/>
                                  <a:pt x="11228" y="18452"/>
                                </a:cubicBezTo>
                                <a:lnTo>
                                  <a:pt x="0" y="0"/>
                                </a:lnTo>
                                <a:lnTo>
                                  <a:pt x="11477" y="1829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73" name="Arc 14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7" y="2700"/>
                            <a:ext cx="467" cy="260"/>
                          </a:xfrm>
                          <a:custGeom>
                            <a:avLst/>
                            <a:gdLst>
                              <a:gd name="T0" fmla="*/ 1 w 12037"/>
                              <a:gd name="T1" fmla="*/ 0 h 18085"/>
                              <a:gd name="T2" fmla="*/ 1 w 12037"/>
                              <a:gd name="T3" fmla="*/ 0 h 18085"/>
                              <a:gd name="T4" fmla="*/ 0 w 12037"/>
                              <a:gd name="T5" fmla="*/ 0 h 18085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2037"/>
                              <a:gd name="T10" fmla="*/ 0 h 18085"/>
                              <a:gd name="T11" fmla="*/ 12037 w 12037"/>
                              <a:gd name="T12" fmla="*/ 18085 h 18085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2037" h="18085" fill="none" extrusionOk="0">
                                <a:moveTo>
                                  <a:pt x="12037" y="17935"/>
                                </a:moveTo>
                                <a:cubicBezTo>
                                  <a:pt x="11962" y="17985"/>
                                  <a:pt x="11886" y="18035"/>
                                  <a:pt x="11810" y="18084"/>
                                </a:cubicBezTo>
                              </a:path>
                              <a:path w="12037" h="18085" stroke="0" extrusionOk="0">
                                <a:moveTo>
                                  <a:pt x="12037" y="17935"/>
                                </a:moveTo>
                                <a:cubicBezTo>
                                  <a:pt x="11962" y="17985"/>
                                  <a:pt x="11886" y="18035"/>
                                  <a:pt x="11810" y="18084"/>
                                </a:cubicBezTo>
                                <a:lnTo>
                                  <a:pt x="0" y="0"/>
                                </a:lnTo>
                                <a:lnTo>
                                  <a:pt x="12037" y="1793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74" name="Arc 14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7" y="2700"/>
                            <a:ext cx="492" cy="253"/>
                          </a:xfrm>
                          <a:custGeom>
                            <a:avLst/>
                            <a:gdLst>
                              <a:gd name="T0" fmla="*/ 1 w 12701"/>
                              <a:gd name="T1" fmla="*/ 0 h 17652"/>
                              <a:gd name="T2" fmla="*/ 1 w 12701"/>
                              <a:gd name="T3" fmla="*/ 0 h 17652"/>
                              <a:gd name="T4" fmla="*/ 0 w 12701"/>
                              <a:gd name="T5" fmla="*/ 0 h 17652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2701"/>
                              <a:gd name="T10" fmla="*/ 0 h 17652"/>
                              <a:gd name="T11" fmla="*/ 12701 w 12701"/>
                              <a:gd name="T12" fmla="*/ 17652 h 17652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2701" h="17652" fill="none" extrusionOk="0">
                                <a:moveTo>
                                  <a:pt x="12701" y="17471"/>
                                </a:moveTo>
                                <a:cubicBezTo>
                                  <a:pt x="12617" y="17532"/>
                                  <a:pt x="12532" y="17592"/>
                                  <a:pt x="12448" y="17652"/>
                                </a:cubicBezTo>
                              </a:path>
                              <a:path w="12701" h="17652" stroke="0" extrusionOk="0">
                                <a:moveTo>
                                  <a:pt x="12701" y="17471"/>
                                </a:moveTo>
                                <a:cubicBezTo>
                                  <a:pt x="12617" y="17532"/>
                                  <a:pt x="12532" y="17592"/>
                                  <a:pt x="12448" y="17652"/>
                                </a:cubicBezTo>
                                <a:lnTo>
                                  <a:pt x="0" y="0"/>
                                </a:lnTo>
                                <a:lnTo>
                                  <a:pt x="12701" y="1747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75" name="Arc 14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7" y="2700"/>
                            <a:ext cx="516" cy="246"/>
                          </a:xfrm>
                          <a:custGeom>
                            <a:avLst/>
                            <a:gdLst>
                              <a:gd name="T0" fmla="*/ 1 w 13298"/>
                              <a:gd name="T1" fmla="*/ 0 h 17173"/>
                              <a:gd name="T2" fmla="*/ 1 w 13298"/>
                              <a:gd name="T3" fmla="*/ 0 h 17173"/>
                              <a:gd name="T4" fmla="*/ 0 w 13298"/>
                              <a:gd name="T5" fmla="*/ 0 h 17173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3298"/>
                              <a:gd name="T10" fmla="*/ 0 h 17173"/>
                              <a:gd name="T11" fmla="*/ 13298 w 13298"/>
                              <a:gd name="T12" fmla="*/ 17173 h 17173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3298" h="17173" fill="none" extrusionOk="0">
                                <a:moveTo>
                                  <a:pt x="13298" y="17021"/>
                                </a:moveTo>
                                <a:cubicBezTo>
                                  <a:pt x="13232" y="17072"/>
                                  <a:pt x="13167" y="17122"/>
                                  <a:pt x="13101" y="17173"/>
                                </a:cubicBezTo>
                              </a:path>
                              <a:path w="13298" h="17173" stroke="0" extrusionOk="0">
                                <a:moveTo>
                                  <a:pt x="13298" y="17021"/>
                                </a:moveTo>
                                <a:cubicBezTo>
                                  <a:pt x="13232" y="17072"/>
                                  <a:pt x="13167" y="17122"/>
                                  <a:pt x="13101" y="17173"/>
                                </a:cubicBezTo>
                                <a:lnTo>
                                  <a:pt x="0" y="0"/>
                                </a:lnTo>
                                <a:lnTo>
                                  <a:pt x="13298" y="1702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76" name="Arc 14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7" y="2700"/>
                            <a:ext cx="538" cy="240"/>
                          </a:xfrm>
                          <a:custGeom>
                            <a:avLst/>
                            <a:gdLst>
                              <a:gd name="T0" fmla="*/ 1 w 13865"/>
                              <a:gd name="T1" fmla="*/ 0 h 16749"/>
                              <a:gd name="T2" fmla="*/ 1 w 13865"/>
                              <a:gd name="T3" fmla="*/ 0 h 16749"/>
                              <a:gd name="T4" fmla="*/ 0 w 13865"/>
                              <a:gd name="T5" fmla="*/ 0 h 16749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3865"/>
                              <a:gd name="T10" fmla="*/ 0 h 16749"/>
                              <a:gd name="T11" fmla="*/ 13865 w 13865"/>
                              <a:gd name="T12" fmla="*/ 16749 h 16749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3865" h="16749" fill="none" extrusionOk="0">
                                <a:moveTo>
                                  <a:pt x="13864" y="16562"/>
                                </a:moveTo>
                                <a:cubicBezTo>
                                  <a:pt x="13790" y="16625"/>
                                  <a:pt x="13714" y="16687"/>
                                  <a:pt x="13639" y="16749"/>
                                </a:cubicBezTo>
                              </a:path>
                              <a:path w="13865" h="16749" stroke="0" extrusionOk="0">
                                <a:moveTo>
                                  <a:pt x="13864" y="16562"/>
                                </a:moveTo>
                                <a:cubicBezTo>
                                  <a:pt x="13790" y="16625"/>
                                  <a:pt x="13714" y="16687"/>
                                  <a:pt x="13639" y="16749"/>
                                </a:cubicBezTo>
                                <a:lnTo>
                                  <a:pt x="0" y="0"/>
                                </a:lnTo>
                                <a:lnTo>
                                  <a:pt x="13864" y="1656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77" name="Arc 15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7" y="2700"/>
                            <a:ext cx="563" cy="233"/>
                          </a:xfrm>
                          <a:custGeom>
                            <a:avLst/>
                            <a:gdLst>
                              <a:gd name="T0" fmla="*/ 1 w 14510"/>
                              <a:gd name="T1" fmla="*/ 0 h 16253"/>
                              <a:gd name="T2" fmla="*/ 1 w 14510"/>
                              <a:gd name="T3" fmla="*/ 0 h 16253"/>
                              <a:gd name="T4" fmla="*/ 0 w 14510"/>
                              <a:gd name="T5" fmla="*/ 0 h 16253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4510"/>
                              <a:gd name="T10" fmla="*/ 0 h 16253"/>
                              <a:gd name="T11" fmla="*/ 14510 w 14510"/>
                              <a:gd name="T12" fmla="*/ 16253 h 16253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4510" h="16253" fill="none" extrusionOk="0">
                                <a:moveTo>
                                  <a:pt x="14509" y="16000"/>
                                </a:moveTo>
                                <a:cubicBezTo>
                                  <a:pt x="14416" y="16085"/>
                                  <a:pt x="14321" y="16169"/>
                                  <a:pt x="14226" y="16252"/>
                                </a:cubicBezTo>
                              </a:path>
                              <a:path w="14510" h="16253" stroke="0" extrusionOk="0">
                                <a:moveTo>
                                  <a:pt x="14509" y="16000"/>
                                </a:moveTo>
                                <a:cubicBezTo>
                                  <a:pt x="14416" y="16085"/>
                                  <a:pt x="14321" y="16169"/>
                                  <a:pt x="14226" y="16252"/>
                                </a:cubicBezTo>
                                <a:lnTo>
                                  <a:pt x="0" y="0"/>
                                </a:lnTo>
                                <a:lnTo>
                                  <a:pt x="14509" y="1600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78" name="Arc 15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7" y="2700"/>
                            <a:ext cx="586" cy="224"/>
                          </a:xfrm>
                          <a:custGeom>
                            <a:avLst/>
                            <a:gdLst>
                              <a:gd name="T0" fmla="*/ 1 w 15117"/>
                              <a:gd name="T1" fmla="*/ 0 h 15587"/>
                              <a:gd name="T2" fmla="*/ 1 w 15117"/>
                              <a:gd name="T3" fmla="*/ 0 h 15587"/>
                              <a:gd name="T4" fmla="*/ 0 w 15117"/>
                              <a:gd name="T5" fmla="*/ 0 h 15587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5117"/>
                              <a:gd name="T10" fmla="*/ 0 h 15587"/>
                              <a:gd name="T11" fmla="*/ 15117 w 15117"/>
                              <a:gd name="T12" fmla="*/ 15587 h 15587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5117" h="15587" fill="none" extrusionOk="0">
                                <a:moveTo>
                                  <a:pt x="15117" y="15428"/>
                                </a:moveTo>
                                <a:cubicBezTo>
                                  <a:pt x="15062" y="15481"/>
                                  <a:pt x="15008" y="15534"/>
                                  <a:pt x="14953" y="15586"/>
                                </a:cubicBezTo>
                              </a:path>
                              <a:path w="15117" h="15587" stroke="0" extrusionOk="0">
                                <a:moveTo>
                                  <a:pt x="15117" y="15428"/>
                                </a:moveTo>
                                <a:cubicBezTo>
                                  <a:pt x="15062" y="15481"/>
                                  <a:pt x="15008" y="15534"/>
                                  <a:pt x="14953" y="15586"/>
                                </a:cubicBezTo>
                                <a:lnTo>
                                  <a:pt x="0" y="0"/>
                                </a:lnTo>
                                <a:lnTo>
                                  <a:pt x="15117" y="1542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79" name="Arc 15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7" y="2700"/>
                            <a:ext cx="610" cy="215"/>
                          </a:xfrm>
                          <a:custGeom>
                            <a:avLst/>
                            <a:gdLst>
                              <a:gd name="T0" fmla="*/ 1 w 15723"/>
                              <a:gd name="T1" fmla="*/ 0 h 15011"/>
                              <a:gd name="T2" fmla="*/ 1 w 15723"/>
                              <a:gd name="T3" fmla="*/ 0 h 15011"/>
                              <a:gd name="T4" fmla="*/ 0 w 15723"/>
                              <a:gd name="T5" fmla="*/ 0 h 15011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5723"/>
                              <a:gd name="T10" fmla="*/ 0 h 15011"/>
                              <a:gd name="T11" fmla="*/ 15723 w 15723"/>
                              <a:gd name="T12" fmla="*/ 15011 h 15011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5723" h="15011" fill="none" extrusionOk="0">
                                <a:moveTo>
                                  <a:pt x="15722" y="14810"/>
                                </a:moveTo>
                                <a:cubicBezTo>
                                  <a:pt x="15659" y="14877"/>
                                  <a:pt x="15595" y="14944"/>
                                  <a:pt x="15531" y="15010"/>
                                </a:cubicBezTo>
                              </a:path>
                              <a:path w="15723" h="15011" stroke="0" extrusionOk="0">
                                <a:moveTo>
                                  <a:pt x="15722" y="14810"/>
                                </a:moveTo>
                                <a:cubicBezTo>
                                  <a:pt x="15659" y="14877"/>
                                  <a:pt x="15595" y="14944"/>
                                  <a:pt x="15531" y="15010"/>
                                </a:cubicBezTo>
                                <a:lnTo>
                                  <a:pt x="0" y="0"/>
                                </a:lnTo>
                                <a:lnTo>
                                  <a:pt x="15722" y="1481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80" name="Arc 15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7" y="2700"/>
                            <a:ext cx="634" cy="207"/>
                          </a:xfrm>
                          <a:custGeom>
                            <a:avLst/>
                            <a:gdLst>
                              <a:gd name="T0" fmla="*/ 1 w 16360"/>
                              <a:gd name="T1" fmla="*/ 0 h 14390"/>
                              <a:gd name="T2" fmla="*/ 1 w 16360"/>
                              <a:gd name="T3" fmla="*/ 0 h 14390"/>
                              <a:gd name="T4" fmla="*/ 0 w 16360"/>
                              <a:gd name="T5" fmla="*/ 0 h 1439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6360"/>
                              <a:gd name="T10" fmla="*/ 0 h 14390"/>
                              <a:gd name="T11" fmla="*/ 16360 w 16360"/>
                              <a:gd name="T12" fmla="*/ 14390 h 1439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6360" h="14390" fill="none" extrusionOk="0">
                                <a:moveTo>
                                  <a:pt x="16359" y="14103"/>
                                </a:moveTo>
                                <a:cubicBezTo>
                                  <a:pt x="16276" y="14199"/>
                                  <a:pt x="16193" y="14295"/>
                                  <a:pt x="16108" y="14389"/>
                                </a:cubicBezTo>
                              </a:path>
                              <a:path w="16360" h="14390" stroke="0" extrusionOk="0">
                                <a:moveTo>
                                  <a:pt x="16359" y="14103"/>
                                </a:moveTo>
                                <a:cubicBezTo>
                                  <a:pt x="16276" y="14199"/>
                                  <a:pt x="16193" y="14295"/>
                                  <a:pt x="16108" y="14389"/>
                                </a:cubicBezTo>
                                <a:lnTo>
                                  <a:pt x="0" y="0"/>
                                </a:lnTo>
                                <a:lnTo>
                                  <a:pt x="16359" y="1410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81" name="Arc 15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7" y="2700"/>
                            <a:ext cx="654" cy="197"/>
                          </a:xfrm>
                          <a:custGeom>
                            <a:avLst/>
                            <a:gdLst>
                              <a:gd name="T0" fmla="*/ 1 w 16879"/>
                              <a:gd name="T1" fmla="*/ 0 h 13747"/>
                              <a:gd name="T2" fmla="*/ 1 w 16879"/>
                              <a:gd name="T3" fmla="*/ 0 h 13747"/>
                              <a:gd name="T4" fmla="*/ 0 w 16879"/>
                              <a:gd name="T5" fmla="*/ 0 h 13747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6879"/>
                              <a:gd name="T10" fmla="*/ 0 h 13747"/>
                              <a:gd name="T11" fmla="*/ 16879 w 16879"/>
                              <a:gd name="T12" fmla="*/ 13747 h 13747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6879" h="13747" fill="none" extrusionOk="0">
                                <a:moveTo>
                                  <a:pt x="16879" y="13478"/>
                                </a:moveTo>
                                <a:cubicBezTo>
                                  <a:pt x="16806" y="13568"/>
                                  <a:pt x="16734" y="13658"/>
                                  <a:pt x="16660" y="13747"/>
                                </a:cubicBezTo>
                              </a:path>
                              <a:path w="16879" h="13747" stroke="0" extrusionOk="0">
                                <a:moveTo>
                                  <a:pt x="16879" y="13478"/>
                                </a:moveTo>
                                <a:cubicBezTo>
                                  <a:pt x="16806" y="13568"/>
                                  <a:pt x="16734" y="13658"/>
                                  <a:pt x="16660" y="13747"/>
                                </a:cubicBezTo>
                                <a:lnTo>
                                  <a:pt x="0" y="0"/>
                                </a:lnTo>
                                <a:lnTo>
                                  <a:pt x="16879" y="1347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82" name="Arc 15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7" y="2700"/>
                            <a:ext cx="677" cy="185"/>
                          </a:xfrm>
                          <a:custGeom>
                            <a:avLst/>
                            <a:gdLst>
                              <a:gd name="T0" fmla="*/ 1 w 17459"/>
                              <a:gd name="T1" fmla="*/ 0 h 12915"/>
                              <a:gd name="T2" fmla="*/ 1 w 17459"/>
                              <a:gd name="T3" fmla="*/ 0 h 12915"/>
                              <a:gd name="T4" fmla="*/ 0 w 17459"/>
                              <a:gd name="T5" fmla="*/ 0 h 12915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7459"/>
                              <a:gd name="T10" fmla="*/ 0 h 12915"/>
                              <a:gd name="T11" fmla="*/ 17459 w 17459"/>
                              <a:gd name="T12" fmla="*/ 12915 h 12915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7459" h="12915" fill="none" extrusionOk="0">
                                <a:moveTo>
                                  <a:pt x="17458" y="12717"/>
                                </a:moveTo>
                                <a:cubicBezTo>
                                  <a:pt x="17410" y="12784"/>
                                  <a:pt x="17362" y="12849"/>
                                  <a:pt x="17313" y="12915"/>
                                </a:cubicBezTo>
                              </a:path>
                              <a:path w="17459" h="12915" stroke="0" extrusionOk="0">
                                <a:moveTo>
                                  <a:pt x="17458" y="12717"/>
                                </a:moveTo>
                                <a:cubicBezTo>
                                  <a:pt x="17410" y="12784"/>
                                  <a:pt x="17362" y="12849"/>
                                  <a:pt x="17313" y="12915"/>
                                </a:cubicBezTo>
                                <a:lnTo>
                                  <a:pt x="0" y="0"/>
                                </a:lnTo>
                                <a:lnTo>
                                  <a:pt x="17458" y="1271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83" name="Arc 15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7" y="2700"/>
                            <a:ext cx="698" cy="174"/>
                          </a:xfrm>
                          <a:custGeom>
                            <a:avLst/>
                            <a:gdLst>
                              <a:gd name="T0" fmla="*/ 1 w 18004"/>
                              <a:gd name="T1" fmla="*/ 0 h 12149"/>
                              <a:gd name="T2" fmla="*/ 1 w 18004"/>
                              <a:gd name="T3" fmla="*/ 0 h 12149"/>
                              <a:gd name="T4" fmla="*/ 0 w 18004"/>
                              <a:gd name="T5" fmla="*/ 0 h 12149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8004"/>
                              <a:gd name="T10" fmla="*/ 0 h 12149"/>
                              <a:gd name="T11" fmla="*/ 18004 w 18004"/>
                              <a:gd name="T12" fmla="*/ 12149 h 12149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8004" h="12149" fill="none" extrusionOk="0">
                                <a:moveTo>
                                  <a:pt x="18004" y="11933"/>
                                </a:moveTo>
                                <a:cubicBezTo>
                                  <a:pt x="17956" y="12005"/>
                                  <a:pt x="17908" y="12077"/>
                                  <a:pt x="17859" y="12149"/>
                                </a:cubicBezTo>
                              </a:path>
                              <a:path w="18004" h="12149" stroke="0" extrusionOk="0">
                                <a:moveTo>
                                  <a:pt x="18004" y="11933"/>
                                </a:moveTo>
                                <a:cubicBezTo>
                                  <a:pt x="17956" y="12005"/>
                                  <a:pt x="17908" y="12077"/>
                                  <a:pt x="17859" y="12149"/>
                                </a:cubicBezTo>
                                <a:lnTo>
                                  <a:pt x="0" y="0"/>
                                </a:lnTo>
                                <a:lnTo>
                                  <a:pt x="18004" y="1193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84" name="Arc 15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7" y="2700"/>
                            <a:ext cx="718" cy="163"/>
                          </a:xfrm>
                          <a:custGeom>
                            <a:avLst/>
                            <a:gdLst>
                              <a:gd name="T0" fmla="*/ 1 w 18529"/>
                              <a:gd name="T1" fmla="*/ 0 h 11385"/>
                              <a:gd name="T2" fmla="*/ 1 w 18529"/>
                              <a:gd name="T3" fmla="*/ 0 h 11385"/>
                              <a:gd name="T4" fmla="*/ 0 w 18529"/>
                              <a:gd name="T5" fmla="*/ 0 h 11385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8529"/>
                              <a:gd name="T10" fmla="*/ 0 h 11385"/>
                              <a:gd name="T11" fmla="*/ 18529 w 18529"/>
                              <a:gd name="T12" fmla="*/ 11385 h 11385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8529" h="11385" fill="none" extrusionOk="0">
                                <a:moveTo>
                                  <a:pt x="18529" y="11101"/>
                                </a:moveTo>
                                <a:cubicBezTo>
                                  <a:pt x="18472" y="11196"/>
                                  <a:pt x="18414" y="11290"/>
                                  <a:pt x="18355" y="11384"/>
                                </a:cubicBezTo>
                              </a:path>
                              <a:path w="18529" h="11385" stroke="0" extrusionOk="0">
                                <a:moveTo>
                                  <a:pt x="18529" y="11101"/>
                                </a:moveTo>
                                <a:cubicBezTo>
                                  <a:pt x="18472" y="11196"/>
                                  <a:pt x="18414" y="11290"/>
                                  <a:pt x="18355" y="11384"/>
                                </a:cubicBezTo>
                                <a:lnTo>
                                  <a:pt x="0" y="0"/>
                                </a:lnTo>
                                <a:lnTo>
                                  <a:pt x="18529" y="1110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85" name="Arc 15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7" y="2700"/>
                            <a:ext cx="737" cy="150"/>
                          </a:xfrm>
                          <a:custGeom>
                            <a:avLst/>
                            <a:gdLst>
                              <a:gd name="T0" fmla="*/ 1 w 19009"/>
                              <a:gd name="T1" fmla="*/ 0 h 10473"/>
                              <a:gd name="T2" fmla="*/ 1 w 19009"/>
                              <a:gd name="T3" fmla="*/ 0 h 10473"/>
                              <a:gd name="T4" fmla="*/ 0 w 19009"/>
                              <a:gd name="T5" fmla="*/ 0 h 10473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9009"/>
                              <a:gd name="T10" fmla="*/ 0 h 10473"/>
                              <a:gd name="T11" fmla="*/ 19009 w 19009"/>
                              <a:gd name="T12" fmla="*/ 10473 h 10473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9009" h="10473" fill="none" extrusionOk="0">
                                <a:moveTo>
                                  <a:pt x="19009" y="10257"/>
                                </a:moveTo>
                                <a:cubicBezTo>
                                  <a:pt x="18970" y="10329"/>
                                  <a:pt x="18930" y="10401"/>
                                  <a:pt x="18891" y="10473"/>
                                </a:cubicBezTo>
                              </a:path>
                              <a:path w="19009" h="10473" stroke="0" extrusionOk="0">
                                <a:moveTo>
                                  <a:pt x="19009" y="10257"/>
                                </a:moveTo>
                                <a:cubicBezTo>
                                  <a:pt x="18970" y="10329"/>
                                  <a:pt x="18930" y="10401"/>
                                  <a:pt x="18891" y="10473"/>
                                </a:cubicBezTo>
                                <a:lnTo>
                                  <a:pt x="0" y="0"/>
                                </a:lnTo>
                                <a:lnTo>
                                  <a:pt x="19009" y="1025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86" name="Arc 15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7" y="2700"/>
                            <a:ext cx="761" cy="136"/>
                          </a:xfrm>
                          <a:custGeom>
                            <a:avLst/>
                            <a:gdLst>
                              <a:gd name="T0" fmla="*/ 1 w 19634"/>
                              <a:gd name="T1" fmla="*/ 0 h 9492"/>
                              <a:gd name="T2" fmla="*/ 1 w 19634"/>
                              <a:gd name="T3" fmla="*/ 0 h 9492"/>
                              <a:gd name="T4" fmla="*/ 0 w 19634"/>
                              <a:gd name="T5" fmla="*/ 0 h 9492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9634"/>
                              <a:gd name="T10" fmla="*/ 0 h 9492"/>
                              <a:gd name="T11" fmla="*/ 19634 w 19634"/>
                              <a:gd name="T12" fmla="*/ 9492 h 9492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9634" h="9492" fill="none" extrusionOk="0">
                                <a:moveTo>
                                  <a:pt x="19634" y="9003"/>
                                </a:moveTo>
                                <a:cubicBezTo>
                                  <a:pt x="19559" y="9167"/>
                                  <a:pt x="19481" y="9330"/>
                                  <a:pt x="19402" y="9492"/>
                                </a:cubicBezTo>
                              </a:path>
                              <a:path w="19634" h="9492" stroke="0" extrusionOk="0">
                                <a:moveTo>
                                  <a:pt x="19634" y="9003"/>
                                </a:moveTo>
                                <a:cubicBezTo>
                                  <a:pt x="19559" y="9167"/>
                                  <a:pt x="19481" y="9330"/>
                                  <a:pt x="19402" y="9492"/>
                                </a:cubicBezTo>
                                <a:lnTo>
                                  <a:pt x="0" y="0"/>
                                </a:lnTo>
                                <a:lnTo>
                                  <a:pt x="19634" y="900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87" name="Arc 16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7" y="2700"/>
                            <a:ext cx="778" cy="119"/>
                          </a:xfrm>
                          <a:custGeom>
                            <a:avLst/>
                            <a:gdLst>
                              <a:gd name="T0" fmla="*/ 1 w 20056"/>
                              <a:gd name="T1" fmla="*/ 0 h 8313"/>
                              <a:gd name="T2" fmla="*/ 1 w 20056"/>
                              <a:gd name="T3" fmla="*/ 0 h 8313"/>
                              <a:gd name="T4" fmla="*/ 0 w 20056"/>
                              <a:gd name="T5" fmla="*/ 0 h 8313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0056"/>
                              <a:gd name="T10" fmla="*/ 0 h 8313"/>
                              <a:gd name="T11" fmla="*/ 20056 w 20056"/>
                              <a:gd name="T12" fmla="*/ 8313 h 8313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0056" h="8313" fill="none" extrusionOk="0">
                                <a:moveTo>
                                  <a:pt x="20056" y="8019"/>
                                </a:moveTo>
                                <a:cubicBezTo>
                                  <a:pt x="20016" y="8117"/>
                                  <a:pt x="19976" y="8215"/>
                                  <a:pt x="19936" y="8313"/>
                                </a:cubicBezTo>
                              </a:path>
                              <a:path w="20056" h="8313" stroke="0" extrusionOk="0">
                                <a:moveTo>
                                  <a:pt x="20056" y="8019"/>
                                </a:moveTo>
                                <a:cubicBezTo>
                                  <a:pt x="20016" y="8117"/>
                                  <a:pt x="19976" y="8215"/>
                                  <a:pt x="19936" y="8313"/>
                                </a:cubicBezTo>
                                <a:lnTo>
                                  <a:pt x="0" y="0"/>
                                </a:lnTo>
                                <a:lnTo>
                                  <a:pt x="20056" y="801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88" name="Arc 16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7" y="2700"/>
                            <a:ext cx="795" cy="103"/>
                          </a:xfrm>
                          <a:custGeom>
                            <a:avLst/>
                            <a:gdLst>
                              <a:gd name="T0" fmla="*/ 1 w 20491"/>
                              <a:gd name="T1" fmla="*/ 0 h 7192"/>
                              <a:gd name="T2" fmla="*/ 1 w 20491"/>
                              <a:gd name="T3" fmla="*/ 0 h 7192"/>
                              <a:gd name="T4" fmla="*/ 0 w 20491"/>
                              <a:gd name="T5" fmla="*/ 0 h 7192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0491"/>
                              <a:gd name="T10" fmla="*/ 0 h 7192"/>
                              <a:gd name="T11" fmla="*/ 20491 w 20491"/>
                              <a:gd name="T12" fmla="*/ 7192 h 7192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0491" h="7192" fill="none" extrusionOk="0">
                                <a:moveTo>
                                  <a:pt x="20490" y="6832"/>
                                </a:moveTo>
                                <a:cubicBezTo>
                                  <a:pt x="20450" y="6953"/>
                                  <a:pt x="20409" y="7072"/>
                                  <a:pt x="20367" y="7192"/>
                                </a:cubicBezTo>
                              </a:path>
                              <a:path w="20491" h="7192" stroke="0" extrusionOk="0">
                                <a:moveTo>
                                  <a:pt x="20490" y="6832"/>
                                </a:moveTo>
                                <a:cubicBezTo>
                                  <a:pt x="20450" y="6953"/>
                                  <a:pt x="20409" y="7072"/>
                                  <a:pt x="20367" y="7192"/>
                                </a:cubicBezTo>
                                <a:lnTo>
                                  <a:pt x="0" y="0"/>
                                </a:lnTo>
                                <a:lnTo>
                                  <a:pt x="20490" y="683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89" name="Arc 16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7" y="2700"/>
                            <a:ext cx="812" cy="82"/>
                          </a:xfrm>
                          <a:custGeom>
                            <a:avLst/>
                            <a:gdLst>
                              <a:gd name="T0" fmla="*/ 1 w 20939"/>
                              <a:gd name="T1" fmla="*/ 0 h 5725"/>
                              <a:gd name="T2" fmla="*/ 1 w 20939"/>
                              <a:gd name="T3" fmla="*/ 0 h 5725"/>
                              <a:gd name="T4" fmla="*/ 0 w 20939"/>
                              <a:gd name="T5" fmla="*/ 0 h 5725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0939"/>
                              <a:gd name="T10" fmla="*/ 0 h 5725"/>
                              <a:gd name="T11" fmla="*/ 20939 w 20939"/>
                              <a:gd name="T12" fmla="*/ 5725 h 5725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0939" h="5725" fill="none" extrusionOk="0">
                                <a:moveTo>
                                  <a:pt x="20939" y="5301"/>
                                </a:moveTo>
                                <a:cubicBezTo>
                                  <a:pt x="20903" y="5442"/>
                                  <a:pt x="20866" y="5583"/>
                                  <a:pt x="20827" y="5724"/>
                                </a:cubicBezTo>
                              </a:path>
                              <a:path w="20939" h="5725" stroke="0" extrusionOk="0">
                                <a:moveTo>
                                  <a:pt x="20939" y="5301"/>
                                </a:moveTo>
                                <a:cubicBezTo>
                                  <a:pt x="20903" y="5442"/>
                                  <a:pt x="20866" y="5583"/>
                                  <a:pt x="20827" y="5724"/>
                                </a:cubicBezTo>
                                <a:lnTo>
                                  <a:pt x="0" y="0"/>
                                </a:lnTo>
                                <a:lnTo>
                                  <a:pt x="20939" y="530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90" name="Arc 16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7" y="2700"/>
                            <a:ext cx="823" cy="63"/>
                          </a:xfrm>
                          <a:custGeom>
                            <a:avLst/>
                            <a:gdLst>
                              <a:gd name="T0" fmla="*/ 1 w 21231"/>
                              <a:gd name="T1" fmla="*/ 0 h 4395"/>
                              <a:gd name="T2" fmla="*/ 1 w 21231"/>
                              <a:gd name="T3" fmla="*/ 0 h 4395"/>
                              <a:gd name="T4" fmla="*/ 0 w 21231"/>
                              <a:gd name="T5" fmla="*/ 0 h 4395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231"/>
                              <a:gd name="T10" fmla="*/ 0 h 4395"/>
                              <a:gd name="T11" fmla="*/ 21231 w 21231"/>
                              <a:gd name="T12" fmla="*/ 4395 h 4395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231" h="4395" fill="none" extrusionOk="0">
                                <a:moveTo>
                                  <a:pt x="21230" y="3976"/>
                                </a:moveTo>
                                <a:cubicBezTo>
                                  <a:pt x="21204" y="4116"/>
                                  <a:pt x="21177" y="4255"/>
                                  <a:pt x="21148" y="4395"/>
                                </a:cubicBezTo>
                              </a:path>
                              <a:path w="21231" h="4395" stroke="0" extrusionOk="0">
                                <a:moveTo>
                                  <a:pt x="21230" y="3976"/>
                                </a:moveTo>
                                <a:cubicBezTo>
                                  <a:pt x="21204" y="4116"/>
                                  <a:pt x="21177" y="4255"/>
                                  <a:pt x="21148" y="4395"/>
                                </a:cubicBezTo>
                                <a:lnTo>
                                  <a:pt x="0" y="0"/>
                                </a:lnTo>
                                <a:lnTo>
                                  <a:pt x="21230" y="397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91" name="Arc 16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7" y="2700"/>
                            <a:ext cx="833" cy="40"/>
                          </a:xfrm>
                          <a:custGeom>
                            <a:avLst/>
                            <a:gdLst>
                              <a:gd name="T0" fmla="*/ 1 w 21484"/>
                              <a:gd name="T1" fmla="*/ 0 h 2792"/>
                              <a:gd name="T2" fmla="*/ 1 w 21484"/>
                              <a:gd name="T3" fmla="*/ 0 h 2792"/>
                              <a:gd name="T4" fmla="*/ 0 w 21484"/>
                              <a:gd name="T5" fmla="*/ 0 h 2792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484"/>
                              <a:gd name="T10" fmla="*/ 0 h 2792"/>
                              <a:gd name="T11" fmla="*/ 21484 w 21484"/>
                              <a:gd name="T12" fmla="*/ 2792 h 2792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484" h="2792" fill="none" extrusionOk="0">
                                <a:moveTo>
                                  <a:pt x="21484" y="2232"/>
                                </a:moveTo>
                                <a:cubicBezTo>
                                  <a:pt x="21464" y="2418"/>
                                  <a:pt x="21443" y="2605"/>
                                  <a:pt x="21418" y="2791"/>
                                </a:cubicBezTo>
                              </a:path>
                              <a:path w="21484" h="2792" stroke="0" extrusionOk="0">
                                <a:moveTo>
                                  <a:pt x="21484" y="2232"/>
                                </a:moveTo>
                                <a:cubicBezTo>
                                  <a:pt x="21464" y="2418"/>
                                  <a:pt x="21443" y="2605"/>
                                  <a:pt x="21418" y="2791"/>
                                </a:cubicBezTo>
                                <a:lnTo>
                                  <a:pt x="0" y="0"/>
                                </a:lnTo>
                                <a:lnTo>
                                  <a:pt x="21484" y="223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43192" name="Arc 16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7" y="2700"/>
                            <a:ext cx="837" cy="15"/>
                          </a:xfrm>
                          <a:custGeom>
                            <a:avLst/>
                            <a:gdLst>
                              <a:gd name="T0" fmla="*/ 1 w 21596"/>
                              <a:gd name="T1" fmla="*/ 0 h 1047"/>
                              <a:gd name="T2" fmla="*/ 1 w 21596"/>
                              <a:gd name="T3" fmla="*/ 0 h 1047"/>
                              <a:gd name="T4" fmla="*/ 0 w 21596"/>
                              <a:gd name="T5" fmla="*/ 0 h 1047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596"/>
                              <a:gd name="T10" fmla="*/ 0 h 1047"/>
                              <a:gd name="T11" fmla="*/ 21596 w 21596"/>
                              <a:gd name="T12" fmla="*/ 1047 h 1047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596" h="1047" fill="none" extrusionOk="0">
                                <a:moveTo>
                                  <a:pt x="21595" y="418"/>
                                </a:moveTo>
                                <a:cubicBezTo>
                                  <a:pt x="21591" y="628"/>
                                  <a:pt x="21584" y="837"/>
                                  <a:pt x="21574" y="1046"/>
                                </a:cubicBezTo>
                              </a:path>
                              <a:path w="21596" h="1047" stroke="0" extrusionOk="0">
                                <a:moveTo>
                                  <a:pt x="21595" y="418"/>
                                </a:moveTo>
                                <a:cubicBezTo>
                                  <a:pt x="21591" y="628"/>
                                  <a:pt x="21584" y="837"/>
                                  <a:pt x="21574" y="1046"/>
                                </a:cubicBezTo>
                                <a:lnTo>
                                  <a:pt x="0" y="0"/>
                                </a:lnTo>
                                <a:lnTo>
                                  <a:pt x="21595" y="41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BCBCB"/>
                          </a:solidFill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pt-BR"/>
                          </a:p>
                        </p:txBody>
                      </p:sp>
                    </p:grpSp>
                  </p:grpSp>
                  <p:sp>
                    <p:nvSpPr>
                      <p:cNvPr id="43124" name="Line 16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470" y="2742"/>
                        <a:ext cx="0" cy="19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sp>
                  <p:nvSpPr>
                    <p:cNvPr id="43122" name="Line 1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09" y="3010"/>
                      <a:ext cx="0" cy="18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20" name="Group 237"/>
                  <p:cNvGrpSpPr>
                    <a:grpSpLocks/>
                  </p:cNvGrpSpPr>
                  <p:nvPr/>
                </p:nvGrpSpPr>
                <p:grpSpPr bwMode="auto">
                  <a:xfrm>
                    <a:off x="3278" y="2773"/>
                    <a:ext cx="1228" cy="415"/>
                    <a:chOff x="3278" y="2773"/>
                    <a:chExt cx="1228" cy="415"/>
                  </a:xfrm>
                </p:grpSpPr>
                <p:sp>
                  <p:nvSpPr>
                    <p:cNvPr id="43055" name="Arc 172"/>
                    <p:cNvSpPr>
                      <a:spLocks/>
                    </p:cNvSpPr>
                    <p:nvPr/>
                  </p:nvSpPr>
                  <p:spPr bwMode="auto">
                    <a:xfrm>
                      <a:off x="3278" y="2773"/>
                      <a:ext cx="394" cy="8"/>
                    </a:xfrm>
                    <a:custGeom>
                      <a:avLst/>
                      <a:gdLst>
                        <a:gd name="T0" fmla="*/ 0 w 21600"/>
                        <a:gd name="T1" fmla="*/ 0 h 416"/>
                        <a:gd name="T2" fmla="*/ 0 w 21600"/>
                        <a:gd name="T3" fmla="*/ 0 h 416"/>
                        <a:gd name="T4" fmla="*/ 0 w 21600"/>
                        <a:gd name="T5" fmla="*/ 0 h 416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416"/>
                        <a:gd name="T11" fmla="*/ 21600 w 21600"/>
                        <a:gd name="T12" fmla="*/ 416 h 41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416" fill="none" extrusionOk="0">
                          <a:moveTo>
                            <a:pt x="3" y="415"/>
                          </a:moveTo>
                          <a:cubicBezTo>
                            <a:pt x="1" y="294"/>
                            <a:pt x="0" y="173"/>
                            <a:pt x="0" y="52"/>
                          </a:cubicBezTo>
                          <a:cubicBezTo>
                            <a:pt x="-1" y="34"/>
                            <a:pt x="0" y="17"/>
                            <a:pt x="0" y="0"/>
                          </a:cubicBezTo>
                        </a:path>
                        <a:path w="21600" h="416" stroke="0" extrusionOk="0">
                          <a:moveTo>
                            <a:pt x="3" y="415"/>
                          </a:moveTo>
                          <a:cubicBezTo>
                            <a:pt x="1" y="294"/>
                            <a:pt x="0" y="173"/>
                            <a:pt x="0" y="52"/>
                          </a:cubicBezTo>
                          <a:cubicBezTo>
                            <a:pt x="-1" y="34"/>
                            <a:pt x="0" y="17"/>
                            <a:pt x="0" y="0"/>
                          </a:cubicBezTo>
                          <a:lnTo>
                            <a:pt x="21600" y="52"/>
                          </a:lnTo>
                          <a:lnTo>
                            <a:pt x="3" y="415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56" name="Arc 173"/>
                    <p:cNvSpPr>
                      <a:spLocks/>
                    </p:cNvSpPr>
                    <p:nvPr/>
                  </p:nvSpPr>
                  <p:spPr bwMode="auto">
                    <a:xfrm>
                      <a:off x="3279" y="2773"/>
                      <a:ext cx="393" cy="32"/>
                    </a:xfrm>
                    <a:custGeom>
                      <a:avLst/>
                      <a:gdLst>
                        <a:gd name="T0" fmla="*/ 0 w 21564"/>
                        <a:gd name="T1" fmla="*/ 0 h 1665"/>
                        <a:gd name="T2" fmla="*/ 0 w 21564"/>
                        <a:gd name="T3" fmla="*/ 0 h 1665"/>
                        <a:gd name="T4" fmla="*/ 0 w 21564"/>
                        <a:gd name="T5" fmla="*/ 0 h 1665"/>
                        <a:gd name="T6" fmla="*/ 0 60000 65536"/>
                        <a:gd name="T7" fmla="*/ 0 60000 65536"/>
                        <a:gd name="T8" fmla="*/ 0 60000 65536"/>
                        <a:gd name="T9" fmla="*/ 0 w 21564"/>
                        <a:gd name="T10" fmla="*/ 0 h 1665"/>
                        <a:gd name="T11" fmla="*/ 21564 w 21564"/>
                        <a:gd name="T12" fmla="*/ 1665 h 166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564" h="1665" fill="none" extrusionOk="0">
                          <a:moveTo>
                            <a:pt x="28" y="1664"/>
                          </a:moveTo>
                          <a:cubicBezTo>
                            <a:pt x="17" y="1525"/>
                            <a:pt x="8" y="1386"/>
                            <a:pt x="0" y="1246"/>
                          </a:cubicBezTo>
                        </a:path>
                        <a:path w="21564" h="1665" stroke="0" extrusionOk="0">
                          <a:moveTo>
                            <a:pt x="28" y="1664"/>
                          </a:moveTo>
                          <a:cubicBezTo>
                            <a:pt x="17" y="1525"/>
                            <a:pt x="8" y="1386"/>
                            <a:pt x="0" y="1246"/>
                          </a:cubicBezTo>
                          <a:lnTo>
                            <a:pt x="21564" y="0"/>
                          </a:lnTo>
                          <a:lnTo>
                            <a:pt x="28" y="1664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57" name="Arc 174"/>
                    <p:cNvSpPr>
                      <a:spLocks/>
                    </p:cNvSpPr>
                    <p:nvPr/>
                  </p:nvSpPr>
                  <p:spPr bwMode="auto">
                    <a:xfrm>
                      <a:off x="3281" y="2773"/>
                      <a:ext cx="391" cy="58"/>
                    </a:xfrm>
                    <a:custGeom>
                      <a:avLst/>
                      <a:gdLst>
                        <a:gd name="T0" fmla="*/ 0 w 21443"/>
                        <a:gd name="T1" fmla="*/ 0 h 3012"/>
                        <a:gd name="T2" fmla="*/ 0 w 21443"/>
                        <a:gd name="T3" fmla="*/ 0 h 3012"/>
                        <a:gd name="T4" fmla="*/ 0 w 21443"/>
                        <a:gd name="T5" fmla="*/ 0 h 3012"/>
                        <a:gd name="T6" fmla="*/ 0 60000 65536"/>
                        <a:gd name="T7" fmla="*/ 0 60000 65536"/>
                        <a:gd name="T8" fmla="*/ 0 60000 65536"/>
                        <a:gd name="T9" fmla="*/ 0 w 21443"/>
                        <a:gd name="T10" fmla="*/ 0 h 3012"/>
                        <a:gd name="T11" fmla="*/ 21443 w 21443"/>
                        <a:gd name="T12" fmla="*/ 3012 h 301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443" h="3012" fill="none" extrusionOk="0">
                          <a:moveTo>
                            <a:pt x="54" y="3011"/>
                          </a:moveTo>
                          <a:cubicBezTo>
                            <a:pt x="34" y="2873"/>
                            <a:pt x="16" y="2735"/>
                            <a:pt x="-1" y="2597"/>
                          </a:cubicBezTo>
                        </a:path>
                        <a:path w="21443" h="3012" stroke="0" extrusionOk="0">
                          <a:moveTo>
                            <a:pt x="54" y="3011"/>
                          </a:moveTo>
                          <a:cubicBezTo>
                            <a:pt x="34" y="2873"/>
                            <a:pt x="16" y="2735"/>
                            <a:pt x="-1" y="2597"/>
                          </a:cubicBezTo>
                          <a:lnTo>
                            <a:pt x="21443" y="0"/>
                          </a:lnTo>
                          <a:lnTo>
                            <a:pt x="54" y="3011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58" name="Arc 175"/>
                    <p:cNvSpPr>
                      <a:spLocks/>
                    </p:cNvSpPr>
                    <p:nvPr/>
                  </p:nvSpPr>
                  <p:spPr bwMode="auto">
                    <a:xfrm>
                      <a:off x="3285" y="2773"/>
                      <a:ext cx="387" cy="84"/>
                    </a:xfrm>
                    <a:custGeom>
                      <a:avLst/>
                      <a:gdLst>
                        <a:gd name="T0" fmla="*/ 0 w 21245"/>
                        <a:gd name="T1" fmla="*/ 0 h 4370"/>
                        <a:gd name="T2" fmla="*/ 0 w 21245"/>
                        <a:gd name="T3" fmla="*/ 0 h 4370"/>
                        <a:gd name="T4" fmla="*/ 0 w 21245"/>
                        <a:gd name="T5" fmla="*/ 0 h 4370"/>
                        <a:gd name="T6" fmla="*/ 0 60000 65536"/>
                        <a:gd name="T7" fmla="*/ 0 60000 65536"/>
                        <a:gd name="T8" fmla="*/ 0 60000 65536"/>
                        <a:gd name="T9" fmla="*/ 0 w 21245"/>
                        <a:gd name="T10" fmla="*/ 0 h 4370"/>
                        <a:gd name="T11" fmla="*/ 21245 w 21245"/>
                        <a:gd name="T12" fmla="*/ 4370 h 437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45" h="4370" fill="none" extrusionOk="0">
                          <a:moveTo>
                            <a:pt x="91" y="4370"/>
                          </a:moveTo>
                          <a:cubicBezTo>
                            <a:pt x="59" y="4213"/>
                            <a:pt x="28" y="4056"/>
                            <a:pt x="-1" y="3899"/>
                          </a:cubicBezTo>
                        </a:path>
                        <a:path w="21245" h="4370" stroke="0" extrusionOk="0">
                          <a:moveTo>
                            <a:pt x="91" y="4370"/>
                          </a:moveTo>
                          <a:cubicBezTo>
                            <a:pt x="59" y="4213"/>
                            <a:pt x="28" y="4056"/>
                            <a:pt x="-1" y="3899"/>
                          </a:cubicBezTo>
                          <a:lnTo>
                            <a:pt x="21245" y="0"/>
                          </a:lnTo>
                          <a:lnTo>
                            <a:pt x="91" y="4370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59" name="Arc 176"/>
                    <p:cNvSpPr>
                      <a:spLocks/>
                    </p:cNvSpPr>
                    <p:nvPr/>
                  </p:nvSpPr>
                  <p:spPr bwMode="auto">
                    <a:xfrm>
                      <a:off x="3290" y="2773"/>
                      <a:ext cx="382" cy="110"/>
                    </a:xfrm>
                    <a:custGeom>
                      <a:avLst/>
                      <a:gdLst>
                        <a:gd name="T0" fmla="*/ 0 w 20950"/>
                        <a:gd name="T1" fmla="*/ 0 h 5724"/>
                        <a:gd name="T2" fmla="*/ 0 w 20950"/>
                        <a:gd name="T3" fmla="*/ 0 h 5724"/>
                        <a:gd name="T4" fmla="*/ 0 w 20950"/>
                        <a:gd name="T5" fmla="*/ 0 h 5724"/>
                        <a:gd name="T6" fmla="*/ 0 60000 65536"/>
                        <a:gd name="T7" fmla="*/ 0 60000 65536"/>
                        <a:gd name="T8" fmla="*/ 0 60000 65536"/>
                        <a:gd name="T9" fmla="*/ 0 w 20950"/>
                        <a:gd name="T10" fmla="*/ 0 h 5724"/>
                        <a:gd name="T11" fmla="*/ 20950 w 20950"/>
                        <a:gd name="T12" fmla="*/ 5724 h 572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0950" h="5724" fill="none" extrusionOk="0">
                          <a:moveTo>
                            <a:pt x="122" y="5723"/>
                          </a:moveTo>
                          <a:cubicBezTo>
                            <a:pt x="79" y="5569"/>
                            <a:pt x="39" y="5414"/>
                            <a:pt x="-1" y="5259"/>
                          </a:cubicBezTo>
                        </a:path>
                        <a:path w="20950" h="5724" stroke="0" extrusionOk="0">
                          <a:moveTo>
                            <a:pt x="122" y="5723"/>
                          </a:moveTo>
                          <a:cubicBezTo>
                            <a:pt x="79" y="5569"/>
                            <a:pt x="39" y="5414"/>
                            <a:pt x="-1" y="5259"/>
                          </a:cubicBezTo>
                          <a:lnTo>
                            <a:pt x="20950" y="0"/>
                          </a:lnTo>
                          <a:lnTo>
                            <a:pt x="122" y="5723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60" name="Arc 177"/>
                    <p:cNvSpPr>
                      <a:spLocks/>
                    </p:cNvSpPr>
                    <p:nvPr/>
                  </p:nvSpPr>
                  <p:spPr bwMode="auto">
                    <a:xfrm>
                      <a:off x="3297" y="2773"/>
                      <a:ext cx="375" cy="134"/>
                    </a:xfrm>
                    <a:custGeom>
                      <a:avLst/>
                      <a:gdLst>
                        <a:gd name="T0" fmla="*/ 0 w 20598"/>
                        <a:gd name="T1" fmla="*/ 0 h 6972"/>
                        <a:gd name="T2" fmla="*/ 0 w 20598"/>
                        <a:gd name="T3" fmla="*/ 0 h 6972"/>
                        <a:gd name="T4" fmla="*/ 0 w 20598"/>
                        <a:gd name="T5" fmla="*/ 0 h 6972"/>
                        <a:gd name="T6" fmla="*/ 0 60000 65536"/>
                        <a:gd name="T7" fmla="*/ 0 60000 65536"/>
                        <a:gd name="T8" fmla="*/ 0 60000 65536"/>
                        <a:gd name="T9" fmla="*/ 0 w 20598"/>
                        <a:gd name="T10" fmla="*/ 0 h 6972"/>
                        <a:gd name="T11" fmla="*/ 20598 w 20598"/>
                        <a:gd name="T12" fmla="*/ 6972 h 697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0598" h="6972" fill="none" extrusionOk="0">
                          <a:moveTo>
                            <a:pt x="154" y="6971"/>
                          </a:moveTo>
                          <a:cubicBezTo>
                            <a:pt x="100" y="6815"/>
                            <a:pt x="49" y="6658"/>
                            <a:pt x="-1" y="6501"/>
                          </a:cubicBezTo>
                        </a:path>
                        <a:path w="20598" h="6972" stroke="0" extrusionOk="0">
                          <a:moveTo>
                            <a:pt x="154" y="6971"/>
                          </a:moveTo>
                          <a:cubicBezTo>
                            <a:pt x="100" y="6815"/>
                            <a:pt x="49" y="6658"/>
                            <a:pt x="-1" y="6501"/>
                          </a:cubicBezTo>
                          <a:lnTo>
                            <a:pt x="20598" y="0"/>
                          </a:lnTo>
                          <a:lnTo>
                            <a:pt x="154" y="6971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61" name="Arc 178"/>
                    <p:cNvSpPr>
                      <a:spLocks/>
                    </p:cNvSpPr>
                    <p:nvPr/>
                  </p:nvSpPr>
                  <p:spPr bwMode="auto">
                    <a:xfrm>
                      <a:off x="3305" y="2773"/>
                      <a:ext cx="367" cy="157"/>
                    </a:xfrm>
                    <a:custGeom>
                      <a:avLst/>
                      <a:gdLst>
                        <a:gd name="T0" fmla="*/ 0 w 20137"/>
                        <a:gd name="T1" fmla="*/ 0 h 8166"/>
                        <a:gd name="T2" fmla="*/ 0 w 20137"/>
                        <a:gd name="T3" fmla="*/ 0 h 8166"/>
                        <a:gd name="T4" fmla="*/ 0 w 20137"/>
                        <a:gd name="T5" fmla="*/ 0 h 8166"/>
                        <a:gd name="T6" fmla="*/ 0 60000 65536"/>
                        <a:gd name="T7" fmla="*/ 0 60000 65536"/>
                        <a:gd name="T8" fmla="*/ 0 60000 65536"/>
                        <a:gd name="T9" fmla="*/ 0 w 20137"/>
                        <a:gd name="T10" fmla="*/ 0 h 8166"/>
                        <a:gd name="T11" fmla="*/ 20137 w 20137"/>
                        <a:gd name="T12" fmla="*/ 8166 h 816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0137" h="8166" fill="none" extrusionOk="0">
                          <a:moveTo>
                            <a:pt x="140" y="8165"/>
                          </a:moveTo>
                          <a:cubicBezTo>
                            <a:pt x="92" y="8049"/>
                            <a:pt x="45" y="7931"/>
                            <a:pt x="-1" y="7814"/>
                          </a:cubicBezTo>
                        </a:path>
                        <a:path w="20137" h="8166" stroke="0" extrusionOk="0">
                          <a:moveTo>
                            <a:pt x="140" y="8165"/>
                          </a:moveTo>
                          <a:cubicBezTo>
                            <a:pt x="92" y="8049"/>
                            <a:pt x="45" y="7931"/>
                            <a:pt x="-1" y="7814"/>
                          </a:cubicBezTo>
                          <a:lnTo>
                            <a:pt x="20137" y="0"/>
                          </a:lnTo>
                          <a:lnTo>
                            <a:pt x="140" y="8165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62" name="Arc 179"/>
                    <p:cNvSpPr>
                      <a:spLocks/>
                    </p:cNvSpPr>
                    <p:nvPr/>
                  </p:nvSpPr>
                  <p:spPr bwMode="auto">
                    <a:xfrm>
                      <a:off x="3314" y="2773"/>
                      <a:ext cx="358" cy="179"/>
                    </a:xfrm>
                    <a:custGeom>
                      <a:avLst/>
                      <a:gdLst>
                        <a:gd name="T0" fmla="*/ 0 w 19662"/>
                        <a:gd name="T1" fmla="*/ 0 h 9326"/>
                        <a:gd name="T2" fmla="*/ 0 w 19662"/>
                        <a:gd name="T3" fmla="*/ 0 h 9326"/>
                        <a:gd name="T4" fmla="*/ 0 w 19662"/>
                        <a:gd name="T5" fmla="*/ 0 h 9326"/>
                        <a:gd name="T6" fmla="*/ 0 60000 65536"/>
                        <a:gd name="T7" fmla="*/ 0 60000 65536"/>
                        <a:gd name="T8" fmla="*/ 0 60000 65536"/>
                        <a:gd name="T9" fmla="*/ 0 w 19662"/>
                        <a:gd name="T10" fmla="*/ 0 h 9326"/>
                        <a:gd name="T11" fmla="*/ 19662 w 19662"/>
                        <a:gd name="T12" fmla="*/ 9326 h 932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662" h="9326" fill="none" extrusionOk="0">
                          <a:moveTo>
                            <a:pt x="179" y="9325"/>
                          </a:moveTo>
                          <a:cubicBezTo>
                            <a:pt x="118" y="9198"/>
                            <a:pt x="58" y="9071"/>
                            <a:pt x="0" y="8942"/>
                          </a:cubicBezTo>
                        </a:path>
                        <a:path w="19662" h="9326" stroke="0" extrusionOk="0">
                          <a:moveTo>
                            <a:pt x="179" y="9325"/>
                          </a:moveTo>
                          <a:cubicBezTo>
                            <a:pt x="118" y="9198"/>
                            <a:pt x="58" y="9071"/>
                            <a:pt x="0" y="8942"/>
                          </a:cubicBezTo>
                          <a:lnTo>
                            <a:pt x="19662" y="0"/>
                          </a:lnTo>
                          <a:lnTo>
                            <a:pt x="179" y="9325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63" name="Arc 180"/>
                    <p:cNvSpPr>
                      <a:spLocks/>
                    </p:cNvSpPr>
                    <p:nvPr/>
                  </p:nvSpPr>
                  <p:spPr bwMode="auto">
                    <a:xfrm>
                      <a:off x="3325" y="2773"/>
                      <a:ext cx="347" cy="203"/>
                    </a:xfrm>
                    <a:custGeom>
                      <a:avLst/>
                      <a:gdLst>
                        <a:gd name="T0" fmla="*/ 0 w 19070"/>
                        <a:gd name="T1" fmla="*/ 0 h 10557"/>
                        <a:gd name="T2" fmla="*/ 0 w 19070"/>
                        <a:gd name="T3" fmla="*/ 0 h 10557"/>
                        <a:gd name="T4" fmla="*/ 0 w 19070"/>
                        <a:gd name="T5" fmla="*/ 0 h 10557"/>
                        <a:gd name="T6" fmla="*/ 0 60000 65536"/>
                        <a:gd name="T7" fmla="*/ 0 60000 65536"/>
                        <a:gd name="T8" fmla="*/ 0 60000 65536"/>
                        <a:gd name="T9" fmla="*/ 0 w 19070"/>
                        <a:gd name="T10" fmla="*/ 0 h 10557"/>
                        <a:gd name="T11" fmla="*/ 19070 w 19070"/>
                        <a:gd name="T12" fmla="*/ 10557 h 1055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070" h="10557" fill="none" extrusionOk="0">
                          <a:moveTo>
                            <a:pt x="225" y="10557"/>
                          </a:moveTo>
                          <a:cubicBezTo>
                            <a:pt x="149" y="10420"/>
                            <a:pt x="73" y="10282"/>
                            <a:pt x="0" y="10143"/>
                          </a:cubicBezTo>
                        </a:path>
                        <a:path w="19070" h="10557" stroke="0" extrusionOk="0">
                          <a:moveTo>
                            <a:pt x="225" y="10557"/>
                          </a:moveTo>
                          <a:cubicBezTo>
                            <a:pt x="149" y="10420"/>
                            <a:pt x="73" y="10282"/>
                            <a:pt x="0" y="10143"/>
                          </a:cubicBezTo>
                          <a:lnTo>
                            <a:pt x="19070" y="0"/>
                          </a:lnTo>
                          <a:lnTo>
                            <a:pt x="225" y="10557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64" name="Arc 181"/>
                    <p:cNvSpPr>
                      <a:spLocks/>
                    </p:cNvSpPr>
                    <p:nvPr/>
                  </p:nvSpPr>
                  <p:spPr bwMode="auto">
                    <a:xfrm>
                      <a:off x="3337" y="2773"/>
                      <a:ext cx="335" cy="224"/>
                    </a:xfrm>
                    <a:custGeom>
                      <a:avLst/>
                      <a:gdLst>
                        <a:gd name="T0" fmla="*/ 0 w 18414"/>
                        <a:gd name="T1" fmla="*/ 0 h 11675"/>
                        <a:gd name="T2" fmla="*/ 0 w 18414"/>
                        <a:gd name="T3" fmla="*/ 0 h 11675"/>
                        <a:gd name="T4" fmla="*/ 0 w 18414"/>
                        <a:gd name="T5" fmla="*/ 0 h 11675"/>
                        <a:gd name="T6" fmla="*/ 0 60000 65536"/>
                        <a:gd name="T7" fmla="*/ 0 60000 65536"/>
                        <a:gd name="T8" fmla="*/ 0 60000 65536"/>
                        <a:gd name="T9" fmla="*/ 0 w 18414"/>
                        <a:gd name="T10" fmla="*/ 0 h 11675"/>
                        <a:gd name="T11" fmla="*/ 18414 w 18414"/>
                        <a:gd name="T12" fmla="*/ 11675 h 1167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8414" h="11675" fill="none" extrusionOk="0">
                          <a:moveTo>
                            <a:pt x="241" y="11674"/>
                          </a:moveTo>
                          <a:cubicBezTo>
                            <a:pt x="159" y="11547"/>
                            <a:pt x="78" y="11419"/>
                            <a:pt x="-1" y="11290"/>
                          </a:cubicBezTo>
                        </a:path>
                        <a:path w="18414" h="11675" stroke="0" extrusionOk="0">
                          <a:moveTo>
                            <a:pt x="241" y="11674"/>
                          </a:moveTo>
                          <a:cubicBezTo>
                            <a:pt x="159" y="11547"/>
                            <a:pt x="78" y="11419"/>
                            <a:pt x="-1" y="11290"/>
                          </a:cubicBezTo>
                          <a:lnTo>
                            <a:pt x="18414" y="0"/>
                          </a:lnTo>
                          <a:lnTo>
                            <a:pt x="241" y="11674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65" name="Arc 182"/>
                    <p:cNvSpPr>
                      <a:spLocks/>
                    </p:cNvSpPr>
                    <p:nvPr/>
                  </p:nvSpPr>
                  <p:spPr bwMode="auto">
                    <a:xfrm>
                      <a:off x="3350" y="2773"/>
                      <a:ext cx="322" cy="245"/>
                    </a:xfrm>
                    <a:custGeom>
                      <a:avLst/>
                      <a:gdLst>
                        <a:gd name="T0" fmla="*/ 0 w 17657"/>
                        <a:gd name="T1" fmla="*/ 0 h 12752"/>
                        <a:gd name="T2" fmla="*/ 0 w 17657"/>
                        <a:gd name="T3" fmla="*/ 0 h 12752"/>
                        <a:gd name="T4" fmla="*/ 0 w 17657"/>
                        <a:gd name="T5" fmla="*/ 0 h 12752"/>
                        <a:gd name="T6" fmla="*/ 0 60000 65536"/>
                        <a:gd name="T7" fmla="*/ 0 60000 65536"/>
                        <a:gd name="T8" fmla="*/ 0 60000 65536"/>
                        <a:gd name="T9" fmla="*/ 0 w 17657"/>
                        <a:gd name="T10" fmla="*/ 0 h 12752"/>
                        <a:gd name="T11" fmla="*/ 17657 w 17657"/>
                        <a:gd name="T12" fmla="*/ 12752 h 1275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7657" h="12752" fill="none" extrusionOk="0">
                          <a:moveTo>
                            <a:pt x="222" y="12752"/>
                          </a:moveTo>
                          <a:cubicBezTo>
                            <a:pt x="147" y="12649"/>
                            <a:pt x="73" y="12545"/>
                            <a:pt x="0" y="12441"/>
                          </a:cubicBezTo>
                        </a:path>
                        <a:path w="17657" h="12752" stroke="0" extrusionOk="0">
                          <a:moveTo>
                            <a:pt x="222" y="12752"/>
                          </a:moveTo>
                          <a:cubicBezTo>
                            <a:pt x="147" y="12649"/>
                            <a:pt x="73" y="12545"/>
                            <a:pt x="0" y="12441"/>
                          </a:cubicBezTo>
                          <a:lnTo>
                            <a:pt x="17657" y="0"/>
                          </a:lnTo>
                          <a:lnTo>
                            <a:pt x="222" y="12752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66" name="Arc 183"/>
                    <p:cNvSpPr>
                      <a:spLocks/>
                    </p:cNvSpPr>
                    <p:nvPr/>
                  </p:nvSpPr>
                  <p:spPr bwMode="auto">
                    <a:xfrm>
                      <a:off x="3365" y="2773"/>
                      <a:ext cx="307" cy="264"/>
                    </a:xfrm>
                    <a:custGeom>
                      <a:avLst/>
                      <a:gdLst>
                        <a:gd name="T0" fmla="*/ 0 w 16859"/>
                        <a:gd name="T1" fmla="*/ 0 h 13767"/>
                        <a:gd name="T2" fmla="*/ 0 w 16859"/>
                        <a:gd name="T3" fmla="*/ 0 h 13767"/>
                        <a:gd name="T4" fmla="*/ 0 w 16859"/>
                        <a:gd name="T5" fmla="*/ 0 h 13767"/>
                        <a:gd name="T6" fmla="*/ 0 60000 65536"/>
                        <a:gd name="T7" fmla="*/ 0 60000 65536"/>
                        <a:gd name="T8" fmla="*/ 0 60000 65536"/>
                        <a:gd name="T9" fmla="*/ 0 w 16859"/>
                        <a:gd name="T10" fmla="*/ 0 h 13767"/>
                        <a:gd name="T11" fmla="*/ 16859 w 16859"/>
                        <a:gd name="T12" fmla="*/ 13767 h 1376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6859" h="13767" fill="none" extrusionOk="0">
                          <a:moveTo>
                            <a:pt x="214" y="13767"/>
                          </a:moveTo>
                          <a:cubicBezTo>
                            <a:pt x="142" y="13679"/>
                            <a:pt x="70" y="13591"/>
                            <a:pt x="-1" y="13503"/>
                          </a:cubicBezTo>
                        </a:path>
                        <a:path w="16859" h="13767" stroke="0" extrusionOk="0">
                          <a:moveTo>
                            <a:pt x="214" y="13767"/>
                          </a:moveTo>
                          <a:cubicBezTo>
                            <a:pt x="142" y="13679"/>
                            <a:pt x="70" y="13591"/>
                            <a:pt x="-1" y="13503"/>
                          </a:cubicBezTo>
                          <a:lnTo>
                            <a:pt x="16859" y="0"/>
                          </a:lnTo>
                          <a:lnTo>
                            <a:pt x="214" y="13767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67" name="Arc 184"/>
                    <p:cNvSpPr>
                      <a:spLocks/>
                    </p:cNvSpPr>
                    <p:nvPr/>
                  </p:nvSpPr>
                  <p:spPr bwMode="auto">
                    <a:xfrm>
                      <a:off x="3381" y="2773"/>
                      <a:ext cx="291" cy="284"/>
                    </a:xfrm>
                    <a:custGeom>
                      <a:avLst/>
                      <a:gdLst>
                        <a:gd name="T0" fmla="*/ 0 w 15974"/>
                        <a:gd name="T1" fmla="*/ 0 h 14789"/>
                        <a:gd name="T2" fmla="*/ 0 w 15974"/>
                        <a:gd name="T3" fmla="*/ 0 h 14789"/>
                        <a:gd name="T4" fmla="*/ 0 w 15974"/>
                        <a:gd name="T5" fmla="*/ 0 h 14789"/>
                        <a:gd name="T6" fmla="*/ 0 60000 65536"/>
                        <a:gd name="T7" fmla="*/ 0 60000 65536"/>
                        <a:gd name="T8" fmla="*/ 0 60000 65536"/>
                        <a:gd name="T9" fmla="*/ 0 w 15974"/>
                        <a:gd name="T10" fmla="*/ 0 h 14789"/>
                        <a:gd name="T11" fmla="*/ 15974 w 15974"/>
                        <a:gd name="T12" fmla="*/ 14789 h 1478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5974" h="14789" fill="none" extrusionOk="0">
                          <a:moveTo>
                            <a:pt x="230" y="14789"/>
                          </a:moveTo>
                          <a:cubicBezTo>
                            <a:pt x="153" y="14706"/>
                            <a:pt x="76" y="14623"/>
                            <a:pt x="-1" y="14539"/>
                          </a:cubicBezTo>
                        </a:path>
                        <a:path w="15974" h="14789" stroke="0" extrusionOk="0">
                          <a:moveTo>
                            <a:pt x="230" y="14789"/>
                          </a:moveTo>
                          <a:cubicBezTo>
                            <a:pt x="153" y="14706"/>
                            <a:pt x="76" y="14623"/>
                            <a:pt x="-1" y="14539"/>
                          </a:cubicBezTo>
                          <a:lnTo>
                            <a:pt x="15974" y="0"/>
                          </a:lnTo>
                          <a:lnTo>
                            <a:pt x="230" y="14789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68" name="Arc 185"/>
                    <p:cNvSpPr>
                      <a:spLocks/>
                    </p:cNvSpPr>
                    <p:nvPr/>
                  </p:nvSpPr>
                  <p:spPr bwMode="auto">
                    <a:xfrm>
                      <a:off x="3396" y="2773"/>
                      <a:ext cx="276" cy="302"/>
                    </a:xfrm>
                    <a:custGeom>
                      <a:avLst/>
                      <a:gdLst>
                        <a:gd name="T0" fmla="*/ 0 w 15162"/>
                        <a:gd name="T1" fmla="*/ 0 h 15752"/>
                        <a:gd name="T2" fmla="*/ 0 w 15162"/>
                        <a:gd name="T3" fmla="*/ 0 h 15752"/>
                        <a:gd name="T4" fmla="*/ 0 w 15162"/>
                        <a:gd name="T5" fmla="*/ 0 h 15752"/>
                        <a:gd name="T6" fmla="*/ 0 60000 65536"/>
                        <a:gd name="T7" fmla="*/ 0 60000 65536"/>
                        <a:gd name="T8" fmla="*/ 0 60000 65536"/>
                        <a:gd name="T9" fmla="*/ 0 w 15162"/>
                        <a:gd name="T10" fmla="*/ 0 h 15752"/>
                        <a:gd name="T11" fmla="*/ 15162 w 15162"/>
                        <a:gd name="T12" fmla="*/ 15752 h 1575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5162" h="15752" fill="none" extrusionOk="0">
                          <a:moveTo>
                            <a:pt x="382" y="15751"/>
                          </a:moveTo>
                          <a:cubicBezTo>
                            <a:pt x="253" y="15630"/>
                            <a:pt x="125" y="15508"/>
                            <a:pt x="-1" y="15384"/>
                          </a:cubicBezTo>
                        </a:path>
                        <a:path w="15162" h="15752" stroke="0" extrusionOk="0">
                          <a:moveTo>
                            <a:pt x="382" y="15751"/>
                          </a:moveTo>
                          <a:cubicBezTo>
                            <a:pt x="253" y="15630"/>
                            <a:pt x="125" y="15508"/>
                            <a:pt x="-1" y="15384"/>
                          </a:cubicBezTo>
                          <a:lnTo>
                            <a:pt x="15162" y="0"/>
                          </a:lnTo>
                          <a:lnTo>
                            <a:pt x="382" y="15751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69" name="Arc 186"/>
                    <p:cNvSpPr>
                      <a:spLocks/>
                    </p:cNvSpPr>
                    <p:nvPr/>
                  </p:nvSpPr>
                  <p:spPr bwMode="auto">
                    <a:xfrm>
                      <a:off x="3414" y="2773"/>
                      <a:ext cx="258" cy="319"/>
                    </a:xfrm>
                    <a:custGeom>
                      <a:avLst/>
                      <a:gdLst>
                        <a:gd name="T0" fmla="*/ 0 w 14161"/>
                        <a:gd name="T1" fmla="*/ 0 h 16603"/>
                        <a:gd name="T2" fmla="*/ 0 w 14161"/>
                        <a:gd name="T3" fmla="*/ 0 h 16603"/>
                        <a:gd name="T4" fmla="*/ 0 w 14161"/>
                        <a:gd name="T5" fmla="*/ 0 h 16603"/>
                        <a:gd name="T6" fmla="*/ 0 60000 65536"/>
                        <a:gd name="T7" fmla="*/ 0 60000 65536"/>
                        <a:gd name="T8" fmla="*/ 0 60000 65536"/>
                        <a:gd name="T9" fmla="*/ 0 w 14161"/>
                        <a:gd name="T10" fmla="*/ 0 h 16603"/>
                        <a:gd name="T11" fmla="*/ 14161 w 14161"/>
                        <a:gd name="T12" fmla="*/ 16603 h 1660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4161" h="16603" fill="none" extrusionOk="0">
                          <a:moveTo>
                            <a:pt x="344" y="16603"/>
                          </a:moveTo>
                          <a:cubicBezTo>
                            <a:pt x="228" y="16506"/>
                            <a:pt x="113" y="16409"/>
                            <a:pt x="-1" y="16310"/>
                          </a:cubicBezTo>
                        </a:path>
                        <a:path w="14161" h="16603" stroke="0" extrusionOk="0">
                          <a:moveTo>
                            <a:pt x="344" y="16603"/>
                          </a:moveTo>
                          <a:cubicBezTo>
                            <a:pt x="228" y="16506"/>
                            <a:pt x="113" y="16409"/>
                            <a:pt x="-1" y="16310"/>
                          </a:cubicBezTo>
                          <a:lnTo>
                            <a:pt x="14161" y="0"/>
                          </a:lnTo>
                          <a:lnTo>
                            <a:pt x="344" y="16603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70" name="Arc 187"/>
                    <p:cNvSpPr>
                      <a:spLocks/>
                    </p:cNvSpPr>
                    <p:nvPr/>
                  </p:nvSpPr>
                  <p:spPr bwMode="auto">
                    <a:xfrm>
                      <a:off x="3434" y="2773"/>
                      <a:ext cx="238" cy="335"/>
                    </a:xfrm>
                    <a:custGeom>
                      <a:avLst/>
                      <a:gdLst>
                        <a:gd name="T0" fmla="*/ 0 w 13067"/>
                        <a:gd name="T1" fmla="*/ 0 h 17450"/>
                        <a:gd name="T2" fmla="*/ 0 w 13067"/>
                        <a:gd name="T3" fmla="*/ 0 h 17450"/>
                        <a:gd name="T4" fmla="*/ 0 w 13067"/>
                        <a:gd name="T5" fmla="*/ 0 h 17450"/>
                        <a:gd name="T6" fmla="*/ 0 60000 65536"/>
                        <a:gd name="T7" fmla="*/ 0 60000 65536"/>
                        <a:gd name="T8" fmla="*/ 0 60000 65536"/>
                        <a:gd name="T9" fmla="*/ 0 w 13067"/>
                        <a:gd name="T10" fmla="*/ 0 h 17450"/>
                        <a:gd name="T11" fmla="*/ 13067 w 13067"/>
                        <a:gd name="T12" fmla="*/ 17450 h 1745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067" h="17450" fill="none" extrusionOk="0">
                          <a:moveTo>
                            <a:pt x="336" y="17450"/>
                          </a:moveTo>
                          <a:cubicBezTo>
                            <a:pt x="223" y="17367"/>
                            <a:pt x="111" y="17284"/>
                            <a:pt x="0" y="17199"/>
                          </a:cubicBezTo>
                        </a:path>
                        <a:path w="13067" h="17450" stroke="0" extrusionOk="0">
                          <a:moveTo>
                            <a:pt x="336" y="17450"/>
                          </a:moveTo>
                          <a:cubicBezTo>
                            <a:pt x="223" y="17367"/>
                            <a:pt x="111" y="17284"/>
                            <a:pt x="0" y="17199"/>
                          </a:cubicBezTo>
                          <a:lnTo>
                            <a:pt x="13067" y="0"/>
                          </a:lnTo>
                          <a:lnTo>
                            <a:pt x="336" y="17450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71" name="Arc 188"/>
                    <p:cNvSpPr>
                      <a:spLocks/>
                    </p:cNvSpPr>
                    <p:nvPr/>
                  </p:nvSpPr>
                  <p:spPr bwMode="auto">
                    <a:xfrm>
                      <a:off x="3452" y="2773"/>
                      <a:ext cx="220" cy="350"/>
                    </a:xfrm>
                    <a:custGeom>
                      <a:avLst/>
                      <a:gdLst>
                        <a:gd name="T0" fmla="*/ 0 w 12068"/>
                        <a:gd name="T1" fmla="*/ 0 h 18234"/>
                        <a:gd name="T2" fmla="*/ 0 w 12068"/>
                        <a:gd name="T3" fmla="*/ 0 h 18234"/>
                        <a:gd name="T4" fmla="*/ 0 w 12068"/>
                        <a:gd name="T5" fmla="*/ 0 h 18234"/>
                        <a:gd name="T6" fmla="*/ 0 60000 65536"/>
                        <a:gd name="T7" fmla="*/ 0 60000 65536"/>
                        <a:gd name="T8" fmla="*/ 0 60000 65536"/>
                        <a:gd name="T9" fmla="*/ 0 w 12068"/>
                        <a:gd name="T10" fmla="*/ 0 h 18234"/>
                        <a:gd name="T11" fmla="*/ 12068 w 12068"/>
                        <a:gd name="T12" fmla="*/ 18234 h 1823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2068" h="18234" fill="none" extrusionOk="0">
                          <a:moveTo>
                            <a:pt x="488" y="18234"/>
                          </a:moveTo>
                          <a:cubicBezTo>
                            <a:pt x="324" y="18129"/>
                            <a:pt x="161" y="18023"/>
                            <a:pt x="-1" y="17914"/>
                          </a:cubicBezTo>
                        </a:path>
                        <a:path w="12068" h="18234" stroke="0" extrusionOk="0">
                          <a:moveTo>
                            <a:pt x="488" y="18234"/>
                          </a:moveTo>
                          <a:cubicBezTo>
                            <a:pt x="324" y="18129"/>
                            <a:pt x="161" y="18023"/>
                            <a:pt x="-1" y="17914"/>
                          </a:cubicBezTo>
                          <a:lnTo>
                            <a:pt x="12068" y="0"/>
                          </a:lnTo>
                          <a:lnTo>
                            <a:pt x="488" y="18234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72" name="Arc 189"/>
                    <p:cNvSpPr>
                      <a:spLocks/>
                    </p:cNvSpPr>
                    <p:nvPr/>
                  </p:nvSpPr>
                  <p:spPr bwMode="auto">
                    <a:xfrm>
                      <a:off x="3474" y="2773"/>
                      <a:ext cx="198" cy="362"/>
                    </a:xfrm>
                    <a:custGeom>
                      <a:avLst/>
                      <a:gdLst>
                        <a:gd name="T0" fmla="*/ 0 w 10873"/>
                        <a:gd name="T1" fmla="*/ 0 h 18857"/>
                        <a:gd name="T2" fmla="*/ 0 w 10873"/>
                        <a:gd name="T3" fmla="*/ 0 h 18857"/>
                        <a:gd name="T4" fmla="*/ 0 w 10873"/>
                        <a:gd name="T5" fmla="*/ 0 h 18857"/>
                        <a:gd name="T6" fmla="*/ 0 60000 65536"/>
                        <a:gd name="T7" fmla="*/ 0 60000 65536"/>
                        <a:gd name="T8" fmla="*/ 0 60000 65536"/>
                        <a:gd name="T9" fmla="*/ 0 w 10873"/>
                        <a:gd name="T10" fmla="*/ 0 h 18857"/>
                        <a:gd name="T11" fmla="*/ 10873 w 10873"/>
                        <a:gd name="T12" fmla="*/ 18857 h 1885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0873" h="18857" fill="none" extrusionOk="0">
                          <a:moveTo>
                            <a:pt x="338" y="18856"/>
                          </a:moveTo>
                          <a:cubicBezTo>
                            <a:pt x="224" y="18793"/>
                            <a:pt x="112" y="18729"/>
                            <a:pt x="0" y="18663"/>
                          </a:cubicBezTo>
                        </a:path>
                        <a:path w="10873" h="18857" stroke="0" extrusionOk="0">
                          <a:moveTo>
                            <a:pt x="338" y="18856"/>
                          </a:moveTo>
                          <a:cubicBezTo>
                            <a:pt x="224" y="18793"/>
                            <a:pt x="112" y="18729"/>
                            <a:pt x="0" y="18663"/>
                          </a:cubicBezTo>
                          <a:lnTo>
                            <a:pt x="10873" y="0"/>
                          </a:lnTo>
                          <a:lnTo>
                            <a:pt x="338" y="18856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73" name="Arc 190"/>
                    <p:cNvSpPr>
                      <a:spLocks/>
                    </p:cNvSpPr>
                    <p:nvPr/>
                  </p:nvSpPr>
                  <p:spPr bwMode="auto">
                    <a:xfrm>
                      <a:off x="3496" y="2773"/>
                      <a:ext cx="176" cy="374"/>
                    </a:xfrm>
                    <a:custGeom>
                      <a:avLst/>
                      <a:gdLst>
                        <a:gd name="T0" fmla="*/ 0 w 9676"/>
                        <a:gd name="T1" fmla="*/ 0 h 19482"/>
                        <a:gd name="T2" fmla="*/ 0 w 9676"/>
                        <a:gd name="T3" fmla="*/ 0 h 19482"/>
                        <a:gd name="T4" fmla="*/ 0 w 9676"/>
                        <a:gd name="T5" fmla="*/ 0 h 19482"/>
                        <a:gd name="T6" fmla="*/ 0 60000 65536"/>
                        <a:gd name="T7" fmla="*/ 0 60000 65536"/>
                        <a:gd name="T8" fmla="*/ 0 60000 65536"/>
                        <a:gd name="T9" fmla="*/ 0 w 9676"/>
                        <a:gd name="T10" fmla="*/ 0 h 19482"/>
                        <a:gd name="T11" fmla="*/ 9676 w 9676"/>
                        <a:gd name="T12" fmla="*/ 19482 h 1948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76" h="19482" fill="none" extrusionOk="0">
                          <a:moveTo>
                            <a:pt x="347" y="19482"/>
                          </a:moveTo>
                          <a:cubicBezTo>
                            <a:pt x="231" y="19426"/>
                            <a:pt x="115" y="19369"/>
                            <a:pt x="-1" y="19311"/>
                          </a:cubicBezTo>
                        </a:path>
                        <a:path w="9676" h="19482" stroke="0" extrusionOk="0">
                          <a:moveTo>
                            <a:pt x="347" y="19482"/>
                          </a:moveTo>
                          <a:cubicBezTo>
                            <a:pt x="231" y="19426"/>
                            <a:pt x="115" y="19369"/>
                            <a:pt x="-1" y="19311"/>
                          </a:cubicBezTo>
                          <a:lnTo>
                            <a:pt x="9676" y="0"/>
                          </a:lnTo>
                          <a:lnTo>
                            <a:pt x="347" y="19482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74" name="Arc 191"/>
                    <p:cNvSpPr>
                      <a:spLocks/>
                    </p:cNvSpPr>
                    <p:nvPr/>
                  </p:nvSpPr>
                  <p:spPr bwMode="auto">
                    <a:xfrm>
                      <a:off x="3518" y="2773"/>
                      <a:ext cx="154" cy="384"/>
                    </a:xfrm>
                    <a:custGeom>
                      <a:avLst/>
                      <a:gdLst>
                        <a:gd name="T0" fmla="*/ 0 w 8462"/>
                        <a:gd name="T1" fmla="*/ 0 h 19987"/>
                        <a:gd name="T2" fmla="*/ 0 w 8462"/>
                        <a:gd name="T3" fmla="*/ 0 h 19987"/>
                        <a:gd name="T4" fmla="*/ 0 w 8462"/>
                        <a:gd name="T5" fmla="*/ 0 h 19987"/>
                        <a:gd name="T6" fmla="*/ 0 60000 65536"/>
                        <a:gd name="T7" fmla="*/ 0 60000 65536"/>
                        <a:gd name="T8" fmla="*/ 0 60000 65536"/>
                        <a:gd name="T9" fmla="*/ 0 w 8462"/>
                        <a:gd name="T10" fmla="*/ 0 h 19987"/>
                        <a:gd name="T11" fmla="*/ 8462 w 8462"/>
                        <a:gd name="T12" fmla="*/ 19987 h 1998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462" h="19987" fill="none" extrusionOk="0">
                          <a:moveTo>
                            <a:pt x="271" y="19986"/>
                          </a:moveTo>
                          <a:cubicBezTo>
                            <a:pt x="180" y="19949"/>
                            <a:pt x="90" y="19911"/>
                            <a:pt x="0" y="19873"/>
                          </a:cubicBezTo>
                        </a:path>
                        <a:path w="8462" h="19987" stroke="0" extrusionOk="0">
                          <a:moveTo>
                            <a:pt x="271" y="19986"/>
                          </a:moveTo>
                          <a:cubicBezTo>
                            <a:pt x="180" y="19949"/>
                            <a:pt x="90" y="19911"/>
                            <a:pt x="0" y="19873"/>
                          </a:cubicBezTo>
                          <a:lnTo>
                            <a:pt x="8462" y="0"/>
                          </a:lnTo>
                          <a:lnTo>
                            <a:pt x="271" y="19986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75" name="Arc 192"/>
                    <p:cNvSpPr>
                      <a:spLocks/>
                    </p:cNvSpPr>
                    <p:nvPr/>
                  </p:nvSpPr>
                  <p:spPr bwMode="auto">
                    <a:xfrm>
                      <a:off x="3539" y="2773"/>
                      <a:ext cx="133" cy="393"/>
                    </a:xfrm>
                    <a:custGeom>
                      <a:avLst/>
                      <a:gdLst>
                        <a:gd name="T0" fmla="*/ 0 w 7319"/>
                        <a:gd name="T1" fmla="*/ 0 h 20459"/>
                        <a:gd name="T2" fmla="*/ 0 w 7319"/>
                        <a:gd name="T3" fmla="*/ 0 h 20459"/>
                        <a:gd name="T4" fmla="*/ 0 w 7319"/>
                        <a:gd name="T5" fmla="*/ 0 h 20459"/>
                        <a:gd name="T6" fmla="*/ 0 60000 65536"/>
                        <a:gd name="T7" fmla="*/ 0 60000 65536"/>
                        <a:gd name="T8" fmla="*/ 0 60000 65536"/>
                        <a:gd name="T9" fmla="*/ 0 w 7319"/>
                        <a:gd name="T10" fmla="*/ 0 h 20459"/>
                        <a:gd name="T11" fmla="*/ 7319 w 7319"/>
                        <a:gd name="T12" fmla="*/ 20459 h 2045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319" h="20459" fill="none" extrusionOk="0">
                          <a:moveTo>
                            <a:pt x="391" y="20459"/>
                          </a:moveTo>
                          <a:cubicBezTo>
                            <a:pt x="260" y="20414"/>
                            <a:pt x="130" y="20369"/>
                            <a:pt x="-1" y="20322"/>
                          </a:cubicBezTo>
                        </a:path>
                        <a:path w="7319" h="20459" stroke="0" extrusionOk="0">
                          <a:moveTo>
                            <a:pt x="391" y="20459"/>
                          </a:moveTo>
                          <a:cubicBezTo>
                            <a:pt x="260" y="20414"/>
                            <a:pt x="130" y="20369"/>
                            <a:pt x="-1" y="20322"/>
                          </a:cubicBezTo>
                          <a:lnTo>
                            <a:pt x="7319" y="0"/>
                          </a:lnTo>
                          <a:lnTo>
                            <a:pt x="391" y="20459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76" name="Arc 193"/>
                    <p:cNvSpPr>
                      <a:spLocks/>
                    </p:cNvSpPr>
                    <p:nvPr/>
                  </p:nvSpPr>
                  <p:spPr bwMode="auto">
                    <a:xfrm>
                      <a:off x="3563" y="2773"/>
                      <a:ext cx="109" cy="401"/>
                    </a:xfrm>
                    <a:custGeom>
                      <a:avLst/>
                      <a:gdLst>
                        <a:gd name="T0" fmla="*/ 0 w 5987"/>
                        <a:gd name="T1" fmla="*/ 0 h 20874"/>
                        <a:gd name="T2" fmla="*/ 0 w 5987"/>
                        <a:gd name="T3" fmla="*/ 0 h 20874"/>
                        <a:gd name="T4" fmla="*/ 0 w 5987"/>
                        <a:gd name="T5" fmla="*/ 0 h 20874"/>
                        <a:gd name="T6" fmla="*/ 0 60000 65536"/>
                        <a:gd name="T7" fmla="*/ 0 60000 65536"/>
                        <a:gd name="T8" fmla="*/ 0 60000 65536"/>
                        <a:gd name="T9" fmla="*/ 0 w 5987"/>
                        <a:gd name="T10" fmla="*/ 0 h 20874"/>
                        <a:gd name="T11" fmla="*/ 5987 w 5987"/>
                        <a:gd name="T12" fmla="*/ 20874 h 2087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987" h="20874" fill="none" extrusionOk="0">
                          <a:moveTo>
                            <a:pt x="434" y="20874"/>
                          </a:moveTo>
                          <a:cubicBezTo>
                            <a:pt x="289" y="20835"/>
                            <a:pt x="144" y="20795"/>
                            <a:pt x="0" y="20753"/>
                          </a:cubicBezTo>
                        </a:path>
                        <a:path w="5987" h="20874" stroke="0" extrusionOk="0">
                          <a:moveTo>
                            <a:pt x="434" y="20874"/>
                          </a:moveTo>
                          <a:cubicBezTo>
                            <a:pt x="289" y="20835"/>
                            <a:pt x="144" y="20795"/>
                            <a:pt x="0" y="20753"/>
                          </a:cubicBezTo>
                          <a:lnTo>
                            <a:pt x="5987" y="0"/>
                          </a:lnTo>
                          <a:lnTo>
                            <a:pt x="434" y="20874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77" name="Arc 194"/>
                    <p:cNvSpPr>
                      <a:spLocks/>
                    </p:cNvSpPr>
                    <p:nvPr/>
                  </p:nvSpPr>
                  <p:spPr bwMode="auto">
                    <a:xfrm>
                      <a:off x="3588" y="2773"/>
                      <a:ext cx="84" cy="406"/>
                    </a:xfrm>
                    <a:custGeom>
                      <a:avLst/>
                      <a:gdLst>
                        <a:gd name="T0" fmla="*/ 0 w 4621"/>
                        <a:gd name="T1" fmla="*/ 0 h 21158"/>
                        <a:gd name="T2" fmla="*/ 0 w 4621"/>
                        <a:gd name="T3" fmla="*/ 0 h 21158"/>
                        <a:gd name="T4" fmla="*/ 0 w 4621"/>
                        <a:gd name="T5" fmla="*/ 0 h 21158"/>
                        <a:gd name="T6" fmla="*/ 0 60000 65536"/>
                        <a:gd name="T7" fmla="*/ 0 60000 65536"/>
                        <a:gd name="T8" fmla="*/ 0 60000 65536"/>
                        <a:gd name="T9" fmla="*/ 0 w 4621"/>
                        <a:gd name="T10" fmla="*/ 0 h 21158"/>
                        <a:gd name="T11" fmla="*/ 4621 w 4621"/>
                        <a:gd name="T12" fmla="*/ 21158 h 2115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621" h="21158" fill="none" extrusionOk="0">
                          <a:moveTo>
                            <a:pt x="273" y="21158"/>
                          </a:moveTo>
                          <a:cubicBezTo>
                            <a:pt x="182" y="21139"/>
                            <a:pt x="91" y="21119"/>
                            <a:pt x="0" y="21099"/>
                          </a:cubicBezTo>
                        </a:path>
                        <a:path w="4621" h="21158" stroke="0" extrusionOk="0">
                          <a:moveTo>
                            <a:pt x="273" y="21158"/>
                          </a:moveTo>
                          <a:cubicBezTo>
                            <a:pt x="182" y="21139"/>
                            <a:pt x="91" y="21119"/>
                            <a:pt x="0" y="21099"/>
                          </a:cubicBezTo>
                          <a:lnTo>
                            <a:pt x="4621" y="0"/>
                          </a:lnTo>
                          <a:lnTo>
                            <a:pt x="273" y="21158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78" name="Arc 195"/>
                    <p:cNvSpPr>
                      <a:spLocks/>
                    </p:cNvSpPr>
                    <p:nvPr/>
                  </p:nvSpPr>
                  <p:spPr bwMode="auto">
                    <a:xfrm>
                      <a:off x="3610" y="2773"/>
                      <a:ext cx="62" cy="411"/>
                    </a:xfrm>
                    <a:custGeom>
                      <a:avLst/>
                      <a:gdLst>
                        <a:gd name="T0" fmla="*/ 0 w 3406"/>
                        <a:gd name="T1" fmla="*/ 0 h 21395"/>
                        <a:gd name="T2" fmla="*/ 0 w 3406"/>
                        <a:gd name="T3" fmla="*/ 0 h 21395"/>
                        <a:gd name="T4" fmla="*/ 0 w 3406"/>
                        <a:gd name="T5" fmla="*/ 0 h 21395"/>
                        <a:gd name="T6" fmla="*/ 0 60000 65536"/>
                        <a:gd name="T7" fmla="*/ 0 60000 65536"/>
                        <a:gd name="T8" fmla="*/ 0 60000 65536"/>
                        <a:gd name="T9" fmla="*/ 0 w 3406"/>
                        <a:gd name="T10" fmla="*/ 0 h 21395"/>
                        <a:gd name="T11" fmla="*/ 3406 w 3406"/>
                        <a:gd name="T12" fmla="*/ 21395 h 2139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406" h="21395" fill="none" extrusionOk="0">
                          <a:moveTo>
                            <a:pt x="437" y="21395"/>
                          </a:moveTo>
                          <a:cubicBezTo>
                            <a:pt x="291" y="21374"/>
                            <a:pt x="145" y="21353"/>
                            <a:pt x="0" y="21329"/>
                          </a:cubicBezTo>
                        </a:path>
                        <a:path w="3406" h="21395" stroke="0" extrusionOk="0">
                          <a:moveTo>
                            <a:pt x="437" y="21395"/>
                          </a:moveTo>
                          <a:cubicBezTo>
                            <a:pt x="291" y="21374"/>
                            <a:pt x="145" y="21353"/>
                            <a:pt x="0" y="21329"/>
                          </a:cubicBezTo>
                          <a:lnTo>
                            <a:pt x="3406" y="0"/>
                          </a:lnTo>
                          <a:lnTo>
                            <a:pt x="437" y="21395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79" name="Arc 196"/>
                    <p:cNvSpPr>
                      <a:spLocks/>
                    </p:cNvSpPr>
                    <p:nvPr/>
                  </p:nvSpPr>
                  <p:spPr bwMode="auto">
                    <a:xfrm>
                      <a:off x="3635" y="2773"/>
                      <a:ext cx="37" cy="413"/>
                    </a:xfrm>
                    <a:custGeom>
                      <a:avLst/>
                      <a:gdLst>
                        <a:gd name="T0" fmla="*/ 0 w 2034"/>
                        <a:gd name="T1" fmla="*/ 0 h 21537"/>
                        <a:gd name="T2" fmla="*/ 0 w 2034"/>
                        <a:gd name="T3" fmla="*/ 0 h 21537"/>
                        <a:gd name="T4" fmla="*/ 0 w 2034"/>
                        <a:gd name="T5" fmla="*/ 0 h 21537"/>
                        <a:gd name="T6" fmla="*/ 0 60000 65536"/>
                        <a:gd name="T7" fmla="*/ 0 60000 65536"/>
                        <a:gd name="T8" fmla="*/ 0 60000 65536"/>
                        <a:gd name="T9" fmla="*/ 0 w 2034"/>
                        <a:gd name="T10" fmla="*/ 0 h 21537"/>
                        <a:gd name="T11" fmla="*/ 2034 w 2034"/>
                        <a:gd name="T12" fmla="*/ 21537 h 2153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034" h="21537" fill="none" extrusionOk="0">
                          <a:moveTo>
                            <a:pt x="382" y="21536"/>
                          </a:moveTo>
                          <a:cubicBezTo>
                            <a:pt x="254" y="21526"/>
                            <a:pt x="127" y="21516"/>
                            <a:pt x="-1" y="21504"/>
                          </a:cubicBezTo>
                        </a:path>
                        <a:path w="2034" h="21537" stroke="0" extrusionOk="0">
                          <a:moveTo>
                            <a:pt x="382" y="21536"/>
                          </a:moveTo>
                          <a:cubicBezTo>
                            <a:pt x="254" y="21526"/>
                            <a:pt x="127" y="21516"/>
                            <a:pt x="-1" y="21504"/>
                          </a:cubicBezTo>
                          <a:lnTo>
                            <a:pt x="2034" y="0"/>
                          </a:lnTo>
                          <a:lnTo>
                            <a:pt x="382" y="21536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80" name="Arc 197"/>
                    <p:cNvSpPr>
                      <a:spLocks/>
                    </p:cNvSpPr>
                    <p:nvPr/>
                  </p:nvSpPr>
                  <p:spPr bwMode="auto">
                    <a:xfrm>
                      <a:off x="3661" y="2773"/>
                      <a:ext cx="11" cy="414"/>
                    </a:xfrm>
                    <a:custGeom>
                      <a:avLst/>
                      <a:gdLst>
                        <a:gd name="T0" fmla="*/ 0 w 606"/>
                        <a:gd name="T1" fmla="*/ 0 h 21599"/>
                        <a:gd name="T2" fmla="*/ 0 w 606"/>
                        <a:gd name="T3" fmla="*/ 0 h 21599"/>
                        <a:gd name="T4" fmla="*/ 0 w 606"/>
                        <a:gd name="T5" fmla="*/ 0 h 21599"/>
                        <a:gd name="T6" fmla="*/ 0 60000 65536"/>
                        <a:gd name="T7" fmla="*/ 0 60000 65536"/>
                        <a:gd name="T8" fmla="*/ 0 60000 65536"/>
                        <a:gd name="T9" fmla="*/ 0 w 606"/>
                        <a:gd name="T10" fmla="*/ 0 h 21599"/>
                        <a:gd name="T11" fmla="*/ 606 w 606"/>
                        <a:gd name="T12" fmla="*/ 21599 h 2159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606" h="21599" fill="none" extrusionOk="0">
                          <a:moveTo>
                            <a:pt x="386" y="21598"/>
                          </a:moveTo>
                          <a:cubicBezTo>
                            <a:pt x="257" y="21597"/>
                            <a:pt x="128" y="21595"/>
                            <a:pt x="0" y="21591"/>
                          </a:cubicBezTo>
                        </a:path>
                        <a:path w="606" h="21599" stroke="0" extrusionOk="0">
                          <a:moveTo>
                            <a:pt x="386" y="21598"/>
                          </a:moveTo>
                          <a:cubicBezTo>
                            <a:pt x="257" y="21597"/>
                            <a:pt x="128" y="21595"/>
                            <a:pt x="0" y="21591"/>
                          </a:cubicBezTo>
                          <a:lnTo>
                            <a:pt x="606" y="0"/>
                          </a:lnTo>
                          <a:lnTo>
                            <a:pt x="386" y="21598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81" name="Arc 198"/>
                    <p:cNvSpPr>
                      <a:spLocks/>
                    </p:cNvSpPr>
                    <p:nvPr/>
                  </p:nvSpPr>
                  <p:spPr bwMode="auto">
                    <a:xfrm>
                      <a:off x="3667" y="2878"/>
                      <a:ext cx="8" cy="310"/>
                    </a:xfrm>
                    <a:custGeom>
                      <a:avLst/>
                      <a:gdLst>
                        <a:gd name="T0" fmla="*/ 0 w 207"/>
                        <a:gd name="T1" fmla="*/ 0 h 21600"/>
                        <a:gd name="T2" fmla="*/ 0 w 207"/>
                        <a:gd name="T3" fmla="*/ 0 h 21600"/>
                        <a:gd name="T4" fmla="*/ 0 w 20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07"/>
                        <a:gd name="T10" fmla="*/ 0 h 21600"/>
                        <a:gd name="T11" fmla="*/ 207 w 20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07" h="21600" fill="none" extrusionOk="0">
                          <a:moveTo>
                            <a:pt x="207" y="21599"/>
                          </a:moveTo>
                          <a:cubicBezTo>
                            <a:pt x="155" y="21599"/>
                            <a:pt x="103" y="21599"/>
                            <a:pt x="52" y="21600"/>
                          </a:cubicBezTo>
                          <a:cubicBezTo>
                            <a:pt x="34" y="21600"/>
                            <a:pt x="17" y="21599"/>
                            <a:pt x="0" y="21599"/>
                          </a:cubicBezTo>
                        </a:path>
                        <a:path w="207" h="21600" stroke="0" extrusionOk="0">
                          <a:moveTo>
                            <a:pt x="207" y="21599"/>
                          </a:moveTo>
                          <a:cubicBezTo>
                            <a:pt x="155" y="21599"/>
                            <a:pt x="103" y="21599"/>
                            <a:pt x="52" y="21600"/>
                          </a:cubicBezTo>
                          <a:cubicBezTo>
                            <a:pt x="34" y="21600"/>
                            <a:pt x="17" y="21599"/>
                            <a:pt x="0" y="21599"/>
                          </a:cubicBezTo>
                          <a:lnTo>
                            <a:pt x="52" y="0"/>
                          </a:lnTo>
                          <a:lnTo>
                            <a:pt x="207" y="21599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82" name="Arc 199"/>
                    <p:cNvSpPr>
                      <a:spLocks/>
                    </p:cNvSpPr>
                    <p:nvPr/>
                  </p:nvSpPr>
                  <p:spPr bwMode="auto">
                    <a:xfrm>
                      <a:off x="3669" y="2878"/>
                      <a:ext cx="30" cy="309"/>
                    </a:xfrm>
                    <a:custGeom>
                      <a:avLst/>
                      <a:gdLst>
                        <a:gd name="T0" fmla="*/ 0 w 777"/>
                        <a:gd name="T1" fmla="*/ 0 h 21592"/>
                        <a:gd name="T2" fmla="*/ 0 w 777"/>
                        <a:gd name="T3" fmla="*/ 0 h 21592"/>
                        <a:gd name="T4" fmla="*/ 0 w 777"/>
                        <a:gd name="T5" fmla="*/ 0 h 21592"/>
                        <a:gd name="T6" fmla="*/ 0 60000 65536"/>
                        <a:gd name="T7" fmla="*/ 0 60000 65536"/>
                        <a:gd name="T8" fmla="*/ 0 60000 65536"/>
                        <a:gd name="T9" fmla="*/ 0 w 777"/>
                        <a:gd name="T10" fmla="*/ 0 h 21592"/>
                        <a:gd name="T11" fmla="*/ 777 w 777"/>
                        <a:gd name="T12" fmla="*/ 21592 h 2159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77" h="21592" fill="none" extrusionOk="0">
                          <a:moveTo>
                            <a:pt x="777" y="21586"/>
                          </a:moveTo>
                          <a:cubicBezTo>
                            <a:pt x="708" y="21588"/>
                            <a:pt x="639" y="21590"/>
                            <a:pt x="570" y="21592"/>
                          </a:cubicBezTo>
                        </a:path>
                        <a:path w="777" h="21592" stroke="0" extrusionOk="0">
                          <a:moveTo>
                            <a:pt x="777" y="21586"/>
                          </a:moveTo>
                          <a:cubicBezTo>
                            <a:pt x="708" y="21588"/>
                            <a:pt x="639" y="21590"/>
                            <a:pt x="570" y="21592"/>
                          </a:cubicBezTo>
                          <a:lnTo>
                            <a:pt x="0" y="0"/>
                          </a:lnTo>
                          <a:lnTo>
                            <a:pt x="777" y="21586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83" name="Arc 200"/>
                    <p:cNvSpPr>
                      <a:spLocks/>
                    </p:cNvSpPr>
                    <p:nvPr/>
                  </p:nvSpPr>
                  <p:spPr bwMode="auto">
                    <a:xfrm>
                      <a:off x="3669" y="2878"/>
                      <a:ext cx="54" cy="309"/>
                    </a:xfrm>
                    <a:custGeom>
                      <a:avLst/>
                      <a:gdLst>
                        <a:gd name="T0" fmla="*/ 0 w 1397"/>
                        <a:gd name="T1" fmla="*/ 0 h 21567"/>
                        <a:gd name="T2" fmla="*/ 0 w 1397"/>
                        <a:gd name="T3" fmla="*/ 0 h 21567"/>
                        <a:gd name="T4" fmla="*/ 0 w 1397"/>
                        <a:gd name="T5" fmla="*/ 0 h 21567"/>
                        <a:gd name="T6" fmla="*/ 0 60000 65536"/>
                        <a:gd name="T7" fmla="*/ 0 60000 65536"/>
                        <a:gd name="T8" fmla="*/ 0 60000 65536"/>
                        <a:gd name="T9" fmla="*/ 0 w 1397"/>
                        <a:gd name="T10" fmla="*/ 0 h 21567"/>
                        <a:gd name="T11" fmla="*/ 1397 w 1397"/>
                        <a:gd name="T12" fmla="*/ 21567 h 2156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97" h="21567" fill="none" extrusionOk="0">
                          <a:moveTo>
                            <a:pt x="1396" y="21554"/>
                          </a:moveTo>
                          <a:cubicBezTo>
                            <a:pt x="1328" y="21559"/>
                            <a:pt x="1259" y="21563"/>
                            <a:pt x="1190" y="21567"/>
                          </a:cubicBezTo>
                        </a:path>
                        <a:path w="1397" h="21567" stroke="0" extrusionOk="0">
                          <a:moveTo>
                            <a:pt x="1396" y="21554"/>
                          </a:moveTo>
                          <a:cubicBezTo>
                            <a:pt x="1328" y="21559"/>
                            <a:pt x="1259" y="21563"/>
                            <a:pt x="1190" y="21567"/>
                          </a:cubicBezTo>
                          <a:lnTo>
                            <a:pt x="0" y="0"/>
                          </a:lnTo>
                          <a:lnTo>
                            <a:pt x="1396" y="21554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84" name="Arc 201"/>
                    <p:cNvSpPr>
                      <a:spLocks/>
                    </p:cNvSpPr>
                    <p:nvPr/>
                  </p:nvSpPr>
                  <p:spPr bwMode="auto">
                    <a:xfrm>
                      <a:off x="3669" y="2878"/>
                      <a:ext cx="80" cy="308"/>
                    </a:xfrm>
                    <a:custGeom>
                      <a:avLst/>
                      <a:gdLst>
                        <a:gd name="T0" fmla="*/ 0 w 2071"/>
                        <a:gd name="T1" fmla="*/ 0 h 21519"/>
                        <a:gd name="T2" fmla="*/ 0 w 2071"/>
                        <a:gd name="T3" fmla="*/ 0 h 21519"/>
                        <a:gd name="T4" fmla="*/ 0 w 2071"/>
                        <a:gd name="T5" fmla="*/ 0 h 21519"/>
                        <a:gd name="T6" fmla="*/ 0 60000 65536"/>
                        <a:gd name="T7" fmla="*/ 0 60000 65536"/>
                        <a:gd name="T8" fmla="*/ 0 60000 65536"/>
                        <a:gd name="T9" fmla="*/ 0 w 2071"/>
                        <a:gd name="T10" fmla="*/ 0 h 21519"/>
                        <a:gd name="T11" fmla="*/ 2071 w 2071"/>
                        <a:gd name="T12" fmla="*/ 21519 h 2151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071" h="21519" fill="none" extrusionOk="0">
                          <a:moveTo>
                            <a:pt x="2070" y="21500"/>
                          </a:moveTo>
                          <a:cubicBezTo>
                            <a:pt x="2002" y="21507"/>
                            <a:pt x="1933" y="21513"/>
                            <a:pt x="1865" y="21519"/>
                          </a:cubicBezTo>
                        </a:path>
                        <a:path w="2071" h="21519" stroke="0" extrusionOk="0">
                          <a:moveTo>
                            <a:pt x="2070" y="21500"/>
                          </a:moveTo>
                          <a:cubicBezTo>
                            <a:pt x="2002" y="21507"/>
                            <a:pt x="1933" y="21513"/>
                            <a:pt x="1865" y="21519"/>
                          </a:cubicBezTo>
                          <a:lnTo>
                            <a:pt x="0" y="0"/>
                          </a:lnTo>
                          <a:lnTo>
                            <a:pt x="2070" y="21500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85" name="Arc 202"/>
                    <p:cNvSpPr>
                      <a:spLocks/>
                    </p:cNvSpPr>
                    <p:nvPr/>
                  </p:nvSpPr>
                  <p:spPr bwMode="auto">
                    <a:xfrm>
                      <a:off x="3669" y="2878"/>
                      <a:ext cx="104" cy="307"/>
                    </a:xfrm>
                    <a:custGeom>
                      <a:avLst/>
                      <a:gdLst>
                        <a:gd name="T0" fmla="*/ 0 w 2692"/>
                        <a:gd name="T1" fmla="*/ 0 h 21456"/>
                        <a:gd name="T2" fmla="*/ 0 w 2692"/>
                        <a:gd name="T3" fmla="*/ 0 h 21456"/>
                        <a:gd name="T4" fmla="*/ 0 w 2692"/>
                        <a:gd name="T5" fmla="*/ 0 h 21456"/>
                        <a:gd name="T6" fmla="*/ 0 60000 65536"/>
                        <a:gd name="T7" fmla="*/ 0 60000 65536"/>
                        <a:gd name="T8" fmla="*/ 0 60000 65536"/>
                        <a:gd name="T9" fmla="*/ 0 w 2692"/>
                        <a:gd name="T10" fmla="*/ 0 h 21456"/>
                        <a:gd name="T11" fmla="*/ 2692 w 2692"/>
                        <a:gd name="T12" fmla="*/ 21456 h 2145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692" h="21456" fill="none" extrusionOk="0">
                          <a:moveTo>
                            <a:pt x="2691" y="21431"/>
                          </a:moveTo>
                          <a:cubicBezTo>
                            <a:pt x="2624" y="21440"/>
                            <a:pt x="2556" y="21448"/>
                            <a:pt x="2488" y="21456"/>
                          </a:cubicBezTo>
                        </a:path>
                        <a:path w="2692" h="21456" stroke="0" extrusionOk="0">
                          <a:moveTo>
                            <a:pt x="2691" y="21431"/>
                          </a:moveTo>
                          <a:cubicBezTo>
                            <a:pt x="2624" y="21440"/>
                            <a:pt x="2556" y="21448"/>
                            <a:pt x="2488" y="21456"/>
                          </a:cubicBezTo>
                          <a:lnTo>
                            <a:pt x="0" y="0"/>
                          </a:lnTo>
                          <a:lnTo>
                            <a:pt x="2691" y="21431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86" name="Arc 203"/>
                    <p:cNvSpPr>
                      <a:spLocks/>
                    </p:cNvSpPr>
                    <p:nvPr/>
                  </p:nvSpPr>
                  <p:spPr bwMode="auto">
                    <a:xfrm>
                      <a:off x="3669" y="2878"/>
                      <a:ext cx="128" cy="306"/>
                    </a:xfrm>
                    <a:custGeom>
                      <a:avLst/>
                      <a:gdLst>
                        <a:gd name="T0" fmla="*/ 0 w 3310"/>
                        <a:gd name="T1" fmla="*/ 0 h 21375"/>
                        <a:gd name="T2" fmla="*/ 0 w 3310"/>
                        <a:gd name="T3" fmla="*/ 0 h 21375"/>
                        <a:gd name="T4" fmla="*/ 0 w 3310"/>
                        <a:gd name="T5" fmla="*/ 0 h 21375"/>
                        <a:gd name="T6" fmla="*/ 0 60000 65536"/>
                        <a:gd name="T7" fmla="*/ 0 60000 65536"/>
                        <a:gd name="T8" fmla="*/ 0 60000 65536"/>
                        <a:gd name="T9" fmla="*/ 0 w 3310"/>
                        <a:gd name="T10" fmla="*/ 0 h 21375"/>
                        <a:gd name="T11" fmla="*/ 3310 w 3310"/>
                        <a:gd name="T12" fmla="*/ 21375 h 2137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310" h="21375" fill="none" extrusionOk="0">
                          <a:moveTo>
                            <a:pt x="3309" y="21344"/>
                          </a:moveTo>
                          <a:cubicBezTo>
                            <a:pt x="3242" y="21355"/>
                            <a:pt x="3175" y="21365"/>
                            <a:pt x="3108" y="21375"/>
                          </a:cubicBezTo>
                        </a:path>
                        <a:path w="3310" h="21375" stroke="0" extrusionOk="0">
                          <a:moveTo>
                            <a:pt x="3309" y="21344"/>
                          </a:moveTo>
                          <a:cubicBezTo>
                            <a:pt x="3242" y="21355"/>
                            <a:pt x="3175" y="21365"/>
                            <a:pt x="3108" y="21375"/>
                          </a:cubicBezTo>
                          <a:lnTo>
                            <a:pt x="0" y="0"/>
                          </a:lnTo>
                          <a:lnTo>
                            <a:pt x="3309" y="21344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87" name="Arc 204"/>
                    <p:cNvSpPr>
                      <a:spLocks/>
                    </p:cNvSpPr>
                    <p:nvPr/>
                  </p:nvSpPr>
                  <p:spPr bwMode="auto">
                    <a:xfrm>
                      <a:off x="3669" y="2878"/>
                      <a:ext cx="153" cy="305"/>
                    </a:xfrm>
                    <a:custGeom>
                      <a:avLst/>
                      <a:gdLst>
                        <a:gd name="T0" fmla="*/ 0 w 3937"/>
                        <a:gd name="T1" fmla="*/ 0 h 21276"/>
                        <a:gd name="T2" fmla="*/ 0 w 3937"/>
                        <a:gd name="T3" fmla="*/ 0 h 21276"/>
                        <a:gd name="T4" fmla="*/ 0 w 3937"/>
                        <a:gd name="T5" fmla="*/ 0 h 21276"/>
                        <a:gd name="T6" fmla="*/ 0 60000 65536"/>
                        <a:gd name="T7" fmla="*/ 0 60000 65536"/>
                        <a:gd name="T8" fmla="*/ 0 60000 65536"/>
                        <a:gd name="T9" fmla="*/ 0 w 3937"/>
                        <a:gd name="T10" fmla="*/ 0 h 21276"/>
                        <a:gd name="T11" fmla="*/ 3937 w 3937"/>
                        <a:gd name="T12" fmla="*/ 21276 h 2127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937" h="21276" fill="none" extrusionOk="0">
                          <a:moveTo>
                            <a:pt x="3937" y="21238"/>
                          </a:moveTo>
                          <a:cubicBezTo>
                            <a:pt x="3866" y="21251"/>
                            <a:pt x="3795" y="21264"/>
                            <a:pt x="3724" y="21276"/>
                          </a:cubicBezTo>
                        </a:path>
                        <a:path w="3937" h="21276" stroke="0" extrusionOk="0">
                          <a:moveTo>
                            <a:pt x="3937" y="21238"/>
                          </a:moveTo>
                          <a:cubicBezTo>
                            <a:pt x="3866" y="21251"/>
                            <a:pt x="3795" y="21264"/>
                            <a:pt x="3724" y="21276"/>
                          </a:cubicBezTo>
                          <a:lnTo>
                            <a:pt x="0" y="0"/>
                          </a:lnTo>
                          <a:lnTo>
                            <a:pt x="3937" y="21238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88" name="Arc 205"/>
                    <p:cNvSpPr>
                      <a:spLocks/>
                    </p:cNvSpPr>
                    <p:nvPr/>
                  </p:nvSpPr>
                  <p:spPr bwMode="auto">
                    <a:xfrm>
                      <a:off x="3669" y="2878"/>
                      <a:ext cx="178" cy="303"/>
                    </a:xfrm>
                    <a:custGeom>
                      <a:avLst/>
                      <a:gdLst>
                        <a:gd name="T0" fmla="*/ 0 w 4587"/>
                        <a:gd name="T1" fmla="*/ 0 h 21158"/>
                        <a:gd name="T2" fmla="*/ 0 w 4587"/>
                        <a:gd name="T3" fmla="*/ 0 h 21158"/>
                        <a:gd name="T4" fmla="*/ 0 w 4587"/>
                        <a:gd name="T5" fmla="*/ 0 h 21158"/>
                        <a:gd name="T6" fmla="*/ 0 60000 65536"/>
                        <a:gd name="T7" fmla="*/ 0 60000 65536"/>
                        <a:gd name="T8" fmla="*/ 0 60000 65536"/>
                        <a:gd name="T9" fmla="*/ 0 w 4587"/>
                        <a:gd name="T10" fmla="*/ 0 h 21158"/>
                        <a:gd name="T11" fmla="*/ 4587 w 4587"/>
                        <a:gd name="T12" fmla="*/ 21158 h 2115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587" h="21158" fill="none" extrusionOk="0">
                          <a:moveTo>
                            <a:pt x="4587" y="21107"/>
                          </a:moveTo>
                          <a:cubicBezTo>
                            <a:pt x="4508" y="21124"/>
                            <a:pt x="4429" y="21141"/>
                            <a:pt x="4349" y="21157"/>
                          </a:cubicBezTo>
                        </a:path>
                        <a:path w="4587" h="21158" stroke="0" extrusionOk="0">
                          <a:moveTo>
                            <a:pt x="4587" y="21107"/>
                          </a:moveTo>
                          <a:cubicBezTo>
                            <a:pt x="4508" y="21124"/>
                            <a:pt x="4429" y="21141"/>
                            <a:pt x="4349" y="21157"/>
                          </a:cubicBezTo>
                          <a:lnTo>
                            <a:pt x="0" y="0"/>
                          </a:lnTo>
                          <a:lnTo>
                            <a:pt x="4587" y="21107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89" name="Arc 206"/>
                    <p:cNvSpPr>
                      <a:spLocks/>
                    </p:cNvSpPr>
                    <p:nvPr/>
                  </p:nvSpPr>
                  <p:spPr bwMode="auto">
                    <a:xfrm>
                      <a:off x="3669" y="2878"/>
                      <a:ext cx="202" cy="301"/>
                    </a:xfrm>
                    <a:custGeom>
                      <a:avLst/>
                      <a:gdLst>
                        <a:gd name="T0" fmla="*/ 0 w 5208"/>
                        <a:gd name="T1" fmla="*/ 0 h 21020"/>
                        <a:gd name="T2" fmla="*/ 0 w 5208"/>
                        <a:gd name="T3" fmla="*/ 0 h 21020"/>
                        <a:gd name="T4" fmla="*/ 0 w 5208"/>
                        <a:gd name="T5" fmla="*/ 0 h 21020"/>
                        <a:gd name="T6" fmla="*/ 0 60000 65536"/>
                        <a:gd name="T7" fmla="*/ 0 60000 65536"/>
                        <a:gd name="T8" fmla="*/ 0 60000 65536"/>
                        <a:gd name="T9" fmla="*/ 0 w 5208"/>
                        <a:gd name="T10" fmla="*/ 0 h 21020"/>
                        <a:gd name="T11" fmla="*/ 5208 w 5208"/>
                        <a:gd name="T12" fmla="*/ 21020 h 210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208" h="21020" fill="none" extrusionOk="0">
                          <a:moveTo>
                            <a:pt x="5207" y="20962"/>
                          </a:moveTo>
                          <a:cubicBezTo>
                            <a:pt x="5129" y="20982"/>
                            <a:pt x="5050" y="21001"/>
                            <a:pt x="4971" y="21019"/>
                          </a:cubicBezTo>
                        </a:path>
                        <a:path w="5208" h="21020" stroke="0" extrusionOk="0">
                          <a:moveTo>
                            <a:pt x="5207" y="20962"/>
                          </a:moveTo>
                          <a:cubicBezTo>
                            <a:pt x="5129" y="20982"/>
                            <a:pt x="5050" y="21001"/>
                            <a:pt x="4971" y="21019"/>
                          </a:cubicBezTo>
                          <a:lnTo>
                            <a:pt x="0" y="0"/>
                          </a:lnTo>
                          <a:lnTo>
                            <a:pt x="5207" y="20962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90" name="Arc 207"/>
                    <p:cNvSpPr>
                      <a:spLocks/>
                    </p:cNvSpPr>
                    <p:nvPr/>
                  </p:nvSpPr>
                  <p:spPr bwMode="auto">
                    <a:xfrm>
                      <a:off x="3669" y="2878"/>
                      <a:ext cx="226" cy="299"/>
                    </a:xfrm>
                    <a:custGeom>
                      <a:avLst/>
                      <a:gdLst>
                        <a:gd name="T0" fmla="*/ 0 w 5823"/>
                        <a:gd name="T1" fmla="*/ 0 h 20851"/>
                        <a:gd name="T2" fmla="*/ 0 w 5823"/>
                        <a:gd name="T3" fmla="*/ 0 h 20851"/>
                        <a:gd name="T4" fmla="*/ 0 w 5823"/>
                        <a:gd name="T5" fmla="*/ 0 h 20851"/>
                        <a:gd name="T6" fmla="*/ 0 60000 65536"/>
                        <a:gd name="T7" fmla="*/ 0 60000 65536"/>
                        <a:gd name="T8" fmla="*/ 0 60000 65536"/>
                        <a:gd name="T9" fmla="*/ 0 w 5823"/>
                        <a:gd name="T10" fmla="*/ 0 h 20851"/>
                        <a:gd name="T11" fmla="*/ 5823 w 5823"/>
                        <a:gd name="T12" fmla="*/ 20851 h 2085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823" h="20851" fill="none" extrusionOk="0">
                          <a:moveTo>
                            <a:pt x="5823" y="20800"/>
                          </a:moveTo>
                          <a:cubicBezTo>
                            <a:pt x="5761" y="20817"/>
                            <a:pt x="5699" y="20834"/>
                            <a:pt x="5637" y="20851"/>
                          </a:cubicBezTo>
                        </a:path>
                        <a:path w="5823" h="20851" stroke="0" extrusionOk="0">
                          <a:moveTo>
                            <a:pt x="5823" y="20800"/>
                          </a:moveTo>
                          <a:cubicBezTo>
                            <a:pt x="5761" y="20817"/>
                            <a:pt x="5699" y="20834"/>
                            <a:pt x="5637" y="20851"/>
                          </a:cubicBezTo>
                          <a:lnTo>
                            <a:pt x="0" y="0"/>
                          </a:lnTo>
                          <a:lnTo>
                            <a:pt x="5823" y="20800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91" name="Arc 208"/>
                    <p:cNvSpPr>
                      <a:spLocks/>
                    </p:cNvSpPr>
                    <p:nvPr/>
                  </p:nvSpPr>
                  <p:spPr bwMode="auto">
                    <a:xfrm>
                      <a:off x="3669" y="2878"/>
                      <a:ext cx="250" cy="296"/>
                    </a:xfrm>
                    <a:custGeom>
                      <a:avLst/>
                      <a:gdLst>
                        <a:gd name="T0" fmla="*/ 0 w 6452"/>
                        <a:gd name="T1" fmla="*/ 0 h 20664"/>
                        <a:gd name="T2" fmla="*/ 0 w 6452"/>
                        <a:gd name="T3" fmla="*/ 0 h 20664"/>
                        <a:gd name="T4" fmla="*/ 0 w 6452"/>
                        <a:gd name="T5" fmla="*/ 0 h 20664"/>
                        <a:gd name="T6" fmla="*/ 0 60000 65536"/>
                        <a:gd name="T7" fmla="*/ 0 60000 65536"/>
                        <a:gd name="T8" fmla="*/ 0 60000 65536"/>
                        <a:gd name="T9" fmla="*/ 0 w 6452"/>
                        <a:gd name="T10" fmla="*/ 0 h 20664"/>
                        <a:gd name="T11" fmla="*/ 6452 w 6452"/>
                        <a:gd name="T12" fmla="*/ 20664 h 2066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6452" h="20664" fill="none" extrusionOk="0">
                          <a:moveTo>
                            <a:pt x="6451" y="20613"/>
                          </a:moveTo>
                          <a:cubicBezTo>
                            <a:pt x="6398" y="20630"/>
                            <a:pt x="6344" y="20647"/>
                            <a:pt x="6289" y="20663"/>
                          </a:cubicBezTo>
                        </a:path>
                        <a:path w="6452" h="20664" stroke="0" extrusionOk="0">
                          <a:moveTo>
                            <a:pt x="6451" y="20613"/>
                          </a:moveTo>
                          <a:cubicBezTo>
                            <a:pt x="6398" y="20630"/>
                            <a:pt x="6344" y="20647"/>
                            <a:pt x="6289" y="20663"/>
                          </a:cubicBezTo>
                          <a:lnTo>
                            <a:pt x="0" y="0"/>
                          </a:lnTo>
                          <a:lnTo>
                            <a:pt x="6451" y="20613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92" name="Arc 209"/>
                    <p:cNvSpPr>
                      <a:spLocks/>
                    </p:cNvSpPr>
                    <p:nvPr/>
                  </p:nvSpPr>
                  <p:spPr bwMode="auto">
                    <a:xfrm>
                      <a:off x="3669" y="2878"/>
                      <a:ext cx="274" cy="293"/>
                    </a:xfrm>
                    <a:custGeom>
                      <a:avLst/>
                      <a:gdLst>
                        <a:gd name="T0" fmla="*/ 0 w 7054"/>
                        <a:gd name="T1" fmla="*/ 0 h 20471"/>
                        <a:gd name="T2" fmla="*/ 0 w 7054"/>
                        <a:gd name="T3" fmla="*/ 0 h 20471"/>
                        <a:gd name="T4" fmla="*/ 0 w 7054"/>
                        <a:gd name="T5" fmla="*/ 0 h 20471"/>
                        <a:gd name="T6" fmla="*/ 0 60000 65536"/>
                        <a:gd name="T7" fmla="*/ 0 60000 65536"/>
                        <a:gd name="T8" fmla="*/ 0 60000 65536"/>
                        <a:gd name="T9" fmla="*/ 0 w 7054"/>
                        <a:gd name="T10" fmla="*/ 0 h 20471"/>
                        <a:gd name="T11" fmla="*/ 7054 w 7054"/>
                        <a:gd name="T12" fmla="*/ 20471 h 2047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054" h="20471" fill="none" extrusionOk="0">
                          <a:moveTo>
                            <a:pt x="7053" y="20415"/>
                          </a:moveTo>
                          <a:cubicBezTo>
                            <a:pt x="7000" y="20434"/>
                            <a:pt x="6946" y="20452"/>
                            <a:pt x="6891" y="20470"/>
                          </a:cubicBezTo>
                        </a:path>
                        <a:path w="7054" h="20471" stroke="0" extrusionOk="0">
                          <a:moveTo>
                            <a:pt x="7053" y="20415"/>
                          </a:moveTo>
                          <a:cubicBezTo>
                            <a:pt x="7000" y="20434"/>
                            <a:pt x="6946" y="20452"/>
                            <a:pt x="6891" y="20470"/>
                          </a:cubicBezTo>
                          <a:lnTo>
                            <a:pt x="0" y="0"/>
                          </a:lnTo>
                          <a:lnTo>
                            <a:pt x="7053" y="20415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93" name="Arc 210"/>
                    <p:cNvSpPr>
                      <a:spLocks/>
                    </p:cNvSpPr>
                    <p:nvPr/>
                  </p:nvSpPr>
                  <p:spPr bwMode="auto">
                    <a:xfrm>
                      <a:off x="3669" y="2878"/>
                      <a:ext cx="298" cy="290"/>
                    </a:xfrm>
                    <a:custGeom>
                      <a:avLst/>
                      <a:gdLst>
                        <a:gd name="T0" fmla="*/ 0 w 7692"/>
                        <a:gd name="T1" fmla="*/ 0 h 20252"/>
                        <a:gd name="T2" fmla="*/ 0 w 7692"/>
                        <a:gd name="T3" fmla="*/ 0 h 20252"/>
                        <a:gd name="T4" fmla="*/ 0 w 7692"/>
                        <a:gd name="T5" fmla="*/ 0 h 20252"/>
                        <a:gd name="T6" fmla="*/ 0 60000 65536"/>
                        <a:gd name="T7" fmla="*/ 0 60000 65536"/>
                        <a:gd name="T8" fmla="*/ 0 60000 65536"/>
                        <a:gd name="T9" fmla="*/ 0 w 7692"/>
                        <a:gd name="T10" fmla="*/ 0 h 20252"/>
                        <a:gd name="T11" fmla="*/ 7692 w 7692"/>
                        <a:gd name="T12" fmla="*/ 20252 h 2025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692" h="20252" fill="none" extrusionOk="0">
                          <a:moveTo>
                            <a:pt x="7691" y="20183"/>
                          </a:moveTo>
                          <a:cubicBezTo>
                            <a:pt x="7631" y="20207"/>
                            <a:pt x="7570" y="20229"/>
                            <a:pt x="7510" y="20252"/>
                          </a:cubicBezTo>
                        </a:path>
                        <a:path w="7692" h="20252" stroke="0" extrusionOk="0">
                          <a:moveTo>
                            <a:pt x="7691" y="20183"/>
                          </a:moveTo>
                          <a:cubicBezTo>
                            <a:pt x="7631" y="20207"/>
                            <a:pt x="7570" y="20229"/>
                            <a:pt x="7510" y="20252"/>
                          </a:cubicBezTo>
                          <a:lnTo>
                            <a:pt x="0" y="0"/>
                          </a:lnTo>
                          <a:lnTo>
                            <a:pt x="7691" y="20183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94" name="Arc 211"/>
                    <p:cNvSpPr>
                      <a:spLocks/>
                    </p:cNvSpPr>
                    <p:nvPr/>
                  </p:nvSpPr>
                  <p:spPr bwMode="auto">
                    <a:xfrm>
                      <a:off x="3669" y="2878"/>
                      <a:ext cx="324" cy="287"/>
                    </a:xfrm>
                    <a:custGeom>
                      <a:avLst/>
                      <a:gdLst>
                        <a:gd name="T0" fmla="*/ 1 w 8369"/>
                        <a:gd name="T1" fmla="*/ 0 h 20015"/>
                        <a:gd name="T2" fmla="*/ 0 w 8369"/>
                        <a:gd name="T3" fmla="*/ 0 h 20015"/>
                        <a:gd name="T4" fmla="*/ 0 w 8369"/>
                        <a:gd name="T5" fmla="*/ 0 h 20015"/>
                        <a:gd name="T6" fmla="*/ 0 60000 65536"/>
                        <a:gd name="T7" fmla="*/ 0 60000 65536"/>
                        <a:gd name="T8" fmla="*/ 0 60000 65536"/>
                        <a:gd name="T9" fmla="*/ 0 w 8369"/>
                        <a:gd name="T10" fmla="*/ 0 h 20015"/>
                        <a:gd name="T11" fmla="*/ 8369 w 8369"/>
                        <a:gd name="T12" fmla="*/ 20015 h 2001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369" h="20015" fill="none" extrusionOk="0">
                          <a:moveTo>
                            <a:pt x="8368" y="19912"/>
                          </a:moveTo>
                          <a:cubicBezTo>
                            <a:pt x="8286" y="19947"/>
                            <a:pt x="8203" y="19981"/>
                            <a:pt x="8121" y="20015"/>
                          </a:cubicBezTo>
                        </a:path>
                        <a:path w="8369" h="20015" stroke="0" extrusionOk="0">
                          <a:moveTo>
                            <a:pt x="8368" y="19912"/>
                          </a:moveTo>
                          <a:cubicBezTo>
                            <a:pt x="8286" y="19947"/>
                            <a:pt x="8203" y="19981"/>
                            <a:pt x="8121" y="20015"/>
                          </a:cubicBezTo>
                          <a:lnTo>
                            <a:pt x="0" y="0"/>
                          </a:lnTo>
                          <a:lnTo>
                            <a:pt x="8368" y="19912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95" name="Arc 212"/>
                    <p:cNvSpPr>
                      <a:spLocks/>
                    </p:cNvSpPr>
                    <p:nvPr/>
                  </p:nvSpPr>
                  <p:spPr bwMode="auto">
                    <a:xfrm>
                      <a:off x="3669" y="2878"/>
                      <a:ext cx="349" cy="283"/>
                    </a:xfrm>
                    <a:custGeom>
                      <a:avLst/>
                      <a:gdLst>
                        <a:gd name="T0" fmla="*/ 1 w 8994"/>
                        <a:gd name="T1" fmla="*/ 0 h 19740"/>
                        <a:gd name="T2" fmla="*/ 1 w 8994"/>
                        <a:gd name="T3" fmla="*/ 0 h 19740"/>
                        <a:gd name="T4" fmla="*/ 0 w 8994"/>
                        <a:gd name="T5" fmla="*/ 0 h 19740"/>
                        <a:gd name="T6" fmla="*/ 0 60000 65536"/>
                        <a:gd name="T7" fmla="*/ 0 60000 65536"/>
                        <a:gd name="T8" fmla="*/ 0 60000 65536"/>
                        <a:gd name="T9" fmla="*/ 0 w 8994"/>
                        <a:gd name="T10" fmla="*/ 0 h 19740"/>
                        <a:gd name="T11" fmla="*/ 8994 w 8994"/>
                        <a:gd name="T12" fmla="*/ 19740 h 197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994" h="19740" fill="none" extrusionOk="0">
                          <a:moveTo>
                            <a:pt x="8994" y="19638"/>
                          </a:moveTo>
                          <a:cubicBezTo>
                            <a:pt x="8919" y="19672"/>
                            <a:pt x="8844" y="19706"/>
                            <a:pt x="8768" y="19739"/>
                          </a:cubicBezTo>
                        </a:path>
                        <a:path w="8994" h="19740" stroke="0" extrusionOk="0">
                          <a:moveTo>
                            <a:pt x="8994" y="19638"/>
                          </a:moveTo>
                          <a:cubicBezTo>
                            <a:pt x="8919" y="19672"/>
                            <a:pt x="8844" y="19706"/>
                            <a:pt x="8768" y="19739"/>
                          </a:cubicBezTo>
                          <a:lnTo>
                            <a:pt x="0" y="0"/>
                          </a:lnTo>
                          <a:lnTo>
                            <a:pt x="8994" y="19638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96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3669" y="2878"/>
                      <a:ext cx="372" cy="279"/>
                    </a:xfrm>
                    <a:custGeom>
                      <a:avLst/>
                      <a:gdLst>
                        <a:gd name="T0" fmla="*/ 1 w 9589"/>
                        <a:gd name="T1" fmla="*/ 0 h 19464"/>
                        <a:gd name="T2" fmla="*/ 1 w 9589"/>
                        <a:gd name="T3" fmla="*/ 0 h 19464"/>
                        <a:gd name="T4" fmla="*/ 0 w 9589"/>
                        <a:gd name="T5" fmla="*/ 0 h 19464"/>
                        <a:gd name="T6" fmla="*/ 0 60000 65536"/>
                        <a:gd name="T7" fmla="*/ 0 60000 65536"/>
                        <a:gd name="T8" fmla="*/ 0 60000 65536"/>
                        <a:gd name="T9" fmla="*/ 0 w 9589"/>
                        <a:gd name="T10" fmla="*/ 0 h 19464"/>
                        <a:gd name="T11" fmla="*/ 9589 w 9589"/>
                        <a:gd name="T12" fmla="*/ 19464 h 1946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589" h="19464" fill="none" extrusionOk="0">
                          <a:moveTo>
                            <a:pt x="9588" y="19354"/>
                          </a:moveTo>
                          <a:cubicBezTo>
                            <a:pt x="9514" y="19391"/>
                            <a:pt x="9440" y="19427"/>
                            <a:pt x="9365" y="19463"/>
                          </a:cubicBezTo>
                        </a:path>
                        <a:path w="9589" h="19464" stroke="0" extrusionOk="0">
                          <a:moveTo>
                            <a:pt x="9588" y="19354"/>
                          </a:moveTo>
                          <a:cubicBezTo>
                            <a:pt x="9514" y="19391"/>
                            <a:pt x="9440" y="19427"/>
                            <a:pt x="9365" y="19463"/>
                          </a:cubicBezTo>
                          <a:lnTo>
                            <a:pt x="0" y="0"/>
                          </a:lnTo>
                          <a:lnTo>
                            <a:pt x="9588" y="19354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97" name="Arc 214"/>
                    <p:cNvSpPr>
                      <a:spLocks/>
                    </p:cNvSpPr>
                    <p:nvPr/>
                  </p:nvSpPr>
                  <p:spPr bwMode="auto">
                    <a:xfrm>
                      <a:off x="3669" y="2878"/>
                      <a:ext cx="396" cy="274"/>
                    </a:xfrm>
                    <a:custGeom>
                      <a:avLst/>
                      <a:gdLst>
                        <a:gd name="T0" fmla="*/ 1 w 10214"/>
                        <a:gd name="T1" fmla="*/ 0 h 19133"/>
                        <a:gd name="T2" fmla="*/ 1 w 10214"/>
                        <a:gd name="T3" fmla="*/ 0 h 19133"/>
                        <a:gd name="T4" fmla="*/ 0 w 10214"/>
                        <a:gd name="T5" fmla="*/ 0 h 19133"/>
                        <a:gd name="T6" fmla="*/ 0 60000 65536"/>
                        <a:gd name="T7" fmla="*/ 0 60000 65536"/>
                        <a:gd name="T8" fmla="*/ 0 60000 65536"/>
                        <a:gd name="T9" fmla="*/ 0 w 10214"/>
                        <a:gd name="T10" fmla="*/ 0 h 19133"/>
                        <a:gd name="T11" fmla="*/ 10214 w 10214"/>
                        <a:gd name="T12" fmla="*/ 19133 h 1913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0214" h="19133" fill="none" extrusionOk="0">
                          <a:moveTo>
                            <a:pt x="10214" y="19032"/>
                          </a:moveTo>
                          <a:cubicBezTo>
                            <a:pt x="10150" y="19066"/>
                            <a:pt x="10087" y="19100"/>
                            <a:pt x="10023" y="19133"/>
                          </a:cubicBezTo>
                        </a:path>
                        <a:path w="10214" h="19133" stroke="0" extrusionOk="0">
                          <a:moveTo>
                            <a:pt x="10214" y="19032"/>
                          </a:moveTo>
                          <a:cubicBezTo>
                            <a:pt x="10150" y="19066"/>
                            <a:pt x="10087" y="19100"/>
                            <a:pt x="10023" y="19133"/>
                          </a:cubicBezTo>
                          <a:lnTo>
                            <a:pt x="0" y="0"/>
                          </a:lnTo>
                          <a:lnTo>
                            <a:pt x="10214" y="19032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98" name="Arc 215"/>
                    <p:cNvSpPr>
                      <a:spLocks/>
                    </p:cNvSpPr>
                    <p:nvPr/>
                  </p:nvSpPr>
                  <p:spPr bwMode="auto">
                    <a:xfrm>
                      <a:off x="3669" y="2878"/>
                      <a:ext cx="419" cy="270"/>
                    </a:xfrm>
                    <a:custGeom>
                      <a:avLst/>
                      <a:gdLst>
                        <a:gd name="T0" fmla="*/ 1 w 10817"/>
                        <a:gd name="T1" fmla="*/ 0 h 18820"/>
                        <a:gd name="T2" fmla="*/ 1 w 10817"/>
                        <a:gd name="T3" fmla="*/ 0 h 18820"/>
                        <a:gd name="T4" fmla="*/ 0 w 10817"/>
                        <a:gd name="T5" fmla="*/ 0 h 18820"/>
                        <a:gd name="T6" fmla="*/ 0 60000 65536"/>
                        <a:gd name="T7" fmla="*/ 0 60000 65536"/>
                        <a:gd name="T8" fmla="*/ 0 60000 65536"/>
                        <a:gd name="T9" fmla="*/ 0 w 10817"/>
                        <a:gd name="T10" fmla="*/ 0 h 18820"/>
                        <a:gd name="T11" fmla="*/ 10817 w 10817"/>
                        <a:gd name="T12" fmla="*/ 18820 h 1882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0817" h="18820" fill="none" extrusionOk="0">
                          <a:moveTo>
                            <a:pt x="10817" y="18696"/>
                          </a:moveTo>
                          <a:cubicBezTo>
                            <a:pt x="10745" y="18737"/>
                            <a:pt x="10672" y="18779"/>
                            <a:pt x="10600" y="18820"/>
                          </a:cubicBezTo>
                        </a:path>
                        <a:path w="10817" h="18820" stroke="0" extrusionOk="0">
                          <a:moveTo>
                            <a:pt x="10817" y="18696"/>
                          </a:moveTo>
                          <a:cubicBezTo>
                            <a:pt x="10745" y="18737"/>
                            <a:pt x="10672" y="18779"/>
                            <a:pt x="10600" y="18820"/>
                          </a:cubicBezTo>
                          <a:lnTo>
                            <a:pt x="0" y="0"/>
                          </a:lnTo>
                          <a:lnTo>
                            <a:pt x="10817" y="18696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099" name="Arc 216"/>
                    <p:cNvSpPr>
                      <a:spLocks/>
                    </p:cNvSpPr>
                    <p:nvPr/>
                  </p:nvSpPr>
                  <p:spPr bwMode="auto">
                    <a:xfrm>
                      <a:off x="3669" y="2878"/>
                      <a:ext cx="446" cy="264"/>
                    </a:xfrm>
                    <a:custGeom>
                      <a:avLst/>
                      <a:gdLst>
                        <a:gd name="T0" fmla="*/ 1 w 11496"/>
                        <a:gd name="T1" fmla="*/ 0 h 18430"/>
                        <a:gd name="T2" fmla="*/ 1 w 11496"/>
                        <a:gd name="T3" fmla="*/ 0 h 18430"/>
                        <a:gd name="T4" fmla="*/ 0 w 11496"/>
                        <a:gd name="T5" fmla="*/ 0 h 18430"/>
                        <a:gd name="T6" fmla="*/ 0 60000 65536"/>
                        <a:gd name="T7" fmla="*/ 0 60000 65536"/>
                        <a:gd name="T8" fmla="*/ 0 60000 65536"/>
                        <a:gd name="T9" fmla="*/ 0 w 11496"/>
                        <a:gd name="T10" fmla="*/ 0 h 18430"/>
                        <a:gd name="T11" fmla="*/ 11496 w 11496"/>
                        <a:gd name="T12" fmla="*/ 18430 h 1843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496" h="18430" fill="none" extrusionOk="0">
                          <a:moveTo>
                            <a:pt x="11495" y="18286"/>
                          </a:moveTo>
                          <a:cubicBezTo>
                            <a:pt x="11419" y="18334"/>
                            <a:pt x="11342" y="18382"/>
                            <a:pt x="11264" y="18429"/>
                          </a:cubicBezTo>
                        </a:path>
                        <a:path w="11496" h="18430" stroke="0" extrusionOk="0">
                          <a:moveTo>
                            <a:pt x="11495" y="18286"/>
                          </a:moveTo>
                          <a:cubicBezTo>
                            <a:pt x="11419" y="18334"/>
                            <a:pt x="11342" y="18382"/>
                            <a:pt x="11264" y="18429"/>
                          </a:cubicBezTo>
                          <a:lnTo>
                            <a:pt x="0" y="0"/>
                          </a:lnTo>
                          <a:lnTo>
                            <a:pt x="11495" y="18286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100" name="Arc 217"/>
                    <p:cNvSpPr>
                      <a:spLocks/>
                    </p:cNvSpPr>
                    <p:nvPr/>
                  </p:nvSpPr>
                  <p:spPr bwMode="auto">
                    <a:xfrm>
                      <a:off x="3669" y="2878"/>
                      <a:ext cx="467" cy="259"/>
                    </a:xfrm>
                    <a:custGeom>
                      <a:avLst/>
                      <a:gdLst>
                        <a:gd name="T0" fmla="*/ 1 w 12056"/>
                        <a:gd name="T1" fmla="*/ 0 h 18060"/>
                        <a:gd name="T2" fmla="*/ 1 w 12056"/>
                        <a:gd name="T3" fmla="*/ 0 h 18060"/>
                        <a:gd name="T4" fmla="*/ 0 w 12056"/>
                        <a:gd name="T5" fmla="*/ 0 h 18060"/>
                        <a:gd name="T6" fmla="*/ 0 60000 65536"/>
                        <a:gd name="T7" fmla="*/ 0 60000 65536"/>
                        <a:gd name="T8" fmla="*/ 0 60000 65536"/>
                        <a:gd name="T9" fmla="*/ 0 w 12056"/>
                        <a:gd name="T10" fmla="*/ 0 h 18060"/>
                        <a:gd name="T11" fmla="*/ 12056 w 12056"/>
                        <a:gd name="T12" fmla="*/ 18060 h 1806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2056" h="18060" fill="none" extrusionOk="0">
                          <a:moveTo>
                            <a:pt x="12056" y="17922"/>
                          </a:moveTo>
                          <a:cubicBezTo>
                            <a:pt x="11987" y="17968"/>
                            <a:pt x="11917" y="18014"/>
                            <a:pt x="11848" y="18060"/>
                          </a:cubicBezTo>
                        </a:path>
                        <a:path w="12056" h="18060" stroke="0" extrusionOk="0">
                          <a:moveTo>
                            <a:pt x="12056" y="17922"/>
                          </a:moveTo>
                          <a:cubicBezTo>
                            <a:pt x="11987" y="17968"/>
                            <a:pt x="11917" y="18014"/>
                            <a:pt x="11848" y="18060"/>
                          </a:cubicBezTo>
                          <a:lnTo>
                            <a:pt x="0" y="0"/>
                          </a:lnTo>
                          <a:lnTo>
                            <a:pt x="12056" y="17922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101" name="Arc 218"/>
                    <p:cNvSpPr>
                      <a:spLocks/>
                    </p:cNvSpPr>
                    <p:nvPr/>
                  </p:nvSpPr>
                  <p:spPr bwMode="auto">
                    <a:xfrm>
                      <a:off x="3669" y="2878"/>
                      <a:ext cx="491" cy="253"/>
                    </a:xfrm>
                    <a:custGeom>
                      <a:avLst/>
                      <a:gdLst>
                        <a:gd name="T0" fmla="*/ 1 w 12654"/>
                        <a:gd name="T1" fmla="*/ 0 h 17651"/>
                        <a:gd name="T2" fmla="*/ 1 w 12654"/>
                        <a:gd name="T3" fmla="*/ 0 h 17651"/>
                        <a:gd name="T4" fmla="*/ 0 w 12654"/>
                        <a:gd name="T5" fmla="*/ 0 h 17651"/>
                        <a:gd name="T6" fmla="*/ 0 60000 65536"/>
                        <a:gd name="T7" fmla="*/ 0 60000 65536"/>
                        <a:gd name="T8" fmla="*/ 0 60000 65536"/>
                        <a:gd name="T9" fmla="*/ 0 w 12654"/>
                        <a:gd name="T10" fmla="*/ 0 h 17651"/>
                        <a:gd name="T11" fmla="*/ 12654 w 12654"/>
                        <a:gd name="T12" fmla="*/ 17651 h 1765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2654" h="17651" fill="none" extrusionOk="0">
                          <a:moveTo>
                            <a:pt x="12653" y="17505"/>
                          </a:moveTo>
                          <a:cubicBezTo>
                            <a:pt x="12586" y="17554"/>
                            <a:pt x="12518" y="17602"/>
                            <a:pt x="12449" y="17650"/>
                          </a:cubicBezTo>
                        </a:path>
                        <a:path w="12654" h="17651" stroke="0" extrusionOk="0">
                          <a:moveTo>
                            <a:pt x="12653" y="17505"/>
                          </a:moveTo>
                          <a:cubicBezTo>
                            <a:pt x="12586" y="17554"/>
                            <a:pt x="12518" y="17602"/>
                            <a:pt x="12449" y="17650"/>
                          </a:cubicBezTo>
                          <a:lnTo>
                            <a:pt x="0" y="0"/>
                          </a:lnTo>
                          <a:lnTo>
                            <a:pt x="12653" y="17505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102" name="Arc 219"/>
                    <p:cNvSpPr>
                      <a:spLocks/>
                    </p:cNvSpPr>
                    <p:nvPr/>
                  </p:nvSpPr>
                  <p:spPr bwMode="auto">
                    <a:xfrm>
                      <a:off x="3669" y="2878"/>
                      <a:ext cx="515" cy="247"/>
                    </a:xfrm>
                    <a:custGeom>
                      <a:avLst/>
                      <a:gdLst>
                        <a:gd name="T0" fmla="*/ 1 w 13286"/>
                        <a:gd name="T1" fmla="*/ 0 h 17221"/>
                        <a:gd name="T2" fmla="*/ 1 w 13286"/>
                        <a:gd name="T3" fmla="*/ 0 h 17221"/>
                        <a:gd name="T4" fmla="*/ 0 w 13286"/>
                        <a:gd name="T5" fmla="*/ 0 h 17221"/>
                        <a:gd name="T6" fmla="*/ 0 60000 65536"/>
                        <a:gd name="T7" fmla="*/ 0 60000 65536"/>
                        <a:gd name="T8" fmla="*/ 0 60000 65536"/>
                        <a:gd name="T9" fmla="*/ 0 w 13286"/>
                        <a:gd name="T10" fmla="*/ 0 h 17221"/>
                        <a:gd name="T11" fmla="*/ 13286 w 13286"/>
                        <a:gd name="T12" fmla="*/ 17221 h 1722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286" h="17221" fill="none" extrusionOk="0">
                          <a:moveTo>
                            <a:pt x="13286" y="17030"/>
                          </a:moveTo>
                          <a:cubicBezTo>
                            <a:pt x="13204" y="17094"/>
                            <a:pt x="13121" y="17158"/>
                            <a:pt x="13038" y="17221"/>
                          </a:cubicBezTo>
                        </a:path>
                        <a:path w="13286" h="17221" stroke="0" extrusionOk="0">
                          <a:moveTo>
                            <a:pt x="13286" y="17030"/>
                          </a:moveTo>
                          <a:cubicBezTo>
                            <a:pt x="13204" y="17094"/>
                            <a:pt x="13121" y="17158"/>
                            <a:pt x="13038" y="17221"/>
                          </a:cubicBezTo>
                          <a:lnTo>
                            <a:pt x="0" y="0"/>
                          </a:lnTo>
                          <a:lnTo>
                            <a:pt x="13286" y="17030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103" name="Arc 220"/>
                    <p:cNvSpPr>
                      <a:spLocks/>
                    </p:cNvSpPr>
                    <p:nvPr/>
                  </p:nvSpPr>
                  <p:spPr bwMode="auto">
                    <a:xfrm>
                      <a:off x="3669" y="2878"/>
                      <a:ext cx="537" cy="240"/>
                    </a:xfrm>
                    <a:custGeom>
                      <a:avLst/>
                      <a:gdLst>
                        <a:gd name="T0" fmla="*/ 1 w 13852"/>
                        <a:gd name="T1" fmla="*/ 0 h 16732"/>
                        <a:gd name="T2" fmla="*/ 1 w 13852"/>
                        <a:gd name="T3" fmla="*/ 0 h 16732"/>
                        <a:gd name="T4" fmla="*/ 0 w 13852"/>
                        <a:gd name="T5" fmla="*/ 0 h 16732"/>
                        <a:gd name="T6" fmla="*/ 0 60000 65536"/>
                        <a:gd name="T7" fmla="*/ 0 60000 65536"/>
                        <a:gd name="T8" fmla="*/ 0 60000 65536"/>
                        <a:gd name="T9" fmla="*/ 0 w 13852"/>
                        <a:gd name="T10" fmla="*/ 0 h 16732"/>
                        <a:gd name="T11" fmla="*/ 13852 w 13852"/>
                        <a:gd name="T12" fmla="*/ 16732 h 1673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852" h="16732" fill="none" extrusionOk="0">
                          <a:moveTo>
                            <a:pt x="13851" y="16573"/>
                          </a:moveTo>
                          <a:cubicBezTo>
                            <a:pt x="13788" y="16626"/>
                            <a:pt x="13724" y="16679"/>
                            <a:pt x="13660" y="16732"/>
                          </a:cubicBezTo>
                        </a:path>
                        <a:path w="13852" h="16732" stroke="0" extrusionOk="0">
                          <a:moveTo>
                            <a:pt x="13851" y="16573"/>
                          </a:moveTo>
                          <a:cubicBezTo>
                            <a:pt x="13788" y="16626"/>
                            <a:pt x="13724" y="16679"/>
                            <a:pt x="13660" y="16732"/>
                          </a:cubicBezTo>
                          <a:lnTo>
                            <a:pt x="0" y="0"/>
                          </a:lnTo>
                          <a:lnTo>
                            <a:pt x="13851" y="16573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104" name="Arc 221"/>
                    <p:cNvSpPr>
                      <a:spLocks/>
                    </p:cNvSpPr>
                    <p:nvPr/>
                  </p:nvSpPr>
                  <p:spPr bwMode="auto">
                    <a:xfrm>
                      <a:off x="3669" y="2878"/>
                      <a:ext cx="562" cy="233"/>
                    </a:xfrm>
                    <a:custGeom>
                      <a:avLst/>
                      <a:gdLst>
                        <a:gd name="T0" fmla="*/ 1 w 14482"/>
                        <a:gd name="T1" fmla="*/ 0 h 16234"/>
                        <a:gd name="T2" fmla="*/ 1 w 14482"/>
                        <a:gd name="T3" fmla="*/ 0 h 16234"/>
                        <a:gd name="T4" fmla="*/ 0 w 14482"/>
                        <a:gd name="T5" fmla="*/ 0 h 16234"/>
                        <a:gd name="T6" fmla="*/ 0 60000 65536"/>
                        <a:gd name="T7" fmla="*/ 0 60000 65536"/>
                        <a:gd name="T8" fmla="*/ 0 60000 65536"/>
                        <a:gd name="T9" fmla="*/ 0 w 14482"/>
                        <a:gd name="T10" fmla="*/ 0 h 16234"/>
                        <a:gd name="T11" fmla="*/ 14482 w 14482"/>
                        <a:gd name="T12" fmla="*/ 16234 h 1623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4482" h="16234" fill="none" extrusionOk="0">
                          <a:moveTo>
                            <a:pt x="14481" y="16025"/>
                          </a:moveTo>
                          <a:cubicBezTo>
                            <a:pt x="14404" y="16095"/>
                            <a:pt x="14326" y="16165"/>
                            <a:pt x="14248" y="16234"/>
                          </a:cubicBezTo>
                        </a:path>
                        <a:path w="14482" h="16234" stroke="0" extrusionOk="0">
                          <a:moveTo>
                            <a:pt x="14481" y="16025"/>
                          </a:moveTo>
                          <a:cubicBezTo>
                            <a:pt x="14404" y="16095"/>
                            <a:pt x="14326" y="16165"/>
                            <a:pt x="14248" y="16234"/>
                          </a:cubicBezTo>
                          <a:lnTo>
                            <a:pt x="0" y="0"/>
                          </a:lnTo>
                          <a:lnTo>
                            <a:pt x="14481" y="16025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105" name="Arc 222"/>
                    <p:cNvSpPr>
                      <a:spLocks/>
                    </p:cNvSpPr>
                    <p:nvPr/>
                  </p:nvSpPr>
                  <p:spPr bwMode="auto">
                    <a:xfrm>
                      <a:off x="3669" y="2878"/>
                      <a:ext cx="586" cy="224"/>
                    </a:xfrm>
                    <a:custGeom>
                      <a:avLst/>
                      <a:gdLst>
                        <a:gd name="T0" fmla="*/ 1 w 15126"/>
                        <a:gd name="T1" fmla="*/ 0 h 15612"/>
                        <a:gd name="T2" fmla="*/ 1 w 15126"/>
                        <a:gd name="T3" fmla="*/ 0 h 15612"/>
                        <a:gd name="T4" fmla="*/ 0 w 15126"/>
                        <a:gd name="T5" fmla="*/ 0 h 15612"/>
                        <a:gd name="T6" fmla="*/ 0 60000 65536"/>
                        <a:gd name="T7" fmla="*/ 0 60000 65536"/>
                        <a:gd name="T8" fmla="*/ 0 60000 65536"/>
                        <a:gd name="T9" fmla="*/ 0 w 15126"/>
                        <a:gd name="T10" fmla="*/ 0 h 15612"/>
                        <a:gd name="T11" fmla="*/ 15126 w 15126"/>
                        <a:gd name="T12" fmla="*/ 15612 h 1561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5126" h="15612" fill="none" extrusionOk="0">
                          <a:moveTo>
                            <a:pt x="15126" y="15419"/>
                          </a:moveTo>
                          <a:cubicBezTo>
                            <a:pt x="15060" y="15483"/>
                            <a:pt x="14994" y="15547"/>
                            <a:pt x="14927" y="15611"/>
                          </a:cubicBezTo>
                        </a:path>
                        <a:path w="15126" h="15612" stroke="0" extrusionOk="0">
                          <a:moveTo>
                            <a:pt x="15126" y="15419"/>
                          </a:moveTo>
                          <a:cubicBezTo>
                            <a:pt x="15060" y="15483"/>
                            <a:pt x="14994" y="15547"/>
                            <a:pt x="14927" y="15611"/>
                          </a:cubicBezTo>
                          <a:lnTo>
                            <a:pt x="0" y="0"/>
                          </a:lnTo>
                          <a:lnTo>
                            <a:pt x="15126" y="15419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106" name="Arc 223"/>
                    <p:cNvSpPr>
                      <a:spLocks/>
                    </p:cNvSpPr>
                    <p:nvPr/>
                  </p:nvSpPr>
                  <p:spPr bwMode="auto">
                    <a:xfrm>
                      <a:off x="3669" y="2878"/>
                      <a:ext cx="609" cy="215"/>
                    </a:xfrm>
                    <a:custGeom>
                      <a:avLst/>
                      <a:gdLst>
                        <a:gd name="T0" fmla="*/ 1 w 15711"/>
                        <a:gd name="T1" fmla="*/ 0 h 14987"/>
                        <a:gd name="T2" fmla="*/ 1 w 15711"/>
                        <a:gd name="T3" fmla="*/ 0 h 14987"/>
                        <a:gd name="T4" fmla="*/ 0 w 15711"/>
                        <a:gd name="T5" fmla="*/ 0 h 14987"/>
                        <a:gd name="T6" fmla="*/ 0 60000 65536"/>
                        <a:gd name="T7" fmla="*/ 0 60000 65536"/>
                        <a:gd name="T8" fmla="*/ 0 60000 65536"/>
                        <a:gd name="T9" fmla="*/ 0 w 15711"/>
                        <a:gd name="T10" fmla="*/ 0 h 14987"/>
                        <a:gd name="T11" fmla="*/ 15711 w 15711"/>
                        <a:gd name="T12" fmla="*/ 14987 h 1498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5711" h="14987" fill="none" extrusionOk="0">
                          <a:moveTo>
                            <a:pt x="15711" y="14823"/>
                          </a:moveTo>
                          <a:cubicBezTo>
                            <a:pt x="15659" y="14877"/>
                            <a:pt x="15607" y="14932"/>
                            <a:pt x="15554" y="14986"/>
                          </a:cubicBezTo>
                        </a:path>
                        <a:path w="15711" h="14987" stroke="0" extrusionOk="0">
                          <a:moveTo>
                            <a:pt x="15711" y="14823"/>
                          </a:moveTo>
                          <a:cubicBezTo>
                            <a:pt x="15659" y="14877"/>
                            <a:pt x="15607" y="14932"/>
                            <a:pt x="15554" y="14986"/>
                          </a:cubicBezTo>
                          <a:lnTo>
                            <a:pt x="0" y="0"/>
                          </a:lnTo>
                          <a:lnTo>
                            <a:pt x="15711" y="14823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107" name="Arc 224"/>
                    <p:cNvSpPr>
                      <a:spLocks/>
                    </p:cNvSpPr>
                    <p:nvPr/>
                  </p:nvSpPr>
                  <p:spPr bwMode="auto">
                    <a:xfrm>
                      <a:off x="3669" y="2878"/>
                      <a:ext cx="633" cy="207"/>
                    </a:xfrm>
                    <a:custGeom>
                      <a:avLst/>
                      <a:gdLst>
                        <a:gd name="T0" fmla="*/ 1 w 16326"/>
                        <a:gd name="T1" fmla="*/ 0 h 14416"/>
                        <a:gd name="T2" fmla="*/ 1 w 16326"/>
                        <a:gd name="T3" fmla="*/ 0 h 14416"/>
                        <a:gd name="T4" fmla="*/ 0 w 16326"/>
                        <a:gd name="T5" fmla="*/ 0 h 14416"/>
                        <a:gd name="T6" fmla="*/ 0 60000 65536"/>
                        <a:gd name="T7" fmla="*/ 0 60000 65536"/>
                        <a:gd name="T8" fmla="*/ 0 60000 65536"/>
                        <a:gd name="T9" fmla="*/ 0 w 16326"/>
                        <a:gd name="T10" fmla="*/ 0 h 14416"/>
                        <a:gd name="T11" fmla="*/ 16326 w 16326"/>
                        <a:gd name="T12" fmla="*/ 14416 h 1441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6326" h="14416" fill="none" extrusionOk="0">
                          <a:moveTo>
                            <a:pt x="16325" y="14142"/>
                          </a:moveTo>
                          <a:cubicBezTo>
                            <a:pt x="16246" y="14234"/>
                            <a:pt x="16166" y="14325"/>
                            <a:pt x="16085" y="14415"/>
                          </a:cubicBezTo>
                        </a:path>
                        <a:path w="16326" h="14416" stroke="0" extrusionOk="0">
                          <a:moveTo>
                            <a:pt x="16325" y="14142"/>
                          </a:moveTo>
                          <a:cubicBezTo>
                            <a:pt x="16246" y="14234"/>
                            <a:pt x="16166" y="14325"/>
                            <a:pt x="16085" y="14415"/>
                          </a:cubicBezTo>
                          <a:lnTo>
                            <a:pt x="0" y="0"/>
                          </a:lnTo>
                          <a:lnTo>
                            <a:pt x="16325" y="14142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108" name="Arc 225"/>
                    <p:cNvSpPr>
                      <a:spLocks/>
                    </p:cNvSpPr>
                    <p:nvPr/>
                  </p:nvSpPr>
                  <p:spPr bwMode="auto">
                    <a:xfrm>
                      <a:off x="3669" y="2878"/>
                      <a:ext cx="655" cy="198"/>
                    </a:xfrm>
                    <a:custGeom>
                      <a:avLst/>
                      <a:gdLst>
                        <a:gd name="T0" fmla="*/ 1 w 16903"/>
                        <a:gd name="T1" fmla="*/ 0 h 13786"/>
                        <a:gd name="T2" fmla="*/ 1 w 16903"/>
                        <a:gd name="T3" fmla="*/ 0 h 13786"/>
                        <a:gd name="T4" fmla="*/ 0 w 16903"/>
                        <a:gd name="T5" fmla="*/ 0 h 13786"/>
                        <a:gd name="T6" fmla="*/ 0 60000 65536"/>
                        <a:gd name="T7" fmla="*/ 0 60000 65536"/>
                        <a:gd name="T8" fmla="*/ 0 60000 65536"/>
                        <a:gd name="T9" fmla="*/ 0 w 16903"/>
                        <a:gd name="T10" fmla="*/ 0 h 13786"/>
                        <a:gd name="T11" fmla="*/ 16903 w 16903"/>
                        <a:gd name="T12" fmla="*/ 13786 h 1378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6903" h="13786" fill="none" extrusionOk="0">
                          <a:moveTo>
                            <a:pt x="16902" y="13447"/>
                          </a:moveTo>
                          <a:cubicBezTo>
                            <a:pt x="16812" y="13561"/>
                            <a:pt x="16721" y="13674"/>
                            <a:pt x="16628" y="13785"/>
                          </a:cubicBezTo>
                        </a:path>
                        <a:path w="16903" h="13786" stroke="0" extrusionOk="0">
                          <a:moveTo>
                            <a:pt x="16902" y="13447"/>
                          </a:moveTo>
                          <a:cubicBezTo>
                            <a:pt x="16812" y="13561"/>
                            <a:pt x="16721" y="13674"/>
                            <a:pt x="16628" y="13785"/>
                          </a:cubicBezTo>
                          <a:lnTo>
                            <a:pt x="0" y="0"/>
                          </a:lnTo>
                          <a:lnTo>
                            <a:pt x="16902" y="13447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109" name="Arc 226"/>
                    <p:cNvSpPr>
                      <a:spLocks/>
                    </p:cNvSpPr>
                    <p:nvPr/>
                  </p:nvSpPr>
                  <p:spPr bwMode="auto">
                    <a:xfrm>
                      <a:off x="3669" y="2878"/>
                      <a:ext cx="676" cy="185"/>
                    </a:xfrm>
                    <a:custGeom>
                      <a:avLst/>
                      <a:gdLst>
                        <a:gd name="T0" fmla="*/ 1 w 17440"/>
                        <a:gd name="T1" fmla="*/ 0 h 12884"/>
                        <a:gd name="T2" fmla="*/ 1 w 17440"/>
                        <a:gd name="T3" fmla="*/ 0 h 12884"/>
                        <a:gd name="T4" fmla="*/ 0 w 17440"/>
                        <a:gd name="T5" fmla="*/ 0 h 12884"/>
                        <a:gd name="T6" fmla="*/ 0 60000 65536"/>
                        <a:gd name="T7" fmla="*/ 0 60000 65536"/>
                        <a:gd name="T8" fmla="*/ 0 60000 65536"/>
                        <a:gd name="T9" fmla="*/ 0 w 17440"/>
                        <a:gd name="T10" fmla="*/ 0 h 12884"/>
                        <a:gd name="T11" fmla="*/ 17440 w 17440"/>
                        <a:gd name="T12" fmla="*/ 12884 h 1288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7440" h="12884" fill="none" extrusionOk="0">
                          <a:moveTo>
                            <a:pt x="17439" y="12743"/>
                          </a:moveTo>
                          <a:cubicBezTo>
                            <a:pt x="17405" y="12790"/>
                            <a:pt x="17371" y="12837"/>
                            <a:pt x="17336" y="12883"/>
                          </a:cubicBezTo>
                        </a:path>
                        <a:path w="17440" h="12884" stroke="0" extrusionOk="0">
                          <a:moveTo>
                            <a:pt x="17439" y="12743"/>
                          </a:moveTo>
                          <a:cubicBezTo>
                            <a:pt x="17405" y="12790"/>
                            <a:pt x="17371" y="12837"/>
                            <a:pt x="17336" y="12883"/>
                          </a:cubicBezTo>
                          <a:lnTo>
                            <a:pt x="0" y="0"/>
                          </a:lnTo>
                          <a:lnTo>
                            <a:pt x="17439" y="12743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110" name="Arc 227"/>
                    <p:cNvSpPr>
                      <a:spLocks/>
                    </p:cNvSpPr>
                    <p:nvPr/>
                  </p:nvSpPr>
                  <p:spPr bwMode="auto">
                    <a:xfrm>
                      <a:off x="3669" y="2878"/>
                      <a:ext cx="699" cy="174"/>
                    </a:xfrm>
                    <a:custGeom>
                      <a:avLst/>
                      <a:gdLst>
                        <a:gd name="T0" fmla="*/ 1 w 18028"/>
                        <a:gd name="T1" fmla="*/ 0 h 12175"/>
                        <a:gd name="T2" fmla="*/ 1 w 18028"/>
                        <a:gd name="T3" fmla="*/ 0 h 12175"/>
                        <a:gd name="T4" fmla="*/ 0 w 18028"/>
                        <a:gd name="T5" fmla="*/ 0 h 12175"/>
                        <a:gd name="T6" fmla="*/ 0 60000 65536"/>
                        <a:gd name="T7" fmla="*/ 0 60000 65536"/>
                        <a:gd name="T8" fmla="*/ 0 60000 65536"/>
                        <a:gd name="T9" fmla="*/ 0 w 18028"/>
                        <a:gd name="T10" fmla="*/ 0 h 12175"/>
                        <a:gd name="T11" fmla="*/ 18028 w 18028"/>
                        <a:gd name="T12" fmla="*/ 12175 h 1217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8028" h="12175" fill="none" extrusionOk="0">
                          <a:moveTo>
                            <a:pt x="18027" y="11897"/>
                          </a:moveTo>
                          <a:cubicBezTo>
                            <a:pt x="17966" y="11990"/>
                            <a:pt x="17904" y="12083"/>
                            <a:pt x="17841" y="12174"/>
                          </a:cubicBezTo>
                        </a:path>
                        <a:path w="18028" h="12175" stroke="0" extrusionOk="0">
                          <a:moveTo>
                            <a:pt x="18027" y="11897"/>
                          </a:moveTo>
                          <a:cubicBezTo>
                            <a:pt x="17966" y="11990"/>
                            <a:pt x="17904" y="12083"/>
                            <a:pt x="17841" y="12174"/>
                          </a:cubicBezTo>
                          <a:lnTo>
                            <a:pt x="0" y="0"/>
                          </a:lnTo>
                          <a:lnTo>
                            <a:pt x="18027" y="11897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111" name="Arc 228"/>
                    <p:cNvSpPr>
                      <a:spLocks/>
                    </p:cNvSpPr>
                    <p:nvPr/>
                  </p:nvSpPr>
                  <p:spPr bwMode="auto">
                    <a:xfrm>
                      <a:off x="3669" y="2878"/>
                      <a:ext cx="719" cy="163"/>
                    </a:xfrm>
                    <a:custGeom>
                      <a:avLst/>
                      <a:gdLst>
                        <a:gd name="T0" fmla="*/ 1 w 18552"/>
                        <a:gd name="T1" fmla="*/ 0 h 11348"/>
                        <a:gd name="T2" fmla="*/ 1 w 18552"/>
                        <a:gd name="T3" fmla="*/ 0 h 11348"/>
                        <a:gd name="T4" fmla="*/ 0 w 18552"/>
                        <a:gd name="T5" fmla="*/ 0 h 11348"/>
                        <a:gd name="T6" fmla="*/ 0 60000 65536"/>
                        <a:gd name="T7" fmla="*/ 0 60000 65536"/>
                        <a:gd name="T8" fmla="*/ 0 60000 65536"/>
                        <a:gd name="T9" fmla="*/ 0 w 18552"/>
                        <a:gd name="T10" fmla="*/ 0 h 11348"/>
                        <a:gd name="T11" fmla="*/ 18552 w 18552"/>
                        <a:gd name="T12" fmla="*/ 11348 h 1134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8552" h="11348" fill="none" extrusionOk="0">
                          <a:moveTo>
                            <a:pt x="18551" y="11062"/>
                          </a:moveTo>
                          <a:cubicBezTo>
                            <a:pt x="18494" y="11158"/>
                            <a:pt x="18437" y="11253"/>
                            <a:pt x="18378" y="11347"/>
                          </a:cubicBezTo>
                        </a:path>
                        <a:path w="18552" h="11348" stroke="0" extrusionOk="0">
                          <a:moveTo>
                            <a:pt x="18551" y="11062"/>
                          </a:moveTo>
                          <a:cubicBezTo>
                            <a:pt x="18494" y="11158"/>
                            <a:pt x="18437" y="11253"/>
                            <a:pt x="18378" y="11347"/>
                          </a:cubicBezTo>
                          <a:lnTo>
                            <a:pt x="0" y="0"/>
                          </a:lnTo>
                          <a:lnTo>
                            <a:pt x="18551" y="11062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112" name="Arc 229"/>
                    <p:cNvSpPr>
                      <a:spLocks/>
                    </p:cNvSpPr>
                    <p:nvPr/>
                  </p:nvSpPr>
                  <p:spPr bwMode="auto">
                    <a:xfrm>
                      <a:off x="3669" y="2878"/>
                      <a:ext cx="738" cy="150"/>
                    </a:xfrm>
                    <a:custGeom>
                      <a:avLst/>
                      <a:gdLst>
                        <a:gd name="T0" fmla="*/ 1 w 19031"/>
                        <a:gd name="T1" fmla="*/ 0 h 10497"/>
                        <a:gd name="T2" fmla="*/ 1 w 19031"/>
                        <a:gd name="T3" fmla="*/ 0 h 10497"/>
                        <a:gd name="T4" fmla="*/ 0 w 19031"/>
                        <a:gd name="T5" fmla="*/ 0 h 10497"/>
                        <a:gd name="T6" fmla="*/ 0 60000 65536"/>
                        <a:gd name="T7" fmla="*/ 0 60000 65536"/>
                        <a:gd name="T8" fmla="*/ 0 60000 65536"/>
                        <a:gd name="T9" fmla="*/ 0 w 19031"/>
                        <a:gd name="T10" fmla="*/ 0 h 10497"/>
                        <a:gd name="T11" fmla="*/ 19031 w 19031"/>
                        <a:gd name="T12" fmla="*/ 10497 h 1049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031" h="10497" fill="none" extrusionOk="0">
                          <a:moveTo>
                            <a:pt x="19031" y="10216"/>
                          </a:moveTo>
                          <a:cubicBezTo>
                            <a:pt x="18980" y="10310"/>
                            <a:pt x="18929" y="10403"/>
                            <a:pt x="18877" y="10496"/>
                          </a:cubicBezTo>
                        </a:path>
                        <a:path w="19031" h="10497" stroke="0" extrusionOk="0">
                          <a:moveTo>
                            <a:pt x="19031" y="10216"/>
                          </a:moveTo>
                          <a:cubicBezTo>
                            <a:pt x="18980" y="10310"/>
                            <a:pt x="18929" y="10403"/>
                            <a:pt x="18877" y="10496"/>
                          </a:cubicBezTo>
                          <a:lnTo>
                            <a:pt x="0" y="0"/>
                          </a:lnTo>
                          <a:lnTo>
                            <a:pt x="19031" y="10216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113" name="Arc 230"/>
                    <p:cNvSpPr>
                      <a:spLocks/>
                    </p:cNvSpPr>
                    <p:nvPr/>
                  </p:nvSpPr>
                  <p:spPr bwMode="auto">
                    <a:xfrm>
                      <a:off x="3669" y="2878"/>
                      <a:ext cx="761" cy="135"/>
                    </a:xfrm>
                    <a:custGeom>
                      <a:avLst/>
                      <a:gdLst>
                        <a:gd name="T0" fmla="*/ 1 w 19620"/>
                        <a:gd name="T1" fmla="*/ 0 h 9448"/>
                        <a:gd name="T2" fmla="*/ 1 w 19620"/>
                        <a:gd name="T3" fmla="*/ 0 h 9448"/>
                        <a:gd name="T4" fmla="*/ 0 w 19620"/>
                        <a:gd name="T5" fmla="*/ 0 h 9448"/>
                        <a:gd name="T6" fmla="*/ 0 60000 65536"/>
                        <a:gd name="T7" fmla="*/ 0 60000 65536"/>
                        <a:gd name="T8" fmla="*/ 0 60000 65536"/>
                        <a:gd name="T9" fmla="*/ 0 w 19620"/>
                        <a:gd name="T10" fmla="*/ 0 h 9448"/>
                        <a:gd name="T11" fmla="*/ 19620 w 19620"/>
                        <a:gd name="T12" fmla="*/ 9448 h 944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620" h="9448" fill="none" extrusionOk="0">
                          <a:moveTo>
                            <a:pt x="19619" y="9034"/>
                          </a:moveTo>
                          <a:cubicBezTo>
                            <a:pt x="19555" y="9173"/>
                            <a:pt x="19490" y="9311"/>
                            <a:pt x="19424" y="9448"/>
                          </a:cubicBezTo>
                        </a:path>
                        <a:path w="19620" h="9448" stroke="0" extrusionOk="0">
                          <a:moveTo>
                            <a:pt x="19619" y="9034"/>
                          </a:moveTo>
                          <a:cubicBezTo>
                            <a:pt x="19555" y="9173"/>
                            <a:pt x="19490" y="9311"/>
                            <a:pt x="19424" y="9448"/>
                          </a:cubicBezTo>
                          <a:lnTo>
                            <a:pt x="0" y="0"/>
                          </a:lnTo>
                          <a:lnTo>
                            <a:pt x="19619" y="9034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114" name="Arc 231"/>
                    <p:cNvSpPr>
                      <a:spLocks/>
                    </p:cNvSpPr>
                    <p:nvPr/>
                  </p:nvSpPr>
                  <p:spPr bwMode="auto">
                    <a:xfrm>
                      <a:off x="3669" y="2878"/>
                      <a:ext cx="778" cy="119"/>
                    </a:xfrm>
                    <a:custGeom>
                      <a:avLst/>
                      <a:gdLst>
                        <a:gd name="T0" fmla="*/ 1 w 20076"/>
                        <a:gd name="T1" fmla="*/ 0 h 8324"/>
                        <a:gd name="T2" fmla="*/ 1 w 20076"/>
                        <a:gd name="T3" fmla="*/ 0 h 8324"/>
                        <a:gd name="T4" fmla="*/ 0 w 20076"/>
                        <a:gd name="T5" fmla="*/ 0 h 8324"/>
                        <a:gd name="T6" fmla="*/ 0 60000 65536"/>
                        <a:gd name="T7" fmla="*/ 0 60000 65536"/>
                        <a:gd name="T8" fmla="*/ 0 60000 65536"/>
                        <a:gd name="T9" fmla="*/ 0 w 20076"/>
                        <a:gd name="T10" fmla="*/ 0 h 8324"/>
                        <a:gd name="T11" fmla="*/ 20076 w 20076"/>
                        <a:gd name="T12" fmla="*/ 8324 h 832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0076" h="8324" fill="none" extrusionOk="0">
                          <a:moveTo>
                            <a:pt x="20075" y="7969"/>
                          </a:moveTo>
                          <a:cubicBezTo>
                            <a:pt x="20028" y="8088"/>
                            <a:pt x="19980" y="8206"/>
                            <a:pt x="19931" y="8324"/>
                          </a:cubicBezTo>
                        </a:path>
                        <a:path w="20076" h="8324" stroke="0" extrusionOk="0">
                          <a:moveTo>
                            <a:pt x="20075" y="7969"/>
                          </a:moveTo>
                          <a:cubicBezTo>
                            <a:pt x="20028" y="8088"/>
                            <a:pt x="19980" y="8206"/>
                            <a:pt x="19931" y="8324"/>
                          </a:cubicBezTo>
                          <a:lnTo>
                            <a:pt x="0" y="0"/>
                          </a:lnTo>
                          <a:lnTo>
                            <a:pt x="20075" y="7969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115" name="Arc 232"/>
                    <p:cNvSpPr>
                      <a:spLocks/>
                    </p:cNvSpPr>
                    <p:nvPr/>
                  </p:nvSpPr>
                  <p:spPr bwMode="auto">
                    <a:xfrm>
                      <a:off x="3669" y="2878"/>
                      <a:ext cx="795" cy="104"/>
                    </a:xfrm>
                    <a:custGeom>
                      <a:avLst/>
                      <a:gdLst>
                        <a:gd name="T0" fmla="*/ 1 w 20508"/>
                        <a:gd name="T1" fmla="*/ 0 h 7273"/>
                        <a:gd name="T2" fmla="*/ 1 w 20508"/>
                        <a:gd name="T3" fmla="*/ 0 h 7273"/>
                        <a:gd name="T4" fmla="*/ 0 w 20508"/>
                        <a:gd name="T5" fmla="*/ 0 h 7273"/>
                        <a:gd name="T6" fmla="*/ 0 60000 65536"/>
                        <a:gd name="T7" fmla="*/ 0 60000 65536"/>
                        <a:gd name="T8" fmla="*/ 0 60000 65536"/>
                        <a:gd name="T9" fmla="*/ 0 w 20508"/>
                        <a:gd name="T10" fmla="*/ 0 h 7273"/>
                        <a:gd name="T11" fmla="*/ 20508 w 20508"/>
                        <a:gd name="T12" fmla="*/ 7273 h 727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0508" h="7273" fill="none" extrusionOk="0">
                          <a:moveTo>
                            <a:pt x="20508" y="6780"/>
                          </a:moveTo>
                          <a:cubicBezTo>
                            <a:pt x="20453" y="6945"/>
                            <a:pt x="20397" y="7109"/>
                            <a:pt x="20338" y="7272"/>
                          </a:cubicBezTo>
                        </a:path>
                        <a:path w="20508" h="7273" stroke="0" extrusionOk="0">
                          <a:moveTo>
                            <a:pt x="20508" y="6780"/>
                          </a:moveTo>
                          <a:cubicBezTo>
                            <a:pt x="20453" y="6945"/>
                            <a:pt x="20397" y="7109"/>
                            <a:pt x="20338" y="7272"/>
                          </a:cubicBezTo>
                          <a:lnTo>
                            <a:pt x="0" y="0"/>
                          </a:lnTo>
                          <a:lnTo>
                            <a:pt x="20508" y="6780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116" name="Arc 233"/>
                    <p:cNvSpPr>
                      <a:spLocks/>
                    </p:cNvSpPr>
                    <p:nvPr/>
                  </p:nvSpPr>
                  <p:spPr bwMode="auto">
                    <a:xfrm>
                      <a:off x="3669" y="2878"/>
                      <a:ext cx="812" cy="83"/>
                    </a:xfrm>
                    <a:custGeom>
                      <a:avLst/>
                      <a:gdLst>
                        <a:gd name="T0" fmla="*/ 1 w 20936"/>
                        <a:gd name="T1" fmla="*/ 0 h 5805"/>
                        <a:gd name="T2" fmla="*/ 1 w 20936"/>
                        <a:gd name="T3" fmla="*/ 0 h 5805"/>
                        <a:gd name="T4" fmla="*/ 0 w 20936"/>
                        <a:gd name="T5" fmla="*/ 0 h 5805"/>
                        <a:gd name="T6" fmla="*/ 0 60000 65536"/>
                        <a:gd name="T7" fmla="*/ 0 60000 65536"/>
                        <a:gd name="T8" fmla="*/ 0 60000 65536"/>
                        <a:gd name="T9" fmla="*/ 0 w 20936"/>
                        <a:gd name="T10" fmla="*/ 0 h 5805"/>
                        <a:gd name="T11" fmla="*/ 20936 w 20936"/>
                        <a:gd name="T12" fmla="*/ 5805 h 580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0936" h="5805" fill="none" extrusionOk="0">
                          <a:moveTo>
                            <a:pt x="20935" y="5314"/>
                          </a:moveTo>
                          <a:cubicBezTo>
                            <a:pt x="20894" y="5478"/>
                            <a:pt x="20850" y="5642"/>
                            <a:pt x="20805" y="5805"/>
                          </a:cubicBezTo>
                        </a:path>
                        <a:path w="20936" h="5805" stroke="0" extrusionOk="0">
                          <a:moveTo>
                            <a:pt x="20935" y="5314"/>
                          </a:moveTo>
                          <a:cubicBezTo>
                            <a:pt x="20894" y="5478"/>
                            <a:pt x="20850" y="5642"/>
                            <a:pt x="20805" y="5805"/>
                          </a:cubicBezTo>
                          <a:lnTo>
                            <a:pt x="0" y="0"/>
                          </a:lnTo>
                          <a:lnTo>
                            <a:pt x="20935" y="5314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117" name="Arc 234"/>
                    <p:cNvSpPr>
                      <a:spLocks/>
                    </p:cNvSpPr>
                    <p:nvPr/>
                  </p:nvSpPr>
                  <p:spPr bwMode="auto">
                    <a:xfrm>
                      <a:off x="3669" y="2878"/>
                      <a:ext cx="823" cy="63"/>
                    </a:xfrm>
                    <a:custGeom>
                      <a:avLst/>
                      <a:gdLst>
                        <a:gd name="T0" fmla="*/ 1 w 21229"/>
                        <a:gd name="T1" fmla="*/ 0 h 4402"/>
                        <a:gd name="T2" fmla="*/ 1 w 21229"/>
                        <a:gd name="T3" fmla="*/ 0 h 4402"/>
                        <a:gd name="T4" fmla="*/ 0 w 21229"/>
                        <a:gd name="T5" fmla="*/ 0 h 4402"/>
                        <a:gd name="T6" fmla="*/ 0 60000 65536"/>
                        <a:gd name="T7" fmla="*/ 0 60000 65536"/>
                        <a:gd name="T8" fmla="*/ 0 60000 65536"/>
                        <a:gd name="T9" fmla="*/ 0 w 21229"/>
                        <a:gd name="T10" fmla="*/ 0 h 4402"/>
                        <a:gd name="T11" fmla="*/ 21229 w 21229"/>
                        <a:gd name="T12" fmla="*/ 4402 h 440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29" h="4402" fill="none" extrusionOk="0">
                          <a:moveTo>
                            <a:pt x="21229" y="3984"/>
                          </a:moveTo>
                          <a:cubicBezTo>
                            <a:pt x="21203" y="4123"/>
                            <a:pt x="21175" y="4262"/>
                            <a:pt x="21146" y="4401"/>
                          </a:cubicBezTo>
                        </a:path>
                        <a:path w="21229" h="4402" stroke="0" extrusionOk="0">
                          <a:moveTo>
                            <a:pt x="21229" y="3984"/>
                          </a:moveTo>
                          <a:cubicBezTo>
                            <a:pt x="21203" y="4123"/>
                            <a:pt x="21175" y="4262"/>
                            <a:pt x="21146" y="4401"/>
                          </a:cubicBezTo>
                          <a:lnTo>
                            <a:pt x="0" y="0"/>
                          </a:lnTo>
                          <a:lnTo>
                            <a:pt x="21229" y="3984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118" name="Arc 235"/>
                    <p:cNvSpPr>
                      <a:spLocks/>
                    </p:cNvSpPr>
                    <p:nvPr/>
                  </p:nvSpPr>
                  <p:spPr bwMode="auto">
                    <a:xfrm>
                      <a:off x="3669" y="2878"/>
                      <a:ext cx="833" cy="40"/>
                    </a:xfrm>
                    <a:custGeom>
                      <a:avLst/>
                      <a:gdLst>
                        <a:gd name="T0" fmla="*/ 1 w 21484"/>
                        <a:gd name="T1" fmla="*/ 0 h 2796"/>
                        <a:gd name="T2" fmla="*/ 1 w 21484"/>
                        <a:gd name="T3" fmla="*/ 0 h 2796"/>
                        <a:gd name="T4" fmla="*/ 0 w 21484"/>
                        <a:gd name="T5" fmla="*/ 0 h 2796"/>
                        <a:gd name="T6" fmla="*/ 0 60000 65536"/>
                        <a:gd name="T7" fmla="*/ 0 60000 65536"/>
                        <a:gd name="T8" fmla="*/ 0 60000 65536"/>
                        <a:gd name="T9" fmla="*/ 0 w 21484"/>
                        <a:gd name="T10" fmla="*/ 0 h 2796"/>
                        <a:gd name="T11" fmla="*/ 21484 w 21484"/>
                        <a:gd name="T12" fmla="*/ 2796 h 27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484" h="2796" fill="none" extrusionOk="0">
                          <a:moveTo>
                            <a:pt x="21483" y="2235"/>
                          </a:moveTo>
                          <a:cubicBezTo>
                            <a:pt x="21464" y="2422"/>
                            <a:pt x="21442" y="2609"/>
                            <a:pt x="21418" y="2796"/>
                          </a:cubicBezTo>
                        </a:path>
                        <a:path w="21484" h="2796" stroke="0" extrusionOk="0">
                          <a:moveTo>
                            <a:pt x="21483" y="2235"/>
                          </a:moveTo>
                          <a:cubicBezTo>
                            <a:pt x="21464" y="2422"/>
                            <a:pt x="21442" y="2609"/>
                            <a:pt x="21418" y="2796"/>
                          </a:cubicBezTo>
                          <a:lnTo>
                            <a:pt x="0" y="0"/>
                          </a:lnTo>
                          <a:lnTo>
                            <a:pt x="21483" y="2235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3119" name="Arc 236"/>
                    <p:cNvSpPr>
                      <a:spLocks/>
                    </p:cNvSpPr>
                    <p:nvPr/>
                  </p:nvSpPr>
                  <p:spPr bwMode="auto">
                    <a:xfrm>
                      <a:off x="3669" y="2878"/>
                      <a:ext cx="837" cy="16"/>
                    </a:xfrm>
                    <a:custGeom>
                      <a:avLst/>
                      <a:gdLst>
                        <a:gd name="T0" fmla="*/ 1 w 21594"/>
                        <a:gd name="T1" fmla="*/ 0 h 1118"/>
                        <a:gd name="T2" fmla="*/ 1 w 21594"/>
                        <a:gd name="T3" fmla="*/ 0 h 1118"/>
                        <a:gd name="T4" fmla="*/ 0 w 21594"/>
                        <a:gd name="T5" fmla="*/ 0 h 1118"/>
                        <a:gd name="T6" fmla="*/ 0 60000 65536"/>
                        <a:gd name="T7" fmla="*/ 0 60000 65536"/>
                        <a:gd name="T8" fmla="*/ 0 60000 65536"/>
                        <a:gd name="T9" fmla="*/ 0 w 21594"/>
                        <a:gd name="T10" fmla="*/ 0 h 1118"/>
                        <a:gd name="T11" fmla="*/ 21594 w 21594"/>
                        <a:gd name="T12" fmla="*/ 1118 h 11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594" h="1118" fill="none" extrusionOk="0">
                          <a:moveTo>
                            <a:pt x="21594" y="489"/>
                          </a:moveTo>
                          <a:cubicBezTo>
                            <a:pt x="21589" y="698"/>
                            <a:pt x="21581" y="908"/>
                            <a:pt x="21571" y="1118"/>
                          </a:cubicBezTo>
                        </a:path>
                        <a:path w="21594" h="1118" stroke="0" extrusionOk="0">
                          <a:moveTo>
                            <a:pt x="21594" y="489"/>
                          </a:moveTo>
                          <a:cubicBezTo>
                            <a:pt x="21589" y="698"/>
                            <a:pt x="21581" y="908"/>
                            <a:pt x="21571" y="1118"/>
                          </a:cubicBezTo>
                          <a:lnTo>
                            <a:pt x="0" y="0"/>
                          </a:lnTo>
                          <a:lnTo>
                            <a:pt x="21594" y="489"/>
                          </a:lnTo>
                          <a:close/>
                        </a:path>
                      </a:pathLst>
                    </a:custGeom>
                    <a:solidFill>
                      <a:srgbClr val="CBCBC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</p:grpSp>
            <p:sp>
              <p:nvSpPr>
                <p:cNvPr id="43052" name="Line 239"/>
                <p:cNvSpPr>
                  <a:spLocks noChangeShapeType="1"/>
                </p:cNvSpPr>
                <p:nvPr/>
              </p:nvSpPr>
              <p:spPr bwMode="auto">
                <a:xfrm>
                  <a:off x="3958" y="3178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43046" name="Line 242"/>
            <p:cNvSpPr>
              <a:spLocks noChangeShapeType="1"/>
            </p:cNvSpPr>
            <p:nvPr/>
          </p:nvSpPr>
          <p:spPr bwMode="auto">
            <a:xfrm flipV="1">
              <a:off x="4056" y="3267"/>
              <a:ext cx="0" cy="1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47" name="Line 243"/>
            <p:cNvSpPr>
              <a:spLocks noChangeShapeType="1"/>
            </p:cNvSpPr>
            <p:nvPr/>
          </p:nvSpPr>
          <p:spPr bwMode="auto">
            <a:xfrm flipH="1">
              <a:off x="4023" y="3267"/>
              <a:ext cx="3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48" name="Line 244"/>
            <p:cNvSpPr>
              <a:spLocks noChangeShapeType="1"/>
            </p:cNvSpPr>
            <p:nvPr/>
          </p:nvSpPr>
          <p:spPr bwMode="auto">
            <a:xfrm>
              <a:off x="3965" y="3267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3017" name="Line 246"/>
          <p:cNvSpPr>
            <a:spLocks noChangeShapeType="1"/>
          </p:cNvSpPr>
          <p:nvPr/>
        </p:nvSpPr>
        <p:spPr bwMode="auto">
          <a:xfrm flipV="1">
            <a:off x="4862513" y="3681413"/>
            <a:ext cx="0" cy="1993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3018" name="Freeform 247"/>
          <p:cNvSpPr>
            <a:spLocks/>
          </p:cNvSpPr>
          <p:nvPr/>
        </p:nvSpPr>
        <p:spPr bwMode="auto">
          <a:xfrm>
            <a:off x="4835525" y="3644900"/>
            <a:ext cx="60325" cy="49213"/>
          </a:xfrm>
          <a:custGeom>
            <a:avLst/>
            <a:gdLst>
              <a:gd name="T0" fmla="*/ 0 w 38"/>
              <a:gd name="T1" fmla="*/ 2147483647 h 31"/>
              <a:gd name="T2" fmla="*/ 2147483647 w 38"/>
              <a:gd name="T3" fmla="*/ 2147483647 h 31"/>
              <a:gd name="T4" fmla="*/ 2147483647 w 38"/>
              <a:gd name="T5" fmla="*/ 0 h 31"/>
              <a:gd name="T6" fmla="*/ 0 w 38"/>
              <a:gd name="T7" fmla="*/ 2147483647 h 31"/>
              <a:gd name="T8" fmla="*/ 0 60000 65536"/>
              <a:gd name="T9" fmla="*/ 0 60000 65536"/>
              <a:gd name="T10" fmla="*/ 0 60000 65536"/>
              <a:gd name="T11" fmla="*/ 0 60000 65536"/>
              <a:gd name="T12" fmla="*/ 0 w 38"/>
              <a:gd name="T13" fmla="*/ 0 h 31"/>
              <a:gd name="T14" fmla="*/ 38 w 38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" h="31">
                <a:moveTo>
                  <a:pt x="0" y="30"/>
                </a:moveTo>
                <a:lnTo>
                  <a:pt x="37" y="30"/>
                </a:lnTo>
                <a:lnTo>
                  <a:pt x="17" y="0"/>
                </a:lnTo>
                <a:lnTo>
                  <a:pt x="0" y="30"/>
                </a:lnTo>
              </a:path>
            </a:pathLst>
          </a:custGeom>
          <a:solidFill>
            <a:srgbClr val="CBCBCB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3019" name="Line 248"/>
          <p:cNvSpPr>
            <a:spLocks noChangeShapeType="1"/>
          </p:cNvSpPr>
          <p:nvPr/>
        </p:nvSpPr>
        <p:spPr bwMode="auto">
          <a:xfrm>
            <a:off x="4862513" y="5686425"/>
            <a:ext cx="3074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3020" name="Freeform 249"/>
          <p:cNvSpPr>
            <a:spLocks/>
          </p:cNvSpPr>
          <p:nvPr/>
        </p:nvSpPr>
        <p:spPr bwMode="auto">
          <a:xfrm>
            <a:off x="7926388" y="5654675"/>
            <a:ext cx="47625" cy="65088"/>
          </a:xfrm>
          <a:custGeom>
            <a:avLst/>
            <a:gdLst>
              <a:gd name="T0" fmla="*/ 0 w 30"/>
              <a:gd name="T1" fmla="*/ 0 h 41"/>
              <a:gd name="T2" fmla="*/ 0 w 30"/>
              <a:gd name="T3" fmla="*/ 2147483647 h 41"/>
              <a:gd name="T4" fmla="*/ 2147483647 w 30"/>
              <a:gd name="T5" fmla="*/ 2147483647 h 41"/>
              <a:gd name="T6" fmla="*/ 0 w 30"/>
              <a:gd name="T7" fmla="*/ 0 h 41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41"/>
              <a:gd name="T14" fmla="*/ 30 w 30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41">
                <a:moveTo>
                  <a:pt x="0" y="0"/>
                </a:moveTo>
                <a:lnTo>
                  <a:pt x="0" y="40"/>
                </a:lnTo>
                <a:lnTo>
                  <a:pt x="29" y="19"/>
                </a:lnTo>
                <a:lnTo>
                  <a:pt x="0" y="0"/>
                </a:lnTo>
              </a:path>
            </a:pathLst>
          </a:custGeom>
          <a:solidFill>
            <a:srgbClr val="CBCBCB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3021" name="Rectangle 250"/>
          <p:cNvSpPr>
            <a:spLocks noChangeArrowheads="1"/>
          </p:cNvSpPr>
          <p:nvPr/>
        </p:nvSpPr>
        <p:spPr bwMode="auto">
          <a:xfrm>
            <a:off x="4598988" y="3697288"/>
            <a:ext cx="209550" cy="303212"/>
          </a:xfrm>
          <a:prstGeom prst="rect">
            <a:avLst/>
          </a:prstGeom>
          <a:solidFill>
            <a:srgbClr val="CBCBC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22" name="Rectangle 251"/>
          <p:cNvSpPr>
            <a:spLocks noChangeArrowheads="1"/>
          </p:cNvSpPr>
          <p:nvPr/>
        </p:nvSpPr>
        <p:spPr bwMode="auto">
          <a:xfrm>
            <a:off x="4503738" y="36512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>
                <a:solidFill>
                  <a:srgbClr val="000000"/>
                </a:solidFill>
                <a:latin typeface="Times New Roman" pitchFamily="18" charset="0"/>
              </a:rPr>
              <a:t>$</a:t>
            </a:r>
          </a:p>
        </p:txBody>
      </p:sp>
      <p:sp>
        <p:nvSpPr>
          <p:cNvPr id="43023" name="Rectangle 252"/>
          <p:cNvSpPr>
            <a:spLocks noChangeArrowheads="1"/>
          </p:cNvSpPr>
          <p:nvPr/>
        </p:nvSpPr>
        <p:spPr bwMode="auto">
          <a:xfrm>
            <a:off x="5464175" y="5697538"/>
            <a:ext cx="238125" cy="263525"/>
          </a:xfrm>
          <a:prstGeom prst="rect">
            <a:avLst/>
          </a:prstGeom>
          <a:solidFill>
            <a:srgbClr val="CBCBC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24" name="Rectangle 253"/>
          <p:cNvSpPr>
            <a:spLocks noChangeArrowheads="1"/>
          </p:cNvSpPr>
          <p:nvPr/>
        </p:nvSpPr>
        <p:spPr bwMode="auto">
          <a:xfrm>
            <a:off x="5368925" y="5648325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>
                <a:solidFill>
                  <a:srgbClr val="000000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43025" name="Rectangle 254"/>
          <p:cNvSpPr>
            <a:spLocks noChangeArrowheads="1"/>
          </p:cNvSpPr>
          <p:nvPr/>
        </p:nvSpPr>
        <p:spPr bwMode="auto">
          <a:xfrm>
            <a:off x="5502275" y="5689600"/>
            <a:ext cx="241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90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3026" name="Rectangle 255"/>
          <p:cNvSpPr>
            <a:spLocks noChangeArrowheads="1"/>
          </p:cNvSpPr>
          <p:nvPr/>
        </p:nvSpPr>
        <p:spPr bwMode="auto">
          <a:xfrm>
            <a:off x="6191250" y="5697538"/>
            <a:ext cx="239713" cy="263525"/>
          </a:xfrm>
          <a:prstGeom prst="rect">
            <a:avLst/>
          </a:prstGeom>
          <a:solidFill>
            <a:srgbClr val="CBCBC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27" name="Rectangle 256"/>
          <p:cNvSpPr>
            <a:spLocks noChangeArrowheads="1"/>
          </p:cNvSpPr>
          <p:nvPr/>
        </p:nvSpPr>
        <p:spPr bwMode="auto">
          <a:xfrm>
            <a:off x="6094413" y="5648325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>
                <a:solidFill>
                  <a:srgbClr val="000000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43028" name="Rectangle 257"/>
          <p:cNvSpPr>
            <a:spLocks noChangeArrowheads="1"/>
          </p:cNvSpPr>
          <p:nvPr/>
        </p:nvSpPr>
        <p:spPr bwMode="auto">
          <a:xfrm>
            <a:off x="6227763" y="5689600"/>
            <a:ext cx="241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900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3029" name="Rectangle 258"/>
          <p:cNvSpPr>
            <a:spLocks noChangeArrowheads="1"/>
          </p:cNvSpPr>
          <p:nvPr/>
        </p:nvSpPr>
        <p:spPr bwMode="auto">
          <a:xfrm>
            <a:off x="6399213" y="5697538"/>
            <a:ext cx="238125" cy="263525"/>
          </a:xfrm>
          <a:prstGeom prst="rect">
            <a:avLst/>
          </a:prstGeom>
          <a:solidFill>
            <a:srgbClr val="CBCBC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30" name="Rectangle 259"/>
          <p:cNvSpPr>
            <a:spLocks noChangeArrowheads="1"/>
          </p:cNvSpPr>
          <p:nvPr/>
        </p:nvSpPr>
        <p:spPr bwMode="auto">
          <a:xfrm>
            <a:off x="6303963" y="5648325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>
                <a:solidFill>
                  <a:srgbClr val="000000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43031" name="Rectangle 260"/>
          <p:cNvSpPr>
            <a:spLocks noChangeArrowheads="1"/>
          </p:cNvSpPr>
          <p:nvPr/>
        </p:nvSpPr>
        <p:spPr bwMode="auto">
          <a:xfrm>
            <a:off x="6435725" y="5689600"/>
            <a:ext cx="241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900">
                <a:solidFill>
                  <a:srgbClr val="0000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43032" name="Rectangle 261"/>
          <p:cNvSpPr>
            <a:spLocks noChangeArrowheads="1"/>
          </p:cNvSpPr>
          <p:nvPr/>
        </p:nvSpPr>
        <p:spPr bwMode="auto">
          <a:xfrm>
            <a:off x="7442200" y="5727700"/>
            <a:ext cx="533400" cy="244475"/>
          </a:xfrm>
          <a:prstGeom prst="rect">
            <a:avLst/>
          </a:prstGeom>
          <a:solidFill>
            <a:srgbClr val="CBCBC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33" name="Rectangle 262"/>
          <p:cNvSpPr>
            <a:spLocks noChangeArrowheads="1"/>
          </p:cNvSpPr>
          <p:nvPr/>
        </p:nvSpPr>
        <p:spPr bwMode="auto">
          <a:xfrm>
            <a:off x="7343775" y="5680075"/>
            <a:ext cx="450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>
                <a:solidFill>
                  <a:srgbClr val="000000"/>
                </a:solidFill>
                <a:latin typeface="Times New Roman" pitchFamily="18" charset="0"/>
              </a:rPr>
              <a:t>lote</a:t>
            </a:r>
          </a:p>
        </p:txBody>
      </p:sp>
      <p:sp>
        <p:nvSpPr>
          <p:cNvPr id="43034" name="Rectangle 263"/>
          <p:cNvSpPr>
            <a:spLocks noChangeArrowheads="1"/>
          </p:cNvSpPr>
          <p:nvPr/>
        </p:nvSpPr>
        <p:spPr bwMode="auto">
          <a:xfrm>
            <a:off x="7175500" y="3851275"/>
            <a:ext cx="434975" cy="296863"/>
          </a:xfrm>
          <a:prstGeom prst="rect">
            <a:avLst/>
          </a:prstGeom>
          <a:solidFill>
            <a:srgbClr val="CBCBC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35" name="Rectangle 264"/>
          <p:cNvSpPr>
            <a:spLocks noChangeArrowheads="1"/>
          </p:cNvSpPr>
          <p:nvPr/>
        </p:nvSpPr>
        <p:spPr bwMode="auto">
          <a:xfrm>
            <a:off x="7080250" y="3803650"/>
            <a:ext cx="41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>
                <a:solidFill>
                  <a:srgbClr val="000000"/>
                </a:solidFill>
                <a:latin typeface="Times New Roman" pitchFamily="18" charset="0"/>
              </a:rPr>
              <a:t>CT</a:t>
            </a:r>
          </a:p>
        </p:txBody>
      </p:sp>
      <p:sp>
        <p:nvSpPr>
          <p:cNvPr id="43036" name="Rectangle 265"/>
          <p:cNvSpPr>
            <a:spLocks noChangeArrowheads="1"/>
          </p:cNvSpPr>
          <p:nvPr/>
        </p:nvSpPr>
        <p:spPr bwMode="auto">
          <a:xfrm>
            <a:off x="7312025" y="3897313"/>
            <a:ext cx="241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90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3037" name="Rectangle 266"/>
          <p:cNvSpPr>
            <a:spLocks noChangeArrowheads="1"/>
          </p:cNvSpPr>
          <p:nvPr/>
        </p:nvSpPr>
        <p:spPr bwMode="auto">
          <a:xfrm>
            <a:off x="7186613" y="4208463"/>
            <a:ext cx="415925" cy="293687"/>
          </a:xfrm>
          <a:prstGeom prst="rect">
            <a:avLst/>
          </a:prstGeom>
          <a:solidFill>
            <a:srgbClr val="CBCBC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38" name="Rectangle 267"/>
          <p:cNvSpPr>
            <a:spLocks noChangeArrowheads="1"/>
          </p:cNvSpPr>
          <p:nvPr/>
        </p:nvSpPr>
        <p:spPr bwMode="auto">
          <a:xfrm>
            <a:off x="7089775" y="4159250"/>
            <a:ext cx="41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>
                <a:solidFill>
                  <a:srgbClr val="000000"/>
                </a:solidFill>
                <a:latin typeface="Times New Roman" pitchFamily="18" charset="0"/>
              </a:rPr>
              <a:t>CT</a:t>
            </a:r>
          </a:p>
        </p:txBody>
      </p:sp>
      <p:sp>
        <p:nvSpPr>
          <p:cNvPr id="43039" name="Rectangle 268"/>
          <p:cNvSpPr>
            <a:spLocks noChangeArrowheads="1"/>
          </p:cNvSpPr>
          <p:nvPr/>
        </p:nvSpPr>
        <p:spPr bwMode="auto">
          <a:xfrm>
            <a:off x="7321550" y="4254500"/>
            <a:ext cx="241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90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3040" name="Rectangle 269"/>
          <p:cNvSpPr>
            <a:spLocks noChangeArrowheads="1"/>
          </p:cNvSpPr>
          <p:nvPr/>
        </p:nvSpPr>
        <p:spPr bwMode="auto">
          <a:xfrm>
            <a:off x="7175500" y="4508500"/>
            <a:ext cx="417513" cy="285750"/>
          </a:xfrm>
          <a:prstGeom prst="rect">
            <a:avLst/>
          </a:prstGeom>
          <a:solidFill>
            <a:srgbClr val="CBCBC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41" name="Rectangle 270"/>
          <p:cNvSpPr>
            <a:spLocks noChangeArrowheads="1"/>
          </p:cNvSpPr>
          <p:nvPr/>
        </p:nvSpPr>
        <p:spPr bwMode="auto">
          <a:xfrm>
            <a:off x="7080250" y="4460875"/>
            <a:ext cx="41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>
                <a:solidFill>
                  <a:srgbClr val="000000"/>
                </a:solidFill>
                <a:latin typeface="Times New Roman" pitchFamily="18" charset="0"/>
              </a:rPr>
              <a:t>CT</a:t>
            </a:r>
          </a:p>
        </p:txBody>
      </p:sp>
      <p:sp>
        <p:nvSpPr>
          <p:cNvPr id="43042" name="Rectangle 271"/>
          <p:cNvSpPr>
            <a:spLocks noChangeArrowheads="1"/>
          </p:cNvSpPr>
          <p:nvPr/>
        </p:nvSpPr>
        <p:spPr bwMode="auto">
          <a:xfrm>
            <a:off x="7312025" y="4552950"/>
            <a:ext cx="241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900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3043" name="Rectangle 272"/>
          <p:cNvSpPr>
            <a:spLocks noChangeArrowheads="1"/>
          </p:cNvSpPr>
          <p:nvPr/>
        </p:nvSpPr>
        <p:spPr bwMode="auto">
          <a:xfrm>
            <a:off x="7235825" y="4884738"/>
            <a:ext cx="415925" cy="317500"/>
          </a:xfrm>
          <a:prstGeom prst="rect">
            <a:avLst/>
          </a:prstGeom>
          <a:solidFill>
            <a:srgbClr val="CBCBC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44" name="Rectangle 273"/>
          <p:cNvSpPr>
            <a:spLocks noChangeArrowheads="1"/>
          </p:cNvSpPr>
          <p:nvPr/>
        </p:nvSpPr>
        <p:spPr bwMode="auto">
          <a:xfrm>
            <a:off x="7140575" y="4837113"/>
            <a:ext cx="411163" cy="304800"/>
          </a:xfrm>
          <a:prstGeom prst="rect">
            <a:avLst/>
          </a:prstGeom>
          <a:solidFill>
            <a:srgbClr val="CBCBCB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>
                <a:solidFill>
                  <a:srgbClr val="000000"/>
                </a:solidFill>
                <a:latin typeface="Times New Roman" pitchFamily="18" charset="0"/>
              </a:rPr>
              <a:t>CT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Lote Econômico com Descontos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000" b="1" smtClean="0"/>
              <a:t>Exemplo</a:t>
            </a:r>
            <a:r>
              <a:rPr lang="pt-BR" sz="2000" smtClean="0"/>
              <a:t>: Um fornecedor estabelece seu preço de venda para um item de acordo com a seguinte tabela de preços:</a:t>
            </a:r>
          </a:p>
          <a:p>
            <a:pPr lvl="1">
              <a:lnSpc>
                <a:spcPct val="90000"/>
              </a:lnSpc>
            </a:pPr>
            <a:r>
              <a:rPr lang="pt-BR" sz="1800" smtClean="0"/>
              <a:t>Lotes menores de 50 unidades custam $ 5,00 por unidade;</a:t>
            </a:r>
          </a:p>
          <a:p>
            <a:pPr lvl="1">
              <a:lnSpc>
                <a:spcPct val="90000"/>
              </a:lnSpc>
            </a:pPr>
            <a:r>
              <a:rPr lang="pt-BR" sz="1800" smtClean="0"/>
              <a:t>Lotes de 50 a 199 unidades custam $ 4,00 por unidade;</a:t>
            </a:r>
          </a:p>
          <a:p>
            <a:pPr lvl="1">
              <a:lnSpc>
                <a:spcPct val="90000"/>
              </a:lnSpc>
            </a:pPr>
            <a:r>
              <a:rPr lang="pt-BR" sz="1800" smtClean="0"/>
              <a:t>Lotes de 200 a 399 unidades custam $ 3,00 por unidade;</a:t>
            </a:r>
          </a:p>
          <a:p>
            <a:pPr lvl="1">
              <a:lnSpc>
                <a:spcPct val="90000"/>
              </a:lnSpc>
            </a:pPr>
            <a:r>
              <a:rPr lang="pt-BR" sz="1800" smtClean="0"/>
              <a:t>Lotes de 400 a 999 unidades custam $ 2,50 por unidade;</a:t>
            </a:r>
          </a:p>
          <a:p>
            <a:pPr lvl="1">
              <a:lnSpc>
                <a:spcPct val="90000"/>
              </a:lnSpc>
            </a:pPr>
            <a:r>
              <a:rPr lang="pt-BR" sz="1800" smtClean="0"/>
              <a:t>Lotes acima de 1000 unidades custam $ 2,40 por unidade.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pt-BR" sz="1800" smtClean="0"/>
          </a:p>
          <a:p>
            <a:pPr>
              <a:lnSpc>
                <a:spcPct val="90000"/>
              </a:lnSpc>
            </a:pPr>
            <a:r>
              <a:rPr lang="pt-BR" sz="2000" smtClean="0"/>
              <a:t>Admitindo que a demanda anual prevista deste item é de 5000 unidades, que o custo de colocação de uma ordem de compra é de $ 30,00 e que a taxa de encargos financeiros sobre os estoques é de 150% ao ano, qual o tamanho do lote de reposição deste item?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Lote Econômico com Descontos</a:t>
            </a:r>
          </a:p>
        </p:txBody>
      </p:sp>
      <p:graphicFrame>
        <p:nvGraphicFramePr>
          <p:cNvPr id="10242" name="Object 3"/>
          <p:cNvGraphicFramePr>
            <a:graphicFrameLocks/>
          </p:cNvGraphicFramePr>
          <p:nvPr/>
        </p:nvGraphicFramePr>
        <p:xfrm>
          <a:off x="2449513" y="1700213"/>
          <a:ext cx="3505200" cy="623887"/>
        </p:xfrm>
        <a:graphic>
          <a:graphicData uri="http://schemas.openxmlformats.org/presentationml/2006/ole">
            <p:oleObj spid="_x0000_s11266" name="Equação" r:id="rId4" imgW="2590560" imgH="469800" progId="Equation.3">
              <p:embed/>
            </p:oleObj>
          </a:graphicData>
        </a:graphic>
      </p:graphicFrame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593725" y="1943100"/>
            <a:ext cx="1435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/>
              <a:t>Para C = $ 5,00</a:t>
            </a:r>
          </a:p>
        </p:txBody>
      </p:sp>
      <p:graphicFrame>
        <p:nvGraphicFramePr>
          <p:cNvPr id="10243" name="Object 5"/>
          <p:cNvGraphicFramePr>
            <a:graphicFrameLocks/>
          </p:cNvGraphicFramePr>
          <p:nvPr/>
        </p:nvGraphicFramePr>
        <p:xfrm>
          <a:off x="2449513" y="2492375"/>
          <a:ext cx="3538537" cy="612775"/>
        </p:xfrm>
        <a:graphic>
          <a:graphicData uri="http://schemas.openxmlformats.org/presentationml/2006/ole">
            <p:oleObj spid="_x0000_s11267" name="Equação" r:id="rId5" imgW="2666880" imgH="469800" progId="Equation.3">
              <p:embed/>
            </p:oleObj>
          </a:graphicData>
        </a:graphic>
      </p:graphicFrame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593725" y="2724150"/>
            <a:ext cx="1435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/>
              <a:t>Para C = $ 4,00</a:t>
            </a:r>
          </a:p>
        </p:txBody>
      </p:sp>
      <p:graphicFrame>
        <p:nvGraphicFramePr>
          <p:cNvPr id="10244" name="Object 7"/>
          <p:cNvGraphicFramePr>
            <a:graphicFrameLocks/>
          </p:cNvGraphicFramePr>
          <p:nvPr/>
        </p:nvGraphicFramePr>
        <p:xfrm>
          <a:off x="2451100" y="3255963"/>
          <a:ext cx="3205163" cy="649287"/>
        </p:xfrm>
        <a:graphic>
          <a:graphicData uri="http://schemas.openxmlformats.org/presentationml/2006/ole">
            <p:oleObj spid="_x0000_s11268" name="Equação" r:id="rId6" imgW="2286000" imgH="469800" progId="Equation.3">
              <p:embed/>
            </p:oleObj>
          </a:graphicData>
        </a:graphic>
      </p:graphicFrame>
      <p:sp>
        <p:nvSpPr>
          <p:cNvPr id="10251" name="Rectangle 8"/>
          <p:cNvSpPr>
            <a:spLocks noChangeArrowheads="1"/>
          </p:cNvSpPr>
          <p:nvPr/>
        </p:nvSpPr>
        <p:spPr bwMode="auto">
          <a:xfrm>
            <a:off x="593725" y="3462338"/>
            <a:ext cx="1435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/>
              <a:t>Para C = $ 3,00</a:t>
            </a:r>
          </a:p>
        </p:txBody>
      </p:sp>
      <p:graphicFrame>
        <p:nvGraphicFramePr>
          <p:cNvPr id="10245" name="Object 9"/>
          <p:cNvGraphicFramePr>
            <a:graphicFrameLocks/>
          </p:cNvGraphicFramePr>
          <p:nvPr/>
        </p:nvGraphicFramePr>
        <p:xfrm>
          <a:off x="2441575" y="4122738"/>
          <a:ext cx="4638675" cy="581025"/>
        </p:xfrm>
        <a:graphic>
          <a:graphicData uri="http://schemas.openxmlformats.org/presentationml/2006/ole">
            <p:oleObj spid="_x0000_s11269" name="Equation" r:id="rId7" imgW="3073400" imgH="393700" progId="Equation.2">
              <p:embed/>
            </p:oleObj>
          </a:graphicData>
        </a:graphic>
      </p:graphicFrame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593725" y="4291013"/>
            <a:ext cx="1247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/>
              <a:t>Para </a:t>
            </a:r>
            <a:r>
              <a:rPr lang="pt-BR" sz="1400" i="1"/>
              <a:t>Q</a:t>
            </a:r>
            <a:r>
              <a:rPr lang="pt-BR" sz="1400"/>
              <a:t> = 258</a:t>
            </a:r>
          </a:p>
        </p:txBody>
      </p:sp>
      <p:graphicFrame>
        <p:nvGraphicFramePr>
          <p:cNvPr id="10246" name="Object 11"/>
          <p:cNvGraphicFramePr>
            <a:graphicFrameLocks/>
          </p:cNvGraphicFramePr>
          <p:nvPr/>
        </p:nvGraphicFramePr>
        <p:xfrm>
          <a:off x="2441575" y="4892675"/>
          <a:ext cx="4997450" cy="584200"/>
        </p:xfrm>
        <a:graphic>
          <a:graphicData uri="http://schemas.openxmlformats.org/presentationml/2006/ole">
            <p:oleObj spid="_x0000_s11270" name="Equation" r:id="rId8" imgW="3289300" imgH="393700" progId="Equation.2">
              <p:embed/>
            </p:oleObj>
          </a:graphicData>
        </a:graphic>
      </p:graphicFrame>
      <p:sp>
        <p:nvSpPr>
          <p:cNvPr id="10253" name="Rectangle 12"/>
          <p:cNvSpPr>
            <a:spLocks noChangeArrowheads="1"/>
          </p:cNvSpPr>
          <p:nvPr/>
        </p:nvSpPr>
        <p:spPr bwMode="auto">
          <a:xfrm>
            <a:off x="593725" y="5106988"/>
            <a:ext cx="1247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/>
              <a:t>Para </a:t>
            </a:r>
            <a:r>
              <a:rPr lang="pt-BR" sz="1400" i="1"/>
              <a:t>Q</a:t>
            </a:r>
            <a:r>
              <a:rPr lang="pt-BR" sz="1400"/>
              <a:t> = 400</a:t>
            </a:r>
          </a:p>
        </p:txBody>
      </p:sp>
      <p:sp>
        <p:nvSpPr>
          <p:cNvPr id="10254" name="Rectangle 13"/>
          <p:cNvSpPr>
            <a:spLocks noChangeArrowheads="1"/>
          </p:cNvSpPr>
          <p:nvPr/>
        </p:nvSpPr>
        <p:spPr bwMode="auto">
          <a:xfrm>
            <a:off x="593725" y="5803900"/>
            <a:ext cx="134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400"/>
              <a:t>Para </a:t>
            </a:r>
            <a:r>
              <a:rPr lang="pt-BR" sz="1400" i="1"/>
              <a:t>Q</a:t>
            </a:r>
            <a:r>
              <a:rPr lang="pt-BR" sz="1400"/>
              <a:t> = 1000</a:t>
            </a:r>
          </a:p>
        </p:txBody>
      </p:sp>
      <p:graphicFrame>
        <p:nvGraphicFramePr>
          <p:cNvPr id="10247" name="Object 14"/>
          <p:cNvGraphicFramePr>
            <a:graphicFrameLocks/>
          </p:cNvGraphicFramePr>
          <p:nvPr/>
        </p:nvGraphicFramePr>
        <p:xfrm>
          <a:off x="2441575" y="5638800"/>
          <a:ext cx="5326063" cy="604838"/>
        </p:xfrm>
        <a:graphic>
          <a:graphicData uri="http://schemas.openxmlformats.org/presentationml/2006/ole">
            <p:oleObj spid="_x0000_s11271" name="Equation" r:id="rId9" imgW="3390900" imgH="393700" progId="Equation.2">
              <p:embed/>
            </p:oleObj>
          </a:graphicData>
        </a:graphic>
      </p:graphicFrame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6303963" y="2192338"/>
            <a:ext cx="22939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pt-BR" sz="1800"/>
              <a:t>Como o lote de 400 unid. apresentou o menor custo total ele será o escolhido.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48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57201" y="803563"/>
            <a:ext cx="83265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/>
              <a:t>Sistemas de controles de estoques</a:t>
            </a:r>
          </a:p>
          <a:p>
            <a:pPr>
              <a:lnSpc>
                <a:spcPct val="150000"/>
              </a:lnSpc>
            </a:pPr>
            <a:r>
              <a:rPr lang="pt-BR" sz="2000" b="1" i="1" dirty="0" err="1" smtClean="0"/>
              <a:t>Introducao</a:t>
            </a:r>
            <a:endParaRPr lang="pt-BR" sz="2000" b="1" i="1" dirty="0" smtClean="0"/>
          </a:p>
          <a:p>
            <a:pPr>
              <a:lnSpc>
                <a:spcPct val="150000"/>
              </a:lnSpc>
            </a:pPr>
            <a:r>
              <a:rPr lang="pt-BR" sz="2000" dirty="0" smtClean="0"/>
              <a:t>As formulas </a:t>
            </a:r>
            <a:r>
              <a:rPr lang="pt-BR" sz="2000" dirty="0" err="1" smtClean="0"/>
              <a:t>classicas</a:t>
            </a:r>
            <a:r>
              <a:rPr lang="pt-BR" sz="2000" dirty="0" smtClean="0"/>
              <a:t>, como a do Lote </a:t>
            </a:r>
            <a:r>
              <a:rPr lang="pt-BR" sz="2000" dirty="0" err="1" smtClean="0"/>
              <a:t>Economico</a:t>
            </a:r>
            <a:r>
              <a:rPr lang="pt-BR" sz="2000" dirty="0" smtClean="0"/>
              <a:t>. Era uma </a:t>
            </a:r>
            <a:r>
              <a:rPr lang="pt-BR" sz="2000" dirty="0" err="1" smtClean="0"/>
              <a:t>epoca</a:t>
            </a:r>
            <a:r>
              <a:rPr lang="pt-BR" sz="2000" dirty="0" smtClean="0"/>
              <a:t> em que tudo se definia com duas perguntas </a:t>
            </a:r>
            <a:r>
              <a:rPr lang="pt-BR" sz="2000" dirty="0" err="1" smtClean="0"/>
              <a:t>basicas</a:t>
            </a:r>
            <a:r>
              <a:rPr lang="pt-BR" sz="2000" dirty="0" smtClean="0"/>
              <a:t>: Quanto? Quando?. Atualmente, o “quanto”, definido por </a:t>
            </a:r>
            <a:r>
              <a:rPr lang="pt-BR" sz="2000" dirty="0" err="1" smtClean="0"/>
              <a:t>intermedio</a:t>
            </a:r>
            <a:r>
              <a:rPr lang="pt-BR" sz="2000" dirty="0" smtClean="0"/>
              <a:t> de LEC, já não e tão importante  essa  formula do LEC as vezes </a:t>
            </a:r>
            <a:r>
              <a:rPr lang="pt-BR" sz="2000" dirty="0" err="1" smtClean="0"/>
              <a:t>nao</a:t>
            </a:r>
            <a:r>
              <a:rPr lang="pt-BR" sz="2000" dirty="0" smtClean="0"/>
              <a:t> resulta uma solução </a:t>
            </a:r>
            <a:r>
              <a:rPr lang="pt-BR" sz="2000" dirty="0" err="1" smtClean="0"/>
              <a:t>otima</a:t>
            </a:r>
            <a:r>
              <a:rPr lang="pt-BR" sz="2000" dirty="0" smtClean="0"/>
              <a:t>; devemos é analisar todos os fatores envolvidos, juntamente com a </a:t>
            </a:r>
            <a:r>
              <a:rPr lang="pt-BR" sz="2000" dirty="0" err="1" smtClean="0"/>
              <a:t>definicao</a:t>
            </a:r>
            <a:r>
              <a:rPr lang="pt-BR" sz="2000" dirty="0" smtClean="0"/>
              <a:t> da </a:t>
            </a:r>
            <a:r>
              <a:rPr lang="pt-BR" sz="2000" dirty="0" err="1" smtClean="0"/>
              <a:t>politica</a:t>
            </a:r>
            <a:r>
              <a:rPr lang="pt-BR" sz="2000" dirty="0" smtClean="0"/>
              <a:t> da empresa, e então definirmos o quanto comprar sendo a disponibilidade financeira fundamental nestes casos.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/>
              <a:t>Portanto , a maioria das grandes empresas não estão mais enfatizando o “quanto” comprar ou produzir mas  sim o “quando”.</a:t>
            </a:r>
            <a:endParaRPr lang="pt-BR" sz="2000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49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29492" y="581890"/>
            <a:ext cx="83265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Sistemas de controles de estoques </a:t>
            </a:r>
            <a:r>
              <a:rPr lang="pt-BR" sz="2000" b="1" i="1" dirty="0" smtClean="0"/>
              <a:t>Sistema duas gavetas</a:t>
            </a:r>
          </a:p>
          <a:p>
            <a:r>
              <a:rPr lang="pt-BR" sz="2000" dirty="0" smtClean="0"/>
              <a:t>Podemos considerar que esse </a:t>
            </a:r>
            <a:r>
              <a:rPr lang="pt-BR" sz="2000" dirty="0" err="1" smtClean="0"/>
              <a:t>metodo</a:t>
            </a:r>
            <a:r>
              <a:rPr lang="pt-BR" sz="2000" dirty="0" smtClean="0"/>
              <a:t> e o mais simples para controlar os estoques. Por sua simplicidade, e </a:t>
            </a:r>
            <a:r>
              <a:rPr lang="pt-BR" sz="2000" dirty="0" err="1" smtClean="0"/>
              <a:t>recomendavel</a:t>
            </a:r>
            <a:r>
              <a:rPr lang="pt-BR" sz="2000" dirty="0" smtClean="0"/>
              <a:t> a </a:t>
            </a:r>
            <a:r>
              <a:rPr lang="pt-BR" sz="2000" dirty="0" err="1" smtClean="0"/>
              <a:t>utilizacao</a:t>
            </a:r>
            <a:r>
              <a:rPr lang="pt-BR" sz="2000" dirty="0" smtClean="0"/>
              <a:t> para as pecas classe C.Tem seu uso bastante difundido em revendedores de </a:t>
            </a:r>
            <a:r>
              <a:rPr lang="pt-BR" sz="2000" dirty="0" err="1" smtClean="0"/>
              <a:t>autopecas</a:t>
            </a:r>
            <a:r>
              <a:rPr lang="pt-BR" sz="2000" dirty="0" smtClean="0"/>
              <a:t> e no comercio varejista de pequeno porte. Imaginemos duas caixas, A e B.</a:t>
            </a:r>
          </a:p>
          <a:p>
            <a:endParaRPr lang="pt-BR" sz="2000" b="1" dirty="0" smtClean="0"/>
          </a:p>
        </p:txBody>
      </p:sp>
      <p:sp>
        <p:nvSpPr>
          <p:cNvPr id="8" name="CaixaDeTexto 7"/>
          <p:cNvSpPr txBox="1"/>
          <p:nvPr/>
        </p:nvSpPr>
        <p:spPr>
          <a:xfrm>
            <a:off x="2576945" y="263236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Caixa 1 </a:t>
            </a:r>
            <a:endParaRPr lang="pt-BR" dirty="0"/>
          </a:p>
        </p:txBody>
      </p:sp>
      <p:grpSp>
        <p:nvGrpSpPr>
          <p:cNvPr id="13" name="Grupo 12"/>
          <p:cNvGrpSpPr/>
          <p:nvPr/>
        </p:nvGrpSpPr>
        <p:grpSpPr>
          <a:xfrm>
            <a:off x="457200" y="2230582"/>
            <a:ext cx="7883236" cy="2532919"/>
            <a:chOff x="457200" y="2660073"/>
            <a:chExt cx="7883236" cy="2532919"/>
          </a:xfrm>
        </p:grpSpPr>
        <p:pic>
          <p:nvPicPr>
            <p:cNvPr id="112642" name="Picture 2" descr="C:\Documents and Settings\paulo.cesar\Configurações locais\Temporary Internet Files\Content.IE5\ZW67YIOH\MM900283633[1]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18471" y="2836429"/>
              <a:ext cx="2295092" cy="1497850"/>
            </a:xfrm>
            <a:prstGeom prst="rect">
              <a:avLst/>
            </a:prstGeom>
            <a:noFill/>
          </p:spPr>
        </p:pic>
        <p:pic>
          <p:nvPicPr>
            <p:cNvPr id="112643" name="Picture 3" descr="C:\Documents and Settings\paulo.cesar\Configurações locais\Temporary Internet Files\Content.IE5\ZW67YIOH\MM900283633[1]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19531" y="2904692"/>
              <a:ext cx="2215086" cy="1445635"/>
            </a:xfrm>
            <a:prstGeom prst="rect">
              <a:avLst/>
            </a:prstGeom>
            <a:noFill/>
          </p:spPr>
        </p:pic>
        <p:sp>
          <p:nvSpPr>
            <p:cNvPr id="9" name="CaixaDeTexto 8"/>
            <p:cNvSpPr txBox="1"/>
            <p:nvPr/>
          </p:nvSpPr>
          <p:spPr>
            <a:xfrm>
              <a:off x="5708073" y="2660073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Caixa 2</a:t>
              </a:r>
              <a:endParaRPr lang="pt-BR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457200" y="3075709"/>
              <a:ext cx="18980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Caixa 1 e 2 – ambas cheias do item </a:t>
              </a:r>
              <a:endParaRPr lang="pt-BR" dirty="0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2024437" y="4421970"/>
              <a:ext cx="25458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/>
                <a:t>Q = (C • </a:t>
              </a:r>
              <a:r>
                <a:rPr lang="pt-BR" i="1" dirty="0" smtClean="0"/>
                <a:t>TFQ + E ■ Mn</a:t>
              </a:r>
              <a:endParaRPr lang="pt-BR" dirty="0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5335673" y="4546661"/>
              <a:ext cx="30047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 smtClean="0"/>
                <a:t>Q = somente estoque do período</a:t>
              </a:r>
              <a:endParaRPr lang="pt-BR" dirty="0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1260763" y="4724401"/>
            <a:ext cx="6777417" cy="1892964"/>
            <a:chOff x="457200" y="2660073"/>
            <a:chExt cx="6777417" cy="1892964"/>
          </a:xfrm>
        </p:grpSpPr>
        <p:pic>
          <p:nvPicPr>
            <p:cNvPr id="15" name="Picture 2" descr="C:\Documents and Settings\paulo.cesar\Configurações locais\Temporary Internet Files\Content.IE5\ZW67YIOH\MM900283633[1]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18471" y="2836429"/>
              <a:ext cx="2295092" cy="1497850"/>
            </a:xfrm>
            <a:prstGeom prst="rect">
              <a:avLst/>
            </a:prstGeom>
            <a:noFill/>
          </p:spPr>
        </p:pic>
        <p:pic>
          <p:nvPicPr>
            <p:cNvPr id="16" name="Picture 3" descr="C:\Documents and Settings\paulo.cesar\Configurações locais\Temporary Internet Files\Content.IE5\ZW67YIOH\MM900283633[1]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19531" y="2904692"/>
              <a:ext cx="2215086" cy="1445635"/>
            </a:xfrm>
            <a:prstGeom prst="rect">
              <a:avLst/>
            </a:prstGeom>
            <a:noFill/>
          </p:spPr>
        </p:pic>
        <p:sp>
          <p:nvSpPr>
            <p:cNvPr id="17" name="CaixaDeTexto 16"/>
            <p:cNvSpPr txBox="1"/>
            <p:nvPr/>
          </p:nvSpPr>
          <p:spPr>
            <a:xfrm>
              <a:off x="5708073" y="2660073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Caixa 2</a:t>
              </a:r>
              <a:endParaRPr lang="pt-BR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457200" y="3075709"/>
              <a:ext cx="189807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Caixa 1 cheia e 2 – vazia – após consumo .</a:t>
              </a:r>
            </a:p>
            <a:p>
              <a:r>
                <a:rPr lang="pt-BR" b="1" dirty="0" smtClean="0"/>
                <a:t>Emitir pedido de reposição</a:t>
              </a:r>
              <a:endParaRPr lang="pt-BR" b="1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46AF-034A-414E-BA4F-551871992281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Administração de Materiais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9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sz="2800" b="1" smtClean="0"/>
              <a:t>Objetivos </a:t>
            </a:r>
            <a:endParaRPr lang="pt-BR" sz="2800" smtClean="0"/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endParaRPr lang="pt-BR" sz="2000" smtClean="0"/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pt-BR" sz="2000" smtClean="0"/>
              <a:t>Identificar o papel estratégico e operacional da Administração de Materiais no sistema de gestão da empresa e no retorno sobre o capital.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pt-BR" sz="2000" smtClean="0"/>
              <a:t>Definir e caracterizar as funções e tarefas componentes do sistema.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pt-BR" sz="2000" smtClean="0"/>
              <a:t>Estabelecer os critérios de funcionamento e desempenho operacional, dentro da abordagem logística.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pt-BR" sz="2000" smtClean="0"/>
              <a:t>Demonstrar ao aluno de que forma um bom planejamento de materiais pode alavancar os resultados da cia., permitindo assim que outras áreas como Marketing e Vendas possam definir novas margens para ampliação de mercado.</a:t>
            </a:r>
          </a:p>
          <a:p>
            <a:pPr algn="just" eaLnBrk="1" hangingPunct="1"/>
            <a:endParaRPr lang="pt-BR" sz="2000" smtClean="0"/>
          </a:p>
        </p:txBody>
      </p:sp>
      <p:pic>
        <p:nvPicPr>
          <p:cNvPr id="19461" name="Picture 4" descr="j029517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4752975"/>
            <a:ext cx="22717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50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540326" y="820387"/>
            <a:ext cx="820189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/>
              <a:t>METODOS DE DETERMINACAO DOS LOTES DE COMPRA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Para efetivação desse calculo, devemos levar em </a:t>
            </a:r>
            <a:r>
              <a:rPr lang="pt-BR" dirty="0" err="1" smtClean="0"/>
              <a:t>consideracao</a:t>
            </a:r>
            <a:r>
              <a:rPr lang="pt-BR" dirty="0" smtClean="0"/>
              <a:t> os seguintes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fatores: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a) estrutura do produto com os níveis de fabricação;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b) qualidade do lote de compra;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c) tempo de reposição para cada item componente, seja ele comprado ou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fabricado internamente;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d) necessidades das pecas baseadas no programa-mestre;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e) uso de cada peca, levando em </a:t>
            </a:r>
            <a:r>
              <a:rPr lang="pt-BR" dirty="0" err="1" smtClean="0"/>
              <a:t>consideracao</a:t>
            </a:r>
            <a:r>
              <a:rPr lang="pt-BR" dirty="0" smtClean="0"/>
              <a:t> que ela pode ser usada também em outros produtos;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f) uso de cada peca, levando em </a:t>
            </a:r>
            <a:r>
              <a:rPr lang="pt-BR" dirty="0" err="1" smtClean="0"/>
              <a:t>consideracao</a:t>
            </a:r>
            <a:r>
              <a:rPr lang="pt-BR" dirty="0" smtClean="0"/>
              <a:t> que ela pode ser usada no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mesmo produto, </a:t>
            </a:r>
            <a:r>
              <a:rPr lang="pt-BR" dirty="0" err="1" smtClean="0"/>
              <a:t>so</a:t>
            </a:r>
            <a:r>
              <a:rPr lang="pt-BR" dirty="0" smtClean="0"/>
              <a:t> que em diversos níveis.</a:t>
            </a:r>
            <a:endParaRPr lang="pt-B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51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46364" y="834103"/>
            <a:ext cx="81880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A determinação da quantidade a comprar depende do </a:t>
            </a:r>
            <a:r>
              <a:rPr lang="pt-BR" dirty="0" err="1" smtClean="0"/>
              <a:t>metodo</a:t>
            </a:r>
            <a:r>
              <a:rPr lang="pt-BR" dirty="0" smtClean="0"/>
              <a:t> a ser escolhido,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que pode ser da quantidade fixa, lote </a:t>
            </a:r>
            <a:r>
              <a:rPr lang="pt-BR" dirty="0" err="1" smtClean="0"/>
              <a:t>economico</a:t>
            </a:r>
            <a:r>
              <a:rPr lang="pt-BR" dirty="0" smtClean="0"/>
              <a:t>, lote a lote ou reposição </a:t>
            </a:r>
            <a:r>
              <a:rPr lang="pt-BR" dirty="0" err="1" smtClean="0"/>
              <a:t>periodica</a:t>
            </a:r>
            <a:r>
              <a:rPr lang="pt-BR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pt-BR" b="1" dirty="0" smtClean="0"/>
              <a:t>Quantidade fixa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E determinada arbitrariamente e usada para pecas com tempo e custo de preparação elevado.</a:t>
            </a:r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40332" y="4195618"/>
          <a:ext cx="821574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014"/>
                <a:gridCol w="617967"/>
                <a:gridCol w="771345"/>
                <a:gridCol w="771345"/>
                <a:gridCol w="771345"/>
                <a:gridCol w="771345"/>
                <a:gridCol w="771345"/>
                <a:gridCol w="771345"/>
                <a:gridCol w="771345"/>
                <a:gridCol w="771345"/>
              </a:tblGrid>
              <a:tr h="370840">
                <a:tc>
                  <a:txBody>
                    <a:bodyPr/>
                    <a:lstStyle/>
                    <a:p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semana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700" b="0" dirty="0" smtClean="0">
                          <a:solidFill>
                            <a:schemeClr val="tx1"/>
                          </a:solidFill>
                        </a:rPr>
                        <a:t>necessidade</a:t>
                      </a:r>
                      <a:endParaRPr lang="pt-BR" sz="1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700" b="0" dirty="0" smtClean="0">
                          <a:solidFill>
                            <a:schemeClr val="tx1"/>
                          </a:solidFill>
                        </a:rPr>
                        <a:t>Compra</a:t>
                      </a:r>
                      <a:endParaRPr lang="pt-BR" sz="1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140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700" b="0" dirty="0" smtClean="0">
                          <a:solidFill>
                            <a:schemeClr val="tx1"/>
                          </a:solidFill>
                        </a:rPr>
                        <a:t>Saldo</a:t>
                      </a:r>
                      <a:endParaRPr lang="pt-BR" sz="1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52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46364" y="834103"/>
            <a:ext cx="81880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Lote </a:t>
            </a:r>
            <a:r>
              <a:rPr lang="pt-BR" b="1" dirty="0" err="1" smtClean="0"/>
              <a:t>economico</a:t>
            </a:r>
            <a:endParaRPr lang="pt-BR" b="1" dirty="0" smtClean="0"/>
          </a:p>
          <a:p>
            <a:endParaRPr lang="pt-BR" dirty="0" smtClean="0"/>
          </a:p>
          <a:p>
            <a:r>
              <a:rPr lang="pt-BR" dirty="0" smtClean="0"/>
              <a:t>Vamos supor uma peca com um custo de pedido de $ 10,00, custo de armazenagem de 20% ao ano, preço de $ 5,00 e consumo previsto de 200 unidades.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40332" y="4195618"/>
          <a:ext cx="821574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014"/>
                <a:gridCol w="617967"/>
                <a:gridCol w="771345"/>
                <a:gridCol w="771345"/>
                <a:gridCol w="771345"/>
                <a:gridCol w="771345"/>
                <a:gridCol w="771345"/>
                <a:gridCol w="771345"/>
                <a:gridCol w="771345"/>
                <a:gridCol w="771345"/>
              </a:tblGrid>
              <a:tr h="370840">
                <a:tc>
                  <a:txBody>
                    <a:bodyPr/>
                    <a:lstStyle/>
                    <a:p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semana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700" b="0" dirty="0" smtClean="0">
                          <a:solidFill>
                            <a:schemeClr val="tx1"/>
                          </a:solidFill>
                        </a:rPr>
                        <a:t>necessidade</a:t>
                      </a:r>
                      <a:endParaRPr lang="pt-BR" sz="1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700" b="0" dirty="0" smtClean="0">
                          <a:solidFill>
                            <a:schemeClr val="tx1"/>
                          </a:solidFill>
                        </a:rPr>
                        <a:t>Compra</a:t>
                      </a:r>
                      <a:endParaRPr lang="pt-BR" sz="1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700" b="0" dirty="0" smtClean="0">
                          <a:solidFill>
                            <a:schemeClr val="tx1"/>
                          </a:solidFill>
                        </a:rPr>
                        <a:t>Saldo</a:t>
                      </a:r>
                      <a:endParaRPr lang="pt-BR" sz="1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589973" y="2529032"/>
          <a:ext cx="3898900" cy="913034"/>
        </p:xfrm>
        <a:graphic>
          <a:graphicData uri="http://schemas.openxmlformats.org/presentationml/2006/ole">
            <p:oleObj spid="_x0000_s114690" name="Equação" r:id="rId3" imgW="2006280" imgH="46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53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01782" y="806348"/>
            <a:ext cx="79663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Lote a lote</a:t>
            </a:r>
          </a:p>
          <a:p>
            <a:r>
              <a:rPr lang="pt-BR" dirty="0" smtClean="0"/>
              <a:t>Neste </a:t>
            </a:r>
            <a:r>
              <a:rPr lang="pt-BR" dirty="0" err="1" smtClean="0"/>
              <a:t>metodo</a:t>
            </a:r>
            <a:r>
              <a:rPr lang="pt-BR" dirty="0" smtClean="0"/>
              <a:t>, a compra e efetuada para uma quantidade igual a necessidade do </a:t>
            </a:r>
            <a:r>
              <a:rPr lang="pt-BR" dirty="0" err="1" smtClean="0"/>
              <a:t>periodo</a:t>
            </a:r>
            <a:r>
              <a:rPr lang="pt-BR" dirty="0" smtClean="0"/>
              <a:t>, e ocorre uma </a:t>
            </a:r>
            <a:r>
              <a:rPr lang="pt-BR" dirty="0" err="1" smtClean="0"/>
              <a:t>reducao</a:t>
            </a:r>
            <a:r>
              <a:rPr lang="pt-BR" dirty="0" smtClean="0"/>
              <a:t> no custo de armazenagem, o que sugere sua </a:t>
            </a:r>
            <a:r>
              <a:rPr lang="pt-BR" dirty="0" err="1" smtClean="0"/>
              <a:t>utilizacao</a:t>
            </a:r>
            <a:r>
              <a:rPr lang="pt-BR" dirty="0" smtClean="0"/>
              <a:t> para itens de alto valor de compra, quando o consumo for excessivamente </a:t>
            </a:r>
            <a:r>
              <a:rPr lang="pt-BR" dirty="0" err="1" smtClean="0"/>
              <a:t>variavel</a:t>
            </a:r>
            <a:r>
              <a:rPr lang="pt-BR" dirty="0" smtClean="0"/>
              <a:t>, considerando, obviamente, a </a:t>
            </a:r>
            <a:r>
              <a:rPr lang="pt-BR" dirty="0" err="1" smtClean="0"/>
              <a:t>inclusao</a:t>
            </a:r>
            <a:r>
              <a:rPr lang="pt-BR" dirty="0" smtClean="0"/>
              <a:t> do estoque de </a:t>
            </a:r>
            <a:r>
              <a:rPr lang="pt-BR" dirty="0" err="1" smtClean="0"/>
              <a:t>seguranca</a:t>
            </a:r>
            <a:r>
              <a:rPr lang="pt-BR" dirty="0" smtClean="0"/>
              <a:t>.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57204" y="3004128"/>
          <a:ext cx="821574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014"/>
                <a:gridCol w="617967"/>
                <a:gridCol w="771345"/>
                <a:gridCol w="771345"/>
                <a:gridCol w="771345"/>
                <a:gridCol w="771345"/>
                <a:gridCol w="771345"/>
                <a:gridCol w="771345"/>
                <a:gridCol w="771345"/>
                <a:gridCol w="771345"/>
              </a:tblGrid>
              <a:tr h="370840">
                <a:tc>
                  <a:txBody>
                    <a:bodyPr/>
                    <a:lstStyle/>
                    <a:p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semana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700" b="0" dirty="0" smtClean="0">
                          <a:solidFill>
                            <a:schemeClr val="tx1"/>
                          </a:solidFill>
                        </a:rPr>
                        <a:t>necessidade</a:t>
                      </a:r>
                      <a:endParaRPr lang="pt-BR" sz="1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700" b="0" dirty="0" smtClean="0">
                          <a:solidFill>
                            <a:schemeClr val="tx1"/>
                          </a:solidFill>
                        </a:rPr>
                        <a:t>Compra</a:t>
                      </a:r>
                      <a:endParaRPr lang="pt-BR" sz="1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700" b="0" dirty="0" smtClean="0">
                          <a:solidFill>
                            <a:schemeClr val="tx1"/>
                          </a:solidFill>
                        </a:rPr>
                        <a:t>Saldo</a:t>
                      </a:r>
                      <a:endParaRPr lang="pt-BR" sz="1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54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32508" y="626469"/>
            <a:ext cx="8354291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err="1" smtClean="0"/>
              <a:t>Reposicao</a:t>
            </a:r>
            <a:r>
              <a:rPr lang="pt-BR" b="1" dirty="0" smtClean="0"/>
              <a:t> </a:t>
            </a:r>
            <a:r>
              <a:rPr lang="pt-BR" b="1" dirty="0" err="1" smtClean="0"/>
              <a:t>periodica</a:t>
            </a:r>
            <a:endParaRPr lang="pt-BR" b="1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Calcula-se a quantidade a comprar em função das necessidades reais. Utiliza se a formula do lote </a:t>
            </a:r>
            <a:r>
              <a:rPr lang="pt-BR" dirty="0" err="1" smtClean="0"/>
              <a:t>economico</a:t>
            </a:r>
            <a:r>
              <a:rPr lang="pt-BR" dirty="0" smtClean="0"/>
              <a:t> para a </a:t>
            </a:r>
            <a:r>
              <a:rPr lang="pt-BR" dirty="0" err="1" smtClean="0"/>
              <a:t>determinacao</a:t>
            </a:r>
            <a:r>
              <a:rPr lang="pt-BR" dirty="0" smtClean="0"/>
              <a:t> do numero de pedidos e 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intervalo de </a:t>
            </a:r>
            <a:r>
              <a:rPr lang="pt-BR" dirty="0" err="1" smtClean="0"/>
              <a:t>ressuprimento</a:t>
            </a:r>
            <a:r>
              <a:rPr lang="pt-BR" dirty="0" smtClean="0"/>
              <a:t>. No exemplo citado no lote </a:t>
            </a:r>
            <a:r>
              <a:rPr lang="pt-BR" dirty="0" err="1" smtClean="0"/>
              <a:t>economico</a:t>
            </a:r>
            <a:r>
              <a:rPr lang="pt-BR" i="1" dirty="0" smtClean="0"/>
              <a:t>, temos:</a:t>
            </a:r>
          </a:p>
          <a:p>
            <a:pPr>
              <a:lnSpc>
                <a:spcPct val="150000"/>
              </a:lnSpc>
            </a:pPr>
            <a:r>
              <a:rPr lang="pt-BR" i="1" dirty="0" smtClean="0"/>
              <a:t>Q — 64</a:t>
            </a:r>
          </a:p>
          <a:p>
            <a:pPr>
              <a:lnSpc>
                <a:spcPct val="150000"/>
              </a:lnSpc>
            </a:pPr>
            <a:r>
              <a:rPr lang="pt-BR" i="1" dirty="0" smtClean="0"/>
              <a:t>Numero de </a:t>
            </a:r>
            <a:r>
              <a:rPr lang="pt-BR" i="1" dirty="0" err="1" smtClean="0"/>
              <a:t>periodos</a:t>
            </a:r>
            <a:r>
              <a:rPr lang="pt-BR" i="1" dirty="0" smtClean="0"/>
              <a:t> (meses) = 12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Consumo anual = 200 unidades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Numero de pedidos por ano = 200 / 64 ~ 3,125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Intervalo de </a:t>
            </a:r>
            <a:r>
              <a:rPr lang="pt-BR" dirty="0" err="1" smtClean="0"/>
              <a:t>ressuprimento</a:t>
            </a:r>
            <a:r>
              <a:rPr lang="pt-BR" dirty="0" smtClean="0"/>
              <a:t> = 12 / 3,125 = 3,84 meses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15641" y="4638965"/>
          <a:ext cx="821574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014"/>
                <a:gridCol w="617967"/>
                <a:gridCol w="771345"/>
                <a:gridCol w="771345"/>
                <a:gridCol w="771345"/>
                <a:gridCol w="771345"/>
                <a:gridCol w="771345"/>
                <a:gridCol w="771345"/>
                <a:gridCol w="771345"/>
                <a:gridCol w="771345"/>
              </a:tblGrid>
              <a:tr h="370840">
                <a:tc>
                  <a:txBody>
                    <a:bodyPr/>
                    <a:lstStyle/>
                    <a:p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semana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700" b="0" dirty="0" smtClean="0">
                          <a:solidFill>
                            <a:schemeClr val="tx1"/>
                          </a:solidFill>
                        </a:rPr>
                        <a:t>necessidade</a:t>
                      </a:r>
                      <a:endParaRPr lang="pt-BR" sz="1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700" b="0" dirty="0" smtClean="0">
                          <a:solidFill>
                            <a:schemeClr val="tx1"/>
                          </a:solidFill>
                        </a:rPr>
                        <a:t>Compra</a:t>
                      </a:r>
                      <a:endParaRPr lang="pt-BR" sz="1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700" b="0" dirty="0" smtClean="0">
                          <a:solidFill>
                            <a:schemeClr val="tx1"/>
                          </a:solidFill>
                        </a:rPr>
                        <a:t>Saldo</a:t>
                      </a:r>
                      <a:endParaRPr lang="pt-BR" sz="1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55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568036" y="944618"/>
            <a:ext cx="83127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APLICACAO DO MRP</a:t>
            </a:r>
          </a:p>
          <a:p>
            <a:r>
              <a:rPr lang="pt-BR" dirty="0" smtClean="0"/>
              <a:t>Para </a:t>
            </a:r>
            <a:r>
              <a:rPr lang="pt-BR" dirty="0" err="1" smtClean="0"/>
              <a:t>reforcar</a:t>
            </a:r>
            <a:r>
              <a:rPr lang="pt-BR" dirty="0" smtClean="0"/>
              <a:t> o entendimento do MRP, consideremos uma empresa que monta</a:t>
            </a:r>
          </a:p>
          <a:p>
            <a:r>
              <a:rPr lang="pt-BR" dirty="0" smtClean="0"/>
              <a:t>canetas segundo a estrutura a seguir:</a:t>
            </a:r>
          </a:p>
          <a:p>
            <a:r>
              <a:rPr lang="pt-BR" dirty="0" err="1" smtClean="0"/>
              <a:t>Nivel</a:t>
            </a:r>
            <a:r>
              <a:rPr lang="pt-BR" dirty="0" smtClean="0"/>
              <a:t> 0 - Caneta montada</a:t>
            </a:r>
          </a:p>
          <a:p>
            <a:r>
              <a:rPr lang="pt-BR" dirty="0" err="1" smtClean="0"/>
              <a:t>Nivel</a:t>
            </a:r>
            <a:r>
              <a:rPr lang="pt-BR" dirty="0" smtClean="0"/>
              <a:t> 1 - Corpo</a:t>
            </a:r>
          </a:p>
          <a:p>
            <a:r>
              <a:rPr lang="pt-BR" dirty="0" err="1" smtClean="0"/>
              <a:t>Nivel</a:t>
            </a:r>
            <a:r>
              <a:rPr lang="pt-BR" dirty="0" smtClean="0"/>
              <a:t> 2 ~ Carga</a:t>
            </a:r>
          </a:p>
          <a:p>
            <a:r>
              <a:rPr lang="pt-BR" dirty="0" err="1" smtClean="0"/>
              <a:t>Nivel</a:t>
            </a:r>
            <a:r>
              <a:rPr lang="pt-BR" dirty="0" smtClean="0"/>
              <a:t> 3 - Rebite </a:t>
            </a:r>
            <a:r>
              <a:rPr lang="pt-BR" dirty="0" err="1" smtClean="0"/>
              <a:t>plastico</a:t>
            </a:r>
            <a:endParaRPr lang="pt-BR" dirty="0" smtClean="0"/>
          </a:p>
          <a:p>
            <a:r>
              <a:rPr lang="pt-BR" dirty="0" err="1" smtClean="0"/>
              <a:t>Nivel</a:t>
            </a:r>
            <a:r>
              <a:rPr lang="pt-BR" dirty="0" smtClean="0"/>
              <a:t> 4 - Tampa</a:t>
            </a:r>
          </a:p>
          <a:p>
            <a:r>
              <a:rPr lang="pt-BR" dirty="0" smtClean="0"/>
              <a:t>Vamos supor que tenha havido um pedido de 500 canetas com entrega prevista</a:t>
            </a:r>
          </a:p>
          <a:p>
            <a:r>
              <a:rPr lang="pt-BR" dirty="0" smtClean="0"/>
              <a:t>para daqui a 28 semanas. Analisando a posição de estoque </a:t>
            </a:r>
            <a:r>
              <a:rPr lang="pt-BR" dirty="0" err="1" smtClean="0"/>
              <a:t>fisico</a:t>
            </a:r>
            <a:r>
              <a:rPr lang="pt-BR" dirty="0" smtClean="0"/>
              <a:t> e o saldo</a:t>
            </a:r>
          </a:p>
          <a:p>
            <a:r>
              <a:rPr lang="pt-BR" dirty="0" smtClean="0"/>
              <a:t>de pedido, encontramos:</a:t>
            </a:r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872835" y="4070927"/>
          <a:ext cx="7467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492"/>
                <a:gridCol w="1018308"/>
                <a:gridCol w="2223656"/>
                <a:gridCol w="1510144"/>
              </a:tblGrid>
              <a:tr h="370840"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Estoque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Pedidos pendente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20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30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20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30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50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Rebite </a:t>
                      </a:r>
                      <a:r>
                        <a:rPr lang="pt-BR" sz="14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plastico</a:t>
                      </a:r>
                      <a:endParaRPr lang="pt-BR" sz="1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50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90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140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Tampa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50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60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100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Corpo com carga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5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5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Corpo com rebite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56</a:t>
            </a:fld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46364" y="745836"/>
          <a:ext cx="439189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563"/>
                <a:gridCol w="1302328"/>
              </a:tblGrid>
              <a:tr h="180699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Corpos – prazo 1 semana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>
                          <a:solidFill>
                            <a:schemeClr val="tx1"/>
                          </a:solidFill>
                        </a:rPr>
                        <a:t>Qtdes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6106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Nº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de canetas </a:t>
                      </a:r>
                      <a:r>
                        <a:rPr lang="pt-BR" sz="1600" dirty="0" err="1" smtClean="0"/>
                        <a:t>necessarias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500</a:t>
                      </a:r>
                    </a:p>
                  </a:txBody>
                  <a:tcPr/>
                </a:tc>
              </a:tr>
              <a:tr h="323735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Corpos </a:t>
                      </a:r>
                      <a:r>
                        <a:rPr lang="pt-BR" sz="1600" dirty="0" err="1" smtClean="0"/>
                        <a:t>disponiveis</a:t>
                      </a:r>
                      <a:r>
                        <a:rPr lang="pt-BR" sz="1600" dirty="0" smtClean="0"/>
                        <a:t> 30 + 15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45</a:t>
                      </a:r>
                      <a:endParaRPr lang="pt-BR" dirty="0"/>
                    </a:p>
                  </a:txBody>
                  <a:tcPr/>
                </a:tc>
              </a:tr>
              <a:tr h="316223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Corpos </a:t>
                      </a:r>
                      <a:r>
                        <a:rPr lang="pt-BR" sz="1600" dirty="0" err="1" smtClean="0"/>
                        <a:t>necessarios</a:t>
                      </a:r>
                      <a:r>
                        <a:rPr lang="pt-BR" sz="1600" dirty="0" smtClean="0"/>
                        <a:t> (bruto)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500</a:t>
                      </a:r>
                      <a:endParaRPr lang="pt-BR" dirty="0"/>
                    </a:p>
                  </a:txBody>
                  <a:tcPr/>
                </a:tc>
              </a:tr>
              <a:tr h="3162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Corpos </a:t>
                      </a:r>
                      <a:r>
                        <a:rPr lang="pt-BR" sz="1600" dirty="0" err="1" smtClean="0"/>
                        <a:t>necessarios</a:t>
                      </a:r>
                      <a:r>
                        <a:rPr lang="pt-BR" sz="1600" dirty="0" smtClean="0"/>
                        <a:t> (liquido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455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001491" y="745835"/>
          <a:ext cx="4142509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699"/>
                <a:gridCol w="1370810"/>
              </a:tblGrid>
              <a:tr h="180699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Cargas – prazo 2 semanas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>
                          <a:solidFill>
                            <a:schemeClr val="tx1"/>
                          </a:solidFill>
                        </a:rPr>
                        <a:t>Qtdes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6106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Nº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de canetas </a:t>
                      </a:r>
                      <a:r>
                        <a:rPr lang="pt-BR" sz="1600" dirty="0" err="1" smtClean="0"/>
                        <a:t>necessarias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500</a:t>
                      </a:r>
                    </a:p>
                  </a:txBody>
                  <a:tcPr/>
                </a:tc>
              </a:tr>
              <a:tr h="323735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Corpos </a:t>
                      </a:r>
                      <a:r>
                        <a:rPr lang="pt-BR" sz="1600" dirty="0" err="1" smtClean="0"/>
                        <a:t>disponiveis</a:t>
                      </a:r>
                      <a:r>
                        <a:rPr lang="pt-BR" sz="1600" dirty="0" smtClean="0"/>
                        <a:t> 50</a:t>
                      </a:r>
                      <a:r>
                        <a:rPr lang="pt-BR" sz="1600" baseline="0" dirty="0" smtClean="0"/>
                        <a:t> + 5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55</a:t>
                      </a:r>
                      <a:endParaRPr lang="pt-BR" dirty="0"/>
                    </a:p>
                  </a:txBody>
                  <a:tcPr/>
                </a:tc>
              </a:tr>
              <a:tr h="316223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Corpos </a:t>
                      </a:r>
                      <a:r>
                        <a:rPr lang="pt-BR" sz="1600" dirty="0" err="1" smtClean="0"/>
                        <a:t>necessarios</a:t>
                      </a:r>
                      <a:r>
                        <a:rPr lang="pt-BR" sz="1600" dirty="0" smtClean="0"/>
                        <a:t> (bruto)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500</a:t>
                      </a:r>
                      <a:endParaRPr lang="pt-BR" dirty="0"/>
                    </a:p>
                  </a:txBody>
                  <a:tcPr/>
                </a:tc>
              </a:tr>
              <a:tr h="3162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Corpos </a:t>
                      </a:r>
                      <a:r>
                        <a:rPr lang="pt-BR" sz="1600" dirty="0" err="1" smtClean="0"/>
                        <a:t>necessarios</a:t>
                      </a:r>
                      <a:r>
                        <a:rPr lang="pt-BR" sz="1600" dirty="0" smtClean="0"/>
                        <a:t> (liquido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445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63238" y="3544455"/>
          <a:ext cx="414250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0289"/>
                <a:gridCol w="1122219"/>
              </a:tblGrid>
              <a:tr h="180699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Rebite – prazo 4 semanas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>
                          <a:solidFill>
                            <a:schemeClr val="tx1"/>
                          </a:solidFill>
                        </a:rPr>
                        <a:t>Qtdes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6106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Nº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de canetas </a:t>
                      </a:r>
                      <a:r>
                        <a:rPr lang="pt-BR" sz="1600" dirty="0" err="1" smtClean="0"/>
                        <a:t>necessarias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500</a:t>
                      </a:r>
                    </a:p>
                  </a:txBody>
                  <a:tcPr/>
                </a:tc>
              </a:tr>
              <a:tr h="323735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Corpos </a:t>
                      </a:r>
                      <a:r>
                        <a:rPr lang="pt-BR" sz="1600" dirty="0" err="1" smtClean="0"/>
                        <a:t>disponiveis</a:t>
                      </a:r>
                      <a:r>
                        <a:rPr lang="pt-BR" sz="1600" dirty="0" smtClean="0"/>
                        <a:t> 140</a:t>
                      </a:r>
                      <a:r>
                        <a:rPr lang="pt-BR" sz="1600" baseline="0" dirty="0" smtClean="0"/>
                        <a:t> + 10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150</a:t>
                      </a:r>
                      <a:endParaRPr lang="pt-BR" dirty="0"/>
                    </a:p>
                  </a:txBody>
                  <a:tcPr/>
                </a:tc>
              </a:tr>
              <a:tr h="316223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Corpos </a:t>
                      </a:r>
                      <a:r>
                        <a:rPr lang="pt-BR" sz="1600" dirty="0" err="1" smtClean="0"/>
                        <a:t>necessarios</a:t>
                      </a:r>
                      <a:r>
                        <a:rPr lang="pt-BR" sz="1600" dirty="0" smtClean="0"/>
                        <a:t> (bruto)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500</a:t>
                      </a:r>
                      <a:endParaRPr lang="pt-BR" dirty="0"/>
                    </a:p>
                  </a:txBody>
                  <a:tcPr/>
                </a:tc>
              </a:tr>
              <a:tr h="3162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Corpos </a:t>
                      </a:r>
                      <a:r>
                        <a:rPr lang="pt-BR" sz="1600" dirty="0" err="1" smtClean="0"/>
                        <a:t>necessarios</a:t>
                      </a:r>
                      <a:r>
                        <a:rPr lang="pt-BR" sz="1600" dirty="0" smtClean="0"/>
                        <a:t> (liquido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350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692073" y="3558310"/>
          <a:ext cx="445192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8727"/>
                <a:gridCol w="1473200"/>
              </a:tblGrid>
              <a:tr h="180699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Tampa – 5 semanas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>
                          <a:solidFill>
                            <a:schemeClr val="tx1"/>
                          </a:solidFill>
                        </a:rPr>
                        <a:t>Qtdes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6106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Nº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de canetas </a:t>
                      </a:r>
                      <a:r>
                        <a:rPr lang="pt-BR" sz="1600" dirty="0" err="1" smtClean="0"/>
                        <a:t>necessarias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500</a:t>
                      </a:r>
                    </a:p>
                  </a:txBody>
                  <a:tcPr/>
                </a:tc>
              </a:tr>
              <a:tr h="323735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Corpos </a:t>
                      </a:r>
                      <a:r>
                        <a:rPr lang="pt-BR" sz="1600" dirty="0" err="1" smtClean="0"/>
                        <a:t>disponiveis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100</a:t>
                      </a:r>
                      <a:endParaRPr lang="pt-BR" dirty="0"/>
                    </a:p>
                  </a:txBody>
                  <a:tcPr/>
                </a:tc>
              </a:tr>
              <a:tr h="316223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Corpos </a:t>
                      </a:r>
                      <a:r>
                        <a:rPr lang="pt-BR" sz="1600" dirty="0" err="1" smtClean="0"/>
                        <a:t>necessarios</a:t>
                      </a:r>
                      <a:r>
                        <a:rPr lang="pt-BR" sz="1600" dirty="0" smtClean="0"/>
                        <a:t> (bruto)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500</a:t>
                      </a:r>
                      <a:endParaRPr lang="pt-BR" dirty="0"/>
                    </a:p>
                  </a:txBody>
                  <a:tcPr/>
                </a:tc>
              </a:tr>
              <a:tr h="3162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Corpos </a:t>
                      </a:r>
                      <a:r>
                        <a:rPr lang="pt-BR" sz="1600" dirty="0" err="1" smtClean="0"/>
                        <a:t>necessarios</a:t>
                      </a:r>
                      <a:r>
                        <a:rPr lang="pt-BR" sz="1600" dirty="0" smtClean="0"/>
                        <a:t> (liquido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400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57</a:t>
            </a:fld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18660" y="884382"/>
          <a:ext cx="8215741" cy="1856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014"/>
                <a:gridCol w="617967"/>
                <a:gridCol w="771345"/>
                <a:gridCol w="771345"/>
                <a:gridCol w="771345"/>
                <a:gridCol w="771345"/>
                <a:gridCol w="771345"/>
                <a:gridCol w="771345"/>
                <a:gridCol w="771345"/>
                <a:gridCol w="771345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Semana corpo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8887">
                <a:tc>
                  <a:txBody>
                    <a:bodyPr/>
                    <a:lstStyle/>
                    <a:p>
                      <a:r>
                        <a:rPr lang="pt-BR" sz="1400" b="0" u="sng" strike="sngStrike" dirty="0" smtClean="0">
                          <a:solidFill>
                            <a:schemeClr val="tx1"/>
                          </a:solidFill>
                        </a:rPr>
                        <a:t>Caneta pronta</a:t>
                      </a:r>
                      <a:endParaRPr lang="pt-BR" sz="1400" b="0" u="sng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u="sng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u="sng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u="sng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u="sng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u="sng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u="sng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u="sng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u="sng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u="sng" strike="sngStrike" dirty="0" smtClean="0">
                          <a:solidFill>
                            <a:schemeClr val="tx1"/>
                          </a:solidFill>
                        </a:rPr>
                        <a:t>pronta</a:t>
                      </a:r>
                      <a:endParaRPr lang="pt-BR" sz="1400" b="0" u="sng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Emissão Ordem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Pedido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produção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pronta</a:t>
                      </a:r>
                    </a:p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15643" y="2713182"/>
          <a:ext cx="8215741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014"/>
                <a:gridCol w="617967"/>
                <a:gridCol w="771345"/>
                <a:gridCol w="771345"/>
                <a:gridCol w="771345"/>
                <a:gridCol w="771345"/>
                <a:gridCol w="771345"/>
                <a:gridCol w="771345"/>
                <a:gridCol w="771345"/>
                <a:gridCol w="771345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Semana carga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Emissão Ordem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Pedido</a:t>
                      </a:r>
                    </a:p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produção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Pronta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01788" y="4070928"/>
          <a:ext cx="8215741" cy="140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014"/>
                <a:gridCol w="617967"/>
                <a:gridCol w="771345"/>
                <a:gridCol w="771345"/>
                <a:gridCol w="771345"/>
                <a:gridCol w="771345"/>
                <a:gridCol w="771345"/>
                <a:gridCol w="771345"/>
                <a:gridCol w="771345"/>
                <a:gridCol w="771345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Semana rebite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Emissão Ordem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Pedido</a:t>
                      </a:r>
                    </a:p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produção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pronta</a:t>
                      </a:r>
                    </a:p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15642" y="5387109"/>
          <a:ext cx="8215741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014"/>
                <a:gridCol w="617967"/>
                <a:gridCol w="771345"/>
                <a:gridCol w="771345"/>
                <a:gridCol w="771345"/>
                <a:gridCol w="771345"/>
                <a:gridCol w="771345"/>
                <a:gridCol w="771345"/>
                <a:gridCol w="771345"/>
                <a:gridCol w="771345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Semana tampa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Emissão Ordem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Pedido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produção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pronto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58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46363" y="671691"/>
            <a:ext cx="843741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Just in time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O conceito JIT </a:t>
            </a:r>
            <a:r>
              <a:rPr lang="pt-BR" dirty="0" err="1" smtClean="0"/>
              <a:t>nao</a:t>
            </a:r>
            <a:r>
              <a:rPr lang="pt-BR" dirty="0" smtClean="0"/>
              <a:t> possui uma metodologia especifica no sentido de se </a:t>
            </a:r>
            <a:r>
              <a:rPr lang="pt-BR" dirty="0" err="1" smtClean="0"/>
              <a:t>alcancarem</a:t>
            </a:r>
            <a:r>
              <a:rPr lang="pt-BR" dirty="0" smtClean="0"/>
              <a:t> os objetivos descritos. Entretanto, podemos relacionar alguns elementos importantes: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• </a:t>
            </a:r>
            <a:r>
              <a:rPr lang="pt-BR" dirty="0" err="1" smtClean="0"/>
              <a:t>Eliminacao</a:t>
            </a:r>
            <a:r>
              <a:rPr lang="pt-BR" dirty="0" smtClean="0"/>
              <a:t> de defeitos; evitar o retrabalho.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• Aproveitamento </a:t>
            </a:r>
            <a:r>
              <a:rPr lang="pt-BR" dirty="0" err="1" smtClean="0"/>
              <a:t>maximo</a:t>
            </a:r>
            <a:r>
              <a:rPr lang="pt-BR" dirty="0" smtClean="0"/>
              <a:t> nos processos produtivos.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• Retomo imediato de </a:t>
            </a:r>
            <a:r>
              <a:rPr lang="pt-BR" dirty="0" err="1" smtClean="0"/>
              <a:t>informacoes</a:t>
            </a:r>
            <a:r>
              <a:rPr lang="pt-BR" dirty="0" smtClean="0"/>
              <a:t> e </a:t>
            </a:r>
            <a:r>
              <a:rPr lang="pt-BR" dirty="0" err="1" smtClean="0"/>
              <a:t>metodos</a:t>
            </a:r>
            <a:r>
              <a:rPr lang="pt-BR" dirty="0" smtClean="0"/>
              <a:t> de autocontrole.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• Tamanho de lote igual a unidade.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• </a:t>
            </a:r>
            <a:r>
              <a:rPr lang="pt-BR" dirty="0" err="1" smtClean="0"/>
              <a:t>Reducao</a:t>
            </a:r>
            <a:r>
              <a:rPr lang="pt-BR" dirty="0" smtClean="0"/>
              <a:t> dos tempos de </a:t>
            </a:r>
            <a:r>
              <a:rPr lang="pt-BR" dirty="0" err="1" smtClean="0"/>
              <a:t>preparacao</a:t>
            </a:r>
            <a:r>
              <a:rPr lang="pt-B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• </a:t>
            </a:r>
            <a:r>
              <a:rPr lang="pt-BR" dirty="0" err="1" smtClean="0"/>
              <a:t>Reducao</a:t>
            </a:r>
            <a:r>
              <a:rPr lang="pt-BR" dirty="0" smtClean="0"/>
              <a:t> da </a:t>
            </a:r>
            <a:r>
              <a:rPr lang="pt-BR" dirty="0" err="1" smtClean="0"/>
              <a:t>movimentacao</a:t>
            </a:r>
            <a:r>
              <a:rPr lang="pt-BR" dirty="0" smtClean="0"/>
              <a:t> </a:t>
            </a:r>
            <a:r>
              <a:rPr lang="pt-BR" dirty="0" err="1" smtClean="0"/>
              <a:t>atraves</a:t>
            </a:r>
            <a:r>
              <a:rPr lang="pt-BR" dirty="0" smtClean="0"/>
              <a:t> de plantas compactas.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• Manufatura celular: </a:t>
            </a:r>
            <a:r>
              <a:rPr lang="pt-BR" dirty="0" err="1" smtClean="0"/>
              <a:t>metodos</a:t>
            </a:r>
            <a:r>
              <a:rPr lang="pt-BR" dirty="0" smtClean="0"/>
              <a:t> de </a:t>
            </a:r>
            <a:r>
              <a:rPr lang="pt-BR" dirty="0" err="1" smtClean="0"/>
              <a:t>producao</a:t>
            </a:r>
            <a:r>
              <a:rPr lang="pt-BR" dirty="0" smtClean="0"/>
              <a:t> por fluxo </a:t>
            </a:r>
            <a:r>
              <a:rPr lang="pt-BR" dirty="0" err="1" smtClean="0"/>
              <a:t>unitario</a:t>
            </a:r>
            <a:r>
              <a:rPr lang="pt-B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• </a:t>
            </a:r>
            <a:r>
              <a:rPr lang="pt-BR" dirty="0" err="1" smtClean="0"/>
              <a:t>Manutencao</a:t>
            </a:r>
            <a:r>
              <a:rPr lang="pt-BR" dirty="0" smtClean="0"/>
              <a:t> preventiva.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• </a:t>
            </a:r>
            <a:r>
              <a:rPr lang="pt-BR" dirty="0" err="1" smtClean="0"/>
              <a:t>Diversificacao</a:t>
            </a:r>
            <a:r>
              <a:rPr lang="pt-BR" dirty="0" smtClean="0"/>
              <a:t> da capacidade: </a:t>
            </a:r>
            <a:r>
              <a:rPr lang="pt-BR" dirty="0" err="1" smtClean="0"/>
              <a:t>operarios</a:t>
            </a:r>
            <a:r>
              <a:rPr lang="pt-BR" dirty="0" smtClean="0"/>
              <a:t> polivalentes.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• Envolvimento do </a:t>
            </a:r>
            <a:r>
              <a:rPr lang="pt-BR" dirty="0" err="1" smtClean="0"/>
              <a:t>operario</a:t>
            </a:r>
            <a:r>
              <a:rPr lang="pt-BR" dirty="0" smtClean="0"/>
              <a:t>: atividades de pequenos grupos.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• Desenvolvimento de fornecedores com as mesmas </a:t>
            </a:r>
            <a:r>
              <a:rPr lang="pt-BR" dirty="0" err="1" smtClean="0"/>
              <a:t>ideias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59</a:t>
            </a:fld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32508" y="2159000"/>
          <a:ext cx="8229601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1518"/>
                <a:gridCol w="2248786"/>
                <a:gridCol w="20892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Fator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Tradicional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JIT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Inventário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 estoque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de segurança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Ativo</a:t>
                      </a:r>
                    </a:p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Sim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Passivo</a:t>
                      </a:r>
                    </a:p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não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Ciclos de produção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Longos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Curtos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Tamanho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do lote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LEC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Unidade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Filiais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Eliminadas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Necessárias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Lead time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Aceito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Encurtado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Qualidades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Importantes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>
                          <a:solidFill>
                            <a:schemeClr val="tx1"/>
                          </a:solidFill>
                        </a:rPr>
                        <a:t>Imprescindiveis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Fornecedores/clientes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Adversários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Parceiros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Fontes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de Suprimentos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>
                          <a:solidFill>
                            <a:schemeClr val="tx1"/>
                          </a:solidFill>
                        </a:rPr>
                        <a:t>Multiplas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>
                          <a:solidFill>
                            <a:schemeClr val="tx1"/>
                          </a:solidFill>
                        </a:rPr>
                        <a:t>Unicas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Empregados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Orientados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Envolvidos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429491" y="792218"/>
            <a:ext cx="8174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 filosofia JIT guarda algumas diferenças básicas que podem ser visualizadas de maneira simplificada na Tabela: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93B88-42E9-4966-8E0B-8BB0B6C0C89D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pt-BR" sz="2800" smtClean="0"/>
              <a:t>Introdução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pt-BR" sz="2800" smtClean="0"/>
              <a:t>Função da Administração de Materiais;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pt-BR" sz="2800" smtClean="0"/>
              <a:t>O dimensionamento e controle de estoques;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pt-BR" sz="2800" smtClean="0"/>
              <a:t>Gestão de estoques;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pt-BR" sz="2800" smtClean="0"/>
              <a:t>Administração de Compras;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pt-BR" sz="2800" smtClean="0"/>
              <a:t>Função da Administração do Patrimônio.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Administração de Materiais</a:t>
            </a:r>
          </a:p>
        </p:txBody>
      </p:sp>
      <p:pic>
        <p:nvPicPr>
          <p:cNvPr id="20485" name="Picture 4" descr="PE03044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7538" y="4724400"/>
            <a:ext cx="187166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60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01782" y="876910"/>
            <a:ext cx="832658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Custo</a:t>
            </a:r>
            <a:r>
              <a:rPr lang="pt-BR" dirty="0" smtClean="0"/>
              <a:t>. O envolvimento dos </a:t>
            </a:r>
            <a:r>
              <a:rPr lang="pt-BR" dirty="0" err="1" smtClean="0"/>
              <a:t>funcionarios</a:t>
            </a:r>
            <a:r>
              <a:rPr lang="pt-BR" dirty="0" smtClean="0"/>
              <a:t> encarregados da </a:t>
            </a:r>
            <a:r>
              <a:rPr lang="pt-BR" dirty="0" err="1" smtClean="0"/>
              <a:t>producao</a:t>
            </a:r>
            <a:r>
              <a:rPr lang="pt-BR" dirty="0" smtClean="0"/>
              <a:t> contribui,</a:t>
            </a:r>
          </a:p>
          <a:p>
            <a:r>
              <a:rPr lang="pt-BR" dirty="0" smtClean="0"/>
              <a:t>sem duvida, para a </a:t>
            </a:r>
            <a:r>
              <a:rPr lang="pt-BR" dirty="0" err="1" smtClean="0"/>
              <a:t>eliminacao</a:t>
            </a:r>
            <a:r>
              <a:rPr lang="pt-BR" dirty="0" smtClean="0"/>
              <a:t> do </a:t>
            </a:r>
            <a:r>
              <a:rPr lang="pt-BR" dirty="0" err="1" smtClean="0"/>
              <a:t>desperdicio</a:t>
            </a:r>
            <a:r>
              <a:rPr lang="pt-BR" dirty="0" smtClean="0"/>
              <a:t>. A busca das </a:t>
            </a:r>
            <a:r>
              <a:rPr lang="pt-BR" dirty="0" err="1" smtClean="0"/>
              <a:t>reducoes</a:t>
            </a:r>
            <a:r>
              <a:rPr lang="pt-BR" dirty="0" smtClean="0"/>
              <a:t> dos tempos de preparação de maquinas e movimentação interna e de uma melhor utilização do tempo de produção, com atividades que agreguem efetivamente valor ao produto, cria um ambiente favorável a redução de custos.</a:t>
            </a:r>
          </a:p>
          <a:p>
            <a:r>
              <a:rPr lang="pt-BR" dirty="0" smtClean="0"/>
              <a:t>A </a:t>
            </a:r>
            <a:r>
              <a:rPr lang="pt-BR" b="1" dirty="0" err="1" smtClean="0"/>
              <a:t>minimizacao</a:t>
            </a:r>
            <a:r>
              <a:rPr lang="pt-BR" b="1" dirty="0" smtClean="0"/>
              <a:t> dos estoques</a:t>
            </a:r>
            <a:r>
              <a:rPr lang="pt-BR" dirty="0" smtClean="0"/>
              <a:t>, tanto de </a:t>
            </a:r>
            <a:r>
              <a:rPr lang="pt-BR" dirty="0" err="1" smtClean="0"/>
              <a:t>materias-primas</a:t>
            </a:r>
            <a:r>
              <a:rPr lang="pt-BR" dirty="0" smtClean="0"/>
              <a:t> quanto de produtos</a:t>
            </a:r>
          </a:p>
          <a:p>
            <a:r>
              <a:rPr lang="pt-BR" dirty="0" smtClean="0"/>
              <a:t>acabados, e a </a:t>
            </a:r>
            <a:r>
              <a:rPr lang="pt-BR" dirty="0" err="1" smtClean="0"/>
              <a:t>reducao</a:t>
            </a:r>
            <a:r>
              <a:rPr lang="pt-BR" dirty="0" smtClean="0"/>
              <a:t> dos tamanhos dos lotes e </a:t>
            </a:r>
            <a:r>
              <a:rPr lang="pt-BR" dirty="0" err="1" smtClean="0"/>
              <a:t>consequentemente</a:t>
            </a:r>
            <a:r>
              <a:rPr lang="pt-BR" dirty="0" smtClean="0"/>
              <a:t> dos </a:t>
            </a:r>
            <a:r>
              <a:rPr lang="pt-BR" i="1" dirty="0" smtClean="0"/>
              <a:t>lead times, </a:t>
            </a:r>
            <a:r>
              <a:rPr lang="pt-BR" dirty="0" err="1" smtClean="0"/>
              <a:t>tambem</a:t>
            </a:r>
            <a:r>
              <a:rPr lang="pt-BR" dirty="0" smtClean="0"/>
              <a:t> se configuram como agentes de </a:t>
            </a:r>
            <a:r>
              <a:rPr lang="pt-BR" dirty="0" err="1" smtClean="0"/>
              <a:t>reducao</a:t>
            </a:r>
            <a:r>
              <a:rPr lang="pt-BR" dirty="0" smtClean="0"/>
              <a:t> de custo.</a:t>
            </a:r>
          </a:p>
          <a:p>
            <a:r>
              <a:rPr lang="pt-BR" b="1" dirty="0" smtClean="0"/>
              <a:t>Qualidade</a:t>
            </a:r>
            <a:r>
              <a:rPr lang="pt-BR" dirty="0" smtClean="0"/>
              <a:t>. Mais uma vez se destaca a </a:t>
            </a:r>
            <a:r>
              <a:rPr lang="pt-BR" dirty="0" err="1" smtClean="0"/>
              <a:t>participacao</a:t>
            </a:r>
            <a:r>
              <a:rPr lang="pt-BR" dirty="0" smtClean="0"/>
              <a:t> dos </a:t>
            </a:r>
            <a:r>
              <a:rPr lang="pt-BR" dirty="0" err="1" smtClean="0"/>
              <a:t>operarios</a:t>
            </a:r>
            <a:r>
              <a:rPr lang="pt-BR" dirty="0" smtClean="0"/>
              <a:t> envolvidos</a:t>
            </a:r>
          </a:p>
          <a:p>
            <a:r>
              <a:rPr lang="pt-BR" dirty="0" smtClean="0"/>
              <a:t>na </a:t>
            </a:r>
            <a:r>
              <a:rPr lang="pt-BR" dirty="0" err="1" smtClean="0"/>
              <a:t>producao</a:t>
            </a:r>
            <a:r>
              <a:rPr lang="pt-BR" dirty="0" smtClean="0"/>
              <a:t> como fundamental para se </a:t>
            </a:r>
            <a:r>
              <a:rPr lang="pt-BR" dirty="0" err="1" smtClean="0"/>
              <a:t>alcancar</a:t>
            </a:r>
            <a:r>
              <a:rPr lang="pt-BR" dirty="0" smtClean="0"/>
              <a:t> a qualidade.</a:t>
            </a:r>
          </a:p>
          <a:p>
            <a:r>
              <a:rPr lang="pt-BR" b="1" dirty="0" smtClean="0"/>
              <a:t>Flexibilidade.</a:t>
            </a:r>
            <a:r>
              <a:rPr lang="pt-BR" dirty="0" smtClean="0"/>
              <a:t> A </a:t>
            </a:r>
            <a:r>
              <a:rPr lang="pt-BR" dirty="0" err="1" smtClean="0"/>
              <a:t>manutencao</a:t>
            </a:r>
            <a:r>
              <a:rPr lang="pt-BR" dirty="0" smtClean="0"/>
              <a:t> de estoques baixos favorece as </a:t>
            </a:r>
            <a:r>
              <a:rPr lang="pt-BR" dirty="0" err="1" smtClean="0"/>
              <a:t>variacoes</a:t>
            </a:r>
            <a:r>
              <a:rPr lang="pt-BR" dirty="0" smtClean="0"/>
              <a:t> no</a:t>
            </a:r>
          </a:p>
          <a:p>
            <a:r>
              <a:rPr lang="pt-BR" i="1" dirty="0" smtClean="0"/>
              <a:t>mix de produtos sem provocar alto grau de </a:t>
            </a:r>
            <a:r>
              <a:rPr lang="pt-BR" i="1" dirty="0" err="1" smtClean="0"/>
              <a:t>obsolescencia</a:t>
            </a:r>
            <a:r>
              <a:rPr lang="pt-BR" i="1" dirty="0" smtClean="0"/>
              <a:t>. No entanto, e preciso </a:t>
            </a:r>
            <a:r>
              <a:rPr lang="pt-BR" dirty="0" smtClean="0"/>
              <a:t>lembrar que o sistema </a:t>
            </a:r>
            <a:r>
              <a:rPr lang="pt-BR" dirty="0" err="1" smtClean="0"/>
              <a:t>nao</a:t>
            </a:r>
            <a:r>
              <a:rPr lang="pt-BR" dirty="0" smtClean="0"/>
              <a:t> e muito </a:t>
            </a:r>
            <a:r>
              <a:rPr lang="pt-BR" dirty="0" err="1" smtClean="0"/>
              <a:t>flexivel</a:t>
            </a:r>
            <a:r>
              <a:rPr lang="pt-BR" dirty="0" smtClean="0"/>
              <a:t> quando se trata da faixa de produtos oferecidos ao mercado.</a:t>
            </a:r>
          </a:p>
          <a:p>
            <a:r>
              <a:rPr lang="pt-BR" b="1" dirty="0" smtClean="0"/>
              <a:t>Velocidade. </a:t>
            </a:r>
            <a:r>
              <a:rPr lang="pt-BR" dirty="0" smtClean="0"/>
              <a:t>A rapidez no ciclo de </a:t>
            </a:r>
            <a:r>
              <a:rPr lang="pt-BR" dirty="0" err="1" smtClean="0"/>
              <a:t>producao</a:t>
            </a:r>
            <a:r>
              <a:rPr lang="pt-BR" dirty="0" smtClean="0"/>
              <a:t> permite entregas em prazos mais</a:t>
            </a:r>
          </a:p>
          <a:p>
            <a:r>
              <a:rPr lang="pt-BR" dirty="0" smtClean="0"/>
              <a:t>curtos, propiciando maior </a:t>
            </a:r>
            <a:r>
              <a:rPr lang="pt-BR" dirty="0" err="1" smtClean="0"/>
              <a:t>nivel</a:t>
            </a:r>
            <a:r>
              <a:rPr lang="pt-BR" dirty="0" smtClean="0"/>
              <a:t> de </a:t>
            </a:r>
            <a:r>
              <a:rPr lang="pt-BR" dirty="0" err="1" smtClean="0"/>
              <a:t>servico</a:t>
            </a:r>
            <a:r>
              <a:rPr lang="pt-BR" dirty="0" smtClean="0"/>
              <a:t> ao cliente.</a:t>
            </a:r>
          </a:p>
          <a:p>
            <a:r>
              <a:rPr lang="pt-BR" b="1" dirty="0" smtClean="0"/>
              <a:t>Confiabilidade</a:t>
            </a:r>
            <a:r>
              <a:rPr lang="pt-BR" dirty="0" smtClean="0"/>
              <a:t>. A </a:t>
            </a:r>
            <a:r>
              <a:rPr lang="pt-BR" dirty="0" err="1" smtClean="0"/>
              <a:t>manutencao</a:t>
            </a:r>
            <a:r>
              <a:rPr lang="pt-BR" dirty="0" smtClean="0"/>
              <a:t> preventiva e o ambiente </a:t>
            </a:r>
            <a:r>
              <a:rPr lang="pt-BR" dirty="0" err="1" smtClean="0"/>
              <a:t>favoravel</a:t>
            </a:r>
            <a:r>
              <a:rPr lang="pt-BR" dirty="0" smtClean="0"/>
              <a:t> a </a:t>
            </a:r>
            <a:r>
              <a:rPr lang="pt-BR" dirty="0" err="1" smtClean="0"/>
              <a:t>identificacao</a:t>
            </a:r>
            <a:r>
              <a:rPr lang="pt-BR" dirty="0" smtClean="0"/>
              <a:t> e </a:t>
            </a:r>
            <a:r>
              <a:rPr lang="pt-BR" dirty="0" err="1" smtClean="0"/>
              <a:t>resolucao</a:t>
            </a:r>
            <a:r>
              <a:rPr lang="pt-BR" dirty="0" smtClean="0"/>
              <a:t> de problemas contribuem para aumentar a confiabilidade dos produtos.</a:t>
            </a:r>
            <a:endParaRPr lang="pt-BR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61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12445" y="833643"/>
            <a:ext cx="83297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Avaliação dos estoques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Todas as formas de registro de estoque objetivam controlar a quantidade de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materiais em estoque, tanto o volume </a:t>
            </a:r>
            <a:r>
              <a:rPr lang="pt-BR" dirty="0" err="1" smtClean="0"/>
              <a:t>fisico</a:t>
            </a:r>
            <a:r>
              <a:rPr lang="pt-BR" dirty="0" smtClean="0"/>
              <a:t> quanto o financeiro. Contudo, a </a:t>
            </a:r>
            <a:r>
              <a:rPr lang="pt-BR" dirty="0" err="1" smtClean="0"/>
              <a:t>avaliacao</a:t>
            </a:r>
            <a:r>
              <a:rPr lang="pt-BR" dirty="0" smtClean="0"/>
              <a:t> de estoque anual devera ser realizada em termos de </a:t>
            </a:r>
            <a:r>
              <a:rPr lang="pt-BR" dirty="0" err="1" smtClean="0"/>
              <a:t>preco</a:t>
            </a:r>
            <a:r>
              <a:rPr lang="pt-BR" dirty="0" smtClean="0"/>
              <a:t>, para proporcionar uma </a:t>
            </a:r>
            <a:r>
              <a:rPr lang="pt-BR" dirty="0" err="1" smtClean="0"/>
              <a:t>avaliacao</a:t>
            </a:r>
            <a:r>
              <a:rPr lang="pt-BR" dirty="0" smtClean="0"/>
              <a:t> exata do material e </a:t>
            </a:r>
            <a:r>
              <a:rPr lang="pt-BR" dirty="0" err="1" smtClean="0"/>
              <a:t>informacoes</a:t>
            </a:r>
            <a:r>
              <a:rPr lang="pt-BR" dirty="0" smtClean="0"/>
              <a:t> financeiras atualizadas. A </a:t>
            </a:r>
            <a:r>
              <a:rPr lang="pt-BR" dirty="0" err="1" smtClean="0"/>
              <a:t>avaliacao</a:t>
            </a:r>
            <a:r>
              <a:rPr lang="pt-BR" dirty="0" smtClean="0"/>
              <a:t> dos estoques inclui o valor das mercadorias e dos produtos em </a:t>
            </a:r>
            <a:r>
              <a:rPr lang="pt-BR" dirty="0" err="1" smtClean="0"/>
              <a:t>fabricacao</a:t>
            </a:r>
            <a:r>
              <a:rPr lang="pt-BR" dirty="0" smtClean="0"/>
              <a:t> ou produtos acabados. Para se fazer uma </a:t>
            </a:r>
            <a:r>
              <a:rPr lang="pt-BR" dirty="0" err="1" smtClean="0"/>
              <a:t>avaliacao</a:t>
            </a:r>
            <a:r>
              <a:rPr lang="pt-BR" dirty="0" smtClean="0"/>
              <a:t> desse material, tomamos por base o </a:t>
            </a:r>
            <a:r>
              <a:rPr lang="pt-BR" dirty="0" err="1" smtClean="0"/>
              <a:t>preco</a:t>
            </a:r>
            <a:r>
              <a:rPr lang="pt-BR" dirty="0" smtClean="0"/>
              <a:t> de custo ou de mercado, preferindo-se o menor entre os dois.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O preço de mercado e aquele pelo qual a </a:t>
            </a:r>
            <a:r>
              <a:rPr lang="pt-BR" dirty="0" err="1" smtClean="0"/>
              <a:t>materia-prima</a:t>
            </a:r>
            <a:r>
              <a:rPr lang="pt-BR" dirty="0" smtClean="0"/>
              <a:t> e comprada e consta da nota fiscal do fornecedor. No caso de materiais de </a:t>
            </a:r>
            <a:r>
              <a:rPr lang="pt-BR" dirty="0" err="1" smtClean="0"/>
              <a:t>fabricacao</a:t>
            </a:r>
            <a:r>
              <a:rPr lang="pt-BR" dirty="0" smtClean="0"/>
              <a:t> da </a:t>
            </a:r>
            <a:r>
              <a:rPr lang="pt-BR" dirty="0" err="1" smtClean="0"/>
              <a:t>propria</a:t>
            </a:r>
            <a:r>
              <a:rPr lang="pt-BR" dirty="0" smtClean="0"/>
              <a:t> empresa, o </a:t>
            </a:r>
            <a:r>
              <a:rPr lang="pt-BR" dirty="0" err="1" smtClean="0"/>
              <a:t>preco</a:t>
            </a:r>
            <a:r>
              <a:rPr lang="pt-BR" dirty="0" smtClean="0"/>
              <a:t> de custo </a:t>
            </a:r>
            <a:r>
              <a:rPr lang="pt-BR" dirty="0" err="1" smtClean="0"/>
              <a:t>sera</a:t>
            </a:r>
            <a:r>
              <a:rPr lang="pt-BR" dirty="0" smtClean="0"/>
              <a:t> aquele da </a:t>
            </a:r>
            <a:r>
              <a:rPr lang="pt-BR" dirty="0" err="1" smtClean="0"/>
              <a:t>fabricacao</a:t>
            </a:r>
            <a:r>
              <a:rPr lang="pt-BR" dirty="0" smtClean="0"/>
              <a:t> do produto.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Podemos realizar uma avaliação dos estoques através de quatro </a:t>
            </a:r>
            <a:r>
              <a:rPr lang="pt-BR" dirty="0" err="1" smtClean="0"/>
              <a:t>metodos</a:t>
            </a:r>
            <a:r>
              <a:rPr lang="pt-BR" dirty="0" smtClean="0"/>
              <a:t>.</a:t>
            </a:r>
            <a:endParaRPr lang="pt-BR" b="1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62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90945" y="917139"/>
            <a:ext cx="83958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Custo médio</a:t>
            </a:r>
            <a:r>
              <a:rPr lang="pt-BR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A avaliação feita </a:t>
            </a:r>
            <a:r>
              <a:rPr lang="pt-BR" dirty="0" err="1" smtClean="0"/>
              <a:t>atraves</a:t>
            </a:r>
            <a:r>
              <a:rPr lang="pt-BR" dirty="0" smtClean="0"/>
              <a:t> do custo </a:t>
            </a:r>
            <a:r>
              <a:rPr lang="pt-BR" dirty="0" err="1" smtClean="0"/>
              <a:t>medio</a:t>
            </a:r>
            <a:r>
              <a:rPr lang="pt-BR" dirty="0" smtClean="0"/>
              <a:t> e a mais </a:t>
            </a:r>
            <a:r>
              <a:rPr lang="pt-BR" dirty="0" err="1" smtClean="0"/>
              <a:t>frequente</a:t>
            </a:r>
            <a:r>
              <a:rPr lang="pt-BR" dirty="0" smtClean="0"/>
              <a:t>. Tem por base 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preço de todas as retiradas, ao preço médio do suprimento total do item em estoque. Esse </a:t>
            </a:r>
            <a:r>
              <a:rPr lang="pt-BR" dirty="0" err="1" smtClean="0"/>
              <a:t>metodo</a:t>
            </a:r>
            <a:r>
              <a:rPr lang="pt-BR" dirty="0" smtClean="0"/>
              <a:t> age como um estabilizador, pois equilibra as flutuações de preços; e, a longo prazo, reflete os custos reais das compras de material.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87929" y="3405909"/>
          <a:ext cx="8312724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702"/>
                <a:gridCol w="620388"/>
                <a:gridCol w="891017"/>
                <a:gridCol w="639536"/>
                <a:gridCol w="758256"/>
                <a:gridCol w="754699"/>
                <a:gridCol w="720437"/>
                <a:gridCol w="799631"/>
                <a:gridCol w="861654"/>
                <a:gridCol w="755702"/>
                <a:gridCol w="7557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Dia 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NF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entradas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saídas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saldos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 smtClean="0">
                          <a:solidFill>
                            <a:schemeClr val="tx1"/>
                          </a:solidFill>
                        </a:rPr>
                        <a:t>Qtde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$ total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 smtClean="0">
                          <a:solidFill>
                            <a:schemeClr val="tx1"/>
                          </a:solidFill>
                        </a:rPr>
                        <a:t>Qtde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$ total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 smtClean="0">
                          <a:solidFill>
                            <a:schemeClr val="tx1"/>
                          </a:solidFill>
                        </a:rPr>
                        <a:t>Qtde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r>
                        <a:rPr lang="pt-BR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$ médio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7-8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7500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7500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8-8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4000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700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11500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16,43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23-9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16,43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2464,5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550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9036,5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16,43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63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43345" y="930994"/>
            <a:ext cx="82157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err="1" smtClean="0"/>
              <a:t>Metodo</a:t>
            </a:r>
            <a:r>
              <a:rPr lang="pt-BR" b="1" i="1" dirty="0" smtClean="0"/>
              <a:t> PEPS (FIFO)</a:t>
            </a:r>
          </a:p>
          <a:p>
            <a:r>
              <a:rPr lang="pt-BR" dirty="0" smtClean="0"/>
              <a:t>Primeiro a entrar, Primeiro a sair </a:t>
            </a:r>
            <a:r>
              <a:rPr lang="pt-BR" i="1" dirty="0" smtClean="0"/>
              <a:t>(</a:t>
            </a:r>
            <a:r>
              <a:rPr lang="pt-BR" i="1" dirty="0" err="1" smtClean="0"/>
              <a:t>First</a:t>
            </a:r>
            <a:r>
              <a:rPr lang="pt-BR" i="1" dirty="0" smtClean="0"/>
              <a:t> in, </a:t>
            </a:r>
            <a:r>
              <a:rPr lang="pt-BR" i="1" dirty="0" err="1" smtClean="0"/>
              <a:t>First</a:t>
            </a:r>
            <a:r>
              <a:rPr lang="pt-BR" i="1" dirty="0" smtClean="0"/>
              <a:t> out). A </a:t>
            </a:r>
            <a:r>
              <a:rPr lang="pt-BR" i="1" dirty="0" err="1" smtClean="0"/>
              <a:t>avaliacao</a:t>
            </a:r>
            <a:r>
              <a:rPr lang="pt-BR" i="1" dirty="0" smtClean="0"/>
              <a:t> por este</a:t>
            </a:r>
          </a:p>
          <a:p>
            <a:r>
              <a:rPr lang="pt-BR" dirty="0" err="1" smtClean="0"/>
              <a:t>metodo</a:t>
            </a:r>
            <a:r>
              <a:rPr lang="pt-BR" dirty="0" smtClean="0"/>
              <a:t> e feita pela ordem </a:t>
            </a:r>
            <a:r>
              <a:rPr lang="pt-BR" dirty="0" err="1" smtClean="0"/>
              <a:t>cronologica</a:t>
            </a:r>
            <a:r>
              <a:rPr lang="pt-BR" dirty="0" smtClean="0"/>
              <a:t> das entradas. Sai o material que primeiro integrou o estoque, sendo </a:t>
            </a:r>
            <a:r>
              <a:rPr lang="pt-BR" dirty="0" err="1" smtClean="0"/>
              <a:t>substituido</a:t>
            </a:r>
            <a:r>
              <a:rPr lang="pt-BR" dirty="0" smtClean="0"/>
              <a:t> pela mesma ordem </a:t>
            </a:r>
            <a:r>
              <a:rPr lang="pt-BR" dirty="0" err="1" smtClean="0"/>
              <a:t>cronologica</a:t>
            </a:r>
            <a:r>
              <a:rPr lang="pt-BR" dirty="0" smtClean="0"/>
              <a:t> em que foi recebido, devendo seu custo real ser aplicado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87929" y="3405909"/>
          <a:ext cx="834043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043"/>
                <a:gridCol w="684702"/>
                <a:gridCol w="983386"/>
                <a:gridCol w="705835"/>
                <a:gridCol w="836862"/>
                <a:gridCol w="832936"/>
                <a:gridCol w="795122"/>
                <a:gridCol w="882526"/>
                <a:gridCol w="950979"/>
                <a:gridCol w="8340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Dia 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NF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entradas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saídas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saldos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 smtClean="0">
                          <a:solidFill>
                            <a:schemeClr val="tx1"/>
                          </a:solidFill>
                        </a:rPr>
                        <a:t>Qtde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$ total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 smtClean="0">
                          <a:solidFill>
                            <a:schemeClr val="tx1"/>
                          </a:solidFill>
                        </a:rPr>
                        <a:t>Qtde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$ total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 smtClean="0">
                          <a:solidFill>
                            <a:schemeClr val="tx1"/>
                          </a:solidFill>
                        </a:rPr>
                        <a:t>Qtde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r>
                        <a:rPr lang="pt-BR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7-8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1500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1500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8-8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3000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250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4500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23-9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1500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3000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64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29490" y="889338"/>
            <a:ext cx="81603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err="1" smtClean="0"/>
              <a:t>Metodo</a:t>
            </a:r>
            <a:r>
              <a:rPr lang="pt-BR" b="1" i="1" dirty="0" smtClean="0"/>
              <a:t> UEPS (LIFO)</a:t>
            </a:r>
          </a:p>
          <a:p>
            <a:endParaRPr lang="pt-BR" dirty="0" smtClean="0"/>
          </a:p>
          <a:p>
            <a:r>
              <a:rPr lang="pt-BR" dirty="0" smtClean="0"/>
              <a:t>Ultimo a entrar Primeiro a sair </a:t>
            </a:r>
            <a:r>
              <a:rPr lang="pt-BR" i="1" dirty="0" smtClean="0"/>
              <a:t>(</a:t>
            </a:r>
            <a:r>
              <a:rPr lang="pt-BR" i="1" dirty="0" err="1" smtClean="0"/>
              <a:t>Last</a:t>
            </a:r>
            <a:r>
              <a:rPr lang="pt-BR" i="1" dirty="0" smtClean="0"/>
              <a:t> in, </a:t>
            </a:r>
            <a:r>
              <a:rPr lang="pt-BR" i="1" dirty="0" err="1" smtClean="0"/>
              <a:t>First</a:t>
            </a:r>
            <a:r>
              <a:rPr lang="pt-BR" i="1" dirty="0" smtClean="0"/>
              <a:t> out). Esse </a:t>
            </a:r>
            <a:r>
              <a:rPr lang="pt-BR" i="1" dirty="0" err="1" smtClean="0"/>
              <a:t>metodo</a:t>
            </a:r>
            <a:r>
              <a:rPr lang="pt-BR" i="1" dirty="0" smtClean="0"/>
              <a:t> de </a:t>
            </a:r>
            <a:r>
              <a:rPr lang="pt-BR" i="1" dirty="0" err="1" smtClean="0"/>
              <a:t>avaliacao</a:t>
            </a:r>
            <a:endParaRPr lang="pt-BR" i="1" dirty="0" smtClean="0"/>
          </a:p>
          <a:p>
            <a:r>
              <a:rPr lang="pt-BR" dirty="0" smtClean="0"/>
              <a:t>considera que devem em primeiro lugar sair as ultimas pecas que deram entrada no estoque, o que faz com que o saldo seja avaliado ao </a:t>
            </a:r>
            <a:r>
              <a:rPr lang="pt-BR" dirty="0" err="1" smtClean="0"/>
              <a:t>preco</a:t>
            </a:r>
            <a:r>
              <a:rPr lang="pt-BR" dirty="0" smtClean="0"/>
              <a:t> das ultimas entradas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87929" y="3405909"/>
          <a:ext cx="834043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043"/>
                <a:gridCol w="684702"/>
                <a:gridCol w="983386"/>
                <a:gridCol w="705835"/>
                <a:gridCol w="836862"/>
                <a:gridCol w="832936"/>
                <a:gridCol w="795122"/>
                <a:gridCol w="882526"/>
                <a:gridCol w="950979"/>
                <a:gridCol w="8340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Dia 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NF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entradas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saídas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saldos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 smtClean="0">
                          <a:solidFill>
                            <a:schemeClr val="tx1"/>
                          </a:solidFill>
                        </a:rPr>
                        <a:t>Qtde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$ total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 smtClean="0">
                          <a:solidFill>
                            <a:schemeClr val="tx1"/>
                          </a:solidFill>
                        </a:rPr>
                        <a:t>Qtde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$ total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 smtClean="0">
                          <a:solidFill>
                            <a:schemeClr val="tx1"/>
                          </a:solidFill>
                        </a:rPr>
                        <a:t>Qtde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r>
                        <a:rPr lang="pt-BR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7-8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2250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2250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8-8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250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4250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23-9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2250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750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1500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65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18654" y="848648"/>
            <a:ext cx="81326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/>
              <a:t>Custo de reposição</a:t>
            </a:r>
          </a:p>
          <a:p>
            <a:endParaRPr lang="pt-BR" b="1" i="1" dirty="0" smtClean="0"/>
          </a:p>
          <a:p>
            <a:r>
              <a:rPr lang="pt-BR" dirty="0" smtClean="0"/>
              <a:t>A avaliação pelo custo de reposição tem por base a elevação dos custos a curto prazo era relação a inflação.</a:t>
            </a:r>
          </a:p>
          <a:p>
            <a:r>
              <a:rPr lang="pt-BR" dirty="0" smtClean="0"/>
              <a:t>Uma empresa tem um estoque de 400 unidades ao </a:t>
            </a:r>
            <a:r>
              <a:rPr lang="pt-BR" dirty="0" err="1" smtClean="0"/>
              <a:t>preco</a:t>
            </a:r>
            <a:r>
              <a:rPr lang="pt-BR" dirty="0" smtClean="0"/>
              <a:t> </a:t>
            </a:r>
            <a:r>
              <a:rPr lang="pt-BR" dirty="0" err="1" smtClean="0"/>
              <a:t>unitario</a:t>
            </a:r>
            <a:r>
              <a:rPr lang="pt-BR" dirty="0" smtClean="0"/>
              <a:t> de $ 25,00; contudo, espera-se para os </a:t>
            </a:r>
            <a:r>
              <a:rPr lang="pt-BR" dirty="0" err="1" smtClean="0"/>
              <a:t>proximos</a:t>
            </a:r>
            <a:r>
              <a:rPr lang="pt-BR" dirty="0" smtClean="0"/>
              <a:t> </a:t>
            </a:r>
            <a:r>
              <a:rPr lang="pt-BR" dirty="0" err="1" smtClean="0"/>
              <a:t>tres</a:t>
            </a:r>
            <a:r>
              <a:rPr lang="pt-BR" dirty="0" smtClean="0"/>
              <a:t> meses uma alta de </a:t>
            </a:r>
            <a:r>
              <a:rPr lang="pt-BR" dirty="0" err="1" smtClean="0"/>
              <a:t>precos</a:t>
            </a:r>
            <a:r>
              <a:rPr lang="pt-BR" dirty="0" smtClean="0"/>
              <a:t> do mercado de 15%. Logo, para os </a:t>
            </a:r>
            <a:r>
              <a:rPr lang="pt-BR" dirty="0" err="1" smtClean="0"/>
              <a:t>proximos</a:t>
            </a:r>
            <a:r>
              <a:rPr lang="pt-BR" dirty="0" smtClean="0"/>
              <a:t> </a:t>
            </a:r>
            <a:r>
              <a:rPr lang="pt-BR" dirty="0" err="1" smtClean="0"/>
              <a:t>tres</a:t>
            </a:r>
            <a:r>
              <a:rPr lang="pt-BR" dirty="0" smtClean="0"/>
              <a:t> meses, será feito um ajuste de $ 3,75 no custo </a:t>
            </a:r>
            <a:r>
              <a:rPr lang="pt-BR" dirty="0" err="1" smtClean="0"/>
              <a:t>unitario</a:t>
            </a:r>
            <a:r>
              <a:rPr lang="pt-BR" dirty="0" smtClean="0"/>
              <a:t> de reposição, passando este para $ 28,75. Equacionando, temos:</a:t>
            </a:r>
          </a:p>
          <a:p>
            <a:r>
              <a:rPr lang="pt-BR" b="1" dirty="0" smtClean="0"/>
              <a:t>Custo de Reposição (CR) = Preço Unitário (PU) +  </a:t>
            </a:r>
            <a:r>
              <a:rPr lang="pt-BR" b="1" dirty="0" err="1" smtClean="0"/>
              <a:t>Acrescimo</a:t>
            </a:r>
            <a:r>
              <a:rPr lang="pt-BR" b="1" dirty="0" smtClean="0"/>
              <a:t> do Custo de Reposição.</a:t>
            </a:r>
          </a:p>
          <a:p>
            <a:endParaRPr lang="pt-BR" dirty="0" smtClean="0"/>
          </a:p>
          <a:p>
            <a:r>
              <a:rPr lang="pt-BR" i="1" dirty="0" smtClean="0"/>
              <a:t>PU - $ 25,00</a:t>
            </a:r>
          </a:p>
          <a:p>
            <a:r>
              <a:rPr lang="pt-BR" dirty="0" smtClean="0"/>
              <a:t>% - 0,15</a:t>
            </a:r>
          </a:p>
          <a:p>
            <a:r>
              <a:rPr lang="pt-BR" dirty="0" smtClean="0"/>
              <a:t>Percentual do custo de </a:t>
            </a:r>
            <a:r>
              <a:rPr lang="pt-BR" dirty="0" err="1" smtClean="0"/>
              <a:t>reposicao</a:t>
            </a:r>
            <a:r>
              <a:rPr lang="pt-BR" dirty="0" smtClean="0"/>
              <a:t> (CR) </a:t>
            </a:r>
          </a:p>
          <a:p>
            <a:r>
              <a:rPr lang="pt-BR" dirty="0" smtClean="0"/>
              <a:t>% CR = 25 x 0,15%</a:t>
            </a:r>
          </a:p>
          <a:p>
            <a:r>
              <a:rPr lang="pt-BR" i="1" dirty="0" smtClean="0"/>
              <a:t>CR = 3,75</a:t>
            </a:r>
          </a:p>
          <a:p>
            <a:r>
              <a:rPr lang="pt-BR" i="1" dirty="0" smtClean="0"/>
              <a:t>CR - PU + % CR</a:t>
            </a:r>
          </a:p>
          <a:p>
            <a:r>
              <a:rPr lang="pt-BR" i="1" dirty="0" smtClean="0"/>
              <a:t>CR = $ 25,00 + $ 3,75</a:t>
            </a:r>
          </a:p>
          <a:p>
            <a:r>
              <a:rPr lang="pt-BR" i="1" dirty="0" smtClean="0"/>
              <a:t>CR = $ 28,75, que e o preço unitário de reposição.</a:t>
            </a:r>
            <a:endParaRPr lang="pt-BR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66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57199" y="1222031"/>
            <a:ext cx="8243455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/>
              <a:t>Estudo comparativo</a:t>
            </a:r>
          </a:p>
          <a:p>
            <a:endParaRPr lang="pt-BR" b="1" i="1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Seja qual for o </a:t>
            </a:r>
            <a:r>
              <a:rPr lang="pt-BR" dirty="0" err="1" smtClean="0"/>
              <a:t>metodo</a:t>
            </a:r>
            <a:r>
              <a:rPr lang="pt-BR" dirty="0" smtClean="0"/>
              <a:t> utilizado, seja ele o PEPS, ou UEPS, ou qualquer outro,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seu emprego esta condicionado ao tipo de empresa, porque a </a:t>
            </a:r>
            <a:r>
              <a:rPr lang="pt-BR" dirty="0" err="1" smtClean="0"/>
              <a:t>avaliacao</a:t>
            </a:r>
            <a:r>
              <a:rPr lang="pt-BR" dirty="0" smtClean="0"/>
              <a:t> do estoque final influi diretamente no custo dos bens vendidos ou das </a:t>
            </a:r>
            <a:r>
              <a:rPr lang="pt-BR" dirty="0" err="1" smtClean="0"/>
              <a:t>materias-primas</a:t>
            </a:r>
            <a:r>
              <a:rPr lang="pt-BR" dirty="0" smtClean="0"/>
              <a:t> utilizadas na </a:t>
            </a:r>
            <a:r>
              <a:rPr lang="pt-BR" dirty="0" err="1" smtClean="0"/>
              <a:t>producao</a:t>
            </a:r>
            <a:r>
              <a:rPr lang="pt-BR" dirty="0" smtClean="0"/>
              <a:t>. Qualquer variação no valor do estoque repercute de imediato nos custos operacionais e </a:t>
            </a:r>
            <a:r>
              <a:rPr lang="pt-BR" dirty="0" err="1" smtClean="0"/>
              <a:t>consequentemente</a:t>
            </a:r>
            <a:r>
              <a:rPr lang="pt-BR" dirty="0" smtClean="0"/>
              <a:t> no lucro</a:t>
            </a:r>
            <a:endParaRPr lang="pt-BR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iwla---logítica  transpor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564" y="2189018"/>
            <a:ext cx="7661563" cy="419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700663" y="861352"/>
            <a:ext cx="84433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Armazenagem de Materiais</a:t>
            </a:r>
          </a:p>
          <a:p>
            <a:endParaRPr lang="pt-BR" dirty="0" smtClean="0"/>
          </a:p>
          <a:p>
            <a:r>
              <a:rPr lang="pt-BR" dirty="0" smtClean="0"/>
              <a:t>O armazém, deposito, ou almoxarifado, esta diretamente ligado a </a:t>
            </a:r>
            <a:r>
              <a:rPr lang="pt-BR" dirty="0" err="1" smtClean="0"/>
              <a:t>movimentacao</a:t>
            </a:r>
            <a:endParaRPr lang="pt-BR" dirty="0" smtClean="0"/>
          </a:p>
          <a:p>
            <a:r>
              <a:rPr lang="pt-BR" dirty="0" smtClean="0"/>
              <a:t>ou transporte interno de cargas, e </a:t>
            </a:r>
            <a:r>
              <a:rPr lang="pt-BR" dirty="0" err="1" smtClean="0"/>
              <a:t>nao</a:t>
            </a:r>
            <a:r>
              <a:rPr lang="pt-BR" dirty="0" smtClean="0"/>
              <a:t> se pode separá-lo.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EVOLUÇÃO DO CONCEITO DE LOGÍSTICA</a:t>
            </a:r>
            <a:endParaRPr lang="pt-BR" sz="2400" b="1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smtClean="0"/>
              <a:t>                                                   </a:t>
            </a:r>
            <a:endParaRPr lang="pt-BR" sz="2800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140200" y="2060575"/>
            <a:ext cx="4535488" cy="6477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DÉCADAS  DE  90 / 00</a:t>
            </a:r>
          </a:p>
          <a:p>
            <a:pPr algn="ctr">
              <a:defRPr/>
            </a:pPr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SERVIÇO  AO  CLIENTE</a:t>
            </a:r>
            <a:endParaRPr lang="pt-BR" sz="18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2700338" y="2205038"/>
            <a:ext cx="814387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195513" y="3357563"/>
            <a:ext cx="5616575" cy="6477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DÉCADA  DE  80</a:t>
            </a:r>
          </a:p>
          <a:p>
            <a:pPr algn="ctr">
              <a:defRPr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SISTEMA  INTEGRADO</a:t>
            </a:r>
            <a:endParaRPr lang="pt-BR" sz="2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971550" y="3500438"/>
            <a:ext cx="814388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39750" y="4724400"/>
            <a:ext cx="6337300" cy="6492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DÉCADA  DE  70</a:t>
            </a:r>
          </a:p>
          <a:p>
            <a:pPr algn="ctr">
              <a:defRPr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TRANSPORTE, ARMAZENAGEM E DISTRIBUIÇÃO</a:t>
            </a:r>
            <a:endParaRPr lang="pt-BR" sz="2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395288" y="258763"/>
            <a:ext cx="6411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EVOLUÇÃO  DA  VISÃO  LOGÍSTICA                                REQUERIMENTOS</a:t>
            </a: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290" name="AutoShape 10"/>
          <p:cNvSpPr>
            <a:spLocks noChangeArrowheads="1"/>
          </p:cNvSpPr>
          <p:nvPr/>
        </p:nvSpPr>
        <p:spPr bwMode="auto">
          <a:xfrm>
            <a:off x="395288" y="981075"/>
            <a:ext cx="3671887" cy="576103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291" name="Line 11"/>
          <p:cNvSpPr>
            <a:spLocks noChangeShapeType="1"/>
          </p:cNvSpPr>
          <p:nvPr/>
        </p:nvSpPr>
        <p:spPr bwMode="auto">
          <a:xfrm>
            <a:off x="1187450" y="4221163"/>
            <a:ext cx="20891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292" name="Line 12"/>
          <p:cNvSpPr>
            <a:spLocks noChangeShapeType="1"/>
          </p:cNvSpPr>
          <p:nvPr/>
        </p:nvSpPr>
        <p:spPr bwMode="auto">
          <a:xfrm>
            <a:off x="684213" y="5805488"/>
            <a:ext cx="30956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294" name="Text Box 14"/>
          <p:cNvSpPr txBox="1">
            <a:spLocks noChangeArrowheads="1"/>
          </p:cNvSpPr>
          <p:nvPr/>
        </p:nvSpPr>
        <p:spPr bwMode="auto">
          <a:xfrm>
            <a:off x="1692275" y="2489200"/>
            <a:ext cx="1233488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GESTÃO</a:t>
            </a:r>
          </a:p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DA</a:t>
            </a:r>
          </a:p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CADEIA</a:t>
            </a:r>
          </a:p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DE </a:t>
            </a:r>
          </a:p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PRODUÇÃO</a:t>
            </a: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295" name="Text Box 15"/>
          <p:cNvSpPr txBox="1">
            <a:spLocks noChangeArrowheads="1"/>
          </p:cNvSpPr>
          <p:nvPr/>
        </p:nvSpPr>
        <p:spPr bwMode="auto">
          <a:xfrm>
            <a:off x="1563688" y="4640263"/>
            <a:ext cx="1290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SERVIÇOS</a:t>
            </a:r>
          </a:p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LOGÍSTICOS</a:t>
            </a: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296" name="Text Box 16"/>
          <p:cNvSpPr txBox="1">
            <a:spLocks noChangeArrowheads="1"/>
          </p:cNvSpPr>
          <p:nvPr/>
        </p:nvSpPr>
        <p:spPr bwMode="auto">
          <a:xfrm>
            <a:off x="1476375" y="5938838"/>
            <a:ext cx="14224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TRANSPORTE</a:t>
            </a:r>
          </a:p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E</a:t>
            </a:r>
          </a:p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ARMAZÉM</a:t>
            </a: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3759200" y="836613"/>
            <a:ext cx="44656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GESTÃO  DA  CADEIA  DE  PRODUÇÃO</a:t>
            </a:r>
          </a:p>
          <a:p>
            <a:pPr>
              <a:buFont typeface="Wingdings" pitchFamily="2" charset="2"/>
              <a:buChar char="Ø"/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LOCALIZAÇÃO  DE  FÁBRICAS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ALOCAÇÃO  DE  PRODUTOS  DAS  FÁBRICAS</a:t>
            </a:r>
          </a:p>
          <a:p>
            <a:pPr>
              <a:buFont typeface="Wingdings" pitchFamily="2" charset="2"/>
              <a:buChar char="§"/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298" name="Line 18"/>
          <p:cNvSpPr>
            <a:spLocks noChangeShapeType="1"/>
          </p:cNvSpPr>
          <p:nvPr/>
        </p:nvSpPr>
        <p:spPr bwMode="auto">
          <a:xfrm>
            <a:off x="3851275" y="4221163"/>
            <a:ext cx="46815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3759200" y="2420938"/>
            <a:ext cx="46847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GERENCIAMENTO  DA  DISTRIBUIÇÃO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33CCFF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REDE  DE  DISTRIBUIÇÃO  E  CANAIS</a:t>
            </a:r>
          </a:p>
          <a:p>
            <a:pPr>
              <a:buClr>
                <a:srgbClr val="33CCFF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GESTÃO  DE  ESTOQUES</a:t>
            </a:r>
          </a:p>
          <a:p>
            <a:pPr>
              <a:buClr>
                <a:srgbClr val="33CCFF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PREVISÃO  DE   DEMANDA</a:t>
            </a:r>
          </a:p>
          <a:p>
            <a:pPr>
              <a:buClr>
                <a:srgbClr val="33CCFF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PROCESSAMENTO  DE  ORDEM  DE  PRODUÇÃO</a:t>
            </a:r>
          </a:p>
          <a:p>
            <a:pPr>
              <a:buClr>
                <a:srgbClr val="33CCFF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RELATÓRIOS  DE  GESTÃO</a:t>
            </a:r>
          </a:p>
          <a:p>
            <a:pPr>
              <a:buClr>
                <a:srgbClr val="33CCFF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GERENCIAMENTO  DE RISCO</a:t>
            </a: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3903663" y="4291013"/>
            <a:ext cx="45561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SEPARAÇÃO, MONTAGEM  E  TESTES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EMBALAGENS, ENDEREÇAMENTO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MONTAGEM  DE CARGAS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DESEMBARAÇO  DA  CARGA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CONSOLIDAÇÃO  E  UNITIZAÇÃO  DE  CARGAS</a:t>
            </a: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>
            <a:off x="3924300" y="5805488"/>
            <a:ext cx="46085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304" name="Text Box 24"/>
          <p:cNvSpPr txBox="1">
            <a:spLocks noChangeArrowheads="1"/>
          </p:cNvSpPr>
          <p:nvPr/>
        </p:nvSpPr>
        <p:spPr bwMode="auto">
          <a:xfrm>
            <a:off x="3903663" y="5948363"/>
            <a:ext cx="1855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ARMAZENAGEM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TRANSPORTE</a:t>
            </a: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5CE0A-234B-434C-8B66-8FCE697A6B60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pt-BR" smtClean="0">
                <a:solidFill>
                  <a:schemeClr val="hlink"/>
                </a:solidFill>
              </a:rPr>
              <a:t>Administração</a:t>
            </a:r>
            <a:r>
              <a:rPr lang="pt-BR" smtClean="0"/>
              <a:t> </a:t>
            </a:r>
            <a:r>
              <a:rPr lang="pt-BR" smtClean="0">
                <a:sym typeface="Wingdings" pitchFamily="2" charset="2"/>
              </a:rPr>
              <a:t>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pt-BR" smtClean="0">
                <a:sym typeface="Wingdings" pitchFamily="2" charset="2"/>
              </a:rPr>
              <a:t>	Conjunto de princípios, normas e funções que tem por fim </a:t>
            </a:r>
            <a:r>
              <a:rPr lang="pt-BR" b="1" u="sng" smtClean="0">
                <a:solidFill>
                  <a:schemeClr val="folHlink"/>
                </a:solidFill>
                <a:sym typeface="Wingdings" pitchFamily="2" charset="2"/>
              </a:rPr>
              <a:t>ordenar os fatores de produção</a:t>
            </a:r>
            <a:r>
              <a:rPr lang="pt-BR" smtClean="0">
                <a:sym typeface="Wingdings" pitchFamily="2" charset="2"/>
              </a:rPr>
              <a:t> e controlar a sua produtividade e eficiência, para se obter determinado resultado </a:t>
            </a:r>
            <a:r>
              <a:rPr lang="pt-BR" i="1" smtClean="0">
                <a:sym typeface="Wingdings" pitchFamily="2" charset="2"/>
              </a:rPr>
              <a:t>(novo dicionário Aurélio).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Introdução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239838" y="260350"/>
            <a:ext cx="722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PRINCIPAIS  MACROPROCESSOS  LOGÍSTICOS</a:t>
            </a:r>
            <a:endParaRPr lang="pt-BR" sz="2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147" name="Picture 5" descr="cascat0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908050"/>
            <a:ext cx="17446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179388" y="2276475"/>
            <a:ext cx="1449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FORNECEDOR</a:t>
            </a: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149" name="Picture 7" descr="carreta com carg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060575"/>
            <a:ext cx="168592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1476375" y="3268663"/>
            <a:ext cx="1814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TRANSPORTADOR</a:t>
            </a: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151" name="Picture 10" descr="lixo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594995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2" descr="bomp_espinheiro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4872038"/>
            <a:ext cx="18002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3" descr="img_customer_dist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99013" y="3957638"/>
            <a:ext cx="1501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4" descr="img_esq_refrigerant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56550" y="5157788"/>
            <a:ext cx="1025525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5" descr="alimentos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2943225"/>
            <a:ext cx="1655763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6" name="Text Box 16"/>
          <p:cNvSpPr txBox="1">
            <a:spLocks noChangeArrowheads="1"/>
          </p:cNvSpPr>
          <p:nvPr/>
        </p:nvSpPr>
        <p:spPr bwMode="auto">
          <a:xfrm>
            <a:off x="3587750" y="4276725"/>
            <a:ext cx="984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FÁBRICA</a:t>
            </a: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4759325" y="5157788"/>
            <a:ext cx="1468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DISTRIBUIDOR</a:t>
            </a: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058" name="Text Box 18"/>
          <p:cNvSpPr txBox="1">
            <a:spLocks noChangeArrowheads="1"/>
          </p:cNvSpPr>
          <p:nvPr/>
        </p:nvSpPr>
        <p:spPr bwMode="auto">
          <a:xfrm>
            <a:off x="6680200" y="6003925"/>
            <a:ext cx="915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VAREJO</a:t>
            </a: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059" name="Text Box 19"/>
          <p:cNvSpPr txBox="1">
            <a:spLocks noChangeArrowheads="1"/>
          </p:cNvSpPr>
          <p:nvPr/>
        </p:nvSpPr>
        <p:spPr bwMode="auto">
          <a:xfrm>
            <a:off x="7761288" y="6524625"/>
            <a:ext cx="1419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CONSUMIDOR</a:t>
            </a: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060" name="AutoShape 20"/>
          <p:cNvSpPr>
            <a:spLocks noChangeArrowheads="1"/>
          </p:cNvSpPr>
          <p:nvPr/>
        </p:nvSpPr>
        <p:spPr bwMode="auto">
          <a:xfrm rot="1807162">
            <a:off x="1781175" y="1938338"/>
            <a:ext cx="2670175" cy="414337"/>
          </a:xfrm>
          <a:prstGeom prst="rightArrow">
            <a:avLst>
              <a:gd name="adj1" fmla="val 50000"/>
              <a:gd name="adj2" fmla="val 161111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061" name="AutoShape 21"/>
          <p:cNvSpPr>
            <a:spLocks noChangeArrowheads="1"/>
          </p:cNvSpPr>
          <p:nvPr/>
        </p:nvSpPr>
        <p:spPr bwMode="auto">
          <a:xfrm rot="1757020">
            <a:off x="4859338" y="3716338"/>
            <a:ext cx="2665412" cy="485775"/>
          </a:xfrm>
          <a:prstGeom prst="rightArrow">
            <a:avLst>
              <a:gd name="adj1" fmla="val 50000"/>
              <a:gd name="adj2" fmla="val 137173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062" name="Line 22"/>
          <p:cNvSpPr>
            <a:spLocks noChangeShapeType="1"/>
          </p:cNvSpPr>
          <p:nvPr/>
        </p:nvSpPr>
        <p:spPr bwMode="auto">
          <a:xfrm>
            <a:off x="5076825" y="6453188"/>
            <a:ext cx="2735263" cy="0"/>
          </a:xfrm>
          <a:prstGeom prst="line">
            <a:avLst/>
          </a:prstGeom>
          <a:noFill/>
          <a:ln w="76200">
            <a:solidFill>
              <a:srgbClr val="33CC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063" name="Line 23"/>
          <p:cNvSpPr>
            <a:spLocks noChangeShapeType="1"/>
          </p:cNvSpPr>
          <p:nvPr/>
        </p:nvSpPr>
        <p:spPr bwMode="auto">
          <a:xfrm flipH="1" flipV="1">
            <a:off x="4211638" y="4581525"/>
            <a:ext cx="360362" cy="1439863"/>
          </a:xfrm>
          <a:prstGeom prst="line">
            <a:avLst/>
          </a:prstGeom>
          <a:noFill/>
          <a:ln w="76200">
            <a:solidFill>
              <a:srgbClr val="33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064" name="Text Box 24"/>
          <p:cNvSpPr txBox="1">
            <a:spLocks noChangeArrowheads="1"/>
          </p:cNvSpPr>
          <p:nvPr/>
        </p:nvSpPr>
        <p:spPr bwMode="auto">
          <a:xfrm>
            <a:off x="2176463" y="6091238"/>
            <a:ext cx="2160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LOGÍSTICA   REVERSA</a:t>
            </a: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065" name="Text Box 25"/>
          <p:cNvSpPr txBox="1">
            <a:spLocks noChangeArrowheads="1"/>
          </p:cNvSpPr>
          <p:nvPr/>
        </p:nvSpPr>
        <p:spPr bwMode="auto">
          <a:xfrm>
            <a:off x="6084888" y="3556000"/>
            <a:ext cx="2149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DISTRIBUIÇÃO  FÍSICA</a:t>
            </a: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066" name="Text Box 26"/>
          <p:cNvSpPr txBox="1">
            <a:spLocks noChangeArrowheads="1"/>
          </p:cNvSpPr>
          <p:nvPr/>
        </p:nvSpPr>
        <p:spPr bwMode="auto">
          <a:xfrm>
            <a:off x="4905375" y="2692400"/>
            <a:ext cx="1322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OPERAÇÕES</a:t>
            </a: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067" name="Text Box 27"/>
          <p:cNvSpPr txBox="1">
            <a:spLocks noChangeArrowheads="1"/>
          </p:cNvSpPr>
          <p:nvPr/>
        </p:nvSpPr>
        <p:spPr bwMode="auto">
          <a:xfrm>
            <a:off x="2843213" y="1627188"/>
            <a:ext cx="1489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SUPRIMENTOS</a:t>
            </a: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Fases na mudança de natureza da relação entre</a:t>
            </a:r>
            <a:br>
              <a:rPr lang="en-US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en-US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produtores e varejistas</a:t>
            </a:r>
            <a:endParaRPr lang="pt-BR" sz="2400" b="1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354888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1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Fase I             Fase II                                Fase III</a:t>
            </a:r>
          </a:p>
          <a:p>
            <a:pPr eaLnBrk="1" hangingPunct="1">
              <a:defRPr/>
            </a:pPr>
            <a:endParaRPr lang="en-US" sz="1600" b="1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1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                                                              Integração </a:t>
            </a:r>
          </a:p>
          <a:p>
            <a:pPr eaLnBrk="1" hangingPunct="1">
              <a:buFontTx/>
              <a:buNone/>
              <a:defRPr/>
            </a:pPr>
            <a:r>
              <a:rPr lang="en-US" sz="1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                                                              relação associativa</a:t>
            </a:r>
          </a:p>
          <a:p>
            <a:pPr eaLnBrk="1" hangingPunct="1">
              <a:buFontTx/>
              <a:buNone/>
              <a:defRPr/>
            </a:pPr>
            <a:r>
              <a:rPr lang="en-US" sz="1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                 Racionalização                    caracterizado pela</a:t>
            </a:r>
          </a:p>
          <a:p>
            <a:pPr eaLnBrk="1" hangingPunct="1">
              <a:buFontTx/>
              <a:buNone/>
              <a:defRPr/>
            </a:pPr>
            <a:r>
              <a:rPr lang="en-US" sz="1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                 Relação negocial                 procura conjunta de </a:t>
            </a:r>
          </a:p>
          <a:p>
            <a:pPr eaLnBrk="1" hangingPunct="1">
              <a:buFontTx/>
              <a:buNone/>
              <a:defRPr/>
            </a:pPr>
            <a:r>
              <a:rPr lang="en-US" sz="1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                 caracterizado                       soluções.</a:t>
            </a:r>
          </a:p>
          <a:p>
            <a:pPr eaLnBrk="1" hangingPunct="1">
              <a:buFontTx/>
              <a:buNone/>
              <a:defRPr/>
            </a:pPr>
            <a:r>
              <a:rPr lang="en-US" sz="1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                 poder de barganha</a:t>
            </a:r>
          </a:p>
          <a:p>
            <a:pPr eaLnBrk="1" hangingPunct="1">
              <a:buFontTx/>
              <a:buNone/>
              <a:defRPr/>
            </a:pPr>
            <a:r>
              <a:rPr lang="en-US" sz="1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                 das empresas.</a:t>
            </a:r>
          </a:p>
          <a:p>
            <a:pPr eaLnBrk="1" hangingPunct="1">
              <a:defRPr/>
            </a:pPr>
            <a:endParaRPr lang="en-US" sz="1600" b="1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1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Pioneiro </a:t>
            </a:r>
          </a:p>
          <a:p>
            <a:pPr eaLnBrk="1" hangingPunct="1">
              <a:buFontTx/>
              <a:buNone/>
              <a:defRPr/>
            </a:pPr>
            <a:r>
              <a:rPr lang="en-US" sz="1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Relação de compra e</a:t>
            </a:r>
          </a:p>
          <a:p>
            <a:pPr eaLnBrk="1" hangingPunct="1">
              <a:buFontTx/>
              <a:buNone/>
              <a:defRPr/>
            </a:pPr>
            <a:r>
              <a:rPr lang="en-US" sz="1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pela persuassão pessoal</a:t>
            </a:r>
          </a:p>
          <a:p>
            <a:pPr eaLnBrk="1" hangingPunct="1">
              <a:buFontTx/>
              <a:buNone/>
              <a:defRPr/>
            </a:pPr>
            <a:r>
              <a:rPr lang="en-US" sz="1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dos compradores e </a:t>
            </a:r>
          </a:p>
          <a:p>
            <a:pPr eaLnBrk="1" hangingPunct="1">
              <a:buFontTx/>
              <a:buNone/>
              <a:defRPr/>
            </a:pPr>
            <a:r>
              <a:rPr lang="en-US" sz="1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vendedores.                                                              </a:t>
            </a:r>
            <a:endParaRPr lang="pt-BR" sz="1600" b="1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1116013" y="3282950"/>
            <a:ext cx="814387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924300" y="2133600"/>
            <a:ext cx="814388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4" name="Picture 9" descr="aperto de ma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4076700"/>
            <a:ext cx="2178050" cy="2232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Atividades logísticas primárias</a:t>
            </a:r>
            <a:endParaRPr lang="pt-BR" sz="2800" b="1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8195" name="Picture 7" descr="armazém - inventário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7300" y="4291013"/>
            <a:ext cx="2378075" cy="2378075"/>
          </a:xfrm>
          <a:noFill/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195513" y="1706563"/>
            <a:ext cx="5310187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transportes. </a:t>
            </a:r>
          </a:p>
          <a:p>
            <a:pPr>
              <a:buFont typeface="Wingdings" pitchFamily="2" charset="2"/>
              <a:buChar char="q"/>
              <a:defRPr/>
            </a:pPr>
            <a:endParaRPr lang="en-US" sz="2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manutenção de estoques.</a:t>
            </a:r>
          </a:p>
          <a:p>
            <a:pPr>
              <a:buFont typeface="Wingdings" pitchFamily="2" charset="2"/>
              <a:buChar char="q"/>
              <a:defRPr/>
            </a:pPr>
            <a:endParaRPr lang="en-US" sz="2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processamento de pedidos.</a:t>
            </a:r>
            <a:endParaRPr lang="pt-BR" sz="2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7" name="Picture 9" descr="araçatuba-rodov-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5538" y="4292600"/>
            <a:ext cx="3524250" cy="2382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Atividades logísticas secundárias ( de apoio )</a:t>
            </a:r>
            <a:endParaRPr lang="pt-BR" sz="2400" b="1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9219" name="Picture 6" descr="26x46-26x35cm_peq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95875" y="1268413"/>
            <a:ext cx="1276350" cy="800100"/>
          </a:xfrm>
          <a:noFill/>
        </p:spPr>
      </p:pic>
      <p:pic>
        <p:nvPicPr>
          <p:cNvPr id="9220" name="Picture 8" descr="armazém - estoques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927850" y="1412875"/>
            <a:ext cx="1676400" cy="1114425"/>
          </a:xfrm>
          <a:noFill/>
        </p:spPr>
      </p:pic>
      <p:pic>
        <p:nvPicPr>
          <p:cNvPr id="9221" name="Picture 10" descr="alimentos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573588" y="3357563"/>
            <a:ext cx="1943100" cy="1514475"/>
          </a:xfrm>
          <a:noFill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90538" y="1484313"/>
            <a:ext cx="462915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obtenção de insumos.</a:t>
            </a:r>
          </a:p>
          <a:p>
            <a:pPr>
              <a:buFont typeface="Wingdings" pitchFamily="2" charset="2"/>
              <a:buChar char="q"/>
              <a:defRPr/>
            </a:pP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programação de produção.</a:t>
            </a:r>
          </a:p>
          <a:p>
            <a:pPr>
              <a:buFont typeface="Wingdings" pitchFamily="2" charset="2"/>
              <a:buChar char="q"/>
              <a:defRPr/>
            </a:pP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manuseio de materiais.</a:t>
            </a:r>
          </a:p>
          <a:p>
            <a:pPr>
              <a:buFont typeface="Wingdings" pitchFamily="2" charset="2"/>
              <a:buChar char="q"/>
              <a:defRPr/>
            </a:pP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embalagem.</a:t>
            </a:r>
          </a:p>
          <a:p>
            <a:pPr>
              <a:buFont typeface="Wingdings" pitchFamily="2" charset="2"/>
              <a:buChar char="q"/>
              <a:defRPr/>
            </a:pP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armazenagem.</a:t>
            </a:r>
          </a:p>
          <a:p>
            <a:pPr>
              <a:buFont typeface="Wingdings" pitchFamily="2" charset="2"/>
              <a:buChar char="q"/>
              <a:defRPr/>
            </a:pP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manutenção de informação.</a:t>
            </a:r>
            <a:endParaRPr lang="pt-BR" sz="2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23" name="Picture 12" descr="bag  flex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6777038" y="4265613"/>
            <a:ext cx="2187575" cy="2187575"/>
          </a:xfrm>
          <a:noFill/>
        </p:spPr>
      </p:pic>
      <p:pic>
        <p:nvPicPr>
          <p:cNvPr id="9224" name="Picture 14" descr="engenheiro na sala de contro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9888" y="2636838"/>
            <a:ext cx="13811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CICLO  CRÍTICO</a:t>
            </a:r>
            <a:endParaRPr lang="pt-BR" sz="3200" b="1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1200" b="1" smtClean="0">
                <a:latin typeface="Arial Black" pitchFamily="34" charset="0"/>
              </a:rPr>
              <a:t>RELAÇÃO ENTRE AS TRÊS ATIVIDADES PRIMÁRIAS PARA ATENDER CLIENTES:</a:t>
            </a:r>
            <a:endParaRPr lang="pt-BR" sz="1200" b="1" smtClean="0">
              <a:latin typeface="Arial Black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331913" y="3141663"/>
            <a:ext cx="2447925" cy="9144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PROCESSAMENTO DOS</a:t>
            </a:r>
          </a:p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PEDIDOS DOS CLIENTES</a:t>
            </a: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331913" y="4941888"/>
            <a:ext cx="2447925" cy="914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MANUTENÇÃO </a:t>
            </a:r>
          </a:p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ESTOQUE </a:t>
            </a:r>
            <a:endParaRPr lang="pt-BR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46" name="Picture 8" descr="caminhao-itapemirim-sid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88000" y="3459163"/>
            <a:ext cx="2159000" cy="1625600"/>
          </a:xfrm>
          <a:noFill/>
        </p:spPr>
      </p:pic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3779838" y="5589588"/>
            <a:ext cx="21605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5867400" y="5416550"/>
            <a:ext cx="171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TRANSPORTES</a:t>
            </a:r>
            <a:endParaRPr lang="pt-BR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6659563" y="5084763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V="1">
            <a:off x="6659563" y="2708275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4264025" y="2536825"/>
            <a:ext cx="1185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CLIENTES</a:t>
            </a:r>
            <a:endParaRPr lang="pt-BR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>
            <a:off x="5508625" y="2708275"/>
            <a:ext cx="11509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H="1">
            <a:off x="2555875" y="2708275"/>
            <a:ext cx="1584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2555875" y="2708275"/>
            <a:ext cx="0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2555875" y="4076700"/>
            <a:ext cx="0" cy="865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HÁBITOS DOS CLIENTES</a:t>
            </a:r>
            <a:endParaRPr lang="pt-BR" sz="2800" b="1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Querem ter à disposição produtos que proporcionam comodidade.</a:t>
            </a:r>
          </a:p>
          <a:p>
            <a:pPr eaLnBrk="1" hangingPunct="1">
              <a:defRPr/>
            </a:pPr>
            <a:r>
              <a:rPr lang="en-US" sz="2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Com pouco tempo disponível, procuram cada vez mais produtos prontos para consumo.</a:t>
            </a:r>
          </a:p>
          <a:p>
            <a:pPr eaLnBrk="1" hangingPunct="1">
              <a:defRPr/>
            </a:pPr>
            <a:r>
              <a:rPr lang="en-US" sz="2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Procuram preço baixo, conforto e serviços rápidos dentro das lojas.</a:t>
            </a:r>
          </a:p>
          <a:p>
            <a:pPr eaLnBrk="1" hangingPunct="1">
              <a:defRPr/>
            </a:pPr>
            <a:r>
              <a:rPr lang="en-US" sz="2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 tendência é que o auto-atendimento passe a predominar no varejo.</a:t>
            </a:r>
          </a:p>
          <a:p>
            <a:pPr eaLnBrk="1" hangingPunct="1">
              <a:defRPr/>
            </a:pPr>
            <a:r>
              <a:rPr lang="en-US" sz="2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 cliente não tem tempo de ficar perdido dentro da loja.</a:t>
            </a:r>
          </a:p>
          <a:p>
            <a:pPr eaLnBrk="1" hangingPunct="1">
              <a:defRPr/>
            </a:pPr>
            <a:r>
              <a:rPr lang="en-US" sz="2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 cliente precisa encontrar o que procura o mais rápido possível, caso contrário não volta mais.</a:t>
            </a:r>
            <a:endParaRPr lang="pt-BR" sz="2000" b="1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8791" y="883949"/>
            <a:ext cx="7086600" cy="16652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Como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encantar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o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cliente</a:t>
            </a:r>
            <a:endParaRPr lang="pt-BR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Os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principais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executivos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devem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se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empenhar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no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corpo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à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corpo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com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os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clientes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Visitá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-los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regularmente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respondendo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seus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telefonemas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cartas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Todos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os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funcionários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precisam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ser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envolvidos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na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prestação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do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melhor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serviço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ao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cliente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Na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hora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da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verdade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o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cliente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as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decisões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devem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ser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tomadas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no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ato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pelo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funcionário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que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estiver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na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linha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frente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  <a:endParaRPr lang="pt-BR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Como encantar o cliente</a:t>
            </a:r>
            <a:endParaRPr lang="pt-BR" sz="2800" b="1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52" y="1004455"/>
            <a:ext cx="7826375" cy="37004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As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necessidades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desejos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dos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clientes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estão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em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constantes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mudanças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Ouvir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sempre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o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cliente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para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ajustes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necessários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nos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produtos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serviços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Trabalhar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em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parceria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com o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cliente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auxiliando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quanto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à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melhor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forma de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utilizar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o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produto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ou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serviço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satisfação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do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cliente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deve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ser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importante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na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análise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desempenho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Investir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em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treinamento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dos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funcionários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em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conceitos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qualidade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total 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técnicas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relações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humanas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  <a:endParaRPr lang="pt-BR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Como encantar o cliente</a:t>
            </a:r>
            <a:endParaRPr lang="pt-BR" sz="2800" b="1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6978" y="1073727"/>
            <a:ext cx="7826375" cy="37004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empresa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deve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ser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capaz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de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traduzir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o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desempenho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de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seu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serviço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aos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clientes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em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uma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vantagem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competitiva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no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mercado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Pouco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serviço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aos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clientes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significa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perda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de “market-share” (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participação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no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mercado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Excessivo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nível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de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serviço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significa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perda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nas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margens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de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lucro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Em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termos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logísticos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o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fornecedor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deve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primeiro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conhecer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as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necessidades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de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seus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clientes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mais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impotantes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Dedique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um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tratamento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diferenciado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àqueles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clientes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que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representam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 parte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substancial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das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suas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vendas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totais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  <a:endParaRPr lang="pt-BR" sz="1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Conhecer as necessidades dos clientes</a:t>
            </a:r>
            <a:endParaRPr lang="pt-BR" sz="2800" b="1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 que se torna mais importante para o cliente</a:t>
            </a:r>
          </a:p>
          <a:p>
            <a:pPr eaLnBrk="1" hangingPunct="1">
              <a:defRPr/>
            </a:pPr>
            <a:endParaRPr lang="en-US" sz="2400" b="1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Entregas rapidíssimas no mesmo dia, ou no tempo total do ciclo do pedido?</a:t>
            </a:r>
          </a:p>
          <a:p>
            <a:pPr eaLnBrk="1" hangingPunct="1">
              <a:defRPr/>
            </a:pPr>
            <a:endParaRPr lang="en-US" sz="2400" b="1" smtClean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Entregas  relâmpagos, no  mesmo dia da nota fiscal, ou a confiabilidade da entrega em uma data e horário previamente estipulada?</a:t>
            </a:r>
            <a:endParaRPr lang="pt-BR" sz="2400" b="1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7E9BA-D1C2-46D2-ABFB-911B3AF6BA20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22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1800" b="1" smtClean="0"/>
              <a:t>	</a:t>
            </a:r>
            <a:r>
              <a:rPr lang="pt-BR" sz="2000" b="1" smtClean="0"/>
              <a:t>FATORES DE PRODUÇÃO</a:t>
            </a:r>
            <a:r>
              <a:rPr lang="pt-BR" sz="2000" smtClean="0"/>
              <a:t>:</a:t>
            </a:r>
            <a:r>
              <a:rPr lang="pt-BR" sz="1800" smtClean="0"/>
              <a:t>                      </a:t>
            </a:r>
            <a:endParaRPr lang="pt-BR" sz="1800" b="1" smtClean="0"/>
          </a:p>
          <a:p>
            <a:pPr eaLnBrk="1" hangingPunct="1">
              <a:lnSpc>
                <a:spcPct val="80000"/>
              </a:lnSpc>
            </a:pPr>
            <a:endParaRPr lang="pt-BR" sz="1800" b="1" smtClean="0"/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pt-BR" sz="1800" b="1" smtClean="0"/>
              <a:t>Natureza </a:t>
            </a:r>
            <a:r>
              <a:rPr lang="pt-BR" sz="1800" b="1" smtClean="0">
                <a:sym typeface="Wingdings" pitchFamily="2" charset="2"/>
              </a:rPr>
              <a:t></a:t>
            </a:r>
            <a:r>
              <a:rPr lang="pt-BR" sz="1800" smtClean="0"/>
              <a:t> 	  </a:t>
            </a:r>
            <a:r>
              <a:rPr lang="pt-BR" sz="1800" u="sng" smtClean="0"/>
              <a:t>fornece os insumos necessários</a:t>
            </a:r>
            <a:r>
              <a:rPr lang="pt-BR" sz="1800" smtClean="0"/>
              <a:t> a produção (matéria prima, materiais, energia etc.).</a:t>
            </a:r>
            <a:endParaRPr lang="pt-BR" sz="1800" b="1" smtClean="0"/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endParaRPr lang="pt-BR" sz="1800" b="1" smtClean="0"/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pt-BR" sz="1800" b="1" smtClean="0"/>
              <a:t>Capital</a:t>
            </a:r>
            <a:r>
              <a:rPr lang="pt-BR" sz="1800" smtClean="0"/>
              <a:t> </a:t>
            </a:r>
            <a:r>
              <a:rPr lang="pt-BR" sz="1800" smtClean="0">
                <a:sym typeface="Wingdings" pitchFamily="2" charset="2"/>
              </a:rPr>
              <a:t> 	  </a:t>
            </a:r>
            <a:r>
              <a:rPr lang="pt-BR" sz="1800" u="sng" smtClean="0"/>
              <a:t>fornece o dinheiro</a:t>
            </a:r>
            <a:r>
              <a:rPr lang="pt-BR" sz="1800" smtClean="0"/>
              <a:t> 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endParaRPr lang="pt-BR" sz="1800" b="1" smtClean="0"/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pt-BR" sz="1800" b="1" smtClean="0"/>
              <a:t>Trabalho</a:t>
            </a:r>
            <a:r>
              <a:rPr lang="pt-BR" sz="1800" smtClean="0"/>
              <a:t> </a:t>
            </a:r>
            <a:r>
              <a:rPr lang="pt-BR" sz="1800" smtClean="0">
                <a:sym typeface="Wingdings" pitchFamily="2" charset="2"/>
              </a:rPr>
              <a:t> 	  </a:t>
            </a:r>
            <a:r>
              <a:rPr lang="pt-BR" sz="1800" smtClean="0"/>
              <a:t>fator constituído pela mão de obra </a:t>
            </a:r>
            <a:r>
              <a:rPr lang="pt-BR" sz="1800" u="sng" smtClean="0"/>
              <a:t>que processa e transforma</a:t>
            </a:r>
            <a:r>
              <a:rPr lang="pt-BR" sz="1800" smtClean="0"/>
              <a:t> os insumos em produtos acabados ou serviços prestados.</a:t>
            </a:r>
            <a:endParaRPr lang="pt-BR" sz="1800" b="1" smtClean="0"/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endParaRPr lang="pt-BR" sz="1800" b="1" smtClean="0"/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pt-BR" sz="1800" b="1" smtClean="0"/>
              <a:t>Empresa </a:t>
            </a:r>
            <a:r>
              <a:rPr lang="pt-BR" sz="1800" b="1" smtClean="0">
                <a:sym typeface="Wingdings" pitchFamily="2" charset="2"/>
              </a:rPr>
              <a:t> 	  </a:t>
            </a:r>
            <a:r>
              <a:rPr lang="pt-BR" sz="1800" u="sng" smtClean="0"/>
              <a:t>fator integrador</a:t>
            </a:r>
            <a:r>
              <a:rPr lang="pt-BR" sz="1800" smtClean="0"/>
              <a:t> capaz de aglutinar: natureza, o capital e o trabalho em conjunto harmonioso que permite que o resultado do conjunto seja maior do que a soma dos resultados de cada um.</a:t>
            </a:r>
            <a:endParaRPr lang="pt-BR" sz="1800" b="1" smtClean="0"/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endParaRPr lang="pt-BR" sz="1800" b="1" smtClean="0"/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pt-BR" sz="1800" b="1" smtClean="0"/>
              <a:t>Tecnologia </a:t>
            </a:r>
            <a:r>
              <a:rPr lang="pt-BR" sz="1800" b="1" smtClean="0">
                <a:sym typeface="Wingdings" pitchFamily="2" charset="2"/>
              </a:rPr>
              <a:t> </a:t>
            </a:r>
            <a:r>
              <a:rPr lang="pt-BR" sz="1800" smtClean="0"/>
              <a:t>corpo do </a:t>
            </a:r>
            <a:r>
              <a:rPr lang="pt-BR" sz="1800" u="sng" smtClean="0"/>
              <a:t>conhecimento</a:t>
            </a:r>
            <a:r>
              <a:rPr lang="pt-BR" sz="1800" smtClean="0"/>
              <a:t> com o qual  a empresa conta para produzir produtos ou serviços. 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390525"/>
            <a:ext cx="1928812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48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Introdução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Elementos do Sistema Logístico</a:t>
            </a:r>
            <a:endParaRPr lang="pt-BR" sz="2800" b="1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Localização das fontes de suprimentos.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Aquisição e controle de insumos.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Meios de transportes.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Armazenagem de matérias-primas e materiais auxiliares.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Capacidade de máquinas e equipamentos de produção.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Armazenagem de produtos acabados.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Movimentação interna de insumos e produtos acabados.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Comunicações e controles.</a:t>
            </a:r>
            <a:endParaRPr lang="pt-BR" sz="24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Fatores na Distribuição de Produtos</a:t>
            </a:r>
            <a:endParaRPr lang="pt-BR" sz="2800" b="1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63575" y="1574800"/>
            <a:ext cx="81661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número, tamanho a localização das unidades fábris.</a:t>
            </a:r>
          </a:p>
          <a:p>
            <a:pPr>
              <a:buFont typeface="Wingdings" pitchFamily="2" charset="2"/>
              <a:buNone/>
              <a:defRPr/>
            </a:pP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número e localização de depósitos e armazens.</a:t>
            </a:r>
          </a:p>
          <a:p>
            <a:pPr>
              <a:buFont typeface="Wingdings" pitchFamily="2" charset="2"/>
              <a:buNone/>
              <a:defRPr/>
            </a:pP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 localização geográfica dos mercados.</a:t>
            </a:r>
          </a:p>
          <a:p>
            <a:pPr>
              <a:buFont typeface="Wingdings" pitchFamily="2" charset="2"/>
              <a:buNone/>
              <a:defRPr/>
            </a:pP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quantidade e tipos de produtos em linha de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comercialização.</a:t>
            </a:r>
          </a:p>
          <a:p>
            <a:pPr>
              <a:buFont typeface="Wingdings" pitchFamily="2" charset="2"/>
              <a:buNone/>
              <a:defRPr/>
            </a:pP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disponibilidade do produto.</a:t>
            </a:r>
          </a:p>
          <a:p>
            <a:pPr>
              <a:buFont typeface="Wingdings" pitchFamily="2" charset="2"/>
              <a:buNone/>
              <a:defRPr/>
            </a:pP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 frequência de compra dos clientes.</a:t>
            </a:r>
            <a:endParaRPr lang="pt-BR" sz="2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484" name="Picture 6" descr="dmapa  dobrasi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86525" y="4311650"/>
            <a:ext cx="2333625" cy="2286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Abastecimento do Varejo</a:t>
            </a:r>
            <a:endParaRPr lang="pt-BR" sz="2800" b="1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SISTEMA COMUM</a:t>
            </a:r>
            <a:endParaRPr lang="pt-BR" sz="1800" b="1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21508" name="Picture 4" descr="foto-fabrica de cerveja-macau-25milhoesdelitro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2036763"/>
            <a:ext cx="3240088" cy="1052512"/>
          </a:xfrm>
          <a:noFill/>
        </p:spPr>
      </p:pic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3348038" y="2349500"/>
            <a:ext cx="544512" cy="485775"/>
          </a:xfrm>
          <a:prstGeom prst="rightArrow">
            <a:avLst>
              <a:gd name="adj1" fmla="val 50000"/>
              <a:gd name="adj2" fmla="val 2802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10" name="Picture 7" descr="armazem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924300" y="2095500"/>
            <a:ext cx="1296988" cy="973138"/>
          </a:xfrm>
          <a:noFill/>
        </p:spPr>
      </p:pic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5292725" y="2366963"/>
            <a:ext cx="615950" cy="485775"/>
          </a:xfrm>
          <a:prstGeom prst="rightArrow">
            <a:avLst>
              <a:gd name="adj1" fmla="val 50000"/>
              <a:gd name="adj2" fmla="val 3169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12" name="Picture 10" descr="armazém - inventário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2488" y="2060575"/>
            <a:ext cx="101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AutoShape 11"/>
          <p:cNvSpPr>
            <a:spLocks noChangeArrowheads="1"/>
          </p:cNvSpPr>
          <p:nvPr/>
        </p:nvSpPr>
        <p:spPr bwMode="auto">
          <a:xfrm>
            <a:off x="6980238" y="2349500"/>
            <a:ext cx="544512" cy="485775"/>
          </a:xfrm>
          <a:prstGeom prst="rightArrow">
            <a:avLst>
              <a:gd name="adj1" fmla="val 50000"/>
              <a:gd name="adj2" fmla="val 2802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14" name="Picture 12" descr="supermark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188" y="2060575"/>
            <a:ext cx="133985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179388" y="3405188"/>
            <a:ext cx="8589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INDÚSTRIA                                                DEPÓSITO REGIONAL        DISTRIBUIDOR               VAREJO  </a:t>
            </a:r>
          </a:p>
          <a:p>
            <a:pPr>
              <a:defRPr/>
            </a:pPr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                                                                  DO FABRICANTE              ATACADISTA</a:t>
            </a:r>
            <a:endParaRPr lang="pt-BR" sz="1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447675" y="4279900"/>
            <a:ext cx="2886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33CCFF"/>
              </a:buClr>
              <a:buFont typeface="Wingdings" pitchFamily="2" charset="2"/>
              <a:buChar char="§"/>
              <a:defRPr/>
            </a:pPr>
            <a:r>
              <a:rPr lang="en-US"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SISTEMA  IDEAL</a:t>
            </a:r>
            <a:endParaRPr lang="pt-BR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21517" name="Picture 16" descr="foto-fabrica de cerveja-macau-25milhoesdelit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5084763"/>
            <a:ext cx="3200400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9" name="AutoShape 17"/>
          <p:cNvSpPr>
            <a:spLocks noChangeArrowheads="1"/>
          </p:cNvSpPr>
          <p:nvPr/>
        </p:nvSpPr>
        <p:spPr bwMode="auto">
          <a:xfrm>
            <a:off x="3563938" y="5373688"/>
            <a:ext cx="3455987" cy="576262"/>
          </a:xfrm>
          <a:prstGeom prst="rightArrow">
            <a:avLst>
              <a:gd name="adj1" fmla="val 50000"/>
              <a:gd name="adj2" fmla="val 14993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19" name="Picture 18" descr="supermark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4951413"/>
            <a:ext cx="1511300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363538" y="6386513"/>
            <a:ext cx="8091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INDÚSTRIA                                                                                                      VAREJO</a:t>
            </a: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Parceria Fornecedor / Varejo</a:t>
            </a:r>
            <a:br>
              <a:rPr lang="en-US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en-US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( aspecto comercial )</a:t>
            </a:r>
            <a:endParaRPr lang="pt-BR" sz="2800" b="1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 :</a:t>
            </a:r>
          </a:p>
          <a:p>
            <a:pPr eaLnBrk="1" hangingPunct="1"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Comercialização</a:t>
            </a:r>
          </a:p>
          <a:p>
            <a:pPr eaLnBrk="1" hangingPunct="1"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Preço</a:t>
            </a:r>
          </a:p>
          <a:p>
            <a:pPr eaLnBrk="1" hangingPunct="1"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Condição              </a:t>
            </a:r>
          </a:p>
          <a:p>
            <a:pPr eaLnBrk="1" hangingPunct="1"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Promoção</a:t>
            </a:r>
          </a:p>
          <a:p>
            <a:pPr eaLnBrk="1" hangingPunct="1">
              <a:buFontTx/>
              <a:buNone/>
              <a:defRPr/>
            </a:pPr>
            <a:endParaRPr lang="en-US" sz="2400" b="1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eaLnBrk="1" hangingPunct="1">
              <a:defRPr/>
            </a:pPr>
            <a:endParaRPr lang="en-US" sz="2400" b="1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eaLnBrk="1" hangingPunct="1">
              <a:defRPr/>
            </a:pPr>
            <a:endParaRPr lang="pt-BR" sz="2400" b="1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255963" y="3241675"/>
            <a:ext cx="459898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33CCFF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Para :</a:t>
            </a:r>
          </a:p>
          <a:p>
            <a:pPr>
              <a:buClr>
                <a:srgbClr val="33CCFF"/>
              </a:buClr>
              <a:buFont typeface="Wingdings" pitchFamily="2" charset="2"/>
              <a:buNone/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33CCFF"/>
              </a:buClr>
              <a:buFont typeface="Wingdings" pitchFamily="2" charset="2"/>
              <a:buNone/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1. Comercialização</a:t>
            </a:r>
          </a:p>
          <a:p>
            <a:pPr>
              <a:buClr>
                <a:srgbClr val="33CCFF"/>
              </a:buClr>
              <a:buFont typeface="Wingdings" pitchFamily="2" charset="2"/>
              <a:buNone/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2. Marketing e Promoção</a:t>
            </a:r>
          </a:p>
          <a:p>
            <a:pPr>
              <a:buClr>
                <a:srgbClr val="33CCFF"/>
              </a:buClr>
              <a:buFont typeface="Wingdings" pitchFamily="2" charset="2"/>
              <a:buNone/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3. Tecnologia</a:t>
            </a:r>
          </a:p>
          <a:p>
            <a:pPr>
              <a:buClr>
                <a:srgbClr val="33CCFF"/>
              </a:buClr>
              <a:buFont typeface="Wingdings" pitchFamily="2" charset="2"/>
              <a:buNone/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4. Logística</a:t>
            </a:r>
          </a:p>
          <a:p>
            <a:pPr>
              <a:buClr>
                <a:srgbClr val="33CCFF"/>
              </a:buClr>
              <a:buFont typeface="Wingdings" pitchFamily="2" charset="2"/>
              <a:buNone/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5. Nível de Atendimento</a:t>
            </a:r>
          </a:p>
          <a:p>
            <a:pPr>
              <a:buClr>
                <a:srgbClr val="33CCFF"/>
              </a:buClr>
              <a:buFont typeface="Wingdings" pitchFamily="2" charset="2"/>
              <a:buNone/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6. Recursos Humanos</a:t>
            </a:r>
          </a:p>
          <a:p>
            <a:pPr>
              <a:buClr>
                <a:srgbClr val="33CCFF"/>
              </a:buClr>
              <a:buFont typeface="Wingdings" pitchFamily="2" charset="2"/>
              <a:buNone/>
              <a:defRPr/>
            </a:pP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EVOLUÇÃO DA LOGÍSTICA COMERCIAL</a:t>
            </a:r>
            <a:endParaRPr lang="pt-BR" sz="2800" b="1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1427018"/>
            <a:ext cx="7826375" cy="4483246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         PRODUTOR                      VAREJO</a:t>
            </a:r>
          </a:p>
          <a:p>
            <a:pPr eaLnBrk="1" hangingPunct="1"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EFICIÊNCIA </a:t>
            </a:r>
          </a:p>
          <a:p>
            <a:pPr eaLnBrk="1" hangingPunct="1">
              <a:buFontTx/>
              <a:buNone/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  DO</a:t>
            </a:r>
          </a:p>
          <a:p>
            <a:pPr eaLnBrk="1" hangingPunct="1">
              <a:buFontTx/>
              <a:buNone/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FABRICANTE</a:t>
            </a:r>
          </a:p>
          <a:p>
            <a:pPr eaLnBrk="1" hangingPunct="1">
              <a:defRPr/>
            </a:pPr>
            <a:endParaRPr lang="en-US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eaLnBrk="1" hangingPunct="1">
              <a:defRPr/>
            </a:pPr>
            <a:endParaRPr lang="en-US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EFICIÊNCIA</a:t>
            </a:r>
          </a:p>
          <a:p>
            <a:pPr eaLnBrk="1" hangingPunct="1">
              <a:buFontTx/>
              <a:buNone/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  DO</a:t>
            </a:r>
          </a:p>
          <a:p>
            <a:pPr eaLnBrk="1" hangingPunct="1">
              <a:buFontTx/>
              <a:buNone/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COMERCIANTE</a:t>
            </a:r>
          </a:p>
          <a:p>
            <a:pPr eaLnBrk="1" hangingPunct="1">
              <a:defRPr/>
            </a:pPr>
            <a:endParaRPr lang="en-US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EFICIÊNCIA</a:t>
            </a:r>
          </a:p>
          <a:p>
            <a:pPr eaLnBrk="1" hangingPunct="1">
              <a:buFontTx/>
              <a:buNone/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  DO</a:t>
            </a:r>
          </a:p>
          <a:p>
            <a:pPr eaLnBrk="1" hangingPunct="1">
              <a:buFontTx/>
              <a:buNone/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SISTEMA</a:t>
            </a:r>
            <a:endParaRPr lang="pt-BR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890568" y="2391064"/>
            <a:ext cx="122555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CONCEPÇÃO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PRODUTO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348038" y="2349500"/>
            <a:ext cx="1201737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LOGÍSTICA</a:t>
            </a:r>
          </a:p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</a:t>
            </a:r>
          </a:p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EMPRESA</a:t>
            </a: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4859338" y="2349500"/>
            <a:ext cx="9144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PREÇO</a:t>
            </a:r>
          </a:p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</a:t>
            </a:r>
          </a:p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VENDA</a:t>
            </a: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4859338" y="3738563"/>
            <a:ext cx="9144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PREÇO</a:t>
            </a:r>
          </a:p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</a:t>
            </a:r>
          </a:p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COMPRA</a:t>
            </a: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084888" y="3738563"/>
            <a:ext cx="1008062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LOGÍSTICA</a:t>
            </a:r>
          </a:p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</a:t>
            </a:r>
          </a:p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EMPRESA</a:t>
            </a: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7380288" y="3716338"/>
            <a:ext cx="1512887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PREÇO</a:t>
            </a:r>
          </a:p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COMPETITIVO</a:t>
            </a:r>
          </a:p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AO</a:t>
            </a:r>
          </a:p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CONSUMIDOR</a:t>
            </a: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1908175" y="5084763"/>
            <a:ext cx="1223963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CONCEPÇÃO</a:t>
            </a:r>
          </a:p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</a:t>
            </a:r>
          </a:p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PRODUTO</a:t>
            </a: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3419475" y="5084763"/>
            <a:ext cx="1203325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LOGÍSTICA</a:t>
            </a:r>
          </a:p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</a:t>
            </a:r>
          </a:p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PRODUTOR</a:t>
            </a: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6084888" y="5084763"/>
            <a:ext cx="1008062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LOGÍSTICA</a:t>
            </a:r>
          </a:p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</a:t>
            </a:r>
          </a:p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COMÉRCIO</a:t>
            </a: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7380288" y="5084763"/>
            <a:ext cx="1512887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PREÇO</a:t>
            </a:r>
          </a:p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COMPETITIVO</a:t>
            </a:r>
          </a:p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LUCRATIVO</a:t>
            </a:r>
          </a:p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MERCADO</a:t>
            </a: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008" name="Line 24"/>
          <p:cNvSpPr>
            <a:spLocks noChangeShapeType="1"/>
          </p:cNvSpPr>
          <p:nvPr/>
        </p:nvSpPr>
        <p:spPr bwMode="auto">
          <a:xfrm>
            <a:off x="3059113" y="2852738"/>
            <a:ext cx="2889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>
            <a:off x="4572000" y="2852738"/>
            <a:ext cx="2873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011" name="Line 27"/>
          <p:cNvSpPr>
            <a:spLocks noChangeShapeType="1"/>
          </p:cNvSpPr>
          <p:nvPr/>
        </p:nvSpPr>
        <p:spPr bwMode="auto">
          <a:xfrm>
            <a:off x="5795963" y="4221163"/>
            <a:ext cx="2889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012" name="Line 28"/>
          <p:cNvSpPr>
            <a:spLocks noChangeShapeType="1"/>
          </p:cNvSpPr>
          <p:nvPr/>
        </p:nvSpPr>
        <p:spPr bwMode="auto">
          <a:xfrm>
            <a:off x="7092950" y="4221163"/>
            <a:ext cx="2873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013" name="Line 29"/>
          <p:cNvSpPr>
            <a:spLocks noChangeShapeType="1"/>
          </p:cNvSpPr>
          <p:nvPr/>
        </p:nvSpPr>
        <p:spPr bwMode="auto">
          <a:xfrm>
            <a:off x="3132138" y="5589588"/>
            <a:ext cx="2873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>
            <a:off x="7092950" y="5516563"/>
            <a:ext cx="2873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015" name="Text Box 31"/>
          <p:cNvSpPr txBox="1">
            <a:spLocks noChangeArrowheads="1"/>
          </p:cNvSpPr>
          <p:nvPr/>
        </p:nvSpPr>
        <p:spPr bwMode="auto">
          <a:xfrm>
            <a:off x="5200650" y="5072063"/>
            <a:ext cx="511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pt-BR" sz="4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Abastecimento do Varejo</a:t>
            </a:r>
            <a:endParaRPr lang="pt-BR" sz="2800" b="1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1101437"/>
            <a:ext cx="7826375" cy="37004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Sistema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ressuprimento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contínuo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: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 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adequar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o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ritmo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abastecimento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com a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demanda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  <a:p>
            <a:pPr marL="609600" indent="-609600" eaLnBrk="1" hangingPunct="1">
              <a:buFontTx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2.   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Sistema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distribuição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fluída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: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  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eliminar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custo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tempo,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espaço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manuseio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  <a:p>
            <a:pPr marL="609600" indent="-609600" eaLnBrk="1" hangingPunct="1">
              <a:buFontTx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3.   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Organização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logística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integrada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: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  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operações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funções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coordenadas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do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fornecedor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ao 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  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ponto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venda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  <a:p>
            <a:pPr marL="609600" indent="-609600" eaLnBrk="1" hangingPunct="1">
              <a:buFontTx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4.   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Indicadores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de performance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logística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: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 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medir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para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melhorar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  <a:endParaRPr lang="pt-BR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EDI-ELETRONIC DATA INTERCHANGE</a:t>
            </a:r>
            <a:br>
              <a:rPr lang="en-US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en-US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( INTERCÂMBIO ELETRÔNICO DE DADOS)</a:t>
            </a:r>
            <a:endParaRPr lang="pt-BR" sz="2400" b="1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705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Troca  eletrônica  de  documentos, como ordem de compra, autorização, faturas e notas fiscais em formatos padronizados, de computador entre empresas.</a:t>
            </a:r>
            <a:endParaRPr lang="pt-BR" sz="2800" b="1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25604" name="Picture 4" descr="informática - telemarketi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297363"/>
            <a:ext cx="3240087" cy="2227262"/>
          </a:xfrm>
          <a:noFill/>
        </p:spPr>
      </p:pic>
      <p:pic>
        <p:nvPicPr>
          <p:cNvPr id="25605" name="Picture 6" descr="informática - digitação 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378575" y="3644900"/>
            <a:ext cx="2178050" cy="3024188"/>
          </a:xfrm>
          <a:noFill/>
        </p:spPr>
      </p:pic>
      <p:pic>
        <p:nvPicPr>
          <p:cNvPr id="25606" name="Picture 8" descr="informática-net tecnolog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7363" y="3860800"/>
            <a:ext cx="154940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EDI- ELECTRONIC DATA INTERCHANGE</a:t>
            </a:r>
            <a:br>
              <a:rPr lang="en-US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en-US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( INTERCÂMBIO ELETRÔNICO DE DADOS )</a:t>
            </a:r>
            <a:endParaRPr lang="pt-BR" sz="2400" b="1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1525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Existe um padrão ou linguagem internacional, que permite troca eletrônica de dados entre fornecedores, varejistas e transportadores.</a:t>
            </a:r>
            <a:endParaRPr lang="pt-BR" b="1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26628" name="Picture 7" descr="foto_logistica_otimizaca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0" y="3789363"/>
            <a:ext cx="2673350" cy="2592387"/>
          </a:xfrm>
          <a:noFill/>
        </p:spPr>
      </p:pic>
      <p:pic>
        <p:nvPicPr>
          <p:cNvPr id="26629" name="Picture 9" descr="conteudo_quemsomo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4781550"/>
            <a:ext cx="3722687" cy="13065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Unitização de Cargas</a:t>
            </a:r>
            <a:endParaRPr lang="pt-BR" sz="3200" b="1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346825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Significa organizar cargas e uni-las de forma a facilitar seu transporte e manuseio.</a:t>
            </a:r>
          </a:p>
          <a:p>
            <a:pPr eaLnBrk="1" hangingPunct="1"/>
            <a:r>
              <a:rPr lang="en-US" sz="2800" smtClean="0"/>
              <a:t>A principal ferramenta é o palete.</a:t>
            </a:r>
            <a:endParaRPr lang="pt-BR" sz="2800" smtClean="0"/>
          </a:p>
        </p:txBody>
      </p:sp>
      <p:pic>
        <p:nvPicPr>
          <p:cNvPr id="27652" name="Picture 4" descr="mp02-palete-pbr-madeira-mp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4221163"/>
            <a:ext cx="4176712" cy="1730375"/>
          </a:xfrm>
          <a:noFill/>
        </p:spPr>
      </p:pic>
      <p:pic>
        <p:nvPicPr>
          <p:cNvPr id="27653" name="Picture 9" descr="empilhadeira - estufagem 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795963" y="3573463"/>
            <a:ext cx="3024187" cy="30241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Uso do Palete</a:t>
            </a:r>
            <a:endParaRPr lang="pt-BR" sz="3200" b="1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628775"/>
            <a:ext cx="5335587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Aumento da capacidade de estocagem.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Redução de largura dos corredores.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Economia de mão de obra.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Redução de custos.</a:t>
            </a:r>
            <a:endParaRPr lang="pt-BR" sz="2800" smtClean="0"/>
          </a:p>
        </p:txBody>
      </p:sp>
      <p:pic>
        <p:nvPicPr>
          <p:cNvPr id="28676" name="Picture 4" descr="armazém expedição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53150" y="2185988"/>
            <a:ext cx="2451100" cy="3352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FB7D3-EF05-40D3-AB5B-A2F8B3837477}" type="slidenum">
              <a:rPr lang="pt-BR" smtClean="0"/>
              <a:pPr/>
              <a:t>9</a:t>
            </a:fld>
            <a:endParaRPr lang="pt-BR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2000" b="1" smtClean="0"/>
              <a:t>	OBJETIVO DA EMPRESA</a:t>
            </a:r>
          </a:p>
          <a:p>
            <a:pPr algn="just" eaLnBrk="1" hangingPunct="1">
              <a:lnSpc>
                <a:spcPct val="80000"/>
              </a:lnSpc>
            </a:pPr>
            <a:endParaRPr lang="pt-BR" sz="2000" smtClean="0"/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pt-BR" sz="2000" smtClean="0"/>
              <a:t>Objetivo principal de uma empresa é, sem dúvida, </a:t>
            </a:r>
            <a:r>
              <a:rPr lang="pt-BR" sz="2000" b="1" u="sng" smtClean="0"/>
              <a:t>maximizar o lucro sobre o capital investido</a:t>
            </a:r>
            <a:r>
              <a:rPr lang="pt-BR" sz="2000" smtClean="0"/>
              <a:t>, seja em fábricas, equipamentos, financiamentos de vendas, reserva de caixa ou em estoque. Para atingir o lucro máximo, ela deve </a:t>
            </a:r>
            <a:r>
              <a:rPr lang="pt-BR" sz="2000" b="1" u="sng" smtClean="0">
                <a:solidFill>
                  <a:srgbClr val="0000FF"/>
                </a:solidFill>
              </a:rPr>
              <a:t>usar o capital para que não permaneça inativo</a:t>
            </a:r>
            <a:r>
              <a:rPr lang="pt-BR" sz="2000" smtClean="0">
                <a:solidFill>
                  <a:srgbClr val="0000FF"/>
                </a:solidFill>
              </a:rPr>
              <a:t>.</a:t>
            </a:r>
            <a:r>
              <a:rPr lang="pt-BR" sz="2000" smtClean="0"/>
              <a:t>  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endParaRPr lang="pt-BR" sz="2000" smtClean="0"/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pt-BR" sz="2000" smtClean="0"/>
              <a:t>Espera-se que o </a:t>
            </a:r>
            <a:r>
              <a:rPr lang="pt-BR" sz="2000" smtClean="0">
                <a:solidFill>
                  <a:srgbClr val="FF0000"/>
                </a:solidFill>
              </a:rPr>
              <a:t>capital investido em estoque</a:t>
            </a:r>
            <a:r>
              <a:rPr lang="pt-BR" sz="2000" smtClean="0"/>
              <a:t> seja o </a:t>
            </a:r>
            <a:r>
              <a:rPr lang="pt-BR" sz="2000" b="1" smtClean="0">
                <a:solidFill>
                  <a:srgbClr val="FF0000"/>
                </a:solidFill>
              </a:rPr>
              <a:t>lubrificante necessário para a produção</a:t>
            </a:r>
            <a:r>
              <a:rPr lang="pt-BR" sz="2000" smtClean="0"/>
              <a:t>  e o bom atendimento das vendas. O </a:t>
            </a:r>
            <a:r>
              <a:rPr lang="pt-BR" sz="2000" u="sng" smtClean="0"/>
              <a:t>importante é </a:t>
            </a:r>
            <a:r>
              <a:rPr lang="pt-BR" sz="2000" b="1" u="sng" smtClean="0"/>
              <a:t>otimizar</a:t>
            </a:r>
            <a:r>
              <a:rPr lang="pt-BR" sz="2000" u="sng" smtClean="0"/>
              <a:t> o investimento</a:t>
            </a:r>
            <a:r>
              <a:rPr lang="pt-BR" sz="2000" smtClean="0"/>
              <a:t> em estoques (matéria-prima, material em processo – produto acabado).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endParaRPr lang="pt-BR" sz="2000" smtClean="0"/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pt-BR" sz="2000" smtClean="0"/>
              <a:t>Descobrir fórmulas, modelos matemáticos, para reduzir os estoques, sem um colapso na produção/venda e sem aumentar os custos, é o grande desafio.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Introdução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Equipamentos de Movimentação</a:t>
            </a:r>
            <a:endParaRPr lang="pt-BR" sz="2800" b="1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29699" name="Picture 7" descr="-empilhadeira-yale-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981075"/>
            <a:ext cx="1670050" cy="1670050"/>
          </a:xfrm>
          <a:noFill/>
        </p:spPr>
      </p:pic>
      <p:pic>
        <p:nvPicPr>
          <p:cNvPr id="29700" name="Picture 9" descr="gp030040af-epilhadeira  yale 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235825" y="908050"/>
            <a:ext cx="1800225" cy="1800225"/>
          </a:xfrm>
          <a:noFill/>
        </p:spPr>
      </p:pic>
      <p:pic>
        <p:nvPicPr>
          <p:cNvPr id="29701" name="Picture 11" descr="gp040050rgtgzg-yale-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50825" y="4481513"/>
            <a:ext cx="2744788" cy="2187575"/>
          </a:xfrm>
          <a:noFill/>
        </p:spPr>
      </p:pic>
      <p:pic>
        <p:nvPicPr>
          <p:cNvPr id="29702" name="Picture 13" descr="guindaste---empilhando conteinere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6750050" y="5140325"/>
            <a:ext cx="2214563" cy="1601788"/>
          </a:xfrm>
          <a:noFill/>
        </p:spPr>
      </p:pic>
      <p:pic>
        <p:nvPicPr>
          <p:cNvPr id="29703" name="Picture 15" descr="kanban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7363" y="1916113"/>
            <a:ext cx="27432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6" descr="-paleteira-operador a pé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83113" y="2921000"/>
            <a:ext cx="1428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7" descr="z_talh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08725" y="2781300"/>
            <a:ext cx="2151063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8" descr="armazém - estoques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4300" y="4321175"/>
            <a:ext cx="179387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9" descr="armazém - inventário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19600" y="917575"/>
            <a:ext cx="2024063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Armazenagem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pt-B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30723" name="Picture 4" descr="armazém - estoqu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5900" y="188913"/>
            <a:ext cx="2411413" cy="2411412"/>
          </a:xfrm>
          <a:noFill/>
        </p:spPr>
      </p:pic>
      <p:pic>
        <p:nvPicPr>
          <p:cNvPr id="30724" name="Picture 6" descr="armazém - estoqu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51613" y="188913"/>
            <a:ext cx="2341562" cy="2341562"/>
          </a:xfrm>
          <a:noFill/>
        </p:spPr>
      </p:pic>
      <p:pic>
        <p:nvPicPr>
          <p:cNvPr id="30725" name="Picture 8" descr="armazém - estoqu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79388" y="2636838"/>
            <a:ext cx="2447925" cy="2447925"/>
          </a:xfrm>
          <a:noFill/>
        </p:spPr>
      </p:pic>
      <p:pic>
        <p:nvPicPr>
          <p:cNvPr id="30726" name="Picture 10" descr="armazém - estoqu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6588125" y="2565400"/>
            <a:ext cx="2305050" cy="2305050"/>
          </a:xfrm>
          <a:noFill/>
        </p:spPr>
      </p:pic>
      <p:pic>
        <p:nvPicPr>
          <p:cNvPr id="30727" name="Picture 12" descr="armazenagem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4148138"/>
            <a:ext cx="25923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4" descr="bag  flex -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87675" y="1268413"/>
            <a:ext cx="3097213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5" descr="logistica-armaze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5157788"/>
            <a:ext cx="23495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6" descr="galp1-targe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27763" y="4973638"/>
            <a:ext cx="2592387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coimex-logistica integrada ltda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4925" y="1268413"/>
            <a:ext cx="8964613" cy="5110162"/>
          </a:xfrm>
          <a:noFill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023938" y="14605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pt-BR" sz="4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50825" y="195263"/>
            <a:ext cx="869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Cadeia de Suprimentos – Supply Chain</a:t>
            </a:r>
            <a:endParaRPr lang="pt-BR" sz="3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417763" y="333375"/>
            <a:ext cx="35226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 VAREJO  ATUAL</a:t>
            </a:r>
            <a:endParaRPr lang="pt-BR" sz="2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592138" y="1287463"/>
            <a:ext cx="8281987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  constituído  na  combinação  de  dois  fatores  chave</a:t>
            </a:r>
          </a:p>
          <a:p>
            <a:pPr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desse  setor :</a:t>
            </a:r>
          </a:p>
          <a:p>
            <a:pPr>
              <a:defRPr/>
            </a:pP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LOCALIZAÇÃO</a:t>
            </a:r>
          </a:p>
          <a:p>
            <a:pPr>
              <a:buFont typeface="Wingdings" pitchFamily="2" charset="2"/>
              <a:buNone/>
              <a:defRPr/>
            </a:pPr>
            <a:endParaRPr lang="en-US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q"/>
              <a:defRPr/>
            </a:pPr>
            <a:endParaRPr lang="en-US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q"/>
              <a:defRPr/>
            </a:pPr>
            <a:endParaRPr lang="en-US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MERCADORIAS</a:t>
            </a:r>
            <a:endParaRPr lang="pt-BR" sz="2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3012" name="Picture 6" descr="foto5refrigerant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02188" y="4379913"/>
            <a:ext cx="3441700" cy="2362200"/>
          </a:xfrm>
          <a:noFill/>
        </p:spPr>
      </p:pic>
      <p:pic>
        <p:nvPicPr>
          <p:cNvPr id="43013" name="Picture 8" descr="fachada_bviage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56100" y="1760538"/>
            <a:ext cx="4032250" cy="2378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1692275" y="333375"/>
            <a:ext cx="5722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VALOR   PARA   O   CLIENTE</a:t>
            </a:r>
            <a:endParaRPr lang="pt-BR" sz="2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250825" y="1152525"/>
            <a:ext cx="87566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Equivale  a todos os benefícios que ele recebe em</a:t>
            </a:r>
          </a:p>
          <a:p>
            <a:pPr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troca do esforço representado pelo ato de compra.</a:t>
            </a:r>
          </a:p>
          <a:p>
            <a:pPr>
              <a:defRPr/>
            </a:pP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Benefícios :</a:t>
            </a:r>
          </a:p>
          <a:p>
            <a:pPr>
              <a:defRPr/>
            </a:pPr>
            <a:endParaRPr lang="en-US" sz="2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Clr>
                <a:srgbClr val="33CCFF"/>
              </a:buClr>
              <a:buFont typeface="Wingdings" pitchFamily="2" charset="2"/>
              <a:buNone/>
              <a:defRPr/>
            </a:pP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                Qualidade da mercadoria.</a:t>
            </a:r>
          </a:p>
          <a:p>
            <a:pPr>
              <a:buClr>
                <a:srgbClr val="33CCFF"/>
              </a:buClr>
              <a:buFont typeface="Wingdings" pitchFamily="2" charset="2"/>
              <a:buNone/>
              <a:defRPr/>
            </a:pPr>
            <a:endParaRPr lang="en-US" sz="2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Clr>
                <a:srgbClr val="33CCFF"/>
              </a:buClr>
              <a:buFont typeface="Wingdings" pitchFamily="2" charset="2"/>
              <a:buNone/>
              <a:defRPr/>
            </a:pP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                Atenção dos funcionários.</a:t>
            </a:r>
          </a:p>
          <a:p>
            <a:pPr>
              <a:buClr>
                <a:srgbClr val="33CCFF"/>
              </a:buClr>
              <a:buFont typeface="Wingdings" pitchFamily="2" charset="2"/>
              <a:buNone/>
              <a:defRPr/>
            </a:pPr>
            <a:endParaRPr lang="en-US" sz="2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Clr>
                <a:srgbClr val="33CCFF"/>
              </a:buClr>
              <a:buFont typeface="Wingdings" pitchFamily="2" charset="2"/>
              <a:buNone/>
              <a:defRPr/>
            </a:pP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                Ambiente da loja.</a:t>
            </a:r>
          </a:p>
          <a:p>
            <a:pPr>
              <a:buClr>
                <a:srgbClr val="33CCFF"/>
              </a:buClr>
              <a:buFont typeface="Wingdings" pitchFamily="2" charset="2"/>
              <a:buNone/>
              <a:defRPr/>
            </a:pPr>
            <a:endParaRPr lang="en-US" sz="2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buClr>
                <a:srgbClr val="33CCFF"/>
              </a:buClr>
              <a:buFont typeface="Wingdings" pitchFamily="2" charset="2"/>
              <a:buNone/>
              <a:defRPr/>
            </a:pP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                Comodidade na compra.</a:t>
            </a:r>
            <a:endParaRPr lang="pt-BR" sz="2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26473" y="689986"/>
            <a:ext cx="8257309" cy="16652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PORQUE  AS  EMPRESAS  NECESITAM  DA  LOGÍSTICA ?</a:t>
            </a:r>
            <a:endParaRPr lang="pt-B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1808018"/>
            <a:ext cx="7826375" cy="37004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Devido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maior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competitividade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global.</a:t>
            </a:r>
          </a:p>
          <a:p>
            <a:pPr eaLnBrk="1" hangingPunct="1"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Escassez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da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matéria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-prima.</a:t>
            </a:r>
          </a:p>
          <a:p>
            <a:pPr eaLnBrk="1" hangingPunct="1"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Falta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de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mão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de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obra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qualificada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  <a:p>
            <a:pPr eaLnBrk="1" hangingPunct="1"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Ineficiência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na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distribuição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de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produtos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  <a:p>
            <a:pPr eaLnBrk="1" hangingPunct="1"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Necessidade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de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uma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maior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ocupação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no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mercado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 </a:t>
            </a:r>
            <a:endParaRPr lang="pt-BR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D37A4-3488-4FAC-9564-25EFD5882C69}" type="slidenum">
              <a:rPr lang="pt-BR" smtClean="0"/>
              <a:pPr/>
              <a:t>96</a:t>
            </a:fld>
            <a:endParaRPr lang="pt-BR" smtClean="0"/>
          </a:p>
        </p:txBody>
      </p:sp>
      <p:sp>
        <p:nvSpPr>
          <p:cNvPr id="508931" name="Text Box 3"/>
          <p:cNvSpPr txBox="1">
            <a:spLocks noChangeArrowheads="1"/>
          </p:cNvSpPr>
          <p:nvPr/>
        </p:nvSpPr>
        <p:spPr bwMode="auto">
          <a:xfrm>
            <a:off x="3810000" y="228600"/>
            <a:ext cx="52466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500" b="1">
                <a:effectLst>
                  <a:outerShdw blurRad="38100" dist="38100" dir="2700000" algn="tl">
                    <a:srgbClr val="C0C0C0"/>
                  </a:outerShdw>
                </a:effectLst>
              </a:rPr>
              <a:t>Exemplos de Códigos de Barras :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13525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1676400" y="762000"/>
            <a:ext cx="762000" cy="533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008123838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341438"/>
            <a:ext cx="6769100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4040D-1ACE-453E-96A1-3C964F590FB5}" type="slidenum">
              <a:rPr lang="pt-BR" smtClean="0"/>
              <a:pPr/>
              <a:t>97</a:t>
            </a:fld>
            <a:endParaRPr lang="pt-BR" smtClean="0"/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419600"/>
            <a:ext cx="3810000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79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229600" cy="715962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Função da Administração de Materiais</a:t>
            </a:r>
          </a:p>
        </p:txBody>
      </p:sp>
      <p:sp>
        <p:nvSpPr>
          <p:cNvPr id="55301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z="2000" smtClean="0"/>
          </a:p>
          <a:p>
            <a:pPr eaLnBrk="1" hangingPunct="1"/>
            <a:endParaRPr lang="pt-BR" sz="2000" smtClean="0"/>
          </a:p>
          <a:p>
            <a:pPr eaLnBrk="1" hangingPunct="1"/>
            <a:endParaRPr lang="pt-BR" sz="2000" smtClean="0"/>
          </a:p>
          <a:p>
            <a:pPr eaLnBrk="1" hangingPunct="1"/>
            <a:endParaRPr lang="pt-BR" sz="2000" smtClean="0"/>
          </a:p>
          <a:p>
            <a:pPr eaLnBrk="1" hangingPunct="1"/>
            <a:endParaRPr lang="pt-BR" sz="2000" smtClean="0"/>
          </a:p>
          <a:p>
            <a:pPr eaLnBrk="1" hangingPunct="1"/>
            <a:endParaRPr lang="pt-BR" sz="200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pt-BR" sz="2000" smtClean="0"/>
              <a:t>Formas de controle </a:t>
            </a:r>
          </a:p>
          <a:p>
            <a:pPr lvl="1" eaLnBrk="1" hangingPunct="1"/>
            <a:r>
              <a:rPr lang="pt-BR" sz="1800" smtClean="0"/>
              <a:t>Código de barra</a:t>
            </a:r>
          </a:p>
          <a:p>
            <a:pPr lvl="1" eaLnBrk="1" hangingPunct="1"/>
            <a:r>
              <a:rPr lang="pt-BR" sz="1800" smtClean="0"/>
              <a:t>Automação</a:t>
            </a:r>
          </a:p>
          <a:p>
            <a:pPr lvl="1" eaLnBrk="1" hangingPunct="1"/>
            <a:r>
              <a:rPr lang="pt-BR" sz="1800" smtClean="0"/>
              <a:t>RFID                                            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29200" y="3284538"/>
            <a:ext cx="3094038" cy="2089150"/>
            <a:chOff x="1790" y="1532"/>
            <a:chExt cx="1858" cy="2112"/>
          </a:xfrm>
        </p:grpSpPr>
        <p:sp>
          <p:nvSpPr>
            <p:cNvPr id="55305" name="Text Box 6"/>
            <p:cNvSpPr txBox="1">
              <a:spLocks noChangeArrowheads="1"/>
            </p:cNvSpPr>
            <p:nvPr/>
          </p:nvSpPr>
          <p:spPr bwMode="auto">
            <a:xfrm>
              <a:off x="2064" y="2793"/>
              <a:ext cx="1584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60000"/>
                </a:spcBef>
                <a:buFont typeface="Wingdings" pitchFamily="2" charset="2"/>
                <a:buNone/>
              </a:pPr>
              <a:endParaRPr lang="pt-BR" sz="2400">
                <a:latin typeface="Tahoma" pitchFamily="34" charset="0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790" y="1532"/>
              <a:ext cx="1728" cy="2112"/>
              <a:chOff x="1776" y="1536"/>
              <a:chExt cx="1728" cy="2112"/>
            </a:xfrm>
          </p:grpSpPr>
          <p:pic>
            <p:nvPicPr>
              <p:cNvPr id="55307" name="Picture 8" descr="almoxarifado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256" y="1536"/>
                <a:ext cx="1248" cy="1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308" name="Line 9"/>
              <p:cNvSpPr>
                <a:spLocks noChangeShapeType="1"/>
              </p:cNvSpPr>
              <p:nvPr/>
            </p:nvSpPr>
            <p:spPr bwMode="auto">
              <a:xfrm flipV="1">
                <a:off x="1776" y="3216"/>
                <a:ext cx="480" cy="432"/>
              </a:xfrm>
              <a:prstGeom prst="line">
                <a:avLst/>
              </a:prstGeom>
              <a:noFill/>
              <a:ln w="76200">
                <a:noFill/>
                <a:round/>
                <a:headEnd/>
                <a:tailEnd type="stealth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55303" name="Text Box 10"/>
          <p:cNvSpPr txBox="1">
            <a:spLocks noChangeArrowheads="1"/>
          </p:cNvSpPr>
          <p:nvPr/>
        </p:nvSpPr>
        <p:spPr bwMode="auto">
          <a:xfrm>
            <a:off x="530225" y="1143000"/>
            <a:ext cx="648017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pt-BR" sz="2000"/>
              <a:t>  </a:t>
            </a:r>
            <a:r>
              <a:rPr lang="pt-BR" sz="2000" b="1" u="sng"/>
              <a:t>Modelo de estrutura de codificação</a:t>
            </a:r>
            <a:r>
              <a:rPr lang="pt-BR" sz="2000" b="1"/>
              <a:t>:</a:t>
            </a:r>
          </a:p>
          <a:p>
            <a:r>
              <a:rPr lang="pt-BR" sz="1800"/>
              <a:t>	 </a:t>
            </a:r>
            <a:r>
              <a:rPr lang="pt-BR" sz="1200" b="1">
                <a:solidFill>
                  <a:schemeClr val="hlink"/>
                </a:solidFill>
              </a:rPr>
              <a:t>1ª 		2ª		3ª</a:t>
            </a:r>
          </a:p>
          <a:p>
            <a:r>
              <a:rPr lang="pt-BR" sz="1200" b="1"/>
              <a:t>	000	                 X0000	                    000</a:t>
            </a:r>
          </a:p>
          <a:p>
            <a:r>
              <a:rPr lang="pt-BR" sz="1200">
                <a:solidFill>
                  <a:schemeClr val="hlink"/>
                </a:solidFill>
              </a:rPr>
              <a:t>Aglutinadora (Grande Grupo)       Individualizadora/sub-item   Descritiva/ponto de operação</a:t>
            </a:r>
          </a:p>
          <a:p>
            <a:endParaRPr lang="pt-BR" sz="1200" i="1" u="sng"/>
          </a:p>
          <a:p>
            <a:r>
              <a:rPr lang="pt-BR" sz="1200" i="1" u="sng"/>
              <a:t>Exemplo</a:t>
            </a:r>
            <a:r>
              <a:rPr lang="pt-BR" sz="1200" i="1"/>
              <a:t>: código de uma engrenagem do motor (E) modelo 3P (7311) do motor de um modelo de motocicleta  (4VW)  no estágio de usinagem (130) do processo de fabricação:</a:t>
            </a:r>
          </a:p>
          <a:p>
            <a:r>
              <a:rPr lang="pt-BR" sz="1200"/>
              <a:t>                </a:t>
            </a:r>
            <a:r>
              <a:rPr lang="pt-BR" sz="1200" b="1"/>
              <a:t>      4VW                             E7311	                    130</a:t>
            </a:r>
          </a:p>
          <a:p>
            <a:r>
              <a:rPr lang="pt-BR" sz="1200"/>
              <a:t>               </a:t>
            </a:r>
            <a:r>
              <a:rPr lang="pt-BR" sz="1200" i="1"/>
              <a:t>modelo da moto            modelo da peça                  número da operação</a:t>
            </a:r>
          </a:p>
        </p:txBody>
      </p:sp>
      <p:pic>
        <p:nvPicPr>
          <p:cNvPr id="55304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652963"/>
            <a:ext cx="21717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730B9-A965-47D7-841C-7F7839308EE4}" type="slidenum">
              <a:rPr lang="pt-BR" smtClean="0"/>
              <a:pPr/>
              <a:t>98</a:t>
            </a:fld>
            <a:endParaRPr lang="pt-BR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38" y="171450"/>
            <a:ext cx="9144001" cy="1133475"/>
          </a:xfrm>
        </p:spPr>
        <p:txBody>
          <a:bodyPr/>
          <a:lstStyle/>
          <a:p>
            <a:pPr algn="ctr" eaLnBrk="1" hangingPunct="1"/>
            <a:r>
              <a:rPr lang="pt-BR" sz="3000" smtClean="0"/>
              <a:t>Planejamento e execução de Compras</a:t>
            </a:r>
            <a:br>
              <a:rPr lang="pt-BR" sz="3000" smtClean="0"/>
            </a:br>
            <a:r>
              <a:rPr lang="pt-BR" sz="1800" smtClean="0">
                <a:solidFill>
                  <a:srgbClr val="A50021"/>
                </a:solidFill>
              </a:rPr>
              <a:t>Estratégias de Compras e Suprimentos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968875"/>
          </a:xfrm>
        </p:spPr>
        <p:txBody>
          <a:bodyPr/>
          <a:lstStyle/>
          <a:p>
            <a:pPr eaLnBrk="1" hangingPunct="1"/>
            <a:r>
              <a:rPr lang="pt-BR" sz="2000" b="1" smtClean="0"/>
              <a:t>Função Compras</a:t>
            </a:r>
          </a:p>
          <a:p>
            <a:pPr eaLnBrk="1" hangingPunct="1">
              <a:buFont typeface="Wingdings" pitchFamily="2" charset="2"/>
              <a:buNone/>
            </a:pPr>
            <a:endParaRPr lang="pt-BR" sz="2000" b="1" smtClean="0"/>
          </a:p>
          <a:p>
            <a:pPr eaLnBrk="1" hangingPunct="1">
              <a:buFont typeface="Wingdings" pitchFamily="2" charset="2"/>
              <a:buNone/>
            </a:pPr>
            <a:endParaRPr lang="pt-BR" sz="2000" smtClean="0"/>
          </a:p>
          <a:p>
            <a:pPr eaLnBrk="1" hangingPunct="1">
              <a:buFont typeface="Wingdings" pitchFamily="2" charset="2"/>
              <a:buNone/>
            </a:pPr>
            <a:endParaRPr lang="pt-BR" sz="2000" smtClean="0"/>
          </a:p>
          <a:p>
            <a:pPr eaLnBrk="1" hangingPunct="1">
              <a:buFont typeface="Wingdings" pitchFamily="2" charset="2"/>
              <a:buNone/>
            </a:pPr>
            <a:endParaRPr lang="pt-BR" sz="2000" smtClean="0"/>
          </a:p>
          <a:p>
            <a:pPr eaLnBrk="1" hangingPunct="1"/>
            <a:r>
              <a:rPr lang="pt-BR" sz="2000" b="1" smtClean="0"/>
              <a:t>Objetivos do Sistema de Compra</a:t>
            </a: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900113" y="1844675"/>
            <a:ext cx="66960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i="1"/>
              <a:t>“Suprir as necessidades de materiais ou serviços, planejá – las quantitativamente e satisfazê – los nos momentos certos com as quantidades corretas, verificar se recebeu o que foi comprado e providenciar armazenamento.”                      Marco Aurélio P. Dias</a:t>
            </a:r>
          </a:p>
        </p:txBody>
      </p:sp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900113" y="3803650"/>
            <a:ext cx="7239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5263" indent="-195263">
              <a:buFontTx/>
              <a:buChar char="•"/>
            </a:pPr>
            <a:r>
              <a:rPr lang="pt-BR" sz="1800" dirty="0"/>
              <a:t>Obter um fluxo contínuo de suprimentos a fim de atender aos programas de produção;</a:t>
            </a:r>
          </a:p>
          <a:p>
            <a:pPr marL="195263" indent="-195263">
              <a:buFontTx/>
              <a:buChar char="•"/>
            </a:pPr>
            <a:r>
              <a:rPr lang="pt-BR" sz="1800" dirty="0"/>
              <a:t>Coordenar esse fluxo de maneira que seja aplicado um mínimo de investimento que afete a operacionalidade da empresa;</a:t>
            </a:r>
          </a:p>
          <a:p>
            <a:pPr marL="195263" indent="-195263">
              <a:buFontTx/>
              <a:buChar char="•"/>
            </a:pPr>
            <a:r>
              <a:rPr lang="pt-BR" sz="1800" dirty="0"/>
              <a:t>Comprar materiais e insumos aos menores preços possíveis, obedecendo os padrões de quantidade e qualidade;</a:t>
            </a:r>
          </a:p>
          <a:p>
            <a:pPr marL="195263" indent="-195263">
              <a:buFontTx/>
              <a:buChar char="•"/>
            </a:pPr>
            <a:r>
              <a:rPr lang="pt-BR" sz="1800" dirty="0"/>
              <a:t>Procurar sempre dentro de uma </a:t>
            </a:r>
            <a:r>
              <a:rPr lang="pt-BR" sz="1800" dirty="0" err="1"/>
              <a:t>negociaçÃo</a:t>
            </a:r>
            <a:r>
              <a:rPr lang="pt-BR" sz="1800" dirty="0"/>
              <a:t> justa e honesta as melhores condições para a empresa.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40BE8-CB61-4833-A2FC-10E389E25972}" type="slidenum">
              <a:rPr lang="pt-BR" smtClean="0"/>
              <a:pPr>
                <a:defRPr/>
              </a:pPr>
              <a:t>99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32509" y="765429"/>
            <a:ext cx="82850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Independente do porte da empresa, os </a:t>
            </a:r>
            <a:r>
              <a:rPr lang="pt-BR" dirty="0" err="1" smtClean="0"/>
              <a:t>principios</a:t>
            </a:r>
            <a:r>
              <a:rPr lang="pt-BR" dirty="0" smtClean="0"/>
              <a:t> </a:t>
            </a:r>
            <a:r>
              <a:rPr lang="pt-BR" dirty="0" err="1" smtClean="0"/>
              <a:t>basicos</a:t>
            </a:r>
            <a:r>
              <a:rPr lang="pt-BR" dirty="0" smtClean="0"/>
              <a:t> da </a:t>
            </a:r>
            <a:r>
              <a:rPr lang="pt-BR" dirty="0" err="1" smtClean="0"/>
              <a:t>organizacao</a:t>
            </a:r>
            <a:r>
              <a:rPr lang="pt-BR" dirty="0" smtClean="0"/>
              <a:t> de</a:t>
            </a:r>
          </a:p>
          <a:p>
            <a:r>
              <a:rPr lang="pt-BR" dirty="0" smtClean="0"/>
              <a:t>compras constituem-se de normas fundamentais assim consideradas:</a:t>
            </a:r>
          </a:p>
          <a:p>
            <a:endParaRPr lang="pt-BR" dirty="0" smtClean="0"/>
          </a:p>
          <a:p>
            <a:r>
              <a:rPr lang="pt-BR" dirty="0" smtClean="0"/>
              <a:t>• autoridade para compra;</a:t>
            </a:r>
          </a:p>
          <a:p>
            <a:r>
              <a:rPr lang="pt-BR" dirty="0" smtClean="0"/>
              <a:t>• registro de compras;</a:t>
            </a:r>
          </a:p>
          <a:p>
            <a:r>
              <a:rPr lang="pt-BR" dirty="0" smtClean="0"/>
              <a:t>* registro de </a:t>
            </a:r>
            <a:r>
              <a:rPr lang="pt-BR" dirty="0" err="1" smtClean="0"/>
              <a:t>precos</a:t>
            </a:r>
            <a:r>
              <a:rPr lang="pt-BR" dirty="0" smtClean="0"/>
              <a:t>;</a:t>
            </a:r>
          </a:p>
          <a:p>
            <a:r>
              <a:rPr lang="pt-BR" dirty="0" smtClean="0"/>
              <a:t>* registro de estoques e consumo;</a:t>
            </a:r>
          </a:p>
          <a:p>
            <a:r>
              <a:rPr lang="pt-BR" dirty="0" smtClean="0"/>
              <a:t>* registro de fornecedores;</a:t>
            </a:r>
          </a:p>
          <a:p>
            <a:r>
              <a:rPr lang="pt-BR" dirty="0" smtClean="0"/>
              <a:t>• arquivos e </a:t>
            </a:r>
            <a:r>
              <a:rPr lang="pt-BR" dirty="0" err="1" smtClean="0"/>
              <a:t>especificacoes</a:t>
            </a:r>
            <a:r>
              <a:rPr lang="pt-BR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arquivos de </a:t>
            </a:r>
            <a:r>
              <a:rPr lang="pt-BR" dirty="0" err="1" smtClean="0"/>
              <a:t>catalogos</a:t>
            </a:r>
            <a:r>
              <a:rPr lang="pt-BR" dirty="0" smtClean="0"/>
              <a:t>.</a:t>
            </a:r>
          </a:p>
          <a:p>
            <a:r>
              <a:rPr lang="pt-BR" dirty="0" smtClean="0"/>
              <a:t>Completando a </a:t>
            </a:r>
            <a:r>
              <a:rPr lang="pt-BR" dirty="0" err="1" smtClean="0"/>
              <a:t>organizacao</a:t>
            </a:r>
            <a:r>
              <a:rPr lang="pt-BR" dirty="0" smtClean="0"/>
              <a:t>, podemos incluir como atividades </a:t>
            </a:r>
            <a:r>
              <a:rPr lang="pt-BR" dirty="0" err="1" smtClean="0"/>
              <a:t>tipicas</a:t>
            </a:r>
            <a:r>
              <a:rPr lang="pt-BR" dirty="0" smtClean="0"/>
              <a:t> da </a:t>
            </a:r>
            <a:r>
              <a:rPr lang="pt-BR" dirty="0" err="1" smtClean="0"/>
              <a:t>secao</a:t>
            </a:r>
            <a:endParaRPr lang="pt-BR" dirty="0" smtClean="0"/>
          </a:p>
          <a:p>
            <a:r>
              <a:rPr lang="pt-BR" dirty="0" smtClean="0"/>
              <a:t>de Compras:</a:t>
            </a:r>
          </a:p>
          <a:p>
            <a:r>
              <a:rPr lang="pt-BR" dirty="0" smtClean="0"/>
              <a:t>a) Pesquisa dos fornecedores</a:t>
            </a:r>
          </a:p>
          <a:p>
            <a:r>
              <a:rPr lang="pt-BR" dirty="0" smtClean="0"/>
              <a:t>• estudo do mercado;</a:t>
            </a:r>
          </a:p>
          <a:p>
            <a:r>
              <a:rPr lang="pt-BR" dirty="0" smtClean="0"/>
              <a:t>• estudo dos materiais;</a:t>
            </a:r>
          </a:p>
          <a:p>
            <a:r>
              <a:rPr lang="pt-BR" dirty="0" smtClean="0"/>
              <a:t>• analise dos custos;</a:t>
            </a:r>
          </a:p>
          <a:p>
            <a:r>
              <a:rPr lang="pt-BR" dirty="0" smtClean="0"/>
              <a:t>• </a:t>
            </a:r>
            <a:r>
              <a:rPr lang="pt-BR" dirty="0" err="1" smtClean="0"/>
              <a:t>investigacao</a:t>
            </a:r>
            <a:r>
              <a:rPr lang="pt-BR" dirty="0" smtClean="0"/>
              <a:t> das fontes de fornecimento;</a:t>
            </a:r>
          </a:p>
          <a:p>
            <a:r>
              <a:rPr lang="pt-BR" dirty="0" smtClean="0"/>
              <a:t>• </a:t>
            </a:r>
            <a:r>
              <a:rPr lang="pt-BR" dirty="0" err="1" smtClean="0"/>
              <a:t>inspecao</a:t>
            </a:r>
            <a:r>
              <a:rPr lang="pt-BR" dirty="0" smtClean="0"/>
              <a:t> das fabricas dos fornecedores;</a:t>
            </a:r>
          </a:p>
          <a:p>
            <a:r>
              <a:rPr lang="pt-BR" dirty="0" smtClean="0"/>
              <a:t>• desenvolvimento de fontes de fornecimento;</a:t>
            </a:r>
          </a:p>
          <a:p>
            <a:r>
              <a:rPr lang="pt-BR" dirty="0" smtClean="0"/>
              <a:t>• desenvolvimento de fontes de materiais alternativos.</a:t>
            </a: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5591</TotalTime>
  <Words>9535</Words>
  <Application>Microsoft Office PowerPoint</Application>
  <PresentationFormat>Apresentação na tela (4:3)</PresentationFormat>
  <Paragraphs>1803</Paragraphs>
  <Slides>122</Slides>
  <Notes>17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7</vt:i4>
      </vt:variant>
      <vt:variant>
        <vt:lpstr>Títulos de slides</vt:lpstr>
      </vt:variant>
      <vt:variant>
        <vt:i4>122</vt:i4>
      </vt:variant>
    </vt:vector>
  </HeadingPairs>
  <TitlesOfParts>
    <vt:vector size="130" baseType="lpstr">
      <vt:lpstr>Design padrão</vt:lpstr>
      <vt:lpstr>Clip</vt:lpstr>
      <vt:lpstr>Picture</vt:lpstr>
      <vt:lpstr>Figura</vt:lpstr>
      <vt:lpstr>Equação</vt:lpstr>
      <vt:lpstr>Gráfico</vt:lpstr>
      <vt:lpstr>Documento</vt:lpstr>
      <vt:lpstr>Equation</vt:lpstr>
      <vt:lpstr>Slide 1</vt:lpstr>
      <vt:lpstr>Cadeia de Suprimentos</vt:lpstr>
      <vt:lpstr>Slide 3</vt:lpstr>
      <vt:lpstr>Cadeia de Suprimentos</vt:lpstr>
      <vt:lpstr>Administração de Materiais</vt:lpstr>
      <vt:lpstr>Administração de Materiais</vt:lpstr>
      <vt:lpstr>Introdução</vt:lpstr>
      <vt:lpstr>Introdução</vt:lpstr>
      <vt:lpstr>Introdução</vt:lpstr>
      <vt:lpstr>Função da Administração de Materiais</vt:lpstr>
      <vt:lpstr>Dimensionamento e controle de estoques</vt:lpstr>
      <vt:lpstr>Dimensionamento e controle de estoques</vt:lpstr>
      <vt:lpstr>Dimensionamento e controle de estoques</vt:lpstr>
      <vt:lpstr>Dimensionamento e controle de estoques</vt:lpstr>
      <vt:lpstr>Gestão de estoques Influência   dos   Giros   no   Capital   aplicado</vt:lpstr>
      <vt:lpstr>Gestão de estoques Influência   dos   Giros   no   Capital   aplicado</vt:lpstr>
      <vt:lpstr>Dimensionamento e controle de estoques</vt:lpstr>
      <vt:lpstr>Dimensionamento e controle de estoques</vt:lpstr>
      <vt:lpstr>Dimensionamento e controle de estoques</vt:lpstr>
      <vt:lpstr>Dimensionamento e controle de estoques</vt:lpstr>
      <vt:lpstr>Gestão de estoques</vt:lpstr>
      <vt:lpstr>Gestão de estoques</vt:lpstr>
      <vt:lpstr>Gestão de estoques  Sistema de Controle de Estoque</vt:lpstr>
      <vt:lpstr>Gestão de estoques  Sistema de Controle de Estoque </vt:lpstr>
      <vt:lpstr>Gestão de estoques  Níveis de Estoque </vt:lpstr>
      <vt:lpstr>Gestão de estoques  Níveis de Estoque </vt:lpstr>
      <vt:lpstr>Gestão de estoques  Níveis de Estoque </vt:lpstr>
      <vt:lpstr>Gestão de estoques  Níveis de Estoque </vt:lpstr>
      <vt:lpstr>Gestão de estoques  Níveis de Estoque </vt:lpstr>
      <vt:lpstr>DISTRIBUIÇÃO NORMAL</vt:lpstr>
      <vt:lpstr>Slide 31</vt:lpstr>
      <vt:lpstr>Planejamento e execução de Compras CURVA ABC</vt:lpstr>
      <vt:lpstr>Classificação ABC</vt:lpstr>
      <vt:lpstr>Classificação ABC</vt:lpstr>
      <vt:lpstr>Classificação ABC - Exemplo</vt:lpstr>
      <vt:lpstr>Gestão de estoques  Custos de Estoque </vt:lpstr>
      <vt:lpstr>Gestão de estoques  Custos de Estoque </vt:lpstr>
      <vt:lpstr>Gestão de estoques  Custos de Estoque </vt:lpstr>
      <vt:lpstr>Lote Econômico Básico</vt:lpstr>
      <vt:lpstr>Lote Econômico  Lote de compra sem falta</vt:lpstr>
      <vt:lpstr>Lote Econômico Produção sem falta</vt:lpstr>
      <vt:lpstr>Lote Econômico Produção sem falta</vt:lpstr>
      <vt:lpstr>Lote Econômico com Entrega Parcelada</vt:lpstr>
      <vt:lpstr>Lote Econômico com Entrega Parcelada</vt:lpstr>
      <vt:lpstr>Lote Econômico com Descontos</vt:lpstr>
      <vt:lpstr>Lote Econômico com Descontos</vt:lpstr>
      <vt:lpstr>Lote Econômico com Descontos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EVOLUÇÃO DO CONCEITO DE LOGÍSTICA</vt:lpstr>
      <vt:lpstr>Slide 69</vt:lpstr>
      <vt:lpstr>Slide 70</vt:lpstr>
      <vt:lpstr>Fases na mudança de natureza da relação entre produtores e varejistas</vt:lpstr>
      <vt:lpstr>Atividades logísticas primárias</vt:lpstr>
      <vt:lpstr>Atividades logísticas secundárias ( de apoio )</vt:lpstr>
      <vt:lpstr>CICLO  CRÍTICO</vt:lpstr>
      <vt:lpstr>HÁBITOS DOS CLIENTES</vt:lpstr>
      <vt:lpstr>Como encantar o cliente</vt:lpstr>
      <vt:lpstr>Como encantar o cliente</vt:lpstr>
      <vt:lpstr>Como encantar o cliente</vt:lpstr>
      <vt:lpstr>Conhecer as necessidades dos clientes</vt:lpstr>
      <vt:lpstr>Elementos do Sistema Logístico</vt:lpstr>
      <vt:lpstr>Fatores na Distribuição de Produtos</vt:lpstr>
      <vt:lpstr>Abastecimento do Varejo</vt:lpstr>
      <vt:lpstr>Parceria Fornecedor / Varejo ( aspecto comercial )</vt:lpstr>
      <vt:lpstr>EVOLUÇÃO DA LOGÍSTICA COMERCIAL</vt:lpstr>
      <vt:lpstr>Abastecimento do Varejo</vt:lpstr>
      <vt:lpstr>EDI-ELETRONIC DATA INTERCHANGE ( INTERCÂMBIO ELETRÔNICO DE DADOS)</vt:lpstr>
      <vt:lpstr>EDI- ELECTRONIC DATA INTERCHANGE ( INTERCÂMBIO ELETRÔNICO DE DADOS )</vt:lpstr>
      <vt:lpstr>Unitização de Cargas</vt:lpstr>
      <vt:lpstr>Uso do Palete</vt:lpstr>
      <vt:lpstr>Equipamentos de Movimentação</vt:lpstr>
      <vt:lpstr>Armazenagem </vt:lpstr>
      <vt:lpstr>Slide 92</vt:lpstr>
      <vt:lpstr>Slide 93</vt:lpstr>
      <vt:lpstr>Slide 94</vt:lpstr>
      <vt:lpstr>PORQUE  AS  EMPRESAS  NECESITAM  DA  LOGÍSTICA ?</vt:lpstr>
      <vt:lpstr>Slide 96</vt:lpstr>
      <vt:lpstr>Função da Administração de Materiais</vt:lpstr>
      <vt:lpstr>Planejamento e execução de Compras Estratégias de Compras e Suprimentos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rmercier</dc:creator>
  <cp:lastModifiedBy>paulo.cesar</cp:lastModifiedBy>
  <cp:revision>378</cp:revision>
  <dcterms:created xsi:type="dcterms:W3CDTF">2008-11-28T15:24:35Z</dcterms:created>
  <dcterms:modified xsi:type="dcterms:W3CDTF">2014-08-30T21:49:41Z</dcterms:modified>
</cp:coreProperties>
</file>